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03" r:id="rId4"/>
  </p:sldMasterIdLst>
  <p:notesMasterIdLst>
    <p:notesMasterId r:id="rId20"/>
  </p:notesMasterIdLst>
  <p:sldIdLst>
    <p:sldId id="299" r:id="rId5"/>
    <p:sldId id="311" r:id="rId6"/>
    <p:sldId id="312" r:id="rId7"/>
    <p:sldId id="307" r:id="rId8"/>
    <p:sldId id="314" r:id="rId9"/>
    <p:sldId id="315" r:id="rId10"/>
    <p:sldId id="313" r:id="rId11"/>
    <p:sldId id="300" r:id="rId12"/>
    <p:sldId id="316" r:id="rId13"/>
    <p:sldId id="320" r:id="rId14"/>
    <p:sldId id="318" r:id="rId15"/>
    <p:sldId id="319" r:id="rId16"/>
    <p:sldId id="317" r:id="rId17"/>
    <p:sldId id="309" r:id="rId18"/>
    <p:sldId id="30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2D8751C-5E69-4ACC-A97D-13F260ED412B}">
          <p14:sldIdLst>
            <p14:sldId id="299"/>
            <p14:sldId id="311"/>
            <p14:sldId id="312"/>
            <p14:sldId id="307"/>
            <p14:sldId id="314"/>
            <p14:sldId id="315"/>
            <p14:sldId id="313"/>
            <p14:sldId id="300"/>
            <p14:sldId id="316"/>
            <p14:sldId id="320"/>
          </p14:sldIdLst>
        </p14:section>
        <p14:section name="Untitled Section" id="{CCFD9FC3-6F3D-48D9-873A-AC2FB4EE2889}">
          <p14:sldIdLst>
            <p14:sldId id="318"/>
            <p14:sldId id="319"/>
            <p14:sldId id="317"/>
            <p14:sldId id="309"/>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DFFF"/>
    <a:srgbClr val="00FFFF"/>
    <a:srgbClr val="362795"/>
    <a:srgbClr val="10103D"/>
    <a:srgbClr val="D4D0E9"/>
    <a:srgbClr val="FFFFFF"/>
    <a:srgbClr val="439EB7"/>
    <a:srgbClr val="000000"/>
    <a:srgbClr val="2121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6357" autoAdjust="0"/>
  </p:normalViewPr>
  <p:slideViewPr>
    <p:cSldViewPr snapToGrid="0">
      <p:cViewPr>
        <p:scale>
          <a:sx n="75" d="100"/>
          <a:sy n="75" d="100"/>
        </p:scale>
        <p:origin x="946" y="53"/>
      </p:cViewPr>
      <p:guideLst/>
    </p:cSldViewPr>
  </p:slideViewPr>
  <p:outlineViewPr>
    <p:cViewPr>
      <p:scale>
        <a:sx n="33" d="100"/>
        <a:sy n="33" d="100"/>
      </p:scale>
      <p:origin x="0" y="-4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3/27/2024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dirty="0"/>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upport.microsoft.com/en-us/office/edit-your-school-presentation-44445997-6769-4d44-8b30-f9e3050adbfb?ui=en-us&amp;rs=en-us&amp;ad=us" TargetMode="External"/><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689987" y="884255"/>
            <a:ext cx="5148105" cy="2857510"/>
          </a:xfrm>
        </p:spPr>
        <p:txBody>
          <a:bodyPr anchor="b">
            <a:normAutofit/>
          </a:bodyPr>
          <a:lstStyle>
            <a:lvl1pPr algn="l">
              <a:lnSpc>
                <a:spcPct val="75000"/>
              </a:lnSpc>
              <a:defRPr sz="8000" b="1" cap="all" baseline="0"/>
            </a:lvl1pPr>
          </a:lstStyle>
          <a:p>
            <a:r>
              <a:rPr lang="en-US" dirty="0"/>
              <a:t>Add Title </a:t>
            </a:r>
          </a:p>
        </p:txBody>
      </p:sp>
      <p:sp>
        <p:nvSpPr>
          <p:cNvPr id="3" name="Subtitle 2">
            <a:extLst>
              <a:ext uri="{FF2B5EF4-FFF2-40B4-BE49-F238E27FC236}">
                <a16:creationId xmlns:a16="http://schemas.microsoft.com/office/drawing/2014/main" id="{9A2B5661-7CA8-2748-8523-AD0DFD354CC8}"/>
              </a:ext>
            </a:extLst>
          </p:cNvPr>
          <p:cNvSpPr>
            <a:spLocks noGrp="1"/>
          </p:cNvSpPr>
          <p:nvPr>
            <p:ph type="subTitle" idx="1" hasCustomPrompt="1"/>
          </p:nvPr>
        </p:nvSpPr>
        <p:spPr>
          <a:xfrm>
            <a:off x="808057" y="4552915"/>
            <a:ext cx="5030036" cy="365125"/>
          </a:xfrm>
        </p:spPr>
        <p:txBody>
          <a:bodyPr>
            <a:normAutofit/>
          </a:bodyPr>
          <a:lstStyle>
            <a:lvl1pPr marL="0" indent="0" algn="l">
              <a:buNone/>
              <a:defRPr sz="1600" b="1"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 here</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hasCustomPrompt="1"/>
          </p:nvPr>
        </p:nvSpPr>
        <p:spPr>
          <a:xfrm>
            <a:off x="808057" y="4928790"/>
            <a:ext cx="5030036" cy="1502677"/>
          </a:xfrm>
        </p:spPr>
        <p:txBody>
          <a:bodyP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cxnSp>
        <p:nvCxnSpPr>
          <p:cNvPr id="13" name="Straight Connector 12" title="Verticle Rule Line">
            <a:extLst>
              <a:ext uri="{FF2B5EF4-FFF2-40B4-BE49-F238E27FC236}">
                <a16:creationId xmlns:a16="http://schemas.microsoft.com/office/drawing/2014/main" id="{CE266693-B86C-0A7F-4122-5AFA5028696B}"/>
              </a:ext>
            </a:extLst>
          </p:cNvPr>
          <p:cNvCxnSpPr>
            <a:cxnSpLocks/>
          </p:cNvCxnSpPr>
          <p:nvPr userDrawn="1"/>
        </p:nvCxnSpPr>
        <p:spPr>
          <a:xfrm flipH="1">
            <a:off x="863268" y="4083933"/>
            <a:ext cx="1253208" cy="0"/>
          </a:xfrm>
          <a:prstGeom prst="line">
            <a:avLst/>
          </a:prstGeom>
          <a:ln w="76200">
            <a:solidFill>
              <a:schemeClr val="accent2">
                <a:alpha val="50196"/>
              </a:schemeClr>
            </a:solidFill>
          </a:ln>
        </p:spPr>
        <p:style>
          <a:lnRef idx="1">
            <a:schemeClr val="accent1"/>
          </a:lnRef>
          <a:fillRef idx="0">
            <a:schemeClr val="accent1"/>
          </a:fillRef>
          <a:effectRef idx="0">
            <a:schemeClr val="accent1"/>
          </a:effectRef>
          <a:fontRef idx="minor">
            <a:schemeClr val="tx1"/>
          </a:fontRef>
        </p:style>
      </p:cxnSp>
      <p:sp>
        <p:nvSpPr>
          <p:cNvPr id="15" name="Picture Placeholder 14">
            <a:extLst>
              <a:ext uri="{FF2B5EF4-FFF2-40B4-BE49-F238E27FC236}">
                <a16:creationId xmlns:a16="http://schemas.microsoft.com/office/drawing/2014/main" id="{FFF9B1CD-0F75-2582-F5BC-0027F62F8077}"/>
              </a:ext>
            </a:extLst>
          </p:cNvPr>
          <p:cNvSpPr>
            <a:spLocks noGrp="1"/>
          </p:cNvSpPr>
          <p:nvPr>
            <p:ph type="pic" sz="quarter" idx="14" hasCustomPrompt="1"/>
          </p:nvPr>
        </p:nvSpPr>
        <p:spPr>
          <a:xfrm>
            <a:off x="6208657" y="1064814"/>
            <a:ext cx="4884723" cy="5024485"/>
          </a:xfrm>
          <a:prstGeom prst="ellipse">
            <a:avLst/>
          </a:prstGeom>
          <a:ln w="9525">
            <a:noFill/>
          </a:ln>
        </p:spPr>
        <p:txBody>
          <a:bodyPr anchor="ctr">
            <a:normAutofit/>
          </a:bodyPr>
          <a:lstStyle>
            <a:lvl1pPr marL="0" indent="0" algn="ctr">
              <a:buNone/>
              <a:defRPr sz="1800"/>
            </a:lvl1pPr>
          </a:lstStyle>
          <a:p>
            <a:r>
              <a:rPr lang="en-US" dirty="0"/>
              <a:t>Click to add picture </a:t>
            </a:r>
          </a:p>
        </p:txBody>
      </p:sp>
    </p:spTree>
    <p:extLst>
      <p:ext uri="{BB962C8B-B14F-4D97-AF65-F5344CB8AC3E}">
        <p14:creationId xmlns:p14="http://schemas.microsoft.com/office/powerpoint/2010/main" val="265495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440766"/>
            <a:ext cx="10506386" cy="586583"/>
          </a:xfrm>
        </p:spPr>
        <p:txBody>
          <a:bodyPr anchor="b">
            <a:normAutofit/>
          </a:bodyPr>
          <a:lstStyle>
            <a:lvl1pPr algn="l">
              <a:lnSpc>
                <a:spcPct val="75000"/>
              </a:lnSpc>
              <a:defRPr sz="3200" b="1" cap="all" baseline="0"/>
            </a:lvl1pPr>
          </a:lstStyle>
          <a:p>
            <a:r>
              <a:rPr lang="en-US" dirty="0"/>
              <a:t>Add Title </a:t>
            </a:r>
          </a:p>
        </p:txBody>
      </p:sp>
      <p:cxnSp>
        <p:nvCxnSpPr>
          <p:cNvPr id="13" name="Straight Connector 12" title="Verticle Rule Line">
            <a:extLst>
              <a:ext uri="{FF2B5EF4-FFF2-40B4-BE49-F238E27FC236}">
                <a16:creationId xmlns:a16="http://schemas.microsoft.com/office/drawing/2014/main" id="{CE266693-B86C-0A7F-4122-5AFA5028696B}"/>
              </a:ext>
            </a:extLst>
          </p:cNvPr>
          <p:cNvCxnSpPr>
            <a:cxnSpLocks/>
          </p:cNvCxnSpPr>
          <p:nvPr userDrawn="1"/>
        </p:nvCxnSpPr>
        <p:spPr>
          <a:xfrm flipH="1">
            <a:off x="853219" y="1370880"/>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dirty="0"/>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dirty="0"/>
              <a:t>Page 0</a:t>
            </a:r>
            <a:fld id="{F4D6F5BC-20F0-430F-85EA-3DE30F119EFB}" type="slidenum">
              <a:rPr lang="en-US" smtClean="0"/>
              <a:pPr/>
              <a:t>‹#›</a:t>
            </a:fld>
            <a:endParaRPr lang="en-US" dirty="0"/>
          </a:p>
        </p:txBody>
      </p:sp>
      <p:sp>
        <p:nvSpPr>
          <p:cNvPr id="5" name="Content Placeholder 3">
            <a:extLst>
              <a:ext uri="{FF2B5EF4-FFF2-40B4-BE49-F238E27FC236}">
                <a16:creationId xmlns:a16="http://schemas.microsoft.com/office/drawing/2014/main" id="{06B18601-29B7-CEC1-B476-E63FC26258C4}"/>
              </a:ext>
            </a:extLst>
          </p:cNvPr>
          <p:cNvSpPr>
            <a:spLocks noGrp="1"/>
          </p:cNvSpPr>
          <p:nvPr>
            <p:ph sz="quarter" idx="14"/>
          </p:nvPr>
        </p:nvSpPr>
        <p:spPr>
          <a:xfrm>
            <a:off x="3008647" y="1497208"/>
            <a:ext cx="8266112" cy="4541837"/>
          </a:xfrm>
        </p:spPr>
        <p:txBody>
          <a:bodyPr/>
          <a:lstStyle>
            <a:lvl1pPr marL="0" indent="0">
              <a:lnSpc>
                <a:spcPct val="150000"/>
              </a:lnSpc>
              <a:buNone/>
              <a:defRPr sz="3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93590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is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F2E5F8C-6D58-8F32-B51F-0C3D8A3488C8}"/>
              </a:ext>
              <a:ext uri="{C183D7F6-B498-43B3-948B-1728B52AA6E4}">
                <adec:decorative xmlns:adec="http://schemas.microsoft.com/office/drawing/2017/decorative" val="1"/>
              </a:ext>
            </a:extLst>
          </p:cNvPr>
          <p:cNvSpPr/>
          <p:nvPr userDrawn="1"/>
        </p:nvSpPr>
        <p:spPr>
          <a:xfrm>
            <a:off x="4253739" y="0"/>
            <a:ext cx="7938261" cy="6858000"/>
          </a:xfrm>
          <a:prstGeom prst="rect">
            <a:avLst/>
          </a:prstGeom>
          <a:solidFill>
            <a:srgbClr val="FFFFFF">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440766"/>
            <a:ext cx="10506386" cy="586583"/>
          </a:xfrm>
        </p:spPr>
        <p:txBody>
          <a:bodyPr anchor="b">
            <a:normAutofit/>
          </a:bodyPr>
          <a:lstStyle>
            <a:lvl1pPr algn="l">
              <a:lnSpc>
                <a:spcPct val="75000"/>
              </a:lnSpc>
              <a:defRPr sz="3200" b="1" cap="all" baseline="0"/>
            </a:lvl1pPr>
          </a:lstStyle>
          <a:p>
            <a:r>
              <a:rPr lang="en-US" dirty="0"/>
              <a:t>Add Title </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hasCustomPrompt="1"/>
          </p:nvPr>
        </p:nvSpPr>
        <p:spPr>
          <a:xfrm>
            <a:off x="767865" y="1665516"/>
            <a:ext cx="2492882" cy="3506871"/>
          </a:xfrm>
        </p:spPr>
        <p:txBody>
          <a:bodyPr>
            <a:normAutofit/>
          </a:bodyPr>
          <a:lstStyle>
            <a:lvl1pPr marL="0" indent="0">
              <a:lnSpc>
                <a:spcPct val="150000"/>
              </a:lnSpc>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cxnSp>
        <p:nvCxnSpPr>
          <p:cNvPr id="13" name="Straight Connector 12">
            <a:extLst>
              <a:ext uri="{FF2B5EF4-FFF2-40B4-BE49-F238E27FC236}">
                <a16:creationId xmlns:a16="http://schemas.microsoft.com/office/drawing/2014/main" id="{CE266693-B86C-0A7F-4122-5AFA5028696B}"/>
              </a:ext>
              <a:ext uri="{C183D7F6-B498-43B3-948B-1728B52AA6E4}">
                <adec:decorative xmlns:adec="http://schemas.microsoft.com/office/drawing/2017/decorative" val="1"/>
              </a:ext>
            </a:extLst>
          </p:cNvPr>
          <p:cNvCxnSpPr>
            <a:cxnSpLocks/>
          </p:cNvCxnSpPr>
          <p:nvPr userDrawn="1"/>
        </p:nvCxnSpPr>
        <p:spPr>
          <a:xfrm flipH="1">
            <a:off x="853219" y="1370880"/>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678FDCB9-AEA4-F924-769F-D7879C1F8D83}"/>
              </a:ext>
            </a:extLst>
          </p:cNvPr>
          <p:cNvSpPr>
            <a:spLocks noGrp="1"/>
          </p:cNvSpPr>
          <p:nvPr>
            <p:ph type="body" sz="quarter" idx="17" hasCustomPrompt="1"/>
          </p:nvPr>
        </p:nvSpPr>
        <p:spPr>
          <a:xfrm>
            <a:off x="4922978" y="1532515"/>
            <a:ext cx="777240" cy="777240"/>
          </a:xfrm>
          <a:prstGeom prst="ellipse">
            <a:avLst/>
          </a:prstGeom>
          <a:solidFill>
            <a:schemeClr val="tx1"/>
          </a:solidFill>
        </p:spPr>
        <p:txBody>
          <a:bodyPr lIns="0" tIns="0" rIns="0" bIns="91440" anchor="ctr">
            <a:normAutofit/>
          </a:bodyPr>
          <a:lstStyle>
            <a:lvl1pPr marL="0" indent="0" algn="ctr">
              <a:lnSpc>
                <a:spcPct val="90000"/>
              </a:lnSpc>
              <a:spcBef>
                <a:spcPts val="0"/>
              </a:spcBef>
              <a:buNone/>
              <a:defRPr sz="3200">
                <a:solidFill>
                  <a:schemeClr val="bg1"/>
                </a:solidFill>
              </a:defRPr>
            </a:lvl1pPr>
          </a:lstStyle>
          <a:p>
            <a:pPr lvl="0"/>
            <a:r>
              <a:rPr lang="en-US" dirty="0"/>
              <a:t>#</a:t>
            </a:r>
          </a:p>
        </p:txBody>
      </p:sp>
      <p:sp>
        <p:nvSpPr>
          <p:cNvPr id="5" name="Text Placeholder 9">
            <a:extLst>
              <a:ext uri="{FF2B5EF4-FFF2-40B4-BE49-F238E27FC236}">
                <a16:creationId xmlns:a16="http://schemas.microsoft.com/office/drawing/2014/main" id="{1F1B55E6-D30C-94A2-74A3-7753E4C42B8D}"/>
              </a:ext>
            </a:extLst>
          </p:cNvPr>
          <p:cNvSpPr>
            <a:spLocks noGrp="1"/>
          </p:cNvSpPr>
          <p:nvPr>
            <p:ph type="body" sz="quarter" idx="14" hasCustomPrompt="1"/>
          </p:nvPr>
        </p:nvSpPr>
        <p:spPr>
          <a:xfrm>
            <a:off x="6171376" y="1355087"/>
            <a:ext cx="5052635" cy="1132097"/>
          </a:xfrm>
        </p:spPr>
        <p:txBody>
          <a:bodyPr anchor="t">
            <a:normAutofit/>
          </a:bodyPr>
          <a:lstStyle>
            <a:lvl1pPr marL="0" indent="0">
              <a:lnSpc>
                <a:spcPct val="150000"/>
              </a:lnSpc>
              <a:buNone/>
              <a:defRPr sz="2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14" name="Text Placeholder 11">
            <a:extLst>
              <a:ext uri="{FF2B5EF4-FFF2-40B4-BE49-F238E27FC236}">
                <a16:creationId xmlns:a16="http://schemas.microsoft.com/office/drawing/2014/main" id="{CF472EDF-4FA4-A513-0E98-D822B8C958C9}"/>
              </a:ext>
            </a:extLst>
          </p:cNvPr>
          <p:cNvSpPr>
            <a:spLocks noGrp="1"/>
          </p:cNvSpPr>
          <p:nvPr>
            <p:ph type="body" sz="quarter" idx="18" hasCustomPrompt="1"/>
          </p:nvPr>
        </p:nvSpPr>
        <p:spPr>
          <a:xfrm>
            <a:off x="4922978" y="3030332"/>
            <a:ext cx="777240" cy="777240"/>
          </a:xfrm>
          <a:prstGeom prst="ellipse">
            <a:avLst/>
          </a:prstGeom>
          <a:solidFill>
            <a:schemeClr val="tx1"/>
          </a:solidFill>
        </p:spPr>
        <p:txBody>
          <a:bodyPr lIns="0" tIns="0" rIns="0" bIns="91440" anchor="ctr">
            <a:normAutofit/>
          </a:bodyPr>
          <a:lstStyle>
            <a:lvl1pPr marL="0" indent="0" algn="ctr">
              <a:lnSpc>
                <a:spcPct val="90000"/>
              </a:lnSpc>
              <a:spcBef>
                <a:spcPts val="0"/>
              </a:spcBef>
              <a:buNone/>
              <a:defRPr sz="3200">
                <a:solidFill>
                  <a:schemeClr val="bg1"/>
                </a:solidFill>
              </a:defRPr>
            </a:lvl1pPr>
          </a:lstStyle>
          <a:p>
            <a:pPr lvl="0"/>
            <a:r>
              <a:rPr lang="en-US" dirty="0"/>
              <a:t>#</a:t>
            </a:r>
          </a:p>
        </p:txBody>
      </p:sp>
      <p:sp>
        <p:nvSpPr>
          <p:cNvPr id="6" name="Text Placeholder 9">
            <a:extLst>
              <a:ext uri="{FF2B5EF4-FFF2-40B4-BE49-F238E27FC236}">
                <a16:creationId xmlns:a16="http://schemas.microsoft.com/office/drawing/2014/main" id="{21466440-7F75-D2E2-E6A5-0B6934E0C49B}"/>
              </a:ext>
            </a:extLst>
          </p:cNvPr>
          <p:cNvSpPr>
            <a:spLocks noGrp="1"/>
          </p:cNvSpPr>
          <p:nvPr>
            <p:ph type="body" sz="quarter" idx="15" hasCustomPrompt="1"/>
          </p:nvPr>
        </p:nvSpPr>
        <p:spPr>
          <a:xfrm>
            <a:off x="6171375" y="2852903"/>
            <a:ext cx="5052635" cy="1132097"/>
          </a:xfrm>
        </p:spPr>
        <p:txBody>
          <a:bodyPr anchor="t">
            <a:normAutofit/>
          </a:bodyPr>
          <a:lstStyle>
            <a:lvl1pPr marL="0" indent="0">
              <a:lnSpc>
                <a:spcPct val="150000"/>
              </a:lnSpc>
              <a:buNone/>
              <a:defRPr sz="2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15" name="Text Placeholder 11">
            <a:extLst>
              <a:ext uri="{FF2B5EF4-FFF2-40B4-BE49-F238E27FC236}">
                <a16:creationId xmlns:a16="http://schemas.microsoft.com/office/drawing/2014/main" id="{E67C585A-7EB8-F39C-0B1A-47CB38C47171}"/>
              </a:ext>
            </a:extLst>
          </p:cNvPr>
          <p:cNvSpPr>
            <a:spLocks noGrp="1"/>
          </p:cNvSpPr>
          <p:nvPr>
            <p:ph type="body" sz="quarter" idx="19" hasCustomPrompt="1"/>
          </p:nvPr>
        </p:nvSpPr>
        <p:spPr>
          <a:xfrm>
            <a:off x="4922978" y="4528149"/>
            <a:ext cx="777240" cy="777240"/>
          </a:xfrm>
          <a:prstGeom prst="ellipse">
            <a:avLst/>
          </a:prstGeom>
          <a:solidFill>
            <a:schemeClr val="tx1"/>
          </a:solidFill>
        </p:spPr>
        <p:txBody>
          <a:bodyPr lIns="0" tIns="0" rIns="0" bIns="91440" anchor="ctr">
            <a:normAutofit/>
          </a:bodyPr>
          <a:lstStyle>
            <a:lvl1pPr marL="0" indent="0" algn="ctr">
              <a:lnSpc>
                <a:spcPct val="90000"/>
              </a:lnSpc>
              <a:spcBef>
                <a:spcPts val="0"/>
              </a:spcBef>
              <a:buNone/>
              <a:defRPr sz="3200">
                <a:solidFill>
                  <a:schemeClr val="bg1"/>
                </a:solidFill>
              </a:defRPr>
            </a:lvl1pPr>
          </a:lstStyle>
          <a:p>
            <a:pPr lvl="0"/>
            <a:r>
              <a:rPr lang="en-US" dirty="0"/>
              <a:t>#</a:t>
            </a:r>
          </a:p>
        </p:txBody>
      </p:sp>
      <p:sp>
        <p:nvSpPr>
          <p:cNvPr id="9" name="Text Placeholder 9">
            <a:extLst>
              <a:ext uri="{FF2B5EF4-FFF2-40B4-BE49-F238E27FC236}">
                <a16:creationId xmlns:a16="http://schemas.microsoft.com/office/drawing/2014/main" id="{8F912DBC-B36A-7029-667C-F8439553300D}"/>
              </a:ext>
            </a:extLst>
          </p:cNvPr>
          <p:cNvSpPr>
            <a:spLocks noGrp="1"/>
          </p:cNvSpPr>
          <p:nvPr>
            <p:ph type="body" sz="quarter" idx="16" hasCustomPrompt="1"/>
          </p:nvPr>
        </p:nvSpPr>
        <p:spPr>
          <a:xfrm>
            <a:off x="6171375" y="4350721"/>
            <a:ext cx="5052635" cy="1132097"/>
          </a:xfrm>
        </p:spPr>
        <p:txBody>
          <a:bodyPr anchor="t">
            <a:normAutofit/>
          </a:bodyPr>
          <a:lstStyle>
            <a:lvl1pPr marL="0" indent="0">
              <a:lnSpc>
                <a:spcPct val="150000"/>
              </a:lnSpc>
              <a:buNone/>
              <a:defRPr sz="2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dirty="0"/>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solidFill>
                  <a:schemeClr val="tx1"/>
                </a:solidFill>
              </a:defRPr>
            </a:lvl1pPr>
          </a:lstStyle>
          <a:p>
            <a:r>
              <a:rPr lang="en-US" dirty="0"/>
              <a:t>Page 0</a:t>
            </a:r>
            <a:fld id="{F4D6F5BC-20F0-430F-85EA-3DE30F119EFB}" type="slidenum">
              <a:rPr lang="en-US" smtClean="0"/>
              <a:pPr/>
              <a:t>‹#›</a:t>
            </a:fld>
            <a:endParaRPr lang="en-US" dirty="0"/>
          </a:p>
        </p:txBody>
      </p:sp>
    </p:spTree>
    <p:extLst>
      <p:ext uri="{BB962C8B-B14F-4D97-AF65-F5344CB8AC3E}">
        <p14:creationId xmlns:p14="http://schemas.microsoft.com/office/powerpoint/2010/main" val="3540235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8873926-7B78-3D8B-7329-EF50EAE68417}"/>
              </a:ext>
              <a:ext uri="{C183D7F6-B498-43B3-948B-1728B52AA6E4}">
                <adec:decorative xmlns:adec="http://schemas.microsoft.com/office/drawing/2017/decorative" val="1"/>
              </a:ext>
            </a:extLst>
          </p:cNvPr>
          <p:cNvGrpSpPr/>
          <p:nvPr userDrawn="1"/>
        </p:nvGrpSpPr>
        <p:grpSpPr>
          <a:xfrm>
            <a:off x="4152471" y="983016"/>
            <a:ext cx="7176252" cy="4806702"/>
            <a:chOff x="3843454" y="907788"/>
            <a:chExt cx="7789936" cy="5217752"/>
          </a:xfrm>
        </p:grpSpPr>
        <p:sp>
          <p:nvSpPr>
            <p:cNvPr id="16" name="Oval 15">
              <a:extLst>
                <a:ext uri="{FF2B5EF4-FFF2-40B4-BE49-F238E27FC236}">
                  <a16:creationId xmlns:a16="http://schemas.microsoft.com/office/drawing/2014/main" id="{E4085623-B323-15BB-984D-DDE69D4B9587}"/>
                </a:ext>
              </a:extLst>
            </p:cNvPr>
            <p:cNvSpPr/>
            <p:nvPr/>
          </p:nvSpPr>
          <p:spPr>
            <a:xfrm>
              <a:off x="3843454" y="3122988"/>
              <a:ext cx="3002552" cy="3002552"/>
            </a:xfrm>
            <a:prstGeom prst="ellipse">
              <a:avLst/>
            </a:prstGeom>
            <a:solidFill>
              <a:schemeClr val="accent2">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
          <p:nvSpPr>
            <p:cNvPr id="17" name="Oval 16">
              <a:extLst>
                <a:ext uri="{FF2B5EF4-FFF2-40B4-BE49-F238E27FC236}">
                  <a16:creationId xmlns:a16="http://schemas.microsoft.com/office/drawing/2014/main" id="{B6C7E221-8D2B-CBFC-68D6-839D5E0657F8}"/>
                </a:ext>
              </a:extLst>
            </p:cNvPr>
            <p:cNvSpPr/>
            <p:nvPr/>
          </p:nvSpPr>
          <p:spPr>
            <a:xfrm>
              <a:off x="8630838" y="907788"/>
              <a:ext cx="3002552" cy="3002552"/>
            </a:xfrm>
            <a:prstGeom prst="ellipse">
              <a:avLst/>
            </a:prstGeom>
            <a:solidFill>
              <a:schemeClr val="accent2">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
          <p:nvSpPr>
            <p:cNvPr id="18" name="Oval 17">
              <a:extLst>
                <a:ext uri="{FF2B5EF4-FFF2-40B4-BE49-F238E27FC236}">
                  <a16:creationId xmlns:a16="http://schemas.microsoft.com/office/drawing/2014/main" id="{775363E9-2831-22C4-5953-A85CCD374559}"/>
                </a:ext>
              </a:extLst>
            </p:cNvPr>
            <p:cNvSpPr/>
            <p:nvPr/>
          </p:nvSpPr>
          <p:spPr>
            <a:xfrm>
              <a:off x="6431113" y="2040522"/>
              <a:ext cx="2786092" cy="27860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
          <p:nvSpPr>
            <p:cNvPr id="23" name="Oval 22">
              <a:extLst>
                <a:ext uri="{FF2B5EF4-FFF2-40B4-BE49-F238E27FC236}">
                  <a16:creationId xmlns:a16="http://schemas.microsoft.com/office/drawing/2014/main" id="{2D9BC358-DA62-078E-A1CA-3210A4B84823}"/>
                </a:ext>
              </a:extLst>
            </p:cNvPr>
            <p:cNvSpPr/>
            <p:nvPr/>
          </p:nvSpPr>
          <p:spPr>
            <a:xfrm>
              <a:off x="6214653" y="1838034"/>
              <a:ext cx="3201728" cy="3201728"/>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grpSp>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440766"/>
            <a:ext cx="10506386" cy="586583"/>
          </a:xfrm>
        </p:spPr>
        <p:txBody>
          <a:bodyPr anchor="b">
            <a:normAutofit/>
          </a:bodyPr>
          <a:lstStyle>
            <a:lvl1pPr algn="l">
              <a:lnSpc>
                <a:spcPct val="75000"/>
              </a:lnSpc>
              <a:defRPr sz="3200" b="1" cap="all" baseline="0"/>
            </a:lvl1pPr>
          </a:lstStyle>
          <a:p>
            <a:r>
              <a:rPr lang="en-US" dirty="0"/>
              <a:t>Add Title </a:t>
            </a:r>
          </a:p>
        </p:txBody>
      </p:sp>
      <p:cxnSp>
        <p:nvCxnSpPr>
          <p:cNvPr id="13" name="Straight Connector 12">
            <a:extLst>
              <a:ext uri="{FF2B5EF4-FFF2-40B4-BE49-F238E27FC236}">
                <a16:creationId xmlns:a16="http://schemas.microsoft.com/office/drawing/2014/main" id="{CE266693-B86C-0A7F-4122-5AFA5028696B}"/>
              </a:ext>
              <a:ext uri="{C183D7F6-B498-43B3-948B-1728B52AA6E4}">
                <adec:decorative xmlns:adec="http://schemas.microsoft.com/office/drawing/2017/decorative" val="1"/>
              </a:ext>
            </a:extLst>
          </p:cNvPr>
          <p:cNvCxnSpPr>
            <a:cxnSpLocks/>
          </p:cNvCxnSpPr>
          <p:nvPr userDrawn="1"/>
        </p:nvCxnSpPr>
        <p:spPr>
          <a:xfrm flipH="1">
            <a:off x="853219" y="1370880"/>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9">
            <a:extLst>
              <a:ext uri="{FF2B5EF4-FFF2-40B4-BE49-F238E27FC236}">
                <a16:creationId xmlns:a16="http://schemas.microsoft.com/office/drawing/2014/main" id="{37AB175B-864E-BA0F-E983-C33054BB0D7A}"/>
              </a:ext>
            </a:extLst>
          </p:cNvPr>
          <p:cNvSpPr>
            <a:spLocks noGrp="1"/>
          </p:cNvSpPr>
          <p:nvPr>
            <p:ph type="body" sz="quarter" idx="14" hasCustomPrompt="1"/>
          </p:nvPr>
        </p:nvSpPr>
        <p:spPr>
          <a:xfrm>
            <a:off x="767865" y="1665516"/>
            <a:ext cx="2492882" cy="3506871"/>
          </a:xfrm>
        </p:spPr>
        <p:txBody>
          <a:bodyPr>
            <a:normAutofit/>
          </a:bodyPr>
          <a:lstStyle>
            <a:lvl1pPr marL="0" indent="0">
              <a:lnSpc>
                <a:spcPct val="150000"/>
              </a:lnSpc>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hasCustomPrompt="1"/>
          </p:nvPr>
        </p:nvSpPr>
        <p:spPr>
          <a:xfrm>
            <a:off x="4445561" y="3838475"/>
            <a:ext cx="2146157" cy="984735"/>
          </a:xfrm>
        </p:spPr>
        <p:txBody>
          <a:bodyPr>
            <a:normAutofit/>
          </a:bodyPr>
          <a:lstStyle>
            <a:lvl1pPr marL="0" indent="0" algn="ctr">
              <a:lnSpc>
                <a:spcPct val="100000"/>
              </a:lnSpc>
              <a:buNone/>
              <a:defRPr sz="2400" b="1"/>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11" name="Text Placeholder 9">
            <a:extLst>
              <a:ext uri="{FF2B5EF4-FFF2-40B4-BE49-F238E27FC236}">
                <a16:creationId xmlns:a16="http://schemas.microsoft.com/office/drawing/2014/main" id="{FDE2C736-388B-9EFD-81DA-A15F750F9538}"/>
              </a:ext>
            </a:extLst>
          </p:cNvPr>
          <p:cNvSpPr>
            <a:spLocks noGrp="1"/>
          </p:cNvSpPr>
          <p:nvPr>
            <p:ph type="body" sz="quarter" idx="17" hasCustomPrompt="1"/>
          </p:nvPr>
        </p:nvSpPr>
        <p:spPr>
          <a:xfrm>
            <a:off x="4445561" y="4857546"/>
            <a:ext cx="2146157" cy="314841"/>
          </a:xfrm>
        </p:spPr>
        <p:txBody>
          <a:bodyPr>
            <a:normAutofit/>
          </a:bodyPr>
          <a:lstStyle>
            <a:lvl1pPr marL="0" indent="0" algn="ctr">
              <a:lnSpc>
                <a:spcPct val="100000"/>
              </a:lnSpc>
              <a:buNone/>
              <a:defRPr sz="1600" b="0"/>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9" name="Text Placeholder 9">
            <a:extLst>
              <a:ext uri="{FF2B5EF4-FFF2-40B4-BE49-F238E27FC236}">
                <a16:creationId xmlns:a16="http://schemas.microsoft.com/office/drawing/2014/main" id="{F2E321BD-9A11-AE29-8459-9C200AF79776}"/>
              </a:ext>
            </a:extLst>
          </p:cNvPr>
          <p:cNvSpPr>
            <a:spLocks noGrp="1"/>
          </p:cNvSpPr>
          <p:nvPr>
            <p:ph type="body" sz="quarter" idx="16" hasCustomPrompt="1"/>
          </p:nvPr>
        </p:nvSpPr>
        <p:spPr>
          <a:xfrm>
            <a:off x="6833442" y="2753783"/>
            <a:ext cx="1984267" cy="948574"/>
          </a:xfrm>
        </p:spPr>
        <p:txBody>
          <a:bodyPr>
            <a:normAutofit/>
          </a:bodyPr>
          <a:lstStyle>
            <a:lvl1pPr marL="0" indent="0" algn="ctr">
              <a:lnSpc>
                <a:spcPct val="100000"/>
              </a:lnSpc>
              <a:buNone/>
              <a:defRPr sz="24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12" name="Text Placeholder 9">
            <a:extLst>
              <a:ext uri="{FF2B5EF4-FFF2-40B4-BE49-F238E27FC236}">
                <a16:creationId xmlns:a16="http://schemas.microsoft.com/office/drawing/2014/main" id="{86DD92F1-24D0-50C9-4AB7-DC84EC5DEA9A}"/>
              </a:ext>
            </a:extLst>
          </p:cNvPr>
          <p:cNvSpPr>
            <a:spLocks noGrp="1"/>
          </p:cNvSpPr>
          <p:nvPr>
            <p:ph type="body" sz="quarter" idx="18" hasCustomPrompt="1"/>
          </p:nvPr>
        </p:nvSpPr>
        <p:spPr>
          <a:xfrm>
            <a:off x="6843490" y="3702356"/>
            <a:ext cx="1984267" cy="317712"/>
          </a:xfrm>
        </p:spPr>
        <p:txBody>
          <a:bodyPr>
            <a:normAutofit/>
          </a:bodyPr>
          <a:lstStyle>
            <a:lvl1pPr marL="0" indent="0" algn="ctr">
              <a:lnSpc>
                <a:spcPct val="100000"/>
              </a:lnSpc>
              <a:buNone/>
              <a:defRPr sz="16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6" name="Text Placeholder 9">
            <a:extLst>
              <a:ext uri="{FF2B5EF4-FFF2-40B4-BE49-F238E27FC236}">
                <a16:creationId xmlns:a16="http://schemas.microsoft.com/office/drawing/2014/main" id="{0EFE4CF5-A2F0-8B32-3770-9CAA8D022A63}"/>
              </a:ext>
            </a:extLst>
          </p:cNvPr>
          <p:cNvSpPr>
            <a:spLocks noGrp="1"/>
          </p:cNvSpPr>
          <p:nvPr>
            <p:ph type="body" sz="quarter" idx="15" hasCustomPrompt="1"/>
          </p:nvPr>
        </p:nvSpPr>
        <p:spPr>
          <a:xfrm>
            <a:off x="8971447" y="1712736"/>
            <a:ext cx="1984267" cy="896066"/>
          </a:xfrm>
        </p:spPr>
        <p:txBody>
          <a:bodyPr>
            <a:normAutofit/>
          </a:bodyPr>
          <a:lstStyle>
            <a:lvl1pPr marL="0" indent="0" algn="ctr">
              <a:lnSpc>
                <a:spcPct val="100000"/>
              </a:lnSpc>
              <a:buNone/>
              <a:defRPr sz="2400" b="1"/>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14" name="Text Placeholder 9">
            <a:extLst>
              <a:ext uri="{FF2B5EF4-FFF2-40B4-BE49-F238E27FC236}">
                <a16:creationId xmlns:a16="http://schemas.microsoft.com/office/drawing/2014/main" id="{D79E692B-5B0D-1A20-90E6-6E364FBB4ED0}"/>
              </a:ext>
            </a:extLst>
          </p:cNvPr>
          <p:cNvSpPr>
            <a:spLocks noGrp="1"/>
          </p:cNvSpPr>
          <p:nvPr>
            <p:ph type="body" sz="quarter" idx="19" hasCustomPrompt="1"/>
          </p:nvPr>
        </p:nvSpPr>
        <p:spPr>
          <a:xfrm>
            <a:off x="8971447" y="2608801"/>
            <a:ext cx="1984267" cy="365125"/>
          </a:xfrm>
        </p:spPr>
        <p:txBody>
          <a:bodyPr>
            <a:normAutofit/>
          </a:bodyPr>
          <a:lstStyle>
            <a:lvl1pPr marL="0" indent="0" algn="ctr">
              <a:lnSpc>
                <a:spcPct val="100000"/>
              </a:lnSpc>
              <a:buNone/>
              <a:defRPr sz="1600" b="0"/>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dirty="0"/>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dirty="0"/>
              <a:t>Page 0</a:t>
            </a:r>
            <a:fld id="{F4D6F5BC-20F0-430F-85EA-3DE30F119EFB}" type="slidenum">
              <a:rPr lang="en-US" smtClean="0"/>
              <a:pPr/>
              <a:t>‹#›</a:t>
            </a:fld>
            <a:endParaRPr lang="en-US" dirty="0"/>
          </a:p>
        </p:txBody>
      </p:sp>
    </p:spTree>
    <p:extLst>
      <p:ext uri="{BB962C8B-B14F-4D97-AF65-F5344CB8AC3E}">
        <p14:creationId xmlns:p14="http://schemas.microsoft.com/office/powerpoint/2010/main" val="3139794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F2E5F8C-6D58-8F32-B51F-0C3D8A3488C8}"/>
              </a:ext>
              <a:ext uri="{C183D7F6-B498-43B3-948B-1728B52AA6E4}">
                <adec:decorative xmlns:adec="http://schemas.microsoft.com/office/drawing/2017/decorative" val="1"/>
              </a:ext>
            </a:extLst>
          </p:cNvPr>
          <p:cNvSpPr/>
          <p:nvPr userDrawn="1"/>
        </p:nvSpPr>
        <p:spPr>
          <a:xfrm>
            <a:off x="4253739" y="0"/>
            <a:ext cx="7938261" cy="6858000"/>
          </a:xfrm>
          <a:prstGeom prst="rect">
            <a:avLst/>
          </a:prstGeom>
          <a:solidFill>
            <a:srgbClr val="FFFFFF">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57817" y="269182"/>
            <a:ext cx="3362008" cy="1196426"/>
          </a:xfrm>
        </p:spPr>
        <p:txBody>
          <a:bodyPr anchor="b">
            <a:normAutofit/>
          </a:bodyPr>
          <a:lstStyle>
            <a:lvl1pPr algn="l">
              <a:lnSpc>
                <a:spcPct val="90000"/>
              </a:lnSpc>
              <a:defRPr sz="3200" b="1" cap="all" baseline="0"/>
            </a:lvl1pPr>
          </a:lstStyle>
          <a:p>
            <a:r>
              <a:rPr lang="en-US" dirty="0"/>
              <a:t>Add Title here</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hasCustomPrompt="1"/>
          </p:nvPr>
        </p:nvSpPr>
        <p:spPr>
          <a:xfrm>
            <a:off x="757816" y="2100107"/>
            <a:ext cx="2899443" cy="3072280"/>
          </a:xfrm>
        </p:spPr>
        <p:txBody>
          <a:bodyPr>
            <a:normAutofit/>
          </a:bodyPr>
          <a:lstStyle>
            <a:lvl1pPr marL="0" indent="0">
              <a:lnSpc>
                <a:spcPct val="150000"/>
              </a:lnSpc>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cxnSp>
        <p:nvCxnSpPr>
          <p:cNvPr id="13" name="Straight Connector 12">
            <a:extLst>
              <a:ext uri="{FF2B5EF4-FFF2-40B4-BE49-F238E27FC236}">
                <a16:creationId xmlns:a16="http://schemas.microsoft.com/office/drawing/2014/main" id="{CE266693-B86C-0A7F-4122-5AFA5028696B}"/>
              </a:ext>
              <a:ext uri="{C183D7F6-B498-43B3-948B-1728B52AA6E4}">
                <adec:decorative xmlns:adec="http://schemas.microsoft.com/office/drawing/2017/decorative" val="1"/>
              </a:ext>
            </a:extLst>
          </p:cNvPr>
          <p:cNvCxnSpPr>
            <a:cxnSpLocks/>
          </p:cNvCxnSpPr>
          <p:nvPr userDrawn="1"/>
        </p:nvCxnSpPr>
        <p:spPr>
          <a:xfrm flipH="1">
            <a:off x="853219" y="1802953"/>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B38A35A-0479-9C12-5A6F-E459151CA6F7}"/>
              </a:ext>
              <a:ext uri="{C183D7F6-B498-43B3-948B-1728B52AA6E4}">
                <adec:decorative xmlns:adec="http://schemas.microsoft.com/office/drawing/2017/decorative" val="1"/>
              </a:ext>
            </a:extLst>
          </p:cNvPr>
          <p:cNvSpPr/>
          <p:nvPr userDrawn="1"/>
        </p:nvSpPr>
        <p:spPr>
          <a:xfrm>
            <a:off x="5193485" y="873373"/>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Picture Placeholder 27">
            <a:extLst>
              <a:ext uri="{FF2B5EF4-FFF2-40B4-BE49-F238E27FC236}">
                <a16:creationId xmlns:a16="http://schemas.microsoft.com/office/drawing/2014/main" id="{A36BCCE0-8E96-CFD7-773F-6DD349533190}"/>
              </a:ext>
            </a:extLst>
          </p:cNvPr>
          <p:cNvSpPr>
            <a:spLocks noGrp="1"/>
          </p:cNvSpPr>
          <p:nvPr>
            <p:ph type="pic" sz="quarter" idx="20"/>
          </p:nvPr>
        </p:nvSpPr>
        <p:spPr>
          <a:xfrm>
            <a:off x="5559245" y="1239133"/>
            <a:ext cx="731520" cy="731520"/>
          </a:xfrm>
        </p:spPr>
        <p:txBody>
          <a:bodyPr anchor="ctr">
            <a:normAutofit/>
          </a:bodyPr>
          <a:lstStyle>
            <a:lvl1pPr marL="0" indent="0" algn="ctr">
              <a:buNone/>
              <a:defRPr sz="1100">
                <a:solidFill>
                  <a:schemeClr val="tx1"/>
                </a:solidFill>
              </a:defRPr>
            </a:lvl1pPr>
          </a:lstStyle>
          <a:p>
            <a:endParaRPr lang="en-US" dirty="0"/>
          </a:p>
        </p:txBody>
      </p:sp>
      <p:sp>
        <p:nvSpPr>
          <p:cNvPr id="5" name="Text Placeholder 9">
            <a:extLst>
              <a:ext uri="{FF2B5EF4-FFF2-40B4-BE49-F238E27FC236}">
                <a16:creationId xmlns:a16="http://schemas.microsoft.com/office/drawing/2014/main" id="{1F1B55E6-D30C-94A2-74A3-7753E4C42B8D}"/>
              </a:ext>
            </a:extLst>
          </p:cNvPr>
          <p:cNvSpPr>
            <a:spLocks noGrp="1"/>
          </p:cNvSpPr>
          <p:nvPr>
            <p:ph type="body" sz="quarter" idx="14" hasCustomPrompt="1"/>
          </p:nvPr>
        </p:nvSpPr>
        <p:spPr>
          <a:xfrm>
            <a:off x="5106617" y="2504151"/>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22" name="Oval 21">
            <a:extLst>
              <a:ext uri="{FF2B5EF4-FFF2-40B4-BE49-F238E27FC236}">
                <a16:creationId xmlns:a16="http://schemas.microsoft.com/office/drawing/2014/main" id="{3312D6E0-52A8-9730-81A1-85A486A1FB89}"/>
              </a:ext>
              <a:ext uri="{C183D7F6-B498-43B3-948B-1728B52AA6E4}">
                <adec:decorative xmlns:adec="http://schemas.microsoft.com/office/drawing/2017/decorative" val="1"/>
              </a:ext>
            </a:extLst>
          </p:cNvPr>
          <p:cNvSpPr/>
          <p:nvPr userDrawn="1"/>
        </p:nvSpPr>
        <p:spPr>
          <a:xfrm>
            <a:off x="7502181" y="873373"/>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Picture Placeholder 27">
            <a:extLst>
              <a:ext uri="{FF2B5EF4-FFF2-40B4-BE49-F238E27FC236}">
                <a16:creationId xmlns:a16="http://schemas.microsoft.com/office/drawing/2014/main" id="{DDE02828-F855-FC8F-BE08-3709165F9334}"/>
              </a:ext>
            </a:extLst>
          </p:cNvPr>
          <p:cNvSpPr>
            <a:spLocks noGrp="1"/>
          </p:cNvSpPr>
          <p:nvPr>
            <p:ph type="pic" sz="quarter" idx="21"/>
          </p:nvPr>
        </p:nvSpPr>
        <p:spPr>
          <a:xfrm>
            <a:off x="7867941" y="1239133"/>
            <a:ext cx="731520" cy="731520"/>
          </a:xfrm>
        </p:spPr>
        <p:txBody>
          <a:bodyPr anchor="ctr">
            <a:normAutofit/>
          </a:bodyPr>
          <a:lstStyle>
            <a:lvl1pPr marL="0" indent="0" algn="ctr">
              <a:buNone/>
              <a:defRPr sz="1100">
                <a:solidFill>
                  <a:schemeClr val="tx1"/>
                </a:solidFill>
              </a:defRPr>
            </a:lvl1pPr>
          </a:lstStyle>
          <a:p>
            <a:endParaRPr lang="en-US" dirty="0"/>
          </a:p>
        </p:txBody>
      </p:sp>
      <p:sp>
        <p:nvSpPr>
          <p:cNvPr id="11" name="Text Placeholder 9">
            <a:extLst>
              <a:ext uri="{FF2B5EF4-FFF2-40B4-BE49-F238E27FC236}">
                <a16:creationId xmlns:a16="http://schemas.microsoft.com/office/drawing/2014/main" id="{B27154A6-5E2E-B227-1A26-0180BD37901A}"/>
              </a:ext>
            </a:extLst>
          </p:cNvPr>
          <p:cNvSpPr>
            <a:spLocks noGrp="1"/>
          </p:cNvSpPr>
          <p:nvPr>
            <p:ph type="body" sz="quarter" idx="15" hasCustomPrompt="1"/>
          </p:nvPr>
        </p:nvSpPr>
        <p:spPr>
          <a:xfrm>
            <a:off x="7415313" y="2504151"/>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23" name="Oval 22">
            <a:extLst>
              <a:ext uri="{FF2B5EF4-FFF2-40B4-BE49-F238E27FC236}">
                <a16:creationId xmlns:a16="http://schemas.microsoft.com/office/drawing/2014/main" id="{05C45418-A5D9-CF6D-A126-CFC582205161}"/>
              </a:ext>
              <a:ext uri="{C183D7F6-B498-43B3-948B-1728B52AA6E4}">
                <adec:decorative xmlns:adec="http://schemas.microsoft.com/office/drawing/2017/decorative" val="1"/>
              </a:ext>
            </a:extLst>
          </p:cNvPr>
          <p:cNvSpPr/>
          <p:nvPr userDrawn="1"/>
        </p:nvSpPr>
        <p:spPr>
          <a:xfrm>
            <a:off x="9810877" y="873373"/>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Picture Placeholder 27">
            <a:extLst>
              <a:ext uri="{FF2B5EF4-FFF2-40B4-BE49-F238E27FC236}">
                <a16:creationId xmlns:a16="http://schemas.microsoft.com/office/drawing/2014/main" id="{C9960172-8670-373D-A621-80693CE45A8F}"/>
              </a:ext>
            </a:extLst>
          </p:cNvPr>
          <p:cNvSpPr>
            <a:spLocks noGrp="1"/>
          </p:cNvSpPr>
          <p:nvPr>
            <p:ph type="pic" sz="quarter" idx="22"/>
          </p:nvPr>
        </p:nvSpPr>
        <p:spPr>
          <a:xfrm>
            <a:off x="10176637" y="1239133"/>
            <a:ext cx="731520" cy="731520"/>
          </a:xfrm>
        </p:spPr>
        <p:txBody>
          <a:bodyPr anchor="ctr">
            <a:normAutofit/>
          </a:bodyPr>
          <a:lstStyle>
            <a:lvl1pPr marL="0" indent="0" algn="ctr">
              <a:buNone/>
              <a:defRPr sz="1100">
                <a:solidFill>
                  <a:schemeClr val="tx1"/>
                </a:solidFill>
              </a:defRPr>
            </a:lvl1pPr>
          </a:lstStyle>
          <a:p>
            <a:endParaRPr lang="en-US" dirty="0"/>
          </a:p>
        </p:txBody>
      </p:sp>
      <p:sp>
        <p:nvSpPr>
          <p:cNvPr id="17" name="Text Placeholder 9">
            <a:extLst>
              <a:ext uri="{FF2B5EF4-FFF2-40B4-BE49-F238E27FC236}">
                <a16:creationId xmlns:a16="http://schemas.microsoft.com/office/drawing/2014/main" id="{864550A4-3E55-BC7E-8E76-D618452D34EB}"/>
              </a:ext>
            </a:extLst>
          </p:cNvPr>
          <p:cNvSpPr>
            <a:spLocks noGrp="1"/>
          </p:cNvSpPr>
          <p:nvPr>
            <p:ph type="body" sz="quarter" idx="16" hasCustomPrompt="1"/>
          </p:nvPr>
        </p:nvSpPr>
        <p:spPr>
          <a:xfrm>
            <a:off x="9724009" y="2504151"/>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24" name="Oval 23">
            <a:extLst>
              <a:ext uri="{FF2B5EF4-FFF2-40B4-BE49-F238E27FC236}">
                <a16:creationId xmlns:a16="http://schemas.microsoft.com/office/drawing/2014/main" id="{DC3DC7D4-9A01-6517-BBA3-25985ED39F3E}"/>
              </a:ext>
              <a:ext uri="{C183D7F6-B498-43B3-948B-1728B52AA6E4}">
                <adec:decorative xmlns:adec="http://schemas.microsoft.com/office/drawing/2017/decorative" val="1"/>
              </a:ext>
            </a:extLst>
          </p:cNvPr>
          <p:cNvSpPr/>
          <p:nvPr userDrawn="1"/>
        </p:nvSpPr>
        <p:spPr>
          <a:xfrm>
            <a:off x="5193485" y="3507830"/>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Picture Placeholder 27">
            <a:extLst>
              <a:ext uri="{FF2B5EF4-FFF2-40B4-BE49-F238E27FC236}">
                <a16:creationId xmlns:a16="http://schemas.microsoft.com/office/drawing/2014/main" id="{8B660B9C-1FDD-B66C-4771-6927C706C114}"/>
              </a:ext>
            </a:extLst>
          </p:cNvPr>
          <p:cNvSpPr>
            <a:spLocks noGrp="1"/>
          </p:cNvSpPr>
          <p:nvPr>
            <p:ph type="pic" sz="quarter" idx="23"/>
          </p:nvPr>
        </p:nvSpPr>
        <p:spPr>
          <a:xfrm>
            <a:off x="5559245" y="3895767"/>
            <a:ext cx="731520" cy="731520"/>
          </a:xfrm>
        </p:spPr>
        <p:txBody>
          <a:bodyPr anchor="ctr">
            <a:normAutofit/>
          </a:bodyPr>
          <a:lstStyle>
            <a:lvl1pPr marL="0" indent="0" algn="ctr">
              <a:buNone/>
              <a:defRPr sz="1100">
                <a:solidFill>
                  <a:schemeClr val="tx1"/>
                </a:solidFill>
              </a:defRPr>
            </a:lvl1pPr>
          </a:lstStyle>
          <a:p>
            <a:endParaRPr lang="en-US" dirty="0"/>
          </a:p>
        </p:txBody>
      </p:sp>
      <p:sp>
        <p:nvSpPr>
          <p:cNvPr id="18" name="Text Placeholder 9">
            <a:extLst>
              <a:ext uri="{FF2B5EF4-FFF2-40B4-BE49-F238E27FC236}">
                <a16:creationId xmlns:a16="http://schemas.microsoft.com/office/drawing/2014/main" id="{5CEDB5D2-20DC-E42D-81A3-DD675DB5DAC1}"/>
              </a:ext>
            </a:extLst>
          </p:cNvPr>
          <p:cNvSpPr>
            <a:spLocks noGrp="1"/>
          </p:cNvSpPr>
          <p:nvPr>
            <p:ph type="body" sz="quarter" idx="17" hasCustomPrompt="1"/>
          </p:nvPr>
        </p:nvSpPr>
        <p:spPr>
          <a:xfrm>
            <a:off x="5106617" y="5112564"/>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25" name="Oval 24">
            <a:extLst>
              <a:ext uri="{FF2B5EF4-FFF2-40B4-BE49-F238E27FC236}">
                <a16:creationId xmlns:a16="http://schemas.microsoft.com/office/drawing/2014/main" id="{E6E0A5FF-B1AF-63A9-AB13-9C59EC05FD43}"/>
              </a:ext>
              <a:ext uri="{C183D7F6-B498-43B3-948B-1728B52AA6E4}">
                <adec:decorative xmlns:adec="http://schemas.microsoft.com/office/drawing/2017/decorative" val="1"/>
              </a:ext>
            </a:extLst>
          </p:cNvPr>
          <p:cNvSpPr/>
          <p:nvPr userDrawn="1"/>
        </p:nvSpPr>
        <p:spPr>
          <a:xfrm>
            <a:off x="7502181" y="3507830"/>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Picture Placeholder 27">
            <a:extLst>
              <a:ext uri="{FF2B5EF4-FFF2-40B4-BE49-F238E27FC236}">
                <a16:creationId xmlns:a16="http://schemas.microsoft.com/office/drawing/2014/main" id="{CE1131E2-6ABA-CCF9-F1A8-115DB733B6EE}"/>
              </a:ext>
            </a:extLst>
          </p:cNvPr>
          <p:cNvSpPr>
            <a:spLocks noGrp="1"/>
          </p:cNvSpPr>
          <p:nvPr>
            <p:ph type="pic" sz="quarter" idx="24"/>
          </p:nvPr>
        </p:nvSpPr>
        <p:spPr>
          <a:xfrm>
            <a:off x="7867941" y="3895767"/>
            <a:ext cx="731520" cy="731520"/>
          </a:xfrm>
        </p:spPr>
        <p:txBody>
          <a:bodyPr anchor="ctr">
            <a:normAutofit/>
          </a:bodyPr>
          <a:lstStyle>
            <a:lvl1pPr marL="0" indent="0" algn="ctr">
              <a:buNone/>
              <a:defRPr sz="1100">
                <a:solidFill>
                  <a:schemeClr val="tx1"/>
                </a:solidFill>
              </a:defRPr>
            </a:lvl1pPr>
          </a:lstStyle>
          <a:p>
            <a:endParaRPr lang="en-US" dirty="0"/>
          </a:p>
        </p:txBody>
      </p:sp>
      <p:sp>
        <p:nvSpPr>
          <p:cNvPr id="19" name="Text Placeholder 9">
            <a:extLst>
              <a:ext uri="{FF2B5EF4-FFF2-40B4-BE49-F238E27FC236}">
                <a16:creationId xmlns:a16="http://schemas.microsoft.com/office/drawing/2014/main" id="{11333C39-8C83-07F1-DB19-333B85C4D556}"/>
              </a:ext>
            </a:extLst>
          </p:cNvPr>
          <p:cNvSpPr>
            <a:spLocks noGrp="1"/>
          </p:cNvSpPr>
          <p:nvPr>
            <p:ph type="body" sz="quarter" idx="18" hasCustomPrompt="1"/>
          </p:nvPr>
        </p:nvSpPr>
        <p:spPr>
          <a:xfrm>
            <a:off x="7415313" y="5122612"/>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26" name="Oval 25">
            <a:extLst>
              <a:ext uri="{FF2B5EF4-FFF2-40B4-BE49-F238E27FC236}">
                <a16:creationId xmlns:a16="http://schemas.microsoft.com/office/drawing/2014/main" id="{B65DEC11-1F32-4EAC-3FA0-360A3FEBE14B}"/>
              </a:ext>
              <a:ext uri="{C183D7F6-B498-43B3-948B-1728B52AA6E4}">
                <adec:decorative xmlns:adec="http://schemas.microsoft.com/office/drawing/2017/decorative" val="1"/>
              </a:ext>
            </a:extLst>
          </p:cNvPr>
          <p:cNvSpPr/>
          <p:nvPr userDrawn="1"/>
        </p:nvSpPr>
        <p:spPr>
          <a:xfrm>
            <a:off x="9810877" y="3507830"/>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icture Placeholder 27">
            <a:extLst>
              <a:ext uri="{FF2B5EF4-FFF2-40B4-BE49-F238E27FC236}">
                <a16:creationId xmlns:a16="http://schemas.microsoft.com/office/drawing/2014/main" id="{ADD5603E-E24A-E9C5-D35F-A38DC46658F0}"/>
              </a:ext>
            </a:extLst>
          </p:cNvPr>
          <p:cNvSpPr>
            <a:spLocks noGrp="1"/>
          </p:cNvSpPr>
          <p:nvPr>
            <p:ph type="pic" sz="quarter" idx="25"/>
          </p:nvPr>
        </p:nvSpPr>
        <p:spPr>
          <a:xfrm>
            <a:off x="10176637" y="3895767"/>
            <a:ext cx="731520" cy="731520"/>
          </a:xfrm>
        </p:spPr>
        <p:txBody>
          <a:bodyPr anchor="ctr">
            <a:normAutofit/>
          </a:bodyPr>
          <a:lstStyle>
            <a:lvl1pPr marL="0" indent="0" algn="ctr">
              <a:buNone/>
              <a:defRPr sz="1100">
                <a:solidFill>
                  <a:schemeClr val="tx1"/>
                </a:solidFill>
              </a:defRPr>
            </a:lvl1pPr>
          </a:lstStyle>
          <a:p>
            <a:endParaRPr lang="en-US" dirty="0"/>
          </a:p>
        </p:txBody>
      </p:sp>
      <p:sp>
        <p:nvSpPr>
          <p:cNvPr id="20" name="Text Placeholder 9">
            <a:extLst>
              <a:ext uri="{FF2B5EF4-FFF2-40B4-BE49-F238E27FC236}">
                <a16:creationId xmlns:a16="http://schemas.microsoft.com/office/drawing/2014/main" id="{E65FCE6B-F5AD-CA04-8BC6-D677E90648C3}"/>
              </a:ext>
            </a:extLst>
          </p:cNvPr>
          <p:cNvSpPr>
            <a:spLocks noGrp="1"/>
          </p:cNvSpPr>
          <p:nvPr>
            <p:ph type="body" sz="quarter" idx="19" hasCustomPrompt="1"/>
          </p:nvPr>
        </p:nvSpPr>
        <p:spPr>
          <a:xfrm>
            <a:off x="9724009" y="5122612"/>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dirty="0"/>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solidFill>
                  <a:schemeClr val="tx1"/>
                </a:solidFill>
              </a:defRPr>
            </a:lvl1pPr>
          </a:lstStyle>
          <a:p>
            <a:r>
              <a:rPr lang="en-US" dirty="0"/>
              <a:t>Page 0</a:t>
            </a:r>
            <a:fld id="{F4D6F5BC-20F0-430F-85EA-3DE30F119EFB}" type="slidenum">
              <a:rPr lang="en-US" smtClean="0"/>
              <a:pPr/>
              <a:t>‹#›</a:t>
            </a:fld>
            <a:endParaRPr lang="en-US" dirty="0"/>
          </a:p>
        </p:txBody>
      </p:sp>
    </p:spTree>
    <p:extLst>
      <p:ext uri="{BB962C8B-B14F-4D97-AF65-F5344CB8AC3E}">
        <p14:creationId xmlns:p14="http://schemas.microsoft.com/office/powerpoint/2010/main" val="4173126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440766"/>
            <a:ext cx="10506386" cy="586583"/>
          </a:xfrm>
        </p:spPr>
        <p:txBody>
          <a:bodyPr anchor="b">
            <a:normAutofit/>
          </a:bodyPr>
          <a:lstStyle>
            <a:lvl1pPr algn="l">
              <a:lnSpc>
                <a:spcPct val="75000"/>
              </a:lnSpc>
              <a:defRPr sz="3200" b="1" cap="all" baseline="0"/>
            </a:lvl1pPr>
          </a:lstStyle>
          <a:p>
            <a:r>
              <a:rPr lang="en-US" dirty="0"/>
              <a:t>Add Title </a:t>
            </a:r>
          </a:p>
        </p:txBody>
      </p:sp>
      <p:cxnSp>
        <p:nvCxnSpPr>
          <p:cNvPr id="13" name="Straight Connector 12" descr="Verticle Rule Line" title="Verticle Rule Line">
            <a:extLst>
              <a:ext uri="{FF2B5EF4-FFF2-40B4-BE49-F238E27FC236}">
                <a16:creationId xmlns:a16="http://schemas.microsoft.com/office/drawing/2014/main" id="{CE266693-B86C-0A7F-4122-5AFA5028696B}"/>
              </a:ext>
            </a:extLst>
          </p:cNvPr>
          <p:cNvCxnSpPr>
            <a:cxnSpLocks/>
          </p:cNvCxnSpPr>
          <p:nvPr userDrawn="1"/>
        </p:nvCxnSpPr>
        <p:spPr>
          <a:xfrm flipH="1">
            <a:off x="853219" y="1370880"/>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079171D-B8A1-3D4F-8F0C-145874B4BC9B}"/>
              </a:ext>
            </a:extLst>
          </p:cNvPr>
          <p:cNvSpPr>
            <a:spLocks noGrp="1"/>
          </p:cNvSpPr>
          <p:nvPr>
            <p:ph sz="quarter" idx="15"/>
          </p:nvPr>
        </p:nvSpPr>
        <p:spPr>
          <a:xfrm>
            <a:off x="3008647" y="1497208"/>
            <a:ext cx="8266112" cy="2471891"/>
          </a:xfrm>
        </p:spPr>
        <p:txBody>
          <a:bodyPr/>
          <a:lstStyle>
            <a:lvl1pPr marL="0" indent="0">
              <a:lnSpc>
                <a:spcPct val="150000"/>
              </a:lnSpc>
              <a:buNone/>
              <a:defRPr sz="3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9">
            <a:extLst>
              <a:ext uri="{FF2B5EF4-FFF2-40B4-BE49-F238E27FC236}">
                <a16:creationId xmlns:a16="http://schemas.microsoft.com/office/drawing/2014/main" id="{90BFEB1E-8991-0667-6BDA-AFC8E1A81962}"/>
              </a:ext>
            </a:extLst>
          </p:cNvPr>
          <p:cNvSpPr>
            <a:spLocks noGrp="1"/>
          </p:cNvSpPr>
          <p:nvPr>
            <p:ph type="body" sz="quarter" idx="14" hasCustomPrompt="1"/>
          </p:nvPr>
        </p:nvSpPr>
        <p:spPr>
          <a:xfrm>
            <a:off x="3008647" y="4270548"/>
            <a:ext cx="8265604" cy="1090244"/>
          </a:xfrm>
        </p:spPr>
        <p:txBody>
          <a:bodyPr lIns="137160" tIns="0" rIns="0" bIns="0" numCol="3" spcCol="640080">
            <a:normAutofit/>
          </a:bodyPr>
          <a:lstStyle>
            <a:lvl1pPr marL="182880" indent="-347472">
              <a:lnSpc>
                <a:spcPct val="150000"/>
              </a:lnSpc>
              <a:buFont typeface="Arial" panose="020B0604020202020204" pitchFamily="34" charset="0"/>
              <a:buChar char="•"/>
              <a:defRPr sz="16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dirty="0"/>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dirty="0"/>
              <a:t>Page 0</a:t>
            </a:r>
            <a:fld id="{F4D6F5BC-20F0-430F-85EA-3DE30F119EFB}" type="slidenum">
              <a:rPr lang="en-US" smtClean="0"/>
              <a:pPr/>
              <a:t>‹#›</a:t>
            </a:fld>
            <a:endParaRPr lang="en-US" dirty="0"/>
          </a:p>
        </p:txBody>
      </p:sp>
    </p:spTree>
    <p:extLst>
      <p:ext uri="{BB962C8B-B14F-4D97-AF65-F5344CB8AC3E}">
        <p14:creationId xmlns:p14="http://schemas.microsoft.com/office/powerpoint/2010/main" val="414431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ulle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214692"/>
            <a:ext cx="3713700" cy="1245980"/>
          </a:xfrm>
        </p:spPr>
        <p:txBody>
          <a:bodyPr anchor="b">
            <a:normAutofit/>
          </a:bodyPr>
          <a:lstStyle>
            <a:lvl1pPr algn="l">
              <a:lnSpc>
                <a:spcPct val="90000"/>
              </a:lnSpc>
              <a:defRPr sz="3200" b="1" cap="all" baseline="0"/>
            </a:lvl1pPr>
          </a:lstStyle>
          <a:p>
            <a:r>
              <a:rPr lang="en-US" dirty="0"/>
              <a:t>Add Title  here</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hasCustomPrompt="1"/>
          </p:nvPr>
        </p:nvSpPr>
        <p:spPr>
          <a:xfrm>
            <a:off x="3028743" y="2090054"/>
            <a:ext cx="8034492" cy="4093447"/>
          </a:xfrm>
        </p:spPr>
        <p:txBody>
          <a:bodyPr>
            <a:noAutofit/>
          </a:bodyPr>
          <a:lstStyle>
            <a:lvl1pPr marL="274320" indent="-274320">
              <a:lnSpc>
                <a:spcPct val="120000"/>
              </a:lnSpc>
              <a:spcBef>
                <a:spcPts val="3000"/>
              </a:spcBef>
              <a:buFont typeface="Arial" panose="020B0604020202020204" pitchFamily="34" charset="0"/>
              <a:buChar char="•"/>
              <a:defRPr sz="1600"/>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cxnSp>
        <p:nvCxnSpPr>
          <p:cNvPr id="13" name="Straight Connector 12" title="Verticle Rule Line">
            <a:extLst>
              <a:ext uri="{FF2B5EF4-FFF2-40B4-BE49-F238E27FC236}">
                <a16:creationId xmlns:a16="http://schemas.microsoft.com/office/drawing/2014/main" id="{CE266693-B86C-0A7F-4122-5AFA5028696B}"/>
              </a:ext>
            </a:extLst>
          </p:cNvPr>
          <p:cNvCxnSpPr>
            <a:cxnSpLocks/>
          </p:cNvCxnSpPr>
          <p:nvPr userDrawn="1"/>
        </p:nvCxnSpPr>
        <p:spPr>
          <a:xfrm flipH="1">
            <a:off x="853219" y="1792905"/>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dirty="0"/>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dirty="0"/>
              <a:t>Page 0</a:t>
            </a:r>
            <a:fld id="{F4D6F5BC-20F0-430F-85EA-3DE30F119EFB}" type="slidenum">
              <a:rPr lang="en-US" smtClean="0"/>
              <a:pPr/>
              <a:t>‹#›</a:t>
            </a:fld>
            <a:endParaRPr lang="en-US" dirty="0"/>
          </a:p>
        </p:txBody>
      </p:sp>
    </p:spTree>
    <p:extLst>
      <p:ext uri="{BB962C8B-B14F-4D97-AF65-F5344CB8AC3E}">
        <p14:creationId xmlns:p14="http://schemas.microsoft.com/office/powerpoint/2010/main" val="1666055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ustomiz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214692"/>
            <a:ext cx="3713700" cy="1245980"/>
          </a:xfrm>
        </p:spPr>
        <p:txBody>
          <a:bodyPr anchor="b">
            <a:normAutofit/>
          </a:bodyPr>
          <a:lstStyle>
            <a:lvl1pPr algn="l">
              <a:lnSpc>
                <a:spcPct val="90000"/>
              </a:lnSpc>
              <a:defRPr sz="3200" b="1" cap="all" baseline="0"/>
            </a:lvl1pPr>
          </a:lstStyle>
          <a:p>
            <a:r>
              <a:rPr lang="en-US" dirty="0"/>
              <a:t>Add Title  here</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p:nvPr>
        </p:nvSpPr>
        <p:spPr>
          <a:xfrm>
            <a:off x="6156288" y="2059910"/>
            <a:ext cx="4072934" cy="1125419"/>
          </a:xfrm>
        </p:spPr>
        <p:txBody>
          <a:bodyPr>
            <a:noAutofit/>
          </a:bodyPr>
          <a:lstStyle>
            <a:lvl1pPr marL="0" indent="0">
              <a:lnSpc>
                <a:spcPct val="100000"/>
              </a:lnSpc>
              <a:spcBef>
                <a:spcPts val="3000"/>
              </a:spcBef>
              <a:buFont typeface="Arial" panose="020B0604020202020204" pitchFamily="34" charset="0"/>
              <a:buNone/>
              <a:defRPr sz="2400" u="sng">
                <a:solidFill>
                  <a:schemeClr val="accent3">
                    <a:lumMod val="40000"/>
                    <a:lumOff val="6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a:p>
        </p:txBody>
      </p:sp>
      <p:cxnSp>
        <p:nvCxnSpPr>
          <p:cNvPr id="13" name="Straight Connector 12" title="Verticle Rule Line">
            <a:extLst>
              <a:ext uri="{FF2B5EF4-FFF2-40B4-BE49-F238E27FC236}">
                <a16:creationId xmlns:a16="http://schemas.microsoft.com/office/drawing/2014/main" id="{CE266693-B86C-0A7F-4122-5AFA5028696B}"/>
              </a:ext>
            </a:extLst>
          </p:cNvPr>
          <p:cNvCxnSpPr>
            <a:cxnSpLocks/>
          </p:cNvCxnSpPr>
          <p:nvPr userDrawn="1"/>
        </p:nvCxnSpPr>
        <p:spPr>
          <a:xfrm flipH="1">
            <a:off x="853219" y="1792905"/>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dirty="0"/>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dirty="0"/>
              <a:t>Page 0</a:t>
            </a:r>
            <a:fld id="{F4D6F5BC-20F0-430F-85EA-3DE30F119EFB}" type="slidenum">
              <a:rPr lang="en-US" smtClean="0"/>
              <a:pPr/>
              <a:t>‹#›</a:t>
            </a:fld>
            <a:endParaRPr lang="en-US" dirty="0"/>
          </a:p>
        </p:txBody>
      </p:sp>
      <p:pic>
        <p:nvPicPr>
          <p:cNvPr id="9" name="Graphic 8" descr="Circle with left arrow with solid fill">
            <a:hlinkClick r:id="rId2"/>
            <a:extLst>
              <a:ext uri="{FF2B5EF4-FFF2-40B4-BE49-F238E27FC236}">
                <a16:creationId xmlns:a16="http://schemas.microsoft.com/office/drawing/2014/main" id="{D888B852-56B6-C839-5CBD-590D6856CFF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5192428" y="2103070"/>
            <a:ext cx="830997" cy="830997"/>
          </a:xfrm>
          <a:prstGeom prst="rect">
            <a:avLst/>
          </a:prstGeom>
        </p:spPr>
      </p:pic>
    </p:spTree>
    <p:extLst>
      <p:ext uri="{BB962C8B-B14F-4D97-AF65-F5344CB8AC3E}">
        <p14:creationId xmlns:p14="http://schemas.microsoft.com/office/powerpoint/2010/main" val="2372645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2A44999A-DAD5-F853-1F66-4F4611931B3A}"/>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dirty="0"/>
              <a:t>Add footer here</a:t>
            </a:r>
          </a:p>
        </p:txBody>
      </p:sp>
      <p:sp>
        <p:nvSpPr>
          <p:cNvPr id="9" name="Slide Number Placeholder 5">
            <a:extLst>
              <a:ext uri="{FF2B5EF4-FFF2-40B4-BE49-F238E27FC236}">
                <a16:creationId xmlns:a16="http://schemas.microsoft.com/office/drawing/2014/main" id="{A6A5DA8F-E966-3396-E829-59C248D67FBB}"/>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dirty="0"/>
              <a:t>Page 0</a:t>
            </a:r>
            <a:fld id="{F4D6F5BC-20F0-430F-85EA-3DE30F119EFB}" type="slidenum">
              <a:rPr lang="en-US" smtClean="0"/>
              <a:pPr/>
              <a:t>‹#›</a:t>
            </a:fld>
            <a:endParaRPr lang="en-US" dirty="0"/>
          </a:p>
        </p:txBody>
      </p:sp>
    </p:spTree>
    <p:extLst>
      <p:ext uri="{BB962C8B-B14F-4D97-AF65-F5344CB8AC3E}">
        <p14:creationId xmlns:p14="http://schemas.microsoft.com/office/powerpoint/2010/main" val="295219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picture containing colorfulness, purple, magenta, violet&#10;&#10;Description automatically generated">
            <a:extLst>
              <a:ext uri="{FF2B5EF4-FFF2-40B4-BE49-F238E27FC236}">
                <a16:creationId xmlns:a16="http://schemas.microsoft.com/office/drawing/2014/main" id="{21C67B27-3DCB-A612-1630-DEAAA09B8635}"/>
              </a:ext>
            </a:extLst>
          </p:cNvPr>
          <p:cNvPicPr>
            <a:picLocks noChangeAspect="1"/>
          </p:cNvPicPr>
          <p:nvPr userDrawn="1"/>
        </p:nvPicPr>
        <p:blipFill rotWithShape="1">
          <a:blip r:embed="rId11" cstate="screen">
            <a:alphaModFix amt="20000"/>
            <a:extLst>
              <a:ext uri="{BEBA8EAE-BF5A-486C-A8C5-ECC9F3942E4B}">
                <a14:imgProps xmlns:a14="http://schemas.microsoft.com/office/drawing/2010/main">
                  <a14:imgLayer r:embed="rId12">
                    <a14:imgEffect>
                      <a14:colorTemperature colorTemp="4700"/>
                    </a14:imgEffect>
                    <a14:imgEffect>
                      <a14:saturation sat="400000"/>
                    </a14:imgEffect>
                    <a14:imgEffect>
                      <a14:brightnessContrast bright="40000" contrast="40000"/>
                    </a14:imgEffect>
                  </a14:imgLayer>
                </a14:imgProps>
              </a:ext>
              <a:ext uri="{28A0092B-C50C-407E-A947-70E740481C1C}">
                <a14:useLocalDpi xmlns:a14="http://schemas.microsoft.com/office/drawing/2010/main"/>
              </a:ext>
            </a:extLst>
          </a:blip>
          <a:srcRect/>
          <a:stretch/>
        </p:blipFill>
        <p:spPr>
          <a:xfrm>
            <a:off x="1" y="0"/>
            <a:ext cx="12192000" cy="6858000"/>
          </a:xfrm>
          <a:prstGeom prst="rect">
            <a:avLst/>
          </a:prstGeom>
        </p:spPr>
      </p:pic>
      <p:sp>
        <p:nvSpPr>
          <p:cNvPr id="2" name="Title Placeholder 1">
            <a:extLst>
              <a:ext uri="{FF2B5EF4-FFF2-40B4-BE49-F238E27FC236}">
                <a16:creationId xmlns:a16="http://schemas.microsoft.com/office/drawing/2014/main" id="{4FE9871A-9A2C-2E6F-0221-5C00575ED4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B15982-9619-48E7-255C-DAB69168FE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20CA30-D605-A6EE-40D5-0F18CC14B6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D7005CC9-ACBC-4F41-893C-06CDEFA85144}" type="datetimeFigureOut">
              <a:rPr lang="en-US" smtClean="0"/>
              <a:pPr/>
              <a:t>3/27/2024</a:t>
            </a:fld>
            <a:endParaRPr lang="en-US" dirty="0"/>
          </a:p>
        </p:txBody>
      </p:sp>
      <p:sp>
        <p:nvSpPr>
          <p:cNvPr id="5" name="Footer Placeholder 4">
            <a:extLst>
              <a:ext uri="{FF2B5EF4-FFF2-40B4-BE49-F238E27FC236}">
                <a16:creationId xmlns:a16="http://schemas.microsoft.com/office/drawing/2014/main" id="{EABEE9BE-1334-B164-BD91-65446700A8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all" baseline="0">
                <a:solidFill>
                  <a:schemeClr val="bg1"/>
                </a:solidFill>
              </a:defRPr>
            </a:lvl1pPr>
          </a:lstStyle>
          <a:p>
            <a:r>
              <a:rPr lang="en-US" dirty="0"/>
              <a:t>Add footer here</a:t>
            </a:r>
          </a:p>
        </p:txBody>
      </p:sp>
      <p:sp>
        <p:nvSpPr>
          <p:cNvPr id="6" name="Slide Number Placeholder 5">
            <a:extLst>
              <a:ext uri="{FF2B5EF4-FFF2-40B4-BE49-F238E27FC236}">
                <a16:creationId xmlns:a16="http://schemas.microsoft.com/office/drawing/2014/main" id="{C4121F1D-6897-D2A8-3BF8-B5672CDFF4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F4D6F5BC-20F0-430F-85EA-3DE30F119EFB}" type="slidenum">
              <a:rPr lang="en-US" smtClean="0"/>
              <a:pPr/>
              <a:t>‹#›</a:t>
            </a:fld>
            <a:endParaRPr lang="en-US" dirty="0"/>
          </a:p>
        </p:txBody>
      </p:sp>
    </p:spTree>
    <p:extLst>
      <p:ext uri="{BB962C8B-B14F-4D97-AF65-F5344CB8AC3E}">
        <p14:creationId xmlns:p14="http://schemas.microsoft.com/office/powerpoint/2010/main" val="4276033770"/>
      </p:ext>
    </p:extLst>
  </p:cSld>
  <p:clrMap bg1="lt1" tx1="dk1" bg2="lt2" tx2="dk2" accent1="accent1" accent2="accent2" accent3="accent3" accent4="accent4" accent5="accent5" accent6="accent6" hlink="hlink" folHlink="folHlink"/>
  <p:sldLayoutIdLst>
    <p:sldLayoutId id="2147484515" r:id="rId1"/>
    <p:sldLayoutId id="2147484516" r:id="rId2"/>
    <p:sldLayoutId id="2147484517" r:id="rId3"/>
    <p:sldLayoutId id="2147484518" r:id="rId4"/>
    <p:sldLayoutId id="2147484519" r:id="rId5"/>
    <p:sldLayoutId id="2147484520" r:id="rId6"/>
    <p:sldLayoutId id="2147484521" r:id="rId7"/>
    <p:sldLayoutId id="2147484522" r:id="rId8"/>
    <p:sldLayoutId id="2147484510" r:id="rId9"/>
  </p:sldLayoutIdLst>
  <p:txStyles>
    <p:titleStyle>
      <a:lvl1pPr algn="l" defTabSz="914400" rtl="0" eaLnBrk="1" latinLnBrk="0" hangingPunct="1">
        <a:lnSpc>
          <a:spcPct val="90000"/>
        </a:lnSpc>
        <a:spcBef>
          <a:spcPct val="0"/>
        </a:spcBef>
        <a:buNone/>
        <a:defRPr sz="4400"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5BD28-376C-83FF-3BDA-B0F5DCD0ED0E}"/>
              </a:ext>
            </a:extLst>
          </p:cNvPr>
          <p:cNvSpPr>
            <a:spLocks noGrp="1"/>
          </p:cNvSpPr>
          <p:nvPr>
            <p:ph type="ctrTitle"/>
          </p:nvPr>
        </p:nvSpPr>
        <p:spPr>
          <a:xfrm>
            <a:off x="689985" y="1116657"/>
            <a:ext cx="11121799" cy="1149394"/>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Crop and Soil Fertility Prediction using Machine learning Techniques</a:t>
            </a:r>
            <a:endParaRPr lang="en-US" sz="3600" dirty="0">
              <a:solidFill>
                <a:schemeClr val="tx1"/>
              </a:solidFill>
            </a:endParaRPr>
          </a:p>
        </p:txBody>
      </p:sp>
      <p:sp>
        <p:nvSpPr>
          <p:cNvPr id="4" name="Text Placeholder 3">
            <a:extLst>
              <a:ext uri="{FF2B5EF4-FFF2-40B4-BE49-F238E27FC236}">
                <a16:creationId xmlns:a16="http://schemas.microsoft.com/office/drawing/2014/main" id="{D0FCD781-0F38-BE75-A79C-DABE55E2F0FC}"/>
              </a:ext>
            </a:extLst>
          </p:cNvPr>
          <p:cNvSpPr>
            <a:spLocks noGrp="1"/>
          </p:cNvSpPr>
          <p:nvPr>
            <p:ph type="body" sz="quarter" idx="13"/>
          </p:nvPr>
        </p:nvSpPr>
        <p:spPr>
          <a:xfrm>
            <a:off x="2130770" y="2314281"/>
            <a:ext cx="8240231" cy="2684445"/>
          </a:xfrm>
        </p:spPr>
        <p:txBody>
          <a:bodyPr>
            <a:normAutofit/>
          </a:bodyPr>
          <a:lstStyle/>
          <a:p>
            <a:pPr algn="ctr"/>
            <a:r>
              <a:rPr lang="en-IN" sz="2400" dirty="0">
                <a:solidFill>
                  <a:schemeClr val="tx1"/>
                </a:solidFill>
                <a:latin typeface="Times New Roman" panose="02020603050405020304" pitchFamily="18" charset="0"/>
                <a:cs typeface="Times New Roman" panose="02020603050405020304" pitchFamily="18" charset="0"/>
              </a:rPr>
              <a:t>Team members :</a:t>
            </a:r>
          </a:p>
          <a:p>
            <a:pPr algn="ctr"/>
            <a:r>
              <a:rPr lang="en-US" sz="2400" b="1" dirty="0">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Name:       	              	         	H.T. No:</a:t>
            </a:r>
            <a:br>
              <a:rPr lang="en-IN" sz="2400" b="1" dirty="0">
                <a:solidFill>
                  <a:schemeClr val="tx1"/>
                </a:solidFill>
                <a:latin typeface="Times New Roman" panose="02020603050405020304" pitchFamily="18" charset="0"/>
                <a:ea typeface="Bookman Old Style" panose="02050604050505020204" pitchFamily="18" charset="0"/>
                <a:cs typeface="Times New Roman" panose="02020603050405020304" pitchFamily="18" charset="0"/>
              </a:rPr>
            </a:br>
            <a:r>
              <a:rPr lang="en-US" sz="2400" b="1" dirty="0">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1. </a:t>
            </a:r>
            <a:r>
              <a:rPr lang="en-US" sz="2400" dirty="0">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S. Satheesh               		2005A41057</a:t>
            </a:r>
            <a:br>
              <a:rPr lang="en-IN" sz="2400" dirty="0">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br>
            <a:r>
              <a:rPr lang="en-US" sz="2400" b="1" dirty="0">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2. </a:t>
            </a:r>
            <a:r>
              <a:rPr lang="en-US" sz="2400" dirty="0">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T. Keerthana</a:t>
            </a:r>
            <a:r>
              <a:rPr lang="en-US" sz="2400" dirty="0">
                <a:solidFill>
                  <a:schemeClr val="tx1"/>
                </a:solidFill>
                <a:latin typeface="Times New Roman" panose="02020603050405020304" pitchFamily="18" charset="0"/>
                <a:ea typeface="Bookman Old Style" panose="020506040505050202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                	2005A41058</a:t>
            </a:r>
            <a:br>
              <a:rPr lang="en-IN" sz="2400" dirty="0">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br>
            <a:r>
              <a:rPr lang="en-US" sz="2400" b="1" dirty="0">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3. </a:t>
            </a:r>
            <a:r>
              <a:rPr lang="en-US" sz="2400" dirty="0">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M. Ramana</a:t>
            </a:r>
            <a:r>
              <a:rPr lang="en-US" sz="2400" dirty="0">
                <a:solidFill>
                  <a:schemeClr val="tx1"/>
                </a:solidFill>
                <a:latin typeface="Times New Roman" panose="02020603050405020304" pitchFamily="18" charset="0"/>
                <a:ea typeface="Bookman Old Style" panose="02050604050505020204" pitchFamily="18" charset="0"/>
                <a:cs typeface="Times New Roman" panose="02020603050405020304" pitchFamily="18" charset="0"/>
              </a:rPr>
              <a:t>		            	</a:t>
            </a:r>
            <a:r>
              <a:rPr lang="en-US" sz="2400" dirty="0">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2005A41008</a:t>
            </a:r>
            <a:br>
              <a:rPr lang="en-IN" sz="2400" dirty="0">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br>
            <a:r>
              <a:rPr lang="en-US" sz="2400" b="1" dirty="0">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4.</a:t>
            </a:r>
            <a:r>
              <a:rPr lang="en-US" sz="2400" dirty="0">
                <a:solidFill>
                  <a:schemeClr val="tx1"/>
                </a:solidFill>
                <a:effectLst/>
                <a:latin typeface="Times New Roman" panose="02020603050405020304" pitchFamily="18" charset="0"/>
                <a:ea typeface="Bookman Old Style" panose="02050604050505020204" pitchFamily="18" charset="0"/>
                <a:cs typeface="Times New Roman" panose="02020603050405020304" pitchFamily="18" charset="0"/>
              </a:rPr>
              <a:t> G. Niranjan Varaprasad		2005A41032</a:t>
            </a:r>
            <a:br>
              <a:rPr lang="en-IN" sz="1800" dirty="0">
                <a:solidFill>
                  <a:schemeClr val="tx1"/>
                </a:solidFill>
                <a:latin typeface="Times New Roman" panose="02020603050405020304" pitchFamily="18" charset="0"/>
                <a:cs typeface="Times New Roman" panose="02020603050405020304" pitchFamily="18" charset="0"/>
              </a:rPr>
            </a:br>
            <a:endParaRPr lang="en-US" sz="1800" dirty="0">
              <a:solidFill>
                <a:schemeClr val="tx1"/>
              </a:solidFill>
            </a:endParaRPr>
          </a:p>
        </p:txBody>
      </p:sp>
      <p:sp>
        <p:nvSpPr>
          <p:cNvPr id="8" name="Subtitle 7">
            <a:extLst>
              <a:ext uri="{FF2B5EF4-FFF2-40B4-BE49-F238E27FC236}">
                <a16:creationId xmlns:a16="http://schemas.microsoft.com/office/drawing/2014/main" id="{F93E2FC6-D6F5-4FD0-F352-C504E5DCF4B7}"/>
              </a:ext>
            </a:extLst>
          </p:cNvPr>
          <p:cNvSpPr>
            <a:spLocks noGrp="1"/>
          </p:cNvSpPr>
          <p:nvPr>
            <p:ph type="subTitle" idx="1"/>
          </p:nvPr>
        </p:nvSpPr>
        <p:spPr>
          <a:xfrm>
            <a:off x="779282" y="4998726"/>
            <a:ext cx="10633435" cy="1456442"/>
          </a:xfrm>
        </p:spPr>
        <p:txBody>
          <a:bodyPr>
            <a:noAutofit/>
          </a:bodyPr>
          <a:lstStyle/>
          <a:p>
            <a:pPr algn="ctr"/>
            <a:r>
              <a:rPr lang="en-IN" sz="2000" dirty="0">
                <a:solidFill>
                  <a:schemeClr val="tx1"/>
                </a:solidFill>
                <a:latin typeface="Times New Roman" panose="02020603050405020304" pitchFamily="18" charset="0"/>
                <a:cs typeface="Times New Roman" panose="02020603050405020304" pitchFamily="18" charset="0"/>
              </a:rPr>
              <a:t> Guided by:                     </a:t>
            </a:r>
          </a:p>
          <a:p>
            <a:pPr algn="ctr"/>
            <a:r>
              <a:rPr lang="en-IN"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M</a:t>
            </a:r>
            <a:r>
              <a:rPr lang="en-US" sz="2000" cap="none" dirty="0">
                <a:solidFill>
                  <a:schemeClr val="tx1"/>
                </a:solidFill>
                <a:latin typeface="Times New Roman" panose="02020603050405020304" pitchFamily="18" charset="0"/>
                <a:cs typeface="Times New Roman" panose="02020603050405020304" pitchFamily="18" charset="0"/>
              </a:rPr>
              <a:t>r</a:t>
            </a:r>
            <a:r>
              <a:rPr lang="en-US" sz="2000" dirty="0">
                <a:solidFill>
                  <a:schemeClr val="tx1"/>
                </a:solidFill>
                <a:latin typeface="Times New Roman" panose="02020603050405020304" pitchFamily="18" charset="0"/>
                <a:cs typeface="Times New Roman" panose="02020603050405020304" pitchFamily="18" charset="0"/>
              </a:rPr>
              <a:t>. S. Srinivas</a:t>
            </a:r>
          </a:p>
          <a:p>
            <a:pPr marL="0" indent="0" algn="ctr" rtl="0" eaLnBrk="1" latinLnBrk="0" hangingPunct="1">
              <a:spcBef>
                <a:spcPts val="0"/>
              </a:spcBef>
              <a:spcAft>
                <a:spcPts val="0"/>
              </a:spcAft>
            </a:pPr>
            <a:r>
              <a:rPr lang="en-IN" sz="2000" dirty="0">
                <a:solidFill>
                  <a:schemeClr val="tx1"/>
                </a:solidFill>
                <a:latin typeface="Times New Roman" panose="02020603050405020304" pitchFamily="18" charset="0"/>
                <a:cs typeface="Times New Roman" panose="02020603050405020304" pitchFamily="18" charset="0"/>
              </a:rPr>
              <a:t>       </a:t>
            </a:r>
            <a:r>
              <a:rPr lang="en-IN" sz="2000" kern="1200" dirty="0">
                <a:solidFill>
                  <a:schemeClr val="tx1"/>
                </a:solidFill>
                <a:effectLst/>
                <a:latin typeface="Times New Roman" panose="02020603050405020304" pitchFamily="18" charset="0"/>
                <a:cs typeface="Times New Roman" panose="02020603050405020304" pitchFamily="18" charset="0"/>
              </a:rPr>
              <a:t>Assistant</a:t>
            </a:r>
            <a:r>
              <a:rPr lang="en-US" sz="2000" kern="1200" dirty="0">
                <a:solidFill>
                  <a:schemeClr val="tx1"/>
                </a:solidFill>
                <a:effectLst/>
                <a:latin typeface="Times New Roman" panose="02020603050405020304" pitchFamily="18" charset="0"/>
                <a:cs typeface="Times New Roman" panose="02020603050405020304" pitchFamily="18" charset="0"/>
              </a:rPr>
              <a:t> Professor </a:t>
            </a:r>
            <a:endParaRPr lang="en-IN" sz="2000" dirty="0">
              <a:solidFill>
                <a:schemeClr val="tx1"/>
              </a:solidFill>
              <a:effectLst/>
              <a:latin typeface="Times New Roman" panose="02020603050405020304" pitchFamily="18" charset="0"/>
              <a:cs typeface="Times New Roman" panose="02020603050405020304" pitchFamily="18" charset="0"/>
            </a:endParaRPr>
          </a:p>
          <a:p>
            <a:pPr algn="ctr"/>
            <a:r>
              <a:rPr lang="en-US" sz="2000" kern="1200" dirty="0">
                <a:solidFill>
                  <a:schemeClr val="tx1"/>
                </a:solidFill>
                <a:effectLst/>
                <a:latin typeface="Times New Roman" panose="02020603050405020304" pitchFamily="18" charset="0"/>
                <a:cs typeface="Times New Roman" panose="02020603050405020304" pitchFamily="18" charset="0"/>
              </a:rPr>
              <a:t>Electronics and Communication Engineering Branch</a:t>
            </a:r>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dirty="0">
              <a:solidFill>
                <a:schemeClr val="tx1"/>
              </a:solidFill>
            </a:endParaRPr>
          </a:p>
        </p:txBody>
      </p:sp>
      <p:pic>
        <p:nvPicPr>
          <p:cNvPr id="9" name="Picture 8">
            <a:extLst>
              <a:ext uri="{FF2B5EF4-FFF2-40B4-BE49-F238E27FC236}">
                <a16:creationId xmlns:a16="http://schemas.microsoft.com/office/drawing/2014/main" id="{EB527CDF-0441-9146-7568-7FCA10E7A90C}"/>
              </a:ext>
            </a:extLst>
          </p:cNvPr>
          <p:cNvPicPr>
            <a:picLocks noChangeAspect="1"/>
          </p:cNvPicPr>
          <p:nvPr/>
        </p:nvPicPr>
        <p:blipFill>
          <a:blip r:embed="rId2"/>
          <a:stretch>
            <a:fillRect/>
          </a:stretch>
        </p:blipFill>
        <p:spPr>
          <a:xfrm>
            <a:off x="3376194" y="11530"/>
            <a:ext cx="5012262" cy="888183"/>
          </a:xfrm>
          <a:prstGeom prst="rect">
            <a:avLst/>
          </a:prstGeom>
        </p:spPr>
      </p:pic>
    </p:spTree>
    <p:extLst>
      <p:ext uri="{BB962C8B-B14F-4D97-AF65-F5344CB8AC3E}">
        <p14:creationId xmlns:p14="http://schemas.microsoft.com/office/powerpoint/2010/main" val="3813954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6F9D-BDC5-B469-8C89-C17573C0E771}"/>
              </a:ext>
            </a:extLst>
          </p:cNvPr>
          <p:cNvSpPr>
            <a:spLocks noGrp="1"/>
          </p:cNvSpPr>
          <p:nvPr>
            <p:ph type="ctrTitle"/>
          </p:nvPr>
        </p:nvSpPr>
        <p:spPr>
          <a:xfrm>
            <a:off x="842807" y="1050366"/>
            <a:ext cx="10506386" cy="586583"/>
          </a:xfrm>
        </p:spPr>
        <p:txBody>
          <a:bodyPr>
            <a:normAutofit/>
          </a:bodyPr>
          <a:lstStyle/>
          <a:p>
            <a:r>
              <a:rPr lang="en-US" sz="3000" dirty="0">
                <a:solidFill>
                  <a:schemeClr val="tx1"/>
                </a:solidFill>
                <a:latin typeface="Times New Roman" panose="02020603050405020304" pitchFamily="18" charset="0"/>
                <a:cs typeface="Times New Roman" panose="02020603050405020304" pitchFamily="18" charset="0"/>
              </a:rPr>
              <a:t>		R</a:t>
            </a:r>
            <a:r>
              <a:rPr lang="en-IN" sz="3000" dirty="0" err="1">
                <a:solidFill>
                  <a:schemeClr val="tx1"/>
                </a:solidFill>
                <a:latin typeface="Times New Roman" panose="02020603050405020304" pitchFamily="18" charset="0"/>
                <a:cs typeface="Times New Roman" panose="02020603050405020304" pitchFamily="18" charset="0"/>
              </a:rPr>
              <a:t>esults</a:t>
            </a:r>
            <a:r>
              <a:rPr lang="en-IN" sz="3000" dirty="0">
                <a:solidFill>
                  <a:schemeClr val="tx1"/>
                </a:solidFill>
                <a:latin typeface="Times New Roman" panose="02020603050405020304" pitchFamily="18" charset="0"/>
                <a:cs typeface="Times New Roman" panose="02020603050405020304" pitchFamily="18" charset="0"/>
              </a:rPr>
              <a:t> and Discussion</a:t>
            </a:r>
          </a:p>
        </p:txBody>
      </p:sp>
      <p:sp>
        <p:nvSpPr>
          <p:cNvPr id="6" name="TextBox 5">
            <a:extLst>
              <a:ext uri="{FF2B5EF4-FFF2-40B4-BE49-F238E27FC236}">
                <a16:creationId xmlns:a16="http://schemas.microsoft.com/office/drawing/2014/main" id="{5FF02C39-5DC1-6FE6-D331-ED9BFBDBEDE8}"/>
              </a:ext>
            </a:extLst>
          </p:cNvPr>
          <p:cNvSpPr txBox="1"/>
          <p:nvPr/>
        </p:nvSpPr>
        <p:spPr>
          <a:xfrm>
            <a:off x="1713373" y="2413337"/>
            <a:ext cx="914501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In our </a:t>
            </a:r>
            <a:r>
              <a:rPr lang="en-US" sz="1800" dirty="0">
                <a:solidFill>
                  <a:schemeClr val="tx1"/>
                </a:solidFill>
                <a:latin typeface="Times New Roman" panose="02020603050405020304" pitchFamily="18" charset="0"/>
                <a:cs typeface="Times New Roman" panose="02020603050405020304" pitchFamily="18" charset="0"/>
              </a:rPr>
              <a:t>Crop and Soil Fertility Prediction </a:t>
            </a:r>
            <a:r>
              <a:rPr lang="en-US" dirty="0"/>
              <a:t>project employing machine learning techniques, we conducted data preprocessing on the Crop  recommendation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assess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performance, we utilized key metrics such as the Confusion Matrix, Precision, Recall, Accuracy, and F1 Score</a:t>
            </a:r>
            <a:endParaRPr lang="en-IN" dirty="0"/>
          </a:p>
        </p:txBody>
      </p:sp>
    </p:spTree>
    <p:extLst>
      <p:ext uri="{BB962C8B-B14F-4D97-AF65-F5344CB8AC3E}">
        <p14:creationId xmlns:p14="http://schemas.microsoft.com/office/powerpoint/2010/main" val="1283899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FA1E-E5EE-88CC-F390-A2A2414799BF}"/>
              </a:ext>
            </a:extLst>
          </p:cNvPr>
          <p:cNvSpPr>
            <a:spLocks noGrp="1"/>
          </p:cNvSpPr>
          <p:nvPr>
            <p:ph type="ctrTitle"/>
          </p:nvPr>
        </p:nvSpPr>
        <p:spPr/>
        <p:txBody>
          <a:bodyPr>
            <a:normAutofit/>
          </a:bodyPr>
          <a:lstStyle/>
          <a:p>
            <a:r>
              <a:rPr lang="en-IN" sz="3000" dirty="0">
                <a:solidFill>
                  <a:schemeClr val="tx1"/>
                </a:solidFill>
                <a:latin typeface="Times New Roman" panose="02020603050405020304" pitchFamily="18" charset="0"/>
                <a:cs typeface="Times New Roman" panose="02020603050405020304" pitchFamily="18" charset="0"/>
              </a:rPr>
              <a:t>			RESULTS and Discussion</a:t>
            </a:r>
          </a:p>
        </p:txBody>
      </p:sp>
      <p:pic>
        <p:nvPicPr>
          <p:cNvPr id="5" name="Content Placeholder 4">
            <a:extLst>
              <a:ext uri="{FF2B5EF4-FFF2-40B4-BE49-F238E27FC236}">
                <a16:creationId xmlns:a16="http://schemas.microsoft.com/office/drawing/2014/main" id="{BCA3A974-BA40-04B9-753F-C8773293F88C}"/>
              </a:ext>
            </a:extLst>
          </p:cNvPr>
          <p:cNvPicPr>
            <a:picLocks noGrp="1" noChangeAspect="1"/>
          </p:cNvPicPr>
          <p:nvPr>
            <p:ph sz="quarter" idx="14"/>
          </p:nvPr>
        </p:nvPicPr>
        <p:blipFill rotWithShape="1">
          <a:blip r:embed="rId2"/>
          <a:srcRect l="13349" t="38749" b="29808"/>
          <a:stretch/>
        </p:blipFill>
        <p:spPr>
          <a:xfrm>
            <a:off x="915313" y="1445508"/>
            <a:ext cx="6030929" cy="4863279"/>
          </a:xfrm>
        </p:spPr>
      </p:pic>
      <p:sp>
        <p:nvSpPr>
          <p:cNvPr id="3" name="TextBox 2">
            <a:extLst>
              <a:ext uri="{FF2B5EF4-FFF2-40B4-BE49-F238E27FC236}">
                <a16:creationId xmlns:a16="http://schemas.microsoft.com/office/drawing/2014/main" id="{3C1CCA03-BC17-3E40-091D-22600FDF56C3}"/>
              </a:ext>
            </a:extLst>
          </p:cNvPr>
          <p:cNvSpPr txBox="1"/>
          <p:nvPr/>
        </p:nvSpPr>
        <p:spPr>
          <a:xfrm>
            <a:off x="7335520" y="3088640"/>
            <a:ext cx="440944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correlation matrix is used to summarize a large data set and to identify patterns and make a decision according to 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6983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CDE2C-4EA5-E639-0E09-8650BDDACA47}"/>
              </a:ext>
            </a:extLst>
          </p:cNvPr>
          <p:cNvSpPr>
            <a:spLocks noGrp="1"/>
          </p:cNvSpPr>
          <p:nvPr>
            <p:ph type="ctrTitle"/>
          </p:nvPr>
        </p:nvSpPr>
        <p:spPr/>
        <p:txBody>
          <a:bodyPr/>
          <a:lstStyle/>
          <a:p>
            <a:r>
              <a:rPr lang="en-US" dirty="0">
                <a:solidFill>
                  <a:schemeClr val="tx1"/>
                </a:solidFill>
              </a:rPr>
              <a:t>		</a:t>
            </a:r>
            <a:r>
              <a:rPr lang="en-US" dirty="0">
                <a:solidFill>
                  <a:schemeClr val="tx1"/>
                </a:solidFill>
                <a:latin typeface="Times New Roman" panose="02020603050405020304" pitchFamily="18" charset="0"/>
                <a:cs typeface="Times New Roman" panose="02020603050405020304" pitchFamily="18" charset="0"/>
              </a:rPr>
              <a:t>Results and Discussion</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EE56EE94-7CFB-195E-13DF-EBE1266C3E3A}"/>
              </a:ext>
            </a:extLst>
          </p:cNvPr>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480324" y="1437765"/>
            <a:ext cx="6387489" cy="45418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247098-7969-2332-95D8-56F8D621CE51}"/>
              </a:ext>
            </a:extLst>
          </p:cNvPr>
          <p:cNvSpPr txBox="1"/>
          <p:nvPr/>
        </p:nvSpPr>
        <p:spPr>
          <a:xfrm>
            <a:off x="7843520" y="2274838"/>
            <a:ext cx="3268716"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a:t>
            </a:r>
            <a:r>
              <a:rPr lang="en-US" i="0" dirty="0">
                <a:effectLst/>
                <a:latin typeface="Times New Roman" panose="02020603050405020304" pitchFamily="18" charset="0"/>
                <a:cs typeface="Times New Roman" panose="02020603050405020304" pitchFamily="18" charset="0"/>
              </a:rPr>
              <a:t>lassification report provides a detailed summary of a model’s performance, including precision, recall, F1-score, and support for each class. It helps evaluate how well the model predicts different classes in a multiclass problem</a:t>
            </a:r>
            <a:r>
              <a:rPr lang="en-US" i="0" dirty="0">
                <a:effectLst/>
                <a:latin typeface="-apple-system"/>
              </a:rPr>
              <a:t>.</a:t>
            </a:r>
            <a:endParaRPr lang="en-IN" dirty="0"/>
          </a:p>
        </p:txBody>
      </p:sp>
    </p:spTree>
    <p:extLst>
      <p:ext uri="{BB962C8B-B14F-4D97-AF65-F5344CB8AC3E}">
        <p14:creationId xmlns:p14="http://schemas.microsoft.com/office/powerpoint/2010/main" val="3649984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4E246-2893-4DCA-794E-658AAD13A542}"/>
              </a:ext>
            </a:extLst>
          </p:cNvPr>
          <p:cNvSpPr>
            <a:spLocks noGrp="1"/>
          </p:cNvSpPr>
          <p:nvPr>
            <p:ph type="ctrTitle"/>
          </p:nvPr>
        </p:nvSpPr>
        <p:spPr/>
        <p:txBody>
          <a:bodyPr>
            <a:normAutofit/>
          </a:bodyPr>
          <a:lstStyle/>
          <a:p>
            <a:r>
              <a:rPr lang="en-IN" sz="3000" dirty="0">
                <a:solidFill>
                  <a:schemeClr val="tx1"/>
                </a:solidFill>
                <a:latin typeface="Times New Roman" panose="02020603050405020304" pitchFamily="18" charset="0"/>
                <a:cs typeface="Times New Roman" panose="02020603050405020304" pitchFamily="18" charset="0"/>
              </a:rPr>
              <a:t>Suggestions </a:t>
            </a:r>
          </a:p>
        </p:txBody>
      </p:sp>
      <p:sp>
        <p:nvSpPr>
          <p:cNvPr id="3" name="Content Placeholder 2">
            <a:extLst>
              <a:ext uri="{FF2B5EF4-FFF2-40B4-BE49-F238E27FC236}">
                <a16:creationId xmlns:a16="http://schemas.microsoft.com/office/drawing/2014/main" id="{D756532B-AAB8-8F0F-53C9-2DE71B5D46F3}"/>
              </a:ext>
            </a:extLst>
          </p:cNvPr>
          <p:cNvSpPr>
            <a:spLocks noGrp="1"/>
          </p:cNvSpPr>
          <p:nvPr>
            <p:ph sz="quarter" idx="14"/>
          </p:nvPr>
        </p:nvSpPr>
        <p:spPr>
          <a:xfrm>
            <a:off x="1178351" y="1497208"/>
            <a:ext cx="10096408" cy="4541837"/>
          </a:xfrm>
        </p:spPr>
        <p:txBody>
          <a:bodyPr/>
          <a:lstStyle/>
          <a:p>
            <a:pPr marL="457200" indent="-457200" algn="just">
              <a:buFont typeface="Arial" panose="020B0604020202020204" pitchFamily="34" charset="0"/>
              <a:buChar char="•"/>
            </a:pPr>
            <a:r>
              <a:rPr lang="en-IN" sz="1800" dirty="0">
                <a:solidFill>
                  <a:schemeClr val="tx1"/>
                </a:solidFill>
                <a:latin typeface="Times New Roman" panose="02020603050405020304" pitchFamily="18" charset="0"/>
                <a:cs typeface="Times New Roman" panose="02020603050405020304" pitchFamily="18" charset="0"/>
              </a:rPr>
              <a:t>Explain in detail</a:t>
            </a:r>
          </a:p>
          <a:p>
            <a:pPr marL="457200" indent="-457200" algn="just">
              <a:buFont typeface="Arial" panose="020B0604020202020204" pitchFamily="34" charset="0"/>
              <a:buChar char="•"/>
            </a:pPr>
            <a:r>
              <a:rPr lang="en-IN" sz="1800" dirty="0">
                <a:solidFill>
                  <a:schemeClr val="tx1"/>
                </a:solidFill>
                <a:latin typeface="Times New Roman" panose="02020603050405020304" pitchFamily="18" charset="0"/>
                <a:cs typeface="Times New Roman" panose="02020603050405020304" pitchFamily="18" charset="0"/>
              </a:rPr>
              <a:t>Do not use more information in ppt</a:t>
            </a:r>
          </a:p>
          <a:p>
            <a:pPr marL="457200" indent="-457200" algn="just">
              <a:buFont typeface="Arial" panose="020B0604020202020204" pitchFamily="34" charset="0"/>
              <a:buChar char="•"/>
            </a:pPr>
            <a:r>
              <a:rPr lang="en-IN" sz="1800" dirty="0">
                <a:solidFill>
                  <a:schemeClr val="tx1"/>
                </a:solidFill>
                <a:latin typeface="Times New Roman" panose="02020603050405020304" pitchFamily="18" charset="0"/>
                <a:cs typeface="Times New Roman" panose="02020603050405020304" pitchFamily="18" charset="0"/>
              </a:rPr>
              <a:t>Use no animations </a:t>
            </a:r>
            <a:r>
              <a:rPr lang="en-IN" sz="1800">
                <a:solidFill>
                  <a:schemeClr val="tx1"/>
                </a:solidFill>
                <a:latin typeface="Times New Roman" panose="02020603050405020304" pitchFamily="18" charset="0"/>
                <a:cs typeface="Times New Roman" panose="02020603050405020304" pitchFamily="18" charset="0"/>
              </a:rPr>
              <a:t>in ppt</a:t>
            </a:r>
            <a:endParaRPr lang="en-IN" dirty="0">
              <a:solidFill>
                <a:schemeClr val="tx1"/>
              </a:solidFill>
            </a:endParaRPr>
          </a:p>
        </p:txBody>
      </p:sp>
    </p:spTree>
    <p:extLst>
      <p:ext uri="{BB962C8B-B14F-4D97-AF65-F5344CB8AC3E}">
        <p14:creationId xmlns:p14="http://schemas.microsoft.com/office/powerpoint/2010/main" val="1086212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CA112B9-4AE9-9925-D9E1-1820B89815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98317B-798D-7D4B-6A87-554852BEE801}"/>
              </a:ext>
            </a:extLst>
          </p:cNvPr>
          <p:cNvSpPr>
            <a:spLocks noGrp="1"/>
          </p:cNvSpPr>
          <p:nvPr>
            <p:ph type="ctrTitle"/>
          </p:nvPr>
        </p:nvSpPr>
        <p:spPr>
          <a:xfrm>
            <a:off x="767865" y="440766"/>
            <a:ext cx="10506386" cy="586583"/>
          </a:xfrm>
        </p:spPr>
        <p:txBody>
          <a:bodyPr>
            <a:normAutofit/>
          </a:bodyPr>
          <a:lstStyle/>
          <a:p>
            <a:r>
              <a:rPr lang="en-US" sz="3000" b="0" dirty="0">
                <a:solidFill>
                  <a:schemeClr val="tx1"/>
                </a:solidFill>
                <a:latin typeface="Times New Roman" panose="02020603050405020304" pitchFamily="18" charset="0"/>
                <a:cs typeface="Times New Roman" panose="02020603050405020304" pitchFamily="18" charset="0"/>
              </a:rPr>
              <a:t>references</a:t>
            </a:r>
          </a:p>
        </p:txBody>
      </p:sp>
      <p:sp>
        <p:nvSpPr>
          <p:cNvPr id="44" name="Slide Number Placeholder 43">
            <a:extLst>
              <a:ext uri="{FF2B5EF4-FFF2-40B4-BE49-F238E27FC236}">
                <a16:creationId xmlns:a16="http://schemas.microsoft.com/office/drawing/2014/main" id="{78003120-50BB-2643-E65B-C434E8494315}"/>
              </a:ext>
            </a:extLst>
          </p:cNvPr>
          <p:cNvSpPr>
            <a:spLocks noGrp="1"/>
          </p:cNvSpPr>
          <p:nvPr>
            <p:ph type="sldNum" sz="quarter" idx="12"/>
          </p:nvPr>
        </p:nvSpPr>
        <p:spPr>
          <a:xfrm>
            <a:off x="8767469" y="6183501"/>
            <a:ext cx="2593316" cy="365125"/>
          </a:xfrm>
        </p:spPr>
        <p:txBody>
          <a:bodyPr/>
          <a:lstStyle/>
          <a:p>
            <a:r>
              <a:rPr lang="en-US" dirty="0"/>
              <a:t>Page 0</a:t>
            </a:r>
            <a:fld id="{F4D6F5BC-20F0-430F-85EA-3DE30F119EFB}" type="slidenum">
              <a:rPr lang="en-US" smtClean="0"/>
              <a:pPr/>
              <a:t>14</a:t>
            </a:fld>
            <a:endParaRPr lang="en-US" dirty="0"/>
          </a:p>
        </p:txBody>
      </p:sp>
      <p:sp>
        <p:nvSpPr>
          <p:cNvPr id="3" name="Text Placeholder 2">
            <a:extLst>
              <a:ext uri="{FF2B5EF4-FFF2-40B4-BE49-F238E27FC236}">
                <a16:creationId xmlns:a16="http://schemas.microsoft.com/office/drawing/2014/main" id="{20C67EAE-E424-C718-9490-F28092A1E099}"/>
              </a:ext>
            </a:extLst>
          </p:cNvPr>
          <p:cNvSpPr>
            <a:spLocks noGrp="1"/>
          </p:cNvSpPr>
          <p:nvPr>
            <p:ph sz="quarter" idx="14"/>
          </p:nvPr>
        </p:nvSpPr>
        <p:spPr>
          <a:xfrm>
            <a:off x="767865" y="1167074"/>
            <a:ext cx="10675699" cy="5381552"/>
          </a:xfrm>
        </p:spPr>
        <p:txBody>
          <a:bodyPr>
            <a:noAutofit/>
          </a:bodyPr>
          <a:lstStyle/>
          <a:p>
            <a:pPr algn="just">
              <a:lnSpc>
                <a:spcPct val="100000"/>
              </a:lnSpc>
            </a:pPr>
            <a:r>
              <a:rPr lang="en-IN" sz="1500" b="0" i="0" dirty="0">
                <a:solidFill>
                  <a:schemeClr val="tx1"/>
                </a:solidFill>
                <a:effectLst/>
                <a:latin typeface="Times New Roman" panose="02020603050405020304" pitchFamily="18" charset="0"/>
                <a:cs typeface="Times New Roman" panose="02020603050405020304" pitchFamily="18" charset="0"/>
              </a:rPr>
              <a:t>[1] </a:t>
            </a:r>
            <a:r>
              <a:rPr lang="en-IN" sz="1500" b="0" i="0" dirty="0" err="1">
                <a:solidFill>
                  <a:schemeClr val="tx1"/>
                </a:solidFill>
                <a:effectLst/>
                <a:latin typeface="Times New Roman" panose="02020603050405020304" pitchFamily="18" charset="0"/>
                <a:cs typeface="Times New Roman" panose="02020603050405020304" pitchFamily="18" charset="0"/>
              </a:rPr>
              <a:t>Keerthan</a:t>
            </a:r>
            <a:r>
              <a:rPr lang="en-IN" sz="1500" b="0" i="0" dirty="0">
                <a:solidFill>
                  <a:schemeClr val="tx1"/>
                </a:solidFill>
                <a:effectLst/>
                <a:latin typeface="Times New Roman" panose="02020603050405020304" pitchFamily="18" charset="0"/>
                <a:cs typeface="Times New Roman" panose="02020603050405020304" pitchFamily="18" charset="0"/>
              </a:rPr>
              <a:t> Kumar, T. G., C. and Shubha, and S. A. Sushma. "Random forest algorithm for soil fertility prediction and grading using machine learning." </a:t>
            </a:r>
            <a:r>
              <a:rPr lang="en-IN" sz="1500" b="0" i="1" dirty="0">
                <a:solidFill>
                  <a:schemeClr val="tx1"/>
                </a:solidFill>
                <a:effectLst/>
                <a:latin typeface="Times New Roman" panose="02020603050405020304" pitchFamily="18" charset="0"/>
                <a:cs typeface="Times New Roman" panose="02020603050405020304" pitchFamily="18" charset="0"/>
              </a:rPr>
              <a:t>Int J </a:t>
            </a:r>
            <a:r>
              <a:rPr lang="en-IN" sz="1500" b="0" i="1" dirty="0" err="1">
                <a:solidFill>
                  <a:schemeClr val="tx1"/>
                </a:solidFill>
                <a:effectLst/>
                <a:latin typeface="Times New Roman" panose="02020603050405020304" pitchFamily="18" charset="0"/>
                <a:cs typeface="Times New Roman" panose="02020603050405020304" pitchFamily="18" charset="0"/>
              </a:rPr>
              <a:t>Innov</a:t>
            </a:r>
            <a:r>
              <a:rPr lang="en-IN" sz="1500" b="0" i="1" dirty="0">
                <a:solidFill>
                  <a:schemeClr val="tx1"/>
                </a:solidFill>
                <a:effectLst/>
                <a:latin typeface="Times New Roman" panose="02020603050405020304" pitchFamily="18" charset="0"/>
                <a:cs typeface="Times New Roman" panose="02020603050405020304" pitchFamily="18" charset="0"/>
              </a:rPr>
              <a:t> </a:t>
            </a:r>
            <a:r>
              <a:rPr lang="en-IN" sz="1500" b="0" i="1" dirty="0" err="1">
                <a:solidFill>
                  <a:schemeClr val="tx1"/>
                </a:solidFill>
                <a:effectLst/>
                <a:latin typeface="Times New Roman" panose="02020603050405020304" pitchFamily="18" charset="0"/>
                <a:cs typeface="Times New Roman" panose="02020603050405020304" pitchFamily="18" charset="0"/>
              </a:rPr>
              <a:t>Technol</a:t>
            </a:r>
            <a:r>
              <a:rPr lang="en-IN" sz="1500" b="0" i="1" dirty="0">
                <a:solidFill>
                  <a:schemeClr val="tx1"/>
                </a:solidFill>
                <a:effectLst/>
                <a:latin typeface="Times New Roman" panose="02020603050405020304" pitchFamily="18" charset="0"/>
                <a:cs typeface="Times New Roman" panose="02020603050405020304" pitchFamily="18" charset="0"/>
              </a:rPr>
              <a:t> </a:t>
            </a:r>
            <a:r>
              <a:rPr lang="en-IN" sz="1500" b="0" i="1" dirty="0" err="1">
                <a:solidFill>
                  <a:schemeClr val="tx1"/>
                </a:solidFill>
                <a:effectLst/>
                <a:latin typeface="Times New Roman" panose="02020603050405020304" pitchFamily="18" charset="0"/>
                <a:cs typeface="Times New Roman" panose="02020603050405020304" pitchFamily="18" charset="0"/>
              </a:rPr>
              <a:t>Explor</a:t>
            </a:r>
            <a:r>
              <a:rPr lang="en-IN" sz="1500" b="0" i="1" dirty="0">
                <a:solidFill>
                  <a:schemeClr val="tx1"/>
                </a:solidFill>
                <a:effectLst/>
                <a:latin typeface="Times New Roman" panose="02020603050405020304" pitchFamily="18" charset="0"/>
                <a:cs typeface="Times New Roman" panose="02020603050405020304" pitchFamily="18" charset="0"/>
              </a:rPr>
              <a:t> Eng</a:t>
            </a:r>
            <a:r>
              <a:rPr lang="en-IN" sz="1500" b="0" i="0" dirty="0">
                <a:solidFill>
                  <a:schemeClr val="tx1"/>
                </a:solidFill>
                <a:effectLst/>
                <a:latin typeface="Times New Roman" panose="02020603050405020304" pitchFamily="18" charset="0"/>
                <a:cs typeface="Times New Roman" panose="02020603050405020304" pitchFamily="18" charset="0"/>
              </a:rPr>
              <a:t> 9.1 (2019): 1301-1304.]</a:t>
            </a:r>
          </a:p>
          <a:p>
            <a:pPr algn="just">
              <a:lnSpc>
                <a:spcPct val="100000"/>
              </a:lnSpc>
            </a:pPr>
            <a:r>
              <a:rPr lang="en-US" sz="1500" b="0" i="0" dirty="0">
                <a:solidFill>
                  <a:schemeClr val="tx1"/>
                </a:solidFill>
                <a:effectLst/>
                <a:latin typeface="Times New Roman" panose="02020603050405020304" pitchFamily="18" charset="0"/>
                <a:cs typeface="Times New Roman" panose="02020603050405020304" pitchFamily="18" charset="0"/>
              </a:rPr>
              <a:t>[2] Yadav, Jagdeep, Shalu Chopra, and M. Vijayalakshmi. "Soil analysis and crop fertility prediction using machine learning." </a:t>
            </a:r>
            <a:r>
              <a:rPr lang="en-US" sz="1500" b="0" i="1" dirty="0">
                <a:solidFill>
                  <a:schemeClr val="tx1"/>
                </a:solidFill>
                <a:effectLst/>
                <a:latin typeface="Times New Roman" panose="02020603050405020304" pitchFamily="18" charset="0"/>
                <a:cs typeface="Times New Roman" panose="02020603050405020304" pitchFamily="18" charset="0"/>
              </a:rPr>
              <a:t>Machine Learning</a:t>
            </a:r>
            <a:r>
              <a:rPr lang="en-US" sz="1500" b="0" i="0" dirty="0">
                <a:solidFill>
                  <a:schemeClr val="tx1"/>
                </a:solidFill>
                <a:effectLst/>
                <a:latin typeface="Times New Roman" panose="02020603050405020304" pitchFamily="18" charset="0"/>
                <a:cs typeface="Times New Roman" panose="02020603050405020304" pitchFamily="18" charset="0"/>
              </a:rPr>
              <a:t> 8.03 (2021).</a:t>
            </a:r>
          </a:p>
          <a:p>
            <a:pPr algn="just">
              <a:lnSpc>
                <a:spcPct val="100000"/>
              </a:lnSpc>
            </a:pPr>
            <a:r>
              <a:rPr lang="en-US" sz="1500" b="0" i="0" dirty="0">
                <a:solidFill>
                  <a:schemeClr val="tx1"/>
                </a:solidFill>
                <a:effectLst/>
                <a:latin typeface="Times New Roman" panose="02020603050405020304" pitchFamily="18" charset="0"/>
                <a:cs typeface="Times New Roman" panose="02020603050405020304" pitchFamily="18" charset="0"/>
              </a:rPr>
              <a:t>[3]Al </a:t>
            </a:r>
            <a:r>
              <a:rPr lang="en-US" sz="1500" b="0" i="0" dirty="0" err="1">
                <a:solidFill>
                  <a:schemeClr val="tx1"/>
                </a:solidFill>
                <a:effectLst/>
                <a:latin typeface="Times New Roman" panose="02020603050405020304" pitchFamily="18" charset="0"/>
                <a:cs typeface="Times New Roman" panose="02020603050405020304" pitchFamily="18" charset="0"/>
              </a:rPr>
              <a:t>Masmoudi</a:t>
            </a:r>
            <a:r>
              <a:rPr lang="en-US" sz="1500" b="0" i="0" dirty="0">
                <a:solidFill>
                  <a:schemeClr val="tx1"/>
                </a:solidFill>
                <a:effectLst/>
                <a:latin typeface="Times New Roman" panose="02020603050405020304" pitchFamily="18" charset="0"/>
                <a:cs typeface="Times New Roman" panose="02020603050405020304" pitchFamily="18" charset="0"/>
              </a:rPr>
              <a:t>, Yassine, et al. "Use of machine learning in Moroccan soil fertility prediction as an alternative to laborious analyses." </a:t>
            </a:r>
            <a:r>
              <a:rPr lang="en-US" sz="1500" b="0" i="1" dirty="0">
                <a:solidFill>
                  <a:schemeClr val="tx1"/>
                </a:solidFill>
                <a:effectLst/>
                <a:latin typeface="Times New Roman" panose="02020603050405020304" pitchFamily="18" charset="0"/>
                <a:cs typeface="Times New Roman" panose="02020603050405020304" pitchFamily="18" charset="0"/>
              </a:rPr>
              <a:t>Modeling Earth Systems and Environment</a:t>
            </a:r>
            <a:r>
              <a:rPr lang="en-US" sz="1500" b="0" i="0" dirty="0">
                <a:solidFill>
                  <a:schemeClr val="tx1"/>
                </a:solidFill>
                <a:effectLst/>
                <a:latin typeface="Times New Roman" panose="02020603050405020304" pitchFamily="18" charset="0"/>
                <a:cs typeface="Times New Roman" panose="02020603050405020304" pitchFamily="18" charset="0"/>
              </a:rPr>
              <a:t> 8.3 (2022): 3707-3717.</a:t>
            </a:r>
          </a:p>
          <a:p>
            <a:pPr algn="just">
              <a:lnSpc>
                <a:spcPct val="100000"/>
              </a:lnSpc>
            </a:pPr>
            <a:r>
              <a:rPr lang="en-US" sz="1500" b="0" i="0" dirty="0">
                <a:solidFill>
                  <a:schemeClr val="tx1"/>
                </a:solidFill>
                <a:effectLst/>
                <a:latin typeface="Times New Roman" panose="02020603050405020304" pitchFamily="18" charset="0"/>
                <a:cs typeface="Times New Roman" panose="02020603050405020304" pitchFamily="18" charset="0"/>
              </a:rPr>
              <a:t>[4] Al </a:t>
            </a:r>
            <a:r>
              <a:rPr lang="en-US" sz="1500" b="0" i="0" dirty="0" err="1">
                <a:solidFill>
                  <a:schemeClr val="tx1"/>
                </a:solidFill>
                <a:effectLst/>
                <a:latin typeface="Times New Roman" panose="02020603050405020304" pitchFamily="18" charset="0"/>
                <a:cs typeface="Times New Roman" panose="02020603050405020304" pitchFamily="18" charset="0"/>
              </a:rPr>
              <a:t>Masmoudi</a:t>
            </a:r>
            <a:r>
              <a:rPr lang="en-US" sz="1500" b="0" i="0" dirty="0">
                <a:solidFill>
                  <a:schemeClr val="tx1"/>
                </a:solidFill>
                <a:effectLst/>
                <a:latin typeface="Times New Roman" panose="02020603050405020304" pitchFamily="18" charset="0"/>
                <a:cs typeface="Times New Roman" panose="02020603050405020304" pitchFamily="18" charset="0"/>
              </a:rPr>
              <a:t>, Yassine, et al. "Use of machine learning in Moroccan soil fertility prediction as an alternative to laborious analyses." </a:t>
            </a:r>
            <a:r>
              <a:rPr lang="en-US" sz="1500" b="0" i="1" dirty="0">
                <a:solidFill>
                  <a:schemeClr val="tx1"/>
                </a:solidFill>
                <a:effectLst/>
                <a:latin typeface="Times New Roman" panose="02020603050405020304" pitchFamily="18" charset="0"/>
                <a:cs typeface="Times New Roman" panose="02020603050405020304" pitchFamily="18" charset="0"/>
              </a:rPr>
              <a:t>Modeling Earth Systems and Environment</a:t>
            </a:r>
            <a:r>
              <a:rPr lang="en-US" sz="1500" b="0" i="0" dirty="0">
                <a:solidFill>
                  <a:schemeClr val="tx1"/>
                </a:solidFill>
                <a:effectLst/>
                <a:latin typeface="Times New Roman" panose="02020603050405020304" pitchFamily="18" charset="0"/>
                <a:cs typeface="Times New Roman" panose="02020603050405020304" pitchFamily="18" charset="0"/>
              </a:rPr>
              <a:t> 8.3 (2022): 3707-3717.</a:t>
            </a:r>
            <a:endParaRPr lang="en-US" sz="1500" dirty="0">
              <a:solidFill>
                <a:schemeClr val="tx1"/>
              </a:solidFill>
              <a:latin typeface="Times New Roman" panose="02020603050405020304" pitchFamily="18" charset="0"/>
              <a:cs typeface="Times New Roman" panose="02020603050405020304" pitchFamily="18" charset="0"/>
            </a:endParaRPr>
          </a:p>
          <a:p>
            <a:pPr algn="just">
              <a:lnSpc>
                <a:spcPct val="100000"/>
              </a:lnSpc>
            </a:pPr>
            <a:r>
              <a:rPr lang="en-US" sz="1500" b="0" i="0" dirty="0">
                <a:solidFill>
                  <a:schemeClr val="tx1"/>
                </a:solidFill>
                <a:effectLst/>
                <a:latin typeface="Times New Roman" panose="02020603050405020304" pitchFamily="18" charset="0"/>
                <a:cs typeface="Times New Roman" panose="02020603050405020304" pitchFamily="18" charset="0"/>
              </a:rPr>
              <a:t>[5] Sujatha, M., and C. D. </a:t>
            </a:r>
            <a:r>
              <a:rPr lang="en-US" sz="1500" b="0" i="0" dirty="0" err="1">
                <a:solidFill>
                  <a:schemeClr val="tx1"/>
                </a:solidFill>
                <a:effectLst/>
                <a:latin typeface="Times New Roman" panose="02020603050405020304" pitchFamily="18" charset="0"/>
                <a:cs typeface="Times New Roman" panose="02020603050405020304" pitchFamily="18" charset="0"/>
              </a:rPr>
              <a:t>Jaidhar</a:t>
            </a:r>
            <a:r>
              <a:rPr lang="en-US" sz="1500" b="0" i="0" dirty="0">
                <a:solidFill>
                  <a:schemeClr val="tx1"/>
                </a:solidFill>
                <a:effectLst/>
                <a:latin typeface="Times New Roman" panose="02020603050405020304" pitchFamily="18" charset="0"/>
                <a:cs typeface="Times New Roman" panose="02020603050405020304" pitchFamily="18" charset="0"/>
              </a:rPr>
              <a:t>. "Machine learning-based approaches to enhance the soil fertility—A review." </a:t>
            </a:r>
            <a:r>
              <a:rPr lang="en-US" sz="1500" b="0" i="1" dirty="0">
                <a:solidFill>
                  <a:schemeClr val="tx1"/>
                </a:solidFill>
                <a:effectLst/>
                <a:latin typeface="Times New Roman" panose="02020603050405020304" pitchFamily="18" charset="0"/>
                <a:cs typeface="Times New Roman" panose="02020603050405020304" pitchFamily="18" charset="0"/>
              </a:rPr>
              <a:t>Expert Systems with Applications</a:t>
            </a:r>
            <a:r>
              <a:rPr lang="en-US" sz="1500" b="0" i="0" dirty="0">
                <a:solidFill>
                  <a:schemeClr val="tx1"/>
                </a:solidFill>
                <a:effectLst/>
                <a:latin typeface="Times New Roman" panose="02020603050405020304" pitchFamily="18" charset="0"/>
                <a:cs typeface="Times New Roman" panose="02020603050405020304" pitchFamily="18" charset="0"/>
              </a:rPr>
              <a:t> (2023): 122557.</a:t>
            </a:r>
          </a:p>
          <a:p>
            <a:pPr algn="just">
              <a:lnSpc>
                <a:spcPct val="100000"/>
              </a:lnSpc>
            </a:pPr>
            <a:r>
              <a:rPr lang="en-US" sz="1500" b="0" i="0" dirty="0">
                <a:solidFill>
                  <a:srgbClr val="222222"/>
                </a:solidFill>
                <a:effectLst/>
                <a:latin typeface="Times New Roman" panose="02020603050405020304" pitchFamily="18" charset="0"/>
                <a:cs typeface="Times New Roman" panose="02020603050405020304" pitchFamily="18" charset="0"/>
              </a:rPr>
              <a:t>[6] Yadav, Jagdeep, Shalu Chopra, and M. Vijayalakshmi. "Soil analysis and crop fertility prediction using machine learning." </a:t>
            </a:r>
            <a:r>
              <a:rPr lang="en-US" sz="1500" b="0" i="1" dirty="0">
                <a:solidFill>
                  <a:srgbClr val="222222"/>
                </a:solidFill>
                <a:effectLst/>
                <a:latin typeface="Times New Roman" panose="02020603050405020304" pitchFamily="18" charset="0"/>
                <a:cs typeface="Times New Roman" panose="02020603050405020304" pitchFamily="18" charset="0"/>
              </a:rPr>
              <a:t>Machine Learning</a:t>
            </a:r>
            <a:r>
              <a:rPr lang="en-US" sz="1500" b="0" i="0" dirty="0">
                <a:solidFill>
                  <a:srgbClr val="222222"/>
                </a:solidFill>
                <a:effectLst/>
                <a:latin typeface="Times New Roman" panose="02020603050405020304" pitchFamily="18" charset="0"/>
                <a:cs typeface="Times New Roman" panose="02020603050405020304" pitchFamily="18" charset="0"/>
              </a:rPr>
              <a:t> 8.03 (2021).</a:t>
            </a:r>
            <a:endParaRPr lang="en-US" sz="1500" dirty="0">
              <a:solidFill>
                <a:schemeClr val="tx1"/>
              </a:solidFill>
              <a:latin typeface="Times New Roman" panose="02020603050405020304" pitchFamily="18" charset="0"/>
              <a:cs typeface="Times New Roman" panose="02020603050405020304" pitchFamily="18" charset="0"/>
            </a:endParaRPr>
          </a:p>
          <a:p>
            <a:pPr algn="just">
              <a:lnSpc>
                <a:spcPct val="100000"/>
              </a:lnSpc>
            </a:pPr>
            <a:r>
              <a:rPr lang="en-US" sz="1500" b="0" i="0" dirty="0">
                <a:solidFill>
                  <a:srgbClr val="222222"/>
                </a:solidFill>
                <a:effectLst/>
                <a:latin typeface="Times New Roman" panose="02020603050405020304" pitchFamily="18" charset="0"/>
                <a:cs typeface="Times New Roman" panose="02020603050405020304" pitchFamily="18" charset="0"/>
              </a:rPr>
              <a:t>[7] Van </a:t>
            </a:r>
            <a:r>
              <a:rPr lang="en-US" sz="1500" b="0" i="0" dirty="0" err="1">
                <a:solidFill>
                  <a:srgbClr val="222222"/>
                </a:solidFill>
                <a:effectLst/>
                <a:latin typeface="Times New Roman" panose="02020603050405020304" pitchFamily="18" charset="0"/>
                <a:cs typeface="Times New Roman" panose="02020603050405020304" pitchFamily="18" charset="0"/>
              </a:rPr>
              <a:t>Klompenburg</a:t>
            </a:r>
            <a:r>
              <a:rPr lang="en-US" sz="1500" b="0" i="0" dirty="0">
                <a:solidFill>
                  <a:srgbClr val="222222"/>
                </a:solidFill>
                <a:effectLst/>
                <a:latin typeface="Times New Roman" panose="02020603050405020304" pitchFamily="18" charset="0"/>
                <a:cs typeface="Times New Roman" panose="02020603050405020304" pitchFamily="18" charset="0"/>
              </a:rPr>
              <a:t>, Thomas, </a:t>
            </a:r>
            <a:r>
              <a:rPr lang="en-US" sz="1500" b="0" i="0" dirty="0" err="1">
                <a:solidFill>
                  <a:srgbClr val="222222"/>
                </a:solidFill>
                <a:effectLst/>
                <a:latin typeface="Times New Roman" panose="02020603050405020304" pitchFamily="18" charset="0"/>
                <a:cs typeface="Times New Roman" panose="02020603050405020304" pitchFamily="18" charset="0"/>
              </a:rPr>
              <a:t>Ayalew</a:t>
            </a:r>
            <a:r>
              <a:rPr lang="en-US" sz="1500" b="0" i="0" dirty="0">
                <a:solidFill>
                  <a:srgbClr val="222222"/>
                </a:solidFill>
                <a:effectLst/>
                <a:latin typeface="Times New Roman" panose="02020603050405020304" pitchFamily="18" charset="0"/>
                <a:cs typeface="Times New Roman" panose="02020603050405020304" pitchFamily="18" charset="0"/>
              </a:rPr>
              <a:t> Kassahun, and </a:t>
            </a:r>
            <a:r>
              <a:rPr lang="en-US" sz="1500" b="0" i="0" dirty="0" err="1">
                <a:solidFill>
                  <a:srgbClr val="222222"/>
                </a:solidFill>
                <a:effectLst/>
                <a:latin typeface="Times New Roman" panose="02020603050405020304" pitchFamily="18" charset="0"/>
                <a:cs typeface="Times New Roman" panose="02020603050405020304" pitchFamily="18" charset="0"/>
              </a:rPr>
              <a:t>Cagatay</a:t>
            </a:r>
            <a:r>
              <a:rPr lang="en-US" sz="1500" b="0" i="0" dirty="0">
                <a:solidFill>
                  <a:srgbClr val="222222"/>
                </a:solidFill>
                <a:effectLst/>
                <a:latin typeface="Times New Roman" panose="02020603050405020304" pitchFamily="18" charset="0"/>
                <a:cs typeface="Times New Roman" panose="02020603050405020304" pitchFamily="18" charset="0"/>
              </a:rPr>
              <a:t> </a:t>
            </a:r>
            <a:r>
              <a:rPr lang="en-US" sz="1500" b="0" i="0" dirty="0" err="1">
                <a:solidFill>
                  <a:srgbClr val="222222"/>
                </a:solidFill>
                <a:effectLst/>
                <a:latin typeface="Times New Roman" panose="02020603050405020304" pitchFamily="18" charset="0"/>
                <a:cs typeface="Times New Roman" panose="02020603050405020304" pitchFamily="18" charset="0"/>
              </a:rPr>
              <a:t>Catal</a:t>
            </a:r>
            <a:r>
              <a:rPr lang="en-US" sz="1500" b="0" i="0" dirty="0">
                <a:solidFill>
                  <a:srgbClr val="222222"/>
                </a:solidFill>
                <a:effectLst/>
                <a:latin typeface="Times New Roman" panose="02020603050405020304" pitchFamily="18" charset="0"/>
                <a:cs typeface="Times New Roman" panose="02020603050405020304" pitchFamily="18" charset="0"/>
              </a:rPr>
              <a:t>. "Crop yield prediction using machine learning: A systematic literature review." </a:t>
            </a:r>
            <a:r>
              <a:rPr lang="en-US" sz="1500" b="0" i="1" dirty="0">
                <a:solidFill>
                  <a:srgbClr val="222222"/>
                </a:solidFill>
                <a:effectLst/>
                <a:latin typeface="Times New Roman" panose="02020603050405020304" pitchFamily="18" charset="0"/>
                <a:cs typeface="Times New Roman" panose="02020603050405020304" pitchFamily="18" charset="0"/>
              </a:rPr>
              <a:t>Computers and Electronics in Agriculture</a:t>
            </a:r>
            <a:r>
              <a:rPr lang="en-US" sz="1500" b="0" i="0" dirty="0">
                <a:solidFill>
                  <a:srgbClr val="222222"/>
                </a:solidFill>
                <a:effectLst/>
                <a:latin typeface="Times New Roman" panose="02020603050405020304" pitchFamily="18" charset="0"/>
                <a:cs typeface="Times New Roman" panose="02020603050405020304" pitchFamily="18" charset="0"/>
              </a:rPr>
              <a:t> 177 (2020): 105709.</a:t>
            </a:r>
          </a:p>
          <a:p>
            <a:pPr algn="just">
              <a:lnSpc>
                <a:spcPct val="100000"/>
              </a:lnSpc>
            </a:pPr>
            <a:r>
              <a:rPr lang="en-IN" sz="1500" b="0" i="0" dirty="0">
                <a:solidFill>
                  <a:srgbClr val="222222"/>
                </a:solidFill>
                <a:effectLst/>
                <a:latin typeface="Times New Roman" panose="02020603050405020304" pitchFamily="18" charset="0"/>
                <a:cs typeface="Times New Roman" panose="02020603050405020304" pitchFamily="18" charset="0"/>
              </a:rPr>
              <a:t>[8] </a:t>
            </a:r>
            <a:r>
              <a:rPr lang="en-IN" sz="1500" b="0" i="0" dirty="0" err="1">
                <a:solidFill>
                  <a:srgbClr val="222222"/>
                </a:solidFill>
                <a:effectLst/>
                <a:latin typeface="Times New Roman" panose="02020603050405020304" pitchFamily="18" charset="0"/>
                <a:cs typeface="Times New Roman" panose="02020603050405020304" pitchFamily="18" charset="0"/>
              </a:rPr>
              <a:t>Keerthan</a:t>
            </a:r>
            <a:r>
              <a:rPr lang="en-IN" sz="1500" b="0" i="0" dirty="0">
                <a:solidFill>
                  <a:srgbClr val="222222"/>
                </a:solidFill>
                <a:effectLst/>
                <a:latin typeface="Times New Roman" panose="02020603050405020304" pitchFamily="18" charset="0"/>
                <a:cs typeface="Times New Roman" panose="02020603050405020304" pitchFamily="18" charset="0"/>
              </a:rPr>
              <a:t> Kumar, T. G., C. and Shubha, and S. A. Sushma. "Random forest algorithm for soil fertility prediction and grading using machine learning." </a:t>
            </a:r>
            <a:r>
              <a:rPr lang="en-IN" sz="1500" b="0" i="1" dirty="0">
                <a:solidFill>
                  <a:srgbClr val="222222"/>
                </a:solidFill>
                <a:effectLst/>
                <a:latin typeface="Times New Roman" panose="02020603050405020304" pitchFamily="18" charset="0"/>
                <a:cs typeface="Times New Roman" panose="02020603050405020304" pitchFamily="18" charset="0"/>
              </a:rPr>
              <a:t>Int J </a:t>
            </a:r>
            <a:r>
              <a:rPr lang="en-IN" sz="1500" b="0" i="1" dirty="0" err="1">
                <a:solidFill>
                  <a:srgbClr val="222222"/>
                </a:solidFill>
                <a:effectLst/>
                <a:latin typeface="Times New Roman" panose="02020603050405020304" pitchFamily="18" charset="0"/>
                <a:cs typeface="Times New Roman" panose="02020603050405020304" pitchFamily="18" charset="0"/>
              </a:rPr>
              <a:t>Innov</a:t>
            </a:r>
            <a:r>
              <a:rPr lang="en-IN" sz="1500" b="0" i="1" dirty="0">
                <a:solidFill>
                  <a:srgbClr val="222222"/>
                </a:solidFill>
                <a:effectLst/>
                <a:latin typeface="Times New Roman" panose="02020603050405020304" pitchFamily="18" charset="0"/>
                <a:cs typeface="Times New Roman" panose="02020603050405020304" pitchFamily="18" charset="0"/>
              </a:rPr>
              <a:t> </a:t>
            </a:r>
            <a:r>
              <a:rPr lang="en-IN" sz="1500" b="0" i="1" dirty="0" err="1">
                <a:solidFill>
                  <a:srgbClr val="222222"/>
                </a:solidFill>
                <a:effectLst/>
                <a:latin typeface="Times New Roman" panose="02020603050405020304" pitchFamily="18" charset="0"/>
                <a:cs typeface="Times New Roman" panose="02020603050405020304" pitchFamily="18" charset="0"/>
              </a:rPr>
              <a:t>Technol</a:t>
            </a:r>
            <a:r>
              <a:rPr lang="en-IN" sz="1500" b="0" i="1" dirty="0">
                <a:solidFill>
                  <a:srgbClr val="222222"/>
                </a:solidFill>
                <a:effectLst/>
                <a:latin typeface="Times New Roman" panose="02020603050405020304" pitchFamily="18" charset="0"/>
                <a:cs typeface="Times New Roman" panose="02020603050405020304" pitchFamily="18" charset="0"/>
              </a:rPr>
              <a:t> </a:t>
            </a:r>
            <a:r>
              <a:rPr lang="en-IN" sz="1500" b="0" i="1" dirty="0" err="1">
                <a:solidFill>
                  <a:srgbClr val="222222"/>
                </a:solidFill>
                <a:effectLst/>
                <a:latin typeface="Times New Roman" panose="02020603050405020304" pitchFamily="18" charset="0"/>
                <a:cs typeface="Times New Roman" panose="02020603050405020304" pitchFamily="18" charset="0"/>
              </a:rPr>
              <a:t>Explor</a:t>
            </a:r>
            <a:r>
              <a:rPr lang="en-IN" sz="1500" b="0" i="1" dirty="0">
                <a:solidFill>
                  <a:srgbClr val="222222"/>
                </a:solidFill>
                <a:effectLst/>
                <a:latin typeface="Times New Roman" panose="02020603050405020304" pitchFamily="18" charset="0"/>
                <a:cs typeface="Times New Roman" panose="02020603050405020304" pitchFamily="18" charset="0"/>
              </a:rPr>
              <a:t> Eng</a:t>
            </a:r>
            <a:r>
              <a:rPr lang="en-IN" sz="1500" b="0" i="0" dirty="0">
                <a:solidFill>
                  <a:srgbClr val="222222"/>
                </a:solidFill>
                <a:effectLst/>
                <a:latin typeface="Times New Roman" panose="02020603050405020304" pitchFamily="18" charset="0"/>
                <a:cs typeface="Times New Roman" panose="02020603050405020304" pitchFamily="18" charset="0"/>
              </a:rPr>
              <a:t> 9.1 (2019): 1301-1304.</a:t>
            </a:r>
          </a:p>
          <a:p>
            <a:pPr algn="just">
              <a:lnSpc>
                <a:spcPct val="100000"/>
              </a:lnSpc>
            </a:pPr>
            <a:r>
              <a:rPr lang="en-US" sz="1500" b="0" i="0" dirty="0">
                <a:solidFill>
                  <a:srgbClr val="222222"/>
                </a:solidFill>
                <a:effectLst/>
                <a:latin typeface="Times New Roman" panose="02020603050405020304" pitchFamily="18" charset="0"/>
                <a:cs typeface="Times New Roman" panose="02020603050405020304" pitchFamily="18" charset="0"/>
              </a:rPr>
              <a:t>[9] Yadav, Jagdeep, Shalu Chopra, and M. Vijayalakshmi. "Soil analysis and crop fertility prediction using machine learning." </a:t>
            </a:r>
            <a:r>
              <a:rPr lang="en-US" sz="1500" b="0" i="1" dirty="0">
                <a:solidFill>
                  <a:srgbClr val="222222"/>
                </a:solidFill>
                <a:effectLst/>
                <a:latin typeface="Times New Roman" panose="02020603050405020304" pitchFamily="18" charset="0"/>
                <a:cs typeface="Times New Roman" panose="02020603050405020304" pitchFamily="18" charset="0"/>
              </a:rPr>
              <a:t>Machine Learning</a:t>
            </a:r>
            <a:r>
              <a:rPr lang="en-US" sz="1500" b="0" i="0" dirty="0">
                <a:solidFill>
                  <a:srgbClr val="222222"/>
                </a:solidFill>
                <a:effectLst/>
                <a:latin typeface="Times New Roman" panose="02020603050405020304" pitchFamily="18" charset="0"/>
                <a:cs typeface="Times New Roman" panose="02020603050405020304" pitchFamily="18" charset="0"/>
              </a:rPr>
              <a:t> 8.03 (2021).</a:t>
            </a:r>
            <a:endParaRPr lang="en-IN" sz="15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943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FAE86BE-3601-3793-7981-28D3C11E52B5}"/>
              </a:ext>
            </a:extLst>
          </p:cNvPr>
          <p:cNvSpPr>
            <a:spLocks noGrp="1"/>
          </p:cNvSpPr>
          <p:nvPr>
            <p:ph type="body" sz="quarter" idx="13"/>
          </p:nvPr>
        </p:nvSpPr>
        <p:spPr>
          <a:xfrm>
            <a:off x="-186967" y="2455837"/>
            <a:ext cx="11755224" cy="1333740"/>
          </a:xfrm>
        </p:spPr>
        <p:txBody>
          <a:bodyPr/>
          <a:lstStyle/>
          <a:p>
            <a:pPr lvl="0" algn="ctr"/>
            <a:r>
              <a:rPr lang="en-US" sz="7000" u="none" noProof="0" dirty="0"/>
              <a:t> </a:t>
            </a:r>
            <a:r>
              <a:rPr lang="en-US" sz="7000" b="1" i="1" u="none" noProof="0" dirty="0">
                <a:solidFill>
                  <a:schemeClr val="tx1"/>
                </a:solidFill>
              </a:rPr>
              <a:t>Thank</a:t>
            </a:r>
            <a:r>
              <a:rPr lang="en-US" sz="7000" b="1" i="1" u="none" noProof="0" dirty="0"/>
              <a:t> </a:t>
            </a:r>
            <a:r>
              <a:rPr lang="en-US" sz="7000" b="1" i="1" u="none" noProof="0" dirty="0">
                <a:solidFill>
                  <a:schemeClr val="tx1"/>
                </a:solidFill>
              </a:rPr>
              <a:t>You</a:t>
            </a:r>
          </a:p>
        </p:txBody>
      </p:sp>
    </p:spTree>
    <p:extLst>
      <p:ext uri="{BB962C8B-B14F-4D97-AF65-F5344CB8AC3E}">
        <p14:creationId xmlns:p14="http://schemas.microsoft.com/office/powerpoint/2010/main" val="2477014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AE7E6-AA21-65CA-61EC-4705C3721A8D}"/>
              </a:ext>
            </a:extLst>
          </p:cNvPr>
          <p:cNvSpPr>
            <a:spLocks noGrp="1"/>
          </p:cNvSpPr>
          <p:nvPr>
            <p:ph type="ctrTitle"/>
          </p:nvPr>
        </p:nvSpPr>
        <p:spPr>
          <a:xfrm>
            <a:off x="654744" y="469046"/>
            <a:ext cx="10506386" cy="586583"/>
          </a:xfrm>
        </p:spPr>
        <p:txBody>
          <a:bodyPr>
            <a:normAutofit/>
          </a:bodyPr>
          <a:lstStyle/>
          <a:p>
            <a:r>
              <a:rPr lang="en-US" sz="3000" b="0" dirty="0">
                <a:solidFill>
                  <a:schemeClr val="tx1"/>
                </a:solidFill>
                <a:latin typeface="Times New Roman" panose="02020603050405020304" pitchFamily="18" charset="0"/>
                <a:cs typeface="Times New Roman" panose="02020603050405020304" pitchFamily="18" charset="0"/>
              </a:rPr>
              <a:t>Introduction:</a:t>
            </a:r>
            <a:endParaRPr lang="en-IN" sz="3000" b="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FC9E0B-901B-139A-410D-80081F287683}"/>
              </a:ext>
            </a:extLst>
          </p:cNvPr>
          <p:cNvSpPr>
            <a:spLocks noGrp="1"/>
          </p:cNvSpPr>
          <p:nvPr>
            <p:ph sz="quarter" idx="14"/>
          </p:nvPr>
        </p:nvSpPr>
        <p:spPr>
          <a:xfrm>
            <a:off x="724868" y="1336249"/>
            <a:ext cx="10742263" cy="4185501"/>
          </a:xfrm>
        </p:spPr>
        <p:txBody>
          <a:bodyPr>
            <a:noAutofit/>
          </a:bodyPr>
          <a:lstStyle/>
          <a:p>
            <a:pPr marL="342900" indent="-342900" algn="just">
              <a:buAutoNum type="arabicPeriod"/>
            </a:pPr>
            <a:r>
              <a:rPr lang="en-US" sz="1800" dirty="0">
                <a:solidFill>
                  <a:schemeClr val="tx1"/>
                </a:solidFill>
                <a:latin typeface="Times New Roman" panose="02020603050405020304" pitchFamily="18" charset="0"/>
                <a:cs typeface="Times New Roman" panose="02020603050405020304" pitchFamily="18" charset="0"/>
              </a:rPr>
              <a:t>Machine Learning uses technology to understand important things about the soil, like how much water it has, how hot or cold it is, and what kind of chemicals are present. </a:t>
            </a:r>
          </a:p>
          <a:p>
            <a:pPr marL="342900" indent="-342900" algn="just">
              <a:buAutoNum type="arabicPeriod"/>
            </a:pPr>
            <a:r>
              <a:rPr lang="en-US" sz="1800" dirty="0">
                <a:solidFill>
                  <a:schemeClr val="tx1"/>
                </a:solidFill>
                <a:latin typeface="Times New Roman" panose="02020603050405020304" pitchFamily="18" charset="0"/>
                <a:cs typeface="Times New Roman" panose="02020603050405020304" pitchFamily="18" charset="0"/>
              </a:rPr>
              <a:t>It also helps predict how much crop can be harvested, checks if the crops are healthy, and even spots any diseases or weeds that could harm the plants. In simple words, Machine Learning is a game-changer for farming, making it smarter and more efficient.</a:t>
            </a:r>
          </a:p>
          <a:p>
            <a:pPr marL="342900" indent="-342900" algn="just">
              <a:buAutoNum type="arabicPeriod"/>
            </a:pPr>
            <a:r>
              <a:rPr lang="en-US" sz="1800" dirty="0">
                <a:solidFill>
                  <a:schemeClr val="tx1"/>
                </a:solidFill>
                <a:latin typeface="Times New Roman" panose="02020603050405020304" pitchFamily="18" charset="0"/>
                <a:cs typeface="Times New Roman" panose="02020603050405020304" pitchFamily="18" charset="0"/>
              </a:rPr>
              <a:t>As farmers embrace these technological advancements, they're not just working harder; they're working smarter. ML's ability to analyze and predict things like harvest yields and potential problems with crops is transforming traditional farming practices. In essence, Machine Learning is revolutionizing the way we approach agriculture, ushering in a new era of precision and efficiency in farming practices.</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4785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7057-2C46-2079-647A-3C7CCE73DB44}"/>
              </a:ext>
            </a:extLst>
          </p:cNvPr>
          <p:cNvSpPr>
            <a:spLocks noGrp="1"/>
          </p:cNvSpPr>
          <p:nvPr>
            <p:ph type="ctrTitle"/>
          </p:nvPr>
        </p:nvSpPr>
        <p:spPr>
          <a:xfrm>
            <a:off x="720731" y="723570"/>
            <a:ext cx="10506386" cy="586583"/>
          </a:xfrm>
        </p:spPr>
        <p:txBody>
          <a:bodyPr>
            <a:normAutofit/>
          </a:bodyPr>
          <a:lstStyle/>
          <a:p>
            <a:r>
              <a:rPr lang="en-US" sz="3000" b="0" dirty="0">
                <a:solidFill>
                  <a:schemeClr val="tx1"/>
                </a:solidFill>
                <a:latin typeface="Times New Roman" panose="02020603050405020304" pitchFamily="18" charset="0"/>
                <a:cs typeface="Times New Roman" panose="02020603050405020304" pitchFamily="18" charset="0"/>
              </a:rPr>
              <a:t>Problem statement</a:t>
            </a:r>
            <a:endParaRPr lang="en-IN" sz="3000" b="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E543AC-FD99-2B10-AA39-E19BF7B90C18}"/>
              </a:ext>
            </a:extLst>
          </p:cNvPr>
          <p:cNvSpPr>
            <a:spLocks noGrp="1"/>
          </p:cNvSpPr>
          <p:nvPr>
            <p:ph sz="quarter" idx="14"/>
          </p:nvPr>
        </p:nvSpPr>
        <p:spPr>
          <a:xfrm>
            <a:off x="1059370" y="1650159"/>
            <a:ext cx="10506894" cy="3121926"/>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	As we know farmers struggle to adopt Machine Learning (ML) in farming due to limited knowledge and resources. They need easy tools for smart decisions and precise plant care. This limits ML's full potential, hindering farming transformation. Simplified technologies are vital for predicting harvests, evaluating crops, and detecting diseases. Developing user-friendly tools is crucial to empower farmers, promote ML adoption, and enhance agriculture.</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7856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2DA7FCA-9439-7BE8-7BCA-3E374460760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EA221B-3202-1324-DE47-205FAC24D58B}"/>
              </a:ext>
            </a:extLst>
          </p:cNvPr>
          <p:cNvSpPr txBox="1"/>
          <p:nvPr/>
        </p:nvSpPr>
        <p:spPr>
          <a:xfrm>
            <a:off x="838200" y="71832"/>
            <a:ext cx="9624767" cy="553998"/>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LITERATURE REVIEW</a:t>
            </a:r>
            <a:endParaRPr lang="en-IN" sz="3000" dirty="0">
              <a:latin typeface="Times New Roman" panose="02020603050405020304" pitchFamily="18" charset="0"/>
              <a:cs typeface="Times New Roman" panose="02020603050405020304" pitchFamily="18" charset="0"/>
            </a:endParaRPr>
          </a:p>
        </p:txBody>
      </p:sp>
      <p:graphicFrame>
        <p:nvGraphicFramePr>
          <p:cNvPr id="4" name="Content Placeholder 2">
            <a:extLst>
              <a:ext uri="{FF2B5EF4-FFF2-40B4-BE49-F238E27FC236}">
                <a16:creationId xmlns:a16="http://schemas.microsoft.com/office/drawing/2014/main" id="{E379EFF3-CEA4-E456-A3E2-356334F0F529}"/>
              </a:ext>
            </a:extLst>
          </p:cNvPr>
          <p:cNvGraphicFramePr>
            <a:graphicFrameLocks/>
          </p:cNvGraphicFramePr>
          <p:nvPr>
            <p:extLst>
              <p:ext uri="{D42A27DB-BD31-4B8C-83A1-F6EECF244321}">
                <p14:modId xmlns:p14="http://schemas.microsoft.com/office/powerpoint/2010/main" val="1648993723"/>
              </p:ext>
            </p:extLst>
          </p:nvPr>
        </p:nvGraphicFramePr>
        <p:xfrm>
          <a:off x="809134" y="656607"/>
          <a:ext cx="10515600" cy="6136962"/>
        </p:xfrm>
        <a:graphic>
          <a:graphicData uri="http://schemas.openxmlformats.org/drawingml/2006/table">
            <a:tbl>
              <a:tblPr firstRow="1" bandRow="1">
                <a:tableStyleId>{F5AB1C69-6EDB-4FF4-983F-18BD219EF322}</a:tableStyleId>
              </a:tblPr>
              <a:tblGrid>
                <a:gridCol w="1322294">
                  <a:extLst>
                    <a:ext uri="{9D8B030D-6E8A-4147-A177-3AD203B41FA5}">
                      <a16:colId xmlns:a16="http://schemas.microsoft.com/office/drawing/2014/main" val="3800092605"/>
                    </a:ext>
                  </a:extLst>
                </a:gridCol>
                <a:gridCol w="2676242">
                  <a:extLst>
                    <a:ext uri="{9D8B030D-6E8A-4147-A177-3AD203B41FA5}">
                      <a16:colId xmlns:a16="http://schemas.microsoft.com/office/drawing/2014/main" val="3014779351"/>
                    </a:ext>
                  </a:extLst>
                </a:gridCol>
                <a:gridCol w="1510276">
                  <a:extLst>
                    <a:ext uri="{9D8B030D-6E8A-4147-A177-3AD203B41FA5}">
                      <a16:colId xmlns:a16="http://schemas.microsoft.com/office/drawing/2014/main" val="3805331542"/>
                    </a:ext>
                  </a:extLst>
                </a:gridCol>
                <a:gridCol w="5006788">
                  <a:extLst>
                    <a:ext uri="{9D8B030D-6E8A-4147-A177-3AD203B41FA5}">
                      <a16:colId xmlns:a16="http://schemas.microsoft.com/office/drawing/2014/main" val="3753554378"/>
                    </a:ext>
                  </a:extLst>
                </a:gridCol>
              </a:tblGrid>
              <a:tr h="467682">
                <a:tc>
                  <a:txBody>
                    <a:bodyPr/>
                    <a:lstStyle/>
                    <a:p>
                      <a:pPr algn="ctr"/>
                      <a:r>
                        <a:rPr lang="en-IN" dirty="0">
                          <a:solidFill>
                            <a:schemeClr val="tx1"/>
                          </a:solidFill>
                        </a:rPr>
                        <a:t>S.NO.</a:t>
                      </a:r>
                    </a:p>
                  </a:txBody>
                  <a:tcPr/>
                </a:tc>
                <a:tc>
                  <a:txBody>
                    <a:bodyPr/>
                    <a:lstStyle/>
                    <a:p>
                      <a:pPr algn="ctr"/>
                      <a:r>
                        <a:rPr lang="en-IN" dirty="0">
                          <a:solidFill>
                            <a:schemeClr val="tx1"/>
                          </a:solidFill>
                        </a:rPr>
                        <a:t>Paper</a:t>
                      </a:r>
                    </a:p>
                  </a:txBody>
                  <a:tcPr/>
                </a:tc>
                <a:tc>
                  <a:txBody>
                    <a:bodyPr/>
                    <a:lstStyle/>
                    <a:p>
                      <a:pPr algn="ctr"/>
                      <a:r>
                        <a:rPr lang="en-IN" dirty="0">
                          <a:solidFill>
                            <a:schemeClr val="tx1"/>
                          </a:solidFill>
                        </a:rPr>
                        <a:t>Year</a:t>
                      </a:r>
                    </a:p>
                  </a:txBody>
                  <a:tcPr/>
                </a:tc>
                <a:tc>
                  <a:txBody>
                    <a:bodyPr/>
                    <a:lstStyle/>
                    <a:p>
                      <a:pPr algn="ctr"/>
                      <a:r>
                        <a:rPr lang="en-IN" dirty="0">
                          <a:solidFill>
                            <a:schemeClr val="tx1"/>
                          </a:solidFill>
                        </a:rPr>
                        <a:t>Approach</a:t>
                      </a:r>
                    </a:p>
                  </a:txBody>
                  <a:tcPr/>
                </a:tc>
                <a:extLst>
                  <a:ext uri="{0D108BD9-81ED-4DB2-BD59-A6C34878D82A}">
                    <a16:rowId xmlns:a16="http://schemas.microsoft.com/office/drawing/2014/main" val="2878260725"/>
                  </a:ext>
                </a:extLst>
              </a:tr>
              <a:tr h="352665">
                <a:tc>
                  <a:txBody>
                    <a:bodyPr/>
                    <a:lstStyle/>
                    <a:p>
                      <a:pPr algn="ctr"/>
                      <a:r>
                        <a:rPr lang="en-IN" sz="1400" dirty="0">
                          <a:solidFill>
                            <a:schemeClr val="tx1"/>
                          </a:solidFill>
                          <a:latin typeface="Times New Roman" panose="02020603050405020304" pitchFamily="18" charset="0"/>
                          <a:cs typeface="Times New Roman" panose="02020603050405020304" pitchFamily="18" charset="0"/>
                        </a:rPr>
                        <a:t>1</a:t>
                      </a:r>
                    </a:p>
                  </a:txBody>
                  <a:tcPr/>
                </a:tc>
                <a:tc>
                  <a:txBody>
                    <a:bodyPr/>
                    <a:lstStyle/>
                    <a:p>
                      <a:pPr algn="l"/>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Sujatha, M., and C. D.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Jaidhar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p>
                    <a:p>
                      <a:pPr algn="l"/>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“Machine learning-based approaches to enhance the soil fertility”[1]</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Expert Systems with Applications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 122557.</a:t>
                      </a:r>
                      <a:endParaRPr lang="en-IN" sz="1200" dirty="0">
                        <a:solidFill>
                          <a:schemeClr val="tx1"/>
                        </a:solidFill>
                        <a:latin typeface="Times New Roman" panose="02020603050405020304" pitchFamily="18" charset="0"/>
                        <a:cs typeface="Times New Roman" panose="02020603050405020304" pitchFamily="18" charset="0"/>
                      </a:endParaRPr>
                    </a:p>
                    <a:p>
                      <a:pPr algn="l"/>
                      <a:r>
                        <a:rPr lang="en-IN" sz="1200" dirty="0">
                          <a:solidFill>
                            <a:schemeClr val="tx1"/>
                          </a:solidFill>
                          <a:latin typeface="Times New Roman" panose="02020603050405020304" pitchFamily="18" charset="0"/>
                          <a:cs typeface="Times New Roman" panose="02020603050405020304" pitchFamily="18" charset="0"/>
                        </a:rPr>
                        <a:t>2023</a:t>
                      </a:r>
                    </a:p>
                  </a:txBody>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This review addresses the importance of soil fertility in agricultural production. It discusses soil management's impact on crop yield and environmental pollution, highlighting the potential of machine learning in estimating soil nutrients.</a:t>
                      </a:r>
                      <a:endParaRPr lang="en-IN"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24662857"/>
                  </a:ext>
                </a:extLst>
              </a:tr>
              <a:tr h="204993">
                <a:tc>
                  <a:txBody>
                    <a:bodyPr/>
                    <a:lstStyle/>
                    <a:p>
                      <a:pPr marL="0" algn="ctr" rtl="0" eaLnBrk="1" fontAlgn="t" latinLnBrk="0" hangingPunct="1">
                        <a:spcBef>
                          <a:spcPts val="0"/>
                        </a:spcBef>
                        <a:spcAft>
                          <a:spcPts val="0"/>
                        </a:spcAft>
                      </a:pPr>
                      <a:r>
                        <a:rPr lang="en-IN" sz="1400" b="0" i="0" u="none" strike="noStrike" kern="1200" dirty="0">
                          <a:solidFill>
                            <a:schemeClr val="tx1"/>
                          </a:solidFill>
                          <a:effectLst/>
                          <a:latin typeface="Times New Roman" panose="02020603050405020304" pitchFamily="18" charset="0"/>
                          <a:cs typeface="Times New Roman" panose="02020603050405020304" pitchFamily="18" charset="0"/>
                        </a:rPr>
                        <a:t>2</a:t>
                      </a:r>
                      <a:endParaRPr lang="en-IN" sz="1800" b="0" i="0" u="none" strike="noStrike" dirty="0">
                        <a:solidFill>
                          <a:schemeClr val="tx1"/>
                        </a:solidFill>
                        <a:effectLst/>
                        <a:latin typeface="Arial" panose="020B0604020202020204" pitchFamily="34" charset="0"/>
                      </a:endParaRPr>
                    </a:p>
                  </a:txBody>
                  <a:tcPr/>
                </a:tc>
                <a:tc>
                  <a:txBody>
                    <a:bodyPr/>
                    <a:lstStyle/>
                    <a:p>
                      <a:pPr marL="0" algn="l" rtl="0" eaLnBrk="1" fontAlgn="t" latinLnBrk="0" hangingPunct="1">
                        <a:spcBef>
                          <a:spcPts val="0"/>
                        </a:spcBef>
                        <a:spcAft>
                          <a:spcPts val="0"/>
                        </a:spcAft>
                      </a:pPr>
                      <a:r>
                        <a:rPr lang="en-IN" sz="1200" b="0" i="0" kern="1200" dirty="0" err="1">
                          <a:solidFill>
                            <a:schemeClr val="dk1"/>
                          </a:solidFill>
                          <a:effectLst/>
                          <a:latin typeface="Times New Roman" panose="02020603050405020304" pitchFamily="18" charset="0"/>
                          <a:ea typeface="+mn-ea"/>
                          <a:cs typeface="Times New Roman" panose="02020603050405020304" pitchFamily="18" charset="0"/>
                        </a:rPr>
                        <a:t>Folorunso</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Olusegun, et al</a:t>
                      </a:r>
                      <a:endParaRPr lang="en-US" sz="1200" b="0" i="0" u="none" strike="noStrike" kern="1200" dirty="0">
                        <a:solidFill>
                          <a:schemeClr val="tx1"/>
                        </a:solidFill>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US" sz="1200" b="0" i="0" u="none" strike="noStrike" kern="1200" dirty="0">
                          <a:solidFill>
                            <a:schemeClr val="tx1"/>
                          </a:solidFill>
                          <a:effectLst/>
                          <a:latin typeface="Times New Roman" panose="02020603050405020304" pitchFamily="18" charset="0"/>
                          <a:cs typeface="Times New Roman" panose="02020603050405020304" pitchFamily="18" charset="0"/>
                        </a:rPr>
                        <a:t>“Exploring machine learning models for soil nutrient properties prediction”[2]</a:t>
                      </a:r>
                      <a:endParaRPr lang="en-US" sz="1800" b="0" i="0" u="none" strike="noStrike" dirty="0">
                        <a:solidFill>
                          <a:schemeClr val="tx1"/>
                        </a:solidFill>
                        <a:effectLst/>
                        <a:latin typeface="Arial" panose="020B0604020202020204" pitchFamily="34" charset="0"/>
                      </a:endParaRPr>
                    </a:p>
                  </a:txBody>
                  <a:tcPr/>
                </a:tc>
                <a:tc>
                  <a:txBody>
                    <a:bodyPr/>
                    <a:lstStyle/>
                    <a:p>
                      <a:pPr marL="0" algn="l" rtl="0" eaLnBrk="1" fontAlgn="t" latinLnBrk="0" hangingPunct="1">
                        <a:spcBef>
                          <a:spcPts val="0"/>
                        </a:spcBef>
                        <a:spcAft>
                          <a:spcPts val="0"/>
                        </a:spcAft>
                      </a:pPr>
                      <a:r>
                        <a:rPr lang="en-US" sz="1200" b="0" i="1" kern="1200" dirty="0">
                          <a:solidFill>
                            <a:schemeClr val="dk1"/>
                          </a:solidFill>
                          <a:effectLst/>
                          <a:latin typeface="Times New Roman" panose="02020603050405020304" pitchFamily="18" charset="0"/>
                          <a:ea typeface="+mn-ea"/>
                          <a:cs typeface="Times New Roman" panose="02020603050405020304" pitchFamily="18" charset="0"/>
                        </a:rPr>
                        <a:t>Big Data and Cognitive Computing</a:t>
                      </a: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 7.2</a:t>
                      </a:r>
                      <a:endParaRPr lang="en-IN" sz="1200" b="0" i="0" u="none" strike="noStrike" kern="1200" dirty="0">
                        <a:solidFill>
                          <a:schemeClr val="tx1"/>
                        </a:solidFill>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IN" sz="1200" b="0" i="0" u="none" strike="noStrike" kern="1200" dirty="0">
                          <a:solidFill>
                            <a:schemeClr val="tx1"/>
                          </a:solidFill>
                          <a:effectLst/>
                          <a:latin typeface="Times New Roman" panose="02020603050405020304" pitchFamily="18" charset="0"/>
                          <a:cs typeface="Times New Roman" panose="02020603050405020304" pitchFamily="18" charset="0"/>
                        </a:rPr>
                        <a:t>2023</a:t>
                      </a:r>
                      <a:endParaRPr lang="en-IN" sz="1800" b="0" i="0" u="none" strike="noStrike" dirty="0">
                        <a:solidFill>
                          <a:schemeClr val="tx1"/>
                        </a:solidFill>
                        <a:effectLst/>
                        <a:latin typeface="Arial" panose="020B0604020202020204" pitchFamily="34" charset="0"/>
                      </a:endParaRPr>
                    </a:p>
                  </a:txBody>
                  <a:tcPr/>
                </a:tc>
                <a:tc>
                  <a:txBody>
                    <a:bodyPr/>
                    <a:lstStyle/>
                    <a:p>
                      <a:pPr marL="0" algn="l" rtl="0" eaLnBrk="1" fontAlgn="t" latinLnBrk="0" hangingPunct="1">
                        <a:spcBef>
                          <a:spcPts val="0"/>
                        </a:spcBef>
                        <a:spcAft>
                          <a:spcPts val="0"/>
                        </a:spcAft>
                      </a:pPr>
                      <a:r>
                        <a:rPr lang="en-US" sz="1200" b="0" i="0" u="none" strike="noStrike" kern="1200" dirty="0">
                          <a:solidFill>
                            <a:schemeClr val="tx1"/>
                          </a:solidFill>
                          <a:effectLst/>
                          <a:latin typeface="Times New Roman" panose="02020603050405020304" pitchFamily="18" charset="0"/>
                          <a:cs typeface="Times New Roman" panose="02020603050405020304" pitchFamily="18" charset="0"/>
                        </a:rPr>
                        <a:t>This literature review explores machine learning applications for soil prediction, identifying challenges like inaccurate data and regional variations. Collaboration, resource allocation, and technological education are essential for effective implementation in developing nations.</a:t>
                      </a:r>
                      <a:endParaRPr lang="en-US" sz="1800" b="0" i="0" u="none" strike="noStrike" dirty="0">
                        <a:solidFill>
                          <a:schemeClr val="tx1"/>
                        </a:solidFill>
                        <a:effectLst/>
                        <a:latin typeface="Arial" panose="020B0604020202020204" pitchFamily="34" charset="0"/>
                      </a:endParaRPr>
                    </a:p>
                  </a:txBody>
                  <a:tcPr/>
                </a:tc>
                <a:extLst>
                  <a:ext uri="{0D108BD9-81ED-4DB2-BD59-A6C34878D82A}">
                    <a16:rowId xmlns:a16="http://schemas.microsoft.com/office/drawing/2014/main" val="3342421504"/>
                  </a:ext>
                </a:extLst>
              </a:tr>
              <a:tr h="352665">
                <a:tc>
                  <a:txBody>
                    <a:bodyPr/>
                    <a:lstStyle/>
                    <a:p>
                      <a:pPr algn="ctr"/>
                      <a:r>
                        <a:rPr lang="en-IN" sz="1400"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algn="l"/>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Yadav, Jagdeep, Shalu Chopra, and M. Vijayalakshmi</a:t>
                      </a: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“Soil analysis and crop fertility prediction using machine learning”[3]</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200" b="0" i="1" kern="1200" dirty="0">
                          <a:solidFill>
                            <a:schemeClr val="dk1"/>
                          </a:solidFill>
                          <a:effectLst/>
                          <a:latin typeface="Times New Roman" panose="02020603050405020304" pitchFamily="18" charset="0"/>
                          <a:ea typeface="+mn-ea"/>
                          <a:cs typeface="Times New Roman" panose="02020603050405020304" pitchFamily="18" charset="0"/>
                        </a:rPr>
                        <a:t>Big Data and Cognitive Computing</a:t>
                      </a: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 7.2</a:t>
                      </a:r>
                      <a:endParaRPr lang="en-IN" sz="1200" dirty="0">
                        <a:solidFill>
                          <a:schemeClr val="tx1"/>
                        </a:solidFill>
                        <a:latin typeface="Times New Roman" panose="02020603050405020304" pitchFamily="18" charset="0"/>
                        <a:cs typeface="Times New Roman" panose="02020603050405020304" pitchFamily="18" charset="0"/>
                      </a:endParaRPr>
                    </a:p>
                    <a:p>
                      <a:pPr algn="l"/>
                      <a:r>
                        <a:rPr lang="en-IN" sz="1200" dirty="0">
                          <a:solidFill>
                            <a:schemeClr val="tx1"/>
                          </a:solidFill>
                          <a:latin typeface="Times New Roman" panose="02020603050405020304" pitchFamily="18" charset="0"/>
                          <a:cs typeface="Times New Roman" panose="02020603050405020304" pitchFamily="18" charset="0"/>
                        </a:rPr>
                        <a:t>2021</a:t>
                      </a:r>
                    </a:p>
                  </a:txBody>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Proposed model predicts soil fertility and crop yield in Indian regions using Artificial Neural Network (ANN), with high accuracy. Future goals involve integrating fertilizer data and expanding to cover more regions for increased reliability and efficiency.</a:t>
                      </a:r>
                      <a:endParaRPr lang="en-IN"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55510454"/>
                  </a:ext>
                </a:extLst>
              </a:tr>
              <a:tr h="467682">
                <a:tc>
                  <a:txBody>
                    <a:bodyPr/>
                    <a:lstStyle/>
                    <a:p>
                      <a:pPr algn="ctr"/>
                      <a:r>
                        <a:rPr lang="en-IN" sz="1400" dirty="0">
                          <a:solidFill>
                            <a:schemeClr val="tx1"/>
                          </a:solidFill>
                          <a:latin typeface="Times New Roman" panose="02020603050405020304" pitchFamily="18" charset="0"/>
                          <a:cs typeface="Times New Roman" panose="02020603050405020304" pitchFamily="18" charset="0"/>
                        </a:rPr>
                        <a:t>4</a:t>
                      </a:r>
                    </a:p>
                  </a:txBody>
                  <a:tcPr/>
                </a:tc>
                <a:tc>
                  <a:txBody>
                    <a:bodyPr/>
                    <a:lstStyle/>
                    <a:p>
                      <a:pPr algn="l"/>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Wankhede, Disha S</a:t>
                      </a: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“Analysis and prediction of soil nutrients pH, N, P, K for crop using machine learning classifier”[4]</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IN" sz="1200" b="0" i="1" kern="1200" dirty="0">
                          <a:solidFill>
                            <a:schemeClr val="dk1"/>
                          </a:solidFill>
                          <a:effectLst/>
                          <a:latin typeface="Times New Roman" panose="02020603050405020304" pitchFamily="18" charset="0"/>
                          <a:ea typeface="+mn-ea"/>
                          <a:cs typeface="Times New Roman" panose="02020603050405020304" pitchFamily="18" charset="0"/>
                        </a:rPr>
                        <a:t>ICMCSI 2020</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Springer International Publishing</a:t>
                      </a:r>
                      <a:endParaRPr lang="en-IN" sz="1200" dirty="0">
                        <a:solidFill>
                          <a:schemeClr val="tx1"/>
                        </a:solidFill>
                        <a:latin typeface="Times New Roman" panose="02020603050405020304" pitchFamily="18" charset="0"/>
                        <a:cs typeface="Times New Roman" panose="02020603050405020304" pitchFamily="18" charset="0"/>
                      </a:endParaRPr>
                    </a:p>
                    <a:p>
                      <a:pPr algn="l"/>
                      <a:r>
                        <a:rPr lang="en-IN" sz="1200" dirty="0">
                          <a:solidFill>
                            <a:schemeClr val="tx1"/>
                          </a:solidFill>
                          <a:latin typeface="Times New Roman" panose="02020603050405020304" pitchFamily="18" charset="0"/>
                          <a:cs typeface="Times New Roman" panose="02020603050405020304" pitchFamily="18" charset="0"/>
                        </a:rPr>
                        <a:t>2021</a:t>
                      </a:r>
                    </a:p>
                  </a:txBody>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This paper emphasizes machine learning, particularly Naive Bayes, in enhancing farmer decisions for crop yield and soil quality, showcasing effective predictions, especially with large datasets.</a:t>
                      </a:r>
                      <a:endParaRPr lang="en-IN"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2885492"/>
                  </a:ext>
                </a:extLst>
              </a:tr>
              <a:tr h="397899">
                <a:tc>
                  <a:txBody>
                    <a:bodyPr/>
                    <a:lstStyle/>
                    <a:p>
                      <a:pPr algn="ctr"/>
                      <a:r>
                        <a:rPr lang="en-IN" sz="1400" dirty="0">
                          <a:solidFill>
                            <a:schemeClr val="tx1"/>
                          </a:solidFill>
                          <a:latin typeface="Times New Roman" panose="02020603050405020304" pitchFamily="18" charset="0"/>
                          <a:cs typeface="Times New Roman" panose="02020603050405020304" pitchFamily="18" charset="0"/>
                        </a:rPr>
                        <a:t>5</a:t>
                      </a:r>
                    </a:p>
                  </a:txBody>
                  <a:tcPr/>
                </a:tc>
                <a:tc>
                  <a:txBody>
                    <a:bodyPr/>
                    <a:lstStyle/>
                    <a:p>
                      <a:pPr algn="l"/>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Malik, Pranay, Sushmita Sengupta, and Jitendra Singh Jadon.</a:t>
                      </a: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“Comparative analysis of soil properties to predict fertility and crop yield using machine learning algorithms”[5]</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IEEE</a:t>
                      </a:r>
                      <a:endParaRPr lang="en-IN" sz="1200" dirty="0">
                        <a:solidFill>
                          <a:schemeClr val="tx1"/>
                        </a:solidFill>
                        <a:latin typeface="Times New Roman" panose="02020603050405020304" pitchFamily="18" charset="0"/>
                        <a:cs typeface="Times New Roman" panose="02020603050405020304" pitchFamily="18" charset="0"/>
                      </a:endParaRPr>
                    </a:p>
                    <a:p>
                      <a:pPr algn="l"/>
                      <a:r>
                        <a:rPr lang="en-IN" sz="1200" dirty="0">
                          <a:solidFill>
                            <a:schemeClr val="tx1"/>
                          </a:solidFill>
                          <a:latin typeface="Times New Roman" panose="02020603050405020304" pitchFamily="18" charset="0"/>
                          <a:cs typeface="Times New Roman" panose="02020603050405020304" pitchFamily="18" charset="0"/>
                        </a:rPr>
                        <a:t>2021</a:t>
                      </a:r>
                    </a:p>
                  </a:txBody>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Agriculture, crucial for India's economy, relies on predicting crop yield influenced by factors like soil. This study uses machine learning for comparative analysis, focusing on tomato, potato, and chili crops.</a:t>
                      </a:r>
                    </a:p>
                  </a:txBody>
                  <a:tcPr/>
                </a:tc>
                <a:extLst>
                  <a:ext uri="{0D108BD9-81ED-4DB2-BD59-A6C34878D82A}">
                    <a16:rowId xmlns:a16="http://schemas.microsoft.com/office/drawing/2014/main" val="42177961"/>
                  </a:ext>
                </a:extLst>
              </a:tr>
              <a:tr h="467682">
                <a:tc>
                  <a:txBody>
                    <a:bodyPr/>
                    <a:lstStyle/>
                    <a:p>
                      <a:pPr algn="ctr"/>
                      <a:r>
                        <a:rPr lang="en-IN" sz="1400" dirty="0">
                          <a:solidFill>
                            <a:schemeClr val="tx1"/>
                          </a:solidFill>
                          <a:latin typeface="Times New Roman" panose="02020603050405020304" pitchFamily="18" charset="0"/>
                          <a:cs typeface="Times New Roman" panose="02020603050405020304" pitchFamily="18" charset="0"/>
                        </a:rPr>
                        <a:t>6</a:t>
                      </a:r>
                    </a:p>
                  </a:txBody>
                  <a:tcPr/>
                </a:tc>
                <a:tc>
                  <a:txBody>
                    <a:bodyPr/>
                    <a:lstStyle/>
                    <a:p>
                      <a:pPr algn="l"/>
                      <a:r>
                        <a:rPr lang="fr-FR" sz="1200" b="0" i="0" kern="1200" dirty="0">
                          <a:solidFill>
                            <a:schemeClr val="dk1"/>
                          </a:solidFill>
                          <a:effectLst/>
                          <a:latin typeface="Times New Roman" panose="02020603050405020304" pitchFamily="18" charset="0"/>
                          <a:ea typeface="+mn-ea"/>
                          <a:cs typeface="Times New Roman" panose="02020603050405020304" pitchFamily="18" charset="0"/>
                        </a:rPr>
                        <a:t>Janvier, N. I. Y. I. T. E. G. E. K. A., et al.</a:t>
                      </a: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“Machine Learning based Soil Fertility Prediction”[6]</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International Journal of Innovative Science, Engineering &amp; Technology 8.7</a:t>
                      </a:r>
                      <a:endParaRPr lang="en-IN" sz="1200" i="0" dirty="0">
                        <a:solidFill>
                          <a:schemeClr val="tx1"/>
                        </a:solidFill>
                        <a:latin typeface="Times New Roman" panose="02020603050405020304" pitchFamily="18" charset="0"/>
                        <a:cs typeface="Times New Roman" panose="02020603050405020304" pitchFamily="18" charset="0"/>
                      </a:endParaRPr>
                    </a:p>
                    <a:p>
                      <a:pPr algn="l"/>
                      <a:endParaRPr lang="en-IN" sz="1200" dirty="0">
                        <a:solidFill>
                          <a:schemeClr val="tx1"/>
                        </a:solidFill>
                        <a:latin typeface="Times New Roman" panose="02020603050405020304" pitchFamily="18" charset="0"/>
                        <a:cs typeface="Times New Roman" panose="02020603050405020304" pitchFamily="18" charset="0"/>
                      </a:endParaRPr>
                    </a:p>
                    <a:p>
                      <a:pPr algn="l"/>
                      <a:r>
                        <a:rPr lang="en-IN" sz="1200" dirty="0">
                          <a:solidFill>
                            <a:schemeClr val="tx1"/>
                          </a:solidFill>
                          <a:latin typeface="Times New Roman" panose="02020603050405020304" pitchFamily="18" charset="0"/>
                          <a:cs typeface="Times New Roman" panose="02020603050405020304" pitchFamily="18" charset="0"/>
                        </a:rPr>
                        <a:t>2021</a:t>
                      </a:r>
                    </a:p>
                  </a:txBody>
                  <a:tcPr/>
                </a:tc>
                <a:tc>
                  <a:txBody>
                    <a:bodyPr/>
                    <a:lstStyle/>
                    <a:p>
                      <a:pPr algn="l"/>
                      <a:r>
                        <a:rPr lang="en-US" sz="1200" dirty="0">
                          <a:solidFill>
                            <a:schemeClr val="tx1"/>
                          </a:solidFill>
                          <a:latin typeface="Times New Roman" panose="02020603050405020304" pitchFamily="18" charset="0"/>
                          <a:cs typeface="Times New Roman" panose="02020603050405020304" pitchFamily="18" charset="0"/>
                        </a:rPr>
                        <a:t>The study concludes that Artificial Neural Network and Random Forest are effective for predicting soil pH and calcium levels. However, predicting phosphorus levels requires additional features for improved accuracy.</a:t>
                      </a:r>
                      <a:endParaRPr lang="en-IN"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58351613"/>
                  </a:ext>
                </a:extLst>
              </a:tr>
            </a:tbl>
          </a:graphicData>
        </a:graphic>
      </p:graphicFrame>
    </p:spTree>
    <p:extLst>
      <p:ext uri="{BB962C8B-B14F-4D97-AF65-F5344CB8AC3E}">
        <p14:creationId xmlns:p14="http://schemas.microsoft.com/office/powerpoint/2010/main" val="236895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53E9A0DD-7EC8-C28C-AE6E-9693FB0A6C23}"/>
              </a:ext>
            </a:extLst>
          </p:cNvPr>
          <p:cNvGraphicFramePr>
            <a:graphicFrameLocks noGrp="1"/>
          </p:cNvGraphicFramePr>
          <p:nvPr>
            <p:extLst>
              <p:ext uri="{D42A27DB-BD31-4B8C-83A1-F6EECF244321}">
                <p14:modId xmlns:p14="http://schemas.microsoft.com/office/powerpoint/2010/main" val="795259352"/>
              </p:ext>
            </p:extLst>
          </p:nvPr>
        </p:nvGraphicFramePr>
        <p:xfrm>
          <a:off x="780133" y="922029"/>
          <a:ext cx="10198100" cy="3383280"/>
        </p:xfrm>
        <a:graphic>
          <a:graphicData uri="http://schemas.openxmlformats.org/drawingml/2006/table">
            <a:tbl>
              <a:tblPr bandRow="1"/>
              <a:tblGrid>
                <a:gridCol w="700168">
                  <a:extLst>
                    <a:ext uri="{9D8B030D-6E8A-4147-A177-3AD203B41FA5}">
                      <a16:colId xmlns:a16="http://schemas.microsoft.com/office/drawing/2014/main" val="952183537"/>
                    </a:ext>
                  </a:extLst>
                </a:gridCol>
                <a:gridCol w="2054841">
                  <a:extLst>
                    <a:ext uri="{9D8B030D-6E8A-4147-A177-3AD203B41FA5}">
                      <a16:colId xmlns:a16="http://schemas.microsoft.com/office/drawing/2014/main" val="3114856272"/>
                    </a:ext>
                  </a:extLst>
                </a:gridCol>
                <a:gridCol w="1476441">
                  <a:extLst>
                    <a:ext uri="{9D8B030D-6E8A-4147-A177-3AD203B41FA5}">
                      <a16:colId xmlns:a16="http://schemas.microsoft.com/office/drawing/2014/main" val="54010526"/>
                    </a:ext>
                  </a:extLst>
                </a:gridCol>
                <a:gridCol w="5966650">
                  <a:extLst>
                    <a:ext uri="{9D8B030D-6E8A-4147-A177-3AD203B41FA5}">
                      <a16:colId xmlns:a16="http://schemas.microsoft.com/office/drawing/2014/main" val="3667071220"/>
                    </a:ext>
                  </a:extLst>
                </a:gridCol>
              </a:tblGrid>
              <a:tr h="370840">
                <a:tc>
                  <a:txBody>
                    <a:bodyPr/>
                    <a:lstStyle/>
                    <a:p>
                      <a:pPr marL="0" algn="l" rtl="0" eaLnBrk="1" fontAlgn="t" latinLnBrk="0" hangingPunct="1">
                        <a:spcBef>
                          <a:spcPts val="0"/>
                        </a:spcBef>
                        <a:spcAft>
                          <a:spcPts val="0"/>
                        </a:spcAft>
                      </a:pPr>
                      <a:r>
                        <a:rPr lang="en-IN" sz="1400" b="0" i="0" u="none" strike="noStrike" kern="1200" dirty="0">
                          <a:solidFill>
                            <a:srgbClr val="000000"/>
                          </a:solidFill>
                          <a:effectLst/>
                          <a:latin typeface="Times New Roman" panose="02020603050405020304" pitchFamily="18" charset="0"/>
                          <a:cs typeface="Times New Roman" panose="02020603050405020304" pitchFamily="18" charset="0"/>
                        </a:rPr>
                        <a:t>7</a:t>
                      </a:r>
                      <a:endParaRPr lang="en-IN" sz="1800" b="0" i="0" u="none" strike="noStrike" dirty="0">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BF4"/>
                    </a:solidFill>
                  </a:tcPr>
                </a:tc>
                <a:tc>
                  <a:txBody>
                    <a:bodyPr/>
                    <a:lstStyle/>
                    <a:p>
                      <a:pPr marL="0" algn="l" rtl="0" eaLnBrk="1" fontAlgn="t" latinLnBrk="0" hangingPunct="1">
                        <a:spcBef>
                          <a:spcPts val="0"/>
                        </a:spcBef>
                        <a:spcAft>
                          <a:spcPts val="0"/>
                        </a:spcAft>
                      </a:pPr>
                      <a:r>
                        <a:rPr lang="en-IN" sz="1200" b="0" i="0" kern="1200" dirty="0">
                          <a:solidFill>
                            <a:schemeClr val="tx1"/>
                          </a:solidFill>
                          <a:effectLst/>
                          <a:latin typeface="Times New Roman" panose="02020603050405020304" pitchFamily="18" charset="0"/>
                          <a:ea typeface="+mn-ea"/>
                          <a:cs typeface="Times New Roman" panose="02020603050405020304" pitchFamily="18" charset="0"/>
                        </a:rPr>
                        <a:t>Van </a:t>
                      </a:r>
                      <a:r>
                        <a:rPr lang="en-IN" sz="1200" b="0" i="0" kern="1200" dirty="0" err="1">
                          <a:solidFill>
                            <a:schemeClr val="tx1"/>
                          </a:solidFill>
                          <a:effectLst/>
                          <a:latin typeface="Times New Roman" panose="02020603050405020304" pitchFamily="18" charset="0"/>
                          <a:ea typeface="+mn-ea"/>
                          <a:cs typeface="Times New Roman" panose="02020603050405020304" pitchFamily="18" charset="0"/>
                        </a:rPr>
                        <a:t>Klompenburg</a:t>
                      </a:r>
                      <a:r>
                        <a:rPr lang="en-IN" sz="1200" b="0" i="0" kern="1200" dirty="0">
                          <a:solidFill>
                            <a:schemeClr val="tx1"/>
                          </a:solidFill>
                          <a:effectLst/>
                          <a:latin typeface="Times New Roman" panose="02020603050405020304" pitchFamily="18" charset="0"/>
                          <a:ea typeface="+mn-ea"/>
                          <a:cs typeface="Times New Roman" panose="02020603050405020304" pitchFamily="18" charset="0"/>
                        </a:rPr>
                        <a:t>, Thomas, </a:t>
                      </a:r>
                      <a:r>
                        <a:rPr lang="en-IN" sz="1200" b="0" i="0" kern="1200" dirty="0" err="1">
                          <a:solidFill>
                            <a:schemeClr val="tx1"/>
                          </a:solidFill>
                          <a:effectLst/>
                          <a:latin typeface="Times New Roman" panose="02020603050405020304" pitchFamily="18" charset="0"/>
                          <a:ea typeface="+mn-ea"/>
                          <a:cs typeface="Times New Roman" panose="02020603050405020304" pitchFamily="18" charset="0"/>
                        </a:rPr>
                        <a:t>Ayalew</a:t>
                      </a:r>
                      <a:r>
                        <a:rPr lang="en-IN" sz="1200" b="0" i="0" kern="1200" dirty="0">
                          <a:solidFill>
                            <a:schemeClr val="tx1"/>
                          </a:solidFill>
                          <a:effectLst/>
                          <a:latin typeface="Times New Roman" panose="02020603050405020304" pitchFamily="18" charset="0"/>
                          <a:ea typeface="+mn-ea"/>
                          <a:cs typeface="Times New Roman" panose="02020603050405020304" pitchFamily="18" charset="0"/>
                        </a:rPr>
                        <a:t> Kassahun, and </a:t>
                      </a:r>
                      <a:r>
                        <a:rPr lang="en-IN" sz="1200" b="0" i="0" kern="1200" dirty="0" err="1">
                          <a:solidFill>
                            <a:schemeClr val="tx1"/>
                          </a:solidFill>
                          <a:effectLst/>
                          <a:latin typeface="Times New Roman" panose="02020603050405020304" pitchFamily="18" charset="0"/>
                          <a:ea typeface="+mn-ea"/>
                          <a:cs typeface="Times New Roman" panose="02020603050405020304" pitchFamily="18" charset="0"/>
                        </a:rPr>
                        <a:t>Cagatay</a:t>
                      </a:r>
                      <a:r>
                        <a:rPr lang="en-IN"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IN" sz="1200" b="0" i="0" kern="1200" dirty="0" err="1">
                          <a:solidFill>
                            <a:schemeClr val="tx1"/>
                          </a:solidFill>
                          <a:effectLst/>
                          <a:latin typeface="Times New Roman" panose="02020603050405020304" pitchFamily="18" charset="0"/>
                          <a:ea typeface="+mn-ea"/>
                          <a:cs typeface="Times New Roman" panose="02020603050405020304" pitchFamily="18" charset="0"/>
                        </a:rPr>
                        <a:t>Catal</a:t>
                      </a:r>
                      <a:endParaRPr lang="en-US" sz="1200" b="0" i="0" u="none" strike="noStrike" kern="1200" dirty="0">
                        <a:solidFill>
                          <a:srgbClr val="000000"/>
                        </a:solidFill>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US" sz="1200" b="0" i="0" u="none" strike="noStrike" kern="1200" dirty="0">
                          <a:solidFill>
                            <a:srgbClr val="000000"/>
                          </a:solidFill>
                          <a:effectLst/>
                          <a:latin typeface="Times New Roman" panose="02020603050405020304" pitchFamily="18" charset="0"/>
                          <a:cs typeface="Times New Roman" panose="02020603050405020304" pitchFamily="18" charset="0"/>
                        </a:rPr>
                        <a:t>“Crop prediction using machine learning.”[7]</a:t>
                      </a:r>
                      <a:endParaRPr lang="en-US" sz="1800" b="0" i="0" u="none" strike="noStrike" dirty="0">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BF4"/>
                    </a:solidFill>
                  </a:tcPr>
                </a:tc>
                <a:tc>
                  <a:txBody>
                    <a:bodyPr/>
                    <a:lstStyle/>
                    <a:p>
                      <a:pPr marL="0" algn="l" rtl="0" eaLnBrk="1" fontAlgn="t" latinLnBrk="0" hangingPunct="1">
                        <a:spcBef>
                          <a:spcPts val="0"/>
                        </a:spcBef>
                        <a:spcAft>
                          <a:spcPts val="0"/>
                        </a:spcAft>
                      </a:pP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Computers and Electronics in Agriculture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177</a:t>
                      </a:r>
                      <a:endParaRPr lang="en-IN" sz="1200" b="0" i="0" u="none" strike="noStrike" kern="1200" dirty="0">
                        <a:solidFill>
                          <a:srgbClr val="000000"/>
                        </a:solidFill>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rPr>
                        <a:t>2020</a:t>
                      </a:r>
                      <a:endParaRPr lang="en-IN" sz="1800" b="0" i="0" u="none" strike="noStrike" dirty="0">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BF4"/>
                    </a:solidFill>
                  </a:tcPr>
                </a:tc>
                <a:tc>
                  <a:txBody>
                    <a:bodyPr/>
                    <a:lstStyle/>
                    <a:p>
                      <a:pPr marL="0" algn="l" rtl="0" eaLnBrk="1" fontAlgn="t" latinLnBrk="0" hangingPunct="1">
                        <a:spcBef>
                          <a:spcPts val="0"/>
                        </a:spcBef>
                        <a:spcAft>
                          <a:spcPts val="0"/>
                        </a:spcAft>
                      </a:pPr>
                      <a:r>
                        <a:rPr lang="en-US" sz="1200" b="0" i="0" u="none" strike="noStrike" kern="1200" dirty="0">
                          <a:solidFill>
                            <a:srgbClr val="000000"/>
                          </a:solidFill>
                          <a:effectLst/>
                          <a:latin typeface="Times New Roman" panose="02020603050405020304" pitchFamily="18" charset="0"/>
                          <a:cs typeface="Times New Roman" panose="02020603050405020304" pitchFamily="18" charset="0"/>
                        </a:rPr>
                        <a:t>Agriculture, vital to India's economy, faces challenges from climate change affecting crop yields. This research utilizes Naive Bayes, a supervised learning algorithm, to guide novice farmers in crop selection using collected seed data and parameters. An Android mobile application further facilitates user input for accurate crop prediction.</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BF4"/>
                    </a:solidFill>
                  </a:tcPr>
                </a:tc>
                <a:extLst>
                  <a:ext uri="{0D108BD9-81ED-4DB2-BD59-A6C34878D82A}">
                    <a16:rowId xmlns:a16="http://schemas.microsoft.com/office/drawing/2014/main" val="3449327530"/>
                  </a:ext>
                </a:extLst>
              </a:tr>
              <a:tr h="370840">
                <a:tc>
                  <a:txBody>
                    <a:bodyPr/>
                    <a:lstStyle/>
                    <a:p>
                      <a:pPr marL="0" algn="l" rtl="0" eaLnBrk="1" fontAlgn="t" latinLnBrk="0" hangingPunct="1">
                        <a:spcBef>
                          <a:spcPts val="0"/>
                        </a:spcBef>
                        <a:spcAft>
                          <a:spcPts val="0"/>
                        </a:spcAft>
                      </a:pPr>
                      <a:r>
                        <a:rPr lang="en-IN" sz="1400" b="0" i="0" u="none" strike="noStrike" kern="1200" dirty="0">
                          <a:solidFill>
                            <a:srgbClr val="000000"/>
                          </a:solidFill>
                          <a:effectLst/>
                          <a:latin typeface="Times New Roman" panose="02020603050405020304" pitchFamily="18" charset="0"/>
                          <a:cs typeface="Times New Roman" panose="02020603050405020304" pitchFamily="18" charset="0"/>
                        </a:rPr>
                        <a:t>8</a:t>
                      </a:r>
                      <a:endParaRPr lang="en-IN" sz="1800" b="0" i="0" u="none" strike="noStrike" dirty="0">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5E8"/>
                    </a:solidFill>
                  </a:tcPr>
                </a:tc>
                <a:tc>
                  <a:txBody>
                    <a:bodyPr/>
                    <a:lstStyle/>
                    <a:p>
                      <a:pPr marL="0" algn="l" rtl="0" eaLnBrk="1" fontAlgn="t" latinLnBrk="0" hangingPunct="1">
                        <a:spcBef>
                          <a:spcPts val="0"/>
                        </a:spcBef>
                        <a:spcAft>
                          <a:spcPts val="0"/>
                        </a:spcAft>
                      </a:pPr>
                      <a:r>
                        <a:rPr lang="en-IN" sz="1200" b="0" i="0" kern="1200" dirty="0">
                          <a:solidFill>
                            <a:schemeClr val="tx1"/>
                          </a:solidFill>
                          <a:effectLst/>
                          <a:latin typeface="Times New Roman" panose="02020603050405020304" pitchFamily="18" charset="0"/>
                          <a:ea typeface="+mn-ea"/>
                          <a:cs typeface="Times New Roman" panose="02020603050405020304" pitchFamily="18" charset="0"/>
                        </a:rPr>
                        <a:t>Rajamanickam, Jayalakshmi. </a:t>
                      </a:r>
                      <a:endParaRPr lang="en-US" sz="1200" b="0" i="0" u="none" strike="noStrike" kern="1200" dirty="0">
                        <a:solidFill>
                          <a:srgbClr val="000000"/>
                        </a:solidFill>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endParaRPr lang="en-US" sz="1200" b="0" i="0" u="none" strike="noStrike" kern="1200" dirty="0">
                        <a:solidFill>
                          <a:srgbClr val="000000"/>
                        </a:solidFill>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US" sz="1200" b="0" i="0" u="none" strike="noStrike" kern="1200" dirty="0">
                          <a:solidFill>
                            <a:srgbClr val="000000"/>
                          </a:solidFill>
                          <a:effectLst/>
                          <a:latin typeface="Times New Roman" panose="02020603050405020304" pitchFamily="18" charset="0"/>
                          <a:cs typeface="Times New Roman" panose="02020603050405020304" pitchFamily="18" charset="0"/>
                        </a:rPr>
                        <a:t>“Crop yield prediction using machine learning”[8]</a:t>
                      </a:r>
                      <a:endParaRPr lang="en-US" sz="1800" b="0" i="0" u="none" strike="noStrike" dirty="0">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5E8"/>
                    </a:solidFill>
                  </a:tcPr>
                </a:tc>
                <a:tc>
                  <a:txBody>
                    <a:bodyPr/>
                    <a:lstStyle/>
                    <a:p>
                      <a:pPr marL="0" algn="l" rtl="0" eaLnBrk="1" fontAlgn="t" latinLnBrk="0" hangingPunct="1">
                        <a:spcBef>
                          <a:spcPts val="0"/>
                        </a:spcBef>
                        <a:spcAft>
                          <a:spcPts val="0"/>
                        </a:spcAft>
                      </a:pP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INFOCOMP Journal of Computer Science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20.1 </a:t>
                      </a:r>
                      <a:endParaRPr lang="en-IN" sz="1200" b="0" i="0" u="none" strike="noStrike" kern="1200" dirty="0">
                        <a:solidFill>
                          <a:srgbClr val="000000"/>
                        </a:solidFill>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IN" sz="1200" b="0" i="0" u="none" strike="noStrike" kern="1200" dirty="0">
                          <a:solidFill>
                            <a:srgbClr val="000000"/>
                          </a:solidFill>
                          <a:effectLst/>
                          <a:latin typeface="Times New Roman" panose="02020603050405020304" pitchFamily="18" charset="0"/>
                          <a:cs typeface="Times New Roman" panose="02020603050405020304" pitchFamily="18" charset="0"/>
                        </a:rPr>
                        <a:t>2020</a:t>
                      </a:r>
                      <a:endParaRPr lang="en-IN" sz="1800" b="0" i="0" u="none" strike="noStrike" dirty="0">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5E8"/>
                    </a:solidFill>
                  </a:tcPr>
                </a:tc>
                <a:tc>
                  <a:txBody>
                    <a:bodyPr/>
                    <a:lstStyle/>
                    <a:p>
                      <a:pPr marL="0" algn="l" rtl="0" eaLnBrk="1" fontAlgn="t" latinLnBrk="0" hangingPunct="1">
                        <a:spcBef>
                          <a:spcPts val="0"/>
                        </a:spcBef>
                        <a:spcAft>
                          <a:spcPts val="0"/>
                        </a:spcAft>
                      </a:pPr>
                      <a:r>
                        <a:rPr lang="en-US" sz="1200" b="0" i="0" u="none" strike="noStrike" kern="1200" dirty="0">
                          <a:solidFill>
                            <a:srgbClr val="000000"/>
                          </a:solidFill>
                          <a:effectLst/>
                          <a:latin typeface="Times New Roman" panose="02020603050405020304" pitchFamily="18" charset="0"/>
                          <a:cs typeface="Times New Roman" panose="02020603050405020304" pitchFamily="18" charset="0"/>
                        </a:rPr>
                        <a:t>The study reviews publications on crop yield prediction using machine learning, highlighting varied features, scales, and algorithms. While no conclusive best model is identified, popular ones include random forest, neural networks, linear regression, and gradient boosting tree. Additionally, the study notes a growing use of deep learning algorithms, particularly CNN, LSTM, and DNN. The findings lay the groundwork for future research and the development of deep learning-based crop yield prediction models.</a:t>
                      </a:r>
                      <a:endParaRPr lang="en-US" sz="1800" b="0" i="0" u="none" strike="noStrike" dirty="0">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5E8"/>
                    </a:solidFill>
                  </a:tcPr>
                </a:tc>
                <a:extLst>
                  <a:ext uri="{0D108BD9-81ED-4DB2-BD59-A6C34878D82A}">
                    <a16:rowId xmlns:a16="http://schemas.microsoft.com/office/drawing/2014/main" val="1078341802"/>
                  </a:ext>
                </a:extLst>
              </a:tr>
              <a:tr h="370840">
                <a:tc>
                  <a:txBody>
                    <a:bodyPr/>
                    <a:lstStyle/>
                    <a:p>
                      <a:pPr algn="l"/>
                      <a:endParaRPr lang="en-IN" sz="1400" dirty="0">
                        <a:latin typeface="Times New Roman" panose="02020603050405020304" pitchFamily="18" charset="0"/>
                        <a:cs typeface="Times New Roman" panose="02020603050405020304" pitchFamily="18" charset="0"/>
                      </a:endParaRPr>
                    </a:p>
                    <a:p>
                      <a:pPr algn="l"/>
                      <a:r>
                        <a:rPr lang="en-IN" sz="1400" dirty="0">
                          <a:latin typeface="Times New Roman" panose="02020603050405020304" pitchFamily="18" charset="0"/>
                          <a:cs typeface="Times New Roman" panose="02020603050405020304" pitchFamily="18" charset="0"/>
                        </a:rPr>
                        <a:t>9</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5E8"/>
                    </a:solidFill>
                  </a:tcPr>
                </a:tc>
                <a:tc>
                  <a:txBody>
                    <a:bodyPr/>
                    <a:lstStyle/>
                    <a:p>
                      <a:pPr algn="l"/>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Keerthan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Kumar, T. G., C. and Shubha, and S. A. Sushma</a:t>
                      </a: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“Random forest algorithm for soil fertility prediction and grading using machine learning.”[9]</a:t>
                      </a:r>
                      <a:endParaRPr lang="en-IN" sz="1200" dirty="0">
                        <a:latin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5E8"/>
                    </a:solidFill>
                  </a:tcPr>
                </a:tc>
                <a:tc>
                  <a:txBody>
                    <a:bodyPr/>
                    <a:lstStyle/>
                    <a:p>
                      <a:pPr algn="l"/>
                      <a:r>
                        <a:rPr lang="fr-FR" sz="1200" b="0" i="1" kern="1200" dirty="0">
                          <a:solidFill>
                            <a:schemeClr val="tx1"/>
                          </a:solidFill>
                          <a:effectLst/>
                          <a:latin typeface="Times New Roman" panose="02020603050405020304" pitchFamily="18" charset="0"/>
                          <a:ea typeface="+mn-ea"/>
                          <a:cs typeface="Times New Roman" panose="02020603050405020304" pitchFamily="18" charset="0"/>
                        </a:rPr>
                        <a:t>Int J Innov </a:t>
                      </a:r>
                      <a:r>
                        <a:rPr lang="fr-FR" sz="1200" b="0" i="1" kern="1200" dirty="0" err="1">
                          <a:solidFill>
                            <a:schemeClr val="tx1"/>
                          </a:solidFill>
                          <a:effectLst/>
                          <a:latin typeface="Times New Roman" panose="02020603050405020304" pitchFamily="18" charset="0"/>
                          <a:ea typeface="+mn-ea"/>
                          <a:cs typeface="Times New Roman" panose="02020603050405020304" pitchFamily="18" charset="0"/>
                        </a:rPr>
                        <a:t>Technol</a:t>
                      </a:r>
                      <a:r>
                        <a:rPr lang="fr-FR" sz="1200" b="0" i="1" kern="1200" dirty="0">
                          <a:solidFill>
                            <a:schemeClr val="tx1"/>
                          </a:solidFill>
                          <a:effectLst/>
                          <a:latin typeface="Times New Roman" panose="02020603050405020304" pitchFamily="18" charset="0"/>
                          <a:ea typeface="+mn-ea"/>
                          <a:cs typeface="Times New Roman" panose="02020603050405020304" pitchFamily="18" charset="0"/>
                        </a:rPr>
                        <a:t> </a:t>
                      </a:r>
                      <a:r>
                        <a:rPr lang="fr-FR" sz="1200" b="0" i="1" kern="1200" dirty="0" err="1">
                          <a:solidFill>
                            <a:schemeClr val="tx1"/>
                          </a:solidFill>
                          <a:effectLst/>
                          <a:latin typeface="Times New Roman" panose="02020603050405020304" pitchFamily="18" charset="0"/>
                          <a:ea typeface="+mn-ea"/>
                          <a:cs typeface="Times New Roman" panose="02020603050405020304" pitchFamily="18" charset="0"/>
                        </a:rPr>
                        <a:t>Explor</a:t>
                      </a:r>
                      <a:r>
                        <a:rPr lang="fr-FR" sz="1200" b="0" i="1" kern="1200" dirty="0">
                          <a:solidFill>
                            <a:schemeClr val="tx1"/>
                          </a:solidFill>
                          <a:effectLst/>
                          <a:latin typeface="Times New Roman" panose="02020603050405020304" pitchFamily="18" charset="0"/>
                          <a:ea typeface="+mn-ea"/>
                          <a:cs typeface="Times New Roman" panose="02020603050405020304" pitchFamily="18" charset="0"/>
                        </a:rPr>
                        <a:t> Eng</a:t>
                      </a:r>
                      <a:r>
                        <a:rPr lang="fr-FR" sz="1200" b="0" i="0" kern="1200" dirty="0">
                          <a:solidFill>
                            <a:schemeClr val="tx1"/>
                          </a:solidFill>
                          <a:effectLst/>
                          <a:latin typeface="Times New Roman" panose="02020603050405020304" pitchFamily="18" charset="0"/>
                          <a:ea typeface="+mn-ea"/>
                          <a:cs typeface="Times New Roman" panose="02020603050405020304" pitchFamily="18" charset="0"/>
                        </a:rPr>
                        <a:t> 9.1</a:t>
                      </a:r>
                      <a:endParaRPr lang="en-IN" sz="1200" dirty="0">
                        <a:latin typeface="Times New Roman" panose="02020603050405020304" pitchFamily="18" charset="0"/>
                        <a:cs typeface="Times New Roman" panose="02020603050405020304" pitchFamily="18" charset="0"/>
                      </a:endParaRPr>
                    </a:p>
                    <a:p>
                      <a:pPr algn="l"/>
                      <a:r>
                        <a:rPr lang="en-IN" sz="1200" dirty="0">
                          <a:latin typeface="Times New Roman" panose="02020603050405020304" pitchFamily="18" charset="0"/>
                          <a:cs typeface="Times New Roman" panose="02020603050405020304" pitchFamily="18" charset="0"/>
                        </a:rPr>
                        <a:t>2019</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5E8"/>
                    </a:solidFill>
                  </a:tcPr>
                </a:tc>
                <a:tc>
                  <a:txBody>
                    <a:bodyPr/>
                    <a:lstStyle/>
                    <a:p>
                      <a:pPr algn="l"/>
                      <a:r>
                        <a:rPr lang="en-US" sz="1200" dirty="0">
                          <a:latin typeface="Times New Roman" panose="02020603050405020304" pitchFamily="18" charset="0"/>
                          <a:cs typeface="Times New Roman" panose="02020603050405020304" pitchFamily="18" charset="0"/>
                        </a:rPr>
                        <a:t>The system utilizes machine learning algorithms, such as Random Forest Classifier, to analyze soil properties, grade soil, and predict suitable crops. This helps farmers maximize yield, reducing their struggles and difficulties.</a:t>
                      </a:r>
                      <a:endParaRPr lang="en-IN" sz="1200" dirty="0">
                        <a:latin typeface="Times New Roman" panose="02020603050405020304" pitchFamily="18"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5E8"/>
                    </a:solidFill>
                  </a:tcPr>
                </a:tc>
                <a:extLst>
                  <a:ext uri="{0D108BD9-81ED-4DB2-BD59-A6C34878D82A}">
                    <a16:rowId xmlns:a16="http://schemas.microsoft.com/office/drawing/2014/main" val="3128529812"/>
                  </a:ext>
                </a:extLst>
              </a:tr>
            </a:tbl>
          </a:graphicData>
        </a:graphic>
      </p:graphicFrame>
    </p:spTree>
    <p:extLst>
      <p:ext uri="{BB962C8B-B14F-4D97-AF65-F5344CB8AC3E}">
        <p14:creationId xmlns:p14="http://schemas.microsoft.com/office/powerpoint/2010/main" val="1641023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928EBB-4A2C-19EF-1404-B464938A74AE}"/>
              </a:ext>
            </a:extLst>
          </p:cNvPr>
          <p:cNvSpPr/>
          <p:nvPr/>
        </p:nvSpPr>
        <p:spPr>
          <a:xfrm>
            <a:off x="1244338" y="1763189"/>
            <a:ext cx="1772239" cy="904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Soil</a:t>
            </a:r>
          </a:p>
          <a:p>
            <a:pPr algn="ctr"/>
            <a:r>
              <a:rPr lang="en-IN" dirty="0">
                <a:solidFill>
                  <a:schemeClr val="bg1"/>
                </a:solidFill>
              </a:rPr>
              <a:t>Characteristics </a:t>
            </a:r>
          </a:p>
        </p:txBody>
      </p:sp>
      <p:pic>
        <p:nvPicPr>
          <p:cNvPr id="5" name="Picture 4">
            <a:extLst>
              <a:ext uri="{FF2B5EF4-FFF2-40B4-BE49-F238E27FC236}">
                <a16:creationId xmlns:a16="http://schemas.microsoft.com/office/drawing/2014/main" id="{DF46D24D-920F-D518-D908-2641B1C60CE0}"/>
              </a:ext>
            </a:extLst>
          </p:cNvPr>
          <p:cNvPicPr>
            <a:picLocks noChangeAspect="1"/>
          </p:cNvPicPr>
          <p:nvPr/>
        </p:nvPicPr>
        <p:blipFill>
          <a:blip r:embed="rId2"/>
          <a:stretch>
            <a:fillRect/>
          </a:stretch>
        </p:blipFill>
        <p:spPr>
          <a:xfrm>
            <a:off x="1230117" y="3652000"/>
            <a:ext cx="1786283" cy="914479"/>
          </a:xfrm>
          <a:prstGeom prst="rect">
            <a:avLst/>
          </a:prstGeom>
        </p:spPr>
      </p:pic>
      <p:sp>
        <p:nvSpPr>
          <p:cNvPr id="6" name="Rectangle: Rounded Corners 5">
            <a:extLst>
              <a:ext uri="{FF2B5EF4-FFF2-40B4-BE49-F238E27FC236}">
                <a16:creationId xmlns:a16="http://schemas.microsoft.com/office/drawing/2014/main" id="{FE531E09-1EB9-7B6F-1E6A-C5179FC15511}"/>
              </a:ext>
            </a:extLst>
          </p:cNvPr>
          <p:cNvSpPr/>
          <p:nvPr/>
        </p:nvSpPr>
        <p:spPr>
          <a:xfrm>
            <a:off x="4280185" y="2894029"/>
            <a:ext cx="1772239" cy="90497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Data Pre- Processing</a:t>
            </a:r>
          </a:p>
        </p:txBody>
      </p:sp>
      <p:pic>
        <p:nvPicPr>
          <p:cNvPr id="7" name="Picture 6">
            <a:extLst>
              <a:ext uri="{FF2B5EF4-FFF2-40B4-BE49-F238E27FC236}">
                <a16:creationId xmlns:a16="http://schemas.microsoft.com/office/drawing/2014/main" id="{67704F0E-0D24-A9E7-08A9-D8EE56409792}"/>
              </a:ext>
            </a:extLst>
          </p:cNvPr>
          <p:cNvPicPr>
            <a:picLocks noChangeAspect="1"/>
          </p:cNvPicPr>
          <p:nvPr/>
        </p:nvPicPr>
        <p:blipFill>
          <a:blip r:embed="rId3"/>
          <a:stretch>
            <a:fillRect/>
          </a:stretch>
        </p:blipFill>
        <p:spPr>
          <a:xfrm>
            <a:off x="6743194" y="2878426"/>
            <a:ext cx="1786283" cy="920576"/>
          </a:xfrm>
          <a:prstGeom prst="rect">
            <a:avLst/>
          </a:prstGeom>
        </p:spPr>
      </p:pic>
      <p:pic>
        <p:nvPicPr>
          <p:cNvPr id="8" name="Picture 7">
            <a:extLst>
              <a:ext uri="{FF2B5EF4-FFF2-40B4-BE49-F238E27FC236}">
                <a16:creationId xmlns:a16="http://schemas.microsoft.com/office/drawing/2014/main" id="{D754AB88-195A-B923-66A0-D705B2F3912B}"/>
              </a:ext>
            </a:extLst>
          </p:cNvPr>
          <p:cNvPicPr>
            <a:picLocks noChangeAspect="1"/>
          </p:cNvPicPr>
          <p:nvPr/>
        </p:nvPicPr>
        <p:blipFill>
          <a:blip r:embed="rId3"/>
          <a:stretch>
            <a:fillRect/>
          </a:stretch>
        </p:blipFill>
        <p:spPr>
          <a:xfrm>
            <a:off x="9163068" y="4672179"/>
            <a:ext cx="2139052" cy="583754"/>
          </a:xfrm>
          <a:prstGeom prst="rect">
            <a:avLst/>
          </a:prstGeom>
        </p:spPr>
      </p:pic>
      <p:pic>
        <p:nvPicPr>
          <p:cNvPr id="9" name="Picture 8">
            <a:extLst>
              <a:ext uri="{FF2B5EF4-FFF2-40B4-BE49-F238E27FC236}">
                <a16:creationId xmlns:a16="http://schemas.microsoft.com/office/drawing/2014/main" id="{9E979A0B-D8DE-9615-3E5A-B09B4305C648}"/>
              </a:ext>
            </a:extLst>
          </p:cNvPr>
          <p:cNvPicPr>
            <a:picLocks noChangeAspect="1"/>
          </p:cNvPicPr>
          <p:nvPr/>
        </p:nvPicPr>
        <p:blipFill>
          <a:blip r:embed="rId3"/>
          <a:stretch>
            <a:fillRect/>
          </a:stretch>
        </p:blipFill>
        <p:spPr>
          <a:xfrm>
            <a:off x="9220247" y="2878426"/>
            <a:ext cx="1786283" cy="920576"/>
          </a:xfrm>
          <a:prstGeom prst="rect">
            <a:avLst/>
          </a:prstGeom>
        </p:spPr>
      </p:pic>
      <p:sp>
        <p:nvSpPr>
          <p:cNvPr id="10" name="Arrow: Right 9">
            <a:extLst>
              <a:ext uri="{FF2B5EF4-FFF2-40B4-BE49-F238E27FC236}">
                <a16:creationId xmlns:a16="http://schemas.microsoft.com/office/drawing/2014/main" id="{8A79F983-04E9-6168-FDE1-CD533BA76DBF}"/>
              </a:ext>
            </a:extLst>
          </p:cNvPr>
          <p:cNvSpPr/>
          <p:nvPr/>
        </p:nvSpPr>
        <p:spPr>
          <a:xfrm rot="2073501">
            <a:off x="2990550" y="2610035"/>
            <a:ext cx="1361468" cy="3421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1F2562A9-A49C-2753-02AA-AF8B42F14186}"/>
              </a:ext>
            </a:extLst>
          </p:cNvPr>
          <p:cNvPicPr>
            <a:picLocks noChangeAspect="1"/>
          </p:cNvPicPr>
          <p:nvPr/>
        </p:nvPicPr>
        <p:blipFill>
          <a:blip r:embed="rId4"/>
          <a:stretch>
            <a:fillRect/>
          </a:stretch>
        </p:blipFill>
        <p:spPr>
          <a:xfrm rot="17860697">
            <a:off x="3091461" y="3314918"/>
            <a:ext cx="1092715" cy="939971"/>
          </a:xfrm>
          <a:prstGeom prst="rect">
            <a:avLst/>
          </a:prstGeom>
        </p:spPr>
      </p:pic>
      <p:sp>
        <p:nvSpPr>
          <p:cNvPr id="12" name="Arrow: Right 11">
            <a:extLst>
              <a:ext uri="{FF2B5EF4-FFF2-40B4-BE49-F238E27FC236}">
                <a16:creationId xmlns:a16="http://schemas.microsoft.com/office/drawing/2014/main" id="{5A057FFE-1273-C097-6DC2-F328DA100F8D}"/>
              </a:ext>
            </a:extLst>
          </p:cNvPr>
          <p:cNvSpPr/>
          <p:nvPr/>
        </p:nvSpPr>
        <p:spPr>
          <a:xfrm>
            <a:off x="6084774" y="3230345"/>
            <a:ext cx="626069" cy="19865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CA0D955C-011B-041F-7DED-4641195BC68B}"/>
              </a:ext>
            </a:extLst>
          </p:cNvPr>
          <p:cNvPicPr>
            <a:picLocks noChangeAspect="1"/>
          </p:cNvPicPr>
          <p:nvPr/>
        </p:nvPicPr>
        <p:blipFill>
          <a:blip r:embed="rId5"/>
          <a:stretch>
            <a:fillRect/>
          </a:stretch>
        </p:blipFill>
        <p:spPr>
          <a:xfrm>
            <a:off x="8551746" y="3227632"/>
            <a:ext cx="646232" cy="237765"/>
          </a:xfrm>
          <a:prstGeom prst="rect">
            <a:avLst/>
          </a:prstGeom>
        </p:spPr>
      </p:pic>
      <p:pic>
        <p:nvPicPr>
          <p:cNvPr id="14" name="Picture 13">
            <a:extLst>
              <a:ext uri="{FF2B5EF4-FFF2-40B4-BE49-F238E27FC236}">
                <a16:creationId xmlns:a16="http://schemas.microsoft.com/office/drawing/2014/main" id="{52C31A6E-1D3E-B82E-C994-31AE0A27CF17}"/>
              </a:ext>
            </a:extLst>
          </p:cNvPr>
          <p:cNvPicPr>
            <a:picLocks noChangeAspect="1"/>
          </p:cNvPicPr>
          <p:nvPr/>
        </p:nvPicPr>
        <p:blipFill>
          <a:blip r:embed="rId5"/>
          <a:stretch>
            <a:fillRect/>
          </a:stretch>
        </p:blipFill>
        <p:spPr>
          <a:xfrm rot="5213025">
            <a:off x="9602805" y="4064437"/>
            <a:ext cx="724212" cy="266456"/>
          </a:xfrm>
          <a:prstGeom prst="rect">
            <a:avLst/>
          </a:prstGeom>
        </p:spPr>
      </p:pic>
      <p:sp>
        <p:nvSpPr>
          <p:cNvPr id="15" name="TextBox 14">
            <a:extLst>
              <a:ext uri="{FF2B5EF4-FFF2-40B4-BE49-F238E27FC236}">
                <a16:creationId xmlns:a16="http://schemas.microsoft.com/office/drawing/2014/main" id="{137660A5-4700-1D51-0D4F-BDA112CE1D82}"/>
              </a:ext>
            </a:extLst>
          </p:cNvPr>
          <p:cNvSpPr txBox="1"/>
          <p:nvPr/>
        </p:nvSpPr>
        <p:spPr>
          <a:xfrm>
            <a:off x="1218419" y="3715421"/>
            <a:ext cx="1691138" cy="923330"/>
          </a:xfrm>
          <a:prstGeom prst="rect">
            <a:avLst/>
          </a:prstGeom>
          <a:noFill/>
        </p:spPr>
        <p:txBody>
          <a:bodyPr wrap="square" rtlCol="0">
            <a:spAutoFit/>
          </a:bodyPr>
          <a:lstStyle/>
          <a:p>
            <a:pPr algn="ctr"/>
            <a:r>
              <a:rPr lang="en-IN" dirty="0">
                <a:solidFill>
                  <a:schemeClr val="bg1"/>
                </a:solidFill>
              </a:rPr>
              <a:t>Environmental</a:t>
            </a:r>
          </a:p>
          <a:p>
            <a:pPr algn="ctr"/>
            <a:r>
              <a:rPr lang="en-IN" dirty="0">
                <a:solidFill>
                  <a:schemeClr val="bg1"/>
                </a:solidFill>
              </a:rPr>
              <a:t>Characteristics </a:t>
            </a:r>
          </a:p>
          <a:p>
            <a:endParaRPr lang="en-IN" dirty="0">
              <a:solidFill>
                <a:schemeClr val="bg1"/>
              </a:solidFill>
            </a:endParaRPr>
          </a:p>
        </p:txBody>
      </p:sp>
      <p:sp>
        <p:nvSpPr>
          <p:cNvPr id="16" name="TextBox 15">
            <a:extLst>
              <a:ext uri="{FF2B5EF4-FFF2-40B4-BE49-F238E27FC236}">
                <a16:creationId xmlns:a16="http://schemas.microsoft.com/office/drawing/2014/main" id="{6924E103-031F-2D59-D593-94347E4765B9}"/>
              </a:ext>
            </a:extLst>
          </p:cNvPr>
          <p:cNvSpPr txBox="1"/>
          <p:nvPr/>
        </p:nvSpPr>
        <p:spPr>
          <a:xfrm>
            <a:off x="6710843" y="2984950"/>
            <a:ext cx="1996702" cy="646331"/>
          </a:xfrm>
          <a:prstGeom prst="rect">
            <a:avLst/>
          </a:prstGeom>
          <a:noFill/>
        </p:spPr>
        <p:txBody>
          <a:bodyPr wrap="square" rtlCol="0">
            <a:spAutoFit/>
          </a:bodyPr>
          <a:lstStyle/>
          <a:p>
            <a:r>
              <a:rPr lang="en-IN" dirty="0">
                <a:solidFill>
                  <a:schemeClr val="bg1"/>
                </a:solidFill>
              </a:rPr>
              <a:t>Machine Learning Algorithms</a:t>
            </a:r>
          </a:p>
        </p:txBody>
      </p:sp>
      <p:sp>
        <p:nvSpPr>
          <p:cNvPr id="17" name="TextBox 16">
            <a:extLst>
              <a:ext uri="{FF2B5EF4-FFF2-40B4-BE49-F238E27FC236}">
                <a16:creationId xmlns:a16="http://schemas.microsoft.com/office/drawing/2014/main" id="{91336CC4-BCB5-9EC8-B66E-7B2E8E2BE9FC}"/>
              </a:ext>
            </a:extLst>
          </p:cNvPr>
          <p:cNvSpPr txBox="1"/>
          <p:nvPr/>
        </p:nvSpPr>
        <p:spPr>
          <a:xfrm>
            <a:off x="9532871" y="3015548"/>
            <a:ext cx="1399446" cy="646331"/>
          </a:xfrm>
          <a:prstGeom prst="rect">
            <a:avLst/>
          </a:prstGeom>
          <a:noFill/>
        </p:spPr>
        <p:txBody>
          <a:bodyPr wrap="square" rtlCol="0">
            <a:spAutoFit/>
          </a:bodyPr>
          <a:lstStyle/>
          <a:p>
            <a:r>
              <a:rPr lang="en-IN" dirty="0">
                <a:solidFill>
                  <a:schemeClr val="bg1"/>
                </a:solidFill>
              </a:rPr>
              <a:t>Trained Model</a:t>
            </a:r>
          </a:p>
        </p:txBody>
      </p:sp>
      <p:sp>
        <p:nvSpPr>
          <p:cNvPr id="18" name="TextBox 17">
            <a:extLst>
              <a:ext uri="{FF2B5EF4-FFF2-40B4-BE49-F238E27FC236}">
                <a16:creationId xmlns:a16="http://schemas.microsoft.com/office/drawing/2014/main" id="{E44A59AA-0660-AC0E-95CE-2BE2DED1D0E4}"/>
              </a:ext>
            </a:extLst>
          </p:cNvPr>
          <p:cNvSpPr txBox="1"/>
          <p:nvPr/>
        </p:nvSpPr>
        <p:spPr>
          <a:xfrm>
            <a:off x="9313681" y="4779390"/>
            <a:ext cx="1904215" cy="369332"/>
          </a:xfrm>
          <a:prstGeom prst="rect">
            <a:avLst/>
          </a:prstGeom>
          <a:noFill/>
        </p:spPr>
        <p:txBody>
          <a:bodyPr wrap="square" rtlCol="0">
            <a:spAutoFit/>
          </a:bodyPr>
          <a:lstStyle/>
          <a:p>
            <a:r>
              <a:rPr lang="en-IN" dirty="0">
                <a:solidFill>
                  <a:schemeClr val="bg1"/>
                </a:solidFill>
              </a:rPr>
              <a:t>Recommendation</a:t>
            </a:r>
          </a:p>
        </p:txBody>
      </p:sp>
      <p:sp>
        <p:nvSpPr>
          <p:cNvPr id="2" name="TextBox 1">
            <a:extLst>
              <a:ext uri="{FF2B5EF4-FFF2-40B4-BE49-F238E27FC236}">
                <a16:creationId xmlns:a16="http://schemas.microsoft.com/office/drawing/2014/main" id="{AED4A80F-DA2E-A635-D14E-3B49430E8A8B}"/>
              </a:ext>
            </a:extLst>
          </p:cNvPr>
          <p:cNvSpPr txBox="1"/>
          <p:nvPr/>
        </p:nvSpPr>
        <p:spPr>
          <a:xfrm>
            <a:off x="537328" y="642514"/>
            <a:ext cx="3959258" cy="553998"/>
          </a:xfrm>
          <a:prstGeom prst="rect">
            <a:avLst/>
          </a:prstGeom>
          <a:noFill/>
        </p:spPr>
        <p:txBody>
          <a:bodyPr wrap="square" rtlCol="0">
            <a:spAutoFit/>
          </a:bodyPr>
          <a:lstStyle/>
          <a:p>
            <a:r>
              <a:rPr lang="en-IN" sz="3000" dirty="0">
                <a:latin typeface="Times New Roman" panose="02020603050405020304" pitchFamily="18" charset="0"/>
                <a:cs typeface="Times New Roman" panose="02020603050405020304" pitchFamily="18" charset="0"/>
              </a:rPr>
              <a:t>BLOCK DIAGRAM:</a:t>
            </a:r>
          </a:p>
        </p:txBody>
      </p:sp>
    </p:spTree>
    <p:extLst>
      <p:ext uri="{BB962C8B-B14F-4D97-AF65-F5344CB8AC3E}">
        <p14:creationId xmlns:p14="http://schemas.microsoft.com/office/powerpoint/2010/main" val="2680569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048F6-CCFA-9D5C-9D42-6713C0EBAF51}"/>
              </a:ext>
            </a:extLst>
          </p:cNvPr>
          <p:cNvSpPr>
            <a:spLocks noGrp="1"/>
          </p:cNvSpPr>
          <p:nvPr>
            <p:ph type="ctrTitle"/>
          </p:nvPr>
        </p:nvSpPr>
        <p:spPr/>
        <p:txBody>
          <a:bodyPr>
            <a:normAutofit/>
          </a:bodyPr>
          <a:lstStyle/>
          <a:p>
            <a:r>
              <a:rPr lang="en-US" sz="3000" b="0" dirty="0">
                <a:solidFill>
                  <a:schemeClr val="tx1"/>
                </a:solidFill>
                <a:latin typeface="Times New Roman" panose="02020603050405020304" pitchFamily="18" charset="0"/>
                <a:cs typeface="Times New Roman" panose="02020603050405020304" pitchFamily="18" charset="0"/>
              </a:rPr>
              <a:t>objectives</a:t>
            </a:r>
            <a:endParaRPr lang="en-IN" sz="3000" b="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9627AF-596D-A0A1-A450-69C3DC9A55A6}"/>
              </a:ext>
            </a:extLst>
          </p:cNvPr>
          <p:cNvSpPr>
            <a:spLocks noGrp="1"/>
          </p:cNvSpPr>
          <p:nvPr>
            <p:ph sz="quarter" idx="14"/>
          </p:nvPr>
        </p:nvSpPr>
        <p:spPr>
          <a:xfrm>
            <a:off x="767865" y="1336952"/>
            <a:ext cx="10770543" cy="4541837"/>
          </a:xfrm>
        </p:spPr>
        <p:txBody>
          <a:bodyPr>
            <a:normAutofit/>
          </a:bodyPr>
          <a:lstStyle/>
          <a:p>
            <a:pPr marL="285750" indent="-285750" algn="just">
              <a:buFont typeface="Arial" panose="020B0604020202020204" pitchFamily="34" charset="0"/>
              <a:buChar char="•"/>
            </a:pPr>
            <a:r>
              <a:rPr lang="en-US" sz="1800" b="1" i="0" dirty="0">
                <a:solidFill>
                  <a:schemeClr val="tx1"/>
                </a:solidFill>
                <a:effectLst/>
                <a:latin typeface="Times New Roman" panose="02020603050405020304" pitchFamily="18" charset="0"/>
                <a:cs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 Help farmers make better choices using Machine Learning as a helpful assistant. It shares important details about the soil, like water levels, temperature, and chemicals, for smarter decisions.</a:t>
            </a:r>
          </a:p>
          <a:p>
            <a:pPr marL="285750" indent="-285750" algn="just">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Give farmers the power to take good care of each crop with Machine Learning insights. This improves how they use resources and keeps their farming practices healthy.</a:t>
            </a:r>
          </a:p>
          <a:p>
            <a:pPr marL="285750" indent="-285750" algn="just">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Use Machine Learning to figure out and plan the harvests better. It gives farmers smart insights into how much they might harvest, helping them plan ahead.</a:t>
            </a:r>
          </a:p>
          <a:p>
            <a:pPr marL="285750" indent="-285750" algn="just">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Make traditional farming better by adding Machine Learning. It gives farmers ways to study, guess, and improve many parts of farming, making it work better and more accurately.</a:t>
            </a:r>
          </a:p>
        </p:txBody>
      </p:sp>
    </p:spTree>
    <p:extLst>
      <p:ext uri="{BB962C8B-B14F-4D97-AF65-F5344CB8AC3E}">
        <p14:creationId xmlns:p14="http://schemas.microsoft.com/office/powerpoint/2010/main" val="1678407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16D1-6E5B-BA77-8F43-80D0631FB1D9}"/>
              </a:ext>
            </a:extLst>
          </p:cNvPr>
          <p:cNvSpPr>
            <a:spLocks noGrp="1"/>
          </p:cNvSpPr>
          <p:nvPr>
            <p:ph type="ctrTitle"/>
          </p:nvPr>
        </p:nvSpPr>
        <p:spPr>
          <a:xfrm>
            <a:off x="339365" y="309374"/>
            <a:ext cx="10506386" cy="586583"/>
          </a:xfrm>
        </p:spPr>
        <p:txBody>
          <a:bodyPr>
            <a:normAutofit/>
          </a:bodyPr>
          <a:lstStyle/>
          <a:p>
            <a:r>
              <a:rPr lang="en-US" sz="3000" b="0" dirty="0">
                <a:solidFill>
                  <a:schemeClr val="tx1"/>
                </a:solidFill>
                <a:latin typeface="Times New Roman" panose="02020603050405020304" pitchFamily="18" charset="0"/>
                <a:cs typeface="Times New Roman" panose="02020603050405020304" pitchFamily="18" charset="0"/>
              </a:rPr>
              <a:t>Proposed methodology</a:t>
            </a:r>
          </a:p>
        </p:txBody>
      </p:sp>
      <p:sp>
        <p:nvSpPr>
          <p:cNvPr id="44" name="Slide Number Placeholder 43">
            <a:extLst>
              <a:ext uri="{FF2B5EF4-FFF2-40B4-BE49-F238E27FC236}">
                <a16:creationId xmlns:a16="http://schemas.microsoft.com/office/drawing/2014/main" id="{ED2877CA-93DC-27E4-7E88-A3BFD02370DB}"/>
              </a:ext>
            </a:extLst>
          </p:cNvPr>
          <p:cNvSpPr>
            <a:spLocks noGrp="1"/>
          </p:cNvSpPr>
          <p:nvPr>
            <p:ph type="sldNum" sz="quarter" idx="12"/>
          </p:nvPr>
        </p:nvSpPr>
        <p:spPr>
          <a:xfrm>
            <a:off x="8767469" y="6183501"/>
            <a:ext cx="2593316" cy="365125"/>
          </a:xfrm>
        </p:spPr>
        <p:txBody>
          <a:bodyPr/>
          <a:lstStyle/>
          <a:p>
            <a:r>
              <a:rPr lang="en-US" dirty="0"/>
              <a:t>Page 0</a:t>
            </a:r>
            <a:fld id="{F4D6F5BC-20F0-430F-85EA-3DE30F119EFB}" type="slidenum">
              <a:rPr lang="en-US" smtClean="0"/>
              <a:pPr/>
              <a:t>8</a:t>
            </a:fld>
            <a:endParaRPr lang="en-US" dirty="0"/>
          </a:p>
        </p:txBody>
      </p:sp>
      <p:sp>
        <p:nvSpPr>
          <p:cNvPr id="3" name="Text Placeholder 2">
            <a:extLst>
              <a:ext uri="{FF2B5EF4-FFF2-40B4-BE49-F238E27FC236}">
                <a16:creationId xmlns:a16="http://schemas.microsoft.com/office/drawing/2014/main" id="{5C380214-D480-A4DA-83AE-72A2879904E6}"/>
              </a:ext>
            </a:extLst>
          </p:cNvPr>
          <p:cNvSpPr>
            <a:spLocks noGrp="1"/>
          </p:cNvSpPr>
          <p:nvPr>
            <p:ph sz="quarter" idx="14"/>
          </p:nvPr>
        </p:nvSpPr>
        <p:spPr>
          <a:xfrm>
            <a:off x="339364" y="895957"/>
            <a:ext cx="11852635" cy="5759367"/>
          </a:xfrm>
        </p:spPr>
        <p:txBody>
          <a:bodyPr>
            <a:noAutofit/>
          </a:bodyPr>
          <a:lstStyle/>
          <a:p>
            <a:pPr>
              <a:lnSpc>
                <a:spcPct val="100000"/>
              </a:lnSpc>
            </a:pPr>
            <a:r>
              <a:rPr lang="en-US" sz="1800" dirty="0">
                <a:solidFill>
                  <a:schemeClr val="tx1"/>
                </a:solidFill>
                <a:latin typeface="Times New Roman" panose="02020603050405020304" pitchFamily="18" charset="0"/>
                <a:cs typeface="Times New Roman" panose="02020603050405020304" pitchFamily="18" charset="0"/>
              </a:rPr>
              <a:t>1. Data Exploration &amp; Preprocessing:</a:t>
            </a:r>
          </a:p>
          <a:p>
            <a:pPr>
              <a:lnSpc>
                <a:spcPct val="100000"/>
              </a:lnSpc>
            </a:pPr>
            <a:r>
              <a:rPr lang="en-US" sz="1800" dirty="0">
                <a:solidFill>
                  <a:schemeClr val="tx1"/>
                </a:solidFill>
                <a:latin typeface="Times New Roman" panose="02020603050405020304" pitchFamily="18" charset="0"/>
                <a:cs typeface="Times New Roman" panose="02020603050405020304" pitchFamily="18" charset="0"/>
              </a:rPr>
              <a:t>   - Perform EDA to understand data distribution, relationships, and address missing values.</a:t>
            </a:r>
          </a:p>
          <a:p>
            <a:pPr>
              <a:lnSpc>
                <a:spcPct val="100000"/>
              </a:lnSpc>
            </a:pPr>
            <a:r>
              <a:rPr lang="en-US" sz="1800" dirty="0">
                <a:solidFill>
                  <a:schemeClr val="tx1"/>
                </a:solidFill>
                <a:latin typeface="Times New Roman" panose="02020603050405020304" pitchFamily="18" charset="0"/>
                <a:cs typeface="Times New Roman" panose="02020603050405020304" pitchFamily="18" charset="0"/>
              </a:rPr>
              <a:t>   - Visualize feature correlations using heatmaps and scale features using </a:t>
            </a:r>
            <a:r>
              <a:rPr lang="en-US" sz="1800" dirty="0" err="1">
                <a:solidFill>
                  <a:schemeClr val="tx1"/>
                </a:solidFill>
                <a:latin typeface="Times New Roman" panose="02020603050405020304" pitchFamily="18" charset="0"/>
                <a:cs typeface="Times New Roman" panose="02020603050405020304" pitchFamily="18" charset="0"/>
              </a:rPr>
              <a:t>MinMaxScaler</a:t>
            </a:r>
            <a:r>
              <a:rPr lang="en-US" sz="1800" dirty="0">
                <a:solidFill>
                  <a:schemeClr val="tx1"/>
                </a:solidFill>
                <a:latin typeface="Times New Roman" panose="02020603050405020304" pitchFamily="18" charset="0"/>
                <a:cs typeface="Times New Roman" panose="02020603050405020304" pitchFamily="18" charset="0"/>
              </a:rPr>
              <a:t>.</a:t>
            </a:r>
          </a:p>
          <a:p>
            <a:pPr>
              <a:lnSpc>
                <a:spcPct val="100000"/>
              </a:lnSpc>
            </a:pPr>
            <a:r>
              <a:rPr lang="en-US" sz="1800" dirty="0">
                <a:solidFill>
                  <a:schemeClr val="tx1"/>
                </a:solidFill>
                <a:latin typeface="Times New Roman" panose="02020603050405020304" pitchFamily="18" charset="0"/>
                <a:cs typeface="Times New Roman" panose="02020603050405020304" pitchFamily="18" charset="0"/>
              </a:rPr>
              <a:t>2. Model Selection &amp; Evaluation:</a:t>
            </a:r>
          </a:p>
          <a:p>
            <a:pPr>
              <a:lnSpc>
                <a:spcPct val="100000"/>
              </a:lnSpc>
            </a:pPr>
            <a:r>
              <a:rPr lang="en-US" sz="1800" dirty="0">
                <a:solidFill>
                  <a:schemeClr val="tx1"/>
                </a:solidFill>
                <a:latin typeface="Times New Roman" panose="02020603050405020304" pitchFamily="18" charset="0"/>
                <a:cs typeface="Times New Roman" panose="02020603050405020304" pitchFamily="18" charset="0"/>
              </a:rPr>
              <a:t>   - Utilize diverse classifiers like KNN, SVC with different kernels, Decision Tree, Random Forest, and Gradient Boosting.</a:t>
            </a:r>
          </a:p>
          <a:p>
            <a:pPr>
              <a:lnSpc>
                <a:spcPct val="100000"/>
              </a:lnSpc>
            </a:pPr>
            <a:r>
              <a:rPr lang="en-US" sz="1800" dirty="0">
                <a:solidFill>
                  <a:schemeClr val="tx1"/>
                </a:solidFill>
                <a:latin typeface="Times New Roman" panose="02020603050405020304" pitchFamily="18" charset="0"/>
                <a:cs typeface="Times New Roman" panose="02020603050405020304" pitchFamily="18" charset="0"/>
              </a:rPr>
              <a:t>   - Train models and evaluate performance using accuracy metrics.</a:t>
            </a:r>
          </a:p>
          <a:p>
            <a:pPr>
              <a:lnSpc>
                <a:spcPct val="100000"/>
              </a:lnSpc>
            </a:pPr>
            <a:r>
              <a:rPr lang="en-US" sz="1800" dirty="0">
                <a:solidFill>
                  <a:schemeClr val="tx1"/>
                </a:solidFill>
                <a:latin typeface="Times New Roman" panose="02020603050405020304" pitchFamily="18" charset="0"/>
                <a:cs typeface="Times New Roman" panose="02020603050405020304" pitchFamily="18" charset="0"/>
              </a:rPr>
              <a:t>   - Optimize hyperparameters for SVC using </a:t>
            </a:r>
            <a:r>
              <a:rPr lang="en-US" sz="1800" dirty="0" err="1">
                <a:solidFill>
                  <a:schemeClr val="tx1"/>
                </a:solidFill>
                <a:latin typeface="Times New Roman" panose="02020603050405020304" pitchFamily="18" charset="0"/>
                <a:cs typeface="Times New Roman" panose="02020603050405020304" pitchFamily="18" charset="0"/>
              </a:rPr>
              <a:t>GridSearchCV</a:t>
            </a:r>
            <a:r>
              <a:rPr lang="en-US" sz="1800" dirty="0">
                <a:solidFill>
                  <a:schemeClr val="tx1"/>
                </a:solidFill>
                <a:latin typeface="Times New Roman" panose="02020603050405020304" pitchFamily="18" charset="0"/>
                <a:cs typeface="Times New Roman" panose="02020603050405020304" pitchFamily="18" charset="0"/>
              </a:rPr>
              <a:t>.</a:t>
            </a:r>
          </a:p>
          <a:p>
            <a:pPr>
              <a:lnSpc>
                <a:spcPct val="100000"/>
              </a:lnSpc>
            </a:pPr>
            <a:r>
              <a:rPr lang="en-US" sz="1800" dirty="0">
                <a:solidFill>
                  <a:schemeClr val="tx1"/>
                </a:solidFill>
                <a:latin typeface="Times New Roman" panose="02020603050405020304" pitchFamily="18" charset="0"/>
                <a:cs typeface="Times New Roman" panose="02020603050405020304" pitchFamily="18" charset="0"/>
              </a:rPr>
              <a:t>3. KNN Classifier:</a:t>
            </a:r>
          </a:p>
          <a:p>
            <a:pPr>
              <a:lnSpc>
                <a:spcPct val="100000"/>
              </a:lnSpc>
            </a:pPr>
            <a:r>
              <a:rPr lang="en-US" sz="1800" dirty="0">
                <a:solidFill>
                  <a:schemeClr val="tx1"/>
                </a:solidFill>
                <a:latin typeface="Times New Roman" panose="02020603050405020304" pitchFamily="18" charset="0"/>
                <a:cs typeface="Times New Roman" panose="02020603050405020304" pitchFamily="18" charset="0"/>
              </a:rPr>
              <a:t>   - Implement KNN Classifier and optimize by varying the number of neighbors.</a:t>
            </a:r>
          </a:p>
          <a:p>
            <a:pPr>
              <a:lnSpc>
                <a:spcPct val="100000"/>
              </a:lnSpc>
            </a:pPr>
            <a:r>
              <a:rPr lang="en-US" sz="1800" dirty="0">
                <a:solidFill>
                  <a:schemeClr val="tx1"/>
                </a:solidFill>
                <a:latin typeface="Times New Roman" panose="02020603050405020304" pitchFamily="18" charset="0"/>
                <a:cs typeface="Times New Roman" panose="02020603050405020304" pitchFamily="18" charset="0"/>
              </a:rPr>
              <a:t>4. SVC Optimization:</a:t>
            </a:r>
          </a:p>
          <a:p>
            <a:pPr>
              <a:lnSpc>
                <a:spcPct val="100000"/>
              </a:lnSpc>
            </a:pPr>
            <a:r>
              <a:rPr lang="en-US" sz="1800" dirty="0">
                <a:solidFill>
                  <a:schemeClr val="tx1"/>
                </a:solidFill>
                <a:latin typeface="Times New Roman" panose="02020603050405020304" pitchFamily="18" charset="0"/>
                <a:cs typeface="Times New Roman" panose="02020603050405020304" pitchFamily="18" charset="0"/>
              </a:rPr>
              <a:t>   - Apply Decision Tree, Random Forest, and Gradient Boosting.</a:t>
            </a:r>
          </a:p>
          <a:p>
            <a:pPr>
              <a:lnSpc>
                <a:spcPct val="100000"/>
              </a:lnSpc>
            </a:pPr>
            <a:r>
              <a:rPr lang="en-US" sz="1800" dirty="0">
                <a:solidFill>
                  <a:schemeClr val="tx1"/>
                </a:solidFill>
                <a:latin typeface="Times New Roman" panose="02020603050405020304" pitchFamily="18" charset="0"/>
                <a:cs typeface="Times New Roman" panose="02020603050405020304" pitchFamily="18" charset="0"/>
              </a:rPr>
              <a:t>   - Visualize feature importance for Decision Tree.</a:t>
            </a:r>
          </a:p>
          <a:p>
            <a:pPr>
              <a:lnSpc>
                <a:spcPct val="100000"/>
              </a:lnSpc>
            </a:pPr>
            <a:r>
              <a:rPr lang="en-US" sz="1800" dirty="0">
                <a:solidFill>
                  <a:schemeClr val="tx1"/>
                </a:solidFill>
                <a:latin typeface="Times New Roman" panose="02020603050405020304" pitchFamily="18" charset="0"/>
                <a:cs typeface="Times New Roman" panose="02020603050405020304" pitchFamily="18" charset="0"/>
              </a:rPr>
              <a:t>   - Fine-tune Random Forest and evaluate using classification report.</a:t>
            </a:r>
          </a:p>
          <a:p>
            <a:pPr>
              <a:lnSpc>
                <a:spcPct val="100000"/>
              </a:lnSpc>
            </a:pPr>
            <a:r>
              <a:rPr lang="en-US" sz="1800" dirty="0">
                <a:solidFill>
                  <a:schemeClr val="tx1"/>
                </a:solidFill>
                <a:latin typeface="Times New Roman" panose="02020603050405020304" pitchFamily="18" charset="0"/>
                <a:cs typeface="Times New Roman" panose="02020603050405020304" pitchFamily="18" charset="0"/>
              </a:rPr>
              <a:t>   - Train and assess Gradient Boosting Classifier.</a:t>
            </a:r>
          </a:p>
        </p:txBody>
      </p:sp>
    </p:spTree>
    <p:extLst>
      <p:ext uri="{BB962C8B-B14F-4D97-AF65-F5344CB8AC3E}">
        <p14:creationId xmlns:p14="http://schemas.microsoft.com/office/powerpoint/2010/main" val="3579907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6F9D-BDC5-B469-8C89-C17573C0E771}"/>
              </a:ext>
            </a:extLst>
          </p:cNvPr>
          <p:cNvSpPr>
            <a:spLocks noGrp="1"/>
          </p:cNvSpPr>
          <p:nvPr>
            <p:ph type="ctrTitle"/>
          </p:nvPr>
        </p:nvSpPr>
        <p:spPr/>
        <p:txBody>
          <a:bodyPr>
            <a:normAutofit/>
          </a:bodyPr>
          <a:lstStyle/>
          <a:p>
            <a:r>
              <a:rPr lang="en-IN" sz="3000" dirty="0">
                <a:solidFill>
                  <a:schemeClr val="tx1"/>
                </a:solidFill>
                <a:latin typeface="Times New Roman" panose="02020603050405020304" pitchFamily="18" charset="0"/>
                <a:cs typeface="Times New Roman" panose="02020603050405020304" pitchFamily="18" charset="0"/>
              </a:rPr>
              <a:t>PLANNING</a:t>
            </a:r>
          </a:p>
        </p:txBody>
      </p:sp>
      <p:sp>
        <p:nvSpPr>
          <p:cNvPr id="6" name="TextBox 5">
            <a:extLst>
              <a:ext uri="{FF2B5EF4-FFF2-40B4-BE49-F238E27FC236}">
                <a16:creationId xmlns:a16="http://schemas.microsoft.com/office/drawing/2014/main" id="{5FF02C39-5DC1-6FE6-D331-ED9BFBDBEDE8}"/>
              </a:ext>
            </a:extLst>
          </p:cNvPr>
          <p:cNvSpPr txBox="1"/>
          <p:nvPr/>
        </p:nvSpPr>
        <p:spPr>
          <a:xfrm>
            <a:off x="890413" y="1376141"/>
            <a:ext cx="9145016" cy="3142399"/>
          </a:xfrm>
          <a:prstGeom prst="rect">
            <a:avLst/>
          </a:prstGeom>
          <a:noFill/>
        </p:spPr>
        <p:txBody>
          <a:bodyPr wrap="square" rtlCol="0">
            <a:spAutoFit/>
          </a:bodyPr>
          <a:lstStyle/>
          <a:p>
            <a:pPr marL="285750" indent="-285750" algn="just">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cs typeface="Times New Roman" panose="02020603050405020304" pitchFamily="18" charset="0"/>
              </a:rPr>
              <a:t>Conceptualization and Design (</a:t>
            </a:r>
            <a:r>
              <a:rPr lang="en-US" b="1" dirty="0">
                <a:latin typeface="Times New Roman" panose="02020603050405020304" pitchFamily="18" charset="0"/>
                <a:cs typeface="Times New Roman" panose="02020603050405020304" pitchFamily="18" charset="0"/>
              </a:rPr>
              <a:t>January</a:t>
            </a:r>
            <a:r>
              <a:rPr lang="en-US" b="1" dirty="0">
                <a:effectLst/>
                <a:latin typeface="Times New Roman" panose="02020603050405020304" pitchFamily="18" charset="0"/>
                <a:cs typeface="Times New Roman" panose="02020603050405020304" pitchFamily="18" charset="0"/>
              </a:rPr>
              <a:t> 2024):</a:t>
            </a:r>
          </a:p>
          <a:p>
            <a:pPr marL="742950" lvl="1" indent="-285750" algn="just">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Formulate project scope and objectives.</a:t>
            </a:r>
          </a:p>
          <a:p>
            <a:pPr marL="742950" lvl="1" indent="-285750" algn="just">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Design and finding of suitable algorithms.</a:t>
            </a:r>
          </a:p>
          <a:p>
            <a:pPr marL="742950" lvl="1" indent="-285750" algn="just">
              <a:buFont typeface="Wingdings" panose="05000000000000000000" pitchFamily="2" charset="2"/>
              <a:buChar char="§"/>
            </a:pPr>
            <a:endParaRPr lang="en-US" b="0" i="0" dirty="0">
              <a:effectLst/>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US" b="1" dirty="0">
                <a:effectLst/>
                <a:latin typeface="Times New Roman" panose="02020603050405020304" pitchFamily="18" charset="0"/>
                <a:cs typeface="Times New Roman" panose="02020603050405020304" pitchFamily="18" charset="0"/>
              </a:rPr>
              <a:t>Testing (February</a:t>
            </a:r>
            <a:r>
              <a:rPr lang="en-US" b="1" dirty="0">
                <a:latin typeface="Times New Roman" panose="02020603050405020304" pitchFamily="18" charset="0"/>
                <a:cs typeface="Times New Roman" panose="02020603050405020304" pitchFamily="18" charset="0"/>
              </a:rPr>
              <a:t> &amp; March</a:t>
            </a:r>
            <a:r>
              <a:rPr lang="en-US" b="1" dirty="0">
                <a:effectLst/>
                <a:latin typeface="Times New Roman" panose="02020603050405020304" pitchFamily="18" charset="0"/>
                <a:cs typeface="Times New Roman" panose="02020603050405020304" pitchFamily="18" charset="0"/>
              </a:rPr>
              <a:t> 2024)</a:t>
            </a:r>
            <a:r>
              <a:rPr lang="en-US" b="1" i="0" dirty="0">
                <a:effectLst/>
                <a:latin typeface="Times New Roman" panose="02020603050405020304" pitchFamily="18" charset="0"/>
                <a:cs typeface="Times New Roman" panose="02020603050405020304" pitchFamily="18" charset="0"/>
              </a:rPr>
              <a:t>:</a:t>
            </a:r>
            <a:endParaRPr lang="en-US" b="0" i="0" dirty="0">
              <a:effectLst/>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Development of code and checking the accuracy.</a:t>
            </a:r>
          </a:p>
          <a:p>
            <a:pPr marL="742950" lvl="1" indent="-285750" algn="just">
              <a:buFont typeface="Wingdings" panose="05000000000000000000" pitchFamily="2" charset="2"/>
              <a:buChar char="§"/>
            </a:pPr>
            <a:endParaRPr lang="en-US" b="0" i="0" dirty="0">
              <a:effectLst/>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US" b="1" i="0" dirty="0">
                <a:effectLst/>
                <a:latin typeface="Times New Roman" panose="02020603050405020304" pitchFamily="18" charset="0"/>
                <a:cs typeface="Times New Roman" panose="02020603050405020304" pitchFamily="18" charset="0"/>
              </a:rPr>
              <a:t>Field Testing and Deployment (April &amp; May 2024):</a:t>
            </a:r>
            <a:endParaRPr lang="en-US" b="0" i="0" dirty="0">
              <a:effectLst/>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Implement system in real-time scenarios.</a:t>
            </a:r>
          </a:p>
          <a:p>
            <a:pPr marL="742950" lvl="1" indent="-285750" algn="just">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Gather user feedback and refine system based on observations</a:t>
            </a:r>
            <a:r>
              <a:rPr lang="en-US" b="0" i="0" dirty="0">
                <a:effectLst/>
                <a:latin typeface="Söhne"/>
              </a:rPr>
              <a:t>.</a:t>
            </a:r>
            <a:endParaRPr lang="en-IN" dirty="0"/>
          </a:p>
          <a:p>
            <a:pPr marL="285750" indent="-285750" algn="just">
              <a:lnSpc>
                <a:spcPct val="90000"/>
              </a:lnSpc>
              <a:buFont typeface="Arial" panose="020B0604020202020204" pitchFamily="34" charset="0"/>
              <a:buChar char="•"/>
            </a:pPr>
            <a:endParaRPr lang="en-IN" dirty="0"/>
          </a:p>
        </p:txBody>
      </p:sp>
    </p:spTree>
    <p:extLst>
      <p:ext uri="{BB962C8B-B14F-4D97-AF65-F5344CB8AC3E}">
        <p14:creationId xmlns:p14="http://schemas.microsoft.com/office/powerpoint/2010/main" val="1824011441"/>
      </p:ext>
    </p:extLst>
  </p:cSld>
  <p:clrMapOvr>
    <a:masterClrMapping/>
  </p:clrMapOvr>
</p:sld>
</file>

<file path=ppt/theme/theme1.xml><?xml version="1.0" encoding="utf-8"?>
<a:theme xmlns:a="http://schemas.openxmlformats.org/drawingml/2006/main" name="Custom">
  <a:themeElements>
    <a:clrScheme name="Custom 18">
      <a:dk1>
        <a:sysClr val="windowText" lastClr="000000"/>
      </a:dk1>
      <a:lt1>
        <a:sysClr val="window" lastClr="FFFFFF"/>
      </a:lt1>
      <a:dk2>
        <a:srgbClr val="44546A"/>
      </a:dk2>
      <a:lt2>
        <a:srgbClr val="E7E6E6"/>
      </a:lt2>
      <a:accent1>
        <a:srgbClr val="4472C4"/>
      </a:accent1>
      <a:accent2>
        <a:srgbClr val="D4D0E9"/>
      </a:accent2>
      <a:accent3>
        <a:srgbClr val="0070C0"/>
      </a:accent3>
      <a:accent4>
        <a:srgbClr val="FFC000"/>
      </a:accent4>
      <a:accent5>
        <a:srgbClr val="362795"/>
      </a:accent5>
      <a:accent6>
        <a:srgbClr val="70AD47"/>
      </a:accent6>
      <a:hlink>
        <a:srgbClr val="85DFFF"/>
      </a:hlink>
      <a:folHlink>
        <a:srgbClr val="00B0F0"/>
      </a:folHlink>
    </a:clrScheme>
    <a:fontScheme name="Custom 61">
      <a:majorFont>
        <a:latin typeface="Batang"/>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175639_Win32_SL_V3" id="{E3BABE8A-5E36-4CEB-8367-07951D61F935}" vid="{CBF2C544-30BB-46F6-928C-1C11FB7997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2B3A36-3019-4E93-B322-5E261AC587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51C2A15-7366-43A1-B7CD-9C6962E5A876}">
  <ds:schemaRefs>
    <ds:schemaRef ds:uri="http://schemas.microsoft.com/sharepoint/v3/contenttype/forms"/>
  </ds:schemaRefs>
</ds:datastoreItem>
</file>

<file path=customXml/itemProps3.xml><?xml version="1.0" encoding="utf-8"?>
<ds:datastoreItem xmlns:ds="http://schemas.openxmlformats.org/officeDocument/2006/customXml" ds:itemID="{9739EF8B-F994-4519-B48E-10C452FEAD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1864</Words>
  <Application>Microsoft Office PowerPoint</Application>
  <PresentationFormat>Widescreen</PresentationFormat>
  <Paragraphs>142</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Batang</vt:lpstr>
      <vt:lpstr>-apple-system</vt:lpstr>
      <vt:lpstr>Arial</vt:lpstr>
      <vt:lpstr>Calibri</vt:lpstr>
      <vt:lpstr>Corbel</vt:lpstr>
      <vt:lpstr>Courier New</vt:lpstr>
      <vt:lpstr>Söhne</vt:lpstr>
      <vt:lpstr>Times New Roman</vt:lpstr>
      <vt:lpstr>Wingdings</vt:lpstr>
      <vt:lpstr>Custom</vt:lpstr>
      <vt:lpstr>Crop and Soil Fertility Prediction using Machine learning Techniques</vt:lpstr>
      <vt:lpstr>Introduction:</vt:lpstr>
      <vt:lpstr>Problem statement</vt:lpstr>
      <vt:lpstr>PowerPoint Presentation</vt:lpstr>
      <vt:lpstr>PowerPoint Presentation</vt:lpstr>
      <vt:lpstr>PowerPoint Presentation</vt:lpstr>
      <vt:lpstr>objectives</vt:lpstr>
      <vt:lpstr>Proposed methodology</vt:lpstr>
      <vt:lpstr>PLANNING</vt:lpstr>
      <vt:lpstr>  Results and Discussion</vt:lpstr>
      <vt:lpstr>   RESULTS and Discussion</vt:lpstr>
      <vt:lpstr>  Results and Discussion</vt:lpstr>
      <vt:lpstr>Suggestions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2023-07-17T18:59:19Z</dcterms:created>
  <dcterms:modified xsi:type="dcterms:W3CDTF">2024-03-27T07:35:05Z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