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310" r:id="rId3"/>
    <p:sldId id="321" r:id="rId4"/>
    <p:sldId id="263" r:id="rId5"/>
    <p:sldId id="322" r:id="rId6"/>
    <p:sldId id="320" r:id="rId7"/>
    <p:sldId id="323" r:id="rId8"/>
    <p:sldId id="262" r:id="rId9"/>
    <p:sldId id="318" r:id="rId10"/>
    <p:sldId id="332" r:id="rId11"/>
    <p:sldId id="328" r:id="rId12"/>
    <p:sldId id="330" r:id="rId13"/>
    <p:sldId id="331" r:id="rId14"/>
    <p:sldId id="334" r:id="rId15"/>
    <p:sldId id="333" r:id="rId16"/>
    <p:sldId id="345" r:id="rId17"/>
    <p:sldId id="335" r:id="rId18"/>
    <p:sldId id="338" r:id="rId19"/>
    <p:sldId id="339" r:id="rId20"/>
    <p:sldId id="340" r:id="rId21"/>
    <p:sldId id="341" r:id="rId22"/>
    <p:sldId id="336" r:id="rId23"/>
    <p:sldId id="342" r:id="rId24"/>
    <p:sldId id="311" r:id="rId25"/>
    <p:sldId id="325" r:id="rId26"/>
    <p:sldId id="343" r:id="rId27"/>
    <p:sldId id="34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84" autoAdjust="0"/>
  </p:normalViewPr>
  <p:slideViewPr>
    <p:cSldViewPr snapToGrid="0" snapToObjects="1"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97848" y="228601"/>
            <a:ext cx="9129299" cy="2377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8. Sarcasm Detection in Social Media</a:t>
            </a:r>
            <a:endParaRPr lang="en-US" sz="3200" b="1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5419724" y="4753880"/>
            <a:ext cx="3724276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smtClean="0">
                <a:latin typeface="Times New Roman"/>
                <a:cs typeface="Times New Roman"/>
              </a:rPr>
              <a:t>Presenter</a:t>
            </a:r>
            <a:endParaRPr kumimoji="0" lang="en-US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Satheeshkumar Karuppusamy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smtClean="0">
                <a:solidFill>
                  <a:srgbClr val="990000"/>
                </a:solidFill>
                <a:latin typeface="Times New Roman"/>
                <a:cs typeface="Times New Roman"/>
              </a:rPr>
              <a:t>Sumaya Satheesh</a:t>
            </a:r>
            <a:endParaRPr kumimoji="0" lang="en-US" i="1" u="none" strike="noStrike" kern="1200" cap="none" spc="0" normalizeH="0" baseline="0" noProof="0" dirty="0" smtClean="0">
              <a:solidFill>
                <a:srgbClr val="99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21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DATA DESCRIPTION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5" y="880731"/>
            <a:ext cx="88391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Train Data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Tweets with </a:t>
            </a:r>
            <a:r>
              <a:rPr lang="en-IN" sz="2400" b="1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#sarcasm, #sarcastic, #happy, #joy, #sad</a:t>
            </a: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hash tags are collected using Twitter API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20K tweets are collected in each section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Filtered(tweets ending with #sarcasm alone are chosen) to </a:t>
            </a:r>
            <a:r>
              <a:rPr lang="en-IN" sz="2400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5K tweets of Positive, Negative and Sarcastic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weets each</a:t>
            </a:r>
          </a:p>
          <a:p>
            <a:r>
              <a:rPr lang="en-IN" sz="2400" i="1" dirty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Test</a:t>
            </a: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IN" sz="2400" i="1" dirty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Data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Tweets </a:t>
            </a:r>
            <a:r>
              <a:rPr lang="en-IN" sz="2400" b="1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#sarcasm, #sarcastic, #happy, #joy, #sad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hash tags are collected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1</a:t>
            </a:r>
            <a:r>
              <a:rPr lang="en-IN" sz="2400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K </a:t>
            </a:r>
            <a:r>
              <a:rPr lang="en-IN" sz="2400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tweets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are 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prepared for each section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Positive, Negative and 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Sarcasm classes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Sarcastic and Non-Sarcastic Facebook statuses of about 350 are collected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FEATURE SET DESCRIPTION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4" y="880731"/>
            <a:ext cx="8839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Lexical Features :</a:t>
            </a:r>
          </a:p>
          <a:p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1. Unigrams</a:t>
            </a:r>
          </a:p>
          <a:p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2. Bigrams</a:t>
            </a:r>
          </a:p>
          <a:p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3. Trigrams</a:t>
            </a:r>
          </a:p>
          <a:p>
            <a:pPr marL="457200" indent="-457200">
              <a:buAutoNum type="arabicPeriod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Pragmatic Features :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1. Binary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features specifying whether a Tweet has '@' symbol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2. Presence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of Exclamation marks and Question marks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3.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Emoticon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based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features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4. Interjections(words like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aah,boo,huraa,jeez,etc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...)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FEATURE SET DESCRIPTION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4" y="880731"/>
            <a:ext cx="8839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Dictionary and Part of Speech Based Dictionary Features 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NRC-Emotion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Lexicon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Features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Count of each POS Tags in a tweet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Sum of Polarities across similar POS Tags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Sum of Polarities of all words in a tweet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Topic Based Features :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1. Topic distribution for each tweet predicted by Mallet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FEATURE SELECTION PROCESS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4" y="880731"/>
            <a:ext cx="8839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Find the best performing features for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Postive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Sarcasm Binary classifier and Negative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Sarcasm Binary Classifier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Leave one out Cross Validation is performed for these binary classifiers and the best performing features are tuned based on decrease in Xi-Alpha estimates of error rate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Apply those features on the Positive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Negative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Sarcasm Classifier and Non-Sarcasm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Sarcasm classifiers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SYSTEM WORK FLOW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" y="1016000"/>
            <a:ext cx="9127376" cy="519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TOOLS USED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5" y="880731"/>
            <a:ext cx="88391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ARK CMU Twitter NLP Tools for tokenization and Part of Speech Tagging[5]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SVM Light, SVM Multi-class [4]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NRC-Emotion Lexicon Dictionary[6]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MALLET[7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Twitter API</a:t>
            </a:r>
            <a:endParaRPr lang="en-IN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5892605"/>
            <a:ext cx="1625599" cy="63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RESULTS(Positive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 Sarcasm)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43037"/>
              </p:ext>
            </p:extLst>
          </p:nvPr>
        </p:nvGraphicFramePr>
        <p:xfrm>
          <a:off x="457200" y="1235891"/>
          <a:ext cx="8229599" cy="3849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319"/>
                <a:gridCol w="1575424"/>
                <a:gridCol w="1067646"/>
                <a:gridCol w="1846302"/>
                <a:gridCol w="2274908"/>
              </a:tblGrid>
              <a:tr h="387069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Classifier</a:t>
                      </a:r>
                    </a:p>
                  </a:txBody>
                  <a:tcPr marL="5491" marR="5491" marT="549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Unigram, Trigram, </a:t>
                      </a:r>
                      <a:r>
                        <a:rPr lang="en-US" sz="2000" b="1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ReplyFeature</a:t>
                      </a:r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Positive 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Polarity Feature(Dictionary based)</a:t>
                      </a:r>
                    </a:p>
                  </a:txBody>
                  <a:tcPr marL="5491" marR="5491" marT="5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Precision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Recall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F Score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Accuracy</a:t>
                      </a:r>
                    </a:p>
                  </a:txBody>
                  <a:tcPr marL="5491" marR="5491" marT="5491" marB="0" anchor="b"/>
                </a:tc>
              </a:tr>
              <a:tr h="38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Positive 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Class(Train)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0.624565469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0.8624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0.724462366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38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0.777777778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0.4816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0.59486166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0.672</a:t>
                      </a:r>
                    </a:p>
                  </a:txBody>
                  <a:tcPr marL="5491" marR="5491" marT="5491" marB="0" anchor="b"/>
                </a:tc>
              </a:tr>
              <a:tr h="387069">
                <a:tc>
                  <a:txBody>
                    <a:bodyPr/>
                    <a:lstStyle/>
                    <a:p>
                      <a:pPr algn="l" fontAlgn="b"/>
                      <a:endParaRPr lang="en-US" sz="20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387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Positive 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Class(Test)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0.545217957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0.838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0.660622783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Class(Test)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0.650107991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0.301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0.411483254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0.5695</a:t>
                      </a:r>
                    </a:p>
                  </a:txBody>
                  <a:tcPr marL="5491" marR="5491" marT="549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5892605"/>
            <a:ext cx="1625599" cy="63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RESULTS(Negative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 Sarcasm)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54299"/>
              </p:ext>
            </p:extLst>
          </p:nvPr>
        </p:nvGraphicFramePr>
        <p:xfrm>
          <a:off x="457200" y="1331686"/>
          <a:ext cx="8229599" cy="3893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319"/>
                <a:gridCol w="1822167"/>
                <a:gridCol w="1001485"/>
                <a:gridCol w="1665720"/>
                <a:gridCol w="2274908"/>
              </a:tblGrid>
              <a:tr h="192195">
                <a:tc rowSpan="2">
                  <a:txBody>
                    <a:bodyPr/>
                    <a:lstStyle/>
                    <a:p>
                      <a:pPr algn="l" fontAlgn="b"/>
                      <a:endParaRPr lang="en-US" sz="20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91" marR="5491" marT="5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Unigram, Trigram, </a:t>
                      </a:r>
                      <a:r>
                        <a:rPr lang="en-US" sz="2000" b="1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ReplyFeature</a:t>
                      </a:r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Positive 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Polarity Feature(Dictionary based)</a:t>
                      </a:r>
                    </a:p>
                  </a:txBody>
                  <a:tcPr marL="5491" marR="5491" marT="5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endParaRPr lang="en-US" sz="20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Precision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Recall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F Score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Accuracy</a:t>
                      </a: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Class(Train)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0.713064713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0.584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0.64211105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0.647756139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0.765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0.701513067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0.6745</a:t>
                      </a: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endParaRPr lang="en-US" sz="2000" b="1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Class(Test)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0.588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0.593939394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19219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Class(Test)</a:t>
                      </a:r>
                    </a:p>
                  </a:txBody>
                  <a:tcPr marL="5491" marR="5491" marT="5491" marB="0" anchor="b"/>
                </a:tc>
                <a:tc gridSpan="4"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0.596078431</a:t>
                      </a:r>
                    </a:p>
                  </a:txBody>
                  <a:tcPr marL="5491" marR="5491" marT="5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0.596078431373</a:t>
                      </a:r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0.608</a:t>
                      </a:r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0.598</a:t>
                      </a:r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91" marR="5491" marT="549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5892605"/>
            <a:ext cx="1625599" cy="63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RESULTS(positive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 negative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 sarcasm)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21601"/>
              </p:ext>
            </p:extLst>
          </p:nvPr>
        </p:nvGraphicFramePr>
        <p:xfrm>
          <a:off x="435429" y="748899"/>
          <a:ext cx="8251370" cy="4625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090"/>
                <a:gridCol w="1618967"/>
                <a:gridCol w="1024103"/>
                <a:gridCol w="1846302"/>
                <a:gridCol w="2274908"/>
              </a:tblGrid>
              <a:tr h="5293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Classifier</a:t>
                      </a:r>
                    </a:p>
                  </a:txBody>
                  <a:tcPr marL="5491" marR="5491" marT="549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Unigram, Trigram, </a:t>
                      </a:r>
                      <a:r>
                        <a:rPr lang="en-US" sz="2000" b="1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ReplyFeature</a:t>
                      </a:r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Positive 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Polarity Feature(Dictionary based)</a:t>
                      </a:r>
                    </a:p>
                  </a:txBody>
                  <a:tcPr marL="5491" marR="5491" marT="5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020">
                <a:tc>
                  <a:txBody>
                    <a:bodyPr/>
                    <a:lstStyle/>
                    <a:p>
                      <a:pPr algn="l" fontAlgn="b"/>
                      <a:endParaRPr lang="en-US" sz="20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Precision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Recall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F Score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Accuracy</a:t>
                      </a:r>
                    </a:p>
                  </a:txBody>
                  <a:tcPr marL="5491" marR="5491" marT="5491" marB="0" anchor="b"/>
                </a:tc>
              </a:tr>
              <a:tr h="5293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Positive Class(Train)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0.505203762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0.8058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0.621040462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5293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Class(Train)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0.560040363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0.666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0.60844144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26702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Class(Train)</a:t>
                      </a:r>
                    </a:p>
                  </a:txBody>
                  <a:tcPr marL="5491" marR="5491" marT="5491" marB="0" anchor="b"/>
                </a:tc>
                <a:tc gridSpan="4"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0.733666666667</a:t>
                      </a:r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0.96570899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0.342819543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5293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Positive Class(Test)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0.407224959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0.744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0.526353024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5293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Class(Test)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0.48395967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0.528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0.505021521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5293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Class(Test)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0.487804878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0.26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0.339204175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0.666</a:t>
                      </a:r>
                    </a:p>
                  </a:txBody>
                  <a:tcPr marL="5491" marR="5491" marT="549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5892605"/>
            <a:ext cx="1625599" cy="63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RESULTS(sarcasm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vs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 non-sarcasm)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80238"/>
              </p:ext>
            </p:extLst>
          </p:nvPr>
        </p:nvGraphicFramePr>
        <p:xfrm>
          <a:off x="435429" y="981529"/>
          <a:ext cx="8251370" cy="3696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657"/>
                <a:gridCol w="1349828"/>
                <a:gridCol w="1096675"/>
                <a:gridCol w="1846302"/>
                <a:gridCol w="2274908"/>
              </a:tblGrid>
              <a:tr h="1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Classifier</a:t>
                      </a:r>
                    </a:p>
                  </a:txBody>
                  <a:tcPr marL="5491" marR="5491" marT="549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Unigram, Trigram, </a:t>
                      </a:r>
                      <a:r>
                        <a:rPr lang="en-US" sz="2000" b="1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ReplyFeature</a:t>
                      </a:r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Positive 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Negative Polarity Feature(Dictionary based)</a:t>
                      </a:r>
                    </a:p>
                  </a:txBody>
                  <a:tcPr marL="5491" marR="5491" marT="5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endParaRPr lang="en-US" sz="20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Precision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Recall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F Score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Accuracy</a:t>
                      </a:r>
                    </a:p>
                  </a:txBody>
                  <a:tcPr marL="5491" marR="5491" marT="5491" marB="0" anchor="b"/>
                </a:tc>
              </a:tr>
              <a:tr h="35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Non </a:t>
                      </a:r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(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0.712734805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0.9979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0.831548685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Class(Train)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0.978978979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0.3956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0.563494845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0.730466667</a:t>
                      </a: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endParaRPr lang="en-US" sz="2000" b="1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Non </a:t>
                      </a:r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Sarcasm(Test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0.66950017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0.9845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0.797004655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5491" marR="5491" marT="5491" marB="0" anchor="b"/>
                </a:tc>
              </a:tr>
              <a:tr h="1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Sarcasm Class(Test)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0.474576271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0.28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0.352201258</a:t>
                      </a:r>
                    </a:p>
                  </a:txBody>
                  <a:tcPr marL="5491" marR="5491" marT="54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0.598</a:t>
                      </a:r>
                    </a:p>
                  </a:txBody>
                  <a:tcPr marL="5491" marR="5491" marT="549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790" y="845820"/>
            <a:ext cx="706374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79" y="548640"/>
            <a:ext cx="410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WHAT IS SARCASM?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873" y="4128810"/>
            <a:ext cx="7306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</a:t>
            </a:r>
            <a: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he 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activity of saying or writing the opposite</a:t>
            </a: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of what you </a:t>
            </a:r>
            <a:r>
              <a:rPr lang="en-US" sz="2800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intended to express</a:t>
            </a:r>
            <a:endParaRPr lang="en-US" sz="2800" i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077" name="Picture 5" descr="C:\Users\sat\Desktop\nlp project presentation\ap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9" y="2564671"/>
            <a:ext cx="7409814" cy="9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sat\Desktop\nlp project presentation\twee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3" y="1135921"/>
            <a:ext cx="7755431" cy="112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06" y="242905"/>
            <a:ext cx="473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PERFORMANCE ANALYSIS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80" y="875898"/>
            <a:ext cx="85828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en-IN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@REPLY, Trigram features are the top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performing features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followed by unigram features occupies major role in sarcasm identification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- Sarcasm(Pattern based)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With Smaller Dataset, topic modeling is not found to be that much helpful in Sarcasm Identification process.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Interjections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occur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in all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kind of expressions -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Positive, Negative and Sarcastic. No use of having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 common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Interjection feature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Polarity feature applied across tweet level works better than applying across individual words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PERFORMANCE COMPARISON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85594"/>
            <a:ext cx="4238173" cy="26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430" y="1423741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System1[1]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0802" y="1345252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System2[2]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5273"/>
              </p:ext>
            </p:extLst>
          </p:nvPr>
        </p:nvGraphicFramePr>
        <p:xfrm>
          <a:off x="4109052" y="2537868"/>
          <a:ext cx="4791528" cy="1552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551"/>
                <a:gridCol w="1305639"/>
                <a:gridCol w="204633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System2 </a:t>
                      </a:r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Classifier</a:t>
                      </a:r>
                      <a:endParaRPr lang="en-US" sz="20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Unigrams alone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With Dictionary Features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S-P-N (</a:t>
                      </a:r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Unigrams)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57.22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55.59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S-NS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65.44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61.22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06" y="242905"/>
            <a:ext cx="473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CONCLUSION and IMPACT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79" y="677084"/>
            <a:ext cx="85828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Automatic Data preparation and Annotation(‘#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hashtag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’ ) from Content rich Social Media like twitter, though noisy, provides promising results.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Can save annotation cost and human labor.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Paves way to develop Domain Independent Sarcasm Identification Systems – Not just product review systems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The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effect of noisiness in annotation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will be subsided with increase in the size of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dataset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Improvement in Sarcasm Identification Systems will definitely improve the Content Mining process in Social Media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77950" y="2092059"/>
            <a:ext cx="557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QUESTIONS….!!!!</a:t>
            </a:r>
            <a:endParaRPr lang="en-IN" sz="40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970" y="774451"/>
            <a:ext cx="85489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[1] Identifying Sarcasm in Twitter: A Closer Look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</a:t>
            </a:r>
            <a:r>
              <a:rPr lang="es-ES" sz="2400" dirty="0"/>
              <a:t> 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Roberto González-</a:t>
            </a:r>
            <a:r>
              <a:rPr lang="es-E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Ibáñez,Smaranda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s-E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Muresan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Nina </a:t>
            </a:r>
            <a:r>
              <a:rPr lang="es-E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Wacholder</a:t>
            </a:r>
            <a:endParaRPr lang="es-E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[2] Semi-Supervised Recognition of Sarcastic Sentences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in Twitter and Amazon, Dmitry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Davidov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Oren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Tsur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Ari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Rappoport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[3] Sentiment Analysis of Twitter Data,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Apoorv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Agarwal,Boyi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Xie,Ilia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Vovsha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Owen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Rambow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Rebecca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Passonneau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06" y="242905"/>
            <a:ext cx="473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REFERENCES	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970" y="774451"/>
            <a:ext cx="85489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[4] T.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Joachims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Making large-Scale SVM Learning Practical. Advances in Kernel Methods - Support Vector Learning, B.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Schölkopf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and C. Burges and A.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Smola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(ed.), MIT-Press, 1999. 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[5]Improved Part-of-Speech Tagging for Online Conversational Text with Word Clusters 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[6]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Saif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Mohammad and Peter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Turney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Crowdsourcing a Word-Emotion Association Lexicon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[7] McCallum, Andrew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Kachites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. "MALLET: A Machine Learning for Language Toolkit." http://mallet.cs.umass.edu. 2002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06" y="242905"/>
            <a:ext cx="473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REFERENCES	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036" y="2466286"/>
            <a:ext cx="895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  <a:sym typeface="Wingdings" pitchFamily="2" charset="2"/>
              </a:rPr>
              <a:t>THANKS FOR BEARING WITH ME…………!!!!! </a:t>
            </a:r>
          </a:p>
          <a:p>
            <a:endParaRPr lang="en-IN" sz="2800" dirty="0">
              <a:solidFill>
                <a:schemeClr val="bg2">
                  <a:lumMod val="10000"/>
                </a:schemeClr>
              </a:solidFill>
              <a:latin typeface="Cooper Black" pitchFamily="18" charset="0"/>
              <a:sym typeface="Wingdings" pitchFamily="2" charset="2"/>
            </a:endParaRPr>
          </a:p>
          <a:p>
            <a:r>
              <a:rPr lang="en-IN" sz="28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  <a:sym typeface="Wingdings" pitchFamily="2" charset="2"/>
              </a:rPr>
              <a:t>					HONESTLY ..!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IN" sz="28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510" y="704442"/>
            <a:ext cx="425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MOTIVATION1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970" y="1422684"/>
            <a:ext cx="82586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Social Media – global hub for Opining Mining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o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pinion of the mass towards products, brands, events, people and so on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3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% results of  Product Review mining systems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can be improved by handling negations especially expressions like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Sarcasm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Sarcasm Identification System will improve the correctness of Sentiment Analysis, Brand Monitoring and Product Review Summarization Systems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in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2022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790" y="845820"/>
            <a:ext cx="706374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79" y="548640"/>
            <a:ext cx="410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MOTIVATION2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79" y="1248229"/>
            <a:ext cx="78072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Analyzing the Sentiments of Trending Topics</a:t>
            </a:r>
          </a:p>
          <a:p>
            <a:endParaRPr lang="en-US" sz="2400" i="1" dirty="0" smtClean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Klout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with positive/negative influence</a:t>
            </a:r>
          </a:p>
          <a:p>
            <a:endParaRPr lang="en-US" sz="2400" i="1" dirty="0" smtClean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	#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Sir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Ravindra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Jadeja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, #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Justin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Beiber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Viral Nature of Social Media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Twitter Political Index(Topsy)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analysis of 2013 election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790" y="845820"/>
            <a:ext cx="706374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1" y="384154"/>
            <a:ext cx="466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Existing System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451" y="1006203"/>
            <a:ext cx="72847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System1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[1]: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Semi-Supervised Recognition of Sarcastic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Sentences in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Twitter and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Amazon : Dmitry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Davidov, Oren Tsur,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Ari Rappoport</a:t>
            </a:r>
          </a:p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Main</a:t>
            </a: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Focus</a:t>
            </a:r>
            <a:endParaRPr lang="en-US" sz="2400" b="1" i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Pattern based features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Product reviews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[PRODUCT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][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COMPANY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]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[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TITLE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]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DataSet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Amazon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Reviews,Twitter data</a:t>
            </a:r>
          </a:p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DisAdvantages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Generating Patterns for non product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reviews-tedious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Annotation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requiers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more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labour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790" y="845820"/>
            <a:ext cx="706374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1" y="384154"/>
            <a:ext cx="466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Existing System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451" y="1006203"/>
            <a:ext cx="7284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System2 [2]: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Unsupervised System</a:t>
            </a:r>
          </a:p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Main</a:t>
            </a: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Focus</a:t>
            </a:r>
            <a:endParaRPr lang="en-US" sz="2400" b="1" i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Syntactic Features :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1. Lexical Features - Unigrams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Pragmatic Features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1. LIWC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	2.  @REPLY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DataSet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Twitter data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	2700 tweets with #sarcasm hash tag for training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Manually filtered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Very Small dataset</a:t>
            </a: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29" y="720634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WHY IS IT </a:t>
            </a: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SO DIFFICULT </a:t>
            </a:r>
            <a:r>
              <a:rPr lang="en-US" sz="2400" b="1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..!?</a:t>
            </a:r>
            <a:endParaRPr lang="en-IN" sz="2400" b="1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083" y="1311002"/>
            <a:ext cx="83674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Subjective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	Restaurant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X is running this $3 off deal again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i="1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Needs more context specific Information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i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i="1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i="1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Lack of Cues in written Text</a:t>
            </a:r>
            <a:endParaRPr lang="en-US" sz="2400" b="1" i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Even humans themselves disagree with boundaries of sarcasm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i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i="1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6146" name="Picture 2" descr="C:\Users\sat\Desktop\nlp project presentation\twee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" y="2796392"/>
            <a:ext cx="7141029" cy="12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PROPOSED WORK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5" y="718859"/>
            <a:ext cx="8839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Classification techniques are applied to classify Sarcastic content from Social Media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Non-Sarcastic Tweets </a:t>
            </a: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  Actual Positive and Negative Tweets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Sarcastic Tweets  Pseudo Positive and Pseudo Negative Tweets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SVM Learning Algorithm 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is applied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Binary Classifier s:</a:t>
            </a:r>
            <a:endParaRPr lang="en-IN" sz="2400" b="1" i="1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Sarcastic Tweets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Positive Tweets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Sarcastic Tweets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Negative Tweets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Sarcastic Tweets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Non-Sarcastic Tweets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400" b="1" i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Multiclass Classifier: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Positive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Negative </a:t>
            </a:r>
            <a:r>
              <a:rPr lang="en-IN" sz="2400" dirty="0" err="1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Sarcastic Tweets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Evaluation </a:t>
            </a:r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Metric :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  <a:sym typeface="Wingdings" pitchFamily="2" charset="2"/>
              </a:rPr>
              <a:t> F1Score, Accuracy of Classification</a:t>
            </a:r>
          </a:p>
          <a:p>
            <a:pPr marL="457200" lvl="2"/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4" y="247320"/>
            <a:ext cx="814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oper Black" pitchFamily="18" charset="0"/>
              </a:rPr>
              <a:t>BASELINE SYSTEM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5" y="880731"/>
            <a:ext cx="8839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Positive </a:t>
            </a:r>
            <a:r>
              <a:rPr lang="en-IN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Negative </a:t>
            </a:r>
            <a:r>
              <a:rPr lang="en-IN" sz="2400" dirty="0" err="1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vs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 Sarcasm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classification system with Unigrams, Bigrams and Trigrams </a:t>
            </a:r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  <a:latin typeface="Mongolian Baiti" pitchFamily="66" charset="0"/>
                <a:cs typeface="Mongolian Baiti" pitchFamily="66" charset="0"/>
              </a:rPr>
              <a:t>features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solidFill>
                <a:schemeClr val="bg2">
                  <a:lumMod val="10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8196" name="Picture 4" descr="C:\Users\sat\Desktop\nlp project presentation\baseline_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6" y="2404225"/>
            <a:ext cx="8080376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8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1900</TotalTime>
  <Words>1091</Words>
  <Application>Microsoft Office PowerPoint</Application>
  <PresentationFormat>On-screen Show (4:3)</PresentationFormat>
  <Paragraphs>283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Viterbi_R1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</dc:creator>
  <cp:lastModifiedBy>sat</cp:lastModifiedBy>
  <cp:revision>638</cp:revision>
  <cp:lastPrinted>2012-02-07T18:57:58Z</cp:lastPrinted>
  <dcterms:created xsi:type="dcterms:W3CDTF">2012-10-16T07:36:09Z</dcterms:created>
  <dcterms:modified xsi:type="dcterms:W3CDTF">2013-04-18T20:48:45Z</dcterms:modified>
</cp:coreProperties>
</file>