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  <p:sldMasterId id="2147483778" r:id="rId5"/>
    <p:sldMasterId id="2147483823" r:id="rId6"/>
    <p:sldMasterId id="2147483834" r:id="rId7"/>
  </p:sldMasterIdLst>
  <p:notesMasterIdLst>
    <p:notesMasterId r:id="rId14"/>
  </p:notesMasterIdLst>
  <p:handoutMasterIdLst>
    <p:handoutMasterId r:id="rId15"/>
  </p:handoutMasterIdLst>
  <p:sldIdLst>
    <p:sldId id="1294" r:id="rId8"/>
    <p:sldId id="1429" r:id="rId9"/>
    <p:sldId id="1458" r:id="rId10"/>
    <p:sldId id="1460" r:id="rId11"/>
    <p:sldId id="1442" r:id="rId12"/>
    <p:sldId id="1459" r:id="rId13"/>
  </p:sldIdLst>
  <p:sldSz cx="12192000" cy="6858000"/>
  <p:notesSz cx="7010400" cy="916305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9" name="Patricia Vollmer" initials="PV [29]" lastIdx="1" clrIdx="28">
    <p:extLst/>
  </p:cmAuthor>
  <p:cmAuthor id="1" name="Patricia Vollmer" initials="PV" lastIdx="22" clrIdx="0">
    <p:extLst/>
  </p:cmAuthor>
  <p:cmAuthor id="30" name="Patricia Vollmer" initials="PV [30]" lastIdx="1" clrIdx="29">
    <p:extLst/>
  </p:cmAuthor>
  <p:cmAuthor id="2" name="Patricia Vollmer" initials="PV [2]" lastIdx="1" clrIdx="1">
    <p:extLst/>
  </p:cmAuthor>
  <p:cmAuthor id="31" name="Patricia Vollmer" initials="PV [31]" lastIdx="1" clrIdx="30">
    <p:extLst/>
  </p:cmAuthor>
  <p:cmAuthor id="3" name="Patricia Vollmer" initials="PV [3]" lastIdx="1" clrIdx="2">
    <p:extLst/>
  </p:cmAuthor>
  <p:cmAuthor id="4" name="Patricia Vollmer" initials="PV [4]" lastIdx="1" clrIdx="3">
    <p:extLst/>
  </p:cmAuthor>
  <p:cmAuthor id="5" name="Patricia Vollmer" initials="PV [5]" lastIdx="1" clrIdx="4">
    <p:extLst/>
  </p:cmAuthor>
  <p:cmAuthor id="6" name="Patricia Vollmer" initials="PV [6]" lastIdx="1" clrIdx="5">
    <p:extLst/>
  </p:cmAuthor>
  <p:cmAuthor id="7" name="Patricia Vollmer" initials="PV [7]" lastIdx="1" clrIdx="6">
    <p:extLst/>
  </p:cmAuthor>
  <p:cmAuthor id="8" name="Patricia Vollmer" initials="PV [8]" lastIdx="1" clrIdx="7">
    <p:extLst/>
  </p:cmAuthor>
  <p:cmAuthor id="9" name="Patricia Vollmer" initials="PV [9]" lastIdx="1" clrIdx="8">
    <p:extLst/>
  </p:cmAuthor>
  <p:cmAuthor id="10" name="Patricia Vollmer" initials="PV [10]" lastIdx="1" clrIdx="9">
    <p:extLst/>
  </p:cmAuthor>
  <p:cmAuthor id="11" name="Patricia Vollmer" initials="PV [11]" lastIdx="1" clrIdx="10">
    <p:extLst/>
  </p:cmAuthor>
  <p:cmAuthor id="12" name="Patricia Vollmer" initials="PV [12]" lastIdx="1" clrIdx="11">
    <p:extLst/>
  </p:cmAuthor>
  <p:cmAuthor id="13" name="Patricia Vollmer" initials="PV [13]" lastIdx="1" clrIdx="12">
    <p:extLst/>
  </p:cmAuthor>
  <p:cmAuthor id="14" name="Patricia Vollmer" initials="PV [14]" lastIdx="1" clrIdx="13">
    <p:extLst/>
  </p:cmAuthor>
  <p:cmAuthor id="15" name="Patricia Vollmer" initials="PV [15]" lastIdx="1" clrIdx="14">
    <p:extLst/>
  </p:cmAuthor>
  <p:cmAuthor id="16" name="Patricia Vollmer" initials="PV [16]" lastIdx="1" clrIdx="15">
    <p:extLst/>
  </p:cmAuthor>
  <p:cmAuthor id="17" name="Patricia Vollmer" initials="PV [17]" lastIdx="1" clrIdx="16">
    <p:extLst/>
  </p:cmAuthor>
  <p:cmAuthor id="18" name="Patricia Vollmer" initials="PV [18]" lastIdx="1" clrIdx="17">
    <p:extLst/>
  </p:cmAuthor>
  <p:cmAuthor id="19" name="Patricia Vollmer" initials="PV [19]" lastIdx="1" clrIdx="18">
    <p:extLst/>
  </p:cmAuthor>
  <p:cmAuthor id="20" name="Patricia Vollmer" initials="PV [20]" lastIdx="1" clrIdx="19">
    <p:extLst/>
  </p:cmAuthor>
  <p:cmAuthor id="21" name="Patricia Vollmer" initials="PV [21]" lastIdx="1" clrIdx="20">
    <p:extLst/>
  </p:cmAuthor>
  <p:cmAuthor id="22" name="Patricia Vollmer" initials="PV [22]" lastIdx="1" clrIdx="21">
    <p:extLst/>
  </p:cmAuthor>
  <p:cmAuthor id="23" name="Patricia Vollmer" initials="PV [23]" lastIdx="1" clrIdx="22">
    <p:extLst/>
  </p:cmAuthor>
  <p:cmAuthor id="24" name="Patricia Vollmer" initials="PV [24]" lastIdx="1" clrIdx="23">
    <p:extLst/>
  </p:cmAuthor>
  <p:cmAuthor id="25" name="Patricia Vollmer" initials="PV [25]" lastIdx="1" clrIdx="24">
    <p:extLst/>
  </p:cmAuthor>
  <p:cmAuthor id="26" name="Patricia Vollmer" initials="PV [26]" lastIdx="1" clrIdx="25">
    <p:extLst/>
  </p:cmAuthor>
  <p:cmAuthor id="27" name="Patricia Vollmer" initials="PV [27]" lastIdx="1" clrIdx="26">
    <p:extLst/>
  </p:cmAuthor>
  <p:cmAuthor id="28" name="Patricia Vollmer" initials="PV [28]" lastIdx="1" clrIdx="2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11"/>
    <a:srgbClr val="F37021"/>
    <a:srgbClr val="D9D9D9"/>
    <a:srgbClr val="FF0000"/>
    <a:srgbClr val="FFFFFF"/>
    <a:srgbClr val="172D6D"/>
    <a:srgbClr val="151515"/>
    <a:srgbClr val="757575"/>
    <a:srgbClr val="5DA8DC"/>
    <a:srgbClr val="AD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370" autoAdjust="0"/>
  </p:normalViewPr>
  <p:slideViewPr>
    <p:cSldViewPr>
      <p:cViewPr varScale="1">
        <p:scale>
          <a:sx n="72" d="100"/>
          <a:sy n="72" d="100"/>
        </p:scale>
        <p:origin x="540" y="54"/>
      </p:cViewPr>
      <p:guideLst>
        <p:guide orient="horz" pos="1440"/>
        <p:guide pos="2341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68" y="72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B2534-4726-4F2B-916F-216BCB0CB6F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3FF9-B6DA-4FA1-BB92-2B8224A3DA92}">
      <dgm:prSet phldrT="[Text]"/>
      <dgm:spPr/>
      <dgm:t>
        <a:bodyPr/>
        <a:lstStyle/>
        <a:p>
          <a:pPr algn="ctr"/>
          <a:r>
            <a:rPr lang="en-US" dirty="0"/>
            <a:t>Web Server</a:t>
          </a:r>
        </a:p>
      </dgm:t>
    </dgm:pt>
    <dgm:pt modelId="{6A4409E7-E4B6-4240-A57A-E2FCD199F868}" type="parTrans" cxnId="{247A6626-F22D-45B1-A11B-36CBAD958728}">
      <dgm:prSet/>
      <dgm:spPr/>
      <dgm:t>
        <a:bodyPr/>
        <a:lstStyle/>
        <a:p>
          <a:endParaRPr lang="en-US"/>
        </a:p>
      </dgm:t>
    </dgm:pt>
    <dgm:pt modelId="{B3BACC03-CE99-4AAC-ADF3-E232004FE011}" type="sibTrans" cxnId="{247A6626-F22D-45B1-A11B-36CBAD958728}">
      <dgm:prSet/>
      <dgm:spPr/>
      <dgm:t>
        <a:bodyPr/>
        <a:lstStyle/>
        <a:p>
          <a:endParaRPr lang="en-US"/>
        </a:p>
      </dgm:t>
    </dgm:pt>
    <dgm:pt modelId="{912D153A-DA59-49F4-B948-061FECFAA3D2}">
      <dgm:prSet phldrT="[Text]"/>
      <dgm:spPr/>
      <dgm:t>
        <a:bodyPr/>
        <a:lstStyle/>
        <a:p>
          <a:pPr algn="ctr"/>
          <a:r>
            <a:rPr lang="en-US" dirty="0"/>
            <a:t>Application Server </a:t>
          </a:r>
        </a:p>
      </dgm:t>
    </dgm:pt>
    <dgm:pt modelId="{21D69116-50AC-4E46-B093-FB23E813E859}" type="parTrans" cxnId="{418E2882-1C1E-4049-9C52-D9FCDA4B002E}">
      <dgm:prSet/>
      <dgm:spPr/>
      <dgm:t>
        <a:bodyPr/>
        <a:lstStyle/>
        <a:p>
          <a:endParaRPr lang="en-US"/>
        </a:p>
      </dgm:t>
    </dgm:pt>
    <dgm:pt modelId="{BC765D33-7D36-477C-A0A5-147508B38BCB}" type="sibTrans" cxnId="{418E2882-1C1E-4049-9C52-D9FCDA4B002E}">
      <dgm:prSet/>
      <dgm:spPr/>
      <dgm:t>
        <a:bodyPr/>
        <a:lstStyle/>
        <a:p>
          <a:endParaRPr lang="en-US"/>
        </a:p>
      </dgm:t>
    </dgm:pt>
    <dgm:pt modelId="{69F77823-A5ED-4CAB-9029-1FC58917BAA3}">
      <dgm:prSet custT="1"/>
      <dgm:spPr/>
      <dgm:t>
        <a:bodyPr/>
        <a:lstStyle/>
        <a:p>
          <a:pPr algn="r"/>
          <a:r>
            <a:rPr lang="en-US" sz="2400" dirty="0"/>
            <a:t>OHS</a:t>
          </a:r>
        </a:p>
      </dgm:t>
    </dgm:pt>
    <dgm:pt modelId="{FAABD4A2-6BF6-4BE0-B694-50873351D1F1}" type="parTrans" cxnId="{78EEAFD3-0F60-470D-AE6D-F2FF63CCD427}">
      <dgm:prSet/>
      <dgm:spPr/>
      <dgm:t>
        <a:bodyPr/>
        <a:lstStyle/>
        <a:p>
          <a:endParaRPr lang="en-US"/>
        </a:p>
      </dgm:t>
    </dgm:pt>
    <dgm:pt modelId="{7D5A8E46-C6F5-4A78-AC8A-DE76ECFF12D8}" type="sibTrans" cxnId="{78EEAFD3-0F60-470D-AE6D-F2FF63CCD427}">
      <dgm:prSet/>
      <dgm:spPr/>
      <dgm:t>
        <a:bodyPr/>
        <a:lstStyle/>
        <a:p>
          <a:endParaRPr lang="en-US"/>
        </a:p>
      </dgm:t>
    </dgm:pt>
    <dgm:pt modelId="{C3AFA7D2-9672-447F-9837-D8D02382D0C7}">
      <dgm:prSet/>
      <dgm:spPr/>
      <dgm:t>
        <a:bodyPr/>
        <a:lstStyle/>
        <a:p>
          <a:r>
            <a:rPr lang="en-US" dirty="0"/>
            <a:t>Tomcat</a:t>
          </a:r>
        </a:p>
      </dgm:t>
    </dgm:pt>
    <dgm:pt modelId="{B070DAFB-030D-45EB-818C-374ACB6F2068}" type="parTrans" cxnId="{5D6D39D6-4730-4D91-BCB1-07C696EE5F31}">
      <dgm:prSet/>
      <dgm:spPr/>
      <dgm:t>
        <a:bodyPr/>
        <a:lstStyle/>
        <a:p>
          <a:endParaRPr lang="en-US"/>
        </a:p>
      </dgm:t>
    </dgm:pt>
    <dgm:pt modelId="{3CA4F051-967D-4AF1-8686-A9F55925D8FE}" type="sibTrans" cxnId="{5D6D39D6-4730-4D91-BCB1-07C696EE5F31}">
      <dgm:prSet/>
      <dgm:spPr/>
      <dgm:t>
        <a:bodyPr/>
        <a:lstStyle/>
        <a:p>
          <a:endParaRPr lang="en-US"/>
        </a:p>
      </dgm:t>
    </dgm:pt>
    <dgm:pt modelId="{950894FB-8D90-4FBB-B1F6-3235373F1044}">
      <dgm:prSet/>
      <dgm:spPr/>
      <dgm:t>
        <a:bodyPr/>
        <a:lstStyle/>
        <a:p>
          <a:r>
            <a:rPr lang="en-US" dirty="0" err="1"/>
            <a:t>Liferay</a:t>
          </a:r>
          <a:endParaRPr lang="en-US" dirty="0"/>
        </a:p>
      </dgm:t>
    </dgm:pt>
    <dgm:pt modelId="{5BABFC4C-D41D-4846-9676-8AB2D5257421}" type="parTrans" cxnId="{CC3C5D87-1092-48DD-AE44-1C1886D94A0F}">
      <dgm:prSet/>
      <dgm:spPr/>
      <dgm:t>
        <a:bodyPr/>
        <a:lstStyle/>
        <a:p>
          <a:endParaRPr lang="en-US"/>
        </a:p>
      </dgm:t>
    </dgm:pt>
    <dgm:pt modelId="{C706752A-B5B6-4F62-AF5F-F1B3DAA658BB}" type="sibTrans" cxnId="{CC3C5D87-1092-48DD-AE44-1C1886D94A0F}">
      <dgm:prSet/>
      <dgm:spPr/>
      <dgm:t>
        <a:bodyPr/>
        <a:lstStyle/>
        <a:p>
          <a:endParaRPr lang="en-US"/>
        </a:p>
      </dgm:t>
    </dgm:pt>
    <dgm:pt modelId="{3B3D0AD4-2728-4CC3-A030-06D11E57101A}" type="pres">
      <dgm:prSet presAssocID="{03AB2534-4726-4F2B-916F-216BCB0CB6FB}" presName="linearFlow" presStyleCnt="0">
        <dgm:presLayoutVars>
          <dgm:dir/>
          <dgm:animLvl val="lvl"/>
          <dgm:resizeHandles/>
        </dgm:presLayoutVars>
      </dgm:prSet>
      <dgm:spPr/>
    </dgm:pt>
    <dgm:pt modelId="{06C0DA75-90A0-4FA7-B8B5-9D33F3A3AB27}" type="pres">
      <dgm:prSet presAssocID="{24673FF9-B6DA-4FA1-BB92-2B8224A3DA92}" presName="compositeNode" presStyleCnt="0">
        <dgm:presLayoutVars>
          <dgm:bulletEnabled val="1"/>
        </dgm:presLayoutVars>
      </dgm:prSet>
      <dgm:spPr/>
    </dgm:pt>
    <dgm:pt modelId="{4D04594C-065D-47E3-99C8-C626891980E9}" type="pres">
      <dgm:prSet presAssocID="{24673FF9-B6DA-4FA1-BB92-2B8224A3DA92}" presName="image" presStyleLbl="fgImgPlace1" presStyleIdx="0" presStyleCnt="2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137E82A6-4B6B-49E1-B639-DA799A32ECF3}" type="pres">
      <dgm:prSet presAssocID="{24673FF9-B6DA-4FA1-BB92-2B8224A3DA92}" presName="childNode" presStyleLbl="node1" presStyleIdx="0" presStyleCnt="2" custScaleX="103582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6BF24A10-4D96-4EE6-BF67-58C7D0EF04D0}" type="pres">
      <dgm:prSet presAssocID="{24673FF9-B6DA-4FA1-BB92-2B8224A3DA9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B562E781-6F13-4D66-91E5-93438F220260}" type="pres">
      <dgm:prSet presAssocID="{B3BACC03-CE99-4AAC-ADF3-E232004FE011}" presName="sibTrans" presStyleCnt="0"/>
      <dgm:spPr/>
    </dgm:pt>
    <dgm:pt modelId="{A5744C64-4092-44A8-8F11-482AF0EBBAC4}" type="pres">
      <dgm:prSet presAssocID="{912D153A-DA59-49F4-B948-061FECFAA3D2}" presName="compositeNode" presStyleCnt="0">
        <dgm:presLayoutVars>
          <dgm:bulletEnabled val="1"/>
        </dgm:presLayoutVars>
      </dgm:prSet>
      <dgm:spPr/>
    </dgm:pt>
    <dgm:pt modelId="{AE1DDB51-2154-457D-A634-0C87F0D51D0D}" type="pres">
      <dgm:prSet presAssocID="{912D153A-DA59-49F4-B948-061FECFAA3D2}" presName="image" presStyleLbl="fgImgPlace1" presStyleIdx="1" presStyleCnt="2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F2F2A6C-0CF6-4E28-B764-3A9322DF9D23}" type="pres">
      <dgm:prSet presAssocID="{912D153A-DA59-49F4-B948-061FECFAA3D2}" presName="childNode" presStyleLbl="node1" presStyleIdx="1" presStyleCnt="2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18FAF32B-1B93-44F0-ABD3-32D12BCB4C4D}" type="pres">
      <dgm:prSet presAssocID="{912D153A-DA59-49F4-B948-061FECFAA3D2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FFBCE19-7C7D-44E8-B78E-11D3F3E68231}" type="presOf" srcId="{912D153A-DA59-49F4-B948-061FECFAA3D2}" destId="{18FAF32B-1B93-44F0-ABD3-32D12BCB4C4D}" srcOrd="0" destOrd="0" presId="urn:microsoft.com/office/officeart/2005/8/layout/hList2"/>
    <dgm:cxn modelId="{247A6626-F22D-45B1-A11B-36CBAD958728}" srcId="{03AB2534-4726-4F2B-916F-216BCB0CB6FB}" destId="{24673FF9-B6DA-4FA1-BB92-2B8224A3DA92}" srcOrd="0" destOrd="0" parTransId="{6A4409E7-E4B6-4240-A57A-E2FCD199F868}" sibTransId="{B3BACC03-CE99-4AAC-ADF3-E232004FE011}"/>
    <dgm:cxn modelId="{DAD71350-B119-4191-8737-AABBFB164372}" type="presOf" srcId="{950894FB-8D90-4FBB-B1F6-3235373F1044}" destId="{0F2F2A6C-0CF6-4E28-B764-3A9322DF9D23}" srcOrd="0" destOrd="1" presId="urn:microsoft.com/office/officeart/2005/8/layout/hList2"/>
    <dgm:cxn modelId="{71C2BB71-0019-4809-875B-266AC7FA3FD9}" type="presOf" srcId="{69F77823-A5ED-4CAB-9029-1FC58917BAA3}" destId="{137E82A6-4B6B-49E1-B639-DA799A32ECF3}" srcOrd="0" destOrd="0" presId="urn:microsoft.com/office/officeart/2005/8/layout/hList2"/>
    <dgm:cxn modelId="{418E2882-1C1E-4049-9C52-D9FCDA4B002E}" srcId="{03AB2534-4726-4F2B-916F-216BCB0CB6FB}" destId="{912D153A-DA59-49F4-B948-061FECFAA3D2}" srcOrd="1" destOrd="0" parTransId="{21D69116-50AC-4E46-B093-FB23E813E859}" sibTransId="{BC765D33-7D36-477C-A0A5-147508B38BCB}"/>
    <dgm:cxn modelId="{CC3C5D87-1092-48DD-AE44-1C1886D94A0F}" srcId="{912D153A-DA59-49F4-B948-061FECFAA3D2}" destId="{950894FB-8D90-4FBB-B1F6-3235373F1044}" srcOrd="1" destOrd="0" parTransId="{5BABFC4C-D41D-4846-9676-8AB2D5257421}" sibTransId="{C706752A-B5B6-4F62-AF5F-F1B3DAA658BB}"/>
    <dgm:cxn modelId="{7AFF9E96-ECF1-4820-B225-14A6C4BBBA8B}" type="presOf" srcId="{C3AFA7D2-9672-447F-9837-D8D02382D0C7}" destId="{0F2F2A6C-0CF6-4E28-B764-3A9322DF9D23}" srcOrd="0" destOrd="0" presId="urn:microsoft.com/office/officeart/2005/8/layout/hList2"/>
    <dgm:cxn modelId="{8F59A19D-311C-4190-A0C1-9A72EA7AE7A4}" type="presOf" srcId="{03AB2534-4726-4F2B-916F-216BCB0CB6FB}" destId="{3B3D0AD4-2728-4CC3-A030-06D11E57101A}" srcOrd="0" destOrd="0" presId="urn:microsoft.com/office/officeart/2005/8/layout/hList2"/>
    <dgm:cxn modelId="{8B201DBA-CCE7-4345-A7BC-134A25912969}" type="presOf" srcId="{24673FF9-B6DA-4FA1-BB92-2B8224A3DA92}" destId="{6BF24A10-4D96-4EE6-BF67-58C7D0EF04D0}" srcOrd="0" destOrd="0" presId="urn:microsoft.com/office/officeart/2005/8/layout/hList2"/>
    <dgm:cxn modelId="{78EEAFD3-0F60-470D-AE6D-F2FF63CCD427}" srcId="{24673FF9-B6DA-4FA1-BB92-2B8224A3DA92}" destId="{69F77823-A5ED-4CAB-9029-1FC58917BAA3}" srcOrd="0" destOrd="0" parTransId="{FAABD4A2-6BF6-4BE0-B694-50873351D1F1}" sibTransId="{7D5A8E46-C6F5-4A78-AC8A-DE76ECFF12D8}"/>
    <dgm:cxn modelId="{5D6D39D6-4730-4D91-BCB1-07C696EE5F31}" srcId="{912D153A-DA59-49F4-B948-061FECFAA3D2}" destId="{C3AFA7D2-9672-447F-9837-D8D02382D0C7}" srcOrd="0" destOrd="0" parTransId="{B070DAFB-030D-45EB-818C-374ACB6F2068}" sibTransId="{3CA4F051-967D-4AF1-8686-A9F55925D8FE}"/>
    <dgm:cxn modelId="{926EB032-D8E9-4E13-B26A-2A678351380E}" type="presParOf" srcId="{3B3D0AD4-2728-4CC3-A030-06D11E57101A}" destId="{06C0DA75-90A0-4FA7-B8B5-9D33F3A3AB27}" srcOrd="0" destOrd="0" presId="urn:microsoft.com/office/officeart/2005/8/layout/hList2"/>
    <dgm:cxn modelId="{989E243A-FE26-4D0C-9E34-F3000046EE83}" type="presParOf" srcId="{06C0DA75-90A0-4FA7-B8B5-9D33F3A3AB27}" destId="{4D04594C-065D-47E3-99C8-C626891980E9}" srcOrd="0" destOrd="0" presId="urn:microsoft.com/office/officeart/2005/8/layout/hList2"/>
    <dgm:cxn modelId="{DB2915EF-CB4B-4368-8FA0-00193EEAC757}" type="presParOf" srcId="{06C0DA75-90A0-4FA7-B8B5-9D33F3A3AB27}" destId="{137E82A6-4B6B-49E1-B639-DA799A32ECF3}" srcOrd="1" destOrd="0" presId="urn:microsoft.com/office/officeart/2005/8/layout/hList2"/>
    <dgm:cxn modelId="{199C3A75-9237-4001-8227-85C2EC84D0A3}" type="presParOf" srcId="{06C0DA75-90A0-4FA7-B8B5-9D33F3A3AB27}" destId="{6BF24A10-4D96-4EE6-BF67-58C7D0EF04D0}" srcOrd="2" destOrd="0" presId="urn:microsoft.com/office/officeart/2005/8/layout/hList2"/>
    <dgm:cxn modelId="{ED06F4C3-C1D0-4167-81BB-4A91CC0D3F82}" type="presParOf" srcId="{3B3D0AD4-2728-4CC3-A030-06D11E57101A}" destId="{B562E781-6F13-4D66-91E5-93438F220260}" srcOrd="1" destOrd="0" presId="urn:microsoft.com/office/officeart/2005/8/layout/hList2"/>
    <dgm:cxn modelId="{025B4ACC-2AEF-4DCC-AE98-7F7648BAA7BB}" type="presParOf" srcId="{3B3D0AD4-2728-4CC3-A030-06D11E57101A}" destId="{A5744C64-4092-44A8-8F11-482AF0EBBAC4}" srcOrd="2" destOrd="0" presId="urn:microsoft.com/office/officeart/2005/8/layout/hList2"/>
    <dgm:cxn modelId="{EB34BEE3-2656-4842-880D-0DFF3143CECC}" type="presParOf" srcId="{A5744C64-4092-44A8-8F11-482AF0EBBAC4}" destId="{AE1DDB51-2154-457D-A634-0C87F0D51D0D}" srcOrd="0" destOrd="0" presId="urn:microsoft.com/office/officeart/2005/8/layout/hList2"/>
    <dgm:cxn modelId="{56FD59F8-162E-40C6-BA72-BEBFF64F7B24}" type="presParOf" srcId="{A5744C64-4092-44A8-8F11-482AF0EBBAC4}" destId="{0F2F2A6C-0CF6-4E28-B764-3A9322DF9D23}" srcOrd="1" destOrd="0" presId="urn:microsoft.com/office/officeart/2005/8/layout/hList2"/>
    <dgm:cxn modelId="{781A4CB9-5424-4378-A9B6-690ED3659D34}" type="presParOf" srcId="{A5744C64-4092-44A8-8F11-482AF0EBBAC4}" destId="{18FAF32B-1B93-44F0-ABD3-32D12BCB4C4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24A10-4D96-4EE6-BF67-58C7D0EF04D0}">
      <dsp:nvSpPr>
        <dsp:cNvPr id="0" name=""/>
        <dsp:cNvSpPr/>
      </dsp:nvSpPr>
      <dsp:spPr>
        <a:xfrm rot="16200000">
          <a:off x="-1523525" y="2218226"/>
          <a:ext cx="3387852" cy="29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6462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Server</a:t>
          </a:r>
        </a:p>
      </dsp:txBody>
      <dsp:txXfrm>
        <a:off x="-1523525" y="2218226"/>
        <a:ext cx="3387852" cy="290791"/>
      </dsp:txXfrm>
    </dsp:sp>
    <dsp:sp modelId="{137E82A6-4B6B-49E1-B639-DA799A32ECF3}">
      <dsp:nvSpPr>
        <dsp:cNvPr id="0" name=""/>
        <dsp:cNvSpPr/>
      </dsp:nvSpPr>
      <dsp:spPr>
        <a:xfrm>
          <a:off x="289854" y="669696"/>
          <a:ext cx="1500335" cy="3387852"/>
        </a:xfrm>
        <a:prstGeom prst="flowChartMultidocumen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56462" rIns="170688" bIns="170688" numCol="1" spcCol="1270" anchor="t" anchorCtr="0">
          <a:noAutofit/>
        </a:bodyPr>
        <a:lstStyle/>
        <a:p>
          <a:pPr marL="228600" lvl="1" indent="-228600" algn="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OHS</a:t>
          </a:r>
        </a:p>
      </dsp:txBody>
      <dsp:txXfrm>
        <a:off x="289854" y="1246101"/>
        <a:ext cx="1291608" cy="2683148"/>
      </dsp:txXfrm>
    </dsp:sp>
    <dsp:sp modelId="{4D04594C-065D-47E3-99C8-C626891980E9}">
      <dsp:nvSpPr>
        <dsp:cNvPr id="0" name=""/>
        <dsp:cNvSpPr/>
      </dsp:nvSpPr>
      <dsp:spPr>
        <a:xfrm>
          <a:off x="25004" y="285851"/>
          <a:ext cx="581583" cy="581583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AF32B-1B93-44F0-ABD3-32D12BCB4C4D}">
      <dsp:nvSpPr>
        <dsp:cNvPr id="0" name=""/>
        <dsp:cNvSpPr/>
      </dsp:nvSpPr>
      <dsp:spPr>
        <a:xfrm rot="16200000">
          <a:off x="598822" y="2218226"/>
          <a:ext cx="3387852" cy="29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6462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Server </a:t>
          </a:r>
        </a:p>
      </dsp:txBody>
      <dsp:txXfrm>
        <a:off x="598822" y="2218226"/>
        <a:ext cx="3387852" cy="290791"/>
      </dsp:txXfrm>
    </dsp:sp>
    <dsp:sp modelId="{0F2F2A6C-0CF6-4E28-B764-3A9322DF9D23}">
      <dsp:nvSpPr>
        <dsp:cNvPr id="0" name=""/>
        <dsp:cNvSpPr/>
      </dsp:nvSpPr>
      <dsp:spPr>
        <a:xfrm>
          <a:off x="2438144" y="669696"/>
          <a:ext cx="1448451" cy="3387852"/>
        </a:xfrm>
        <a:prstGeom prst="flowChartMultidocumen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5646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Tomcat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Liferay</a:t>
          </a:r>
          <a:endParaRPr lang="en-US" sz="1900" kern="1200" dirty="0"/>
        </a:p>
      </dsp:txBody>
      <dsp:txXfrm>
        <a:off x="2438144" y="1246101"/>
        <a:ext cx="1246942" cy="2683148"/>
      </dsp:txXfrm>
    </dsp:sp>
    <dsp:sp modelId="{AE1DDB51-2154-457D-A634-0C87F0D51D0D}">
      <dsp:nvSpPr>
        <dsp:cNvPr id="0" name=""/>
        <dsp:cNvSpPr/>
      </dsp:nvSpPr>
      <dsp:spPr>
        <a:xfrm>
          <a:off x="2147352" y="285851"/>
          <a:ext cx="581583" cy="581583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7388"/>
            <a:ext cx="6105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1" y="3548628"/>
            <a:ext cx="9652001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Deck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3990202"/>
            <a:ext cx="9652000" cy="27699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22400" y="4572000"/>
            <a:ext cx="9652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Project/Presenter/Date goes here (on separate lines)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8771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7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2pPr>
              <a:defRPr>
                <a:solidFill>
                  <a:srgbClr val="2D2D2A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rgbClr val="2D2D2A"/>
                </a:solidFill>
              </a:defRPr>
            </a:lvl3pPr>
            <a:lvl4pPr>
              <a:defRPr>
                <a:solidFill>
                  <a:srgbClr val="2D2D2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3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ith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87" y="210311"/>
            <a:ext cx="2591492" cy="66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96447" y="731838"/>
            <a:ext cx="5438569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5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No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1444" y="731838"/>
            <a:ext cx="6466442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a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451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8451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5" y="-1218234"/>
            <a:ext cx="152401" cy="2588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87734" y="1172400"/>
            <a:ext cx="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49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Blu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DIVIDER/SECTION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643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DIVIDER/SECTION SUBTITLE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3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baseline="0">
                <a:solidFill>
                  <a:srgbClr val="2D2D2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0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 userDrawn="1"/>
        </p:nvSpPr>
        <p:spPr>
          <a:xfrm>
            <a:off x="3204517" y="0"/>
            <a:ext cx="8987482" cy="6858000"/>
          </a:xfrm>
          <a:prstGeom prst="rect">
            <a:avLst/>
          </a:prstGeom>
          <a:solidFill>
            <a:schemeClr val="accent3">
              <a:alpha val="19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8728" y="1691640"/>
            <a:ext cx="8048435" cy="903080"/>
          </a:xfrm>
        </p:spPr>
        <p:txBody>
          <a:bodyPr anchor="b"/>
          <a:lstStyle>
            <a:lvl1pPr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728" y="2685432"/>
            <a:ext cx="8054867" cy="5788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538728" y="4525963"/>
            <a:ext cx="8054867" cy="536575"/>
          </a:xfrm>
        </p:spPr>
        <p:txBody>
          <a:bodyPr lIns="0" tIns="0" rIns="0" bIns="0">
            <a:normAutofit/>
          </a:bodyPr>
          <a:lstStyle>
            <a:lvl1pPr>
              <a:defRPr sz="2000" b="0" i="1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Click to edit date/speaker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36809" y="5388977"/>
            <a:ext cx="4572000" cy="624840"/>
            <a:chOff x="-1550721" y="3466965"/>
            <a:chExt cx="4572000" cy="62484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817575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28143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sp>
          <p:nvSpPr>
            <p:cNvPr id="17" name="Rounded Rectangle 16"/>
            <p:cNvSpPr/>
            <p:nvPr userDrawn="1"/>
          </p:nvSpPr>
          <p:spPr>
            <a:xfrm>
              <a:off x="1607007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239643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-76128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>
            <a:xfrm>
              <a:off x="-1550721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466901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67746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395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63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0827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025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465" y="40046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61178"/>
            <a:ext cx="10261600" cy="524998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Agenda 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3860091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7517691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0" y="13716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5181600" y="13716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8839200" y="13716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203200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860091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517691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524000" y="25908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25908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8839200" y="25908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203200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3860091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517691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38100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5181600" y="38100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8839200" y="38100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203200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3860091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7517691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524000" y="51054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5181600" y="51054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8839200" y="51054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3786591" y="4570021"/>
            <a:ext cx="4572000" cy="624840"/>
            <a:chOff x="3786591" y="3114402"/>
            <a:chExt cx="4572000" cy="624840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3786591" y="3114402"/>
              <a:ext cx="624840" cy="624840"/>
              <a:chOff x="3786591" y="3100917"/>
              <a:chExt cx="624840" cy="624840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7041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 userDrawn="1"/>
            </p:nvSpPr>
            <p:spPr>
              <a:xfrm>
                <a:off x="378659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4576023" y="3114402"/>
              <a:ext cx="624840" cy="624840"/>
              <a:chOff x="4639482" y="3100917"/>
              <a:chExt cx="624840" cy="624840"/>
            </a:xfrm>
          </p:grpSpPr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2330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Rounded Rectangle 14"/>
              <p:cNvSpPr/>
              <p:nvPr userDrawn="1"/>
            </p:nvSpPr>
            <p:spPr>
              <a:xfrm>
                <a:off x="463948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6154887" y="3114402"/>
              <a:ext cx="624840" cy="624840"/>
              <a:chOff x="6091641" y="3100917"/>
              <a:chExt cx="624840" cy="624840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546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 userDrawn="1"/>
            </p:nvSpPr>
            <p:spPr>
              <a:xfrm>
                <a:off x="609164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5365455" y="3114402"/>
              <a:ext cx="624840" cy="624840"/>
              <a:chOff x="5382981" y="3100917"/>
              <a:chExt cx="624840" cy="624840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538298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>
                  <a:solidFill>
                    <a:srgbClr val="1F3C92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66801" y="3184737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 userDrawn="1"/>
          </p:nvGrpSpPr>
          <p:grpSpPr>
            <a:xfrm>
              <a:off x="6944319" y="3114402"/>
              <a:ext cx="624840" cy="624840"/>
              <a:chOff x="6731722" y="3100917"/>
              <a:chExt cx="624840" cy="624840"/>
            </a:xfrm>
          </p:grpSpPr>
          <p:pic>
            <p:nvPicPr>
              <p:cNvPr id="18" name="Picture 17"/>
              <p:cNvPicPr>
                <a:picLocks noChangeAspect="1"/>
              </p:cNvPicPr>
              <p:nvPr userDrawn="1"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1554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" name="Rounded Rectangle 22"/>
              <p:cNvSpPr/>
              <p:nvPr userDrawn="1"/>
            </p:nvSpPr>
            <p:spPr>
              <a:xfrm>
                <a:off x="673172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>
                  <a:solidFill>
                    <a:srgbClr val="1F3C92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 userDrawn="1"/>
          </p:nvSpPr>
          <p:spPr>
            <a:xfrm>
              <a:off x="7733751" y="3114402"/>
              <a:ext cx="624840" cy="624840"/>
            </a:xfrm>
            <a:prstGeom prst="roundRect">
              <a:avLst/>
            </a:prstGeom>
            <a:noFill/>
            <a:ln w="6350" cmpd="sng">
              <a:solidFill>
                <a:srgbClr val="D3E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>
                <a:solidFill>
                  <a:srgbClr val="1F3C9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7571" y="3198222"/>
              <a:ext cx="457200" cy="457200"/>
            </a:xfrm>
            <a:prstGeom prst="rect">
              <a:avLst/>
            </a:prstGeom>
          </p:spPr>
        </p:pic>
      </p:grpSp>
      <p:sp>
        <p:nvSpPr>
          <p:cNvPr id="159" name="Rectangle 158"/>
          <p:cNvSpPr/>
          <p:nvPr userDrawn="1"/>
        </p:nvSpPr>
        <p:spPr>
          <a:xfrm>
            <a:off x="-1" y="5350780"/>
            <a:ext cx="12191999" cy="1519669"/>
          </a:xfrm>
          <a:prstGeom prst="rect">
            <a:avLst/>
          </a:prstGeom>
          <a:solidFill>
            <a:schemeClr val="accent3">
              <a:alpha val="1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181" y="1307592"/>
            <a:ext cx="9144000" cy="903080"/>
          </a:xfrm>
        </p:spPr>
        <p:txBody>
          <a:bodyPr anchor="b"/>
          <a:lstStyle>
            <a:lvl1pPr algn="ctr"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181" y="2286000"/>
            <a:ext cx="9144000" cy="578866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532181" y="3939878"/>
            <a:ext cx="9144000" cy="536575"/>
          </a:xfrm>
          <a:noFill/>
        </p:spPr>
        <p:txBody>
          <a:bodyPr>
            <a:normAutofit/>
          </a:bodyPr>
          <a:lstStyle>
            <a:lvl1pPr algn="ctr">
              <a:defRPr sz="2000" b="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date/speaker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918" y="595268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3"/>
          <p:cNvSpPr/>
          <p:nvPr userDrawn="1"/>
        </p:nvSpPr>
        <p:spPr>
          <a:xfrm>
            <a:off x="4267200" y="6671097"/>
            <a:ext cx="2926080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000" dirty="0">
                <a:latin typeface="+mj-lt"/>
              </a:rPr>
              <a:t>© 2016 VP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15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6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17600" y="990600"/>
            <a:ext cx="100584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329722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27001"/>
            <a:ext cx="12191999" cy="9264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782483" y="6673765"/>
            <a:ext cx="387348" cy="1830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fld id="{2B0B9DFD-31C7-D04C-A97A-B1D1DAF5F5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19653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68" indent="0">
              <a:buNone/>
              <a:defRPr sz="2700" b="1"/>
            </a:lvl2pPr>
            <a:lvl3pPr marL="1219136" indent="0">
              <a:buNone/>
              <a:defRPr sz="2400" b="1"/>
            </a:lvl3pPr>
            <a:lvl4pPr marL="1828702" indent="0">
              <a:buNone/>
              <a:defRPr sz="2100" b="1"/>
            </a:lvl4pPr>
            <a:lvl5pPr marL="2438271" indent="0">
              <a:buNone/>
              <a:defRPr sz="2100" b="1"/>
            </a:lvl5pPr>
            <a:lvl6pPr marL="3047839" indent="0">
              <a:buNone/>
              <a:defRPr sz="2100" b="1"/>
            </a:lvl6pPr>
            <a:lvl7pPr marL="3657407" indent="0">
              <a:buNone/>
              <a:defRPr sz="2100" b="1"/>
            </a:lvl7pPr>
            <a:lvl8pPr marL="4266973" indent="0">
              <a:buNone/>
              <a:defRPr sz="2100" b="1"/>
            </a:lvl8pPr>
            <a:lvl9pPr marL="4876541" indent="0">
              <a:buNone/>
              <a:defRPr sz="21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pic>
        <p:nvPicPr>
          <p:cNvPr id="5" name="virtusa-polaris-logo-color-print-cmyk (1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101" y="13105138"/>
            <a:ext cx="4227816" cy="48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virtusa-polaris-logo-color-print-cmyk (1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501" y="13257538"/>
            <a:ext cx="4227816" cy="48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2681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27001"/>
            <a:ext cx="12191999" cy="9264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782483" y="6673765"/>
            <a:ext cx="387348" cy="1830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fld id="{2B0B9DFD-31C7-D04C-A97A-B1D1DAF5F5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19653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68" indent="0">
              <a:buNone/>
              <a:defRPr sz="2700" b="1"/>
            </a:lvl2pPr>
            <a:lvl3pPr marL="1219136" indent="0">
              <a:buNone/>
              <a:defRPr sz="2400" b="1"/>
            </a:lvl3pPr>
            <a:lvl4pPr marL="1828702" indent="0">
              <a:buNone/>
              <a:defRPr sz="2100" b="1"/>
            </a:lvl4pPr>
            <a:lvl5pPr marL="2438271" indent="0">
              <a:buNone/>
              <a:defRPr sz="2100" b="1"/>
            </a:lvl5pPr>
            <a:lvl6pPr marL="3047839" indent="0">
              <a:buNone/>
              <a:defRPr sz="2100" b="1"/>
            </a:lvl6pPr>
            <a:lvl7pPr marL="3657407" indent="0">
              <a:buNone/>
              <a:defRPr sz="2100" b="1"/>
            </a:lvl7pPr>
            <a:lvl8pPr marL="4266973" indent="0">
              <a:buNone/>
              <a:defRPr sz="2100" b="1"/>
            </a:lvl8pPr>
            <a:lvl9pPr marL="4876541" indent="0">
              <a:buNone/>
              <a:defRPr sz="21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pic>
        <p:nvPicPr>
          <p:cNvPr id="5" name="virtusa-polaris-logo-color-print-cmyk (1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101" y="13105138"/>
            <a:ext cx="4227816" cy="48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virtusa-polaris-logo-color-print-cmyk (1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501" y="13257538"/>
            <a:ext cx="4227816" cy="48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4959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divide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300" y="6400800"/>
            <a:ext cx="1295400" cy="2834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74937"/>
            <a:ext cx="10972801" cy="1508126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NoDig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pic>
        <p:nvPicPr>
          <p:cNvPr id="25" name="pasted-image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000" y="171874"/>
            <a:ext cx="4334392" cy="62656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49567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564178" y="282575"/>
            <a:ext cx="11119823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>
              <a:buFontTx/>
              <a:defRPr>
                <a:solidFill>
                  <a:srgbClr val="0070C0"/>
                </a:solidFill>
              </a:defRPr>
            </a:lvl2pPr>
            <a:lvl3pPr>
              <a:buFontTx/>
              <a:defRPr>
                <a:solidFill>
                  <a:srgbClr val="0070C0"/>
                </a:solidFill>
              </a:defRPr>
            </a:lvl3pPr>
            <a:lvl4pPr>
              <a:buFontTx/>
              <a:defRPr>
                <a:solidFill>
                  <a:srgbClr val="0070C0"/>
                </a:solidFill>
              </a:defRPr>
            </a:lvl4pPr>
            <a:lvl5pPr>
              <a:buFontTx/>
              <a:defRPr>
                <a:solidFill>
                  <a:srgbClr val="0070C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80808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sz="1000" dirty="0">
                <a:solidFill>
                  <a:srgbClr val="808080"/>
                </a:solidFill>
              </a:rPr>
              <a:t>© 2016 </a:t>
            </a:r>
            <a:r>
              <a:rPr lang="en-GB" sz="1000" dirty="0">
                <a:solidFill>
                  <a:srgbClr val="808080"/>
                </a:solidFill>
              </a:rPr>
              <a:t>VP</a:t>
            </a:r>
            <a:r>
              <a:rPr sz="1000" dirty="0">
                <a:solidFill>
                  <a:srgbClr val="808080"/>
                </a:solidFill>
              </a:rPr>
              <a:t>|POLARIS CORPORATION. ALL RIGHTS RESERVED.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75689" y="6505794"/>
            <a:ext cx="1680864" cy="315367"/>
            <a:chOff x="0" y="0"/>
            <a:chExt cx="3361726" cy="630731"/>
          </a:xfrm>
        </p:grpSpPr>
        <p:pic>
          <p:nvPicPr>
            <p:cNvPr id="35" name="image1.pd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pasted-image.tif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35185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Content - No T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564178" y="282575"/>
            <a:ext cx="11119823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>
              <a:buFontTx/>
              <a:defRPr>
                <a:solidFill>
                  <a:srgbClr val="0070C0"/>
                </a:solidFill>
              </a:defRPr>
            </a:lvl2pPr>
            <a:lvl3pPr>
              <a:buFontTx/>
              <a:defRPr>
                <a:solidFill>
                  <a:srgbClr val="0070C0"/>
                </a:solidFill>
              </a:defRPr>
            </a:lvl3pPr>
            <a:lvl4pPr>
              <a:buFontTx/>
              <a:defRPr>
                <a:solidFill>
                  <a:srgbClr val="0070C0"/>
                </a:solidFill>
              </a:defRPr>
            </a:lvl4pPr>
            <a:lvl5pPr>
              <a:buFontTx/>
              <a:defRPr>
                <a:solidFill>
                  <a:srgbClr val="0070C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475689" y="6505794"/>
            <a:ext cx="1680864" cy="315367"/>
            <a:chOff x="0" y="0"/>
            <a:chExt cx="3361726" cy="630731"/>
          </a:xfrm>
        </p:grpSpPr>
        <p:pic>
          <p:nvPicPr>
            <p:cNvPr id="46" name="image1.pd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pasted-image.tif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25062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0" y="3939243"/>
            <a:ext cx="5080000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Agenda item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4377076"/>
            <a:ext cx="5080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7112000" y="457200"/>
            <a:ext cx="46736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Add a description or a list of all agenda items in the deck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088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stitial">
    <p:bg>
      <p:bgPr>
        <a:gradFill flip="none" rotWithShape="1">
          <a:gsLst>
            <a:gs pos="0">
              <a:srgbClr val="21A1EE"/>
            </a:gs>
            <a:gs pos="100000">
              <a:srgbClr val="0A63B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05296" y="3130550"/>
            <a:ext cx="11581408" cy="1194892"/>
          </a:xfrm>
          <a:prstGeom prst="rect">
            <a:avLst/>
          </a:prstGeom>
          <a:ln w="3175">
            <a:round/>
          </a:ln>
          <a:effectLst>
            <a:outerShdw blurRad="330200" rotWithShape="0">
              <a:srgbClr val="000000">
                <a:alpha val="75000"/>
              </a:srgbClr>
            </a:outerShdw>
          </a:effectLst>
        </p:spPr>
        <p:txBody>
          <a:bodyPr lIns="76200" tIns="76200" rIns="76200" bIns="76200" anchor="b"/>
          <a:lstStyle>
            <a:lvl1pPr defTabSz="304800">
              <a:buClr>
                <a:srgbClr val="000000"/>
              </a:buClr>
              <a:buFont typeface="Helvetica"/>
              <a:defRPr sz="7200" spc="-72">
                <a:solidFill>
                  <a:srgbClr val="DCDEE0"/>
                </a:solidFill>
                <a:uFill>
                  <a:solidFill>
                    <a:srgbClr val="2F2A2B"/>
                  </a:solidFill>
                </a:u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898137" y="6521669"/>
            <a:ext cx="213541" cy="348813"/>
          </a:xfrm>
          <a:prstGeom prst="rect">
            <a:avLst/>
          </a:prstGeom>
        </p:spPr>
        <p:txBody>
          <a:bodyPr wrap="square" lIns="50800" tIns="50800" rIns="50800" bIns="50800" anchor="ctr"/>
          <a:lstStyle>
            <a:lvl1pPr algn="r" defTabSz="304800">
              <a:buClr>
                <a:srgbClr val="000000"/>
              </a:buClr>
              <a:buFont typeface="Helvetica"/>
              <a:defRPr sz="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05505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copy"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000" dirty="0"/>
              <a:t>© 2016 </a:t>
            </a:r>
            <a:r>
              <a:rPr lang="en-GB" sz="1000" dirty="0"/>
              <a:t>VP</a:t>
            </a:r>
            <a:r>
              <a:rPr sz="1000" dirty="0"/>
              <a:t>|POLARIS CORPORATION. ALL RIGHTS RESERVED.</a:t>
            </a:r>
          </a:p>
        </p:txBody>
      </p:sp>
      <p:pic>
        <p:nvPicPr>
          <p:cNvPr id="65" name="pasted-image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9970" y="6464388"/>
            <a:ext cx="1529937" cy="3347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32075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000" dirty="0"/>
              <a:t>© 2016 </a:t>
            </a:r>
            <a:r>
              <a:rPr lang="en-GB" sz="1000" dirty="0"/>
              <a:t>VP</a:t>
            </a:r>
            <a:r>
              <a:rPr sz="1000" dirty="0"/>
              <a:t>|POLARIS CORPORATION. ALL RIGHTS RESERVED.</a:t>
            </a:r>
          </a:p>
        </p:txBody>
      </p:sp>
      <p:sp>
        <p:nvSpPr>
          <p:cNvPr id="74" name="Shape 74"/>
          <p:cNvSpPr/>
          <p:nvPr/>
        </p:nvSpPr>
        <p:spPr>
          <a:xfrm>
            <a:off x="-4394" y="-8715"/>
            <a:ext cx="3303545" cy="68754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endParaRPr sz="900" dirty="0"/>
          </a:p>
        </p:txBody>
      </p:sp>
      <p:sp>
        <p:nvSpPr>
          <p:cNvPr id="75" name="Shape 75"/>
          <p:cNvSpPr/>
          <p:nvPr/>
        </p:nvSpPr>
        <p:spPr>
          <a:xfrm>
            <a:off x="242299" y="1133147"/>
            <a:ext cx="2810160" cy="1"/>
          </a:xfrm>
          <a:prstGeom prst="line">
            <a:avLst/>
          </a:prstGeom>
          <a:ln w="12700">
            <a:solidFill>
              <a:srgbClr val="696969"/>
            </a:solidFill>
          </a:ln>
        </p:spPr>
        <p:txBody>
          <a:bodyPr tIns="45720" bIns="45720"/>
          <a:lstStyle/>
          <a:p>
            <a:pPr defTabSz="1219170">
              <a:defRPr>
                <a:solidFill>
                  <a:srgbClr val="2D2D2A"/>
                </a:solidFill>
              </a:defRPr>
            </a:pPr>
            <a:endParaRPr sz="900" dirty="0"/>
          </a:p>
        </p:txBody>
      </p:sp>
      <p:grpSp>
        <p:nvGrpSpPr>
          <p:cNvPr id="78" name="Group 78"/>
          <p:cNvGrpSpPr/>
          <p:nvPr/>
        </p:nvGrpSpPr>
        <p:grpSpPr>
          <a:xfrm>
            <a:off x="806947" y="6503952"/>
            <a:ext cx="1680864" cy="315367"/>
            <a:chOff x="0" y="0"/>
            <a:chExt cx="3361726" cy="630731"/>
          </a:xfrm>
        </p:grpSpPr>
        <p:pic>
          <p:nvPicPr>
            <p:cNvPr id="76" name="image1.pd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asted-image.tif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51961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47673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8" y="465600"/>
            <a:ext cx="7239371" cy="667512"/>
          </a:xfrm>
        </p:spPr>
        <p:txBody>
          <a:bodyPr lIns="0" rIns="91440" anchor="t" anchorCtr="0"/>
          <a:lstStyle>
            <a:lvl1pPr algn="l">
              <a:defRPr sz="2400" b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5577" y="101329"/>
            <a:ext cx="2581835" cy="3374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13158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95852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9929317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832842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0310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2577" y="279400"/>
            <a:ext cx="282221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37686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2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171177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294789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10542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963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0" y="3593071"/>
            <a:ext cx="9652000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4038601"/>
            <a:ext cx="9652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83726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152" y="685800"/>
            <a:ext cx="3556000" cy="533400"/>
          </a:xfrm>
        </p:spPr>
        <p:txBody>
          <a:bodyPr lIns="0" rIns="0" anchor="t" anchorCtr="0"/>
          <a:lstStyle>
            <a:lvl1pPr algn="l">
              <a:defRPr sz="3200" baseline="0"/>
            </a:lvl1pPr>
          </a:lstStyle>
          <a:p>
            <a:r>
              <a:rPr lang="en-US" dirty="0"/>
              <a:t>Click to edit slide headline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8800" y="457200"/>
            <a:ext cx="72136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9600" y="457200"/>
            <a:ext cx="3556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800" y="685801"/>
            <a:ext cx="7210427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/>
              <a:t>Click to edit text</a:t>
            </a:r>
          </a:p>
          <a:p>
            <a:pPr lvl="1"/>
            <a:r>
              <a:rPr lang="en-US" sz="2400" dirty="0"/>
              <a:t>Click tab for second level</a:t>
            </a:r>
          </a:p>
          <a:p>
            <a:pPr lvl="2"/>
            <a:r>
              <a:rPr lang="en-US" sz="2400" dirty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/>
              <a:t>Click tab for fourth level (great for sub-heads)</a:t>
            </a:r>
          </a:p>
          <a:p>
            <a:pPr lvl="4"/>
            <a:r>
              <a:rPr lang="en-US" sz="2133" dirty="0"/>
              <a:t>Click tab for fifth level</a:t>
            </a:r>
          </a:p>
          <a:p>
            <a:pPr lvl="5"/>
            <a:r>
              <a:rPr lang="en-US" sz="2133" dirty="0"/>
              <a:t>Click tab for sixth level (great for body text)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08000" y="1752601"/>
            <a:ext cx="3657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2133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133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/>
              <a:t>Click to edit text</a:t>
            </a:r>
          </a:p>
          <a:p>
            <a:pPr lvl="1"/>
            <a:r>
              <a:rPr lang="en-US" sz="2400" dirty="0"/>
              <a:t>Click tab for second level</a:t>
            </a:r>
          </a:p>
          <a:p>
            <a:pPr lvl="2"/>
            <a:r>
              <a:rPr lang="en-US" sz="2400" dirty="0"/>
              <a:t>Click tab for third level</a:t>
            </a:r>
          </a:p>
          <a:p>
            <a:pPr lvl="3">
              <a:spcBef>
                <a:spcPts val="1600"/>
              </a:spcBef>
            </a:pPr>
            <a:r>
              <a:rPr lang="en-US" sz="1867" dirty="0"/>
              <a:t>Click tab for fourth level</a:t>
            </a:r>
          </a:p>
          <a:p>
            <a:pPr lvl="4"/>
            <a:r>
              <a:rPr lang="en-US" sz="2133" dirty="0"/>
              <a:t>Click tab for fifth level</a:t>
            </a:r>
          </a:p>
          <a:p>
            <a:pPr lvl="5"/>
            <a:r>
              <a:rPr lang="en-US" sz="2133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2339508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800"/>
            <a:ext cx="304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318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3" y="342900"/>
            <a:ext cx="11006667" cy="533400"/>
          </a:xfrm>
        </p:spPr>
        <p:txBody>
          <a:bodyPr anchor="ctr" anchorCtr="0"/>
          <a:lstStyle>
            <a:lvl1pPr algn="ctr">
              <a:defRPr sz="3467" baseline="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15982"/>
      </p:ext>
    </p:extLst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24001"/>
            <a:ext cx="10969627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/>
              <a:t>Click to edit text</a:t>
            </a:r>
          </a:p>
          <a:p>
            <a:pPr lvl="1"/>
            <a:r>
              <a:rPr lang="en-US" sz="2400" dirty="0"/>
              <a:t>Click tab for second level</a:t>
            </a:r>
          </a:p>
          <a:p>
            <a:pPr lvl="2"/>
            <a:r>
              <a:rPr lang="en-US" sz="2400" dirty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/>
              <a:t>Click tab for fourth level (great for sub-heads)</a:t>
            </a:r>
          </a:p>
          <a:p>
            <a:pPr lvl="4"/>
            <a:r>
              <a:rPr lang="en-US" sz="2133" dirty="0"/>
              <a:t>Click tab for fifth level</a:t>
            </a:r>
          </a:p>
          <a:p>
            <a:pPr lvl="5"/>
            <a:r>
              <a:rPr lang="en-US" sz="2133" dirty="0"/>
              <a:t>Click tab for sixth level (great for body text)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10310" y="347102"/>
            <a:ext cx="10972092" cy="524999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043307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70000" y="2959101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104869" y="914400"/>
            <a:ext cx="4883932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contact info, etc.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2548582"/>
            <a:ext cx="52832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31376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6908800" y="6119336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2016 VP Corporation. </a:t>
            </a:r>
            <a:r>
              <a:rPr lang="en-US" sz="700" b="0" i="0" dirty="0">
                <a:solidFill>
                  <a:srgbClr val="7F7F7F"/>
                </a:solidFill>
                <a:latin typeface="Calibri"/>
                <a:cs typeface="Calibri"/>
              </a:rPr>
              <a:t>All rights reserved. VP and all other related logos are either registered trademarks or trademarks of VP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70000" y="2959101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2548582"/>
            <a:ext cx="52832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908800" y="6119336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2016 VP Corporation.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VP and all other related logos are either registered trademarks or trademarks of VP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8" y="465600"/>
            <a:ext cx="7239371" cy="667512"/>
          </a:xfrm>
        </p:spPr>
        <p:txBody>
          <a:bodyPr lIns="0" rIns="91440" anchor="t" anchorCtr="0"/>
          <a:lstStyle>
            <a:lvl1pPr algn="l">
              <a:defRPr sz="2400" b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5577" y="101329"/>
            <a:ext cx="2581835" cy="3374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8748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gn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7" y="597948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95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ec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5" y="465600"/>
            <a:ext cx="10781767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919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7.emf"/><Relationship Id="rId5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055227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16101"/>
            <a:ext cx="10055227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0854584" y="6719451"/>
            <a:ext cx="72781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6" name="Picture 155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645568"/>
            <a:ext cx="1183219" cy="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7" r:id="rId2"/>
    <p:sldLayoutId id="2147483733" r:id="rId3"/>
    <p:sldLayoutId id="2147483750" r:id="rId4"/>
    <p:sldLayoutId id="2147483734" r:id="rId5"/>
    <p:sldLayoutId id="2147483751" r:id="rId6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286" y="214812"/>
            <a:ext cx="7238663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03336" y="1136650"/>
            <a:ext cx="828066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Parallelogram 10"/>
          <p:cNvSpPr/>
          <p:nvPr userDrawn="1"/>
        </p:nvSpPr>
        <p:spPr>
          <a:xfrm>
            <a:off x="11653257" y="6686550"/>
            <a:ext cx="406401" cy="152402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781116" y="6685610"/>
            <a:ext cx="15068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fld id="{63BF8DC1-922C-3147-99A8-FBF9C91B2549}" type="slidenum">
              <a:rPr lang="en-US" sz="1000" b="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9" name="Rectangle 158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2" name="Picture 161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286" y="6697327"/>
            <a:ext cx="790969" cy="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6" r:id="rId16"/>
    <p:sldLayoutId id="2147483849" r:id="rId17"/>
    <p:sldLayoutId id="2147483851" r:id="rId18"/>
    <p:sldLayoutId id="214748385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230188" indent="-16986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398463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–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628650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Courier New"/>
        <a:buChar char="o"/>
        <a:defRPr sz="1600" b="0" i="0" kern="1200" cap="none" baseline="0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Font typeface="Calibri" panose="020F0502020204030204" pitchFamily="34" charset="0"/>
        <a:buChar char="​"/>
        <a:defRPr sz="1600" b="1" i="0" kern="1200" cap="all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67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1" cy="1508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9" tIns="121919" rIns="121919" bIns="121919" anchor="ctr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5257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582401" y="6362240"/>
            <a:ext cx="528348" cy="523218"/>
          </a:xfrm>
          <a:prstGeom prst="rect">
            <a:avLst/>
          </a:prstGeom>
          <a:ln w="25400">
            <a:miter lim="400000"/>
          </a:ln>
        </p:spPr>
        <p:txBody>
          <a:bodyPr wrap="none" lIns="121919" tIns="121919" rIns="121919" bIns="121919">
            <a:spAutoFit/>
          </a:bodyPr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3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44" r:id="rId9"/>
    <p:sldLayoutId id="2147483865" r:id="rId10"/>
  </p:sldLayoutIdLst>
  <p:transition spd="med"/>
  <p:txStyles>
    <p:titleStyle>
      <a:lvl1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50056" marR="0" indent="-450056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57225" marR="0" indent="-428625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857250" marR="0" indent="-40005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1658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944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230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8516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080258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308858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52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304800"/>
            <a:ext cx="203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795580" y="6529209"/>
            <a:ext cx="268224" cy="26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0" name="Picture 9" descr="virtusa logo without tag line.eps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2" y="6536267"/>
            <a:ext cx="928356" cy="23164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667384" y="6556469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8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1F3B92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609585" rtl="0" eaLnBrk="1" latinLnBrk="0" hangingPunct="1">
        <a:spcBef>
          <a:spcPts val="800"/>
        </a:spcBef>
        <a:buClr>
          <a:schemeClr val="accent1"/>
        </a:buClr>
        <a:buFont typeface="Wingdings" charset="2"/>
        <a:buChar char="§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975336" indent="-365751" algn="l" defTabSz="609585" rtl="0" eaLnBrk="1" latinLnBrk="0" hangingPunct="1">
        <a:spcBef>
          <a:spcPts val="8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65751" algn="l" defTabSz="609585" rtl="0" eaLnBrk="1" latinLnBrk="0" hangingPunct="1">
        <a:spcBef>
          <a:spcPts val="1333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7" indent="-365751" algn="l" defTabSz="609585" rtl="0" eaLnBrk="1" latinLnBrk="0" hangingPunct="1">
        <a:spcBef>
          <a:spcPts val="1600"/>
        </a:spcBef>
        <a:buClr>
          <a:schemeClr val="accent1"/>
        </a:buClr>
        <a:buFont typeface="Wingdings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indent="-243834" algn="l" defTabSz="609585" rtl="0" eaLnBrk="1" latinLnBrk="0" hangingPunct="1">
        <a:spcBef>
          <a:spcPts val="18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447317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dedicated environments with single instances (Example:  COVE ST)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9377" y="1293128"/>
            <a:ext cx="10966823" cy="0"/>
          </a:xfrm>
          <a:prstGeom prst="line">
            <a:avLst/>
          </a:prstGeom>
          <a:noFill/>
          <a:ln w="76200" cap="flat" cmpd="thickThin" algn="ctr">
            <a:solidFill>
              <a:schemeClr val="accent5"/>
            </a:solidFill>
            <a:prstDash val="solid"/>
            <a:headEnd type="none"/>
            <a:tailEnd type="none"/>
          </a:ln>
          <a:effectLst/>
        </p:spPr>
      </p:cxnSp>
      <p:sp>
        <p:nvSpPr>
          <p:cNvPr id="99" name="Rounded Rectangle 98"/>
          <p:cNvSpPr/>
          <p:nvPr/>
        </p:nvSpPr>
        <p:spPr>
          <a:xfrm>
            <a:off x="548373" y="3144716"/>
            <a:ext cx="5547627" cy="19965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595132" y="3868600"/>
            <a:ext cx="1934288" cy="1084400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8080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5400000">
            <a:off x="3051081" y="2153715"/>
            <a:ext cx="381000" cy="2965637"/>
          </a:xfrm>
          <a:prstGeom prst="leftBrace">
            <a:avLst>
              <a:gd name="adj1" fmla="val 102857"/>
              <a:gd name="adj2" fmla="val 48307"/>
            </a:avLst>
          </a:prstGeom>
          <a:noFill/>
          <a:ln w="317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2147" y="4942851"/>
            <a:ext cx="15471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Host 1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1008222" y="3868600"/>
            <a:ext cx="1734978" cy="1084400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8080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48431" y="4918321"/>
            <a:ext cx="1557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Host2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-377994" y="3995343"/>
            <a:ext cx="14798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Application Tier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74820" y="5527420"/>
            <a:ext cx="5621180" cy="753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-79158" y="5706189"/>
            <a:ext cx="914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Database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74821" y="1524000"/>
            <a:ext cx="5498594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8304" y="4103787"/>
            <a:ext cx="16862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Tomcat +Liferay+Camel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2629070" y="4322812"/>
            <a:ext cx="10272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Liferay+Camel</a:t>
            </a:r>
          </a:p>
        </p:txBody>
      </p:sp>
      <p:sp>
        <p:nvSpPr>
          <p:cNvPr id="115" name="Can 114"/>
          <p:cNvSpPr/>
          <p:nvPr/>
        </p:nvSpPr>
        <p:spPr>
          <a:xfrm>
            <a:off x="2168860" y="5625243"/>
            <a:ext cx="2334558" cy="613550"/>
          </a:xfrm>
          <a:prstGeom prst="can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Schema 1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295069" y="5168589"/>
            <a:ext cx="0" cy="38619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 rot="16200000">
            <a:off x="-377994" y="1963400"/>
            <a:ext cx="14798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Webserver Tier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08222" y="1707145"/>
            <a:ext cx="2026760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server 1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8080 Port)</a:t>
            </a:r>
            <a:endParaRPr lang="en-US" sz="105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464348" y="1719051"/>
            <a:ext cx="1945852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server 2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8080 Port)</a:t>
            </a:r>
            <a:endParaRPr lang="en-US" sz="2000" b="1" kern="0" dirty="0">
              <a:solidFill>
                <a:srgbClr val="1F3C92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19874" y="4007972"/>
            <a:ext cx="3546053" cy="2362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GB" sz="1600" kern="0" dirty="0" err="1"/>
              <a:t>Liferay</a:t>
            </a:r>
            <a:r>
              <a:rPr lang="en-GB" sz="1600" kern="0" dirty="0"/>
              <a:t> Application Server Specs</a:t>
            </a:r>
          </a:p>
          <a:p>
            <a:r>
              <a:rPr lang="en-US" sz="1600" kern="0" dirty="0">
                <a:solidFill>
                  <a:srgbClr val="2D2D2A"/>
                </a:solidFill>
                <a:cs typeface="Calibri"/>
              </a:rPr>
              <a:t>     </a:t>
            </a:r>
            <a:r>
              <a:rPr lang="en-US" sz="1400" kern="0" dirty="0">
                <a:solidFill>
                  <a:srgbClr val="2D2D2A"/>
                </a:solidFill>
                <a:cs typeface="Calibri"/>
              </a:rPr>
              <a:t>Tomcat + Liferay+Camel</a:t>
            </a:r>
          </a:p>
          <a:p>
            <a:r>
              <a:rPr lang="en-US" sz="1400" kern="0" dirty="0">
                <a:solidFill>
                  <a:srgbClr val="2D2D2A"/>
                </a:solidFill>
                <a:cs typeface="Calibri"/>
              </a:rPr>
              <a:t>                 +</a:t>
            </a:r>
            <a:r>
              <a:rPr lang="en-US" sz="1400" kern="0" dirty="0" err="1">
                <a:solidFill>
                  <a:srgbClr val="2D2D2A"/>
                </a:solidFill>
                <a:cs typeface="Calibri"/>
              </a:rPr>
              <a:t>eHcache</a:t>
            </a:r>
            <a:endParaRPr lang="en-US" sz="1400" kern="0" dirty="0">
              <a:solidFill>
                <a:srgbClr val="2D2D2A"/>
              </a:solidFill>
              <a:cs typeface="Calibri"/>
            </a:endParaRP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2 x Intel Core 2 Quad E5430 2.66GHz 16GB memory 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Total Disk 60GB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019874" y="1437751"/>
            <a:ext cx="3546053" cy="2362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GB" sz="1600" kern="0" dirty="0"/>
              <a:t>Webserver  Server Specs</a:t>
            </a:r>
          </a:p>
          <a:p>
            <a:endParaRPr lang="en-US" sz="1600" kern="0" dirty="0">
              <a:solidFill>
                <a:srgbClr val="2D2D2A"/>
              </a:solidFill>
              <a:cs typeface="Calibri"/>
            </a:endParaRP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OHS server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2 x Intel Core 2 Quad E5430 2.66GHz 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16 GB memory 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Total Disk 60GB</a:t>
            </a:r>
          </a:p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cxnSp>
        <p:nvCxnSpPr>
          <p:cNvPr id="5" name="Straight Arrow Connector 4"/>
          <p:cNvCxnSpPr>
            <a:stCxn id="122" idx="2"/>
          </p:cNvCxnSpPr>
          <p:nvPr/>
        </p:nvCxnSpPr>
        <p:spPr>
          <a:xfrm>
            <a:off x="2021602" y="2655094"/>
            <a:ext cx="0" cy="121350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2" idx="2"/>
            <a:endCxn id="100" idx="0"/>
          </p:cNvCxnSpPr>
          <p:nvPr/>
        </p:nvCxnSpPr>
        <p:spPr>
          <a:xfrm>
            <a:off x="2021602" y="2655094"/>
            <a:ext cx="2540674" cy="1213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053058" y="2682462"/>
            <a:ext cx="2384216" cy="1180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23" idx="2"/>
          </p:cNvCxnSpPr>
          <p:nvPr/>
        </p:nvCxnSpPr>
        <p:spPr>
          <a:xfrm>
            <a:off x="4437274" y="2667000"/>
            <a:ext cx="66144" cy="11748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Scenario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946259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486400" y="3124200"/>
            <a:ext cx="4201080" cy="1996505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45060" y="1524000"/>
            <a:ext cx="4139854" cy="1371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chemeClr val="accent3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9600" y="1524000"/>
            <a:ext cx="4139854" cy="1371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chemeClr val="accent3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868554" y="1426734"/>
            <a:ext cx="2207843" cy="2209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dedicated environments with multiple instances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9377" y="1293128"/>
            <a:ext cx="10966823" cy="0"/>
          </a:xfrm>
          <a:prstGeom prst="line">
            <a:avLst/>
          </a:prstGeom>
          <a:noFill/>
          <a:ln w="76200" cap="flat" cmpd="thickThin" algn="ctr">
            <a:solidFill>
              <a:schemeClr val="accent5"/>
            </a:solidFill>
            <a:prstDash val="solid"/>
            <a:headEnd type="none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878140" y="1623315"/>
            <a:ext cx="2313860" cy="1782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1775" indent="-231775" defTabSz="1219170">
              <a:lnSpc>
                <a:spcPct val="140000"/>
              </a:lnSpc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2D2D2A"/>
                </a:solidFill>
                <a:latin typeface="Calibri"/>
                <a:cs typeface="Calibri"/>
              </a:rPr>
              <a:t>Single physical Server</a:t>
            </a:r>
          </a:p>
          <a:p>
            <a:pPr marL="231775" indent="-231775" defTabSz="1219170">
              <a:lnSpc>
                <a:spcPct val="140000"/>
              </a:lnSpc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2D2D2A"/>
                </a:solidFill>
                <a:latin typeface="Calibri"/>
                <a:cs typeface="Calibri"/>
              </a:rPr>
              <a:t>Different Liferay Instances</a:t>
            </a:r>
          </a:p>
          <a:p>
            <a:pPr marL="231775" indent="-231775" defTabSz="1219170">
              <a:lnSpc>
                <a:spcPct val="140000"/>
              </a:lnSpc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2D2D2A"/>
                </a:solidFill>
                <a:latin typeface="Calibri"/>
                <a:cs typeface="Calibri"/>
              </a:rPr>
              <a:t>Single License on different instances</a:t>
            </a:r>
          </a:p>
          <a:p>
            <a:pPr marL="231775" indent="-231775" defTabSz="1219170">
              <a:lnSpc>
                <a:spcPct val="140000"/>
              </a:lnSpc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2D2D2A"/>
                </a:solidFill>
                <a:latin typeface="Calibri"/>
                <a:cs typeface="Calibri"/>
              </a:rPr>
              <a:t>Multiple Parallel streams of dev/releases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548374" y="3144716"/>
            <a:ext cx="4201080" cy="1996505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924890" y="3488265"/>
            <a:ext cx="1664908" cy="1464735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YY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Used for: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Epic-2 Release 2 </a:t>
            </a:r>
          </a:p>
        </p:txBody>
      </p:sp>
      <p:sp>
        <p:nvSpPr>
          <p:cNvPr id="101" name="Left Brace 100"/>
          <p:cNvSpPr/>
          <p:nvPr/>
        </p:nvSpPr>
        <p:spPr>
          <a:xfrm rot="5400000">
            <a:off x="5146582" y="-263619"/>
            <a:ext cx="381000" cy="7156639"/>
          </a:xfrm>
          <a:prstGeom prst="leftBrace">
            <a:avLst>
              <a:gd name="adj1" fmla="val 102857"/>
              <a:gd name="adj2" fmla="val 48307"/>
            </a:avLst>
          </a:prstGeom>
          <a:noFill/>
          <a:ln w="317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495800" y="322377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Single License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2147" y="4953000"/>
            <a:ext cx="15471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Instance 1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85800" y="3523971"/>
            <a:ext cx="1487073" cy="142902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XX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Used for: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Epic-1 production </a:t>
            </a:r>
            <a:r>
              <a:rPr lang="en-US" sz="1100" b="1" kern="0" dirty="0" err="1">
                <a:solidFill>
                  <a:srgbClr val="1F3C92"/>
                </a:solidFill>
              </a:rPr>
              <a:t>bugfix</a:t>
            </a: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Epic-2 Release 1 </a:t>
            </a:r>
            <a:r>
              <a:rPr lang="en-US" sz="1100" b="1" kern="0" dirty="0" err="1">
                <a:solidFill>
                  <a:srgbClr val="1F3C92"/>
                </a:solidFill>
              </a:rPr>
              <a:t>bugfix</a:t>
            </a:r>
            <a:endParaRPr lang="en-US" sz="1100" b="1" kern="0" dirty="0">
              <a:solidFill>
                <a:srgbClr val="1F3C92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715000" y="3868600"/>
            <a:ext cx="1828800" cy="1084400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ZZ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Used for: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DLM project Development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62109" y="4944169"/>
            <a:ext cx="1557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Instance 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954728" y="4928449"/>
            <a:ext cx="1586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Instance 3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-377994" y="3995343"/>
            <a:ext cx="14798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Application Tier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74820" y="5527420"/>
            <a:ext cx="9065154" cy="753892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-79158" y="5706189"/>
            <a:ext cx="914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Database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74538" y="4356464"/>
            <a:ext cx="10272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Liferay+Camel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2629070" y="4322812"/>
            <a:ext cx="10272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Liferay+Camel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175192" y="4277692"/>
            <a:ext cx="10272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Liferay+Camel</a:t>
            </a:r>
          </a:p>
        </p:txBody>
      </p:sp>
      <p:sp>
        <p:nvSpPr>
          <p:cNvPr id="115" name="Can 114"/>
          <p:cNvSpPr/>
          <p:nvPr/>
        </p:nvSpPr>
        <p:spPr>
          <a:xfrm>
            <a:off x="1107434" y="5650162"/>
            <a:ext cx="856144" cy="613550"/>
          </a:xfrm>
          <a:prstGeom prst="can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Schema 1</a:t>
            </a:r>
          </a:p>
        </p:txBody>
      </p:sp>
      <p:sp>
        <p:nvSpPr>
          <p:cNvPr id="116" name="Can 115"/>
          <p:cNvSpPr/>
          <p:nvPr/>
        </p:nvSpPr>
        <p:spPr>
          <a:xfrm>
            <a:off x="3813629" y="5650162"/>
            <a:ext cx="856144" cy="613550"/>
          </a:xfrm>
          <a:prstGeom prst="can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Schema 2</a:t>
            </a:r>
          </a:p>
        </p:txBody>
      </p:sp>
      <p:sp>
        <p:nvSpPr>
          <p:cNvPr id="117" name="Can 116"/>
          <p:cNvSpPr/>
          <p:nvPr/>
        </p:nvSpPr>
        <p:spPr>
          <a:xfrm>
            <a:off x="6022788" y="5650162"/>
            <a:ext cx="856144" cy="613550"/>
          </a:xfrm>
          <a:prstGeom prst="can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Schema 3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267200" y="4953000"/>
            <a:ext cx="0" cy="83820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/>
          <p:nvPr/>
        </p:nvCxnSpPr>
        <p:spPr>
          <a:xfrm>
            <a:off x="1905000" y="4953000"/>
            <a:ext cx="0" cy="83820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 rot="16200000">
            <a:off x="-377994" y="1963400"/>
            <a:ext cx="14798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Webserver Tier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529141" y="4944169"/>
            <a:ext cx="0" cy="83820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2" name="Rounded Rectangle 121"/>
          <p:cNvSpPr/>
          <p:nvPr/>
        </p:nvSpPr>
        <p:spPr>
          <a:xfrm>
            <a:off x="685801" y="1795251"/>
            <a:ext cx="1660520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Instance 1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AA Port)</a:t>
            </a:r>
          </a:p>
          <a:p>
            <a:pPr algn="ctr">
              <a:tabLst>
                <a:tab pos="284163" algn="l"/>
              </a:tabLst>
            </a:pPr>
            <a:r>
              <a:rPr lang="en-US" sz="1050" b="1" kern="0" dirty="0">
                <a:solidFill>
                  <a:srgbClr val="1F3C92"/>
                </a:solidFill>
              </a:rPr>
              <a:t>Portdev1.Vodafone.com:aa</a:t>
            </a:r>
            <a:endParaRPr lang="en-US" sz="1400" b="1" kern="0" dirty="0">
              <a:solidFill>
                <a:srgbClr val="1F3C92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936406" y="1828800"/>
            <a:ext cx="1688533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Instance 2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BB Port)</a:t>
            </a:r>
            <a:endParaRPr lang="en-US" sz="20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050" b="1" kern="0" dirty="0">
                <a:solidFill>
                  <a:srgbClr val="1F3C92"/>
                </a:solidFill>
              </a:rPr>
              <a:t>Portdev2.Vodafone.com:bb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662466" y="1905000"/>
            <a:ext cx="1793452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Instance 3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CC Port)</a:t>
            </a:r>
            <a:endParaRPr lang="en-US" sz="20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050" b="1" kern="0" dirty="0">
                <a:solidFill>
                  <a:srgbClr val="1F3C92"/>
                </a:solidFill>
              </a:rPr>
              <a:t>Portdev3.Vodafone.com:cc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1582578" y="2667000"/>
            <a:ext cx="0" cy="12016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6" name="Straight Arrow Connector 125"/>
          <p:cNvCxnSpPr/>
          <p:nvPr/>
        </p:nvCxnSpPr>
        <p:spPr>
          <a:xfrm>
            <a:off x="4020978" y="2667000"/>
            <a:ext cx="0" cy="12016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>
          <a:xfrm>
            <a:off x="6472325" y="2722526"/>
            <a:ext cx="0" cy="12016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Rounded Rectangle 34"/>
          <p:cNvSpPr/>
          <p:nvPr/>
        </p:nvSpPr>
        <p:spPr>
          <a:xfrm>
            <a:off x="7673022" y="1871451"/>
            <a:ext cx="1793452" cy="94794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OHS Instance 4</a:t>
            </a:r>
          </a:p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(On DD Port)</a:t>
            </a:r>
            <a:endParaRPr lang="en-US" sz="20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050" b="1" kern="0" dirty="0">
                <a:solidFill>
                  <a:srgbClr val="1F3C92"/>
                </a:solidFill>
              </a:rPr>
              <a:t>Portdev4.Vodafone.com:cc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639288" y="3850355"/>
            <a:ext cx="1828800" cy="1084400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Running on: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AA Port</a:t>
            </a:r>
          </a:p>
          <a:p>
            <a:pPr algn="ctr">
              <a:tabLst>
                <a:tab pos="284163" algn="l"/>
              </a:tabLst>
            </a:pPr>
            <a:endParaRPr lang="en-US" sz="1100" b="1" kern="0" dirty="0">
              <a:solidFill>
                <a:srgbClr val="1F3C92"/>
              </a:solidFill>
            </a:endParaRP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Used for:</a:t>
            </a:r>
          </a:p>
          <a:p>
            <a:pPr algn="ctr">
              <a:tabLst>
                <a:tab pos="284163" algn="l"/>
              </a:tabLst>
            </a:pPr>
            <a:r>
              <a:rPr lang="en-US" sz="1100" b="1" kern="0" dirty="0">
                <a:solidFill>
                  <a:srgbClr val="1F3C92"/>
                </a:solidFill>
              </a:rPr>
              <a:t>DLM project Development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58200" y="2667000"/>
            <a:ext cx="0" cy="12016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9" name="Can 38"/>
          <p:cNvSpPr/>
          <p:nvPr/>
        </p:nvSpPr>
        <p:spPr>
          <a:xfrm>
            <a:off x="8027800" y="5638800"/>
            <a:ext cx="856144" cy="613550"/>
          </a:xfrm>
          <a:prstGeom prst="can">
            <a:avLst/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r>
              <a:rPr lang="en-US" sz="1400" b="1" kern="0" dirty="0">
                <a:solidFill>
                  <a:srgbClr val="1F3C92"/>
                </a:solidFill>
              </a:rPr>
              <a:t>Schema 4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468485" y="4977821"/>
            <a:ext cx="0" cy="83820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693949" y="4935379"/>
            <a:ext cx="1586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Tomcat Instance 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31028" y="3916899"/>
            <a:ext cx="2239755" cy="21632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600" kern="0" dirty="0"/>
              <a:t>Hardware specifications needed for each server</a:t>
            </a:r>
            <a:endParaRPr lang="en-US" sz="1600" kern="0" dirty="0">
              <a:solidFill>
                <a:srgbClr val="2D2D2A"/>
              </a:solidFill>
              <a:cs typeface="Calibri"/>
            </a:endParaRP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CPU - 2 x Intel Core 2 Quad E5430 2.66GHz 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RAM - 8GB memory </a:t>
            </a:r>
          </a:p>
          <a:p>
            <a:pPr marL="231775" indent="-231775" defTabSz="1219170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1400" kern="0" dirty="0">
                <a:solidFill>
                  <a:srgbClr val="2D2D2A"/>
                </a:solidFill>
                <a:cs typeface="Calibri"/>
              </a:rPr>
              <a:t>DATABASE - schema</a:t>
            </a:r>
          </a:p>
          <a:p>
            <a:pPr marL="231775" indent="-231775" defTabSz="1219170">
              <a:lnSpc>
                <a:spcPct val="110000"/>
              </a:lnSpc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endParaRPr lang="en-US" sz="1400" kern="0" dirty="0">
              <a:solidFill>
                <a:srgbClr val="2D2D2A"/>
              </a:solidFill>
              <a:cs typeface="Calibri"/>
            </a:endParaRPr>
          </a:p>
          <a:p>
            <a:pPr algn="ctr">
              <a:tabLst>
                <a:tab pos="284163" algn="l"/>
              </a:tabLst>
            </a:pPr>
            <a:endParaRPr lang="en-US" sz="1400" b="1" kern="0" dirty="0">
              <a:solidFill>
                <a:srgbClr val="1F3C9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84913" y="3950551"/>
            <a:ext cx="246115" cy="164249"/>
          </a:xfrm>
          <a:prstGeom prst="straightConnector1">
            <a:avLst/>
          </a:prstGeom>
          <a:noFill/>
          <a:ln w="12700" cap="flat" cmpd="sng" algn="ctr">
            <a:solidFill>
              <a:srgbClr val="63B1E5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912427" y="1562207"/>
            <a:ext cx="5257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Node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5015" y="1613356"/>
            <a:ext cx="5257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Node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" y="3213556"/>
            <a:ext cx="5257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Node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200" y="3352800"/>
            <a:ext cx="5257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42669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5"/>
          <p:cNvSpPr>
            <a:spLocks/>
          </p:cNvSpPr>
          <p:nvPr/>
        </p:nvSpPr>
        <p:spPr bwMode="auto">
          <a:xfrm>
            <a:off x="893761" y="2286001"/>
            <a:ext cx="2128838" cy="4067175"/>
          </a:xfrm>
          <a:custGeom>
            <a:avLst/>
            <a:gdLst>
              <a:gd name="T0" fmla="*/ 3704 w 4006"/>
              <a:gd name="T1" fmla="*/ 6887 h 6887"/>
              <a:gd name="T2" fmla="*/ 4006 w 4006"/>
              <a:gd name="T3" fmla="*/ 6585 h 6887"/>
              <a:gd name="T4" fmla="*/ 4006 w 4006"/>
              <a:gd name="T5" fmla="*/ 303 h 6887"/>
              <a:gd name="T6" fmla="*/ 3704 w 4006"/>
              <a:gd name="T7" fmla="*/ 0 h 6887"/>
              <a:gd name="T8" fmla="*/ 303 w 4006"/>
              <a:gd name="T9" fmla="*/ 0 h 6887"/>
              <a:gd name="T10" fmla="*/ 0 w 4006"/>
              <a:gd name="T11" fmla="*/ 303 h 6887"/>
              <a:gd name="T12" fmla="*/ 0 w 4006"/>
              <a:gd name="T13" fmla="*/ 303 h 6887"/>
              <a:gd name="T14" fmla="*/ 0 w 4006"/>
              <a:gd name="T15" fmla="*/ 6585 h 6887"/>
              <a:gd name="T16" fmla="*/ 303 w 4006"/>
              <a:gd name="T17" fmla="*/ 6887 h 6887"/>
              <a:gd name="T18" fmla="*/ 303 w 4006"/>
              <a:gd name="T19" fmla="*/ 6887 h 6887"/>
              <a:gd name="T20" fmla="*/ 3704 w 4006"/>
              <a:gd name="T21" fmla="*/ 6887 h 6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06" h="6887">
                <a:moveTo>
                  <a:pt x="3704" y="6887"/>
                </a:moveTo>
                <a:cubicBezTo>
                  <a:pt x="3871" y="6887"/>
                  <a:pt x="4006" y="6751"/>
                  <a:pt x="4006" y="6585"/>
                </a:cubicBezTo>
                <a:lnTo>
                  <a:pt x="4006" y="303"/>
                </a:lnTo>
                <a:cubicBezTo>
                  <a:pt x="4006" y="136"/>
                  <a:pt x="3871" y="0"/>
                  <a:pt x="3704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303"/>
                </a:lnTo>
                <a:lnTo>
                  <a:pt x="0" y="6585"/>
                </a:lnTo>
                <a:cubicBezTo>
                  <a:pt x="0" y="6751"/>
                  <a:pt x="136" y="6887"/>
                  <a:pt x="303" y="6887"/>
                </a:cubicBezTo>
                <a:lnTo>
                  <a:pt x="303" y="6887"/>
                </a:lnTo>
                <a:lnTo>
                  <a:pt x="3704" y="6887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33338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GB" sz="1600" dirty="0">
              <a:solidFill>
                <a:srgbClr val="2D2D2A"/>
              </a:solidFill>
            </a:endParaRPr>
          </a:p>
        </p:txBody>
      </p:sp>
      <p:sp>
        <p:nvSpPr>
          <p:cNvPr id="114" name="Freeform 15"/>
          <p:cNvSpPr>
            <a:spLocks/>
          </p:cNvSpPr>
          <p:nvPr/>
        </p:nvSpPr>
        <p:spPr bwMode="auto">
          <a:xfrm>
            <a:off x="766762" y="2409825"/>
            <a:ext cx="2128838" cy="4067175"/>
          </a:xfrm>
          <a:custGeom>
            <a:avLst/>
            <a:gdLst>
              <a:gd name="T0" fmla="*/ 3704 w 4006"/>
              <a:gd name="T1" fmla="*/ 6887 h 6887"/>
              <a:gd name="T2" fmla="*/ 4006 w 4006"/>
              <a:gd name="T3" fmla="*/ 6585 h 6887"/>
              <a:gd name="T4" fmla="*/ 4006 w 4006"/>
              <a:gd name="T5" fmla="*/ 303 h 6887"/>
              <a:gd name="T6" fmla="*/ 3704 w 4006"/>
              <a:gd name="T7" fmla="*/ 0 h 6887"/>
              <a:gd name="T8" fmla="*/ 303 w 4006"/>
              <a:gd name="T9" fmla="*/ 0 h 6887"/>
              <a:gd name="T10" fmla="*/ 0 w 4006"/>
              <a:gd name="T11" fmla="*/ 303 h 6887"/>
              <a:gd name="T12" fmla="*/ 0 w 4006"/>
              <a:gd name="T13" fmla="*/ 303 h 6887"/>
              <a:gd name="T14" fmla="*/ 0 w 4006"/>
              <a:gd name="T15" fmla="*/ 6585 h 6887"/>
              <a:gd name="T16" fmla="*/ 303 w 4006"/>
              <a:gd name="T17" fmla="*/ 6887 h 6887"/>
              <a:gd name="T18" fmla="*/ 303 w 4006"/>
              <a:gd name="T19" fmla="*/ 6887 h 6887"/>
              <a:gd name="T20" fmla="*/ 3704 w 4006"/>
              <a:gd name="T21" fmla="*/ 6887 h 6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06" h="6887">
                <a:moveTo>
                  <a:pt x="3704" y="6887"/>
                </a:moveTo>
                <a:cubicBezTo>
                  <a:pt x="3871" y="6887"/>
                  <a:pt x="4006" y="6751"/>
                  <a:pt x="4006" y="6585"/>
                </a:cubicBezTo>
                <a:lnTo>
                  <a:pt x="4006" y="303"/>
                </a:lnTo>
                <a:cubicBezTo>
                  <a:pt x="4006" y="136"/>
                  <a:pt x="3871" y="0"/>
                  <a:pt x="3704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303"/>
                </a:lnTo>
                <a:lnTo>
                  <a:pt x="0" y="6585"/>
                </a:lnTo>
                <a:cubicBezTo>
                  <a:pt x="0" y="6751"/>
                  <a:pt x="136" y="6887"/>
                  <a:pt x="303" y="6887"/>
                </a:cubicBezTo>
                <a:lnTo>
                  <a:pt x="303" y="6887"/>
                </a:lnTo>
                <a:lnTo>
                  <a:pt x="3704" y="6887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33338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GB" sz="1600" dirty="0">
              <a:solidFill>
                <a:srgbClr val="2D2D2A"/>
              </a:solidFill>
            </a:endParaRPr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639763" y="2533649"/>
            <a:ext cx="2128838" cy="4067175"/>
          </a:xfrm>
          <a:custGeom>
            <a:avLst/>
            <a:gdLst>
              <a:gd name="T0" fmla="*/ 3704 w 4006"/>
              <a:gd name="T1" fmla="*/ 6887 h 6887"/>
              <a:gd name="T2" fmla="*/ 4006 w 4006"/>
              <a:gd name="T3" fmla="*/ 6585 h 6887"/>
              <a:gd name="T4" fmla="*/ 4006 w 4006"/>
              <a:gd name="T5" fmla="*/ 303 h 6887"/>
              <a:gd name="T6" fmla="*/ 3704 w 4006"/>
              <a:gd name="T7" fmla="*/ 0 h 6887"/>
              <a:gd name="T8" fmla="*/ 303 w 4006"/>
              <a:gd name="T9" fmla="*/ 0 h 6887"/>
              <a:gd name="T10" fmla="*/ 0 w 4006"/>
              <a:gd name="T11" fmla="*/ 303 h 6887"/>
              <a:gd name="T12" fmla="*/ 0 w 4006"/>
              <a:gd name="T13" fmla="*/ 303 h 6887"/>
              <a:gd name="T14" fmla="*/ 0 w 4006"/>
              <a:gd name="T15" fmla="*/ 6585 h 6887"/>
              <a:gd name="T16" fmla="*/ 303 w 4006"/>
              <a:gd name="T17" fmla="*/ 6887 h 6887"/>
              <a:gd name="T18" fmla="*/ 303 w 4006"/>
              <a:gd name="T19" fmla="*/ 6887 h 6887"/>
              <a:gd name="T20" fmla="*/ 3704 w 4006"/>
              <a:gd name="T21" fmla="*/ 6887 h 6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06" h="6887">
                <a:moveTo>
                  <a:pt x="3704" y="6887"/>
                </a:moveTo>
                <a:cubicBezTo>
                  <a:pt x="3871" y="6887"/>
                  <a:pt x="4006" y="6751"/>
                  <a:pt x="4006" y="6585"/>
                </a:cubicBezTo>
                <a:lnTo>
                  <a:pt x="4006" y="303"/>
                </a:lnTo>
                <a:cubicBezTo>
                  <a:pt x="4006" y="136"/>
                  <a:pt x="3871" y="0"/>
                  <a:pt x="3704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303"/>
                </a:lnTo>
                <a:lnTo>
                  <a:pt x="0" y="6585"/>
                </a:lnTo>
                <a:cubicBezTo>
                  <a:pt x="0" y="6751"/>
                  <a:pt x="136" y="6887"/>
                  <a:pt x="303" y="6887"/>
                </a:cubicBezTo>
                <a:lnTo>
                  <a:pt x="303" y="6887"/>
                </a:lnTo>
                <a:lnTo>
                  <a:pt x="3704" y="6887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33338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rgbClr val="2D2D2A"/>
                </a:solidFill>
              </a:rPr>
              <a:t>Cove Environment</a:t>
            </a:r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4126175" y="2348120"/>
            <a:ext cx="3532417" cy="4128879"/>
          </a:xfrm>
          <a:custGeom>
            <a:avLst/>
            <a:gdLst>
              <a:gd name="T0" fmla="*/ 4575 w 4877"/>
              <a:gd name="T1" fmla="*/ 6887 h 6887"/>
              <a:gd name="T2" fmla="*/ 4877 w 4877"/>
              <a:gd name="T3" fmla="*/ 6584 h 6887"/>
              <a:gd name="T4" fmla="*/ 4877 w 4877"/>
              <a:gd name="T5" fmla="*/ 6584 h 6887"/>
              <a:gd name="T6" fmla="*/ 4877 w 4877"/>
              <a:gd name="T7" fmla="*/ 302 h 6887"/>
              <a:gd name="T8" fmla="*/ 4575 w 4877"/>
              <a:gd name="T9" fmla="*/ 0 h 6887"/>
              <a:gd name="T10" fmla="*/ 4575 w 4877"/>
              <a:gd name="T11" fmla="*/ 0 h 6887"/>
              <a:gd name="T12" fmla="*/ 303 w 4877"/>
              <a:gd name="T13" fmla="*/ 0 h 6887"/>
              <a:gd name="T14" fmla="*/ 0 w 4877"/>
              <a:gd name="T15" fmla="*/ 302 h 6887"/>
              <a:gd name="T16" fmla="*/ 0 w 4877"/>
              <a:gd name="T17" fmla="*/ 302 h 6887"/>
              <a:gd name="T18" fmla="*/ 0 w 4877"/>
              <a:gd name="T19" fmla="*/ 6584 h 6887"/>
              <a:gd name="T20" fmla="*/ 303 w 4877"/>
              <a:gd name="T21" fmla="*/ 6887 h 6887"/>
              <a:gd name="T22" fmla="*/ 4575 w 4877"/>
              <a:gd name="T23" fmla="*/ 6887 h 6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77" h="6887">
                <a:moveTo>
                  <a:pt x="4575" y="6887"/>
                </a:moveTo>
                <a:cubicBezTo>
                  <a:pt x="4742" y="6887"/>
                  <a:pt x="4877" y="6751"/>
                  <a:pt x="4877" y="6584"/>
                </a:cubicBezTo>
                <a:lnTo>
                  <a:pt x="4877" y="6584"/>
                </a:lnTo>
                <a:lnTo>
                  <a:pt x="4877" y="302"/>
                </a:lnTo>
                <a:cubicBezTo>
                  <a:pt x="4877" y="135"/>
                  <a:pt x="4742" y="0"/>
                  <a:pt x="4575" y="0"/>
                </a:cubicBezTo>
                <a:lnTo>
                  <a:pt x="4575" y="0"/>
                </a:lnTo>
                <a:lnTo>
                  <a:pt x="303" y="0"/>
                </a:lnTo>
                <a:cubicBezTo>
                  <a:pt x="136" y="0"/>
                  <a:pt x="0" y="135"/>
                  <a:pt x="0" y="302"/>
                </a:cubicBezTo>
                <a:lnTo>
                  <a:pt x="0" y="302"/>
                </a:lnTo>
                <a:lnTo>
                  <a:pt x="0" y="6584"/>
                </a:lnTo>
                <a:cubicBezTo>
                  <a:pt x="0" y="6751"/>
                  <a:pt x="136" y="6887"/>
                  <a:pt x="303" y="6887"/>
                </a:cubicBezTo>
                <a:lnTo>
                  <a:pt x="4575" y="6887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33338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rgbClr val="2D2D2A"/>
                </a:solidFill>
              </a:rPr>
              <a:t>Single instance of 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392668"/>
            <a:ext cx="585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D2D2A"/>
                </a:solidFill>
              </a:rPr>
              <a:t>Multiple Development Environments – Shared Infrastructure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838200"/>
            <a:ext cx="10966823" cy="0"/>
          </a:xfrm>
          <a:prstGeom prst="line">
            <a:avLst/>
          </a:prstGeom>
          <a:noFill/>
          <a:ln w="76200" cap="flat" cmpd="thickThin" algn="ctr">
            <a:solidFill>
              <a:schemeClr val="accent5"/>
            </a:solidFill>
            <a:prstDash val="solid"/>
            <a:headEnd type="none"/>
            <a:tailEnd type="none"/>
          </a:ln>
          <a:effectLst/>
        </p:spPr>
      </p:cxnSp>
      <p:sp>
        <p:nvSpPr>
          <p:cNvPr id="7" name="Freeform 5"/>
          <p:cNvSpPr>
            <a:spLocks/>
          </p:cNvSpPr>
          <p:nvPr/>
        </p:nvSpPr>
        <p:spPr bwMode="auto">
          <a:xfrm>
            <a:off x="763588" y="3240086"/>
            <a:ext cx="1843088" cy="619125"/>
          </a:xfrm>
          <a:custGeom>
            <a:avLst/>
            <a:gdLst>
              <a:gd name="T0" fmla="*/ 3168 w 3470"/>
              <a:gd name="T1" fmla="*/ 1174 h 1174"/>
              <a:gd name="T2" fmla="*/ 3470 w 3470"/>
              <a:gd name="T3" fmla="*/ 872 h 1174"/>
              <a:gd name="T4" fmla="*/ 3470 w 3470"/>
              <a:gd name="T5" fmla="*/ 872 h 1174"/>
              <a:gd name="T6" fmla="*/ 3470 w 3470"/>
              <a:gd name="T7" fmla="*/ 302 h 1174"/>
              <a:gd name="T8" fmla="*/ 3168 w 3470"/>
              <a:gd name="T9" fmla="*/ 0 h 1174"/>
              <a:gd name="T10" fmla="*/ 302 w 3470"/>
              <a:gd name="T11" fmla="*/ 0 h 1174"/>
              <a:gd name="T12" fmla="*/ 0 w 3470"/>
              <a:gd name="T13" fmla="*/ 302 h 1174"/>
              <a:gd name="T14" fmla="*/ 0 w 3470"/>
              <a:gd name="T15" fmla="*/ 872 h 1174"/>
              <a:gd name="T16" fmla="*/ 302 w 3470"/>
              <a:gd name="T17" fmla="*/ 1174 h 1174"/>
              <a:gd name="T18" fmla="*/ 302 w 3470"/>
              <a:gd name="T19" fmla="*/ 1174 h 1174"/>
              <a:gd name="T20" fmla="*/ 3168 w 3470"/>
              <a:gd name="T21" fmla="*/ 117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0" h="1174">
                <a:moveTo>
                  <a:pt x="3168" y="1174"/>
                </a:moveTo>
                <a:cubicBezTo>
                  <a:pt x="3335" y="1174"/>
                  <a:pt x="3470" y="1039"/>
                  <a:pt x="3470" y="872"/>
                </a:cubicBezTo>
                <a:lnTo>
                  <a:pt x="3470" y="872"/>
                </a:lnTo>
                <a:lnTo>
                  <a:pt x="3470" y="302"/>
                </a:lnTo>
                <a:cubicBezTo>
                  <a:pt x="3470" y="135"/>
                  <a:pt x="3335" y="0"/>
                  <a:pt x="3168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872"/>
                </a:lnTo>
                <a:cubicBezTo>
                  <a:pt x="0" y="1039"/>
                  <a:pt x="135" y="1174"/>
                  <a:pt x="302" y="1174"/>
                </a:cubicBezTo>
                <a:lnTo>
                  <a:pt x="302" y="1174"/>
                </a:lnTo>
                <a:lnTo>
                  <a:pt x="3168" y="117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2D2D2A"/>
                </a:solidFill>
              </a:rPr>
              <a:t>OHS Web Server</a:t>
            </a: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763588" y="4310062"/>
            <a:ext cx="1843088" cy="630239"/>
          </a:xfrm>
          <a:custGeom>
            <a:avLst/>
            <a:gdLst>
              <a:gd name="T0" fmla="*/ 3168 w 3470"/>
              <a:gd name="T1" fmla="*/ 1487 h 1487"/>
              <a:gd name="T2" fmla="*/ 3470 w 3470"/>
              <a:gd name="T3" fmla="*/ 1185 h 1487"/>
              <a:gd name="T4" fmla="*/ 3470 w 3470"/>
              <a:gd name="T5" fmla="*/ 1185 h 1487"/>
              <a:gd name="T6" fmla="*/ 3470 w 3470"/>
              <a:gd name="T7" fmla="*/ 302 h 1487"/>
              <a:gd name="T8" fmla="*/ 3168 w 3470"/>
              <a:gd name="T9" fmla="*/ 0 h 1487"/>
              <a:gd name="T10" fmla="*/ 3168 w 3470"/>
              <a:gd name="T11" fmla="*/ 0 h 1487"/>
              <a:gd name="T12" fmla="*/ 302 w 3470"/>
              <a:gd name="T13" fmla="*/ 0 h 1487"/>
              <a:gd name="T14" fmla="*/ 0 w 3470"/>
              <a:gd name="T15" fmla="*/ 302 h 1487"/>
              <a:gd name="T16" fmla="*/ 0 w 3470"/>
              <a:gd name="T17" fmla="*/ 302 h 1487"/>
              <a:gd name="T18" fmla="*/ 0 w 3470"/>
              <a:gd name="T19" fmla="*/ 1185 h 1487"/>
              <a:gd name="T20" fmla="*/ 302 w 3470"/>
              <a:gd name="T21" fmla="*/ 1487 h 1487"/>
              <a:gd name="T22" fmla="*/ 302 w 3470"/>
              <a:gd name="T23" fmla="*/ 1487 h 1487"/>
              <a:gd name="T24" fmla="*/ 3168 w 3470"/>
              <a:gd name="T25" fmla="*/ 14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70" h="1487">
                <a:moveTo>
                  <a:pt x="3168" y="1487"/>
                </a:moveTo>
                <a:cubicBezTo>
                  <a:pt x="3335" y="1487"/>
                  <a:pt x="3470" y="1352"/>
                  <a:pt x="3470" y="1185"/>
                </a:cubicBezTo>
                <a:lnTo>
                  <a:pt x="3470" y="1185"/>
                </a:lnTo>
                <a:lnTo>
                  <a:pt x="3470" y="302"/>
                </a:lnTo>
                <a:cubicBezTo>
                  <a:pt x="3470" y="135"/>
                  <a:pt x="3335" y="0"/>
                  <a:pt x="3168" y="0"/>
                </a:cubicBezTo>
                <a:lnTo>
                  <a:pt x="3168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1185"/>
                </a:lnTo>
                <a:cubicBezTo>
                  <a:pt x="0" y="1352"/>
                  <a:pt x="135" y="1487"/>
                  <a:pt x="302" y="1487"/>
                </a:cubicBezTo>
                <a:lnTo>
                  <a:pt x="302" y="1487"/>
                </a:lnTo>
                <a:lnTo>
                  <a:pt x="3168" y="148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21ADD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rgbClr val="2D2D2A"/>
                </a:solidFill>
              </a:rPr>
              <a:t>Tomcat/</a:t>
            </a:r>
            <a:r>
              <a:rPr lang="en-GB" sz="1600" dirty="0" err="1">
                <a:solidFill>
                  <a:srgbClr val="2D2D2A"/>
                </a:solidFill>
              </a:rPr>
              <a:t>Liferay</a:t>
            </a:r>
            <a:r>
              <a:rPr lang="en-GB" sz="1600" dirty="0">
                <a:solidFill>
                  <a:srgbClr val="2D2D2A"/>
                </a:solidFill>
              </a:rPr>
              <a:t> Server</a:t>
            </a:r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763588" y="5348288"/>
            <a:ext cx="1843088" cy="614363"/>
          </a:xfrm>
          <a:custGeom>
            <a:avLst/>
            <a:gdLst>
              <a:gd name="T0" fmla="*/ 3168 w 3470"/>
              <a:gd name="T1" fmla="*/ 1488 h 1488"/>
              <a:gd name="T2" fmla="*/ 3470 w 3470"/>
              <a:gd name="T3" fmla="*/ 1185 h 1488"/>
              <a:gd name="T4" fmla="*/ 3470 w 3470"/>
              <a:gd name="T5" fmla="*/ 1185 h 1488"/>
              <a:gd name="T6" fmla="*/ 3470 w 3470"/>
              <a:gd name="T7" fmla="*/ 303 h 1488"/>
              <a:gd name="T8" fmla="*/ 3168 w 3470"/>
              <a:gd name="T9" fmla="*/ 0 h 1488"/>
              <a:gd name="T10" fmla="*/ 302 w 3470"/>
              <a:gd name="T11" fmla="*/ 0 h 1488"/>
              <a:gd name="T12" fmla="*/ 0 w 3470"/>
              <a:gd name="T13" fmla="*/ 303 h 1488"/>
              <a:gd name="T14" fmla="*/ 0 w 3470"/>
              <a:gd name="T15" fmla="*/ 303 h 1488"/>
              <a:gd name="T16" fmla="*/ 0 w 3470"/>
              <a:gd name="T17" fmla="*/ 1185 h 1488"/>
              <a:gd name="T18" fmla="*/ 302 w 3470"/>
              <a:gd name="T19" fmla="*/ 1488 h 1488"/>
              <a:gd name="T20" fmla="*/ 302 w 3470"/>
              <a:gd name="T21" fmla="*/ 1488 h 1488"/>
              <a:gd name="T22" fmla="*/ 3168 w 3470"/>
              <a:gd name="T23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70" h="1488">
                <a:moveTo>
                  <a:pt x="3168" y="1488"/>
                </a:moveTo>
                <a:cubicBezTo>
                  <a:pt x="3335" y="1488"/>
                  <a:pt x="3470" y="1352"/>
                  <a:pt x="3470" y="1185"/>
                </a:cubicBezTo>
                <a:lnTo>
                  <a:pt x="3470" y="1185"/>
                </a:lnTo>
                <a:lnTo>
                  <a:pt x="3470" y="303"/>
                </a:lnTo>
                <a:cubicBezTo>
                  <a:pt x="3470" y="136"/>
                  <a:pt x="3335" y="0"/>
                  <a:pt x="3168" y="0"/>
                </a:cubicBezTo>
                <a:lnTo>
                  <a:pt x="302" y="0"/>
                </a:lnTo>
                <a:cubicBezTo>
                  <a:pt x="135" y="0"/>
                  <a:pt x="0" y="136"/>
                  <a:pt x="0" y="303"/>
                </a:cubicBezTo>
                <a:lnTo>
                  <a:pt x="0" y="303"/>
                </a:lnTo>
                <a:lnTo>
                  <a:pt x="0" y="1185"/>
                </a:lnTo>
                <a:cubicBezTo>
                  <a:pt x="0" y="1352"/>
                  <a:pt x="135" y="1488"/>
                  <a:pt x="302" y="1488"/>
                </a:cubicBezTo>
                <a:lnTo>
                  <a:pt x="302" y="1488"/>
                </a:lnTo>
                <a:lnTo>
                  <a:pt x="3168" y="148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0C0C0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rgbClr val="2D2D2A"/>
                </a:solidFill>
              </a:rPr>
              <a:t>Oracle DB RAC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15988" y="1127125"/>
            <a:ext cx="21859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One Server containing single instance of every application</a:t>
            </a:r>
            <a:endParaRPr lang="en-US" altLang="en-US" sz="2400" b="1" dirty="0">
              <a:solidFill>
                <a:srgbClr val="2D2D2A"/>
              </a:solidFill>
            </a:endParaRPr>
          </a:p>
        </p:txBody>
      </p:sp>
      <p:sp>
        <p:nvSpPr>
          <p:cNvPr id="75" name="Freeform 70"/>
          <p:cNvSpPr>
            <a:spLocks/>
          </p:cNvSpPr>
          <p:nvPr/>
        </p:nvSpPr>
        <p:spPr bwMode="auto">
          <a:xfrm>
            <a:off x="3837250" y="3231945"/>
            <a:ext cx="3782749" cy="623888"/>
          </a:xfrm>
          <a:custGeom>
            <a:avLst/>
            <a:gdLst>
              <a:gd name="T0" fmla="*/ 6494 w 6797"/>
              <a:gd name="T1" fmla="*/ 1174 h 1174"/>
              <a:gd name="T2" fmla="*/ 6797 w 6797"/>
              <a:gd name="T3" fmla="*/ 872 h 1174"/>
              <a:gd name="T4" fmla="*/ 6797 w 6797"/>
              <a:gd name="T5" fmla="*/ 872 h 1174"/>
              <a:gd name="T6" fmla="*/ 6797 w 6797"/>
              <a:gd name="T7" fmla="*/ 302 h 1174"/>
              <a:gd name="T8" fmla="*/ 6494 w 6797"/>
              <a:gd name="T9" fmla="*/ 0 h 1174"/>
              <a:gd name="T10" fmla="*/ 302 w 6797"/>
              <a:gd name="T11" fmla="*/ 0 h 1174"/>
              <a:gd name="T12" fmla="*/ 0 w 6797"/>
              <a:gd name="T13" fmla="*/ 302 h 1174"/>
              <a:gd name="T14" fmla="*/ 0 w 6797"/>
              <a:gd name="T15" fmla="*/ 872 h 1174"/>
              <a:gd name="T16" fmla="*/ 302 w 6797"/>
              <a:gd name="T17" fmla="*/ 1174 h 1174"/>
              <a:gd name="T18" fmla="*/ 6494 w 6797"/>
              <a:gd name="T19" fmla="*/ 117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97" h="1174">
                <a:moveTo>
                  <a:pt x="6494" y="1174"/>
                </a:moveTo>
                <a:cubicBezTo>
                  <a:pt x="6661" y="1174"/>
                  <a:pt x="6797" y="1039"/>
                  <a:pt x="6797" y="872"/>
                </a:cubicBezTo>
                <a:lnTo>
                  <a:pt x="6797" y="872"/>
                </a:lnTo>
                <a:lnTo>
                  <a:pt x="6797" y="302"/>
                </a:lnTo>
                <a:cubicBezTo>
                  <a:pt x="6797" y="135"/>
                  <a:pt x="6661" y="0"/>
                  <a:pt x="6494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872"/>
                </a:lnTo>
                <a:cubicBezTo>
                  <a:pt x="0" y="1039"/>
                  <a:pt x="135" y="1174"/>
                  <a:pt x="302" y="1174"/>
                </a:cubicBezTo>
                <a:lnTo>
                  <a:pt x="6494" y="117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91440" tIns="45720" rIns="252000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000" b="1" dirty="0">
                <a:solidFill>
                  <a:srgbClr val="2D2D2A"/>
                </a:solidFill>
              </a:rPr>
              <a:t>OHS Web Server</a:t>
            </a:r>
          </a:p>
        </p:txBody>
      </p:sp>
      <p:sp>
        <p:nvSpPr>
          <p:cNvPr id="76" name="Freeform 71"/>
          <p:cNvSpPr>
            <a:spLocks/>
          </p:cNvSpPr>
          <p:nvPr/>
        </p:nvSpPr>
        <p:spPr bwMode="auto">
          <a:xfrm>
            <a:off x="3837250" y="4281078"/>
            <a:ext cx="3858950" cy="623888"/>
          </a:xfrm>
          <a:custGeom>
            <a:avLst/>
            <a:gdLst>
              <a:gd name="T0" fmla="*/ 6494 w 6797"/>
              <a:gd name="T1" fmla="*/ 1175 h 1175"/>
              <a:gd name="T2" fmla="*/ 6797 w 6797"/>
              <a:gd name="T3" fmla="*/ 872 h 1175"/>
              <a:gd name="T4" fmla="*/ 6797 w 6797"/>
              <a:gd name="T5" fmla="*/ 872 h 1175"/>
              <a:gd name="T6" fmla="*/ 6797 w 6797"/>
              <a:gd name="T7" fmla="*/ 303 h 1175"/>
              <a:gd name="T8" fmla="*/ 6494 w 6797"/>
              <a:gd name="T9" fmla="*/ 0 h 1175"/>
              <a:gd name="T10" fmla="*/ 6494 w 6797"/>
              <a:gd name="T11" fmla="*/ 0 h 1175"/>
              <a:gd name="T12" fmla="*/ 302 w 6797"/>
              <a:gd name="T13" fmla="*/ 0 h 1175"/>
              <a:gd name="T14" fmla="*/ 0 w 6797"/>
              <a:gd name="T15" fmla="*/ 303 h 1175"/>
              <a:gd name="T16" fmla="*/ 0 w 6797"/>
              <a:gd name="T17" fmla="*/ 872 h 1175"/>
              <a:gd name="T18" fmla="*/ 302 w 6797"/>
              <a:gd name="T19" fmla="*/ 1175 h 1175"/>
              <a:gd name="T20" fmla="*/ 6494 w 6797"/>
              <a:gd name="T21" fmla="*/ 117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97" h="1175">
                <a:moveTo>
                  <a:pt x="6494" y="1175"/>
                </a:moveTo>
                <a:cubicBezTo>
                  <a:pt x="6661" y="1175"/>
                  <a:pt x="6797" y="1039"/>
                  <a:pt x="6797" y="872"/>
                </a:cubicBezTo>
                <a:lnTo>
                  <a:pt x="6797" y="872"/>
                </a:lnTo>
                <a:lnTo>
                  <a:pt x="6797" y="303"/>
                </a:lnTo>
                <a:cubicBezTo>
                  <a:pt x="6797" y="136"/>
                  <a:pt x="6661" y="0"/>
                  <a:pt x="6494" y="0"/>
                </a:cubicBezTo>
                <a:lnTo>
                  <a:pt x="6494" y="0"/>
                </a:lnTo>
                <a:lnTo>
                  <a:pt x="302" y="0"/>
                </a:lnTo>
                <a:cubicBezTo>
                  <a:pt x="135" y="0"/>
                  <a:pt x="0" y="136"/>
                  <a:pt x="0" y="303"/>
                </a:cubicBezTo>
                <a:lnTo>
                  <a:pt x="0" y="872"/>
                </a:lnTo>
                <a:cubicBezTo>
                  <a:pt x="0" y="1039"/>
                  <a:pt x="135" y="1175"/>
                  <a:pt x="302" y="1175"/>
                </a:cubicBezTo>
                <a:lnTo>
                  <a:pt x="6494" y="11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91440" tIns="45720" rIns="252000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000" b="1" dirty="0">
                <a:solidFill>
                  <a:srgbClr val="2D2D2A"/>
                </a:solidFill>
              </a:rPr>
              <a:t>Tomcat/</a:t>
            </a:r>
            <a:r>
              <a:rPr lang="en-GB" sz="1000" b="1" dirty="0" err="1">
                <a:solidFill>
                  <a:srgbClr val="2D2D2A"/>
                </a:solidFill>
              </a:rPr>
              <a:t>Liferay</a:t>
            </a:r>
            <a:r>
              <a:rPr lang="en-GB" sz="1000" b="1" dirty="0">
                <a:solidFill>
                  <a:srgbClr val="2D2D2A"/>
                </a:solidFill>
              </a:rPr>
              <a:t> Server</a:t>
            </a:r>
          </a:p>
        </p:txBody>
      </p:sp>
      <p:sp>
        <p:nvSpPr>
          <p:cNvPr id="77" name="Freeform 72"/>
          <p:cNvSpPr>
            <a:spLocks/>
          </p:cNvSpPr>
          <p:nvPr/>
        </p:nvSpPr>
        <p:spPr bwMode="auto">
          <a:xfrm>
            <a:off x="3805237" y="5360505"/>
            <a:ext cx="3803387" cy="622300"/>
          </a:xfrm>
          <a:custGeom>
            <a:avLst/>
            <a:gdLst>
              <a:gd name="T0" fmla="*/ 6494 w 6797"/>
              <a:gd name="T1" fmla="*/ 1174 h 1174"/>
              <a:gd name="T2" fmla="*/ 6797 w 6797"/>
              <a:gd name="T3" fmla="*/ 872 h 1174"/>
              <a:gd name="T4" fmla="*/ 6797 w 6797"/>
              <a:gd name="T5" fmla="*/ 872 h 1174"/>
              <a:gd name="T6" fmla="*/ 6797 w 6797"/>
              <a:gd name="T7" fmla="*/ 302 h 1174"/>
              <a:gd name="T8" fmla="*/ 6494 w 6797"/>
              <a:gd name="T9" fmla="*/ 0 h 1174"/>
              <a:gd name="T10" fmla="*/ 302 w 6797"/>
              <a:gd name="T11" fmla="*/ 0 h 1174"/>
              <a:gd name="T12" fmla="*/ 0 w 6797"/>
              <a:gd name="T13" fmla="*/ 302 h 1174"/>
              <a:gd name="T14" fmla="*/ 0 w 6797"/>
              <a:gd name="T15" fmla="*/ 302 h 1174"/>
              <a:gd name="T16" fmla="*/ 0 w 6797"/>
              <a:gd name="T17" fmla="*/ 872 h 1174"/>
              <a:gd name="T18" fmla="*/ 302 w 6797"/>
              <a:gd name="T19" fmla="*/ 1174 h 1174"/>
              <a:gd name="T20" fmla="*/ 302 w 6797"/>
              <a:gd name="T21" fmla="*/ 1174 h 1174"/>
              <a:gd name="T22" fmla="*/ 6494 w 6797"/>
              <a:gd name="T23" fmla="*/ 117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97" h="1174">
                <a:moveTo>
                  <a:pt x="6494" y="1174"/>
                </a:moveTo>
                <a:cubicBezTo>
                  <a:pt x="6661" y="1174"/>
                  <a:pt x="6797" y="1039"/>
                  <a:pt x="6797" y="872"/>
                </a:cubicBezTo>
                <a:lnTo>
                  <a:pt x="6797" y="872"/>
                </a:lnTo>
                <a:lnTo>
                  <a:pt x="6797" y="302"/>
                </a:lnTo>
                <a:cubicBezTo>
                  <a:pt x="6797" y="135"/>
                  <a:pt x="6661" y="0"/>
                  <a:pt x="6494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872"/>
                </a:lnTo>
                <a:cubicBezTo>
                  <a:pt x="0" y="1039"/>
                  <a:pt x="135" y="1174"/>
                  <a:pt x="302" y="1174"/>
                </a:cubicBezTo>
                <a:lnTo>
                  <a:pt x="302" y="1174"/>
                </a:lnTo>
                <a:lnTo>
                  <a:pt x="6494" y="117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91440" tIns="45720" rIns="252000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000" b="1" dirty="0">
                <a:solidFill>
                  <a:srgbClr val="2D2D2A"/>
                </a:solidFill>
              </a:rPr>
              <a:t>Oracle DB RAC</a:t>
            </a:r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5329237" y="1942936"/>
            <a:ext cx="614363" cy="4241800"/>
          </a:xfrm>
          <a:custGeom>
            <a:avLst/>
            <a:gdLst>
              <a:gd name="T0" fmla="*/ 852 w 1154"/>
              <a:gd name="T1" fmla="*/ 7982 h 7982"/>
              <a:gd name="T2" fmla="*/ 1154 w 1154"/>
              <a:gd name="T3" fmla="*/ 7680 h 7982"/>
              <a:gd name="T4" fmla="*/ 1154 w 1154"/>
              <a:gd name="T5" fmla="*/ 7680 h 7982"/>
              <a:gd name="T6" fmla="*/ 1154 w 1154"/>
              <a:gd name="T7" fmla="*/ 302 h 7982"/>
              <a:gd name="T8" fmla="*/ 852 w 1154"/>
              <a:gd name="T9" fmla="*/ 0 h 7982"/>
              <a:gd name="T10" fmla="*/ 302 w 1154"/>
              <a:gd name="T11" fmla="*/ 0 h 7982"/>
              <a:gd name="T12" fmla="*/ 0 w 1154"/>
              <a:gd name="T13" fmla="*/ 302 h 7982"/>
              <a:gd name="T14" fmla="*/ 0 w 1154"/>
              <a:gd name="T15" fmla="*/ 302 h 7982"/>
              <a:gd name="T16" fmla="*/ 0 w 1154"/>
              <a:gd name="T17" fmla="*/ 7680 h 7982"/>
              <a:gd name="T18" fmla="*/ 302 w 1154"/>
              <a:gd name="T19" fmla="*/ 7982 h 7982"/>
              <a:gd name="T20" fmla="*/ 302 w 1154"/>
              <a:gd name="T21" fmla="*/ 7982 h 7982"/>
              <a:gd name="T22" fmla="*/ 852 w 1154"/>
              <a:gd name="T23" fmla="*/ 7982 h 7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4" h="7982">
                <a:moveTo>
                  <a:pt x="852" y="7982"/>
                </a:moveTo>
                <a:cubicBezTo>
                  <a:pt x="1019" y="7982"/>
                  <a:pt x="1154" y="7847"/>
                  <a:pt x="1154" y="7680"/>
                </a:cubicBezTo>
                <a:lnTo>
                  <a:pt x="1154" y="7680"/>
                </a:lnTo>
                <a:lnTo>
                  <a:pt x="1154" y="302"/>
                </a:lnTo>
                <a:cubicBezTo>
                  <a:pt x="1154" y="135"/>
                  <a:pt x="1019" y="0"/>
                  <a:pt x="85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7680"/>
                </a:lnTo>
                <a:cubicBezTo>
                  <a:pt x="0" y="7847"/>
                  <a:pt x="135" y="7982"/>
                  <a:pt x="302" y="7982"/>
                </a:cubicBezTo>
                <a:lnTo>
                  <a:pt x="302" y="7982"/>
                </a:lnTo>
                <a:lnTo>
                  <a:pt x="852" y="798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36000" tIns="180000" rIns="3600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800" dirty="0">
                <a:solidFill>
                  <a:srgbClr val="2D2D2A"/>
                </a:solidFill>
              </a:rPr>
              <a:t>Environment 1</a:t>
            </a:r>
          </a:p>
        </p:txBody>
      </p:sp>
      <p:sp>
        <p:nvSpPr>
          <p:cNvPr id="101" name="Freeform 31"/>
          <p:cNvSpPr>
            <a:spLocks/>
          </p:cNvSpPr>
          <p:nvPr/>
        </p:nvSpPr>
        <p:spPr bwMode="auto">
          <a:xfrm>
            <a:off x="6543759" y="1942936"/>
            <a:ext cx="614363" cy="4241800"/>
          </a:xfrm>
          <a:custGeom>
            <a:avLst/>
            <a:gdLst>
              <a:gd name="T0" fmla="*/ 852 w 1154"/>
              <a:gd name="T1" fmla="*/ 7982 h 7982"/>
              <a:gd name="T2" fmla="*/ 1154 w 1154"/>
              <a:gd name="T3" fmla="*/ 7680 h 7982"/>
              <a:gd name="T4" fmla="*/ 1154 w 1154"/>
              <a:gd name="T5" fmla="*/ 7680 h 7982"/>
              <a:gd name="T6" fmla="*/ 1154 w 1154"/>
              <a:gd name="T7" fmla="*/ 302 h 7982"/>
              <a:gd name="T8" fmla="*/ 852 w 1154"/>
              <a:gd name="T9" fmla="*/ 0 h 7982"/>
              <a:gd name="T10" fmla="*/ 302 w 1154"/>
              <a:gd name="T11" fmla="*/ 0 h 7982"/>
              <a:gd name="T12" fmla="*/ 0 w 1154"/>
              <a:gd name="T13" fmla="*/ 302 h 7982"/>
              <a:gd name="T14" fmla="*/ 0 w 1154"/>
              <a:gd name="T15" fmla="*/ 302 h 7982"/>
              <a:gd name="T16" fmla="*/ 0 w 1154"/>
              <a:gd name="T17" fmla="*/ 7680 h 7982"/>
              <a:gd name="T18" fmla="*/ 302 w 1154"/>
              <a:gd name="T19" fmla="*/ 7982 h 7982"/>
              <a:gd name="T20" fmla="*/ 302 w 1154"/>
              <a:gd name="T21" fmla="*/ 7982 h 7982"/>
              <a:gd name="T22" fmla="*/ 852 w 1154"/>
              <a:gd name="T23" fmla="*/ 7982 h 7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4" h="7982">
                <a:moveTo>
                  <a:pt x="852" y="7982"/>
                </a:moveTo>
                <a:cubicBezTo>
                  <a:pt x="1019" y="7982"/>
                  <a:pt x="1154" y="7847"/>
                  <a:pt x="1154" y="7680"/>
                </a:cubicBezTo>
                <a:lnTo>
                  <a:pt x="1154" y="7680"/>
                </a:lnTo>
                <a:lnTo>
                  <a:pt x="1154" y="302"/>
                </a:lnTo>
                <a:cubicBezTo>
                  <a:pt x="1154" y="135"/>
                  <a:pt x="1019" y="0"/>
                  <a:pt x="85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7680"/>
                </a:lnTo>
                <a:cubicBezTo>
                  <a:pt x="0" y="7847"/>
                  <a:pt x="135" y="7982"/>
                  <a:pt x="302" y="7982"/>
                </a:cubicBezTo>
                <a:lnTo>
                  <a:pt x="302" y="7982"/>
                </a:lnTo>
                <a:lnTo>
                  <a:pt x="852" y="798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3338" cap="rnd">
            <a:solidFill>
              <a:srgbClr val="DE2728"/>
            </a:solidFill>
            <a:prstDash val="solid"/>
            <a:round/>
            <a:headEnd/>
            <a:tailEnd/>
          </a:ln>
        </p:spPr>
        <p:txBody>
          <a:bodyPr vert="horz" wrap="square" lIns="36000" tIns="180000" rIns="3600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800" dirty="0">
                <a:solidFill>
                  <a:srgbClr val="2D2D2A"/>
                </a:solidFill>
              </a:rPr>
              <a:t>Environment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98" y="3538560"/>
            <a:ext cx="9525" cy="9525"/>
          </a:xfrm>
          <a:prstGeom prst="rect">
            <a:avLst/>
          </a:prstGeom>
        </p:spPr>
      </p:pic>
      <p:sp>
        <p:nvSpPr>
          <p:cNvPr id="68" name="Freeform 63"/>
          <p:cNvSpPr>
            <a:spLocks/>
          </p:cNvSpPr>
          <p:nvPr/>
        </p:nvSpPr>
        <p:spPr bwMode="auto">
          <a:xfrm>
            <a:off x="5397500" y="3387474"/>
            <a:ext cx="469900" cy="401638"/>
          </a:xfrm>
          <a:custGeom>
            <a:avLst/>
            <a:gdLst>
              <a:gd name="T0" fmla="*/ 583 w 885"/>
              <a:gd name="T1" fmla="*/ 756 h 756"/>
              <a:gd name="T2" fmla="*/ 885 w 885"/>
              <a:gd name="T3" fmla="*/ 453 h 756"/>
              <a:gd name="T4" fmla="*/ 885 w 885"/>
              <a:gd name="T5" fmla="*/ 453 h 756"/>
              <a:gd name="T6" fmla="*/ 885 w 885"/>
              <a:gd name="T7" fmla="*/ 302 h 756"/>
              <a:gd name="T8" fmla="*/ 583 w 885"/>
              <a:gd name="T9" fmla="*/ 0 h 756"/>
              <a:gd name="T10" fmla="*/ 583 w 885"/>
              <a:gd name="T11" fmla="*/ 0 h 756"/>
              <a:gd name="T12" fmla="*/ 302 w 885"/>
              <a:gd name="T13" fmla="*/ 0 h 756"/>
              <a:gd name="T14" fmla="*/ 0 w 885"/>
              <a:gd name="T15" fmla="*/ 302 h 756"/>
              <a:gd name="T16" fmla="*/ 0 w 885"/>
              <a:gd name="T17" fmla="*/ 453 h 756"/>
              <a:gd name="T18" fmla="*/ 302 w 885"/>
              <a:gd name="T19" fmla="*/ 756 h 756"/>
              <a:gd name="T20" fmla="*/ 302 w 885"/>
              <a:gd name="T21" fmla="*/ 756 h 756"/>
              <a:gd name="T22" fmla="*/ 583 w 885"/>
              <a:gd name="T23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5" h="756">
                <a:moveTo>
                  <a:pt x="583" y="756"/>
                </a:moveTo>
                <a:cubicBezTo>
                  <a:pt x="750" y="756"/>
                  <a:pt x="885" y="620"/>
                  <a:pt x="885" y="453"/>
                </a:cubicBezTo>
                <a:lnTo>
                  <a:pt x="885" y="453"/>
                </a:lnTo>
                <a:lnTo>
                  <a:pt x="885" y="302"/>
                </a:lnTo>
                <a:cubicBezTo>
                  <a:pt x="885" y="135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453"/>
                </a:lnTo>
                <a:cubicBezTo>
                  <a:pt x="0" y="620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DE272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>
            <a:off x="5395912" y="5564835"/>
            <a:ext cx="471488" cy="401638"/>
          </a:xfrm>
          <a:custGeom>
            <a:avLst/>
            <a:gdLst>
              <a:gd name="T0" fmla="*/ 583 w 886"/>
              <a:gd name="T1" fmla="*/ 756 h 756"/>
              <a:gd name="T2" fmla="*/ 886 w 886"/>
              <a:gd name="T3" fmla="*/ 453 h 756"/>
              <a:gd name="T4" fmla="*/ 886 w 886"/>
              <a:gd name="T5" fmla="*/ 453 h 756"/>
              <a:gd name="T6" fmla="*/ 886 w 886"/>
              <a:gd name="T7" fmla="*/ 302 h 756"/>
              <a:gd name="T8" fmla="*/ 583 w 886"/>
              <a:gd name="T9" fmla="*/ 0 h 756"/>
              <a:gd name="T10" fmla="*/ 583 w 886"/>
              <a:gd name="T11" fmla="*/ 0 h 756"/>
              <a:gd name="T12" fmla="*/ 302 w 886"/>
              <a:gd name="T13" fmla="*/ 0 h 756"/>
              <a:gd name="T14" fmla="*/ 0 w 886"/>
              <a:gd name="T15" fmla="*/ 302 h 756"/>
              <a:gd name="T16" fmla="*/ 0 w 886"/>
              <a:gd name="T17" fmla="*/ 302 h 756"/>
              <a:gd name="T18" fmla="*/ 0 w 886"/>
              <a:gd name="T19" fmla="*/ 453 h 756"/>
              <a:gd name="T20" fmla="*/ 302 w 886"/>
              <a:gd name="T21" fmla="*/ 756 h 756"/>
              <a:gd name="T22" fmla="*/ 302 w 886"/>
              <a:gd name="T23" fmla="*/ 756 h 756"/>
              <a:gd name="T24" fmla="*/ 583 w 886"/>
              <a:gd name="T2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6" h="756">
                <a:moveTo>
                  <a:pt x="583" y="756"/>
                </a:moveTo>
                <a:cubicBezTo>
                  <a:pt x="750" y="756"/>
                  <a:pt x="886" y="620"/>
                  <a:pt x="886" y="453"/>
                </a:cubicBezTo>
                <a:lnTo>
                  <a:pt x="886" y="453"/>
                </a:lnTo>
                <a:lnTo>
                  <a:pt x="886" y="302"/>
                </a:lnTo>
                <a:cubicBezTo>
                  <a:pt x="886" y="135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453"/>
                </a:lnTo>
                <a:cubicBezTo>
                  <a:pt x="0" y="620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0C0C0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676400" y="3859211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676400" y="4940301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638800" y="3878261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638800" y="5021261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5099580" y="1048659"/>
            <a:ext cx="250904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</a:rPr>
              <a:t>One Server containing Multiple instances of every application – Scale-up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7" name="Line Callout 1 (Border and Accent Bar) 116"/>
          <p:cNvSpPr/>
          <p:nvPr/>
        </p:nvSpPr>
        <p:spPr>
          <a:xfrm>
            <a:off x="7839509" y="5572126"/>
            <a:ext cx="931329" cy="638173"/>
          </a:xfrm>
          <a:prstGeom prst="accentBorderCallout1">
            <a:avLst>
              <a:gd name="adj1" fmla="val 18750"/>
              <a:gd name="adj2" fmla="val -8333"/>
              <a:gd name="adj3" fmla="val 9939"/>
              <a:gd name="adj4" fmla="val -29252"/>
            </a:avLst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84163" algn="l"/>
              </a:tabLst>
            </a:pPr>
            <a:r>
              <a:rPr lang="en-GB" sz="1100" b="1" kern="0" dirty="0">
                <a:solidFill>
                  <a:srgbClr val="1F3C92"/>
                </a:solidFill>
              </a:rPr>
              <a:t>Multiple Schemas on Oracle</a:t>
            </a:r>
          </a:p>
        </p:txBody>
      </p:sp>
      <p:sp>
        <p:nvSpPr>
          <p:cNvPr id="118" name="Line Callout 1 (Border and Accent Bar) 117"/>
          <p:cNvSpPr/>
          <p:nvPr/>
        </p:nvSpPr>
        <p:spPr>
          <a:xfrm>
            <a:off x="7839509" y="3737374"/>
            <a:ext cx="923491" cy="1602977"/>
          </a:xfrm>
          <a:prstGeom prst="accentBorderCallout1">
            <a:avLst>
              <a:gd name="adj1" fmla="val 38565"/>
              <a:gd name="adj2" fmla="val -8333"/>
              <a:gd name="adj3" fmla="val 53342"/>
              <a:gd name="adj4" fmla="val -30198"/>
            </a:avLst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84163" algn="l"/>
              </a:tabLst>
            </a:pPr>
            <a:r>
              <a:rPr lang="en-GB" sz="1100" b="1" kern="0" dirty="0">
                <a:solidFill>
                  <a:srgbClr val="1F3C92"/>
                </a:solidFill>
              </a:rPr>
              <a:t>Multiple </a:t>
            </a:r>
            <a:r>
              <a:rPr lang="en-GB" sz="1100" b="1" kern="0" dirty="0" err="1">
                <a:solidFill>
                  <a:srgbClr val="1F3C92"/>
                </a:solidFill>
              </a:rPr>
              <a:t>Liferay</a:t>
            </a:r>
            <a:r>
              <a:rPr lang="en-GB" sz="1100" b="1" kern="0" dirty="0">
                <a:solidFill>
                  <a:srgbClr val="1F3C92"/>
                </a:solidFill>
              </a:rPr>
              <a:t> instances on a single VM bound to the same IP address and different port</a:t>
            </a:r>
          </a:p>
        </p:txBody>
      </p:sp>
      <p:sp>
        <p:nvSpPr>
          <p:cNvPr id="119" name="Line Callout 1 (Border and Accent Bar) 118"/>
          <p:cNvSpPr/>
          <p:nvPr/>
        </p:nvSpPr>
        <p:spPr>
          <a:xfrm>
            <a:off x="7829356" y="2728432"/>
            <a:ext cx="931329" cy="777167"/>
          </a:xfrm>
          <a:prstGeom prst="accentBorderCallout1">
            <a:avLst>
              <a:gd name="adj1" fmla="val 64575"/>
              <a:gd name="adj2" fmla="val -8333"/>
              <a:gd name="adj3" fmla="val 95396"/>
              <a:gd name="adj4" fmla="val -27185"/>
            </a:avLst>
          </a:prstGeom>
          <a:solidFill>
            <a:srgbClr val="FFFFFF"/>
          </a:solidFill>
          <a:ln w="12700" cmpd="sng">
            <a:solidFill>
              <a:srgbClr val="1F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84163" algn="l"/>
              </a:tabLst>
            </a:pPr>
            <a:r>
              <a:rPr lang="en-GB" sz="1100" b="1" kern="0" dirty="0">
                <a:solidFill>
                  <a:srgbClr val="1F3C92"/>
                </a:solidFill>
              </a:rPr>
              <a:t>Multiple Webservers on a single VM</a:t>
            </a:r>
          </a:p>
        </p:txBody>
      </p:sp>
      <p:sp>
        <p:nvSpPr>
          <p:cNvPr id="43" name="Freeform 49"/>
          <p:cNvSpPr>
            <a:spLocks/>
          </p:cNvSpPr>
          <p:nvPr/>
        </p:nvSpPr>
        <p:spPr bwMode="auto">
          <a:xfrm>
            <a:off x="6615196" y="3379974"/>
            <a:ext cx="471488" cy="401638"/>
          </a:xfrm>
          <a:custGeom>
            <a:avLst/>
            <a:gdLst>
              <a:gd name="T0" fmla="*/ 583 w 886"/>
              <a:gd name="T1" fmla="*/ 756 h 756"/>
              <a:gd name="T2" fmla="*/ 886 w 886"/>
              <a:gd name="T3" fmla="*/ 454 h 756"/>
              <a:gd name="T4" fmla="*/ 886 w 886"/>
              <a:gd name="T5" fmla="*/ 454 h 756"/>
              <a:gd name="T6" fmla="*/ 886 w 886"/>
              <a:gd name="T7" fmla="*/ 303 h 756"/>
              <a:gd name="T8" fmla="*/ 583 w 886"/>
              <a:gd name="T9" fmla="*/ 0 h 756"/>
              <a:gd name="T10" fmla="*/ 583 w 886"/>
              <a:gd name="T11" fmla="*/ 0 h 756"/>
              <a:gd name="T12" fmla="*/ 302 w 886"/>
              <a:gd name="T13" fmla="*/ 0 h 756"/>
              <a:gd name="T14" fmla="*/ 0 w 886"/>
              <a:gd name="T15" fmla="*/ 303 h 756"/>
              <a:gd name="T16" fmla="*/ 0 w 886"/>
              <a:gd name="T17" fmla="*/ 454 h 756"/>
              <a:gd name="T18" fmla="*/ 302 w 886"/>
              <a:gd name="T19" fmla="*/ 756 h 756"/>
              <a:gd name="T20" fmla="*/ 302 w 886"/>
              <a:gd name="T21" fmla="*/ 756 h 756"/>
              <a:gd name="T22" fmla="*/ 583 w 886"/>
              <a:gd name="T23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6" h="756">
                <a:moveTo>
                  <a:pt x="583" y="756"/>
                </a:moveTo>
                <a:cubicBezTo>
                  <a:pt x="750" y="756"/>
                  <a:pt x="886" y="621"/>
                  <a:pt x="886" y="454"/>
                </a:cubicBezTo>
                <a:lnTo>
                  <a:pt x="886" y="454"/>
                </a:lnTo>
                <a:lnTo>
                  <a:pt x="886" y="303"/>
                </a:lnTo>
                <a:cubicBezTo>
                  <a:pt x="886" y="136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6"/>
                  <a:pt x="0" y="303"/>
                </a:cubicBezTo>
                <a:lnTo>
                  <a:pt x="0" y="454"/>
                </a:lnTo>
                <a:cubicBezTo>
                  <a:pt x="0" y="621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DE272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sp>
        <p:nvSpPr>
          <p:cNvPr id="44" name="Freeform 64"/>
          <p:cNvSpPr>
            <a:spLocks/>
          </p:cNvSpPr>
          <p:nvPr/>
        </p:nvSpPr>
        <p:spPr bwMode="auto">
          <a:xfrm>
            <a:off x="5395912" y="4470825"/>
            <a:ext cx="471488" cy="401638"/>
          </a:xfrm>
          <a:custGeom>
            <a:avLst/>
            <a:gdLst>
              <a:gd name="T0" fmla="*/ 583 w 886"/>
              <a:gd name="T1" fmla="*/ 756 h 756"/>
              <a:gd name="T2" fmla="*/ 886 w 886"/>
              <a:gd name="T3" fmla="*/ 453 h 756"/>
              <a:gd name="T4" fmla="*/ 886 w 886"/>
              <a:gd name="T5" fmla="*/ 453 h 756"/>
              <a:gd name="T6" fmla="*/ 886 w 886"/>
              <a:gd name="T7" fmla="*/ 302 h 756"/>
              <a:gd name="T8" fmla="*/ 583 w 886"/>
              <a:gd name="T9" fmla="*/ 0 h 756"/>
              <a:gd name="T10" fmla="*/ 583 w 886"/>
              <a:gd name="T11" fmla="*/ 0 h 756"/>
              <a:gd name="T12" fmla="*/ 302 w 886"/>
              <a:gd name="T13" fmla="*/ 0 h 756"/>
              <a:gd name="T14" fmla="*/ 0 w 886"/>
              <a:gd name="T15" fmla="*/ 302 h 756"/>
              <a:gd name="T16" fmla="*/ 0 w 886"/>
              <a:gd name="T17" fmla="*/ 453 h 756"/>
              <a:gd name="T18" fmla="*/ 302 w 886"/>
              <a:gd name="T19" fmla="*/ 756 h 756"/>
              <a:gd name="T20" fmla="*/ 302 w 886"/>
              <a:gd name="T21" fmla="*/ 756 h 756"/>
              <a:gd name="T22" fmla="*/ 583 w 886"/>
              <a:gd name="T23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6" h="756">
                <a:moveTo>
                  <a:pt x="583" y="756"/>
                </a:moveTo>
                <a:cubicBezTo>
                  <a:pt x="750" y="756"/>
                  <a:pt x="886" y="620"/>
                  <a:pt x="886" y="453"/>
                </a:cubicBezTo>
                <a:lnTo>
                  <a:pt x="886" y="453"/>
                </a:lnTo>
                <a:lnTo>
                  <a:pt x="886" y="302"/>
                </a:lnTo>
                <a:cubicBezTo>
                  <a:pt x="886" y="135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453"/>
                </a:lnTo>
                <a:cubicBezTo>
                  <a:pt x="0" y="620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21AD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sp>
        <p:nvSpPr>
          <p:cNvPr id="47" name="Freeform 64"/>
          <p:cNvSpPr>
            <a:spLocks/>
          </p:cNvSpPr>
          <p:nvPr/>
        </p:nvSpPr>
        <p:spPr bwMode="auto">
          <a:xfrm>
            <a:off x="6602752" y="4446529"/>
            <a:ext cx="471488" cy="401638"/>
          </a:xfrm>
          <a:custGeom>
            <a:avLst/>
            <a:gdLst>
              <a:gd name="T0" fmla="*/ 583 w 886"/>
              <a:gd name="T1" fmla="*/ 756 h 756"/>
              <a:gd name="T2" fmla="*/ 886 w 886"/>
              <a:gd name="T3" fmla="*/ 453 h 756"/>
              <a:gd name="T4" fmla="*/ 886 w 886"/>
              <a:gd name="T5" fmla="*/ 453 h 756"/>
              <a:gd name="T6" fmla="*/ 886 w 886"/>
              <a:gd name="T7" fmla="*/ 302 h 756"/>
              <a:gd name="T8" fmla="*/ 583 w 886"/>
              <a:gd name="T9" fmla="*/ 0 h 756"/>
              <a:gd name="T10" fmla="*/ 583 w 886"/>
              <a:gd name="T11" fmla="*/ 0 h 756"/>
              <a:gd name="T12" fmla="*/ 302 w 886"/>
              <a:gd name="T13" fmla="*/ 0 h 756"/>
              <a:gd name="T14" fmla="*/ 0 w 886"/>
              <a:gd name="T15" fmla="*/ 302 h 756"/>
              <a:gd name="T16" fmla="*/ 0 w 886"/>
              <a:gd name="T17" fmla="*/ 453 h 756"/>
              <a:gd name="T18" fmla="*/ 302 w 886"/>
              <a:gd name="T19" fmla="*/ 756 h 756"/>
              <a:gd name="T20" fmla="*/ 302 w 886"/>
              <a:gd name="T21" fmla="*/ 756 h 756"/>
              <a:gd name="T22" fmla="*/ 583 w 886"/>
              <a:gd name="T23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6" h="756">
                <a:moveTo>
                  <a:pt x="583" y="756"/>
                </a:moveTo>
                <a:cubicBezTo>
                  <a:pt x="750" y="756"/>
                  <a:pt x="886" y="620"/>
                  <a:pt x="886" y="453"/>
                </a:cubicBezTo>
                <a:lnTo>
                  <a:pt x="886" y="453"/>
                </a:lnTo>
                <a:lnTo>
                  <a:pt x="886" y="302"/>
                </a:lnTo>
                <a:cubicBezTo>
                  <a:pt x="886" y="135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453"/>
                </a:lnTo>
                <a:cubicBezTo>
                  <a:pt x="0" y="620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21AD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sp>
        <p:nvSpPr>
          <p:cNvPr id="49" name="Freeform 65"/>
          <p:cNvSpPr>
            <a:spLocks/>
          </p:cNvSpPr>
          <p:nvPr/>
        </p:nvSpPr>
        <p:spPr bwMode="auto">
          <a:xfrm>
            <a:off x="6615112" y="5562600"/>
            <a:ext cx="471488" cy="401638"/>
          </a:xfrm>
          <a:custGeom>
            <a:avLst/>
            <a:gdLst>
              <a:gd name="T0" fmla="*/ 583 w 886"/>
              <a:gd name="T1" fmla="*/ 756 h 756"/>
              <a:gd name="T2" fmla="*/ 886 w 886"/>
              <a:gd name="T3" fmla="*/ 453 h 756"/>
              <a:gd name="T4" fmla="*/ 886 w 886"/>
              <a:gd name="T5" fmla="*/ 453 h 756"/>
              <a:gd name="T6" fmla="*/ 886 w 886"/>
              <a:gd name="T7" fmla="*/ 302 h 756"/>
              <a:gd name="T8" fmla="*/ 583 w 886"/>
              <a:gd name="T9" fmla="*/ 0 h 756"/>
              <a:gd name="T10" fmla="*/ 583 w 886"/>
              <a:gd name="T11" fmla="*/ 0 h 756"/>
              <a:gd name="T12" fmla="*/ 302 w 886"/>
              <a:gd name="T13" fmla="*/ 0 h 756"/>
              <a:gd name="T14" fmla="*/ 0 w 886"/>
              <a:gd name="T15" fmla="*/ 302 h 756"/>
              <a:gd name="T16" fmla="*/ 0 w 886"/>
              <a:gd name="T17" fmla="*/ 302 h 756"/>
              <a:gd name="T18" fmla="*/ 0 w 886"/>
              <a:gd name="T19" fmla="*/ 453 h 756"/>
              <a:gd name="T20" fmla="*/ 302 w 886"/>
              <a:gd name="T21" fmla="*/ 756 h 756"/>
              <a:gd name="T22" fmla="*/ 302 w 886"/>
              <a:gd name="T23" fmla="*/ 756 h 756"/>
              <a:gd name="T24" fmla="*/ 583 w 886"/>
              <a:gd name="T2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6" h="756">
                <a:moveTo>
                  <a:pt x="583" y="756"/>
                </a:moveTo>
                <a:cubicBezTo>
                  <a:pt x="750" y="756"/>
                  <a:pt x="886" y="620"/>
                  <a:pt x="886" y="453"/>
                </a:cubicBezTo>
                <a:lnTo>
                  <a:pt x="886" y="453"/>
                </a:lnTo>
                <a:lnTo>
                  <a:pt x="886" y="302"/>
                </a:lnTo>
                <a:cubicBezTo>
                  <a:pt x="886" y="135"/>
                  <a:pt x="750" y="0"/>
                  <a:pt x="583" y="0"/>
                </a:cubicBezTo>
                <a:lnTo>
                  <a:pt x="583" y="0"/>
                </a:ln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302"/>
                </a:lnTo>
                <a:lnTo>
                  <a:pt x="0" y="453"/>
                </a:lnTo>
                <a:cubicBezTo>
                  <a:pt x="0" y="620"/>
                  <a:pt x="135" y="756"/>
                  <a:pt x="302" y="756"/>
                </a:cubicBezTo>
                <a:lnTo>
                  <a:pt x="302" y="756"/>
                </a:lnTo>
                <a:lnTo>
                  <a:pt x="583" y="756"/>
                </a:lnTo>
                <a:close/>
              </a:path>
            </a:pathLst>
          </a:custGeom>
          <a:noFill/>
          <a:ln w="33338" cap="rnd">
            <a:solidFill>
              <a:srgbClr val="0C0C0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2D2D2A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58000" y="5021261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58000" y="3886200"/>
            <a:ext cx="0" cy="46513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0" y="1558012"/>
            <a:ext cx="2286000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Two instances are created in a single VM which acts as two different environments.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These environments can use the same license as they are in the same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These environments can serve different parallel development stream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The hardware is scaled to accommodate two instances in the same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With two instances, we can go with On demand releases in parallel.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endParaRPr lang="en-US" sz="16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5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 SYSTEM REQUIREMENTS FOR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419600" y="1222421"/>
            <a:ext cx="7210427" cy="5330780"/>
          </a:xfrm>
        </p:spPr>
        <p:txBody>
          <a:bodyPr/>
          <a:lstStyle/>
          <a:p>
            <a:r>
              <a:rPr lang="en-US" dirty="0"/>
              <a:t>Additional Hardware requirement for each new Instance</a:t>
            </a:r>
          </a:p>
          <a:p>
            <a:endParaRPr lang="en-US" dirty="0"/>
          </a:p>
          <a:p>
            <a:r>
              <a:rPr lang="en-US" dirty="0"/>
              <a:t>Web server</a:t>
            </a:r>
          </a:p>
          <a:p>
            <a:pPr marL="231775" indent="-231775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kern="0" dirty="0">
                <a:solidFill>
                  <a:srgbClr val="2D2D2A"/>
                </a:solidFill>
              </a:rPr>
              <a:t>CPU - 2 x Intel Core </a:t>
            </a:r>
          </a:p>
          <a:p>
            <a:pPr marL="231775" indent="-231775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kern="0" dirty="0">
                <a:solidFill>
                  <a:srgbClr val="2D2D2A"/>
                </a:solidFill>
              </a:rPr>
              <a:t>RAM – 8 GB Memory </a:t>
            </a:r>
          </a:p>
          <a:p>
            <a:pPr>
              <a:buNone/>
            </a:pPr>
            <a:r>
              <a:rPr lang="en-US" dirty="0"/>
              <a:t>Application Server</a:t>
            </a:r>
          </a:p>
          <a:p>
            <a:pPr marL="231775" indent="-231775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kern="0" dirty="0">
                <a:solidFill>
                  <a:srgbClr val="2D2D2A"/>
                </a:solidFill>
              </a:rPr>
              <a:t>CPU - 2 x Intel Core </a:t>
            </a:r>
          </a:p>
          <a:p>
            <a:pPr marL="231775" indent="-231775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kern="0" dirty="0">
                <a:solidFill>
                  <a:srgbClr val="2D2D2A"/>
                </a:solidFill>
              </a:rPr>
              <a:t>RAM – 8 GB Memory </a:t>
            </a:r>
          </a:p>
          <a:p>
            <a:pPr marL="231775" indent="-231775">
              <a:spcAft>
                <a:spcPts val="600"/>
              </a:spcAft>
              <a:buClr>
                <a:srgbClr val="F37021"/>
              </a:buClr>
              <a:buFont typeface="Arial" panose="020B0604020202020204" pitchFamily="34" charset="0"/>
              <a:buChar char="•"/>
              <a:tabLst>
                <a:tab pos="284163" algn="l"/>
              </a:tabLst>
            </a:pPr>
            <a:endParaRPr lang="en-US" kern="0" dirty="0">
              <a:solidFill>
                <a:srgbClr val="2D2D2A"/>
              </a:solidFill>
            </a:endParaRPr>
          </a:p>
          <a:p>
            <a:pPr>
              <a:buNone/>
            </a:pPr>
            <a:r>
              <a:rPr lang="en-US" dirty="0"/>
              <a:t>Note: Additional HDD is not required with the current Hardware configuration.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510765498"/>
              </p:ext>
            </p:extLst>
          </p:nvPr>
        </p:nvGraphicFramePr>
        <p:xfrm>
          <a:off x="508000" y="2057400"/>
          <a:ext cx="3911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018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 title master">
  <a:themeElements>
    <a:clrScheme name="Virtusa Color Theme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402FB19-073B-4B1C-8F9D-E5A14D96403A}" vid="{EAA9EDD4-E557-4694-98BF-A6C45D65A3B4}"/>
    </a:ext>
  </a:extLst>
</a:theme>
</file>

<file path=ppt/theme/theme2.xml><?xml version="1.0" encoding="utf-8"?>
<a:theme xmlns:a="http://schemas.openxmlformats.org/drawingml/2006/main" name="virtusa 16x9 v1.0">
  <a:themeElements>
    <a:clrScheme name="Virtusa March 2016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C2DEEA"/>
      </a:accent1>
      <a:accent2>
        <a:srgbClr val="63B1E5"/>
      </a:accent2>
      <a:accent3>
        <a:srgbClr val="017DED"/>
      </a:accent3>
      <a:accent4>
        <a:srgbClr val="1F3C92"/>
      </a:accent4>
      <a:accent5>
        <a:srgbClr val="F37021"/>
      </a:accent5>
      <a:accent6>
        <a:srgbClr val="94CE56"/>
      </a:accent6>
      <a:hlink>
        <a:srgbClr val="F37021"/>
      </a:hlink>
      <a:folHlink>
        <a:srgbClr val="0169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1F3C92"/>
          </a:solidFill>
        </a:ln>
      </a:spPr>
      <a:bodyPr rtlCol="0" anchor="t"/>
      <a:lstStyle>
        <a:defPPr algn="ctr">
          <a:tabLst>
            <a:tab pos="284163" algn="l"/>
          </a:tabLst>
          <a:defRPr sz="1400" b="1" kern="0" dirty="0" smtClean="0">
            <a:solidFill>
              <a:srgbClr val="1F3C9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63B1E5"/>
          </a:solidFill>
          <a:prstDash val="solid"/>
          <a:headEnd type="none"/>
          <a:tailEnd type="none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rtusa widescreen 2016" id="{8964DE6E-FAEF-C144-BD73-38CD66380109}" vid="{444FA1AD-3E2F-A34B-AB62-28511EBB4B0F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Custom 54">
      <a:dk1>
        <a:srgbClr val="3C3C3C"/>
      </a:dk1>
      <a:lt1>
        <a:sysClr val="window" lastClr="FFFFFF"/>
      </a:lt1>
      <a:dk2>
        <a:srgbClr val="696969"/>
      </a:dk2>
      <a:lt2>
        <a:srgbClr val="D1D1D1"/>
      </a:lt2>
      <a:accent1>
        <a:srgbClr val="F37022"/>
      </a:accent1>
      <a:accent2>
        <a:srgbClr val="F6921E"/>
      </a:accent2>
      <a:accent3>
        <a:srgbClr val="219D44"/>
      </a:accent3>
      <a:accent4>
        <a:srgbClr val="ADCDEC"/>
      </a:accent4>
      <a:accent5>
        <a:srgbClr val="0085CC"/>
      </a:accent5>
      <a:accent6>
        <a:srgbClr val="1F3B92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6D2B0E8D4F24D9262BE674D1754CD" ma:contentTypeVersion="2" ma:contentTypeDescription="Create a new document." ma:contentTypeScope="" ma:versionID="8589be90dba5e945fbb796357791da39">
  <xsd:schema xmlns:xsd="http://www.w3.org/2001/XMLSchema" xmlns:xs="http://www.w3.org/2001/XMLSchema" xmlns:p="http://schemas.microsoft.com/office/2006/metadata/properties" xmlns:ns2="543f42f2-0db5-4fd3-b97e-398a9d137adc" targetNamespace="http://schemas.microsoft.com/office/2006/metadata/properties" ma:root="true" ma:fieldsID="71e8e0eb7356578f50c6295516d32c05" ns2:_="">
    <xsd:import namespace="543f42f2-0db5-4fd3-b97e-398a9d137a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f42f2-0db5-4fd3-b97e-398a9d137a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8DD5CB-44AA-4F45-8238-169146D25C1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543f42f2-0db5-4fd3-b97e-398a9d137adc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9E457E-FD97-4C22-95F4-337C73BD1C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AFFAD4-D17E-48D9-930F-4BC922003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f42f2-0db5-4fd3-b97e-398a9d137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VirtusaPolaris CorporatePowerPointTemplate2016</Template>
  <TotalTime>37754</TotalTime>
  <Words>511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Helvetica</vt:lpstr>
      <vt:lpstr>Helvetica Neue Light</vt:lpstr>
      <vt:lpstr>Helvetica Neue Thin</vt:lpstr>
      <vt:lpstr>Lucida Grande</vt:lpstr>
      <vt:lpstr>Open Sans Semibold</vt:lpstr>
      <vt:lpstr>Wingdings</vt:lpstr>
      <vt:lpstr>virtusa title master</vt:lpstr>
      <vt:lpstr>virtusa 16x9 v1.0</vt:lpstr>
      <vt:lpstr>Office Theme</vt:lpstr>
      <vt:lpstr>2_Custom Design</vt:lpstr>
      <vt:lpstr>Current Status</vt:lpstr>
      <vt:lpstr>Current dedicated environments with single instances (Example:  COVE ST)</vt:lpstr>
      <vt:lpstr>Proposed Scenario</vt:lpstr>
      <vt:lpstr>Example dedicated environments with multiple instances</vt:lpstr>
      <vt:lpstr>PowerPoint Presentation</vt:lpstr>
      <vt:lpstr> SYSTEM REQUIREMENTS FOR SCALING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VirtusaPolaris Template</dc:title>
  <dc:creator>Julian Navaratnam</dc:creator>
  <cp:lastModifiedBy>Satheesh Kumar Viswanadhuni</cp:lastModifiedBy>
  <cp:revision>1104</cp:revision>
  <cp:lastPrinted>2014-05-15T09:00:30Z</cp:lastPrinted>
  <dcterms:created xsi:type="dcterms:W3CDTF">2016-05-11T03:46:20Z</dcterms:created>
  <dcterms:modified xsi:type="dcterms:W3CDTF">2017-04-24T11:37:52Z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0x0101001A46D2B0E8D4F24D9262BE674D1754CD</vt:lpwstr>
  </property>
</Properties>
</file>