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29" r:id="rId9"/>
    <p:sldId id="330" r:id="rId10"/>
    <p:sldId id="341" r:id="rId11"/>
    <p:sldId id="340" r:id="rId12"/>
    <p:sldId id="342" r:id="rId13"/>
    <p:sldId id="345" r:id="rId14"/>
    <p:sldId id="346" r:id="rId15"/>
    <p:sldId id="347" r:id="rId16"/>
    <p:sldId id="348" r:id="rId17"/>
    <p:sldId id="331" r:id="rId18"/>
    <p:sldId id="343" r:id="rId19"/>
    <p:sldId id="344" r:id="rId20"/>
    <p:sldId id="338"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66" d="100"/>
          <a:sy n="66" d="100"/>
        </p:scale>
        <p:origin x="668"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2601426" y="1732548"/>
            <a:ext cx="9006641" cy="1260910"/>
          </a:xfrm>
        </p:spPr>
        <p:txBody>
          <a:bodyPr/>
          <a:lstStyle/>
          <a:p>
            <a:r>
              <a:rPr lang="en-US" sz="4000" dirty="0"/>
              <a:t>WIKI WOMEN HACKATHON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30416" y="5771715"/>
            <a:ext cx="9137583" cy="629085"/>
          </a:xfrm>
        </p:spPr>
        <p:txBody>
          <a:bodyPr/>
          <a:lstStyle/>
          <a:p>
            <a:r>
              <a:rPr lang="en-US" dirty="0">
                <a:latin typeface="Times New Roman" panose="02020603050405020304" pitchFamily="18" charset="0"/>
                <a:cs typeface="Times New Roman" panose="02020603050405020304" pitchFamily="18" charset="0"/>
              </a:rPr>
              <a:t>TEAM: IARE-B</a:t>
            </a:r>
          </a:p>
        </p:txBody>
      </p:sp>
      <p:pic>
        <p:nvPicPr>
          <p:cNvPr id="8" name="Picture 7">
            <a:extLst>
              <a:ext uri="{FF2B5EF4-FFF2-40B4-BE49-F238E27FC236}">
                <a16:creationId xmlns:a16="http://schemas.microsoft.com/office/drawing/2014/main" id="{AD795817-266B-D1B2-C99F-A7CFCFF88C05}"/>
              </a:ext>
            </a:extLst>
          </p:cNvPr>
          <p:cNvPicPr>
            <a:picLocks noChangeAspect="1"/>
          </p:cNvPicPr>
          <p:nvPr/>
        </p:nvPicPr>
        <p:blipFill>
          <a:blip r:embed="rId2"/>
          <a:stretch>
            <a:fillRect/>
          </a:stretch>
        </p:blipFill>
        <p:spPr>
          <a:xfrm>
            <a:off x="683394" y="1086285"/>
            <a:ext cx="1918033" cy="1750206"/>
          </a:xfrm>
          <a:prstGeom prst="rect">
            <a:avLst/>
          </a:prstGeom>
        </p:spPr>
      </p:pic>
      <p:sp>
        <p:nvSpPr>
          <p:cNvPr id="10" name="TextBox 9">
            <a:extLst>
              <a:ext uri="{FF2B5EF4-FFF2-40B4-BE49-F238E27FC236}">
                <a16:creationId xmlns:a16="http://schemas.microsoft.com/office/drawing/2014/main" id="{26127D95-E1C2-7282-DE63-8BFADE8080BC}"/>
              </a:ext>
            </a:extLst>
          </p:cNvPr>
          <p:cNvSpPr txBox="1"/>
          <p:nvPr/>
        </p:nvSpPr>
        <p:spPr>
          <a:xfrm>
            <a:off x="4184583" y="3530428"/>
            <a:ext cx="6097604" cy="1303498"/>
          </a:xfrm>
          <a:prstGeom prst="rect">
            <a:avLst/>
          </a:prstGeom>
          <a:noFill/>
        </p:spPr>
        <p:txBody>
          <a:bodyPr wrap="square">
            <a:spAutoFit/>
          </a:bodyPr>
          <a:lstStyle/>
          <a:p>
            <a:pPr marL="0" indent="0">
              <a:lnSpc>
                <a:spcPts val="2400"/>
              </a:lnSpc>
              <a:buNone/>
            </a:pPr>
            <a:r>
              <a:rPr lang="en-US" sz="1800" spc="0" dirty="0">
                <a:latin typeface="Times New Roman" panose="02020603050405020304" pitchFamily="18" charset="0"/>
                <a:cs typeface="Times New Roman" panose="02020603050405020304" pitchFamily="18" charset="0"/>
              </a:rPr>
              <a:t>TEAM MEMBERS  – S.SATHEESHNA</a:t>
            </a:r>
          </a:p>
          <a:p>
            <a:pPr marL="0" indent="0">
              <a:lnSpc>
                <a:spcPts val="2400"/>
              </a:lnSpc>
              <a:buNone/>
            </a:pPr>
            <a:r>
              <a:rPr lang="en-US" dirty="0">
                <a:latin typeface="Times New Roman" panose="02020603050405020304" pitchFamily="18" charset="0"/>
                <a:cs typeface="Times New Roman" panose="02020603050405020304" pitchFamily="18" charset="0"/>
              </a:rPr>
              <a:t>		     A.PRAGNYA</a:t>
            </a:r>
          </a:p>
          <a:p>
            <a:pPr marL="0" indent="0">
              <a:lnSpc>
                <a:spcPts val="2400"/>
              </a:lnSpc>
              <a:buNone/>
            </a:pPr>
            <a:r>
              <a:rPr lang="en-US" sz="1800" spc="0" dirty="0">
                <a:latin typeface="Times New Roman" panose="02020603050405020304" pitchFamily="18" charset="0"/>
                <a:cs typeface="Times New Roman" panose="02020603050405020304" pitchFamily="18" charset="0"/>
              </a:rPr>
              <a:t>		     ASMA BEGUM</a:t>
            </a:r>
          </a:p>
          <a:p>
            <a:pPr marL="0" indent="0">
              <a:lnSpc>
                <a:spcPts val="2400"/>
              </a:lnSpc>
              <a:buNone/>
            </a:pPr>
            <a:r>
              <a:rPr lang="en-US" dirty="0">
                <a:latin typeface="Times New Roman" panose="02020603050405020304" pitchFamily="18" charset="0"/>
                <a:cs typeface="Times New Roman" panose="02020603050405020304" pitchFamily="18" charset="0"/>
              </a:rPr>
              <a:t>		     KRISHNA DURGADEVI</a:t>
            </a:r>
            <a:endParaRPr lang="en-US" sz="1800"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DBADA56-669A-78C8-9452-D612F45FCB0A}"/>
              </a:ext>
            </a:extLst>
          </p:cNvPr>
          <p:cNvPicPr>
            <a:picLocks noGrp="1" noChangeAspect="1"/>
          </p:cNvPicPr>
          <p:nvPr>
            <p:ph idx="1"/>
          </p:nvPr>
        </p:nvPicPr>
        <p:blipFill>
          <a:blip r:embed="rId2"/>
          <a:stretch>
            <a:fillRect/>
          </a:stretch>
        </p:blipFill>
        <p:spPr>
          <a:xfrm>
            <a:off x="877824" y="673184"/>
            <a:ext cx="10132510" cy="5438692"/>
          </a:xfrm>
        </p:spPr>
      </p:pic>
      <p:sp>
        <p:nvSpPr>
          <p:cNvPr id="4" name="Slide Number Placeholder 3">
            <a:extLst>
              <a:ext uri="{FF2B5EF4-FFF2-40B4-BE49-F238E27FC236}">
                <a16:creationId xmlns:a16="http://schemas.microsoft.com/office/drawing/2014/main" id="{03D9FA08-31DC-53AE-3D52-64A478B8CD3A}"/>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333720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ED9DAD-4C48-20FE-17EB-150A2AE6AED0}"/>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7" name="Picture 6">
            <a:extLst>
              <a:ext uri="{FF2B5EF4-FFF2-40B4-BE49-F238E27FC236}">
                <a16:creationId xmlns:a16="http://schemas.microsoft.com/office/drawing/2014/main" id="{B07A9EF1-C8A6-302C-B246-6F42105F7C4D}"/>
              </a:ext>
            </a:extLst>
          </p:cNvPr>
          <p:cNvPicPr>
            <a:picLocks noChangeAspect="1"/>
          </p:cNvPicPr>
          <p:nvPr/>
        </p:nvPicPr>
        <p:blipFill>
          <a:blip r:embed="rId2"/>
          <a:stretch>
            <a:fillRect/>
          </a:stretch>
        </p:blipFill>
        <p:spPr>
          <a:xfrm>
            <a:off x="921983" y="376319"/>
            <a:ext cx="10849393" cy="5827632"/>
          </a:xfrm>
          <a:prstGeom prst="rect">
            <a:avLst/>
          </a:prstGeom>
        </p:spPr>
      </p:pic>
    </p:spTree>
    <p:extLst>
      <p:ext uri="{BB962C8B-B14F-4D97-AF65-F5344CB8AC3E}">
        <p14:creationId xmlns:p14="http://schemas.microsoft.com/office/powerpoint/2010/main" val="60338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8126-FD4D-00D7-4466-1807A4AB3BE3}"/>
              </a:ext>
            </a:extLst>
          </p:cNvPr>
          <p:cNvSpPr>
            <a:spLocks noGrp="1"/>
          </p:cNvSpPr>
          <p:nvPr>
            <p:ph type="title"/>
          </p:nvPr>
        </p:nvSpPr>
        <p:spPr/>
        <p:txBody>
          <a:bodyPr/>
          <a:lstStyle/>
          <a:p>
            <a:r>
              <a:rPr lang="en-IN" dirty="0"/>
              <a:t>SPARQL QUERIES</a:t>
            </a:r>
          </a:p>
        </p:txBody>
      </p:sp>
      <p:sp>
        <p:nvSpPr>
          <p:cNvPr id="6" name="Text Placeholder 5">
            <a:extLst>
              <a:ext uri="{FF2B5EF4-FFF2-40B4-BE49-F238E27FC236}">
                <a16:creationId xmlns:a16="http://schemas.microsoft.com/office/drawing/2014/main" id="{FCDD0A5E-9DC4-77D8-9368-5DC5709C1D2D}"/>
              </a:ext>
            </a:extLst>
          </p:cNvPr>
          <p:cNvSpPr>
            <a:spLocks noGrp="1"/>
          </p:cNvSpPr>
          <p:nvPr>
            <p:ph type="body" idx="1"/>
          </p:nvPr>
        </p:nvSpPr>
        <p:spPr>
          <a:xfrm>
            <a:off x="1080677" y="1658833"/>
            <a:ext cx="4879792" cy="5149516"/>
          </a:xfrm>
        </p:spPr>
        <p:txBody>
          <a:bodyPr/>
          <a:lstStyle/>
          <a:p>
            <a:r>
              <a:rPr lang="en-IN" dirty="0"/>
              <a:t>SELECT FEMALE CONTRIBUTORS</a:t>
            </a:r>
          </a:p>
        </p:txBody>
      </p:sp>
      <p:sp>
        <p:nvSpPr>
          <p:cNvPr id="7" name="Content Placeholder 6">
            <a:extLst>
              <a:ext uri="{FF2B5EF4-FFF2-40B4-BE49-F238E27FC236}">
                <a16:creationId xmlns:a16="http://schemas.microsoft.com/office/drawing/2014/main" id="{9EA4C5DA-A3E3-F917-7177-803B669B9B48}"/>
              </a:ext>
            </a:extLst>
          </p:cNvPr>
          <p:cNvSpPr>
            <a:spLocks noGrp="1"/>
          </p:cNvSpPr>
          <p:nvPr>
            <p:ph sz="half" idx="2"/>
          </p:nvPr>
        </p:nvSpPr>
        <p:spPr>
          <a:xfrm>
            <a:off x="1214549" y="2800952"/>
            <a:ext cx="4655900" cy="3515546"/>
          </a:xfrm>
        </p:spPr>
        <p:txBody>
          <a:bodyPr/>
          <a:lstStyle/>
          <a:p>
            <a:r>
              <a:rPr lang="en-IN" dirty="0">
                <a:latin typeface="Times New Roman" panose="02020603050405020304" pitchFamily="18" charset="0"/>
                <a:cs typeface="Times New Roman" panose="02020603050405020304" pitchFamily="18" charset="0"/>
              </a:rPr>
              <a:t>SELECT ?person ?</a:t>
            </a:r>
            <a:r>
              <a:rPr lang="en-IN" dirty="0" err="1">
                <a:latin typeface="Times New Roman" panose="02020603050405020304" pitchFamily="18" charset="0"/>
                <a:cs typeface="Times New Roman" panose="02020603050405020304" pitchFamily="18" charset="0"/>
              </a:rPr>
              <a:t>personLabel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genderLabel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WHERE {</a:t>
            </a:r>
          </a:p>
          <a:p>
            <a:r>
              <a:rPr lang="en-IN" dirty="0">
                <a:latin typeface="Times New Roman" panose="02020603050405020304" pitchFamily="18" charset="0"/>
                <a:cs typeface="Times New Roman" panose="02020603050405020304" pitchFamily="18" charset="0"/>
              </a:rPr>
              <a:t>  ?person wdt:P31 wd:Q5;                   # Instance of human</a:t>
            </a:r>
          </a:p>
          <a:p>
            <a:r>
              <a:rPr lang="en-IN" dirty="0">
                <a:latin typeface="Times New Roman" panose="02020603050405020304" pitchFamily="18" charset="0"/>
                <a:cs typeface="Times New Roman" panose="02020603050405020304" pitchFamily="18" charset="0"/>
              </a:rPr>
              <a:t>          wdt:P21 wd:Q6581072;             # Female gender</a:t>
            </a:r>
          </a:p>
          <a:p>
            <a:r>
              <a:rPr lang="en-IN" dirty="0">
                <a:latin typeface="Times New Roman" panose="02020603050405020304" pitchFamily="18" charset="0"/>
                <a:cs typeface="Times New Roman" panose="02020603050405020304" pitchFamily="18" charset="0"/>
              </a:rPr>
              <a:t>          wdt:P106/wdt:P279* wd:Q333.     # Field of ASTRONOMY</a:t>
            </a:r>
          </a:p>
          <a:p>
            <a:r>
              <a:rPr lang="en-IN" dirty="0">
                <a:latin typeface="Times New Roman" panose="02020603050405020304" pitchFamily="18" charset="0"/>
                <a:cs typeface="Times New Roman" panose="02020603050405020304" pitchFamily="18" charset="0"/>
              </a:rPr>
              <a:t>  OPTIONAL { ?person wdt:P21 ?gender. }    # Retrieve gender property</a:t>
            </a:r>
          </a:p>
          <a:p>
            <a:r>
              <a:rPr lang="en-IN" dirty="0">
                <a:latin typeface="Times New Roman" panose="02020603050405020304" pitchFamily="18" charset="0"/>
                <a:cs typeface="Times New Roman" panose="02020603050405020304" pitchFamily="18" charset="0"/>
              </a:rPr>
              <a:t>  SERVICE </a:t>
            </a:r>
            <a:r>
              <a:rPr lang="en-IN" dirty="0" err="1">
                <a:latin typeface="Times New Roman" panose="02020603050405020304" pitchFamily="18" charset="0"/>
                <a:cs typeface="Times New Roman" panose="02020603050405020304" pitchFamily="18" charset="0"/>
              </a:rPr>
              <a:t>wikibase:label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bd:serviceParam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wikibase:language</a:t>
            </a:r>
            <a:r>
              <a:rPr lang="en-IN" dirty="0">
                <a:latin typeface="Times New Roman" panose="02020603050405020304" pitchFamily="18" charset="0"/>
                <a:cs typeface="Times New Roman" panose="02020603050405020304" pitchFamily="18" charset="0"/>
              </a:rPr>
              <a:t> "[AUTO_LANGUAGE],</a:t>
            </a:r>
            <a:r>
              <a:rPr lang="en-IN" dirty="0" err="1">
                <a:latin typeface="Times New Roman" panose="02020603050405020304" pitchFamily="18" charset="0"/>
                <a:cs typeface="Times New Roman" panose="02020603050405020304" pitchFamily="18" charset="0"/>
              </a:rPr>
              <a:t>en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ORDER BY ?</a:t>
            </a:r>
            <a:r>
              <a:rPr lang="en-IN" dirty="0" err="1">
                <a:latin typeface="Times New Roman" panose="02020603050405020304" pitchFamily="18" charset="0"/>
                <a:cs typeface="Times New Roman" panose="02020603050405020304" pitchFamily="18" charset="0"/>
              </a:rPr>
              <a:t>personLabel</a:t>
            </a:r>
            <a:endParaRPr lang="en-IN"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F421974F-1C2E-546F-05E2-3F9F446132EF}"/>
              </a:ext>
            </a:extLst>
          </p:cNvPr>
          <p:cNvSpPr>
            <a:spLocks noGrp="1"/>
          </p:cNvSpPr>
          <p:nvPr>
            <p:ph type="body" sz="quarter" idx="3"/>
          </p:nvPr>
        </p:nvSpPr>
        <p:spPr>
          <a:xfrm>
            <a:off x="6448925" y="1658834"/>
            <a:ext cx="5188579" cy="5149516"/>
          </a:xfrm>
        </p:spPr>
        <p:txBody>
          <a:bodyPr/>
          <a:lstStyle/>
          <a:p>
            <a:r>
              <a:rPr lang="en-IN" dirty="0"/>
              <a:t>COUNT OF CONTRIBUTORS</a:t>
            </a:r>
          </a:p>
        </p:txBody>
      </p:sp>
      <p:sp>
        <p:nvSpPr>
          <p:cNvPr id="9" name="Content Placeholder 8">
            <a:extLst>
              <a:ext uri="{FF2B5EF4-FFF2-40B4-BE49-F238E27FC236}">
                <a16:creationId xmlns:a16="http://schemas.microsoft.com/office/drawing/2014/main" id="{ABEC99E0-AC07-9765-934A-213AB7CA3A16}"/>
              </a:ext>
            </a:extLst>
          </p:cNvPr>
          <p:cNvSpPr>
            <a:spLocks noGrp="1"/>
          </p:cNvSpPr>
          <p:nvPr>
            <p:ph sz="quarter" idx="4"/>
          </p:nvPr>
        </p:nvSpPr>
        <p:spPr>
          <a:xfrm>
            <a:off x="6795436" y="2800952"/>
            <a:ext cx="4104212" cy="3343816"/>
          </a:xfrm>
        </p:spPr>
        <p:txBody>
          <a:bodyPr/>
          <a:lstStyle/>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genderLabel</a:t>
            </a:r>
            <a:r>
              <a:rPr lang="en-IN" dirty="0">
                <a:latin typeface="Times New Roman" panose="02020603050405020304" pitchFamily="18" charset="0"/>
                <a:cs typeface="Times New Roman" panose="02020603050405020304" pitchFamily="18" charset="0"/>
              </a:rPr>
              <a:t> (COUNT(?gender) as ?count)</a:t>
            </a:r>
          </a:p>
          <a:p>
            <a:r>
              <a:rPr lang="en-IN" dirty="0">
                <a:latin typeface="Times New Roman" panose="02020603050405020304" pitchFamily="18" charset="0"/>
                <a:cs typeface="Times New Roman" panose="02020603050405020304" pitchFamily="18" charset="0"/>
              </a:rPr>
              <a:t>WHERE {</a:t>
            </a:r>
          </a:p>
          <a:p>
            <a:r>
              <a:rPr lang="en-IN" dirty="0">
                <a:latin typeface="Times New Roman" panose="02020603050405020304" pitchFamily="18" charset="0"/>
                <a:cs typeface="Times New Roman" panose="02020603050405020304" pitchFamily="18" charset="0"/>
              </a:rPr>
              <a:t>  ?scientist wdt:P31 wd:Q5;          # Instance of human</a:t>
            </a:r>
          </a:p>
          <a:p>
            <a:r>
              <a:rPr lang="en-IN" dirty="0">
                <a:latin typeface="Times New Roman" panose="02020603050405020304" pitchFamily="18" charset="0"/>
                <a:cs typeface="Times New Roman" panose="02020603050405020304" pitchFamily="18" charset="0"/>
              </a:rPr>
              <a:t>             wdt:P106 wd:Q333;      # Occupation</a:t>
            </a:r>
          </a:p>
          <a:p>
            <a:r>
              <a:rPr lang="en-IN" dirty="0">
                <a:latin typeface="Times New Roman" panose="02020603050405020304" pitchFamily="18" charset="0"/>
                <a:cs typeface="Times New Roman" panose="02020603050405020304" pitchFamily="18" charset="0"/>
              </a:rPr>
              <a:t>             wdt:P21 ?gender.         # Gender property</a:t>
            </a:r>
          </a:p>
          <a:p>
            <a:r>
              <a:rPr lang="en-IN" dirty="0">
                <a:latin typeface="Times New Roman" panose="02020603050405020304" pitchFamily="18" charset="0"/>
                <a:cs typeface="Times New Roman" panose="02020603050405020304" pitchFamily="18" charset="0"/>
              </a:rPr>
              <a:t>  SERVICE </a:t>
            </a:r>
            <a:r>
              <a:rPr lang="en-IN" dirty="0" err="1">
                <a:latin typeface="Times New Roman" panose="02020603050405020304" pitchFamily="18" charset="0"/>
                <a:cs typeface="Times New Roman" panose="02020603050405020304" pitchFamily="18" charset="0"/>
              </a:rPr>
              <a:t>wikibase:label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bd:serviceParam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wikibase:language</a:t>
            </a:r>
            <a:r>
              <a:rPr lang="en-IN" dirty="0">
                <a:latin typeface="Times New Roman" panose="02020603050405020304" pitchFamily="18" charset="0"/>
                <a:cs typeface="Times New Roman" panose="02020603050405020304" pitchFamily="18" charset="0"/>
              </a:rPr>
              <a:t> "[AUTO_LANGUAGE],</a:t>
            </a:r>
            <a:r>
              <a:rPr lang="en-IN" dirty="0" err="1">
                <a:latin typeface="Times New Roman" panose="02020603050405020304" pitchFamily="18" charset="0"/>
                <a:cs typeface="Times New Roman" panose="02020603050405020304" pitchFamily="18" charset="0"/>
              </a:rPr>
              <a:t>en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GROUP BY ?</a:t>
            </a:r>
            <a:r>
              <a:rPr lang="en-IN" dirty="0" err="1">
                <a:latin typeface="Times New Roman" panose="02020603050405020304" pitchFamily="18" charset="0"/>
                <a:cs typeface="Times New Roman" panose="02020603050405020304" pitchFamily="18" charset="0"/>
              </a:rPr>
              <a:t>genderLabel</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69F6AA2-CBC0-B3D7-DA9E-10132DB4D19F}"/>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4A42ED96-5ED7-20AC-1CAC-12F0A222B067}"/>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61100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DD44AF8-8DE6-2CF6-FF55-336039EA77F5}"/>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13" name="Picture 12">
            <a:extLst>
              <a:ext uri="{FF2B5EF4-FFF2-40B4-BE49-F238E27FC236}">
                <a16:creationId xmlns:a16="http://schemas.microsoft.com/office/drawing/2014/main" id="{F100E381-D5D8-E073-64A7-5572A2437C74}"/>
              </a:ext>
            </a:extLst>
          </p:cNvPr>
          <p:cNvPicPr>
            <a:picLocks noChangeAspect="1"/>
          </p:cNvPicPr>
          <p:nvPr/>
        </p:nvPicPr>
        <p:blipFill>
          <a:blip r:embed="rId2"/>
          <a:stretch>
            <a:fillRect/>
          </a:stretch>
        </p:blipFill>
        <p:spPr>
          <a:xfrm>
            <a:off x="688206" y="533601"/>
            <a:ext cx="10815587" cy="6083767"/>
          </a:xfrm>
          <a:prstGeom prst="rect">
            <a:avLst/>
          </a:prstGeom>
        </p:spPr>
      </p:pic>
    </p:spTree>
    <p:extLst>
      <p:ext uri="{BB962C8B-B14F-4D97-AF65-F5344CB8AC3E}">
        <p14:creationId xmlns:p14="http://schemas.microsoft.com/office/powerpoint/2010/main" val="401213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713297" y="2569945"/>
            <a:ext cx="8438067" cy="1087655"/>
          </a:xfrm>
        </p:spPr>
        <p:txBody>
          <a:bodyPr/>
          <a:lstStyle/>
          <a:p>
            <a:r>
              <a:rPr lang="en-US" dirty="0"/>
              <a:t>“IMPACT &amp; FUTURE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4294967295"/>
          </p:nvPr>
        </p:nvSpPr>
        <p:spPr>
          <a:xfrm>
            <a:off x="0" y="6019800"/>
            <a:ext cx="457200" cy="184150"/>
          </a:xfrm>
        </p:spPr>
        <p:txBody>
          <a:bodyPr/>
          <a:lstStyle/>
          <a:p>
            <a:fld id="{75DF2D63-3FF5-D547-96B9-BE9CCD1ABA58}" type="slidenum">
              <a:rPr lang="en-US" smtClean="0"/>
              <a:pPr/>
              <a:t>14</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11EF0B2-09FA-FF4F-D161-5DAF25AEE9F0}"/>
              </a:ext>
            </a:extLst>
          </p:cNvPr>
          <p:cNvSpPr>
            <a:spLocks noGrp="1"/>
          </p:cNvSpPr>
          <p:nvPr>
            <p:ph type="title"/>
          </p:nvPr>
        </p:nvSpPr>
        <p:spPr>
          <a:xfrm>
            <a:off x="1295399" y="1124712"/>
            <a:ext cx="4903269" cy="453831"/>
          </a:xfrm>
        </p:spPr>
        <p:txBody>
          <a:bodyPr/>
          <a:lstStyle/>
          <a:p>
            <a:r>
              <a:rPr lang="en-IN" sz="3600" dirty="0"/>
              <a:t>POTENTIAL IMPACT</a:t>
            </a:r>
          </a:p>
        </p:txBody>
      </p:sp>
      <p:sp>
        <p:nvSpPr>
          <p:cNvPr id="3" name="Slide Number Placeholder 2">
            <a:extLst>
              <a:ext uri="{FF2B5EF4-FFF2-40B4-BE49-F238E27FC236}">
                <a16:creationId xmlns:a16="http://schemas.microsoft.com/office/drawing/2014/main" id="{0F72FAF1-5AE2-7287-936A-8F5D836BD4E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23" name="TextBox 22">
            <a:extLst>
              <a:ext uri="{FF2B5EF4-FFF2-40B4-BE49-F238E27FC236}">
                <a16:creationId xmlns:a16="http://schemas.microsoft.com/office/drawing/2014/main" id="{DB65B0E6-7077-1767-833F-8C0F08636813}"/>
              </a:ext>
            </a:extLst>
          </p:cNvPr>
          <p:cNvSpPr txBox="1"/>
          <p:nvPr/>
        </p:nvSpPr>
        <p:spPr>
          <a:xfrm>
            <a:off x="743953" y="2300439"/>
            <a:ext cx="10469479" cy="295337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Increased Visibility and Recognition</a:t>
            </a:r>
            <a:r>
              <a:rPr lang="en-US" dirty="0">
                <a:latin typeface="Times New Roman" panose="02020603050405020304" pitchFamily="18" charset="0"/>
                <a:cs typeface="Times New Roman" panose="02020603050405020304" pitchFamily="18" charset="0"/>
              </a:rPr>
              <a:t>: The project aims to amplify the visibility of women's contributions on Wikipedia, potentially leading to increased recognition of their achievements and diverse roles across various fields.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b="1" i="0" dirty="0">
                <a:solidFill>
                  <a:srgbClr val="0D0D0D"/>
                </a:solidFill>
                <a:effectLst/>
                <a:latin typeface="Söhne"/>
              </a:rPr>
              <a:t>Contribution to Gender Equality: </a:t>
            </a:r>
            <a:r>
              <a:rPr lang="en-US" dirty="0">
                <a:latin typeface="Times New Roman" panose="02020603050405020304" pitchFamily="18" charset="0"/>
                <a:cs typeface="Times New Roman" panose="02020603050405020304" pitchFamily="18" charset="0"/>
              </a:rPr>
              <a:t>By addressing gender gaps in representation, the project contributes to promoting gender equality in online spaces, fostering a more inclusive and balanced narrative on collaborative platforms like Wikipedia</a:t>
            </a:r>
            <a:r>
              <a:rPr lang="en-US" dirty="0"/>
              <a:t>.</a:t>
            </a:r>
            <a:endParaRPr lang="en-IN" dirty="0"/>
          </a:p>
        </p:txBody>
      </p:sp>
    </p:spTree>
    <p:extLst>
      <p:ext uri="{BB962C8B-B14F-4D97-AF65-F5344CB8AC3E}">
        <p14:creationId xmlns:p14="http://schemas.microsoft.com/office/powerpoint/2010/main" val="42638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FD402A09-FC34-1C02-1923-F9507D53252E}"/>
              </a:ext>
            </a:extLst>
          </p:cNvPr>
          <p:cNvSpPr>
            <a:spLocks noGrp="1"/>
          </p:cNvSpPr>
          <p:nvPr>
            <p:ph type="title"/>
          </p:nvPr>
        </p:nvSpPr>
        <p:spPr>
          <a:xfrm>
            <a:off x="4687503" y="1124712"/>
            <a:ext cx="6523041" cy="548640"/>
          </a:xfrm>
        </p:spPr>
        <p:txBody>
          <a:bodyPr/>
          <a:lstStyle/>
          <a:p>
            <a:r>
              <a:rPr lang="en-IN" dirty="0"/>
              <a:t>FUTURE WORK</a:t>
            </a:r>
          </a:p>
        </p:txBody>
      </p:sp>
      <p:sp>
        <p:nvSpPr>
          <p:cNvPr id="17" name="Content Placeholder 16">
            <a:extLst>
              <a:ext uri="{FF2B5EF4-FFF2-40B4-BE49-F238E27FC236}">
                <a16:creationId xmlns:a16="http://schemas.microsoft.com/office/drawing/2014/main" id="{B1D44104-FC8D-9451-B249-88D61607FF05}"/>
              </a:ext>
            </a:extLst>
          </p:cNvPr>
          <p:cNvSpPr>
            <a:spLocks noGrp="1"/>
          </p:cNvSpPr>
          <p:nvPr>
            <p:ph idx="1"/>
          </p:nvPr>
        </p:nvSpPr>
        <p:spPr>
          <a:xfrm>
            <a:off x="4687503" y="2438401"/>
            <a:ext cx="6523041" cy="3770375"/>
          </a:xfrm>
        </p:spPr>
        <p:txBody>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Expansion of Data Sources: </a:t>
            </a:r>
            <a:r>
              <a:rPr lang="en-US" sz="1800" dirty="0">
                <a:latin typeface="Times New Roman" panose="02020603050405020304" pitchFamily="18" charset="0"/>
                <a:cs typeface="Times New Roman" panose="02020603050405020304" pitchFamily="18" charset="0"/>
              </a:rPr>
              <a:t>Integrating additional data sources to enhance the richness and diversity of information, ensuring a more comprehensive representation of women's contributions.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Enhanced Interactivity: </a:t>
            </a:r>
            <a:r>
              <a:rPr lang="en-US" sz="1800" dirty="0">
                <a:latin typeface="Times New Roman" panose="02020603050405020304" pitchFamily="18" charset="0"/>
                <a:cs typeface="Times New Roman" panose="02020603050405020304" pitchFamily="18" charset="0"/>
              </a:rPr>
              <a:t>Incorporating advanced interactive features, such as personalized &amp; Dynamic user dashboards, collaborative filtering, and more detailed analytics to provide users with a more tailored and engaging exploration experience.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85F52F-06B4-E407-BF80-C317ABEDB5A4}"/>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Tree>
    <p:extLst>
      <p:ext uri="{BB962C8B-B14F-4D97-AF65-F5344CB8AC3E}">
        <p14:creationId xmlns:p14="http://schemas.microsoft.com/office/powerpoint/2010/main" val="13348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sz="4000" dirty="0"/>
              <a:t>CONCLUSION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098307" y="2057400"/>
            <a:ext cx="8229600" cy="2971800"/>
          </a:xfrm>
        </p:spPr>
        <p:txBody>
          <a:bodyPr/>
          <a:lstStyle/>
          <a:p>
            <a:pPr algn="just"/>
            <a:r>
              <a:rPr lang="en-US" b="0" i="0" dirty="0">
                <a:solidFill>
                  <a:srgbClr val="0D0D0D"/>
                </a:solidFill>
                <a:effectLst/>
                <a:latin typeface="Söhne"/>
              </a:rPr>
              <a:t>In conclusion, our project represents a significant step towards addressing the underrepresentation of women's contributions on Wikipedia. By developing an interactive data visualization tool that categorizes these contributions based on fields and historical periods, we aim to bring attention to the diverse roles women have played in shaping online knowledge. As we look to the future, we envision further enhancements and increased collaboration to  improve and expand the impact of our project.</a:t>
            </a:r>
            <a:endParaRPr lang="en-US" sz="2000" spc="0" dirty="0">
              <a:ea typeface="+mn-lt"/>
              <a:cs typeface="+mn-lt"/>
            </a:endParaRPr>
          </a:p>
        </p:txBody>
      </p:sp>
    </p:spTree>
    <p:extLst>
      <p:ext uri="{BB962C8B-B14F-4D97-AF65-F5344CB8AC3E}">
        <p14:creationId xmlns:p14="http://schemas.microsoft.com/office/powerpoint/2010/main" val="40942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164657" y="676656"/>
            <a:ext cx="5342021" cy="497626"/>
          </a:xfrm>
        </p:spPr>
        <p:txBody>
          <a:bodyPr/>
          <a:lstStyle/>
          <a:p>
            <a:r>
              <a:rPr lang="en-US" sz="3600" dirty="0"/>
              <a:t>INTRODUCTION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10" name="TextBox 9">
            <a:extLst>
              <a:ext uri="{FF2B5EF4-FFF2-40B4-BE49-F238E27FC236}">
                <a16:creationId xmlns:a16="http://schemas.microsoft.com/office/drawing/2014/main" id="{07BA0191-4EBE-6330-B96E-4AB9EC5670E5}"/>
              </a:ext>
            </a:extLst>
          </p:cNvPr>
          <p:cNvSpPr txBox="1"/>
          <p:nvPr/>
        </p:nvSpPr>
        <p:spPr>
          <a:xfrm>
            <a:off x="1742173" y="1857676"/>
            <a:ext cx="8762197" cy="687945"/>
          </a:xfrm>
          <a:prstGeom prst="rect">
            <a:avLst/>
          </a:prstGeom>
          <a:noFill/>
        </p:spPr>
        <p:txBody>
          <a:bodyPr wrap="square">
            <a:spAutoFit/>
          </a:bodyPr>
          <a:lstStyle/>
          <a:p>
            <a:pPr marL="0" indent="0">
              <a:lnSpc>
                <a:spcPts val="2400"/>
              </a:lnSpc>
              <a:buNone/>
            </a:pPr>
            <a:r>
              <a:rPr lang="en-US" sz="2200" b="1" spc="0" dirty="0">
                <a:latin typeface="Times New Roman" panose="02020603050405020304" pitchFamily="18" charset="0"/>
                <a:cs typeface="Times New Roman" panose="02020603050405020304" pitchFamily="18" charset="0"/>
              </a:rPr>
              <a:t>PROJECT OVERVIEW:  </a:t>
            </a:r>
          </a:p>
          <a:p>
            <a:pPr marL="0" indent="0">
              <a:lnSpc>
                <a:spcPts val="2400"/>
              </a:lnSpc>
              <a:buNone/>
            </a:pPr>
            <a:endParaRPr lang="en-US" sz="1800" spc="0" dirty="0"/>
          </a:p>
        </p:txBody>
      </p:sp>
      <p:sp>
        <p:nvSpPr>
          <p:cNvPr id="14" name="TextBox 13">
            <a:extLst>
              <a:ext uri="{FF2B5EF4-FFF2-40B4-BE49-F238E27FC236}">
                <a16:creationId xmlns:a16="http://schemas.microsoft.com/office/drawing/2014/main" id="{0265B0CD-41D5-65F4-494F-3A1E4896A7C5}"/>
              </a:ext>
            </a:extLst>
          </p:cNvPr>
          <p:cNvSpPr txBox="1"/>
          <p:nvPr/>
        </p:nvSpPr>
        <p:spPr>
          <a:xfrm>
            <a:off x="1049154" y="2569945"/>
            <a:ext cx="10202779" cy="2345322"/>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It can be difficult to visualize the diversity of women's contributions across Wikipedia.</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To build a data visualization tool that showcases the breadth of women's contributions. This tool could categorize contributions by field, historical period, and other factors, allowing users to explore this data interactively.</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830855" y="1049154"/>
            <a:ext cx="7379689" cy="624198"/>
          </a:xfrm>
        </p:spPr>
        <p:txBody>
          <a:bodyPr/>
          <a:lstStyle/>
          <a:p>
            <a:r>
              <a:rPr lang="en-US" dirty="0"/>
              <a:t>motivation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955983" y="2194560"/>
            <a:ext cx="7254561" cy="4014216"/>
          </a:xfrm>
        </p:spPr>
        <p:txBody>
          <a:bodyPr/>
          <a:lstStyle/>
          <a:p>
            <a:pPr marL="342900" indent="-342900" algn="just">
              <a:lnSpc>
                <a:spcPts val="2400"/>
              </a:lnSpc>
              <a:buFont typeface="Arial" panose="020B0604020202020204" pitchFamily="34" charset="0"/>
              <a:buChar char="•"/>
            </a:pPr>
            <a:r>
              <a:rPr lang="en-US" sz="2000" b="1" spc="0" dirty="0">
                <a:latin typeface="Times New Roman" panose="02020603050405020304" pitchFamily="18" charset="0"/>
                <a:cs typeface="Times New Roman" panose="02020603050405020304" pitchFamily="18" charset="0"/>
              </a:rPr>
              <a:t>Promoting Awareness: </a:t>
            </a:r>
            <a:r>
              <a:rPr lang="en-US" sz="2000" spc="0" dirty="0">
                <a:latin typeface="Times New Roman" panose="02020603050405020304" pitchFamily="18" charset="0"/>
                <a:cs typeface="Times New Roman" panose="02020603050405020304" pitchFamily="18" charset="0"/>
              </a:rPr>
              <a:t>By making women's contributions more visible and accessible through an interactive tool, the project contributes to raising awareness about gender diversity in online platforms.</a:t>
            </a:r>
          </a:p>
          <a:p>
            <a:pPr marL="342900" indent="-342900" algn="just">
              <a:lnSpc>
                <a:spcPts val="2400"/>
              </a:lnSpc>
              <a:buFont typeface="Arial" panose="020B0604020202020204" pitchFamily="34" charset="0"/>
              <a:buChar char="•"/>
            </a:pPr>
            <a:endParaRPr lang="en-US" sz="2000" spc="0" dirty="0">
              <a:latin typeface="Times New Roman" panose="02020603050405020304" pitchFamily="18" charset="0"/>
              <a:cs typeface="Times New Roman" panose="02020603050405020304" pitchFamily="18" charset="0"/>
            </a:endParaRPr>
          </a:p>
          <a:p>
            <a:pPr marL="342900" indent="-342900" algn="just">
              <a:lnSpc>
                <a:spcPts val="2400"/>
              </a:lnSpc>
              <a:buFont typeface="Arial" panose="020B0604020202020204" pitchFamily="34" charset="0"/>
              <a:buChar char="•"/>
            </a:pPr>
            <a:r>
              <a:rPr lang="en-US" sz="2000" spc="0" dirty="0">
                <a:latin typeface="Times New Roman" panose="02020603050405020304" pitchFamily="18" charset="0"/>
                <a:cs typeface="Times New Roman" panose="02020603050405020304" pitchFamily="18" charset="0"/>
              </a:rPr>
              <a:t> It benefits both the general public and researchers interested in studying patterns of representation and participation in collaborative knowledge projects like Wikipedia.</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PROJECT DESCRIPTION</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D6D8FA0-3D79-311D-E9EF-75E10E457516}"/>
              </a:ext>
            </a:extLst>
          </p:cNvPr>
          <p:cNvSpPr>
            <a:spLocks noGrp="1"/>
          </p:cNvSpPr>
          <p:nvPr>
            <p:ph type="title"/>
          </p:nvPr>
        </p:nvSpPr>
        <p:spPr>
          <a:xfrm>
            <a:off x="1295400" y="1124711"/>
            <a:ext cx="6616566" cy="761841"/>
          </a:xfrm>
        </p:spPr>
        <p:txBody>
          <a:bodyPr/>
          <a:lstStyle/>
          <a:p>
            <a:r>
              <a:rPr lang="en-IN" sz="3600" dirty="0"/>
              <a:t>THE CHALLENGE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16" name="TextBox 15">
            <a:extLst>
              <a:ext uri="{FF2B5EF4-FFF2-40B4-BE49-F238E27FC236}">
                <a16:creationId xmlns:a16="http://schemas.microsoft.com/office/drawing/2014/main" id="{211C82C5-76C7-1CE6-1D67-CBB4C399C444}"/>
              </a:ext>
            </a:extLst>
          </p:cNvPr>
          <p:cNvSpPr txBox="1"/>
          <p:nvPr/>
        </p:nvSpPr>
        <p:spPr>
          <a:xfrm>
            <a:off x="1110114" y="2341209"/>
            <a:ext cx="9843436" cy="313932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Underrepresentation of Women: </a:t>
            </a:r>
            <a:r>
              <a:rPr lang="en-US" dirty="0">
                <a:latin typeface="Times New Roman" panose="02020603050405020304" pitchFamily="18" charset="0"/>
                <a:cs typeface="Times New Roman" panose="02020603050405020304" pitchFamily="18" charset="0"/>
              </a:rPr>
              <a:t>Women's contributions on Wikipedia often face underrepresentation and lack of visibility, hindering the recognition of their achievements across various fields.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Complexity in Data Understanding: </a:t>
            </a:r>
            <a:r>
              <a:rPr lang="en-US" dirty="0">
                <a:latin typeface="Times New Roman" panose="02020603050405020304" pitchFamily="18" charset="0"/>
                <a:cs typeface="Times New Roman" panose="02020603050405020304" pitchFamily="18" charset="0"/>
              </a:rPr>
              <a:t>The vastness of Wikipedia data makes it challenging for users to comprehend the extent and diversity of women's contributions, necessitating a tool for simplified exploration.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Addressing Gender Gaps: </a:t>
            </a:r>
            <a:r>
              <a:rPr lang="en-US" dirty="0">
                <a:latin typeface="Times New Roman" panose="02020603050405020304" pitchFamily="18" charset="0"/>
                <a:cs typeface="Times New Roman" panose="02020603050405020304" pitchFamily="18" charset="0"/>
              </a:rPr>
              <a:t>The project addresses the existing gender gaps in online content by creating a visualization tool that showcases and categorizes women's contributions, encouraging a more equitable representation on the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295399" y="1124712"/>
            <a:ext cx="5278655" cy="752214"/>
          </a:xfrm>
        </p:spPr>
        <p:txBody>
          <a:bodyPr/>
          <a:lstStyle/>
          <a:p>
            <a:pPr algn="l"/>
            <a:r>
              <a:rPr lang="en-US" sz="3600" dirty="0"/>
              <a:t>OUR SOLUTION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12" name="TextBox 11">
            <a:extLst>
              <a:ext uri="{FF2B5EF4-FFF2-40B4-BE49-F238E27FC236}">
                <a16:creationId xmlns:a16="http://schemas.microsoft.com/office/drawing/2014/main" id="{9FA242F2-98AA-AA06-2A5F-F15357A61194}"/>
              </a:ext>
            </a:extLst>
          </p:cNvPr>
          <p:cNvSpPr txBox="1"/>
          <p:nvPr/>
        </p:nvSpPr>
        <p:spPr>
          <a:xfrm>
            <a:off x="1106905" y="2438401"/>
            <a:ext cx="9423133" cy="2223942"/>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aims to build a dynamic data visualization tool using Wikimedia data and tools.</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Categorizing contributions by field, historical period, and other relevant factors.</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Providing clear visualizations of women's contributions to facilitate exploration of their impact.</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Delving into male versus female contributions for insights into gender representation.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2615EC-CD2B-975A-91E0-5AB655E0C2B3}"/>
              </a:ext>
            </a:extLst>
          </p:cNvPr>
          <p:cNvSpPr>
            <a:spLocks noGrp="1"/>
          </p:cNvSpPr>
          <p:nvPr>
            <p:ph type="title"/>
          </p:nvPr>
        </p:nvSpPr>
        <p:spPr>
          <a:xfrm>
            <a:off x="1009450" y="770020"/>
            <a:ext cx="10344349" cy="753979"/>
          </a:xfrm>
        </p:spPr>
        <p:txBody>
          <a:bodyPr/>
          <a:lstStyle/>
          <a:p>
            <a:r>
              <a:rPr lang="en-IN" sz="3600" dirty="0"/>
              <a:t>KEY FEATURES</a:t>
            </a:r>
          </a:p>
        </p:txBody>
      </p:sp>
      <p:sp>
        <p:nvSpPr>
          <p:cNvPr id="4" name="Slide Number Placeholder 3">
            <a:extLst>
              <a:ext uri="{FF2B5EF4-FFF2-40B4-BE49-F238E27FC236}">
                <a16:creationId xmlns:a16="http://schemas.microsoft.com/office/drawing/2014/main" id="{1A405268-326C-6F1B-CA58-76C5736EAA83}"/>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12" name="TextBox 11">
            <a:extLst>
              <a:ext uri="{FF2B5EF4-FFF2-40B4-BE49-F238E27FC236}">
                <a16:creationId xmlns:a16="http://schemas.microsoft.com/office/drawing/2014/main" id="{701C2172-F0C9-7F7B-2515-63F128279789}"/>
              </a:ext>
            </a:extLst>
          </p:cNvPr>
          <p:cNvSpPr txBox="1"/>
          <p:nvPr/>
        </p:nvSpPr>
        <p:spPr>
          <a:xfrm>
            <a:off x="877824" y="1694046"/>
            <a:ext cx="10304726"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Categorization by Field: </a:t>
            </a:r>
            <a:r>
              <a:rPr lang="en-US" dirty="0">
                <a:latin typeface="Times New Roman" panose="02020603050405020304" pitchFamily="18" charset="0"/>
                <a:cs typeface="Times New Roman" panose="02020603050405020304" pitchFamily="18" charset="0"/>
              </a:rPr>
              <a:t>The project enables users to categorize women's contributions on Wikipedia based on specific fields, providing a focused and organized view of their impact across diverse domains.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Historical Period Exploration: </a:t>
            </a:r>
            <a:r>
              <a:rPr lang="en-US" dirty="0">
                <a:latin typeface="Times New Roman" panose="02020603050405020304" pitchFamily="18" charset="0"/>
                <a:cs typeface="Times New Roman" panose="02020603050405020304" pitchFamily="18" charset="0"/>
              </a:rPr>
              <a:t>Users can explore contributions over different historical periods, gaining insights into how women's involvement in knowledge creation has evolved over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Exploration: </a:t>
            </a:r>
            <a:r>
              <a:rPr lang="en-US" dirty="0">
                <a:latin typeface="Times New Roman" panose="02020603050405020304" pitchFamily="18" charset="0"/>
                <a:cs typeface="Times New Roman" panose="02020603050405020304" pitchFamily="18" charset="0"/>
              </a:rPr>
              <a:t>The data visualization tool offers an interactive interface, allowing users to dynamically explore and understand women's contributions, fostering a more engaging and informative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5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C1B3-B5F6-2FE0-D2D7-5CC306C51E3F}"/>
              </a:ext>
            </a:extLst>
          </p:cNvPr>
          <p:cNvSpPr>
            <a:spLocks noGrp="1"/>
          </p:cNvSpPr>
          <p:nvPr>
            <p:ph type="title"/>
          </p:nvPr>
        </p:nvSpPr>
        <p:spPr/>
        <p:txBody>
          <a:bodyPr/>
          <a:lstStyle/>
          <a:p>
            <a:r>
              <a:rPr lang="en-IN" sz="3600" dirty="0"/>
              <a:t>TECH STACK</a:t>
            </a:r>
          </a:p>
        </p:txBody>
      </p:sp>
      <p:sp>
        <p:nvSpPr>
          <p:cNvPr id="3" name="Content Placeholder 2">
            <a:extLst>
              <a:ext uri="{FF2B5EF4-FFF2-40B4-BE49-F238E27FC236}">
                <a16:creationId xmlns:a16="http://schemas.microsoft.com/office/drawing/2014/main" id="{42A68174-2038-64B2-A8D4-33DA53F56617}"/>
              </a:ext>
            </a:extLst>
          </p:cNvPr>
          <p:cNvSpPr>
            <a:spLocks noGrp="1"/>
          </p:cNvSpPr>
          <p:nvPr>
            <p:ph idx="1"/>
          </p:nvPr>
        </p:nvSpPr>
        <p:spPr>
          <a:xfrm>
            <a:off x="877824" y="1751798"/>
            <a:ext cx="10238232" cy="4456691"/>
          </a:xfrm>
        </p:spPr>
        <p:txBody>
          <a:bodyPr/>
          <a:lstStyle/>
          <a:p>
            <a:pPr algn="just">
              <a:lnSpc>
                <a:spcPct val="150000"/>
              </a:lnSpc>
            </a:pPr>
            <a:r>
              <a:rPr lang="en-US" sz="1800" b="1" dirty="0">
                <a:latin typeface="Times New Roman" panose="02020603050405020304" pitchFamily="18" charset="0"/>
                <a:cs typeface="Times New Roman" panose="02020603050405020304" pitchFamily="18" charset="0"/>
              </a:rPr>
              <a:t>Wiki Data</a:t>
            </a:r>
            <a:r>
              <a:rPr lang="en-US" sz="1800" dirty="0">
                <a:latin typeface="Times New Roman" panose="02020603050405020304" pitchFamily="18" charset="0"/>
                <a:cs typeface="Times New Roman" panose="02020603050405020304" pitchFamily="18" charset="0"/>
              </a:rPr>
              <a:t>- Wiki Data is a free and collaborative knowledge base hosted by the Wikimedia Foundation. It serves as a central repository of structured data to be used by Wikipedia.</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SPARQL Queries via Wiki data Query Services-  </a:t>
            </a:r>
            <a:r>
              <a:rPr lang="en-US" sz="1800" dirty="0">
                <a:latin typeface="Times New Roman" panose="02020603050405020304" pitchFamily="18" charset="0"/>
                <a:cs typeface="Times New Roman" panose="02020603050405020304" pitchFamily="18" charset="0"/>
              </a:rPr>
              <a:t>SPARQL queries are crafted and executed using Wiki data Query Services to extract relevant data on women's contributions from Wiki data, providing a structured approach to obtaining information for further analysis.</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Power BI </a:t>
            </a:r>
            <a:r>
              <a:rPr lang="en-US" sz="1800" dirty="0">
                <a:latin typeface="Times New Roman" panose="02020603050405020304" pitchFamily="18" charset="0"/>
                <a:cs typeface="Times New Roman" panose="02020603050405020304" pitchFamily="18" charset="0"/>
              </a:rPr>
              <a:t>–Power BI is employed as the primary visualization tool, creating interactive dashboards that offer a user-friendly interface for exploring and understanding the diverse contributions of women on Wikipedia.</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4587E9-4B51-1F42-2CC1-43353E9D5F67}"/>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59215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D1A2-02BA-BCD9-C3C1-5CE997F4CC88}"/>
              </a:ext>
            </a:extLst>
          </p:cNvPr>
          <p:cNvSpPr>
            <a:spLocks noGrp="1"/>
          </p:cNvSpPr>
          <p:nvPr>
            <p:ph type="title"/>
          </p:nvPr>
        </p:nvSpPr>
        <p:spPr/>
        <p:txBody>
          <a:bodyPr/>
          <a:lstStyle/>
          <a:p>
            <a:r>
              <a:rPr lang="en-IN" sz="3600" dirty="0"/>
              <a:t>DEMONSTRATION</a:t>
            </a:r>
          </a:p>
        </p:txBody>
      </p:sp>
      <p:pic>
        <p:nvPicPr>
          <p:cNvPr id="7" name="Content Placeholder 6">
            <a:extLst>
              <a:ext uri="{FF2B5EF4-FFF2-40B4-BE49-F238E27FC236}">
                <a16:creationId xmlns:a16="http://schemas.microsoft.com/office/drawing/2014/main" id="{3435C28B-A25B-870D-8838-76F47E1A5B6C}"/>
              </a:ext>
            </a:extLst>
          </p:cNvPr>
          <p:cNvPicPr>
            <a:picLocks noGrp="1" noChangeAspect="1"/>
          </p:cNvPicPr>
          <p:nvPr>
            <p:ph idx="1"/>
          </p:nvPr>
        </p:nvPicPr>
        <p:blipFill>
          <a:blip r:embed="rId2"/>
          <a:stretch>
            <a:fillRect/>
          </a:stretch>
        </p:blipFill>
        <p:spPr>
          <a:xfrm>
            <a:off x="1684423" y="1524000"/>
            <a:ext cx="8653110" cy="4669343"/>
          </a:xfrm>
        </p:spPr>
      </p:pic>
      <p:sp>
        <p:nvSpPr>
          <p:cNvPr id="4" name="Slide Number Placeholder 3">
            <a:extLst>
              <a:ext uri="{FF2B5EF4-FFF2-40B4-BE49-F238E27FC236}">
                <a16:creationId xmlns:a16="http://schemas.microsoft.com/office/drawing/2014/main" id="{FC5A4B63-A244-B688-EA9A-EA137E88C613}"/>
              </a:ext>
            </a:extLst>
          </p:cNvPr>
          <p:cNvSpPr>
            <a:spLocks noGrp="1"/>
          </p:cNvSpPr>
          <p:nvPr>
            <p:ph type="sldNum" sz="quarter" idx="11"/>
          </p:nvPr>
        </p:nvSpPr>
        <p:spPr/>
        <p:txBody>
          <a:bodyPr/>
          <a:lstStyle/>
          <a:p>
            <a:fld id="{75DF2D63-3FF5-D547-96B9-BE9CCD1ABA58}" type="slidenum">
              <a:rPr lang="en-US" smtClean="0"/>
              <a:t>9</a:t>
            </a:fld>
            <a:endParaRPr lang="en-US" dirty="0"/>
          </a:p>
        </p:txBody>
      </p:sp>
    </p:spTree>
    <p:extLst>
      <p:ext uri="{BB962C8B-B14F-4D97-AF65-F5344CB8AC3E}">
        <p14:creationId xmlns:p14="http://schemas.microsoft.com/office/powerpoint/2010/main" val="247186443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93</TotalTime>
  <Words>904</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Daytona Condensed Light</vt:lpstr>
      <vt:lpstr>Posterama</vt:lpstr>
      <vt:lpstr>Söhne</vt:lpstr>
      <vt:lpstr>Times New Roman</vt:lpstr>
      <vt:lpstr>Wingdings</vt:lpstr>
      <vt:lpstr>Office Theme</vt:lpstr>
      <vt:lpstr>WIKI WOMEN HACKATHON</vt:lpstr>
      <vt:lpstr>INTRODUCTION</vt:lpstr>
      <vt:lpstr>motivation</vt:lpstr>
      <vt:lpstr>PROJECT DESCRIPTION</vt:lpstr>
      <vt:lpstr>THE CHALLENGE</vt:lpstr>
      <vt:lpstr>OUR SOLUTION</vt:lpstr>
      <vt:lpstr>KEY FEATURES</vt:lpstr>
      <vt:lpstr>TECH STACK</vt:lpstr>
      <vt:lpstr>DEMONSTRATION</vt:lpstr>
      <vt:lpstr>PowerPoint Presentation</vt:lpstr>
      <vt:lpstr>PowerPoint Presentation</vt:lpstr>
      <vt:lpstr>SPARQL QUERIES</vt:lpstr>
      <vt:lpstr>PowerPoint Presentation</vt:lpstr>
      <vt:lpstr>“IMPACT &amp; FUTURE</vt:lpstr>
      <vt:lpstr>POTENTIAL IMPACT</vt:lpstr>
      <vt:lpstr>FUTURE WORK</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 WOMEN HACKATHON</dc:title>
  <dc:creator>Satheeshna Reddy</dc:creator>
  <cp:lastModifiedBy>Satheeshna Reddy</cp:lastModifiedBy>
  <cp:revision>2</cp:revision>
  <dcterms:created xsi:type="dcterms:W3CDTF">2024-03-09T04:24:11Z</dcterms:created>
  <dcterms:modified xsi:type="dcterms:W3CDTF">2024-03-09T06:55:43Z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