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zyOdihmfJkjk/G16mG5Sz+nf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FB5858-ECD8-455C-8899-7832BC1B8ED1}">
  <a:tblStyle styleId="{6EFB5858-ECD8-455C-8899-7832BC1B8E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118717c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118717c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118717c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118717c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118717c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118717c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18717c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18717c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0281e2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0281e2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118717c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118717c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118717c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118717c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8a120ab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8a120ab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118717c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118717c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0281e2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0281e2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Austin- Run through the graphs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118717c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118717c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118717c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118717c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118717c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118717c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118717c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118717c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118717c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118717c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118717c5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118717c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AUSTIN/ SYLVIA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18717c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118717c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Satheesh- Run through the graphs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118717c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118717c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8" name="Google Shape;118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0" name="Google Shape;3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9" name="Google Shape;59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9" name="Google Shape;89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6" name="Google Shape;96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155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topics.worldbank.org/esg/" TargetMode="External"/><Relationship Id="rId4" Type="http://schemas.openxmlformats.org/officeDocument/2006/relationships/hyperlink" Target="https://etfdb.com/esg-invest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362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>
                <a:solidFill>
                  <a:srgbClr val="FFFF00"/>
                </a:solidFill>
              </a:rPr>
              <a:t>Mission.me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>
                <a:solidFill>
                  <a:srgbClr val="FFFF00"/>
                </a:solidFill>
              </a:rPr>
              <a:t>Group 6</a:t>
            </a:r>
            <a:endParaRPr>
              <a:solidFill>
                <a:srgbClr val="FFFF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FFFF00"/>
                </a:solidFill>
              </a:rPr>
              <a:t>Austin Avent</a:t>
            </a:r>
            <a:endParaRPr>
              <a:solidFill>
                <a:srgbClr val="FFFF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FFFF00"/>
                </a:solidFill>
              </a:rPr>
              <a:t>Sylvia Li</a:t>
            </a:r>
            <a:endParaRPr>
              <a:solidFill>
                <a:srgbClr val="FFFF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FFFF00"/>
                </a:solidFill>
              </a:rPr>
              <a:t>Satheesh Narasimman</a:t>
            </a:r>
            <a:endParaRPr>
              <a:solidFill>
                <a:srgbClr val="FFFF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 txBox="1"/>
          <p:nvPr>
            <p:ph idx="4294967295" type="subTitle"/>
          </p:nvPr>
        </p:nvSpPr>
        <p:spPr>
          <a:xfrm>
            <a:off x="4859688" y="2319326"/>
            <a:ext cx="3995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1" lang="en-US" sz="24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Impact Investing for All</a:t>
            </a:r>
            <a:endParaRPr b="1" i="1" sz="2400" u="none" cap="none" strike="noStrike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18717c5e_0_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WOMEN IN LEGISLATURE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USA has seen a positive trend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15" name="Google Shape;215;ga118717c5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0" y="1795850"/>
            <a:ext cx="8839200" cy="246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118717c5e_0_51"/>
          <p:cNvSpPr txBox="1"/>
          <p:nvPr>
            <p:ph type="title"/>
          </p:nvPr>
        </p:nvSpPr>
        <p:spPr>
          <a:xfrm>
            <a:off x="1297500" y="393750"/>
            <a:ext cx="70389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CLEAN</a:t>
            </a:r>
            <a:r>
              <a:rPr lang="en-US" sz="3000">
                <a:solidFill>
                  <a:srgbClr val="FFFF00"/>
                </a:solidFill>
              </a:rPr>
              <a:t> ENERGY USAGE (%)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USA’s performance has been lackluster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21" name="Google Shape;221;ga118717c5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63" y="1467550"/>
            <a:ext cx="844168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18717c5e_0_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FOREST AREA (%)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00"/>
                </a:solidFill>
              </a:rPr>
              <a:t>USA is way below compared to Brazil and Estonia</a:t>
            </a:r>
            <a:endParaRPr sz="2100">
              <a:solidFill>
                <a:srgbClr val="FFFF00"/>
              </a:solidFill>
            </a:endParaRPr>
          </a:p>
        </p:txBody>
      </p:sp>
      <p:pic>
        <p:nvPicPr>
          <p:cNvPr id="227" name="Google Shape;227;ga118717c5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5" y="1425050"/>
            <a:ext cx="85344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118717c5e_0_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LIFE EXPECTANCY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</a:rPr>
              <a:t>USA’s curve is flat, it has not progressed in the last decade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233" name="Google Shape;233;ga118717c5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7725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0281e2e6_0_2"/>
          <p:cNvSpPr txBox="1"/>
          <p:nvPr>
            <p:ph type="title"/>
          </p:nvPr>
        </p:nvSpPr>
        <p:spPr>
          <a:xfrm>
            <a:off x="1297500" y="393750"/>
            <a:ext cx="70422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CUMULATIVE MEAN PERFORMANCE OF USA OVER THE 2010’s DECADE, AGAINST 50 OTHER COUNTRIES</a:t>
            </a:r>
            <a:endParaRPr sz="4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18717c5e_0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RENEWABLE ENERGY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US needs to improve on clean energy usage</a:t>
            </a:r>
            <a:endParaRPr sz="2200">
              <a:solidFill>
                <a:srgbClr val="FFFF00"/>
              </a:solidFill>
            </a:endParaRPr>
          </a:p>
        </p:txBody>
      </p:sp>
      <p:pic>
        <p:nvPicPr>
          <p:cNvPr id="244" name="Google Shape;244;ga118717c5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1501350"/>
            <a:ext cx="7721101" cy="3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a118717c5e_0_12"/>
          <p:cNvSpPr/>
          <p:nvPr/>
        </p:nvSpPr>
        <p:spPr>
          <a:xfrm>
            <a:off x="6179725" y="3177675"/>
            <a:ext cx="160500" cy="35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118717c5e_0_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LEGISLATURE</a:t>
            </a:r>
            <a:r>
              <a:rPr lang="en-US" sz="3000">
                <a:solidFill>
                  <a:srgbClr val="FFFF00"/>
                </a:solidFill>
              </a:rPr>
              <a:t> DIVERSITY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</a:rPr>
              <a:t>USA has improved over the years, but lags behind many countries</a:t>
            </a:r>
            <a:endParaRPr sz="1600">
              <a:solidFill>
                <a:srgbClr val="FFFF00"/>
              </a:solidFill>
            </a:endParaRPr>
          </a:p>
        </p:txBody>
      </p:sp>
      <p:pic>
        <p:nvPicPr>
          <p:cNvPr id="251" name="Google Shape;251;ga118717c5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1460250"/>
            <a:ext cx="841394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a118717c5e_0_24"/>
          <p:cNvSpPr/>
          <p:nvPr/>
        </p:nvSpPr>
        <p:spPr>
          <a:xfrm>
            <a:off x="6369200" y="2794275"/>
            <a:ext cx="160500" cy="75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8a120abeb_0_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OVERWEIGHT ADULTS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US occupies the top position</a:t>
            </a:r>
            <a:endParaRPr sz="2200">
              <a:solidFill>
                <a:srgbClr val="FFFF00"/>
              </a:solidFill>
            </a:endParaRPr>
          </a:p>
        </p:txBody>
      </p:sp>
      <p:pic>
        <p:nvPicPr>
          <p:cNvPr id="258" name="Google Shape;258;ga8a120abe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63" y="1445625"/>
            <a:ext cx="849492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a8a120abeb_0_4"/>
          <p:cNvSpPr/>
          <p:nvPr/>
        </p:nvSpPr>
        <p:spPr>
          <a:xfrm>
            <a:off x="6442150" y="1911475"/>
            <a:ext cx="160500" cy="162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118717c5e_0_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R&amp;D EXPENDITURE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00"/>
                </a:solidFill>
              </a:rPr>
              <a:t>USA averaged 2.8%, whilst few countries are ahead</a:t>
            </a:r>
            <a:endParaRPr sz="1900">
              <a:solidFill>
                <a:srgbClr val="FFFF00"/>
              </a:solidFill>
            </a:endParaRPr>
          </a:p>
        </p:txBody>
      </p:sp>
      <p:pic>
        <p:nvPicPr>
          <p:cNvPr id="265" name="Google Shape;265;ga118717c5e_0_28"/>
          <p:cNvPicPr preferRelativeResize="0"/>
          <p:nvPr/>
        </p:nvPicPr>
        <p:blipFill rotWithShape="1">
          <a:blip r:embed="rId3">
            <a:alphaModFix/>
          </a:blip>
          <a:srcRect b="0" l="0" r="0" t="-4438"/>
          <a:stretch/>
        </p:blipFill>
        <p:spPr>
          <a:xfrm>
            <a:off x="400475" y="1307850"/>
            <a:ext cx="8428474" cy="36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a118717c5e_0_28"/>
          <p:cNvSpPr/>
          <p:nvPr/>
        </p:nvSpPr>
        <p:spPr>
          <a:xfrm>
            <a:off x="6310850" y="2495150"/>
            <a:ext cx="160500" cy="105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0281e2e6_0_6"/>
          <p:cNvSpPr txBox="1"/>
          <p:nvPr>
            <p:ph type="title"/>
          </p:nvPr>
        </p:nvSpPr>
        <p:spPr>
          <a:xfrm>
            <a:off x="1289025" y="385250"/>
            <a:ext cx="70389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</a:rPr>
              <a:t>CUMULATIVE RETURN DISTRIBUTION OF THE ETFs IN VARIOUS ESG SECTORS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rgbClr val="FFFF00"/>
                </a:solidFill>
              </a:rPr>
              <a:t>EXECUTIVE SUMMARY</a:t>
            </a:r>
            <a:endParaRPr sz="3200">
              <a:solidFill>
                <a:srgbClr val="FFFF00"/>
              </a:solidFill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297500" y="1230700"/>
            <a:ext cx="70389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400"/>
              <a:buChar char="●"/>
            </a:pPr>
            <a:r>
              <a:rPr lang="en-US" sz="1400">
                <a:solidFill>
                  <a:srgbClr val="F9CB9C"/>
                </a:solidFill>
              </a:rPr>
              <a:t>Impact Investing, aka Sustainable/Responsible/ESG Investing, seeks to deliver competitive financial returns while driving positive Environmental, Social and Governance (ESG) outcomes.</a:t>
            </a:r>
            <a:endParaRPr sz="1400">
              <a:solidFill>
                <a:srgbClr val="F9CB9C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CB9C"/>
              </a:buClr>
              <a:buSzPts val="1400"/>
              <a:buChar char="●"/>
            </a:pPr>
            <a:r>
              <a:rPr lang="en-US" sz="1400">
                <a:solidFill>
                  <a:srgbClr val="F9CB9C"/>
                </a:solidFill>
              </a:rPr>
              <a:t>Impact investing is gaining significant momentum among asset managers, but very few outlets exist to address retail needs.</a:t>
            </a:r>
            <a:endParaRPr sz="1400">
              <a:solidFill>
                <a:srgbClr val="F9CB9C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CB9C"/>
              </a:buClr>
              <a:buSzPts val="1400"/>
              <a:buChar char="●"/>
            </a:pPr>
            <a:r>
              <a:rPr lang="en-US" sz="1400">
                <a:solidFill>
                  <a:srgbClr val="F9CB9C"/>
                </a:solidFill>
              </a:rPr>
              <a:t>Our mission is to develop an investing tool to democratize impact investing: Mission.me</a:t>
            </a:r>
            <a:endParaRPr sz="1400">
              <a:solidFill>
                <a:srgbClr val="F9CB9C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CB9C"/>
              </a:buClr>
              <a:buSzPts val="1400"/>
              <a:buChar char="●"/>
            </a:pPr>
            <a:r>
              <a:rPr lang="en-US" sz="1400">
                <a:solidFill>
                  <a:srgbClr val="F9CB9C"/>
                </a:solidFill>
              </a:rPr>
              <a:t>To achieve this goal, we need to find objective parameters to measure US ESG performance, and identify investment ideas to help investors incorporate these ESG missions into their investment strategies.</a:t>
            </a:r>
            <a:endParaRPr sz="1400">
              <a:solidFill>
                <a:srgbClr val="F9CB9C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CB9C"/>
              </a:buClr>
              <a:buSzPts val="1400"/>
              <a:buChar char="●"/>
            </a:pPr>
            <a:r>
              <a:rPr lang="en-US" sz="1400">
                <a:solidFill>
                  <a:srgbClr val="F9CB9C"/>
                </a:solidFill>
              </a:rPr>
              <a:t>We carried out a Monte Carlo analysis to help investors vet investment ideas and build ESG portfolios, based on the ESG issue that concerns them the most.</a:t>
            </a:r>
            <a:endParaRPr sz="1400">
              <a:solidFill>
                <a:srgbClr val="F9CB9C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118717c5e_0_64"/>
          <p:cNvSpPr txBox="1"/>
          <p:nvPr>
            <p:ph type="title"/>
          </p:nvPr>
        </p:nvSpPr>
        <p:spPr>
          <a:xfrm>
            <a:off x="1297500" y="393750"/>
            <a:ext cx="703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(Alternative Energy)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277" name="Google Shape;277;ga118717c5e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71" y="1174100"/>
            <a:ext cx="3580834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a118717c5e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13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a118717c5e_0_64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a118717c5e_0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0925" y="3513476"/>
            <a:ext cx="2075975" cy="13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a118717c5e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71" y="1144875"/>
            <a:ext cx="3580834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a118717c5e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13" y="1144875"/>
            <a:ext cx="3450956" cy="2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118717c5e_0_60"/>
          <p:cNvSpPr txBox="1"/>
          <p:nvPr>
            <p:ph type="title"/>
          </p:nvPr>
        </p:nvSpPr>
        <p:spPr>
          <a:xfrm>
            <a:off x="1272025" y="173075"/>
            <a:ext cx="7038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(Board Diversity)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288" name="Google Shape;288;ga118717c5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75" y="1174100"/>
            <a:ext cx="3534475" cy="20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a118717c5e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a118717c5e_0_60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a118717c5e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7875" y="3420599"/>
            <a:ext cx="2040150" cy="13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118717c5e_0_74"/>
          <p:cNvSpPr txBox="1"/>
          <p:nvPr>
            <p:ph type="title"/>
          </p:nvPr>
        </p:nvSpPr>
        <p:spPr>
          <a:xfrm>
            <a:off x="1297500" y="393750"/>
            <a:ext cx="7038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(Education)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297" name="Google Shape;297;ga118717c5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3" y="1174100"/>
            <a:ext cx="3662132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a118717c5e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a118717c5e_0_74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a118717c5e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513" y="3527600"/>
            <a:ext cx="2119800" cy="14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118717c5e_0_78"/>
          <p:cNvSpPr txBox="1"/>
          <p:nvPr>
            <p:ph type="title"/>
          </p:nvPr>
        </p:nvSpPr>
        <p:spPr>
          <a:xfrm>
            <a:off x="1297500" y="393750"/>
            <a:ext cx="7038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(Nuclear Power)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306" name="Google Shape;306;ga118717c5e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00" y="1205500"/>
            <a:ext cx="3697275" cy="2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a118717c5e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a118717c5e_0_78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a118717c5e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2875" y="3564150"/>
            <a:ext cx="2097875" cy="13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118717c5e_0_70"/>
          <p:cNvSpPr txBox="1"/>
          <p:nvPr>
            <p:ph type="title"/>
          </p:nvPr>
        </p:nvSpPr>
        <p:spPr>
          <a:xfrm>
            <a:off x="1297500" y="393750"/>
            <a:ext cx="70389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(Disease Treatment)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315" name="Google Shape;315;ga118717c5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75" y="1174100"/>
            <a:ext cx="3488797" cy="19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a118717c5e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a118717c5e_0_70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a118717c5e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0925" y="3449125"/>
            <a:ext cx="2105175" cy="13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18717c5e_0_85"/>
          <p:cNvSpPr txBox="1"/>
          <p:nvPr>
            <p:ph type="title"/>
          </p:nvPr>
        </p:nvSpPr>
        <p:spPr>
          <a:xfrm>
            <a:off x="1297500" y="393750"/>
            <a:ext cx="7038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ESG ETF (Green Building) vs S&amp;P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324" name="Google Shape;324;ga118717c5e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1174100"/>
            <a:ext cx="3540375" cy="21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a118717c5e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50956" cy="21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a118717c5e_0_85"/>
          <p:cNvPicPr preferRelativeResize="0"/>
          <p:nvPr/>
        </p:nvPicPr>
        <p:blipFill rotWithShape="1">
          <a:blip r:embed="rId5">
            <a:alphaModFix/>
          </a:blip>
          <a:srcRect b="10538" l="0" r="0" t="6810"/>
          <a:stretch/>
        </p:blipFill>
        <p:spPr>
          <a:xfrm>
            <a:off x="5980713" y="3564147"/>
            <a:ext cx="1900725" cy="1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a118717c5e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975" y="3461875"/>
            <a:ext cx="2153672" cy="14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title"/>
          </p:nvPr>
        </p:nvSpPr>
        <p:spPr>
          <a:xfrm>
            <a:off x="1297500" y="393750"/>
            <a:ext cx="7038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rgbClr val="FFFF00"/>
                </a:solidFill>
              </a:rPr>
              <a:t>CONCLUSION</a:t>
            </a:r>
            <a:endParaRPr sz="3200">
              <a:solidFill>
                <a:srgbClr val="FFFF00"/>
              </a:solidFill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712984" y="1608848"/>
            <a:ext cx="2286000" cy="1554480"/>
          </a:xfrm>
          <a:prstGeom prst="rect">
            <a:avLst/>
          </a:prstGeom>
          <a:solidFill>
            <a:srgbClr val="C14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 of portfolio analytics should include ESG scores to help investors track investment goals as well as how they are impacting the world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899408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confirm our hypothesis that there is significant unmet need to help retail investors gain exposure to impact investing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3306196" y="1608848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a growing number of ESG ETFs but the measures of ESG scores/exposure of portfolio holdings are relatively limited 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899408" y="3291017"/>
            <a:ext cx="2286000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3306196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inferences or general conclusions can you draw from your analysis?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5712984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inferences or general conclusions can you draw from your analysis?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906822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confirm our hypothesis that there is significant unmet need to help retail investors gain exposure to impact investing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906822" y="3291017"/>
            <a:ext cx="2286000" cy="1554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the whole, ETFs in many ESG themes severely underperform the S&amp;P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3313610" y="3291017"/>
            <a:ext cx="2286000" cy="1554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 performance discrepancy amongst different ETFs so there is value to help investors choose better-performing funds while making the world better.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5720398" y="3291017"/>
            <a:ext cx="2286000" cy="1554480"/>
          </a:xfrm>
          <a:prstGeom prst="rect">
            <a:avLst/>
          </a:prstGeom>
          <a:solidFill>
            <a:srgbClr val="3384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continue to enhance ESG investment framework and expand range of ESG investment options to retail investors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500" y="622100"/>
            <a:ext cx="7247674" cy="434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48" name="Google Shape;348;p11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99758">
            <a:off x="3210431" y="586537"/>
            <a:ext cx="3164377" cy="66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1"/>
          <p:cNvSpPr txBox="1"/>
          <p:nvPr>
            <p:ph idx="4294967295" type="body"/>
          </p:nvPr>
        </p:nvSpPr>
        <p:spPr>
          <a:xfrm>
            <a:off x="1600899" y="1835851"/>
            <a:ext cx="56076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-US">
                <a:solidFill>
                  <a:schemeClr val="dk1"/>
                </a:solidFill>
              </a:rPr>
              <a:t>Unexpected difficulties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>
                <a:solidFill>
                  <a:srgbClr val="363636"/>
                </a:solidFill>
              </a:rPr>
              <a:t>Lack of free high-quality ESG data, especially at the company level</a:t>
            </a:r>
            <a:endParaRPr>
              <a:solidFill>
                <a:srgbClr val="363636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3636"/>
              </a:buClr>
              <a:buSzPts val="1100"/>
              <a:buChar char="⮚"/>
            </a:pPr>
            <a:r>
              <a:rPr lang="en-US">
                <a:solidFill>
                  <a:srgbClr val="363636"/>
                </a:solidFill>
              </a:rPr>
              <a:t>Dashboard Panel formatting</a:t>
            </a:r>
            <a:endParaRPr>
              <a:solidFill>
                <a:srgbClr val="363636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>
              <a:solidFill>
                <a:srgbClr val="363636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-US">
                <a:solidFill>
                  <a:schemeClr val="dk1"/>
                </a:solidFill>
              </a:rPr>
              <a:t>If we had more time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>
                <a:solidFill>
                  <a:srgbClr val="363636"/>
                </a:solidFill>
              </a:rPr>
              <a:t>Analyze and rank individual ETF performance within each ESG theme</a:t>
            </a:r>
            <a:endParaRPr>
              <a:solidFill>
                <a:srgbClr val="363636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>
                <a:solidFill>
                  <a:srgbClr val="363636"/>
                </a:solidFill>
              </a:rPr>
              <a:t>A</a:t>
            </a:r>
            <a:r>
              <a:rPr lang="en-US">
                <a:solidFill>
                  <a:srgbClr val="363636"/>
                </a:solidFill>
              </a:rPr>
              <a:t>nalyze  specific company ESG scores and the correlation to their financial performance</a:t>
            </a:r>
            <a:endParaRPr>
              <a:solidFill>
                <a:srgbClr val="363636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>
                <a:solidFill>
                  <a:srgbClr val="363636"/>
                </a:solidFill>
              </a:rPr>
              <a:t>Use Alpaca API to integrate trading </a:t>
            </a:r>
            <a:r>
              <a:rPr lang="en-US">
                <a:solidFill>
                  <a:srgbClr val="363636"/>
                </a:solidFill>
              </a:rPr>
              <a:t>capabilities</a:t>
            </a:r>
            <a:endParaRPr>
              <a:solidFill>
                <a:srgbClr val="363636"/>
              </a:solidFill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1925569" y="846368"/>
            <a:ext cx="3651221" cy="8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Retro</a:t>
            </a:r>
            <a:endParaRPr b="1" i="0" sz="30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/>
          <p:nvPr>
            <p:ph type="title"/>
          </p:nvPr>
        </p:nvSpPr>
        <p:spPr>
          <a:xfrm>
            <a:off x="1238550" y="982800"/>
            <a:ext cx="66669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000">
                <a:solidFill>
                  <a:srgbClr val="FFFF00"/>
                </a:solidFill>
              </a:rPr>
              <a:t>READY TO INVEST WITH MISSION.ME?</a:t>
            </a:r>
            <a:endParaRPr sz="40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t/>
            </a:r>
            <a:endParaRPr sz="40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000">
                <a:solidFill>
                  <a:srgbClr val="FFFF00"/>
                </a:solidFill>
              </a:rPr>
              <a:t>QUESTIONS WELCOME</a:t>
            </a:r>
            <a:endParaRPr sz="4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3"/>
          <p:cNvGrpSpPr/>
          <p:nvPr/>
        </p:nvGrpSpPr>
        <p:grpSpPr>
          <a:xfrm>
            <a:off x="3028784" y="219627"/>
            <a:ext cx="3429120" cy="1752243"/>
            <a:chOff x="6410035" y="427445"/>
            <a:chExt cx="2212050" cy="2504994"/>
          </a:xfrm>
        </p:grpSpPr>
        <p:pic>
          <p:nvPicPr>
            <p:cNvPr id="149" name="Google Shape;14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1003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"/>
            <p:cNvSpPr txBox="1"/>
            <p:nvPr/>
          </p:nvSpPr>
          <p:spPr>
            <a:xfrm>
              <a:off x="655156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Meet Taylor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0" i="0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Age: 25</a:t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Pronouns: she/her/hers</a:t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Top ESG issue on her mind: Environment</a:t>
              </a:r>
              <a:endParaRPr b="1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1" name="Google Shape;151;p3"/>
          <p:cNvSpPr txBox="1"/>
          <p:nvPr/>
        </p:nvSpPr>
        <p:spPr>
          <a:xfrm>
            <a:off x="471525" y="2030925"/>
            <a:ext cx="8362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Saving for a dream vacation in Spring 2022, she’s comfortable with equity ETF exposure</a:t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she            Mission.me</a:t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always knew I wanted to do something positive but I didn’t really have a top ESG issue until I used the app. I love that the app shows me how US is performing against other countries on a variety of ESG indicators and that was when I realized I most care about the environment. </a:t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use the app to see how I’m tracking towards my financial goal, and at the same time, what percentage of my investments is in companies helping reduce CO2 emissions.”</a:t>
            </a:r>
            <a:endParaRPr b="1"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b="0" i="1" sz="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281975" y="2779875"/>
            <a:ext cx="234300" cy="1809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4100" y="314325"/>
            <a:ext cx="1111425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425" y="1651725"/>
            <a:ext cx="731762" cy="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4"/>
          <p:cNvGrpSpPr/>
          <p:nvPr/>
        </p:nvGrpSpPr>
        <p:grpSpPr>
          <a:xfrm>
            <a:off x="2343326" y="234750"/>
            <a:ext cx="4059996" cy="1824888"/>
            <a:chOff x="5110577" y="515280"/>
            <a:chExt cx="2212050" cy="2504994"/>
          </a:xfrm>
        </p:grpSpPr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10577" y="51528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4"/>
            <p:cNvSpPr txBox="1"/>
            <p:nvPr/>
          </p:nvSpPr>
          <p:spPr>
            <a:xfrm>
              <a:off x="5252102" y="765768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Meet Adam</a:t>
              </a:r>
              <a:endParaRPr b="0" i="0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Age: 35</a:t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Pronouns: they/them/their</a:t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Top ESG issue on their mind: healthcare, diversity</a:t>
              </a:r>
              <a:endParaRPr b="1" i="0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4" name="Google Shape;164;p4"/>
          <p:cNvSpPr txBox="1"/>
          <p:nvPr/>
        </p:nvSpPr>
        <p:spPr>
          <a:xfrm>
            <a:off x="352700" y="2166350"/>
            <a:ext cx="8353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just welcomed their first child and is looking to start saving for the child’s education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they            Mission.me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can use the app to simulate my investment performance so I can visualize how this is tracking against my son’s expected education expenses. I also feel really good that it shows me a snapshot of how my investment is helping with causes to improve healthcare and diversity.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only I’m saving for my son’s future, I’m also helping build a better world for his generation.”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b="0" i="1" sz="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269450" y="2996463"/>
            <a:ext cx="234300" cy="1809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9875" y="315825"/>
            <a:ext cx="1243150" cy="11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1425" y="1995650"/>
            <a:ext cx="731762" cy="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1297500" y="393750"/>
            <a:ext cx="70389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900">
                <a:solidFill>
                  <a:srgbClr val="FFFF00"/>
                </a:solidFill>
              </a:rPr>
              <a:t>DATA PREPARATION AND CLEANUP</a:t>
            </a:r>
            <a:endParaRPr sz="2900">
              <a:solidFill>
                <a:srgbClr val="FFFF00"/>
              </a:solidFill>
            </a:endParaRPr>
          </a:p>
        </p:txBody>
      </p:sp>
      <p:sp>
        <p:nvSpPr>
          <p:cNvPr id="174" name="Google Shape;174;p6"/>
          <p:cNvSpPr/>
          <p:nvPr>
            <p:ph idx="4294967295" type="body"/>
          </p:nvPr>
        </p:nvSpPr>
        <p:spPr>
          <a:xfrm>
            <a:off x="973712" y="1142279"/>
            <a:ext cx="3613150" cy="379571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100">
                <a:solidFill>
                  <a:srgbClr val="00B050"/>
                </a:solidFill>
              </a:rPr>
              <a:t>ESG Data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chemeClr val="dk1"/>
                </a:solidFill>
              </a:rPr>
              <a:t>Exploration and cleanup process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Imported data as csv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Countries: we chose a list of 50 countries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Indicators: we selected 10 ESG indicators for a deep dive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Time: only the 2010s decade (10 years)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-US" sz="1000">
                <a:solidFill>
                  <a:schemeClr val="dk1"/>
                </a:solidFill>
              </a:rPr>
              <a:t>Insights</a:t>
            </a:r>
            <a:r>
              <a:rPr i="1" lang="en-US" sz="1000">
                <a:solidFill>
                  <a:schemeClr val="dk1"/>
                </a:solidFill>
              </a:rPr>
              <a:t> you had while exploring the data that you didn't anticipate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We were pleasantly surprised to discover the quality and scope of ESG issues this database covers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-US" sz="1000">
                <a:solidFill>
                  <a:schemeClr val="dk1"/>
                </a:solidFill>
              </a:rPr>
              <a:t>Discuss any problems that arose after exploring the data, and how you resolved them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Missing data: missing year was removed and only </a:t>
            </a:r>
            <a:r>
              <a:rPr lang="en-US" sz="1000">
                <a:solidFill>
                  <a:schemeClr val="dk1"/>
                </a:solidFill>
              </a:rPr>
              <a:t>available</a:t>
            </a:r>
            <a:r>
              <a:rPr lang="en-US" sz="1000">
                <a:solidFill>
                  <a:schemeClr val="dk1"/>
                </a:solidFill>
              </a:rPr>
              <a:t> yearly data was analyzed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Some of the ESG indicators didn’t apply to developed countries, which were omitted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75" name="Google Shape;175;p6"/>
          <p:cNvSpPr/>
          <p:nvPr/>
        </p:nvSpPr>
        <p:spPr>
          <a:xfrm>
            <a:off x="5123453" y="1142767"/>
            <a:ext cx="3613305" cy="379522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ETF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Exploration and cleanup process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Imported data as csv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Time: 5 years of historical data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Grouped ETFs under various ESG themes</a:t>
            </a:r>
            <a:endParaRPr/>
          </a:p>
          <a:p>
            <a:pPr indent="-3111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i="1"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1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nsights you had while exploring the data that you didn't anticipate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Financial performances of ESG ETFs vary, many of them didn’t outperform the S&amp;P index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Discuss any problems that arose after exploring the data, and how you resolved them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While there are a lot of ESG-themed investments, there are still some main ESG issues that we couldn’t find actionable ETFs to address (such as income inequality). This shows the limitation of only considering ETF investments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ETF database shows % of an ETF’s exposure to address ESG issues but no due diligence  on whether portfolio holdings might cause other ESG risk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297500" y="393750"/>
            <a:ext cx="7038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rgbClr val="FFFF00"/>
                </a:solidFill>
              </a:rPr>
              <a:t>ANALYSIS</a:t>
            </a:r>
            <a:endParaRPr sz="3200">
              <a:solidFill>
                <a:srgbClr val="FFFF00"/>
              </a:solidFill>
            </a:endParaRPr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352700" y="1128850"/>
            <a:ext cx="7983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rgbClr val="F6B26B"/>
                </a:solidFill>
              </a:rPr>
              <a:t>How did we find an objective way of comparing ESG factors of U.S.A with other nations?</a:t>
            </a:r>
            <a:endParaRPr sz="1500">
              <a:solidFill>
                <a:srgbClr val="F6B26B"/>
              </a:solidFill>
            </a:endParaRPr>
          </a:p>
          <a:p>
            <a:pPr indent="-355600" lvl="1" marL="946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300"/>
              <a:buFont typeface="Noto Sans Symbols"/>
              <a:buChar char="▪"/>
            </a:pPr>
            <a:r>
              <a:rPr lang="en-US" sz="1400">
                <a:solidFill>
                  <a:srgbClr val="F6B26B"/>
                </a:solidFill>
              </a:rPr>
              <a:t>World Bank Sovereign ESG database </a:t>
            </a:r>
            <a:r>
              <a:rPr lang="en-US" sz="14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400">
                <a:solidFill>
                  <a:srgbClr val="F6B26B"/>
                </a:solidFill>
              </a:rPr>
              <a:t> comprises of 67 indicators across 17 themes from three ESG pillars from 1961- 2019, which provides a transparent and balanced way of tracking ESG progress. It  is widely adopted by policy makers and institutional investors</a:t>
            </a:r>
            <a:endParaRPr sz="1300">
              <a:solidFill>
                <a:srgbClr val="F6B26B"/>
              </a:solidFill>
            </a:endParaRPr>
          </a:p>
          <a:p>
            <a:pPr indent="-355600" lvl="0" marL="488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rgbClr val="F6B26B"/>
                </a:solidFill>
              </a:rPr>
              <a:t>How did we find actionable ESG investment ideas for investors?</a:t>
            </a:r>
            <a:endParaRPr sz="1500">
              <a:solidFill>
                <a:srgbClr val="F6B26B"/>
              </a:solidFill>
            </a:endParaRPr>
          </a:p>
          <a:p>
            <a:pPr indent="-355600" lvl="1" marL="946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300"/>
              <a:buFont typeface="Noto Sans Symbols"/>
              <a:buChar char="▪"/>
            </a:pPr>
            <a:r>
              <a:rPr lang="en-US" sz="1400">
                <a:solidFill>
                  <a:srgbClr val="F6B26B"/>
                </a:solidFill>
              </a:rPr>
              <a:t>As passive investing is largely embraced by retail investors, we limited our scope to ETF investments.</a:t>
            </a:r>
            <a:endParaRPr sz="1300">
              <a:solidFill>
                <a:srgbClr val="F6B26B"/>
              </a:solidFill>
            </a:endParaRPr>
          </a:p>
          <a:p>
            <a:pPr indent="-355600" lvl="1" marL="946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300"/>
              <a:buFont typeface="Noto Sans Symbols"/>
              <a:buChar char="▪"/>
            </a:pPr>
            <a:r>
              <a:rPr lang="en-US" sz="14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ETFDB</a:t>
            </a:r>
            <a:r>
              <a:rPr lang="en-US" sz="1400">
                <a:solidFill>
                  <a:srgbClr val="F6B26B"/>
                </a:solidFill>
              </a:rPr>
              <a:t> </a:t>
            </a:r>
            <a:r>
              <a:rPr lang="en-US" sz="1400">
                <a:solidFill>
                  <a:srgbClr val="F6B26B"/>
                </a:solidFill>
              </a:rPr>
              <a:t> has a comprehensive list of ETFs across 35 ESG themes.</a:t>
            </a:r>
            <a:endParaRPr sz="1300">
              <a:solidFill>
                <a:srgbClr val="F6B26B"/>
              </a:solidFill>
            </a:endParaRPr>
          </a:p>
          <a:p>
            <a:pPr indent="-355600" lvl="1" marL="946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300"/>
              <a:buFont typeface="Noto Sans Symbols"/>
              <a:buChar char="▪"/>
            </a:pPr>
            <a:r>
              <a:rPr lang="en-US" sz="1400">
                <a:solidFill>
                  <a:srgbClr val="F6B26B"/>
                </a:solidFill>
              </a:rPr>
              <a:t>A</a:t>
            </a:r>
            <a:r>
              <a:rPr lang="en-US" sz="1400">
                <a:solidFill>
                  <a:srgbClr val="F6B26B"/>
                </a:solidFill>
              </a:rPr>
              <a:t>dded a few other ETFs (such as healthcare, biotech) that invest in companies to improve various ESG indicators.</a:t>
            </a:r>
            <a:endParaRPr sz="1300">
              <a:solidFill>
                <a:srgbClr val="F6B26B"/>
              </a:solidFill>
            </a:endParaRPr>
          </a:p>
          <a:p>
            <a:pPr indent="-355600" lvl="1" marL="946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6B26B"/>
              </a:buClr>
              <a:buSzPts val="1300"/>
              <a:buFont typeface="Noto Sans Symbols"/>
              <a:buChar char="▪"/>
            </a:pPr>
            <a:r>
              <a:rPr lang="en-US" sz="1400">
                <a:solidFill>
                  <a:srgbClr val="F6B26B"/>
                </a:solidFill>
              </a:rPr>
              <a:t>Alpaca API was used to retrieve the historical financial performance of the ETFs.</a:t>
            </a:r>
            <a:endParaRPr sz="1400">
              <a:solidFill>
                <a:srgbClr val="F6B26B"/>
              </a:solidFill>
            </a:endParaRPr>
          </a:p>
          <a:p>
            <a:pPr indent="-361950" lvl="1" marL="94615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6B26B"/>
              </a:buClr>
              <a:buSzPts val="1400"/>
              <a:buChar char="▪"/>
            </a:pPr>
            <a:r>
              <a:rPr lang="en-US" sz="1400">
                <a:solidFill>
                  <a:srgbClr val="F6B26B"/>
                </a:solidFill>
              </a:rPr>
              <a:t>Ran Monte Carlo simulation for each sector to project the cumulative return in 10 years.</a:t>
            </a:r>
            <a:endParaRPr sz="14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rgbClr val="FFFF00"/>
                </a:solidFill>
              </a:rPr>
              <a:t>HIGH LEVEL VIEW OF TASKS</a:t>
            </a:r>
            <a:endParaRPr sz="3200">
              <a:solidFill>
                <a:srgbClr val="FFFF00"/>
              </a:solidFill>
            </a:endParaRPr>
          </a:p>
        </p:txBody>
      </p:sp>
      <p:sp>
        <p:nvSpPr>
          <p:cNvPr id="187" name="Google Shape;187;p8"/>
          <p:cNvSpPr txBox="1"/>
          <p:nvPr>
            <p:ph idx="4294967295" type="body"/>
          </p:nvPr>
        </p:nvSpPr>
        <p:spPr>
          <a:xfrm>
            <a:off x="999534" y="1646353"/>
            <a:ext cx="1282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6B26B"/>
                </a:solidFill>
              </a:rPr>
              <a:t>Trends of US ESG indicators over time (2010-2019)</a:t>
            </a:r>
            <a:endParaRPr sz="1100">
              <a:solidFill>
                <a:srgbClr val="F6B26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000"/>
          </a:p>
        </p:txBody>
      </p:sp>
      <p:sp>
        <p:nvSpPr>
          <p:cNvPr id="188" name="Google Shape;188;p8"/>
          <p:cNvSpPr txBox="1"/>
          <p:nvPr>
            <p:ph idx="4294967295" type="body"/>
          </p:nvPr>
        </p:nvSpPr>
        <p:spPr>
          <a:xfrm>
            <a:off x="2527800" y="3808800"/>
            <a:ext cx="15927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sz="1100">
                <a:solidFill>
                  <a:srgbClr val="F6B26B"/>
                </a:solidFill>
              </a:rPr>
              <a:t>US relative performance to other countries</a:t>
            </a:r>
            <a:endParaRPr sz="1100">
              <a:solidFill>
                <a:srgbClr val="F6B26B"/>
              </a:solidFill>
            </a:endParaRPr>
          </a:p>
        </p:txBody>
      </p:sp>
      <p:graphicFrame>
        <p:nvGraphicFramePr>
          <p:cNvPr id="189" name="Google Shape;189;p8"/>
          <p:cNvGraphicFramePr/>
          <p:nvPr/>
        </p:nvGraphicFramePr>
        <p:xfrm>
          <a:off x="913600" y="2638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{6EFB5858-ECD8-455C-8899-7832BC1B8ED1}</a:tableStyleId>
              </a:tblPr>
              <a:tblGrid>
                <a:gridCol w="723700"/>
                <a:gridCol w="723700"/>
                <a:gridCol w="723700"/>
                <a:gridCol w="611250"/>
                <a:gridCol w="836225"/>
                <a:gridCol w="723700"/>
                <a:gridCol w="723700"/>
                <a:gridCol w="723700"/>
                <a:gridCol w="604700"/>
              </a:tblGrid>
              <a:tr h="7191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ESG Indicators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ESG 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ETF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90" name="Google Shape;190;p8"/>
          <p:cNvCxnSpPr/>
          <p:nvPr/>
        </p:nvCxnSpPr>
        <p:spPr>
          <a:xfrm rot="10800000">
            <a:off x="1640774" y="2267964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1" name="Google Shape;191;p8"/>
          <p:cNvCxnSpPr/>
          <p:nvPr/>
        </p:nvCxnSpPr>
        <p:spPr>
          <a:xfrm>
            <a:off x="3261795" y="3367647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2" name="Google Shape;192;p8"/>
          <p:cNvCxnSpPr/>
          <p:nvPr/>
        </p:nvCxnSpPr>
        <p:spPr>
          <a:xfrm rot="10800000">
            <a:off x="5201975" y="2267963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3" name="Google Shape;193;p8"/>
          <p:cNvCxnSpPr/>
          <p:nvPr/>
        </p:nvCxnSpPr>
        <p:spPr>
          <a:xfrm>
            <a:off x="5855765" y="3357722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4" name="Google Shape;194;p8"/>
          <p:cNvSpPr txBox="1"/>
          <p:nvPr/>
        </p:nvSpPr>
        <p:spPr>
          <a:xfrm>
            <a:off x="2641674" y="1608235"/>
            <a:ext cx="1392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Top 5 and Bottom 5 performers of an ESG Indicator</a:t>
            </a:r>
            <a:endParaRPr b="0" i="0" sz="1100" u="none" cap="none" strike="noStrike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8"/>
          <p:cNvCxnSpPr/>
          <p:nvPr/>
        </p:nvCxnSpPr>
        <p:spPr>
          <a:xfrm rot="10800000">
            <a:off x="3303836" y="2267963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6" name="Google Shape;196;p8"/>
          <p:cNvSpPr txBox="1"/>
          <p:nvPr/>
        </p:nvSpPr>
        <p:spPr>
          <a:xfrm>
            <a:off x="4463475" y="1420775"/>
            <a:ext cx="13923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Monte Carlo simulation of future performance</a:t>
            </a:r>
            <a:r>
              <a:rPr lang="en-US" sz="11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1100" u="none" cap="none" strike="noStrike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n-US" sz="11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-year)</a:t>
            </a:r>
            <a:endParaRPr b="0" i="0" sz="1100" u="none" cap="none" strike="noStrike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5121824" y="3728349"/>
            <a:ext cx="1467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1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Cumulative returns distribution</a:t>
            </a:r>
            <a:endParaRPr b="0" i="0" sz="1100" u="none" cap="none" strike="noStrike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18717c5e_0_4"/>
          <p:cNvSpPr txBox="1"/>
          <p:nvPr>
            <p:ph type="title"/>
          </p:nvPr>
        </p:nvSpPr>
        <p:spPr>
          <a:xfrm>
            <a:off x="1297500" y="393750"/>
            <a:ext cx="70389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USA CO2 EMISSION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It has slowly reduced over the years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203" name="Google Shape;203;ga118717c5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" y="1854225"/>
            <a:ext cx="8839199" cy="24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18717c5e_0_46"/>
          <p:cNvSpPr txBox="1"/>
          <p:nvPr>
            <p:ph type="title"/>
          </p:nvPr>
        </p:nvSpPr>
        <p:spPr>
          <a:xfrm>
            <a:off x="1297500" y="393750"/>
            <a:ext cx="7038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LIFE EXPECTANCY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USA has stayed almost steady with 78 years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a118717c5e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" y="1994600"/>
            <a:ext cx="8839199" cy="26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