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E2A8C80-16BD-4E32-A58B-6630B024579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81C5-33D4-451A-B4F1-4806E2962A9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56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8C80-16BD-4E32-A58B-6630B024579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81C5-33D4-451A-B4F1-4806E296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4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8C80-16BD-4E32-A58B-6630B024579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81C5-33D4-451A-B4F1-4806E2962A9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77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8C80-16BD-4E32-A58B-6630B024579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81C5-33D4-451A-B4F1-4806E296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8C80-16BD-4E32-A58B-6630B024579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81C5-33D4-451A-B4F1-4806E2962A9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14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8C80-16BD-4E32-A58B-6630B024579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81C5-33D4-451A-B4F1-4806E296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0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8C80-16BD-4E32-A58B-6630B024579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81C5-33D4-451A-B4F1-4806E296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1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8C80-16BD-4E32-A58B-6630B024579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81C5-33D4-451A-B4F1-4806E296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8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8C80-16BD-4E32-A58B-6630B024579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81C5-33D4-451A-B4F1-4806E296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4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8C80-16BD-4E32-A58B-6630B024579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81C5-33D4-451A-B4F1-4806E296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9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8C80-16BD-4E32-A58B-6630B024579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81C5-33D4-451A-B4F1-4806E2962A9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9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E2A8C80-16BD-4E32-A58B-6630B024579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18B81C5-33D4-451A-B4F1-4806E2962A9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9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Singapore_MRT_stat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IBM Data Science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Battle of the Neighborhood: Singapore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Results / Discussion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539799" cy="4023360"/>
          </a:xfrm>
        </p:spPr>
        <p:txBody>
          <a:bodyPr vert="horz" lIns="45720" tIns="45720" rIns="45720" bIns="45720" rtlCol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KMeans Clustering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The </a:t>
            </a:r>
            <a:r>
              <a:rPr lang="en-US" dirty="0"/>
              <a:t>results using KMeans clustering showed most stations fell under cluster 0 due to the availability of restaurants with multiple cuisines &amp; cafes as a similarity between </a:t>
            </a:r>
            <a:r>
              <a:rPr lang="en-US" dirty="0" smtClean="0"/>
              <a:t>them.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Visitors </a:t>
            </a:r>
            <a:r>
              <a:rPr lang="en-US" dirty="0"/>
              <a:t>who would like to explore </a:t>
            </a:r>
            <a:r>
              <a:rPr lang="en-US" b="1" i="1" dirty="0">
                <a:solidFill>
                  <a:srgbClr val="0000FF"/>
                </a:solidFill>
              </a:rPr>
              <a:t>multiple international cuisines like American, Japanese, Korean, Italian etc</a:t>
            </a:r>
            <a:r>
              <a:rPr lang="en-US" dirty="0">
                <a:solidFill>
                  <a:srgbClr val="0000FF"/>
                </a:solidFill>
              </a:rPr>
              <a:t>. </a:t>
            </a:r>
            <a:r>
              <a:rPr lang="en-US" dirty="0"/>
              <a:t>during their visit should choose to stay near any of the MRT stations in </a:t>
            </a:r>
            <a:r>
              <a:rPr lang="en-US" b="1" i="1" dirty="0">
                <a:solidFill>
                  <a:srgbClr val="FF0000"/>
                </a:solidFill>
              </a:rPr>
              <a:t>cluster </a:t>
            </a:r>
            <a:r>
              <a:rPr lang="en-US" b="1" i="1" dirty="0" smtClean="0">
                <a:solidFill>
                  <a:srgbClr val="FF0000"/>
                </a:solidFill>
              </a:rPr>
              <a:t>0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Visitors </a:t>
            </a:r>
            <a:r>
              <a:rPr lang="en-US" dirty="0"/>
              <a:t>like backpackers who prefer </a:t>
            </a:r>
            <a:r>
              <a:rPr lang="en-US" b="1" i="1" dirty="0">
                <a:solidFill>
                  <a:srgbClr val="0000FF"/>
                </a:solidFill>
              </a:rPr>
              <a:t>food joints with economic rates </a:t>
            </a:r>
            <a:r>
              <a:rPr lang="en-US" dirty="0"/>
              <a:t>can </a:t>
            </a:r>
            <a:r>
              <a:rPr lang="en-US" dirty="0"/>
              <a:t>choose </a:t>
            </a:r>
            <a:r>
              <a:rPr lang="en-US" b="1" i="1" dirty="0">
                <a:solidFill>
                  <a:srgbClr val="FF0000"/>
                </a:solidFill>
              </a:rPr>
              <a:t>cluster 1 which has food courts</a:t>
            </a:r>
            <a:r>
              <a:rPr lang="en-US" dirty="0"/>
              <a:t> as the most common venue. Food courts in Singapore always come with cheaper food </a:t>
            </a:r>
            <a:r>
              <a:rPr lang="en-US" dirty="0" smtClean="0"/>
              <a:t>options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Visitors </a:t>
            </a:r>
            <a:r>
              <a:rPr lang="en-US" dirty="0"/>
              <a:t>who would like to </a:t>
            </a:r>
            <a:r>
              <a:rPr lang="en-US" b="1" i="1" dirty="0">
                <a:solidFill>
                  <a:srgbClr val="0000FF"/>
                </a:solidFill>
              </a:rPr>
              <a:t>explore nature &amp; trails </a:t>
            </a:r>
            <a:r>
              <a:rPr lang="en-US" dirty="0"/>
              <a:t>are advised to choose </a:t>
            </a:r>
            <a:r>
              <a:rPr lang="en-US" b="1" i="1" dirty="0">
                <a:solidFill>
                  <a:srgbClr val="FF0000"/>
                </a:solidFill>
              </a:rPr>
              <a:t>cluster 3 which is near Bedok reservoir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Visitors </a:t>
            </a:r>
            <a:r>
              <a:rPr lang="en-US" dirty="0"/>
              <a:t>who prefer </a:t>
            </a:r>
            <a:r>
              <a:rPr lang="en-US" b="1" i="1" dirty="0">
                <a:solidFill>
                  <a:srgbClr val="0000FF"/>
                </a:solidFill>
              </a:rPr>
              <a:t>vegan restaurants or Indian cuisine </a:t>
            </a:r>
            <a:r>
              <a:rPr lang="en-US" dirty="0"/>
              <a:t>are better to stay at ‘Little India’ MRT station which is in </a:t>
            </a:r>
            <a:r>
              <a:rPr lang="en-US" b="1" i="1" dirty="0">
                <a:solidFill>
                  <a:srgbClr val="FF0000"/>
                </a:solidFill>
              </a:rPr>
              <a:t>cluster 4</a:t>
            </a:r>
            <a:r>
              <a:rPr lang="en-US" b="1" i="1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94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Conclusion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clustering has shown the similarities between neighborhoods along </a:t>
            </a:r>
            <a:r>
              <a:rPr lang="en-US" dirty="0" smtClean="0"/>
              <a:t>downtown MRT line in Singapore </a:t>
            </a:r>
            <a:r>
              <a:rPr lang="en-US" dirty="0"/>
              <a:t>&amp; will be helpful for visitors who would like to stay along downtown line which has access to Singapore Island wide.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55404" y="3627725"/>
            <a:ext cx="7692159" cy="305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Objective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318127" cy="4023360"/>
          </a:xfrm>
        </p:spPr>
        <p:txBody>
          <a:bodyPr/>
          <a:lstStyle/>
          <a:p>
            <a:r>
              <a:rPr lang="en-US" dirty="0" smtClean="0"/>
              <a:t>To analyze the neighborhood of MRT stations along Singapore’s Downtown Line and provide recommendation for visitors who travel to Singapore.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Business Problem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52073"/>
            <a:ext cx="10789181" cy="41378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Singapore </a:t>
            </a:r>
            <a:r>
              <a:rPr lang="en-US" sz="2400" dirty="0"/>
              <a:t>is an island nation with most number of visitors at any given time.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Singapore </a:t>
            </a:r>
            <a:r>
              <a:rPr lang="en-US" sz="2400" dirty="0"/>
              <a:t>already has a lot websites in place to recommend places to visit or stay. </a:t>
            </a:r>
            <a:r>
              <a:rPr lang="en-US" sz="2400" dirty="0" smtClean="0"/>
              <a:t>But the cons are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 All </a:t>
            </a:r>
            <a:r>
              <a:rPr lang="en-US" sz="2000" dirty="0"/>
              <a:t>these available websites focus mostly on usual tourist attractions 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Backpackers</a:t>
            </a:r>
            <a:r>
              <a:rPr lang="en-US" sz="2000" dirty="0"/>
              <a:t> </a:t>
            </a:r>
            <a:r>
              <a:rPr lang="en-US" sz="2000" dirty="0" smtClean="0"/>
              <a:t>who usually will travel with economical budget may not be interested in those websites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purpose of this project is to,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 Choose </a:t>
            </a:r>
            <a:r>
              <a:rPr lang="en-US" sz="2000" dirty="0"/>
              <a:t>one of the recently opened MRT lines in Singapore, Downtown line (DT</a:t>
            </a:r>
            <a:r>
              <a:rPr lang="en-US" sz="2000" dirty="0" smtClean="0"/>
              <a:t>) which has access to Singapore island wide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 Analyze </a:t>
            </a:r>
            <a:r>
              <a:rPr lang="en-US" sz="2000" dirty="0"/>
              <a:t>the most common venues located along the MRT line so that visitors can choose a place to stay near any DT MRT station </a:t>
            </a:r>
            <a:r>
              <a:rPr lang="en-US" sz="2000" dirty="0" smtClean="0"/>
              <a:t>based on their requirement.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78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Business Problem (contd..)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The </a:t>
            </a:r>
            <a:r>
              <a:rPr lang="en-US" sz="2400" dirty="0"/>
              <a:t>project also intends to cluster the MRT stations based on the venues so that the visitors can choose to spend more time on the stations with venues of their interest.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815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Data Acquisition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521327" cy="4023360"/>
          </a:xfrm>
        </p:spPr>
        <p:txBody>
          <a:bodyPr vert="horz" lIns="45720" tIns="45720" rIns="45720" bIns="45720" rtlCol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MRT </a:t>
            </a:r>
            <a:r>
              <a:rPr lang="en-US" sz="2400" dirty="0"/>
              <a:t>station names and associated details are retrieved from the open data source in Wikipedia page on all the MRT line in Singapore. 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hlinkClick r:id="rId2"/>
              </a:rPr>
              <a:t> https</a:t>
            </a:r>
            <a:r>
              <a:rPr lang="en-US" sz="2000" dirty="0">
                <a:hlinkClick r:id="rId2"/>
              </a:rPr>
              <a:t>://en.wikipedia.org/wiki/List_of_Singapore_MRT_stations</a:t>
            </a:r>
            <a:r>
              <a:rPr lang="en-US" sz="2000" dirty="0"/>
              <a:t> 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For </a:t>
            </a:r>
            <a:r>
              <a:rPr lang="en-US" sz="2400" dirty="0"/>
              <a:t>the purpose of this project, only the alpha numeric code and respective station names in English has been chosen</a:t>
            </a:r>
            <a:r>
              <a:rPr lang="en-US" sz="2400" dirty="0" smtClean="0"/>
              <a:t>. 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For </a:t>
            </a:r>
            <a:r>
              <a:rPr lang="en-US" sz="2400" dirty="0"/>
              <a:t>the MRT stations of interest, location data has been retrieved using geopy package.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top venues recommendations are retrieved from Foursquare API. FourSquare API </a:t>
            </a:r>
            <a:r>
              <a:rPr lang="en-US" sz="2400" dirty="0" smtClean="0"/>
              <a:t>is used to </a:t>
            </a:r>
            <a:r>
              <a:rPr lang="en-US" sz="2400" dirty="0"/>
              <a:t>explore neighborhoods in selected towns in </a:t>
            </a:r>
            <a:r>
              <a:rPr lang="en-US" sz="2400" dirty="0" smtClean="0"/>
              <a:t>DT Line, Singapore</a:t>
            </a:r>
            <a:r>
              <a:rPr lang="en-US" sz="2400" dirty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39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Methodology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Data </a:t>
            </a:r>
            <a:r>
              <a:rPr lang="en-US" sz="2400" dirty="0"/>
              <a:t>pre-processing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Geopy </a:t>
            </a:r>
            <a:r>
              <a:rPr lang="en-US" sz="2400" dirty="0"/>
              <a:t>package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/>
              <a:t>Foursquare API &amp; explore option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Data Visualization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Onehot Encoding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err="1" smtClean="0"/>
              <a:t>Kmeans</a:t>
            </a:r>
            <a:r>
              <a:rPr lang="en-US" sz="2400" dirty="0" smtClean="0"/>
              <a:t> Clustering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9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Results / Discussion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Venues </a:t>
            </a:r>
            <a:r>
              <a:rPr lang="en-US" sz="2400" dirty="0"/>
              <a:t>near Cashew MRT </a:t>
            </a:r>
            <a:r>
              <a:rPr lang="en-US" sz="2400" dirty="0" smtClean="0"/>
              <a:t>station: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Initial </a:t>
            </a:r>
            <a:r>
              <a:rPr lang="en-US" sz="2000" dirty="0"/>
              <a:t>analysis of venues around Cashew MRT station showed most frequently occurring categories are bus station, cafes, seafood &amp; Italian restaurants. 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400" dirty="0"/>
              <a:t>Below </a:t>
            </a:r>
            <a:r>
              <a:rPr lang="en-US" sz="2400" dirty="0"/>
              <a:t>are results of number of restaurants from different cuisines along the downtown line</a:t>
            </a:r>
          </a:p>
          <a:p>
            <a:pPr lvl="1" fontAlgn="base" latinLnBrk="1"/>
            <a:r>
              <a:rPr lang="en-US" dirty="0"/>
              <a:t>The number of Indian restaurants in downtown line are 50</a:t>
            </a:r>
            <a:endParaRPr lang="en-US" sz="2000" dirty="0"/>
          </a:p>
          <a:p>
            <a:pPr lvl="1" fontAlgn="base" latinLnBrk="1"/>
            <a:r>
              <a:rPr lang="en-US" dirty="0"/>
              <a:t>The number of Seafood restaurants in downtown line are 21</a:t>
            </a:r>
            <a:endParaRPr lang="en-US" sz="2000" dirty="0"/>
          </a:p>
          <a:p>
            <a:pPr lvl="1" fontAlgn="base" latinLnBrk="1"/>
            <a:r>
              <a:rPr lang="en-US" dirty="0"/>
              <a:t>The number of Chinese restaurants in downtown line are 63</a:t>
            </a:r>
            <a:endParaRPr lang="en-US" sz="2000" dirty="0"/>
          </a:p>
          <a:p>
            <a:pPr lvl="1" fontAlgn="base" latinLnBrk="1"/>
            <a:r>
              <a:rPr lang="en-US" dirty="0"/>
              <a:t>The number of Italian restaurants in downtown line are 20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67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Results / </a:t>
            </a:r>
            <a:r>
              <a:rPr lang="en-US" cap="none" dirty="0" smtClean="0"/>
              <a:t>Discussion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Based </a:t>
            </a:r>
            <a:r>
              <a:rPr lang="en-US" sz="2400" dirty="0"/>
              <a:t>on onehot encoding, each MRT station was analyzed for most common venues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36" y="3251488"/>
            <a:ext cx="10011619" cy="252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Results / Discussion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Visualization </a:t>
            </a:r>
            <a:r>
              <a:rPr lang="en-US" sz="2400" dirty="0"/>
              <a:t>of top 20 common venues along DT line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4" name="Picture 3" descr="C:\Users\e701625\AppData\Local\Microsoft\Windows\INetCache\Content.MSO\559B6CB6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156" y="2798635"/>
            <a:ext cx="6690879" cy="3711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5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638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Tw Cen MT</vt:lpstr>
      <vt:lpstr>Tw Cen MT Condensed</vt:lpstr>
      <vt:lpstr>Wingdings</vt:lpstr>
      <vt:lpstr>Wingdings 3</vt:lpstr>
      <vt:lpstr>Integral</vt:lpstr>
      <vt:lpstr>IBM Data Science Capstone</vt:lpstr>
      <vt:lpstr>Objective</vt:lpstr>
      <vt:lpstr>Business Problem</vt:lpstr>
      <vt:lpstr>Business Problem (contd..)</vt:lpstr>
      <vt:lpstr>Data Acquisition</vt:lpstr>
      <vt:lpstr>Methodology</vt:lpstr>
      <vt:lpstr>Results / Discussion</vt:lpstr>
      <vt:lpstr>Results / Discussion (contd..)</vt:lpstr>
      <vt:lpstr>Results / Discussion (contd..)</vt:lpstr>
      <vt:lpstr>Results / Discussion (contd..)</vt:lpstr>
      <vt:lpstr>Conclusion</vt:lpstr>
    </vt:vector>
  </TitlesOfParts>
  <Company>Global Foundries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e701625</dc:creator>
  <cp:lastModifiedBy>e701625</cp:lastModifiedBy>
  <cp:revision>5</cp:revision>
  <dcterms:created xsi:type="dcterms:W3CDTF">2020-05-03T08:20:31Z</dcterms:created>
  <dcterms:modified xsi:type="dcterms:W3CDTF">2020-05-03T08:41:01Z</dcterms:modified>
</cp:coreProperties>
</file>