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316" r:id="rId2"/>
    <p:sldId id="305" r:id="rId3"/>
    <p:sldId id="306" r:id="rId4"/>
    <p:sldId id="307" r:id="rId5"/>
    <p:sldId id="308" r:id="rId6"/>
    <p:sldId id="309" r:id="rId7"/>
    <p:sldId id="311" r:id="rId8"/>
    <p:sldId id="312" r:id="rId9"/>
    <p:sldId id="313" r:id="rId10"/>
    <p:sldId id="314" r:id="rId11"/>
    <p:sldId id="315" r:id="rId12"/>
    <p:sldId id="30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920CE-E49E-49BF-B11A-7BF46AE2FC3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695F0-B1B7-4B1B-AA2F-526557D9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D74CAA2-C73E-4465-BB2C-85A94CD1C5D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2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A9FC9B-CB37-4FB5-BE7A-DB513D503F1B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07E5056-8A14-47F4-9E16-8358F60A7984}" type="slidenum">
              <a:t>12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7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F764B506-717B-4BD7-93F8-D86F2DD0386C}" type="datetime1">
              <a:rPr lang="en-US" sz="1800">
                <a:solidFill>
                  <a:srgbClr val="000000"/>
                </a:solidFill>
                <a:latin typeface="+mn-lt" pitchFamily="18"/>
                <a:ea typeface="+mn-ea" pitchFamily="2"/>
                <a:cs typeface="+mn-cs" pitchFamily="2"/>
              </a:rPr>
              <a:pPr lvl="0" algn="l" hangingPunct="1"/>
              <a:t>2/8/2022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8590E6-394D-4399-BFD8-DFFC9B25A436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/>
              <a:t>Summarize presentation content by restating the important points from the lessons.</a:t>
            </a:r>
          </a:p>
          <a:p>
            <a:pPr lvl="0"/>
            <a:r>
              <a:rPr lang="en-US"/>
              <a:t>What do you want the audience to remember when they leave your presentation?</a:t>
            </a:r>
          </a:p>
          <a:p>
            <a:pPr lvl="0"/>
            <a:endParaRPr lang="en-US"/>
          </a:p>
          <a:p>
            <a:pPr lvl="0"/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</p:spTree>
    <p:extLst>
      <p:ext uri="{BB962C8B-B14F-4D97-AF65-F5344CB8AC3E}">
        <p14:creationId xmlns:p14="http://schemas.microsoft.com/office/powerpoint/2010/main" val="295846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174288-0E23-49D7-9353-B33597BC863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59D85F-920B-4A64-8E41-D326F01C82C7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E6466BE-9932-438D-BC76-2A89AB242E5B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28FD0B4-A006-40AD-BFE8-62DAAE476AF5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D36753-FA9C-4F43-BDE9-670FE7847AFE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CA7E47-5288-456A-8171-6D487A2CF017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737AD3-9A76-4DEC-9091-E9D09D3A8AA9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20CFADF-A066-49B4-AB72-52B3A7F30243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99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2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73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36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8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45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6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4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4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Control Statements in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1600" y="3651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 smtClean="0"/>
              <a:t>Do-While </a:t>
            </a:r>
            <a:r>
              <a:rPr lang="en-US" sz="3500" b="1" dirty="0"/>
              <a:t>L</a:t>
            </a:r>
            <a:r>
              <a:rPr lang="en-US" sz="3500" b="1" dirty="0" smtClean="0"/>
              <a:t>oop</a:t>
            </a:r>
            <a:endParaRPr lang="en-US" sz="35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08326"/>
              </p:ext>
            </p:extLst>
          </p:nvPr>
        </p:nvGraphicFramePr>
        <p:xfrm>
          <a:off x="930620" y="1550988"/>
          <a:ext cx="10359680" cy="4800240"/>
        </p:xfrm>
        <a:graphic>
          <a:graphicData uri="http://schemas.openxmlformats.org/drawingml/2006/table">
            <a:tbl>
              <a:tblPr/>
              <a:tblGrid>
                <a:gridCol w="4274246"/>
                <a:gridCol w="6085434"/>
              </a:tblGrid>
              <a:tr h="48002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800" b="1" i="0" u="none" strike="noStrike" kern="1200" spc="0" dirty="0" smtClean="0">
                        <a:ln>
                          <a:noFill/>
                        </a:ln>
                        <a:solidFill>
                          <a:srgbClr val="02295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800" b="1" i="0" u="none" strike="noStrike" kern="1200" spc="0" dirty="0" smtClean="0">
                          <a:ln>
                            <a:noFill/>
                          </a:ln>
                          <a:solidFill>
                            <a:srgbClr val="02295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Syntax :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800" b="1" i="0" u="none" strike="noStrike" kern="1200" spc="0" dirty="0">
                        <a:ln>
                          <a:noFill/>
                        </a:ln>
                        <a:solidFill>
                          <a:srgbClr val="02295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Initialization;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do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{   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    some </a:t>
                      </a:r>
                      <a:r>
                        <a:rPr lang="en-US" sz="24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code/s;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    Increment</a:t>
                      </a:r>
                      <a:r>
                        <a:rPr lang="en-US" sz="24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/ decrement;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}while (condition);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4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dirty="0">
                        <a:ln>
                          <a:noFill/>
                        </a:ln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966428" y="1690688"/>
            <a:ext cx="5184172" cy="458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5828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7800" y="3270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F</a:t>
            </a:r>
            <a:r>
              <a:rPr lang="en-US" sz="3500" b="1" dirty="0" smtClean="0"/>
              <a:t>or </a:t>
            </a:r>
            <a:r>
              <a:rPr lang="en-US" sz="3500" b="1" dirty="0"/>
              <a:t>L</a:t>
            </a:r>
            <a:r>
              <a:rPr lang="en-US" sz="3500" b="1" dirty="0" smtClean="0"/>
              <a:t>oop</a:t>
            </a:r>
            <a:endParaRPr lang="en-US" sz="35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5590"/>
              </p:ext>
            </p:extLst>
          </p:nvPr>
        </p:nvGraphicFramePr>
        <p:xfrm>
          <a:off x="584198" y="1511421"/>
          <a:ext cx="10795002" cy="4965580"/>
        </p:xfrm>
        <a:graphic>
          <a:graphicData uri="http://schemas.openxmlformats.org/drawingml/2006/table">
            <a:tbl>
              <a:tblPr/>
              <a:tblGrid>
                <a:gridCol w="5202747"/>
                <a:gridCol w="5592255"/>
              </a:tblGrid>
              <a:tr h="49655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800" b="1" i="0" u="none" strike="noStrike" kern="1200" spc="0" dirty="0" smtClean="0">
                        <a:ln>
                          <a:noFill/>
                        </a:ln>
                        <a:solidFill>
                          <a:srgbClr val="02295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800" b="1" i="0" u="none" strike="noStrike" kern="1200" spc="0" dirty="0" smtClean="0">
                          <a:ln>
                            <a:noFill/>
                          </a:ln>
                          <a:solidFill>
                            <a:srgbClr val="02295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Syntax :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800" b="1" i="0" u="none" strike="noStrike" kern="1200" spc="0" dirty="0" smtClean="0">
                        <a:ln>
                          <a:noFill/>
                        </a:ln>
                        <a:solidFill>
                          <a:srgbClr val="02295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1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for(initialization </a:t>
                      </a:r>
                      <a:r>
                        <a:rPr lang="en-US" sz="2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; condition ; </a:t>
                      </a:r>
                      <a:r>
                        <a:rPr lang="en-US" sz="21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incre</a:t>
                      </a:r>
                      <a:r>
                        <a:rPr lang="en-US" sz="2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/ </a:t>
                      </a:r>
                      <a:r>
                        <a:rPr lang="en-US" sz="21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decre</a:t>
                      </a:r>
                      <a:r>
                        <a:rPr lang="en-US" sz="2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{       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      code/s to be executed;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 }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4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dirty="0">
                        <a:ln>
                          <a:noFill/>
                        </a:ln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388101" y="1435220"/>
            <a:ext cx="4914900" cy="495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0072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7231" y="500062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 smtClean="0"/>
              <a:t>Objectives</a:t>
            </a:r>
            <a:endParaRPr lang="en-US" sz="3500" b="1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39262" y="1661502"/>
            <a:ext cx="10515600" cy="4351338"/>
          </a:xfrm>
        </p:spPr>
        <p:txBody>
          <a:bodyPr/>
          <a:lstStyle/>
          <a:p>
            <a:pPr>
              <a:spcBef>
                <a:spcPts val="558"/>
              </a:spcBef>
              <a:buNone/>
            </a:pPr>
            <a:r>
              <a:rPr lang="en-US" sz="2600" b="1" dirty="0" smtClean="0"/>
              <a:t>At the end of this session you will understand :</a:t>
            </a:r>
          </a:p>
          <a:p>
            <a:pPr>
              <a:spcBef>
                <a:spcPts val="558"/>
              </a:spcBef>
              <a:buNone/>
            </a:pPr>
            <a:endParaRPr lang="en-US" sz="2600" b="1" dirty="0"/>
          </a:p>
          <a:p>
            <a:pPr marL="0" indent="0">
              <a:lnSpc>
                <a:spcPct val="150000"/>
              </a:lnSpc>
              <a:spcBef>
                <a:spcPts val="558"/>
              </a:spcBef>
              <a:buNone/>
            </a:pPr>
            <a:r>
              <a:rPr lang="en-US" sz="2400" b="1" dirty="0" smtClean="0"/>
              <a:t>Need </a:t>
            </a:r>
            <a:r>
              <a:rPr lang="en-US" sz="2400" b="1" dirty="0"/>
              <a:t>of </a:t>
            </a:r>
            <a:r>
              <a:rPr lang="en-US" sz="2400" b="1" dirty="0" smtClean="0"/>
              <a:t>Control Statements</a:t>
            </a:r>
            <a:endParaRPr lang="en-US" sz="2400" b="1" dirty="0"/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/>
              <a:t>Selection(if, if-else, else if ladder)    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/>
              <a:t>Branching(switch case) </a:t>
            </a:r>
            <a:endParaRPr lang="en-US" sz="2200" dirty="0" smtClean="0"/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</a:pPr>
            <a:r>
              <a:rPr lang="en-US" sz="2200" dirty="0" smtClean="0"/>
              <a:t>Looping(While, do while, for)          </a:t>
            </a:r>
            <a:endParaRPr lang="en-US" sz="2200" dirty="0"/>
          </a:p>
          <a:p>
            <a:pPr>
              <a:spcBef>
                <a:spcPts val="558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86667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2062" y="423740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Control Statements</a:t>
            </a:r>
          </a:p>
        </p:txBody>
      </p:sp>
      <p:sp>
        <p:nvSpPr>
          <p:cNvPr id="3" name="TextBox 4"/>
          <p:cNvSpPr/>
          <p:nvPr/>
        </p:nvSpPr>
        <p:spPr>
          <a:xfrm>
            <a:off x="626011" y="1749303"/>
            <a:ext cx="10557803" cy="22584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To decide what should be the flow of the execution of the program.</a:t>
            </a:r>
          </a:p>
          <a:p>
            <a:pPr marL="342900" indent="-342900">
              <a:lnSpc>
                <a:spcPct val="150000"/>
              </a:lnSpc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To execute bunch of statements from code</a:t>
            </a:r>
            <a:r>
              <a:rPr lang="en-US" sz="22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79646"/>
              </a:buClr>
              <a:buSzPct val="1200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r>
              <a:rPr lang="en-US" sz="2400" b="1" dirty="0" smtClean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C </a:t>
            </a:r>
            <a:r>
              <a:rPr lang="en-US" sz="2400" b="1" dirty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provides three styles of flow </a:t>
            </a:r>
            <a:r>
              <a:rPr lang="en-US" sz="2400" b="1" dirty="0" smtClean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control</a:t>
            </a:r>
            <a:r>
              <a:rPr lang="en-US" sz="2400" b="1" dirty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 </a:t>
            </a:r>
            <a:r>
              <a:rPr lang="en-US" sz="2400" b="1" dirty="0" smtClean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:</a:t>
            </a:r>
          </a:p>
          <a:p>
            <a:endParaRPr lang="en-US" sz="2400" b="1" dirty="0">
              <a:solidFill>
                <a:srgbClr val="022950"/>
              </a:solidFill>
              <a:latin typeface="Poppins"/>
              <a:ea typeface="Microsoft YaHei" pitchFamily="2"/>
              <a:cs typeface="Mangal" pitchFamily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7476" y="3661175"/>
            <a:ext cx="6096000" cy="20185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5" indent="-342900">
              <a:lnSpc>
                <a:spcPct val="20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Selection</a:t>
            </a:r>
          </a:p>
          <a:p>
            <a:pPr marL="342900" lvl="5" indent="-342900">
              <a:lnSpc>
                <a:spcPct val="20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Branching</a:t>
            </a:r>
          </a:p>
          <a:p>
            <a:pPr marL="342900" lvl="5" indent="-342900">
              <a:lnSpc>
                <a:spcPct val="20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Iteration/Looping</a:t>
            </a:r>
          </a:p>
        </p:txBody>
      </p:sp>
    </p:spTree>
    <p:extLst>
      <p:ext uri="{BB962C8B-B14F-4D97-AF65-F5344CB8AC3E}">
        <p14:creationId xmlns:p14="http://schemas.microsoft.com/office/powerpoint/2010/main" val="39310525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3785" y="40029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Selection Statements</a:t>
            </a:r>
          </a:p>
        </p:txBody>
      </p:sp>
      <p:sp>
        <p:nvSpPr>
          <p:cNvPr id="3" name="TextBox 2"/>
          <p:cNvSpPr/>
          <p:nvPr/>
        </p:nvSpPr>
        <p:spPr>
          <a:xfrm>
            <a:off x="662593" y="1561735"/>
            <a:ext cx="10146083" cy="150639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>
              <a:lnSpc>
                <a:spcPct val="200000"/>
              </a:lnSpc>
              <a:buSzPct val="45000"/>
            </a:pPr>
            <a:r>
              <a:rPr lang="en-US" sz="2400" b="1" dirty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By using these statements ,we can choose </a:t>
            </a:r>
            <a:r>
              <a:rPr lang="en-US" sz="2400" b="1" dirty="0" smtClean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one branch </a:t>
            </a:r>
            <a:r>
              <a:rPr lang="en-US" sz="2400" b="1" dirty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or another.</a:t>
            </a:r>
          </a:p>
          <a:p>
            <a:pPr>
              <a:lnSpc>
                <a:spcPct val="200000"/>
              </a:lnSpc>
              <a:buSzPct val="45000"/>
            </a:pPr>
            <a:r>
              <a:rPr lang="en-US" sz="2400" b="1" dirty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Following are the different Selection </a:t>
            </a:r>
            <a:r>
              <a:rPr lang="en-US" sz="2400" b="1" dirty="0" smtClean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statements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9877" y="292795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2" indent="-342900">
              <a:lnSpc>
                <a:spcPct val="20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if</a:t>
            </a:r>
          </a:p>
          <a:p>
            <a:pPr marL="342900" lvl="2" indent="-342900">
              <a:lnSpc>
                <a:spcPct val="20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if else</a:t>
            </a:r>
          </a:p>
          <a:p>
            <a:pPr marL="342900" lvl="2" indent="-342900">
              <a:lnSpc>
                <a:spcPct val="20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else if ladder</a:t>
            </a:r>
          </a:p>
        </p:txBody>
      </p:sp>
    </p:spTree>
    <p:extLst>
      <p:ext uri="{BB962C8B-B14F-4D97-AF65-F5344CB8AC3E}">
        <p14:creationId xmlns:p14="http://schemas.microsoft.com/office/powerpoint/2010/main" val="18342693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5507" y="412017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if </a:t>
            </a:r>
            <a:r>
              <a:rPr lang="en-US" sz="3500" b="1" dirty="0" smtClean="0"/>
              <a:t>Statement</a:t>
            </a:r>
            <a:endParaRPr lang="en-US" sz="3500" b="1" dirty="0"/>
          </a:p>
        </p:txBody>
      </p:sp>
      <p:sp>
        <p:nvSpPr>
          <p:cNvPr id="3" name="TextBox 2"/>
          <p:cNvSpPr/>
          <p:nvPr/>
        </p:nvSpPr>
        <p:spPr>
          <a:xfrm>
            <a:off x="861646" y="1303826"/>
            <a:ext cx="10216662" cy="50451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Most </a:t>
            </a:r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simple form of the branching </a:t>
            </a:r>
            <a:r>
              <a:rPr lang="en-US" sz="23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statements.</a:t>
            </a:r>
          </a:p>
          <a:p>
            <a:pPr marL="342900" indent="-342900">
              <a:lnSpc>
                <a:spcPct val="20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If </a:t>
            </a:r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the expression is true then the statement or block </a:t>
            </a:r>
            <a:r>
              <a:rPr lang="en-US" sz="23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of -</a:t>
            </a:r>
            <a:endParaRPr lang="en-US" sz="23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</a:t>
            </a:r>
            <a:endParaRPr lang="en-US" sz="24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endParaRPr lang="en-US" sz="2400" dirty="0" smtClean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endParaRPr lang="en-US" sz="24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endParaRPr lang="en-US" sz="24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>
              <a:buSzPct val="45000"/>
            </a:pPr>
            <a:r>
              <a:rPr lang="en-US" sz="2400" b="1" dirty="0" smtClean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Syntax :</a:t>
            </a:r>
            <a:endParaRPr lang="en-US" sz="2400" b="1" dirty="0">
              <a:solidFill>
                <a:srgbClr val="022950"/>
              </a:solidFill>
              <a:latin typeface="Poppins"/>
              <a:ea typeface="Microsoft YaHei" pitchFamily="2"/>
              <a:cs typeface="Mangal" pitchFamily="2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</a:t>
            </a:r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if(condition)</a:t>
            </a:r>
          </a:p>
          <a:p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{</a:t>
            </a:r>
          </a:p>
          <a:p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      Block of Statements</a:t>
            </a:r>
          </a:p>
          <a:p>
            <a:r>
              <a:rPr lang="en-US" sz="23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4676" y="2849016"/>
            <a:ext cx="73972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6738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statements gets executed otherwise these statements </a:t>
            </a:r>
            <a:r>
              <a:rPr lang="en-US" sz="2200" b="1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are skipped</a:t>
            </a: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8198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5508" y="400294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if else S</a:t>
            </a:r>
            <a:r>
              <a:rPr lang="en-US" sz="3500" b="1" dirty="0" smtClean="0"/>
              <a:t>tatement</a:t>
            </a:r>
            <a:endParaRPr lang="en-US" sz="3500" b="1" dirty="0"/>
          </a:p>
        </p:txBody>
      </p:sp>
      <p:sp>
        <p:nvSpPr>
          <p:cNvPr id="3" name="TextBox 2"/>
          <p:cNvSpPr/>
          <p:nvPr/>
        </p:nvSpPr>
        <p:spPr>
          <a:xfrm>
            <a:off x="732812" y="1526565"/>
            <a:ext cx="10368942" cy="45291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If the condition evaluates to </a:t>
            </a: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, then the </a:t>
            </a: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if block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of </a:t>
            </a:r>
            <a:r>
              <a:rPr lang="en-US" sz="22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code will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be executed, otherwise </a:t>
            </a:r>
            <a:r>
              <a:rPr lang="en-US" sz="22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else block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of code will execute</a:t>
            </a:r>
            <a:r>
              <a:rPr lang="en-US" sz="22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>
              <a:buSzPct val="45000"/>
            </a:pPr>
            <a:r>
              <a:rPr lang="en-US" sz="2400" b="1" dirty="0" smtClean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Syntax 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</a:t>
            </a:r>
            <a:r>
              <a:rPr lang="en-US" sz="22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if(condition)</a:t>
            </a:r>
          </a:p>
          <a:p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{</a:t>
            </a:r>
          </a:p>
          <a:p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      Block of if Statements</a:t>
            </a:r>
          </a:p>
          <a:p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}</a:t>
            </a:r>
          </a:p>
          <a:p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else</a:t>
            </a:r>
          </a:p>
          <a:p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{</a:t>
            </a:r>
          </a:p>
          <a:p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    Block of else Statements</a:t>
            </a:r>
          </a:p>
          <a:p>
            <a:r>
              <a:rPr lang="en-US" sz="22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3534811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9700" y="3778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else if ladder statement</a:t>
            </a:r>
          </a:p>
        </p:txBody>
      </p:sp>
      <p:sp>
        <p:nvSpPr>
          <p:cNvPr id="3" name="TextBox 2"/>
          <p:cNvSpPr/>
          <p:nvPr/>
        </p:nvSpPr>
        <p:spPr>
          <a:xfrm>
            <a:off x="596900" y="1447801"/>
            <a:ext cx="10731500" cy="62553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342900" indent="-342900"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An </a:t>
            </a:r>
            <a:r>
              <a:rPr lang="en-US" sz="20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statement can be followed by an optional </a:t>
            </a:r>
            <a:r>
              <a:rPr lang="en-US" sz="2000" b="1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else if...else</a:t>
            </a:r>
            <a:r>
              <a:rPr lang="en-US" sz="20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statement, which is very useful to test various conditions</a:t>
            </a:r>
            <a:r>
              <a:rPr lang="en-US" sz="2000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.</a:t>
            </a:r>
          </a:p>
          <a:p>
            <a:pPr>
              <a:buClr>
                <a:srgbClr val="FF6738"/>
              </a:buClr>
              <a:buSzPct val="120000"/>
            </a:pPr>
            <a:endParaRPr lang="en-US" sz="20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>
              <a:buSzPct val="45000"/>
            </a:pPr>
            <a:r>
              <a:rPr lang="en-US" sz="2200" b="1" dirty="0" smtClean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Syntax</a:t>
            </a:r>
            <a:r>
              <a:rPr lang="en-US" sz="2200" b="1" dirty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 </a:t>
            </a:r>
            <a:r>
              <a:rPr lang="en-US" sz="2200" b="1" dirty="0" smtClean="0">
                <a:solidFill>
                  <a:srgbClr val="022950"/>
                </a:solidFill>
                <a:latin typeface="Poppins"/>
                <a:ea typeface="Microsoft YaHei" pitchFamily="2"/>
                <a:cs typeface="Mangal" pitchFamily="2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                   if(condition </a:t>
            </a:r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1)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{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      Block of if Statements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}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else if(condition 2)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{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    Block of else if-1 Statements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}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else if(condition 3)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{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    Block of else if-2 Statements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}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else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{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     Block of else Statements</a:t>
            </a:r>
          </a:p>
          <a:p>
            <a:pPr indent="2397240"/>
            <a:r>
              <a:rPr lang="en-US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  </a:t>
            </a:r>
            <a:r>
              <a:rPr lang="en-US" dirty="0" smtClean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}</a:t>
            </a:r>
            <a:endParaRPr lang="en-US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 indent="2397240"/>
            <a:endParaRPr lang="en-US" sz="16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pPr indent="2397240"/>
            <a:endParaRPr lang="en-US" sz="1600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endParaRPr lang="en-US" dirty="0">
              <a:solidFill>
                <a:srgbClr val="000000"/>
              </a:solidFill>
              <a:latin typeface="Poppins"/>
              <a:ea typeface="Microsoft YaHei" pitchFamily="2"/>
              <a:cs typeface="Mangal" pitchFamily="2"/>
            </a:endParaRPr>
          </a:p>
          <a:p>
            <a:r>
              <a:rPr lang="en-US" sz="2000" dirty="0">
                <a:solidFill>
                  <a:srgbClr val="000000"/>
                </a:solidFill>
                <a:latin typeface="Poppins"/>
                <a:ea typeface="Microsoft YaHei" pitchFamily="2"/>
                <a:cs typeface="Mangal" pitchFamily="2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720950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4300" y="398462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000" b="1" dirty="0"/>
              <a:t>Branching Statement-switch case</a:t>
            </a:r>
          </a:p>
        </p:txBody>
      </p:sp>
      <p:sp>
        <p:nvSpPr>
          <p:cNvPr id="3" name="Content Placeholder 4"/>
          <p:cNvSpPr txBox="1">
            <a:spLocks noGrp="1"/>
          </p:cNvSpPr>
          <p:nvPr>
            <p:ph type="body" idx="4294967295"/>
          </p:nvPr>
        </p:nvSpPr>
        <p:spPr>
          <a:xfrm>
            <a:off x="635000" y="1393825"/>
            <a:ext cx="10325100" cy="4351338"/>
          </a:xfrm>
        </p:spPr>
        <p:txBody>
          <a:bodyPr>
            <a:noAutofit/>
          </a:bodyPr>
          <a:lstStyle/>
          <a:p>
            <a:pPr algn="just"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a programmer has to choose one among many alternatives if...else can be used but, this makes programming logic complex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switch...case, expression is either an integer or a character</a:t>
            </a:r>
          </a:p>
          <a:p>
            <a:pPr algn="just"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the value of switch expression matches any of the constant in case, the relevant codes are executed and control moves out of the switch case statement.</a:t>
            </a:r>
          </a:p>
          <a:p>
            <a:pPr algn="just"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the expression doesn't matches any of the constant in case, then the default statement is executed.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200" b="1" dirty="0" smtClean="0"/>
              <a:t>Syntax :</a:t>
            </a:r>
            <a:r>
              <a:rPr lang="en-US" sz="1800" b="1" dirty="0"/>
              <a:t> </a:t>
            </a:r>
            <a:r>
              <a:rPr lang="en-US" sz="1800" b="1" dirty="0" smtClean="0"/>
              <a:t>            </a:t>
            </a:r>
            <a:r>
              <a:rPr lang="en-US" sz="1800" dirty="0" smtClean="0">
                <a:solidFill>
                  <a:schemeClr val="tx1"/>
                </a:solidFill>
              </a:rPr>
              <a:t>switch </a:t>
            </a:r>
            <a:r>
              <a:rPr lang="en-US" sz="1800" dirty="0">
                <a:solidFill>
                  <a:schemeClr val="tx1"/>
                </a:solidFill>
              </a:rPr>
              <a:t>(expression)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</a:t>
            </a:r>
            <a:r>
              <a:rPr lang="en-US" sz="1800" dirty="0" smtClean="0">
                <a:solidFill>
                  <a:schemeClr val="tx1"/>
                </a:solidFill>
              </a:rPr>
              <a:t>         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</a:t>
            </a:r>
            <a:r>
              <a:rPr lang="en-US" sz="1800" dirty="0" smtClean="0">
                <a:solidFill>
                  <a:schemeClr val="tx1"/>
                </a:solidFill>
              </a:rPr>
              <a:t>          </a:t>
            </a:r>
            <a:r>
              <a:rPr lang="en-US" sz="1800" dirty="0">
                <a:solidFill>
                  <a:schemeClr val="tx1"/>
                </a:solidFill>
              </a:rPr>
              <a:t>case constant1: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     </a:t>
            </a:r>
            <a:r>
              <a:rPr lang="en-US" sz="1800" dirty="0" smtClean="0">
                <a:solidFill>
                  <a:schemeClr val="tx1"/>
                </a:solidFill>
              </a:rPr>
              <a:t>     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    </a:t>
            </a:r>
            <a:r>
              <a:rPr lang="en-US" sz="1800" dirty="0" smtClean="0">
                <a:solidFill>
                  <a:schemeClr val="tx1"/>
                </a:solidFill>
              </a:rPr>
              <a:t>      case </a:t>
            </a:r>
            <a:r>
              <a:rPr lang="en-US" sz="1800" dirty="0">
                <a:solidFill>
                  <a:schemeClr val="tx1"/>
                </a:solidFill>
              </a:rPr>
              <a:t>constant2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     </a:t>
            </a:r>
            <a:r>
              <a:rPr lang="en-US" sz="1800" dirty="0" smtClean="0">
                <a:solidFill>
                  <a:schemeClr val="tx1"/>
                </a:solidFill>
              </a:rPr>
              <a:t>     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     </a:t>
            </a:r>
            <a:r>
              <a:rPr lang="en-US" sz="1800" dirty="0" smtClean="0">
                <a:solidFill>
                  <a:schemeClr val="tx1"/>
                </a:solidFill>
              </a:rPr>
              <a:t>     .   </a:t>
            </a:r>
            <a:r>
              <a:rPr lang="en-US" sz="1800" dirty="0">
                <a:solidFill>
                  <a:schemeClr val="tx1"/>
                </a:solidFill>
              </a:rPr>
              <a:t>.   .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  </a:t>
            </a:r>
            <a:r>
              <a:rPr lang="en-US" sz="1800" dirty="0" smtClean="0">
                <a:solidFill>
                  <a:schemeClr val="tx1"/>
                </a:solidFill>
              </a:rPr>
              <a:t>         </a:t>
            </a:r>
            <a:r>
              <a:rPr lang="en-US" sz="1800" dirty="0">
                <a:solidFill>
                  <a:schemeClr val="tx1"/>
                </a:solidFill>
              </a:rPr>
              <a:t>default: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   </a:t>
            </a:r>
            <a:r>
              <a:rPr lang="en-US" sz="1800" dirty="0" smtClean="0">
                <a:solidFill>
                  <a:schemeClr val="tx1"/>
                </a:solidFill>
              </a:rPr>
              <a:t>        </a:t>
            </a:r>
            <a:r>
              <a:rPr lang="en-US" sz="1800" dirty="0">
                <a:solidFill>
                  <a:schemeClr val="tx1"/>
                </a:solidFill>
              </a:rPr>
              <a:t>break</a:t>
            </a:r>
            <a:r>
              <a:rPr lang="en-US" sz="1800" dirty="0" smtClean="0">
                <a:solidFill>
                  <a:schemeClr val="tx1"/>
                </a:solidFill>
              </a:rPr>
              <a:t>;                     }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528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7000" y="3524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Iterative/Looping Statements</a:t>
            </a:r>
          </a:p>
        </p:txBody>
      </p:sp>
      <p:sp>
        <p:nvSpPr>
          <p:cNvPr id="3" name="Content Placeholder 4"/>
          <p:cNvSpPr txBox="1">
            <a:spLocks noGrp="1"/>
          </p:cNvSpPr>
          <p:nvPr>
            <p:ph type="body" idx="4294967295"/>
          </p:nvPr>
        </p:nvSpPr>
        <p:spPr>
          <a:xfrm>
            <a:off x="889000" y="167798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558"/>
              </a:spcBef>
              <a:buNone/>
            </a:pPr>
            <a:r>
              <a:rPr lang="en-US" sz="2400" b="1" dirty="0"/>
              <a:t>L</a:t>
            </a:r>
            <a:r>
              <a:rPr lang="en-US" sz="2400" b="1" dirty="0" smtClean="0"/>
              <a:t>oops </a:t>
            </a:r>
            <a:r>
              <a:rPr lang="en-US" sz="2400" b="1" dirty="0"/>
              <a:t>are used in performing repetitive work in programming.</a:t>
            </a:r>
          </a:p>
          <a:p>
            <a:pPr marL="0" indent="0">
              <a:lnSpc>
                <a:spcPct val="150000"/>
              </a:lnSpc>
              <a:spcBef>
                <a:spcPts val="558"/>
              </a:spcBef>
              <a:buNone/>
            </a:pPr>
            <a:r>
              <a:rPr lang="en-US" sz="2400" b="1" dirty="0"/>
              <a:t>There are 3 types of loops :</a:t>
            </a:r>
          </a:p>
          <a:p>
            <a:pPr>
              <a:spcBef>
                <a:spcPts val="558"/>
              </a:spcBef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041400" y="3003551"/>
            <a:ext cx="6096000" cy="18569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86100" lvl="6" indent="-342900">
              <a:lnSpc>
                <a:spcPct val="150000"/>
              </a:lnSpc>
              <a:spcBef>
                <a:spcPts val="400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</a:rPr>
              <a:t>while loop</a:t>
            </a:r>
          </a:p>
          <a:p>
            <a:pPr marL="3086100" lvl="6" indent="-342900">
              <a:lnSpc>
                <a:spcPct val="150000"/>
              </a:lnSpc>
              <a:spcBef>
                <a:spcPts val="400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</a:rPr>
              <a:t>do while loop</a:t>
            </a:r>
          </a:p>
          <a:p>
            <a:pPr marL="3086100" lvl="6" indent="-342900">
              <a:lnSpc>
                <a:spcPct val="150000"/>
              </a:lnSpc>
              <a:spcBef>
                <a:spcPts val="400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4043831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7800" y="3016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W</a:t>
            </a:r>
            <a:r>
              <a:rPr lang="en-US" sz="3500" b="1" dirty="0" smtClean="0"/>
              <a:t>hile Loop</a:t>
            </a:r>
            <a:endParaRPr lang="en-US" sz="35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10749"/>
              </p:ext>
            </p:extLst>
          </p:nvPr>
        </p:nvGraphicFramePr>
        <p:xfrm>
          <a:off x="1397000" y="1485901"/>
          <a:ext cx="9944100" cy="4919940"/>
        </p:xfrm>
        <a:graphic>
          <a:graphicData uri="http://schemas.openxmlformats.org/drawingml/2006/table">
            <a:tbl>
              <a:tblPr/>
              <a:tblGrid>
                <a:gridCol w="4102100"/>
                <a:gridCol w="5842000"/>
              </a:tblGrid>
              <a:tr h="49199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800" b="1" i="0" u="none" strike="noStrike" kern="1200" spc="0" dirty="0" smtClean="0">
                        <a:ln>
                          <a:noFill/>
                        </a:ln>
                        <a:solidFill>
                          <a:srgbClr val="02295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800" b="1" i="0" u="none" strike="noStrike" kern="1200" spc="0" dirty="0" smtClean="0">
                          <a:ln>
                            <a:noFill/>
                          </a:ln>
                          <a:solidFill>
                            <a:srgbClr val="02295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Syntax :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400" b="1" i="0" u="sng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Initialization;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while (condition)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{     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statements to be executed.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 Increment/ decrement;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 }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24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18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endParaRPr lang="en-US" sz="1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470780" y="1627188"/>
            <a:ext cx="4222620" cy="4537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9471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new-theme</Template>
  <TotalTime>444</TotalTime>
  <Words>560</Words>
  <Application>Microsoft Office PowerPoint</Application>
  <PresentationFormat>Widescreen</PresentationFormat>
  <Paragraphs>140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</vt:lpstr>
      <vt:lpstr>Arial</vt:lpstr>
      <vt:lpstr>Calibri</vt:lpstr>
      <vt:lpstr>Mangal</vt:lpstr>
      <vt:lpstr>Poppins</vt:lpstr>
      <vt:lpstr>Wingdings</vt:lpstr>
      <vt:lpstr>new-theme</vt:lpstr>
      <vt:lpstr>Control Statements in C</vt:lpstr>
      <vt:lpstr>Control Statements</vt:lpstr>
      <vt:lpstr>Selection Statements</vt:lpstr>
      <vt:lpstr>if Statement</vt:lpstr>
      <vt:lpstr>if else Statement</vt:lpstr>
      <vt:lpstr>else if ladder statement</vt:lpstr>
      <vt:lpstr>Branching Statement-switch case</vt:lpstr>
      <vt:lpstr>Iterative/Looping Statements</vt:lpstr>
      <vt:lpstr>While Loop</vt:lpstr>
      <vt:lpstr>Do-While Loop</vt:lpstr>
      <vt:lpstr>For Loop</vt:lpstr>
      <vt:lpstr>Objectives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Amruta Pisal</cp:lastModifiedBy>
  <cp:revision>62</cp:revision>
  <dcterms:created xsi:type="dcterms:W3CDTF">2020-04-18T11:39:49Z</dcterms:created>
  <dcterms:modified xsi:type="dcterms:W3CDTF">2022-02-08T08:22:37Z</dcterms:modified>
</cp:coreProperties>
</file>