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305" r:id="rId3"/>
    <p:sldId id="274" r:id="rId4"/>
    <p:sldId id="275" r:id="rId5"/>
    <p:sldId id="277" r:id="rId6"/>
    <p:sldId id="278" r:id="rId7"/>
    <p:sldId id="304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50"/>
    <a:srgbClr val="FF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920CE-E49E-49BF-B11A-7BF46AE2FC3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695F0-B1B7-4B1B-AA2F-526557D9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1A90059-F934-4359-B370-9401957011B1}" type="slidenum">
              <a:t>3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7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F595E746-1C0E-4A40-BB02-8C131B4A4027}" type="datetime1">
              <a:rPr lang="en-US" sz="1800">
                <a:solidFill>
                  <a:srgbClr val="000000"/>
                </a:solidFill>
                <a:latin typeface="+mn-lt" pitchFamily="18"/>
                <a:ea typeface="+mn-ea" pitchFamily="2"/>
                <a:cs typeface="+mn-cs" pitchFamily="2"/>
              </a:rPr>
              <a:pPr lvl="0" algn="l" hangingPunct="1"/>
              <a:t>1/31/2022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714A467-9898-412B-BF3F-25E94158D53D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/>
              <a:t>Summarize presentation content by restating the important points from the lessons.</a:t>
            </a:r>
          </a:p>
          <a:p>
            <a:pPr lvl="0"/>
            <a:r>
              <a:rPr lang="en-US"/>
              <a:t>What do you want the audience to remember when they leave your presentation?</a:t>
            </a:r>
          </a:p>
          <a:p>
            <a:pPr lvl="0"/>
            <a:endParaRPr lang="en-US"/>
          </a:p>
          <a:p>
            <a:pPr lvl="0"/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</p:spTree>
    <p:extLst>
      <p:ext uri="{BB962C8B-B14F-4D97-AF65-F5344CB8AC3E}">
        <p14:creationId xmlns:p14="http://schemas.microsoft.com/office/powerpoint/2010/main" val="2693235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99DA8E-C4A7-4C24-95CC-91E4D390CDA3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57AD7B-DE56-4241-910E-8C0CFA2D9920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7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037828-87CA-441C-ADB1-B02DF2541851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2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A9672D4-8D18-4A13-B38F-5AB444919DBD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2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4C01590-9919-412E-84D3-9E8186111283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61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B39FD16-A444-4164-98DA-14CBCDF37586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98623C-C024-4DE4-A8E8-249AE2E64FD9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3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F64E76-19B4-4416-BA06-5699D16E2AD6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4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D1D16B-54D8-423F-99B0-B75C880C92E8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91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0E2C13-28A1-422A-97F5-E315DFA64046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E25A2CB7-4A06-4450-AF62-363BC24DE8F7}" type="slidenum">
              <a:t>4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7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0FF5C738-018F-4E2C-869C-7805A1BC8D03}" type="datetime1">
              <a:rPr lang="en-US" sz="1800">
                <a:solidFill>
                  <a:srgbClr val="000000"/>
                </a:solidFill>
                <a:latin typeface="+mn-lt" pitchFamily="18"/>
                <a:ea typeface="+mn-ea" pitchFamily="2"/>
                <a:cs typeface="+mn-cs" pitchFamily="2"/>
              </a:rPr>
              <a:pPr lvl="0" algn="l" hangingPunct="1"/>
              <a:t>1/31/2022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6D7A5A-6EEF-4EA9-A94B-DE2A3D5B3125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/>
              <a:t>Summarize presentation content by restating the important points from the lessons.</a:t>
            </a:r>
          </a:p>
          <a:p>
            <a:pPr lvl="0"/>
            <a:r>
              <a:rPr lang="en-US"/>
              <a:t>What do you want the audience to remember when they leave your presentation?</a:t>
            </a:r>
          </a:p>
          <a:p>
            <a:pPr lvl="0"/>
            <a:endParaRPr lang="en-US"/>
          </a:p>
          <a:p>
            <a:pPr lvl="0"/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</p:spTree>
    <p:extLst>
      <p:ext uri="{BB962C8B-B14F-4D97-AF65-F5344CB8AC3E}">
        <p14:creationId xmlns:p14="http://schemas.microsoft.com/office/powerpoint/2010/main" val="3815757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1B9A7F-3177-411A-B52B-FEAFDCE049B5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78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9011A2-AD5D-4402-A314-F2EDBAC45B43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8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A3A96C-0023-4AAD-ABA6-1263CF6AFC72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1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378D540-D529-4555-87DD-08172AC66FAF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5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BF4B3C-B6B9-4205-BA85-3B56CCB9C08B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10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B74DCF-36FC-4D76-98E6-E00DAA7C55C0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2FC19F7-2283-4773-80BF-A3D8480AABFD}" type="slidenum">
              <a:t>5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7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230DC376-8AF3-4612-B996-6A96FE8AF89F}" type="datetime1">
              <a:rPr lang="en-US" sz="1800">
                <a:solidFill>
                  <a:srgbClr val="000000"/>
                </a:solidFill>
                <a:latin typeface="+mn-lt" pitchFamily="18"/>
                <a:ea typeface="+mn-ea" pitchFamily="2"/>
                <a:cs typeface="+mn-cs" pitchFamily="2"/>
              </a:rPr>
              <a:pPr lvl="0" algn="l" hangingPunct="1"/>
              <a:t>1/31/2022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B0C93F-6BEF-4B56-BFDB-DA7E9FAD21FB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/>
              <a:t>Summarize presentation content by restating the important points from the lessons.</a:t>
            </a:r>
          </a:p>
          <a:p>
            <a:pPr lvl="0"/>
            <a:r>
              <a:rPr lang="en-US"/>
              <a:t>What do you want the audience to remember when they leave your presentation?</a:t>
            </a:r>
          </a:p>
          <a:p>
            <a:pPr lvl="0"/>
            <a:endParaRPr lang="en-US"/>
          </a:p>
          <a:p>
            <a:pPr lvl="0"/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</p:spTree>
    <p:extLst>
      <p:ext uri="{BB962C8B-B14F-4D97-AF65-F5344CB8AC3E}">
        <p14:creationId xmlns:p14="http://schemas.microsoft.com/office/powerpoint/2010/main" val="239786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A6A6B0-837D-4ECA-917C-2D32D66919B9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0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E9B7542-DD46-412F-A75C-FFB1E7BB8309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2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3F1E30-D2DD-49C6-A2A5-3B7EB48380D0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51B33ED-908F-432C-94CC-F08703ED9638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A2F21A-CBD8-46E8-AFF0-55CE62951261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88942E-D777-4B76-B518-8B8DECA9F8C2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9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5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0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5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6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2950"/>
                </a:solidFill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10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000" kern="120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3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0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6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9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BA36-9C21-4CEF-8BF3-6565C9A5E93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3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4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6738"/>
          </a:solidFill>
          <a:latin typeface="Poppi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2950"/>
          </a:solidFill>
          <a:latin typeface="Poppi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75873" y="2223323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b="1" dirty="0"/>
              <a:t>C</a:t>
            </a:r>
            <a:r>
              <a:rPr lang="en-IN" sz="4000" b="1" dirty="0" smtClean="0"/>
              <a:t> Programming Fundamentals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66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3031" y="3968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C Programming Basics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643942" y="1628955"/>
            <a:ext cx="8229600" cy="4114800"/>
          </a:xfrm>
        </p:spPr>
        <p:txBody>
          <a:bodyPr/>
          <a:lstStyle/>
          <a:p>
            <a:pPr>
              <a:spcBef>
                <a:spcPts val="558"/>
              </a:spcBef>
              <a:buNone/>
            </a:pPr>
            <a:r>
              <a:rPr lang="en-US" sz="2400" b="1" dirty="0"/>
              <a:t>Each language is made up of two </a:t>
            </a:r>
            <a:r>
              <a:rPr lang="en-US" sz="2400" b="1" dirty="0" smtClean="0"/>
              <a:t>parts :</a:t>
            </a:r>
            <a:endParaRPr lang="en-US" sz="2400" b="1" dirty="0"/>
          </a:p>
          <a:p>
            <a:pPr>
              <a:spcBef>
                <a:spcPts val="558"/>
              </a:spcBef>
              <a:buNone/>
            </a:pPr>
            <a:endParaRPr lang="en-US" dirty="0" smtClean="0"/>
          </a:p>
          <a:p>
            <a:pPr>
              <a:spcBef>
                <a:spcPts val="558"/>
              </a:spcBef>
              <a:buNone/>
            </a:pPr>
            <a:endParaRPr lang="en-US" dirty="0"/>
          </a:p>
          <a:p>
            <a:pPr>
              <a:spcBef>
                <a:spcPts val="558"/>
              </a:spcBef>
              <a:buNone/>
            </a:pPr>
            <a:endParaRPr lang="en-US" dirty="0" smtClean="0"/>
          </a:p>
          <a:p>
            <a:pPr>
              <a:spcBef>
                <a:spcPts val="558"/>
              </a:spcBef>
              <a:buNone/>
            </a:pPr>
            <a:endParaRPr lang="en-US" dirty="0" smtClean="0"/>
          </a:p>
          <a:p>
            <a:pPr>
              <a:spcBef>
                <a:spcPts val="558"/>
              </a:spcBef>
              <a:buNone/>
            </a:pPr>
            <a:r>
              <a:rPr lang="en-US" sz="2400" b="1" dirty="0" smtClean="0"/>
              <a:t>In </a:t>
            </a:r>
            <a:r>
              <a:rPr lang="en-US" sz="2400" b="1" dirty="0"/>
              <a:t>programming </a:t>
            </a:r>
            <a:r>
              <a:rPr lang="en-US" sz="2400" b="1" dirty="0" smtClean="0"/>
              <a:t>language :</a:t>
            </a:r>
            <a:endParaRPr lang="en-US" sz="2400" b="1" dirty="0"/>
          </a:p>
          <a:p>
            <a:pPr>
              <a:spcBef>
                <a:spcPts val="558"/>
              </a:spcBef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9352" y="2275135"/>
            <a:ext cx="6096000" cy="8463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/>
              </a:rPr>
              <a:t>Vocabulary</a:t>
            </a:r>
          </a:p>
          <a:p>
            <a:pPr marL="342900" indent="-34290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/>
              </a:rPr>
              <a:t>Grammar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9352" y="4443753"/>
            <a:ext cx="6096000" cy="8463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/>
              </a:rPr>
              <a:t>Vocabulary means Tokens</a:t>
            </a:r>
          </a:p>
          <a:p>
            <a:pPr marL="342900" indent="-34290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/>
              </a:rPr>
              <a:t>Grammar means Syntax</a:t>
            </a:r>
          </a:p>
        </p:txBody>
      </p:sp>
    </p:spTree>
    <p:extLst>
      <p:ext uri="{BB962C8B-B14F-4D97-AF65-F5344CB8AC3E}">
        <p14:creationId xmlns:p14="http://schemas.microsoft.com/office/powerpoint/2010/main" val="40285016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789" y="3968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C Tokens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73488" y="1490617"/>
            <a:ext cx="8963696" cy="4935941"/>
          </a:xfrm>
        </p:spPr>
        <p:txBody>
          <a:bodyPr>
            <a:normAutofit lnSpcReduction="10000"/>
          </a:bodyPr>
          <a:lstStyle/>
          <a:p>
            <a:pPr marL="457200" lvl="1" indent="0">
              <a:spcBef>
                <a:spcPts val="479"/>
              </a:spcBef>
              <a:buNone/>
            </a:pPr>
            <a:r>
              <a:rPr lang="en-US" b="1" dirty="0">
                <a:solidFill>
                  <a:srgbClr val="022950"/>
                </a:solidFill>
              </a:rPr>
              <a:t>Basic buildings blocks which are constructed together to write a C </a:t>
            </a:r>
            <a:r>
              <a:rPr lang="en-US" b="1" dirty="0" smtClean="0">
                <a:solidFill>
                  <a:srgbClr val="022950"/>
                </a:solidFill>
              </a:rPr>
              <a:t>program</a:t>
            </a:r>
            <a:r>
              <a:rPr lang="en-US" b="1" dirty="0">
                <a:solidFill>
                  <a:srgbClr val="022950"/>
                </a:solidFill>
              </a:rPr>
              <a:t> </a:t>
            </a:r>
            <a:r>
              <a:rPr lang="en-US" b="1" dirty="0" smtClean="0">
                <a:solidFill>
                  <a:srgbClr val="022950"/>
                </a:solidFill>
              </a:rPr>
              <a:t>:</a:t>
            </a:r>
          </a:p>
          <a:p>
            <a:pPr marL="457200" lvl="1" indent="0">
              <a:spcBef>
                <a:spcPts val="479"/>
              </a:spcBef>
              <a:buNone/>
            </a:pPr>
            <a:endParaRPr lang="en-US" b="1" dirty="0">
              <a:solidFill>
                <a:srgbClr val="022950"/>
              </a:solidFill>
            </a:endParaRP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200" dirty="0"/>
              <a:t>Identifiers</a:t>
            </a: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200" dirty="0"/>
              <a:t>Variables             </a:t>
            </a: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200" dirty="0"/>
              <a:t>Constants              </a:t>
            </a: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200" dirty="0"/>
              <a:t>Character Set</a:t>
            </a: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200" dirty="0"/>
              <a:t>Keywords  </a:t>
            </a: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200" dirty="0"/>
              <a:t>Data types</a:t>
            </a: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200" dirty="0"/>
              <a:t>Operators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37431729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304" y="3651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Identifier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-272603" y="1690688"/>
            <a:ext cx="8382000" cy="4114800"/>
          </a:xfrm>
        </p:spPr>
        <p:txBody>
          <a:bodyPr/>
          <a:lstStyle/>
          <a:p>
            <a:pPr lvl="3"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dirty="0"/>
              <a:t>Unique name given to identify units</a:t>
            </a:r>
          </a:p>
          <a:p>
            <a:pPr lvl="3"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/>
              <a:t>  E.g.int </a:t>
            </a:r>
            <a:r>
              <a:rPr lang="en-US" sz="2200" dirty="0" err="1" smtClean="0"/>
              <a:t>Num</a:t>
            </a:r>
            <a:endParaRPr lang="en-US" sz="2200" dirty="0" smtClean="0"/>
          </a:p>
          <a:p>
            <a:pPr lvl="3"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endParaRPr lang="en-US" sz="2200" dirty="0"/>
          </a:p>
          <a:p>
            <a:pPr>
              <a:buClr>
                <a:srgbClr val="FF6738"/>
              </a:buClr>
              <a:buSzPct val="120000"/>
              <a:buNone/>
            </a:pPr>
            <a:r>
              <a:rPr lang="en-US" sz="2200" b="1" dirty="0"/>
              <a:t>             </a:t>
            </a:r>
            <a:r>
              <a:rPr lang="en-US" sz="2200" b="1" dirty="0" err="1"/>
              <a:t>Num</a:t>
            </a:r>
            <a:r>
              <a:rPr lang="en-US" sz="2200" b="1" dirty="0"/>
              <a:t> is identifier given to integer variable</a:t>
            </a:r>
          </a:p>
          <a:p>
            <a:pPr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35793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909" y="300730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Variable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682581" y="1626293"/>
            <a:ext cx="11243256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Name given to the location in a memory which is used to hold the value.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value of the C variable may get change in the program.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 variable  can hold values like integer, float point, character etc.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Example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en-US" sz="2400" dirty="0">
                <a:solidFill>
                  <a:schemeClr val="tx1"/>
                </a:solidFill>
              </a:rPr>
              <a:t>Age, height etc.</a:t>
            </a:r>
          </a:p>
        </p:txBody>
      </p:sp>
    </p:spTree>
    <p:extLst>
      <p:ext uri="{BB962C8B-B14F-4D97-AF65-F5344CB8AC3E}">
        <p14:creationId xmlns:p14="http://schemas.microsoft.com/office/powerpoint/2010/main" val="35495268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4546" y="3968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Constant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783465" y="1619407"/>
            <a:ext cx="10730248" cy="4068762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Name given to the location in a memory which is used to hold the value .</a:t>
            </a:r>
          </a:p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Values can not be modified by the program once they are defined.</a:t>
            </a:r>
          </a:p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Constant might be belonging to any type like integer, float point, character etc.</a:t>
            </a:r>
          </a:p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Example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en-US" sz="2400" dirty="0">
                <a:solidFill>
                  <a:schemeClr val="tx1"/>
                </a:solidFill>
              </a:rPr>
              <a:t>Pi value=3.14</a:t>
            </a:r>
          </a:p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901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789" y="3651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Character set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25887" y="1580770"/>
            <a:ext cx="10459791" cy="4221162"/>
          </a:xfrm>
        </p:spPr>
        <p:txBody>
          <a:bodyPr/>
          <a:lstStyle/>
          <a:p>
            <a:pPr marL="457200" indent="-456839">
              <a:buNone/>
            </a:pPr>
            <a:r>
              <a:rPr lang="en-US" sz="2400" b="1" dirty="0"/>
              <a:t> C language have collection of different character set </a:t>
            </a:r>
            <a:r>
              <a:rPr lang="en-US" sz="2400" b="1" dirty="0" smtClean="0"/>
              <a:t>which contain :</a:t>
            </a:r>
            <a:endParaRPr lang="en-US" sz="2400" b="1" dirty="0"/>
          </a:p>
          <a:p>
            <a:pPr>
              <a:spcBef>
                <a:spcPts val="558"/>
              </a:spcBef>
              <a:buNone/>
            </a:pPr>
            <a:endParaRPr lang="en-US" sz="2200" b="1" dirty="0"/>
          </a:p>
          <a:p>
            <a:pPr>
              <a:spcBef>
                <a:spcPts val="558"/>
              </a:spcBef>
              <a:buNone/>
            </a:pPr>
            <a:endParaRPr lang="en-US" sz="2200" b="1" dirty="0"/>
          </a:p>
          <a:p>
            <a:pPr>
              <a:spcBef>
                <a:spcPts val="558"/>
              </a:spcBef>
              <a:buNone/>
            </a:pPr>
            <a:endParaRPr lang="en-US" sz="2400" b="1" dirty="0"/>
          </a:p>
          <a:p>
            <a:pPr>
              <a:spcBef>
                <a:spcPts val="558"/>
              </a:spcBef>
              <a:buNone/>
            </a:pPr>
            <a:endParaRPr lang="en-US" sz="2400" b="1" dirty="0"/>
          </a:p>
          <a:p>
            <a:pPr>
              <a:buNone/>
            </a:pPr>
            <a:endParaRPr lang="en-US" b="1" dirty="0"/>
          </a:p>
          <a:p>
            <a:pPr>
              <a:spcBef>
                <a:spcPts val="558"/>
              </a:spcBef>
              <a:buNone/>
            </a:pP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78043"/>
              </p:ext>
            </p:extLst>
          </p:nvPr>
        </p:nvGraphicFramePr>
        <p:xfrm>
          <a:off x="1457339" y="2537137"/>
          <a:ext cx="7635145" cy="1371239"/>
        </p:xfrm>
        <a:graphic>
          <a:graphicData uri="http://schemas.openxmlformats.org/drawingml/2006/table">
            <a:tbl>
              <a:tblPr/>
              <a:tblGrid>
                <a:gridCol w="4191252"/>
                <a:gridCol w="344389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2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Alphabets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A-Z, a-z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0-9</a:t>
                      </a:r>
                    </a:p>
                  </a:txBody>
                  <a:tcPr/>
                </a:tc>
              </a:tr>
              <a:tr h="45683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Special 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!,@,#,$,%,^,&amp;,*,(,),_,+,=,-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6093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5177" y="378004"/>
            <a:ext cx="10515600" cy="1325563"/>
          </a:xfrm>
        </p:spPr>
        <p:txBody>
          <a:bodyPr anchor="t"/>
          <a:lstStyle/>
          <a:p>
            <a:pPr lvl="0"/>
            <a:r>
              <a:rPr lang="en-US" sz="3500" b="1" dirty="0"/>
              <a:t>Keywords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-581696" y="1475303"/>
            <a:ext cx="11889346" cy="4114800"/>
          </a:xfrm>
        </p:spPr>
        <p:txBody>
          <a:bodyPr>
            <a:normAutofit/>
          </a:bodyPr>
          <a:lstStyle/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/>
              <a:t>Keywords are pre-defined words in a C compiler.</a:t>
            </a: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/>
              <a:t>Also known as Reserved words.</a:t>
            </a: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/>
              <a:t>Each keyword is meant to perform a specific function in a C program.</a:t>
            </a: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/>
              <a:t>Since keywords are referred names for compiler, they  can’t be used as variable name.</a:t>
            </a:r>
          </a:p>
          <a:p>
            <a:pPr lvl="3">
              <a:lnSpc>
                <a:spcPct val="15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/>
              <a:t>C language have 32 keywords.</a:t>
            </a:r>
          </a:p>
          <a:p>
            <a:pPr lvl="0"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30711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3031" y="3651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 err="1"/>
              <a:t>Datatypes</a:t>
            </a:r>
            <a:endParaRPr lang="en-US" sz="3500" b="1" dirty="0"/>
          </a:p>
        </p:txBody>
      </p:sp>
      <p:sp>
        <p:nvSpPr>
          <p:cNvPr id="5" name="Rectangle 4"/>
          <p:cNvSpPr/>
          <p:nvPr/>
        </p:nvSpPr>
        <p:spPr>
          <a:xfrm>
            <a:off x="3179928" y="1630954"/>
            <a:ext cx="4312693" cy="518615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Data Types</a:t>
            </a:r>
            <a:endParaRPr lang="en-IN" sz="2200" dirty="0">
              <a:latin typeface="Poppi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5795" y="2635745"/>
            <a:ext cx="2146319" cy="518615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Primitive</a:t>
            </a:r>
            <a:endParaRPr lang="en-IN" sz="2200" dirty="0">
              <a:latin typeface="Poppi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8201" y="2635744"/>
            <a:ext cx="2336146" cy="518615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Derived</a:t>
            </a:r>
            <a:endParaRPr lang="en-IN" sz="2200" dirty="0">
              <a:latin typeface="Poppi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89548" y="2637474"/>
            <a:ext cx="2136339" cy="518615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User Defined</a:t>
            </a:r>
            <a:endParaRPr lang="en-IN" sz="2200" dirty="0">
              <a:latin typeface="Poppins"/>
            </a:endParaRPr>
          </a:p>
        </p:txBody>
      </p:sp>
      <p:cxnSp>
        <p:nvCxnSpPr>
          <p:cNvPr id="39" name="Straight Connector 38"/>
          <p:cNvCxnSpPr>
            <a:stCxn id="5" idx="2"/>
          </p:cNvCxnSpPr>
          <p:nvPr/>
        </p:nvCxnSpPr>
        <p:spPr>
          <a:xfrm>
            <a:off x="5336275" y="2149569"/>
            <a:ext cx="2967" cy="2139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93075" y="2363552"/>
            <a:ext cx="5568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93075" y="2363552"/>
            <a:ext cx="2147" cy="2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334127" y="2336258"/>
            <a:ext cx="2147" cy="2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155570" y="2363552"/>
            <a:ext cx="2147" cy="2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56807" y="3156086"/>
            <a:ext cx="2147" cy="624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23617" y="3154359"/>
            <a:ext cx="10510" cy="67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55570" y="3117838"/>
            <a:ext cx="0" cy="69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483646" y="3790525"/>
            <a:ext cx="2146319" cy="471468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Poppins"/>
              </a:rPr>
              <a:t>char</a:t>
            </a:r>
            <a:endParaRPr lang="en-IN" sz="2000" dirty="0">
              <a:latin typeface="Poppin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83646" y="4309282"/>
            <a:ext cx="2146319" cy="471468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latin typeface="Poppins"/>
              </a:rPr>
              <a:t>int</a:t>
            </a:r>
            <a:endParaRPr lang="en-IN" sz="2000" dirty="0">
              <a:latin typeface="Poppin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83646" y="4842471"/>
            <a:ext cx="2146319" cy="471468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Poppins"/>
              </a:rPr>
              <a:t>float</a:t>
            </a:r>
            <a:endParaRPr lang="en-IN" sz="2000" dirty="0">
              <a:latin typeface="Poppin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483646" y="5362396"/>
            <a:ext cx="2146319" cy="471468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Poppins"/>
              </a:rPr>
              <a:t>double</a:t>
            </a:r>
            <a:endParaRPr lang="en-IN" sz="2000" dirty="0">
              <a:latin typeface="Poppin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83646" y="5880267"/>
            <a:ext cx="2146319" cy="471468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Poppins"/>
              </a:rPr>
              <a:t>void</a:t>
            </a:r>
            <a:endParaRPr lang="en-IN" sz="2000" dirty="0">
              <a:latin typeface="Poppin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41751" y="3820888"/>
            <a:ext cx="2146319" cy="42860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Poppins"/>
              </a:rPr>
              <a:t>Array</a:t>
            </a:r>
            <a:endParaRPr lang="en-IN" sz="2000" dirty="0">
              <a:latin typeface="Poppin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41750" y="4309282"/>
            <a:ext cx="2146319" cy="471468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Poppins"/>
              </a:rPr>
              <a:t>Pointer</a:t>
            </a:r>
            <a:endParaRPr lang="en-IN" sz="2000" dirty="0">
              <a:latin typeface="Poppin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1750" y="4850227"/>
            <a:ext cx="2146319" cy="471468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Poppins"/>
              </a:rPr>
              <a:t>Function</a:t>
            </a:r>
            <a:endParaRPr lang="en-IN" sz="2000" dirty="0">
              <a:latin typeface="Poppin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937351" y="3797544"/>
            <a:ext cx="2146319" cy="42860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latin typeface="Poppins"/>
              </a:rPr>
              <a:t>enum</a:t>
            </a:r>
            <a:endParaRPr lang="en-IN" sz="2000" dirty="0">
              <a:latin typeface="Poppin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37350" y="4281513"/>
            <a:ext cx="2146319" cy="42860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Poppins"/>
              </a:rPr>
              <a:t>S</a:t>
            </a:r>
            <a:r>
              <a:rPr lang="en-IN" sz="2000" dirty="0" smtClean="0">
                <a:latin typeface="Poppins"/>
              </a:rPr>
              <a:t>tructure</a:t>
            </a:r>
            <a:endParaRPr lang="en-IN" sz="2000" dirty="0">
              <a:latin typeface="Poppin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937349" y="4747566"/>
            <a:ext cx="2146319" cy="42860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Poppins"/>
              </a:rPr>
              <a:t>U</a:t>
            </a:r>
            <a:r>
              <a:rPr lang="en-IN" sz="2000" dirty="0" smtClean="0">
                <a:latin typeface="Poppins"/>
              </a:rPr>
              <a:t>nion</a:t>
            </a:r>
            <a:endParaRPr lang="en-IN" sz="20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329678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4546" y="3651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Range of Data type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326524" y="1600200"/>
            <a:ext cx="9188836" cy="4916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0828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910" y="352246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Declaration of Variable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525329" y="1390173"/>
            <a:ext cx="11014141" cy="5293217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b="1" dirty="0" smtClean="0">
                <a:cs typeface="Tahoma" pitchFamily="34"/>
              </a:rPr>
              <a:t>Syntax :</a:t>
            </a:r>
            <a:r>
              <a:rPr lang="en-US" sz="2000" dirty="0" smtClean="0">
                <a:cs typeface="Courier New" pitchFamily="50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50"/>
              </a:rPr>
              <a:t>Data_type</a:t>
            </a:r>
            <a:r>
              <a:rPr lang="en-US" sz="2000" dirty="0" smtClean="0">
                <a:solidFill>
                  <a:schemeClr val="tx1"/>
                </a:solidFill>
                <a:cs typeface="Courier New" pitchFamily="5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ourier New" pitchFamily="50"/>
              </a:rPr>
              <a:t>variable_name</a:t>
            </a:r>
            <a:r>
              <a:rPr lang="en-US" sz="2000" dirty="0" smtClean="0">
                <a:solidFill>
                  <a:schemeClr val="tx1"/>
                </a:solidFill>
                <a:cs typeface="Courier New" pitchFamily="50"/>
              </a:rPr>
              <a:t>;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cs typeface="Courier New" pitchFamily="50"/>
            </a:endParaRPr>
          </a:p>
          <a:p>
            <a:pPr marL="0" indent="0">
              <a:spcBef>
                <a:spcPts val="558"/>
              </a:spcBef>
              <a:buNone/>
            </a:pPr>
            <a:r>
              <a:rPr lang="en-US" sz="2200" b="1" dirty="0">
                <a:cs typeface="Courier New" pitchFamily="50"/>
              </a:rPr>
              <a:t>Integer data types:</a:t>
            </a:r>
          </a:p>
          <a:p>
            <a:pPr>
              <a:spcBef>
                <a:spcPts val="558"/>
              </a:spcBef>
              <a:buNone/>
            </a:pPr>
            <a:endParaRPr lang="en-US" sz="2000" dirty="0" smtClean="0">
              <a:cs typeface="Courier New" pitchFamily="50"/>
            </a:endParaRPr>
          </a:p>
          <a:p>
            <a:pPr>
              <a:spcBef>
                <a:spcPts val="558"/>
              </a:spcBef>
              <a:buNone/>
            </a:pPr>
            <a:endParaRPr lang="en-US" sz="2000" dirty="0">
              <a:cs typeface="Courier New" pitchFamily="50"/>
            </a:endParaRPr>
          </a:p>
          <a:p>
            <a:pPr>
              <a:spcBef>
                <a:spcPts val="558"/>
              </a:spcBef>
              <a:buNone/>
            </a:pPr>
            <a:endParaRPr lang="en-US" sz="2000" dirty="0" smtClean="0">
              <a:cs typeface="Courier New" pitchFamily="50"/>
            </a:endParaRPr>
          </a:p>
          <a:p>
            <a:pPr marL="0" indent="0">
              <a:spcBef>
                <a:spcPts val="558"/>
              </a:spcBef>
              <a:buClr>
                <a:srgbClr val="F79646"/>
              </a:buClr>
              <a:buNone/>
            </a:pPr>
            <a:r>
              <a:rPr lang="en-US" sz="2200" b="1" dirty="0" smtClean="0">
                <a:cs typeface="Courier New" pitchFamily="50"/>
              </a:rPr>
              <a:t>Floating </a:t>
            </a:r>
            <a:r>
              <a:rPr lang="en-US" sz="2200" b="1" dirty="0">
                <a:cs typeface="Courier New" pitchFamily="50"/>
              </a:rPr>
              <a:t>data types:</a:t>
            </a:r>
          </a:p>
          <a:p>
            <a:pPr>
              <a:spcBef>
                <a:spcPts val="558"/>
              </a:spcBef>
              <a:buNone/>
            </a:pPr>
            <a:endParaRPr lang="en-US" sz="2000" dirty="0" smtClean="0">
              <a:cs typeface="Courier New" pitchFamily="50"/>
            </a:endParaRPr>
          </a:p>
          <a:p>
            <a:pPr>
              <a:spcBef>
                <a:spcPts val="558"/>
              </a:spcBef>
              <a:buNone/>
            </a:pPr>
            <a:endParaRPr lang="en-US" sz="2000" dirty="0">
              <a:cs typeface="Courier New" pitchFamily="50"/>
            </a:endParaRPr>
          </a:p>
          <a:p>
            <a:pPr>
              <a:spcBef>
                <a:spcPts val="558"/>
              </a:spcBef>
              <a:buNone/>
            </a:pPr>
            <a:endParaRPr lang="en-US" sz="2000" dirty="0" smtClean="0">
              <a:cs typeface="Courier New" pitchFamily="50"/>
            </a:endParaRPr>
          </a:p>
          <a:p>
            <a:pPr>
              <a:spcBef>
                <a:spcPts val="558"/>
              </a:spcBef>
              <a:buNone/>
            </a:pPr>
            <a:endParaRPr lang="en-US" sz="2000" dirty="0">
              <a:cs typeface="Courier New" pitchFamily="50"/>
            </a:endParaRPr>
          </a:p>
          <a:p>
            <a:pPr marL="0" indent="0">
              <a:spcBef>
                <a:spcPts val="558"/>
              </a:spcBef>
              <a:buClr>
                <a:srgbClr val="F79646"/>
              </a:buClr>
              <a:buNone/>
            </a:pPr>
            <a:r>
              <a:rPr lang="en-US" sz="2200" b="1" dirty="0">
                <a:cs typeface="Courier New" pitchFamily="50"/>
              </a:rPr>
              <a:t>Character types:</a:t>
            </a:r>
          </a:p>
          <a:p>
            <a:pPr>
              <a:spcBef>
                <a:spcPts val="558"/>
              </a:spcBef>
              <a:buNone/>
            </a:pPr>
            <a:endParaRPr lang="en-US" sz="2000" dirty="0">
              <a:cs typeface="Courier New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4956" y="2618633"/>
            <a:ext cx="79763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  <a:cs typeface="Courier New" pitchFamily="50"/>
              </a:rPr>
              <a:t>Keyword </a:t>
            </a:r>
            <a:r>
              <a:rPr lang="en-US" sz="2000" dirty="0" err="1">
                <a:latin typeface="Poppins"/>
                <a:cs typeface="Courier New" pitchFamily="50"/>
              </a:rPr>
              <a:t>int</a:t>
            </a:r>
            <a:r>
              <a:rPr lang="en-US" sz="2000" dirty="0">
                <a:latin typeface="Poppins"/>
                <a:cs typeface="Courier New" pitchFamily="50"/>
              </a:rPr>
              <a:t> is used for declaring the variable with integer type.</a:t>
            </a:r>
          </a:p>
          <a:p>
            <a:pPr marL="342900" indent="-34290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Poppins"/>
                <a:cs typeface="Courier New" pitchFamily="50"/>
              </a:rPr>
              <a:t>For example:</a:t>
            </a:r>
            <a:r>
              <a:rPr lang="en-US" sz="2000" dirty="0">
                <a:latin typeface="Poppins"/>
                <a:cs typeface="Courier New" pitchFamily="50"/>
              </a:rPr>
              <a:t>    </a:t>
            </a:r>
            <a:r>
              <a:rPr lang="en-US" sz="2000" dirty="0" err="1">
                <a:latin typeface="Poppins"/>
                <a:cs typeface="Courier New" pitchFamily="50"/>
              </a:rPr>
              <a:t>int</a:t>
            </a:r>
            <a:r>
              <a:rPr lang="en-US" sz="2000" dirty="0">
                <a:latin typeface="Poppins"/>
                <a:cs typeface="Courier New" pitchFamily="50"/>
              </a:rPr>
              <a:t> var1</a:t>
            </a:r>
            <a:r>
              <a:rPr lang="en-US" sz="2000" dirty="0" smtClean="0">
                <a:latin typeface="Poppins"/>
                <a:cs typeface="Courier New" pitchFamily="50"/>
              </a:rPr>
              <a:t>;</a:t>
            </a:r>
          </a:p>
          <a:p>
            <a:pPr marL="342900" indent="-34290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latin typeface="Poppins"/>
              <a:cs typeface="Courier New" pitchFamily="5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956" y="4066235"/>
            <a:ext cx="9225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  <a:cs typeface="Courier New" pitchFamily="50"/>
              </a:rPr>
              <a:t>Variables of floating types can hold real values(numbers).</a:t>
            </a:r>
          </a:p>
          <a:p>
            <a:pPr marL="285750" indent="-28575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  <a:cs typeface="Courier New" pitchFamily="50"/>
              </a:rPr>
              <a:t>Keywords either float or double is used for declaring floating type variable.</a:t>
            </a:r>
          </a:p>
          <a:p>
            <a:pPr marL="285750" indent="-28575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Poppins"/>
                <a:cs typeface="Courier New" pitchFamily="50"/>
              </a:rPr>
              <a:t>For example:</a:t>
            </a:r>
            <a:r>
              <a:rPr lang="en-US" sz="2000" dirty="0">
                <a:latin typeface="Poppins"/>
                <a:cs typeface="Courier New" pitchFamily="50"/>
              </a:rPr>
              <a:t>  float var2;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4956" y="5784195"/>
            <a:ext cx="79720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  <a:cs typeface="Courier New" pitchFamily="50"/>
              </a:rPr>
              <a:t>Keyword char is used for declaring the variable of character type.</a:t>
            </a:r>
          </a:p>
          <a:p>
            <a:pPr marL="342900" indent="-342900">
              <a:spcBef>
                <a:spcPts val="558"/>
              </a:spcBef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Poppins"/>
                <a:cs typeface="Courier New" pitchFamily="50"/>
              </a:rPr>
              <a:t>For example:</a:t>
            </a:r>
            <a:r>
              <a:rPr lang="en-US" sz="2000" dirty="0">
                <a:latin typeface="Poppins"/>
                <a:cs typeface="Courier New" pitchFamily="50"/>
              </a:rPr>
              <a:t> char var4='h'; </a:t>
            </a:r>
          </a:p>
        </p:txBody>
      </p:sp>
    </p:spTree>
    <p:extLst>
      <p:ext uri="{BB962C8B-B14F-4D97-AF65-F5344CB8AC3E}">
        <p14:creationId xmlns:p14="http://schemas.microsoft.com/office/powerpoint/2010/main" val="909332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3031" y="3968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Operators in C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466045" y="3328967"/>
            <a:ext cx="8382000" cy="42211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58"/>
              </a:spcBef>
              <a:buClr>
                <a:srgbClr val="F79646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Arithmetic Operators</a:t>
            </a:r>
          </a:p>
          <a:p>
            <a:pPr>
              <a:lnSpc>
                <a:spcPct val="100000"/>
              </a:lnSpc>
              <a:spcBef>
                <a:spcPts val="558"/>
              </a:spcBef>
              <a:buClr>
                <a:srgbClr val="F79646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Relational Operators</a:t>
            </a:r>
          </a:p>
          <a:p>
            <a:pPr>
              <a:lnSpc>
                <a:spcPct val="100000"/>
              </a:lnSpc>
              <a:spcBef>
                <a:spcPts val="558"/>
              </a:spcBef>
              <a:buClr>
                <a:srgbClr val="F79646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Increment Operator</a:t>
            </a:r>
          </a:p>
          <a:p>
            <a:pPr>
              <a:lnSpc>
                <a:spcPct val="100000"/>
              </a:lnSpc>
              <a:spcBef>
                <a:spcPts val="558"/>
              </a:spcBef>
              <a:buClr>
                <a:srgbClr val="F79646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Decrement Operator</a:t>
            </a:r>
          </a:p>
          <a:p>
            <a:pPr>
              <a:lnSpc>
                <a:spcPct val="100000"/>
              </a:lnSpc>
              <a:spcBef>
                <a:spcPts val="558"/>
              </a:spcBef>
              <a:buClr>
                <a:srgbClr val="F79646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Logical Operators</a:t>
            </a:r>
          </a:p>
          <a:p>
            <a:pPr>
              <a:lnSpc>
                <a:spcPct val="100000"/>
              </a:lnSpc>
              <a:spcBef>
                <a:spcPts val="558"/>
              </a:spcBef>
              <a:buClr>
                <a:srgbClr val="F79646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Conditional Operator</a:t>
            </a:r>
          </a:p>
          <a:p>
            <a:pPr>
              <a:lnSpc>
                <a:spcPct val="100000"/>
              </a:lnSpc>
              <a:spcBef>
                <a:spcPts val="558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031" y="1469566"/>
            <a:ext cx="9888829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79"/>
              </a:spcBef>
              <a:buClr>
                <a:srgbClr val="0070C0"/>
              </a:buClr>
              <a:buSzPct val="100000"/>
            </a:pPr>
            <a:r>
              <a:rPr lang="en-US" sz="2400" b="1" dirty="0">
                <a:solidFill>
                  <a:srgbClr val="022950"/>
                </a:solidFill>
                <a:latin typeface="Poppins"/>
              </a:rPr>
              <a:t>Symbol that tells the compiler to perform specific mathematical or logical operations. </a:t>
            </a:r>
            <a:endParaRPr lang="en-US" sz="2400" b="1" dirty="0" smtClean="0">
              <a:solidFill>
                <a:srgbClr val="022950"/>
              </a:solidFill>
              <a:latin typeface="Poppins"/>
            </a:endParaRPr>
          </a:p>
          <a:p>
            <a:pPr lvl="1">
              <a:spcBef>
                <a:spcPts val="479"/>
              </a:spcBef>
              <a:buClr>
                <a:srgbClr val="0070C0"/>
              </a:buClr>
              <a:buSzPct val="100000"/>
            </a:pPr>
            <a:endParaRPr lang="en-US" sz="2400" dirty="0">
              <a:latin typeface="Poppins"/>
            </a:endParaRPr>
          </a:p>
          <a:p>
            <a:pPr lvl="1">
              <a:spcBef>
                <a:spcPts val="479"/>
              </a:spcBef>
              <a:buClr>
                <a:srgbClr val="0070C0"/>
              </a:buClr>
              <a:buSzPct val="100000"/>
            </a:pPr>
            <a:r>
              <a:rPr lang="en-US" sz="2400" b="1" dirty="0">
                <a:solidFill>
                  <a:srgbClr val="022950"/>
                </a:solidFill>
                <a:latin typeface="Poppins"/>
              </a:rPr>
              <a:t>Types of </a:t>
            </a:r>
            <a:r>
              <a:rPr lang="en-US" sz="2400" b="1" dirty="0" smtClean="0">
                <a:solidFill>
                  <a:srgbClr val="022950"/>
                </a:solidFill>
                <a:latin typeface="Poppins"/>
              </a:rPr>
              <a:t>Operators:</a:t>
            </a:r>
            <a:endParaRPr lang="en-US" sz="2400" b="1" dirty="0">
              <a:solidFill>
                <a:srgbClr val="02295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54523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789" y="300731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Arithmetic Operators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628919" y="1526819"/>
            <a:ext cx="8382000" cy="4373562"/>
          </a:xfrm>
        </p:spPr>
        <p:txBody>
          <a:bodyPr/>
          <a:lstStyle/>
          <a:p>
            <a:pPr marL="0" indent="0">
              <a:spcBef>
                <a:spcPts val="558"/>
              </a:spcBef>
              <a:buNone/>
            </a:pPr>
            <a:r>
              <a:rPr lang="en-US" sz="2400" b="1" dirty="0"/>
              <a:t>Used to perform arithmetic </a:t>
            </a:r>
            <a:r>
              <a:rPr lang="en-US" sz="2400" b="1" dirty="0" smtClean="0"/>
              <a:t>operations :</a:t>
            </a:r>
            <a:endParaRPr lang="en-US" sz="2400" b="1" dirty="0"/>
          </a:p>
          <a:p>
            <a:pPr>
              <a:spcBef>
                <a:spcPts val="558"/>
              </a:spcBef>
              <a:buNone/>
            </a:pPr>
            <a:endParaRPr lang="en-US" sz="2400" b="1" dirty="0"/>
          </a:p>
          <a:p>
            <a:pPr marL="6480">
              <a:spcBef>
                <a:spcPts val="558"/>
              </a:spcBef>
              <a:buNone/>
            </a:pPr>
            <a:endParaRPr lang="en-US" sz="2400" b="1" dirty="0"/>
          </a:p>
          <a:p>
            <a:pPr lvl="0">
              <a:buNone/>
            </a:pPr>
            <a:endParaRPr lang="en-US" sz="2000" dirty="0"/>
          </a:p>
          <a:p>
            <a:pPr>
              <a:spcBef>
                <a:spcPts val="558"/>
              </a:spcBef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59543"/>
              </p:ext>
            </p:extLst>
          </p:nvPr>
        </p:nvGraphicFramePr>
        <p:xfrm>
          <a:off x="1184975" y="2286953"/>
          <a:ext cx="9671914" cy="3352320"/>
        </p:xfrm>
        <a:graphic>
          <a:graphicData uri="http://schemas.openxmlformats.org/drawingml/2006/table">
            <a:tbl>
              <a:tblPr/>
              <a:tblGrid>
                <a:gridCol w="1532163"/>
                <a:gridCol w="5362789"/>
                <a:gridCol w="2776962"/>
              </a:tblGrid>
              <a:tr h="4971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0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Operator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Description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Example(A=10,B=20)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</a:tr>
              <a:tr h="4971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Adds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 + B will give 30</a:t>
                      </a:r>
                    </a:p>
                  </a:txBody>
                  <a:tcPr/>
                </a:tc>
              </a:tr>
              <a:tr h="4971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Subtracts second operand from the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 - B will give -10</a:t>
                      </a:r>
                    </a:p>
                  </a:txBody>
                  <a:tcPr/>
                </a:tc>
              </a:tr>
              <a:tr h="4971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Multiplies both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 * B will give 200</a:t>
                      </a:r>
                    </a:p>
                  </a:txBody>
                  <a:tcPr/>
                </a:tc>
              </a:tr>
              <a:tr h="4971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Divides numerator by de-numerator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B / A will give 2</a:t>
                      </a:r>
                    </a:p>
                  </a:txBody>
                  <a:tcPr/>
                </a:tc>
              </a:tr>
              <a:tr h="86652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Modulus Operator and remainder of after an 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B % A will give 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33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3031" y="352246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Relational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06190"/>
              </p:ext>
            </p:extLst>
          </p:nvPr>
        </p:nvGraphicFramePr>
        <p:xfrm>
          <a:off x="502276" y="1758638"/>
          <a:ext cx="11230378" cy="4419360"/>
        </p:xfrm>
        <a:graphic>
          <a:graphicData uri="http://schemas.openxmlformats.org/drawingml/2006/table">
            <a:tbl>
              <a:tblPr/>
              <a:tblGrid>
                <a:gridCol w="1182048"/>
                <a:gridCol w="7289757"/>
                <a:gridCol w="2758573"/>
              </a:tblGrid>
              <a:tr h="4172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18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Operator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Description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Example(A=10,B=20)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</a:tr>
              <a:tr h="6094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Checks two operands are equal or not, if yes then condition becomes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(A == B) is not true.</a:t>
                      </a:r>
                    </a:p>
                  </a:txBody>
                  <a:tcPr/>
                </a:tc>
              </a:tr>
              <a:tr h="6094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Checks two operands are equal or not, if values are not equal then condition becomes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(A != B) is true.</a:t>
                      </a:r>
                    </a:p>
                  </a:txBody>
                  <a:tcPr/>
                </a:tc>
              </a:tr>
              <a:tr h="6094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Checks  left operand is greater than right operand, if yes then condition becomes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(A &gt; B) is not true.</a:t>
                      </a:r>
                    </a:p>
                  </a:txBody>
                  <a:tcPr/>
                </a:tc>
              </a:tr>
              <a:tr h="6094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Checks left operand is less than right operand, if yes then condition becomes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(A &lt; B) is true.</a:t>
                      </a:r>
                    </a:p>
                  </a:txBody>
                  <a:tcPr/>
                </a:tc>
              </a:tr>
              <a:tr h="80172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Checks left operand is greater than or equal to the right operand, if yes then condition becomes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(A &gt;= B) is not true.</a:t>
                      </a:r>
                    </a:p>
                  </a:txBody>
                  <a:tcPr/>
                </a:tc>
              </a:tr>
              <a:tr h="609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Checks left operand is less than or equal to right operand, if yes then condition becomes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(A &lt;= B) is true.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8103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0126" y="396816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Logical  Operators</a:t>
            </a:r>
          </a:p>
        </p:txBody>
      </p:sp>
      <p:sp>
        <p:nvSpPr>
          <p:cNvPr id="3" name="Content Placeholder 4"/>
          <p:cNvSpPr txBox="1">
            <a:spLocks noGrp="1"/>
          </p:cNvSpPr>
          <p:nvPr>
            <p:ph type="body" idx="4294967295"/>
          </p:nvPr>
        </p:nvSpPr>
        <p:spPr>
          <a:xfrm>
            <a:off x="457320" y="1441096"/>
            <a:ext cx="8229600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b="1" dirty="0"/>
              <a:t>They evaluate each operation result in terms of 0 and 1.</a:t>
            </a:r>
          </a:p>
          <a:p>
            <a:pPr marL="0" indent="0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b="1" dirty="0" smtClean="0"/>
              <a:t> Logical </a:t>
            </a:r>
            <a:r>
              <a:rPr lang="en-US" sz="2400" b="1" dirty="0"/>
              <a:t>Operators are three type as </a:t>
            </a:r>
            <a:r>
              <a:rPr lang="en-US" b="1" dirty="0"/>
              <a:t>  </a:t>
            </a: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000" dirty="0"/>
              <a:t>AND- (&amp;&amp;)</a:t>
            </a: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000" dirty="0"/>
              <a:t>OR-(||)</a:t>
            </a: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000" dirty="0"/>
              <a:t>NOT-(!)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06088"/>
              </p:ext>
            </p:extLst>
          </p:nvPr>
        </p:nvGraphicFramePr>
        <p:xfrm>
          <a:off x="3398293" y="3172993"/>
          <a:ext cx="6550925" cy="323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51"/>
                <a:gridCol w="1786068"/>
                <a:gridCol w="3316406"/>
              </a:tblGrid>
              <a:tr h="398744"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bg1"/>
                          </a:solidFill>
                          <a:latin typeface="Poppins"/>
                        </a:rPr>
                        <a:t>Logical Operators</a:t>
                      </a:r>
                      <a:endParaRPr lang="en-IN" sz="1800" dirty="0">
                        <a:solidFill>
                          <a:schemeClr val="bg1"/>
                        </a:solidFill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29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133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Poppins"/>
                        </a:rPr>
                        <a:t>Operator</a:t>
                      </a:r>
                      <a:endParaRPr lang="en-IN" sz="1800" b="1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7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Poppins"/>
                        </a:rPr>
                        <a:t>Description</a:t>
                      </a:r>
                      <a:endParaRPr lang="en-IN" sz="1800" b="1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7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Poppins"/>
                        </a:rPr>
                        <a:t>Example</a:t>
                      </a:r>
                      <a:endParaRPr lang="en-IN" sz="1800" b="1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738"/>
                    </a:solidFill>
                  </a:tcPr>
                </a:tc>
              </a:tr>
              <a:tr h="50190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&amp;&amp;</a:t>
                      </a:r>
                      <a:endParaRPr lang="en-IN" sz="1600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AND</a:t>
                      </a:r>
                      <a:endParaRPr lang="en-IN" sz="1600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x=6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y=3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x&lt;10 &amp;&amp; y&gt;1 Return True</a:t>
                      </a:r>
                      <a:endParaRPr lang="en-IN" sz="1600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190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||</a:t>
                      </a:r>
                      <a:endParaRPr lang="en-IN" sz="1600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OR</a:t>
                      </a:r>
                      <a:endParaRPr lang="en-IN" sz="1600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x=6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y=3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x==5 ||</a:t>
                      </a:r>
                      <a:r>
                        <a:rPr lang="en-IN" sz="1600" baseline="0" dirty="0" smtClean="0">
                          <a:latin typeface="Poppins"/>
                        </a:rPr>
                        <a:t> y==5 Return False</a:t>
                      </a:r>
                      <a:endParaRPr lang="en-IN" sz="1600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8462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!</a:t>
                      </a:r>
                      <a:endParaRPr lang="en-IN" sz="1600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NOT</a:t>
                      </a:r>
                      <a:endParaRPr lang="en-IN" sz="1600" dirty="0"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x=6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y=3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Poppins"/>
                        </a:rPr>
                        <a:t>!(x==y) Return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875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3968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Increment Operator(++)</a:t>
            </a:r>
          </a:p>
        </p:txBody>
      </p:sp>
      <p:sp>
        <p:nvSpPr>
          <p:cNvPr id="3" name="Content Placeholder 6"/>
          <p:cNvSpPr txBox="1">
            <a:spLocks noGrp="1"/>
          </p:cNvSpPr>
          <p:nvPr>
            <p:ph type="body" idx="4294967295"/>
          </p:nvPr>
        </p:nvSpPr>
        <p:spPr>
          <a:xfrm>
            <a:off x="528033" y="1372441"/>
            <a:ext cx="10779617" cy="429736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000" b="1" dirty="0"/>
              <a:t>Increment operator  increase the value of subsequent by 1. value may be increase according to the programmer</a:t>
            </a:r>
            <a:r>
              <a:rPr lang="en-US" sz="2000" b="1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000" b="1" dirty="0"/>
          </a:p>
          <a:p>
            <a:pPr marL="0" indent="0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000" b="1" dirty="0"/>
              <a:t>Increment operator are two types as follows </a:t>
            </a:r>
            <a:r>
              <a:rPr lang="en-US" sz="2000" b="1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000" b="1" dirty="0" smtClean="0"/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000" dirty="0" smtClean="0"/>
              <a:t>Post increment</a:t>
            </a: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endParaRPr lang="en-US" sz="2000" dirty="0"/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000" dirty="0" smtClean="0"/>
              <a:t>Pre </a:t>
            </a:r>
            <a:r>
              <a:rPr lang="en-US" sz="2000" dirty="0"/>
              <a:t>increment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93365"/>
              </p:ext>
            </p:extLst>
          </p:nvPr>
        </p:nvGraphicFramePr>
        <p:xfrm>
          <a:off x="587172" y="5024220"/>
          <a:ext cx="8670515" cy="1528920"/>
        </p:xfrm>
        <a:graphic>
          <a:graphicData uri="http://schemas.openxmlformats.org/drawingml/2006/table">
            <a:tbl>
              <a:tblPr/>
              <a:tblGrid>
                <a:gridCol w="1238419"/>
                <a:gridCol w="2794060"/>
                <a:gridCol w="1762043"/>
                <a:gridCol w="2875993"/>
              </a:tblGrid>
              <a:tr h="557714">
                <a:tc gridSpan="2"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Post </a:t>
                      </a:r>
                      <a:r>
                        <a:rPr lang="en-US" sz="2000" b="0" i="0" u="none" strike="noStrike" kern="1200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increment</a:t>
                      </a:r>
                      <a:endParaRPr lang="en-US" sz="2000" b="0" i="0" u="none" strike="noStrike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>
                    <a:solidFill>
                      <a:srgbClr val="0229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Pre increment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2000" b="0" i="0" u="none" strike="noStrike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>
                    <a:solidFill>
                      <a:srgbClr val="0229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00">
                <a:tc row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A=10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B=A++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A=11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A=10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B=++A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A=11</a:t>
                      </a:r>
                    </a:p>
                  </a:txBody>
                  <a:tcPr/>
                </a:tc>
              </a:tr>
              <a:tr h="431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B=10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B=11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52965" y="3324104"/>
            <a:ext cx="6096000" cy="11439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000" dirty="0" err="1" smtClean="0">
                <a:latin typeface="Poppins"/>
              </a:rPr>
              <a:t>i</a:t>
            </a:r>
            <a:r>
              <a:rPr lang="en-US" sz="2000" dirty="0" smtClean="0">
                <a:latin typeface="Poppins"/>
              </a:rPr>
              <a:t>++                 Assign                     increment</a:t>
            </a:r>
            <a:endParaRPr lang="en-US" sz="2000" dirty="0">
              <a:latin typeface="Poppins"/>
            </a:endParaRP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endParaRPr lang="en-US" sz="2000" dirty="0">
              <a:latin typeface="Poppins"/>
            </a:endParaRP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000" dirty="0" smtClean="0">
                <a:latin typeface="Poppins"/>
              </a:rPr>
              <a:t>++</a:t>
            </a:r>
            <a:r>
              <a:rPr lang="en-US" sz="2000" dirty="0" err="1" smtClean="0">
                <a:latin typeface="Poppins"/>
              </a:rPr>
              <a:t>i</a:t>
            </a:r>
            <a:r>
              <a:rPr lang="en-US" sz="2000" dirty="0" smtClean="0">
                <a:latin typeface="Poppins"/>
              </a:rPr>
              <a:t>                 increment                Assign</a:t>
            </a:r>
            <a:endParaRPr lang="en-US" sz="2000" dirty="0">
              <a:latin typeface="Poppin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714164" y="3468434"/>
            <a:ext cx="696036" cy="204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6929081" y="3482081"/>
            <a:ext cx="696036" cy="204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4714164" y="4166123"/>
            <a:ext cx="696036" cy="204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929081" y="4190150"/>
            <a:ext cx="696036" cy="204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904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789" y="320676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Decrement Operator(--)</a:t>
            </a:r>
          </a:p>
        </p:txBody>
      </p:sp>
      <p:sp>
        <p:nvSpPr>
          <p:cNvPr id="3" name="Content Placeholder 6"/>
          <p:cNvSpPr txBox="1">
            <a:spLocks noGrp="1"/>
          </p:cNvSpPr>
          <p:nvPr>
            <p:ph type="body" idx="4294967295"/>
          </p:nvPr>
        </p:nvSpPr>
        <p:spPr>
          <a:xfrm>
            <a:off x="584259" y="1545706"/>
            <a:ext cx="9604660" cy="4221162"/>
          </a:xfrm>
        </p:spPr>
        <p:txBody>
          <a:bodyPr/>
          <a:lstStyle/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b="1" dirty="0"/>
              <a:t>Decrement operators decrease the value to one, two and so on</a:t>
            </a:r>
            <a:r>
              <a:rPr lang="en-US" sz="2400" b="1" dirty="0" smtClean="0"/>
              <a:t>.</a:t>
            </a:r>
          </a:p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400" b="1" dirty="0"/>
          </a:p>
          <a:p>
            <a:pPr marL="0" indent="0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b="1" dirty="0"/>
              <a:t>Two </a:t>
            </a:r>
            <a:r>
              <a:rPr lang="en-US" sz="2400" b="1" dirty="0" smtClean="0"/>
              <a:t>types :</a:t>
            </a:r>
            <a:endParaRPr lang="en-US" sz="2400" b="1" dirty="0"/>
          </a:p>
          <a:p>
            <a:pPr lvl="1">
              <a:lnSpc>
                <a:spcPct val="200000"/>
              </a:lnSpc>
              <a:spcBef>
                <a:spcPts val="479"/>
              </a:spcBef>
              <a:buClr>
                <a:srgbClr val="FF6738"/>
              </a:buClr>
              <a:buSzPct val="120000"/>
            </a:pPr>
            <a:r>
              <a:rPr lang="en-US" sz="2000" dirty="0"/>
              <a:t>Post </a:t>
            </a:r>
            <a:r>
              <a:rPr lang="en-US" sz="2000" dirty="0" smtClean="0"/>
              <a:t>decrement</a:t>
            </a:r>
          </a:p>
          <a:p>
            <a:pPr lvl="1">
              <a:lnSpc>
                <a:spcPct val="200000"/>
              </a:lnSpc>
              <a:spcBef>
                <a:spcPts val="479"/>
              </a:spcBef>
              <a:buClr>
                <a:srgbClr val="FF6738"/>
              </a:buClr>
              <a:buSzPct val="120000"/>
            </a:pPr>
            <a:r>
              <a:rPr lang="en-US" sz="2000" dirty="0" smtClean="0"/>
              <a:t>Pre </a:t>
            </a:r>
            <a:r>
              <a:rPr lang="en-US" sz="2000" dirty="0"/>
              <a:t>decrement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38628"/>
              </p:ext>
            </p:extLst>
          </p:nvPr>
        </p:nvGraphicFramePr>
        <p:xfrm>
          <a:off x="944201" y="4919180"/>
          <a:ext cx="8622879" cy="1603557"/>
        </p:xfrm>
        <a:graphic>
          <a:graphicData uri="http://schemas.openxmlformats.org/drawingml/2006/table">
            <a:tbl>
              <a:tblPr/>
              <a:tblGrid>
                <a:gridCol w="1231764"/>
                <a:gridCol w="2778878"/>
                <a:gridCol w="1752406"/>
                <a:gridCol w="2859831"/>
              </a:tblGrid>
              <a:tr h="811077">
                <a:tc gridSpan="2"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0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Post Decrement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20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>
                    <a:solidFill>
                      <a:srgbClr val="0229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Pre Decrement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2000" b="0" i="0" u="none" strike="noStrike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>
                    <a:solidFill>
                      <a:srgbClr val="0229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00">
                <a:tc row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A=10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B=A--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A=9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A=10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B=--A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A=9</a:t>
                      </a:r>
                    </a:p>
                  </a:txBody>
                  <a:tcPr/>
                </a:tc>
              </a:tr>
              <a:tr h="370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B=10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0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B=9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77662" y="3134602"/>
            <a:ext cx="6096000" cy="11439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000" dirty="0" err="1" smtClean="0">
                <a:latin typeface="Poppins"/>
              </a:rPr>
              <a:t>i</a:t>
            </a:r>
            <a:r>
              <a:rPr lang="en-US" sz="2000" dirty="0" smtClean="0">
                <a:latin typeface="Poppins"/>
              </a:rPr>
              <a:t>--                Assign                       Decrements</a:t>
            </a:r>
            <a:endParaRPr lang="en-US" sz="2000" dirty="0">
              <a:latin typeface="Poppins"/>
            </a:endParaRP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endParaRPr lang="en-US" sz="2000" dirty="0">
              <a:latin typeface="Poppins"/>
            </a:endParaRP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000" dirty="0" smtClean="0">
                <a:latin typeface="Poppins"/>
              </a:rPr>
              <a:t>--</a:t>
            </a:r>
            <a:r>
              <a:rPr lang="en-US" sz="2000" dirty="0" err="1" smtClean="0">
                <a:latin typeface="Poppins"/>
              </a:rPr>
              <a:t>i</a:t>
            </a:r>
            <a:r>
              <a:rPr lang="en-US" sz="2000" dirty="0" smtClean="0">
                <a:latin typeface="Poppins"/>
              </a:rPr>
              <a:t>                Decrements               Assign</a:t>
            </a:r>
            <a:endParaRPr lang="en-US" sz="2000" dirty="0">
              <a:latin typeface="Poppin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850979" y="3258932"/>
            <a:ext cx="696036" cy="204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4850979" y="3973805"/>
            <a:ext cx="696036" cy="204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7228076" y="3262873"/>
            <a:ext cx="696036" cy="204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7256958" y="3929108"/>
            <a:ext cx="696036" cy="204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561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789" y="287852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Conditional  Operator(?:)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53791" y="1552576"/>
            <a:ext cx="10238704" cy="4114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Ternary operator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b="1" dirty="0"/>
              <a:t>Syntax: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condition ? result1 : result2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the condition is true, result1 is returned else result2 is returned.</a:t>
            </a:r>
          </a:p>
        </p:txBody>
      </p:sp>
    </p:spTree>
    <p:extLst>
      <p:ext uri="{BB962C8B-B14F-4D97-AF65-F5344CB8AC3E}">
        <p14:creationId xmlns:p14="http://schemas.microsoft.com/office/powerpoint/2010/main" val="14113028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0126" y="3651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Structure of C Program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02749"/>
              </p:ext>
            </p:extLst>
          </p:nvPr>
        </p:nvGraphicFramePr>
        <p:xfrm>
          <a:off x="3698543" y="1543714"/>
          <a:ext cx="3862316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231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smtClean="0">
                          <a:solidFill>
                            <a:schemeClr val="bg1"/>
                          </a:solidFill>
                          <a:latin typeface="Poppins"/>
                        </a:rPr>
                        <a:t>Documentation Section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9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Poppins"/>
                        </a:rPr>
                        <a:t>Link Section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smtClean="0">
                          <a:solidFill>
                            <a:schemeClr val="bg1"/>
                          </a:solidFill>
                          <a:latin typeface="Poppins"/>
                        </a:rPr>
                        <a:t>Definition Section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9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Poppins"/>
                        </a:rPr>
                        <a:t>Global Declaration</a:t>
                      </a:r>
                      <a:r>
                        <a:rPr lang="en-IN" sz="1800" b="1" baseline="0" dirty="0" smtClean="0">
                          <a:solidFill>
                            <a:schemeClr val="tx1"/>
                          </a:solidFill>
                          <a:latin typeface="Poppins"/>
                        </a:rPr>
                        <a:t> Section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smtClean="0">
                          <a:solidFill>
                            <a:schemeClr val="bg1"/>
                          </a:solidFill>
                          <a:latin typeface="Poppins"/>
                        </a:rPr>
                        <a:t>main() Function Section</a:t>
                      </a:r>
                    </a:p>
                    <a:p>
                      <a:pPr algn="l"/>
                      <a:r>
                        <a:rPr lang="en-IN" sz="1800" b="1" dirty="0" smtClean="0">
                          <a:solidFill>
                            <a:schemeClr val="bg1"/>
                          </a:solidFill>
                          <a:latin typeface="Poppins"/>
                        </a:rPr>
                        <a:t>{</a:t>
                      </a:r>
                    </a:p>
                    <a:p>
                      <a:pPr algn="l"/>
                      <a:r>
                        <a:rPr lang="en-IN" sz="1800" b="1" dirty="0" smtClean="0">
                          <a:solidFill>
                            <a:schemeClr val="bg1"/>
                          </a:solidFill>
                          <a:latin typeface="Poppins"/>
                        </a:rPr>
                        <a:t>               Declaration Part</a:t>
                      </a:r>
                    </a:p>
                    <a:p>
                      <a:pPr algn="l"/>
                      <a:r>
                        <a:rPr lang="en-IN" sz="1800" b="1" dirty="0" smtClean="0">
                          <a:solidFill>
                            <a:schemeClr val="bg1"/>
                          </a:solidFill>
                          <a:latin typeface="Poppins"/>
                        </a:rPr>
                        <a:t>                Executable Part</a:t>
                      </a:r>
                    </a:p>
                    <a:p>
                      <a:pPr algn="l"/>
                      <a:r>
                        <a:rPr lang="en-IN" sz="1800" b="1" dirty="0" smtClean="0">
                          <a:solidFill>
                            <a:schemeClr val="bg1"/>
                          </a:solidFill>
                          <a:latin typeface="Poppin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9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Poppins"/>
                        </a:rPr>
                        <a:t>Subprogram</a:t>
                      </a:r>
                      <a:r>
                        <a:rPr lang="en-IN" sz="1800" b="1" baseline="0" dirty="0" smtClean="0">
                          <a:solidFill>
                            <a:schemeClr val="tx1"/>
                          </a:solidFill>
                          <a:latin typeface="Poppins"/>
                        </a:rPr>
                        <a:t> Section</a:t>
                      </a:r>
                    </a:p>
                    <a:p>
                      <a:pPr algn="l"/>
                      <a:r>
                        <a:rPr lang="en-IN" sz="1800" b="1" baseline="0" dirty="0" smtClean="0">
                          <a:solidFill>
                            <a:schemeClr val="tx1"/>
                          </a:solidFill>
                          <a:latin typeface="Poppins"/>
                        </a:rPr>
                        <a:t>               Function 1</a:t>
                      </a:r>
                    </a:p>
                    <a:p>
                      <a:pPr algn="l"/>
                      <a:r>
                        <a:rPr lang="en-IN" sz="1800" b="1" baseline="0" dirty="0" smtClean="0">
                          <a:solidFill>
                            <a:schemeClr val="tx1"/>
                          </a:solidFill>
                          <a:latin typeface="Poppins"/>
                        </a:rPr>
                        <a:t>               Function 2</a:t>
                      </a:r>
                    </a:p>
                    <a:p>
                      <a:pPr algn="l"/>
                      <a:r>
                        <a:rPr lang="en-IN" sz="1800" b="1" baseline="0" dirty="0" smtClean="0">
                          <a:solidFill>
                            <a:schemeClr val="tx1"/>
                          </a:solidFill>
                          <a:latin typeface="Poppins"/>
                        </a:rPr>
                        <a:t>               Function 3</a:t>
                      </a:r>
                    </a:p>
                    <a:p>
                      <a:pPr algn="l"/>
                      <a:r>
                        <a:rPr lang="en-IN" sz="1800" b="1" baseline="0" dirty="0" smtClean="0">
                          <a:solidFill>
                            <a:schemeClr val="tx1"/>
                          </a:solidFill>
                          <a:latin typeface="Poppins"/>
                        </a:rPr>
                        <a:t>                        -</a:t>
                      </a:r>
                    </a:p>
                    <a:p>
                      <a:pPr algn="l"/>
                      <a:r>
                        <a:rPr lang="en-IN" sz="1800" b="1" baseline="0" dirty="0" smtClean="0">
                          <a:solidFill>
                            <a:schemeClr val="tx1"/>
                          </a:solidFill>
                          <a:latin typeface="Poppins"/>
                        </a:rPr>
                        <a:t>                        -</a:t>
                      </a:r>
                    </a:p>
                    <a:p>
                      <a:pPr algn="l"/>
                      <a:r>
                        <a:rPr lang="en-IN" sz="1800" b="1" baseline="0" dirty="0" smtClean="0">
                          <a:solidFill>
                            <a:schemeClr val="tx1"/>
                          </a:solidFill>
                          <a:latin typeface="Poppins"/>
                        </a:rPr>
                        <a:t>                Function n 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Poppi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>
            <a:off x="2606722" y="2074460"/>
            <a:ext cx="941696" cy="1883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009934" y="2763251"/>
            <a:ext cx="159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Poppins"/>
              </a:rPr>
              <a:t>Mandatory Blocks</a:t>
            </a:r>
            <a:endParaRPr lang="en-IN" sz="2000" b="1" dirty="0">
              <a:latin typeface="Poppins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547212" y="1690688"/>
            <a:ext cx="805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47212" y="2443589"/>
            <a:ext cx="805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47212" y="2861699"/>
            <a:ext cx="805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547212" y="5557553"/>
            <a:ext cx="805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773" y="3957851"/>
            <a:ext cx="159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Poppins"/>
              </a:rPr>
              <a:t>Optional</a:t>
            </a:r>
          </a:p>
          <a:p>
            <a:r>
              <a:rPr lang="en-IN" sz="2000" b="1" dirty="0" smtClean="0">
                <a:latin typeface="Poppins"/>
              </a:rPr>
              <a:t>Blocks</a:t>
            </a:r>
            <a:endParaRPr lang="en-IN" sz="2000" b="1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560110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0153" y="378004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Overview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40913" y="158092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5000"/>
            </a:pPr>
            <a:r>
              <a:rPr lang="en-US" sz="2400" dirty="0">
                <a:solidFill>
                  <a:schemeClr val="tx1"/>
                </a:solidFill>
              </a:rPr>
              <a:t>Computer System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5000"/>
            </a:pPr>
            <a:r>
              <a:rPr lang="en-US" sz="2400" dirty="0">
                <a:solidFill>
                  <a:schemeClr val="tx1"/>
                </a:solidFill>
              </a:rPr>
              <a:t>Architecture of Computer System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5000"/>
            </a:pPr>
            <a:r>
              <a:rPr lang="en-US" sz="2400" dirty="0">
                <a:solidFill>
                  <a:schemeClr val="tx1"/>
                </a:solidFill>
              </a:rPr>
              <a:t>Need of C Programming Language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5000"/>
            </a:pPr>
            <a:r>
              <a:rPr lang="en-US" sz="2400" dirty="0">
                <a:solidFill>
                  <a:schemeClr val="tx1"/>
                </a:solidFill>
              </a:rPr>
              <a:t>History of C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5000"/>
            </a:pPr>
            <a:r>
              <a:rPr lang="en-US" sz="2400" dirty="0">
                <a:solidFill>
                  <a:schemeClr val="tx1"/>
                </a:solidFill>
              </a:rPr>
              <a:t>Tokens in 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5000"/>
            </a:pPr>
            <a:r>
              <a:rPr lang="en-US" sz="2400" dirty="0" smtClean="0">
                <a:solidFill>
                  <a:schemeClr val="tx1"/>
                </a:solidFill>
              </a:rPr>
              <a:t>Structure of C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5000"/>
            </a:pPr>
            <a:r>
              <a:rPr lang="en-US" sz="2400" dirty="0" smtClean="0">
                <a:solidFill>
                  <a:schemeClr val="tx1"/>
                </a:solidFill>
              </a:rPr>
              <a:t>Programs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5000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172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910" y="352246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Computer System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53791" y="177410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Is a collection of related Components that have </a:t>
            </a:r>
            <a:r>
              <a:rPr lang="en-US" sz="2400" dirty="0" smtClean="0">
                <a:solidFill>
                  <a:schemeClr val="tx1"/>
                </a:solidFill>
              </a:rPr>
              <a:t> all </a:t>
            </a:r>
            <a:r>
              <a:rPr lang="en-US" sz="2400" dirty="0">
                <a:solidFill>
                  <a:schemeClr val="tx1"/>
                </a:solidFill>
              </a:rPr>
              <a:t>been design to work together Smoothly</a:t>
            </a:r>
          </a:p>
          <a:p>
            <a:pPr>
              <a:lnSpc>
                <a:spcPct val="200000"/>
              </a:lnSpc>
              <a:spcBef>
                <a:spcPts val="558"/>
              </a:spcBef>
              <a:buClr>
                <a:srgbClr val="FF6738"/>
              </a:buClr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Bits and Byte</a:t>
            </a:r>
          </a:p>
          <a:p>
            <a:pPr>
              <a:lnSpc>
                <a:spcPct val="200000"/>
              </a:lnSpc>
              <a:spcBef>
                <a:spcPts val="558"/>
              </a:spcBef>
              <a:buClr>
                <a:srgbClr val="FF6738"/>
              </a:buClr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Use of Computer</a:t>
            </a:r>
          </a:p>
        </p:txBody>
      </p:sp>
    </p:spTree>
    <p:extLst>
      <p:ext uri="{BB962C8B-B14F-4D97-AF65-F5344CB8AC3E}">
        <p14:creationId xmlns:p14="http://schemas.microsoft.com/office/powerpoint/2010/main" val="30783718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5480" y="326489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Types of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0164" y="1816625"/>
            <a:ext cx="2846231" cy="656823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Types of Software</a:t>
            </a:r>
            <a:endParaRPr lang="en-IN" sz="2200" dirty="0">
              <a:latin typeface="Poppi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1956" y="3050146"/>
            <a:ext cx="2846231" cy="656823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System Software</a:t>
            </a:r>
            <a:endParaRPr lang="en-IN" sz="2200" dirty="0">
              <a:latin typeface="Poppi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9082" y="3050145"/>
            <a:ext cx="2846231" cy="656823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Application Software</a:t>
            </a:r>
            <a:endParaRPr lang="en-IN" sz="2200" dirty="0">
              <a:latin typeface="Poppins"/>
            </a:endParaRPr>
          </a:p>
        </p:txBody>
      </p:sp>
      <p:cxnSp>
        <p:nvCxnSpPr>
          <p:cNvPr id="10" name="Straight Connector 9"/>
          <p:cNvCxnSpPr>
            <a:stCxn id="6" idx="2"/>
          </p:cNvCxnSpPr>
          <p:nvPr/>
        </p:nvCxnSpPr>
        <p:spPr>
          <a:xfrm>
            <a:off x="5393280" y="2482783"/>
            <a:ext cx="2968" cy="18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39414" y="2678806"/>
            <a:ext cx="4597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7650051" y="2678806"/>
            <a:ext cx="2147" cy="3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39414" y="2678805"/>
            <a:ext cx="2147" cy="3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39414" y="3705561"/>
            <a:ext cx="0" cy="37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9374" y="4076898"/>
            <a:ext cx="3908739" cy="1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40571" y="4599228"/>
            <a:ext cx="222160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latin typeface="Poppins"/>
              </a:rPr>
              <a:t>Application Package/Tools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DBMS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7870" y="4543035"/>
            <a:ext cx="2073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 smtClean="0">
                <a:latin typeface="Poppins"/>
              </a:rPr>
              <a:t>OS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DOS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UNIX</a:t>
            </a:r>
            <a:endParaRPr lang="en-IN" b="1" dirty="0">
              <a:latin typeface="Poppi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5584" y="4547069"/>
            <a:ext cx="2073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 smtClean="0">
                <a:latin typeface="Poppins"/>
              </a:rPr>
              <a:t>Packages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Linker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Loader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Editors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99374" y="4089520"/>
            <a:ext cx="2147" cy="3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07403" y="4075488"/>
            <a:ext cx="2147" cy="3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808113" y="4090931"/>
            <a:ext cx="2147" cy="3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50051" y="3718183"/>
            <a:ext cx="0" cy="37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42468" y="4071290"/>
            <a:ext cx="2331076" cy="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557492" y="4071290"/>
            <a:ext cx="2147" cy="3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4372" y="4543035"/>
            <a:ext cx="20734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 smtClean="0">
                <a:latin typeface="Poppins"/>
              </a:rPr>
              <a:t>Translators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Interpreters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Compilers</a:t>
            </a:r>
            <a:endParaRPr lang="en-IN" b="1" dirty="0">
              <a:latin typeface="Poppins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871397" y="4071289"/>
            <a:ext cx="2147" cy="3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64511" y="4624402"/>
            <a:ext cx="222160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latin typeface="Poppins"/>
              </a:rPr>
              <a:t>Special Purpose Software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Accounts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Payroll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Poppins"/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38566090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3031" y="334398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000" b="1" dirty="0"/>
              <a:t>Communication </a:t>
            </a:r>
            <a:r>
              <a:rPr lang="en-US" sz="3000" b="1" dirty="0" smtClean="0"/>
              <a:t>Between </a:t>
            </a:r>
            <a:r>
              <a:rPr lang="en-US" sz="3000" b="1" dirty="0"/>
              <a:t>User </a:t>
            </a:r>
            <a:r>
              <a:rPr lang="en-US" sz="3000" b="1" dirty="0" smtClean="0"/>
              <a:t>&amp; Machine</a:t>
            </a:r>
            <a:endParaRPr lang="en-US" sz="3000" b="1" dirty="0"/>
          </a:p>
        </p:txBody>
      </p:sp>
      <p:cxnSp>
        <p:nvCxnSpPr>
          <p:cNvPr id="5" name="Straight Arrow Connector 6"/>
          <p:cNvCxnSpPr/>
          <p:nvPr/>
        </p:nvCxnSpPr>
        <p:spPr>
          <a:xfrm>
            <a:off x="3303611" y="3204410"/>
            <a:ext cx="4038480" cy="0"/>
          </a:xfrm>
          <a:prstGeom prst="bentConnector3">
            <a:avLst>
              <a:gd name="adj1" fmla="val 60205"/>
            </a:avLst>
          </a:prstGeom>
          <a:noFill/>
          <a:ln w="3816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" name="TextBox 7"/>
          <p:cNvSpPr/>
          <p:nvPr/>
        </p:nvSpPr>
        <p:spPr>
          <a:xfrm>
            <a:off x="3303611" y="1844603"/>
            <a:ext cx="4114440" cy="11527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just"/>
            <a:r>
              <a:rPr lang="en-US" dirty="0">
                <a:latin typeface="Poppins"/>
                <a:ea typeface="Microsoft YaHei" pitchFamily="2"/>
                <a:cs typeface="Mangal" pitchFamily="2"/>
              </a:rPr>
              <a:t>User want to interact with machine but machine only knows language in the form of 0’s and 1’s i.e. Bit (Binary Language)</a:t>
            </a:r>
          </a:p>
        </p:txBody>
      </p:sp>
      <p:sp>
        <p:nvSpPr>
          <p:cNvPr id="7" name="TextBox 9"/>
          <p:cNvSpPr/>
          <p:nvPr/>
        </p:nvSpPr>
        <p:spPr>
          <a:xfrm>
            <a:off x="1756303" y="2900284"/>
            <a:ext cx="1066320" cy="4447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r>
              <a:rPr lang="en-US" sz="2400" b="1" dirty="0">
                <a:latin typeface="Poppins"/>
                <a:ea typeface="Microsoft YaHei" pitchFamily="2"/>
                <a:cs typeface="Mangal" pitchFamily="2"/>
              </a:rPr>
              <a:t>User</a:t>
            </a:r>
          </a:p>
        </p:txBody>
      </p:sp>
      <p:sp>
        <p:nvSpPr>
          <p:cNvPr id="8" name="TextBox 10"/>
          <p:cNvSpPr/>
          <p:nvPr/>
        </p:nvSpPr>
        <p:spPr>
          <a:xfrm>
            <a:off x="7342091" y="2900284"/>
            <a:ext cx="2622240" cy="4447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r>
              <a:rPr lang="en-US" sz="2400" b="1" dirty="0">
                <a:latin typeface="Poppins"/>
                <a:ea typeface="Microsoft YaHei" pitchFamily="2"/>
                <a:cs typeface="Mangal" pitchFamily="2"/>
              </a:rPr>
              <a:t>        Machine</a:t>
            </a:r>
          </a:p>
        </p:txBody>
      </p:sp>
      <p:sp>
        <p:nvSpPr>
          <p:cNvPr id="9" name="TextBox 11"/>
          <p:cNvSpPr/>
          <p:nvPr/>
        </p:nvSpPr>
        <p:spPr>
          <a:xfrm>
            <a:off x="746975" y="4237634"/>
            <a:ext cx="10212946" cy="23030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285840" indent="-285480" algn="just">
              <a:lnSpc>
                <a:spcPct val="150000"/>
              </a:lnSpc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0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So Binary language is also known as Machine level language but it is difficult to understand because it is in the form of bits.  </a:t>
            </a:r>
          </a:p>
          <a:p>
            <a:pPr marL="285840" indent="-285480">
              <a:lnSpc>
                <a:spcPct val="150000"/>
              </a:lnSpc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0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So user want language that is close to user and we know it as High level language .</a:t>
            </a:r>
          </a:p>
          <a:p>
            <a:pPr marL="285840" indent="-285480">
              <a:lnSpc>
                <a:spcPct val="150000"/>
              </a:lnSpc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0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High level language is just like English language, all instructions are in friendly approach.</a:t>
            </a:r>
          </a:p>
        </p:txBody>
      </p:sp>
    </p:spTree>
    <p:extLst>
      <p:ext uri="{BB962C8B-B14F-4D97-AF65-F5344CB8AC3E}">
        <p14:creationId xmlns:p14="http://schemas.microsoft.com/office/powerpoint/2010/main" val="1841179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789" y="3206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Need of Translator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25001" y="1556086"/>
            <a:ext cx="11372045" cy="4373562"/>
          </a:xfrm>
        </p:spPr>
        <p:txBody>
          <a:bodyPr/>
          <a:lstStyle/>
          <a:p>
            <a:pPr>
              <a:spcBef>
                <a:spcPts val="558"/>
              </a:spcBef>
              <a:buClr>
                <a:srgbClr val="FF6738"/>
              </a:buClr>
              <a:buFont typeface="Arial" pitchFamily="32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Computer only understands Binary language and user only understands High level language.</a:t>
            </a:r>
          </a:p>
          <a:p>
            <a:pPr>
              <a:spcBef>
                <a:spcPts val="558"/>
              </a:spcBef>
              <a:buNone/>
            </a:pPr>
            <a:endParaRPr lang="en-US" sz="2000" dirty="0"/>
          </a:p>
          <a:p>
            <a:pPr>
              <a:spcBef>
                <a:spcPts val="558"/>
              </a:spcBef>
              <a:buNone/>
            </a:pPr>
            <a:endParaRPr lang="en-US" sz="2400" dirty="0"/>
          </a:p>
          <a:p>
            <a:pPr>
              <a:spcBef>
                <a:spcPts val="558"/>
              </a:spcBef>
              <a:buNone/>
            </a:pPr>
            <a:endParaRPr lang="en-US" sz="2400" dirty="0"/>
          </a:p>
          <a:p>
            <a:pPr>
              <a:spcBef>
                <a:spcPts val="558"/>
              </a:spcBef>
              <a:buNone/>
            </a:pPr>
            <a:endParaRPr lang="en-US" sz="2400" dirty="0"/>
          </a:p>
          <a:p>
            <a:pPr>
              <a:spcBef>
                <a:spcPts val="558"/>
              </a:spcBef>
              <a:buNone/>
            </a:pPr>
            <a:endParaRPr lang="en-US" sz="2400" dirty="0"/>
          </a:p>
          <a:p>
            <a:pPr>
              <a:spcBef>
                <a:spcPts val="558"/>
              </a:spcBef>
              <a:buNone/>
            </a:pPr>
            <a:endParaRPr lang="en-US" sz="2400" dirty="0"/>
          </a:p>
          <a:p>
            <a:pPr>
              <a:spcBef>
                <a:spcPts val="558"/>
              </a:spcBef>
              <a:buNone/>
            </a:pPr>
            <a:endParaRPr lang="en-US" sz="2400" dirty="0"/>
          </a:p>
          <a:p>
            <a:pPr>
              <a:spcBef>
                <a:spcPts val="558"/>
              </a:spcBef>
              <a:buNone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828800" y="2086378"/>
            <a:ext cx="7933386" cy="28848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2136280" y="2600501"/>
            <a:ext cx="2228045" cy="1017431"/>
          </a:xfrm>
          <a:prstGeom prst="roundRect">
            <a:avLst/>
          </a:prstGeom>
          <a:solidFill>
            <a:srgbClr val="022950"/>
          </a:solidFill>
          <a:ln>
            <a:solidFill>
              <a:srgbClr val="022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oppins"/>
              </a:rPr>
              <a:t>Easy for programmer to understand </a:t>
            </a:r>
            <a:endParaRPr lang="en-IN" dirty="0">
              <a:latin typeface="Poppin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5169" y="3696237"/>
            <a:ext cx="2149156" cy="1017431"/>
          </a:xfrm>
          <a:prstGeom prst="roundRect">
            <a:avLst/>
          </a:prstGeom>
          <a:solidFill>
            <a:srgbClr val="022950"/>
          </a:solidFill>
          <a:ln>
            <a:solidFill>
              <a:srgbClr val="022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oppins"/>
              </a:rPr>
              <a:t>Contains English words</a:t>
            </a:r>
            <a:endParaRPr lang="en-IN" dirty="0">
              <a:latin typeface="Poppin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58506" y="2701345"/>
            <a:ext cx="2228045" cy="904770"/>
          </a:xfrm>
          <a:prstGeom prst="roundRect">
            <a:avLst/>
          </a:prstGeom>
          <a:solidFill>
            <a:srgbClr val="022950"/>
          </a:solidFill>
          <a:ln>
            <a:solidFill>
              <a:srgbClr val="022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oppins"/>
              </a:rPr>
              <a:t>The computer’s own language</a:t>
            </a:r>
            <a:endParaRPr lang="en-IN" dirty="0">
              <a:latin typeface="Poppin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45627" y="3717969"/>
            <a:ext cx="2228045" cy="973965"/>
          </a:xfrm>
          <a:prstGeom prst="roundRect">
            <a:avLst/>
          </a:prstGeom>
          <a:solidFill>
            <a:srgbClr val="022950"/>
          </a:solidFill>
          <a:ln>
            <a:solidFill>
              <a:srgbClr val="022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oppins"/>
              </a:rPr>
              <a:t>Binary numbers. All 1s and 0s</a:t>
            </a:r>
            <a:endParaRPr lang="en-IN" dirty="0">
              <a:latin typeface="Poppin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23646" y="2826857"/>
            <a:ext cx="1354428" cy="1832019"/>
          </a:xfrm>
          <a:prstGeom prst="roundRect">
            <a:avLst/>
          </a:prstGeom>
          <a:solidFill>
            <a:srgbClr val="022950"/>
          </a:solidFill>
          <a:ln>
            <a:solidFill>
              <a:srgbClr val="022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oppins"/>
              </a:rPr>
              <a:t>Translator Program</a:t>
            </a:r>
            <a:endParaRPr lang="en-IN" dirty="0">
              <a:latin typeface="Poppi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6280" y="2152864"/>
            <a:ext cx="24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High Level Language</a:t>
            </a:r>
            <a:endParaRPr lang="en-IN" b="1" dirty="0">
              <a:latin typeface="Poppi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5489" y="2178594"/>
            <a:ext cx="24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Machine Code</a:t>
            </a:r>
            <a:endParaRPr lang="en-IN" b="1" dirty="0">
              <a:latin typeface="Poppins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622977" y="3412901"/>
            <a:ext cx="399784" cy="283336"/>
          </a:xfrm>
          <a:prstGeom prst="rightArrow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6618398" y="3412901"/>
            <a:ext cx="399784" cy="283336"/>
          </a:xfrm>
          <a:prstGeom prst="rightArrow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 Arrow 22"/>
          <p:cNvSpPr/>
          <p:nvPr/>
        </p:nvSpPr>
        <p:spPr>
          <a:xfrm>
            <a:off x="6618398" y="3960447"/>
            <a:ext cx="399784" cy="302460"/>
          </a:xfrm>
          <a:prstGeom prst="leftArrow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4596417" y="3915370"/>
            <a:ext cx="399784" cy="302460"/>
          </a:xfrm>
          <a:prstGeom prst="leftArrow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25001" y="5228458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58"/>
              </a:spcBef>
            </a:pPr>
            <a:r>
              <a:rPr lang="en-US" sz="2400" b="1" dirty="0">
                <a:solidFill>
                  <a:srgbClr val="022950"/>
                </a:solidFill>
                <a:latin typeface="Poppins"/>
              </a:rPr>
              <a:t>T</a:t>
            </a:r>
            <a:r>
              <a:rPr lang="en-US" sz="2400" b="1" dirty="0" smtClean="0">
                <a:solidFill>
                  <a:srgbClr val="022950"/>
                </a:solidFill>
                <a:latin typeface="Poppins"/>
              </a:rPr>
              <a:t>here </a:t>
            </a:r>
            <a:r>
              <a:rPr lang="en-US" sz="2400" b="1" dirty="0">
                <a:solidFill>
                  <a:srgbClr val="022950"/>
                </a:solidFill>
                <a:latin typeface="Poppins"/>
              </a:rPr>
              <a:t>are two types of </a:t>
            </a:r>
            <a:r>
              <a:rPr lang="en-US" sz="2400" b="1" dirty="0" smtClean="0">
                <a:solidFill>
                  <a:srgbClr val="022950"/>
                </a:solidFill>
                <a:latin typeface="Poppins"/>
              </a:rPr>
              <a:t>translators :</a:t>
            </a:r>
            <a:endParaRPr lang="en-US" sz="2400" b="1" dirty="0">
              <a:solidFill>
                <a:srgbClr val="022950"/>
              </a:solidFill>
              <a:latin typeface="Poppi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9489" y="5721429"/>
            <a:ext cx="6096000" cy="8463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558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/>
              </a:rPr>
              <a:t>Compiler</a:t>
            </a:r>
          </a:p>
          <a:p>
            <a:pPr marL="285750" indent="-285750">
              <a:spcBef>
                <a:spcPts val="558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Poppins"/>
              </a:rPr>
              <a:t>Interpreter</a:t>
            </a:r>
            <a:endParaRPr lang="en-US" sz="22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389473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789" y="3968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Need of C Language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99245" y="1722438"/>
            <a:ext cx="8229600" cy="3992562"/>
          </a:xfrm>
        </p:spPr>
        <p:txBody>
          <a:bodyPr/>
          <a:lstStyle/>
          <a:p>
            <a:pPr>
              <a:spcBef>
                <a:spcPts val="558"/>
              </a:spcBef>
              <a:buNone/>
            </a:pPr>
            <a:r>
              <a:rPr lang="en-US" sz="2600" b="1" dirty="0"/>
              <a:t>C is called as Middle level language.</a:t>
            </a:r>
          </a:p>
          <a:p>
            <a:pPr>
              <a:spcBef>
                <a:spcPts val="558"/>
              </a:spcBef>
              <a:buNone/>
            </a:pPr>
            <a:endParaRPr lang="en-US" sz="2000" dirty="0"/>
          </a:p>
          <a:p>
            <a:pPr>
              <a:spcBef>
                <a:spcPts val="558"/>
              </a:spcBef>
              <a:buNone/>
            </a:pPr>
            <a:endParaRPr lang="en-US" dirty="0"/>
          </a:p>
          <a:p>
            <a:pPr algn="just">
              <a:spcBef>
                <a:spcPts val="558"/>
              </a:spcBef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27974" y="2523240"/>
            <a:ext cx="9767553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558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/>
              </a:rPr>
              <a:t>Behaves as High Level Language through Functions - gives a modular programming</a:t>
            </a:r>
          </a:p>
          <a:p>
            <a:pPr marL="342900" indent="-342900"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/>
              </a:rPr>
              <a:t>It gives access to the low level memory through Pointers</a:t>
            </a:r>
          </a:p>
          <a:p>
            <a:pPr marL="342900" indent="-342900" algn="just">
              <a:spcBef>
                <a:spcPts val="558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/>
              </a:rPr>
              <a:t>As its a combination of these two aspects, its neither a High Level nor a Low level language ,so C is  Middle Level Language. </a:t>
            </a:r>
          </a:p>
        </p:txBody>
      </p:sp>
    </p:spTree>
    <p:extLst>
      <p:ext uri="{BB962C8B-B14F-4D97-AF65-F5344CB8AC3E}">
        <p14:creationId xmlns:p14="http://schemas.microsoft.com/office/powerpoint/2010/main" val="28099178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910" y="3968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History of C Language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2275" y="1722438"/>
            <a:ext cx="11011437" cy="399256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Developed at Bell Laboratories in 1972 by Dennis </a:t>
            </a:r>
            <a:r>
              <a:rPr lang="en-US" sz="2200">
                <a:solidFill>
                  <a:schemeClr val="tx1"/>
                </a:solidFill>
              </a:rPr>
              <a:t>Ritchie</a:t>
            </a:r>
            <a:r>
              <a:rPr lang="en-US" sz="2200" smtClean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88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new-theme</Template>
  <TotalTime>552</TotalTime>
  <Words>1277</Words>
  <Application>Microsoft Office PowerPoint</Application>
  <PresentationFormat>Widescreen</PresentationFormat>
  <Paragraphs>346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Microsoft YaHei</vt:lpstr>
      <vt:lpstr>Arial</vt:lpstr>
      <vt:lpstr>Calibri</vt:lpstr>
      <vt:lpstr>Courier New</vt:lpstr>
      <vt:lpstr>Mangal</vt:lpstr>
      <vt:lpstr>Poppins</vt:lpstr>
      <vt:lpstr>Tahoma</vt:lpstr>
      <vt:lpstr>Wingdings</vt:lpstr>
      <vt:lpstr>new-theme</vt:lpstr>
      <vt:lpstr>C Programming Fundamentals</vt:lpstr>
      <vt:lpstr>PowerPoint Presentation</vt:lpstr>
      <vt:lpstr>Overview</vt:lpstr>
      <vt:lpstr>Computer System</vt:lpstr>
      <vt:lpstr>Types of Software</vt:lpstr>
      <vt:lpstr>Communication Between User &amp; Machine</vt:lpstr>
      <vt:lpstr>Need of Translator</vt:lpstr>
      <vt:lpstr>Need of C Language</vt:lpstr>
      <vt:lpstr>History of C Language</vt:lpstr>
      <vt:lpstr>C Programming Basics</vt:lpstr>
      <vt:lpstr>C Tokens</vt:lpstr>
      <vt:lpstr>Identifier</vt:lpstr>
      <vt:lpstr>Variable</vt:lpstr>
      <vt:lpstr>Constant</vt:lpstr>
      <vt:lpstr>Character set</vt:lpstr>
      <vt:lpstr>Keywords</vt:lpstr>
      <vt:lpstr>Datatypes</vt:lpstr>
      <vt:lpstr>Range of Data type</vt:lpstr>
      <vt:lpstr>Declaration of Variable</vt:lpstr>
      <vt:lpstr>Operators in C</vt:lpstr>
      <vt:lpstr>Arithmetic Operators</vt:lpstr>
      <vt:lpstr>Relational Operators</vt:lpstr>
      <vt:lpstr>Logical  Operators</vt:lpstr>
      <vt:lpstr>Increment Operator(++)</vt:lpstr>
      <vt:lpstr>Decrement Operator(--)</vt:lpstr>
      <vt:lpstr>Conditional  Operator(?:)</vt:lpstr>
      <vt:lpstr>Structure of C Program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Amruta Pisal</cp:lastModifiedBy>
  <cp:revision>93</cp:revision>
  <dcterms:created xsi:type="dcterms:W3CDTF">2020-04-18T11:39:49Z</dcterms:created>
  <dcterms:modified xsi:type="dcterms:W3CDTF">2022-01-31T09:29:54Z</dcterms:modified>
</cp:coreProperties>
</file>