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56" r:id="rId2"/>
    <p:sldId id="315" r:id="rId3"/>
    <p:sldId id="316" r:id="rId4"/>
    <p:sldId id="317" r:id="rId5"/>
    <p:sldId id="319" r:id="rId6"/>
    <p:sldId id="320" r:id="rId7"/>
    <p:sldId id="322" r:id="rId8"/>
    <p:sldId id="323" r:id="rId9"/>
    <p:sldId id="324" r:id="rId10"/>
    <p:sldId id="326" r:id="rId11"/>
    <p:sldId id="327" r:id="rId12"/>
    <p:sldId id="32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950"/>
    <a:srgbClr val="FF6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920CE-E49E-49BF-B11A-7BF46AE2FC3F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695F0-B1B7-4B1B-AA2F-526557D9A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3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36D8AFA-7C9D-4AD0-9D8D-40B06E2A72B2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86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2966DB7-F0CD-47B7-9E25-33072DF673E4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33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5EA647D-83BD-4065-A3A6-E97C6041030C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493A83E-467F-45DE-B6A0-C4007BF70A72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70F6A44-9B3F-41DA-956C-79DEA497634F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3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A2CB86C-B851-49C7-B4FA-B52EFD2E10CB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66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F7C4A04-C193-4DDB-BB1F-4911DD0C3411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2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6A8971-EB30-419E-A25E-3EC403805BB0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15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4C2D698-A892-4482-808F-40F02B15FE8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8C4DFE-011C-436F-BF21-8F4170CAD6CE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BB847A-70B7-4F19-BF13-2DD8ACAD56F5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9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52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35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600" y="2197565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0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0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59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53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22950"/>
                </a:solidFill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32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4000" kern="120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6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738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2pPr>
              <a:defRPr>
                <a:latin typeface="Poppins"/>
              </a:defRPr>
            </a:lvl2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22950"/>
                </a:solidFill>
                <a:latin typeface="Poppins"/>
              </a:defRPr>
            </a:lvl1pPr>
            <a:lvl3pPr>
              <a:defRPr>
                <a:latin typeface="Poppins"/>
              </a:defRPr>
            </a:lvl3pPr>
            <a:lvl4pPr>
              <a:defRPr>
                <a:latin typeface="Poppins"/>
              </a:defRPr>
            </a:lvl4pPr>
            <a:lvl5pPr>
              <a:defRPr>
                <a:latin typeface="Poppi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9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000" kern="1200" dirty="0" smtClean="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9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49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022950"/>
                </a:solidFill>
                <a:latin typeface="Poppin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59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BA36-9C21-4CEF-8BF3-6565C9A5E930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0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22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4BA36-9C21-4CEF-8BF3-6565C9A5E930}" type="datetimeFigureOut">
              <a:rPr lang="en-IN" smtClean="0"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4E986-1748-4849-AF3D-3EEA13619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63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4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FF6738"/>
          </a:solidFill>
          <a:latin typeface="Poppin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22950"/>
          </a:solidFill>
          <a:latin typeface="Poppin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/>
              <a:t>Array and String in C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660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1668" y="36512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Operations on Strings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412124" y="1552576"/>
            <a:ext cx="8229600" cy="4297362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Accept string from user and Display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Length of the String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Reversing the String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Convert string to Uppercase and Lowercase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Compare two strings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Concatenate two Strings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Coping String into another String.</a:t>
            </a:r>
          </a:p>
          <a:p>
            <a:pPr lvl="0">
              <a:lnSpc>
                <a:spcPct val="150000"/>
              </a:lnSpc>
              <a:buClr>
                <a:srgbClr val="FF6738"/>
              </a:buClr>
              <a:buSzPct val="1200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63531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anchor="t"/>
          <a:lstStyle/>
          <a:p>
            <a:pPr lvl="0"/>
            <a:r>
              <a:rPr lang="en-US" sz="3100" dirty="0">
                <a:solidFill>
                  <a:srgbClr val="FFFFFF"/>
                </a:solidFill>
              </a:rPr>
              <a:t>String Library function-</a:t>
            </a:r>
            <a:r>
              <a:rPr lang="en-US" sz="3600" dirty="0" err="1">
                <a:solidFill>
                  <a:srgbClr val="FFFFFF"/>
                </a:solidFill>
              </a:rPr>
              <a:t>string.h</a:t>
            </a:r>
            <a:r>
              <a:rPr lang="en-US" sz="2400" b="1" dirty="0">
                <a:solidFill>
                  <a:srgbClr val="FFFFFF"/>
                </a:solidFill>
              </a:rPr>
              <a:t/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/>
            </a:r>
            <a:br>
              <a:rPr lang="en-US" sz="2400" dirty="0">
                <a:solidFill>
                  <a:srgbClr val="FFFFFF"/>
                </a:solidFill>
              </a:rPr>
            </a:b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505444"/>
              </p:ext>
            </p:extLst>
          </p:nvPr>
        </p:nvGraphicFramePr>
        <p:xfrm>
          <a:off x="785611" y="1670889"/>
          <a:ext cx="10212947" cy="4549680"/>
        </p:xfrm>
        <a:graphic>
          <a:graphicData uri="http://schemas.openxmlformats.org/drawingml/2006/table">
            <a:tbl>
              <a:tblPr/>
              <a:tblGrid>
                <a:gridCol w="1392578"/>
                <a:gridCol w="2781383"/>
                <a:gridCol w="3108234"/>
                <a:gridCol w="2930752"/>
              </a:tblGrid>
              <a:tr h="46368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200" b="1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Name</a:t>
                      </a:r>
                    </a:p>
                  </a:txBody>
                  <a:tcPr>
                    <a:solidFill>
                      <a:srgbClr val="0229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200" b="1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Syntax</a:t>
                      </a:r>
                    </a:p>
                  </a:txBody>
                  <a:tcPr>
                    <a:solidFill>
                      <a:srgbClr val="0229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200" b="1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Example</a:t>
                      </a:r>
                    </a:p>
                  </a:txBody>
                  <a:tcPr>
                    <a:solidFill>
                      <a:srgbClr val="0229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200" b="1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Use</a:t>
                      </a:r>
                    </a:p>
                  </a:txBody>
                  <a:tcPr>
                    <a:solidFill>
                      <a:srgbClr val="022950"/>
                    </a:solidFill>
                  </a:tcPr>
                </a:tc>
              </a:tr>
              <a:tr h="6498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strlen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strlen(string)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strlen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(“spark”)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ans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:-5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Calculate no of characters from String.</a:t>
                      </a:r>
                    </a:p>
                  </a:txBody>
                  <a:tcPr/>
                </a:tc>
              </a:tr>
              <a:tr h="6498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strrev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strrev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strrev(“spark”)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Ans:-kraps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Reverse the string</a:t>
                      </a:r>
                    </a:p>
                  </a:txBody>
                  <a:tcPr/>
                </a:tc>
              </a:tr>
              <a:tr h="6498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strupr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strupr(string)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endParaRPr lang="en-US" sz="1800" b="0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strupr(“spark”)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Ans:-SPARK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Convert characters to uppercase</a:t>
                      </a:r>
                    </a:p>
                  </a:txBody>
                  <a:tcPr/>
                </a:tc>
              </a:tr>
              <a:tr h="6498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strlwr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strlwr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strlwr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(“SPARK”)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Ans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:-spark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Convert characters to lowercase</a:t>
                      </a:r>
                    </a:p>
                  </a:txBody>
                  <a:tcPr/>
                </a:tc>
              </a:tr>
              <a:tr h="14868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strcmp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strcmp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(string1,string2)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endParaRPr lang="en-US" sz="1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strcmp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(“</a:t>
                      </a: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Spark”,”SP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”)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endParaRPr lang="en-US" sz="1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Ans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: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Compares two strings by there ASCII value and cases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Value 0=Equal strings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Value 1=string&gt;string2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5"/>
          <p:cNvSpPr/>
          <p:nvPr/>
        </p:nvSpPr>
        <p:spPr>
          <a:xfrm>
            <a:off x="2135640" y="914400"/>
            <a:ext cx="262934" cy="5292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0152" y="251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z="3500" b="1" dirty="0" smtClean="0"/>
              <a:t>Operations on Strings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0472638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anchor="t"/>
          <a:lstStyle/>
          <a:p>
            <a:pPr lvl="0"/>
            <a:r>
              <a:rPr lang="en-US" sz="3100">
                <a:solidFill>
                  <a:srgbClr val="FFFFFF"/>
                </a:solidFill>
              </a:rPr>
              <a:t>String Library function-</a:t>
            </a:r>
            <a:r>
              <a:rPr lang="en-US" sz="3600">
                <a:solidFill>
                  <a:srgbClr val="FFFFFF"/>
                </a:solidFill>
              </a:rPr>
              <a:t>string.h</a:t>
            </a:r>
            <a:r>
              <a:rPr lang="en-US" sz="2400" b="1">
                <a:solidFill>
                  <a:srgbClr val="FFFFFF"/>
                </a:solidFill>
              </a:rPr>
              <a:t/>
            </a:r>
            <a:br>
              <a:rPr lang="en-US" sz="2400" b="1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/>
            </a:r>
            <a:br>
              <a:rPr lang="en-US" sz="2400">
                <a:solidFill>
                  <a:srgbClr val="FFFFFF"/>
                </a:solidFill>
              </a:rPr>
            </a:br>
            <a:endParaRPr lang="en-US" sz="2400">
              <a:solidFill>
                <a:srgbClr val="FFFF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61408"/>
              </p:ext>
            </p:extLst>
          </p:nvPr>
        </p:nvGraphicFramePr>
        <p:xfrm>
          <a:off x="1192369" y="2066216"/>
          <a:ext cx="9323231" cy="2042280"/>
        </p:xfrm>
        <a:graphic>
          <a:graphicData uri="http://schemas.openxmlformats.org/drawingml/2006/table">
            <a:tbl>
              <a:tblPr/>
              <a:tblGrid>
                <a:gridCol w="1134905"/>
                <a:gridCol w="2594234"/>
                <a:gridCol w="3161878"/>
                <a:gridCol w="2432214"/>
              </a:tblGrid>
              <a:tr h="463680"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 i="0" u="none" strike="noStrike" spc="0"/>
                      </a:pPr>
                      <a:r>
                        <a:rPr lang="en-US" sz="2200" b="1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Name</a:t>
                      </a:r>
                    </a:p>
                  </a:txBody>
                  <a:tcPr>
                    <a:solidFill>
                      <a:srgbClr val="0229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200" b="1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Syntax</a:t>
                      </a:r>
                    </a:p>
                  </a:txBody>
                  <a:tcPr>
                    <a:solidFill>
                      <a:srgbClr val="0229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200" b="1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Example</a:t>
                      </a:r>
                    </a:p>
                  </a:txBody>
                  <a:tcPr>
                    <a:solidFill>
                      <a:srgbClr val="0229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2200" b="1" i="0" u="none" strike="noStrike" kern="1200" spc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Use</a:t>
                      </a:r>
                    </a:p>
                  </a:txBody>
                  <a:tcPr>
                    <a:solidFill>
                      <a:srgbClr val="022950"/>
                    </a:solidFill>
                  </a:tcPr>
                </a:tc>
              </a:tr>
              <a:tr h="9288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strcat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strcat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(string1,string2)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endParaRPr lang="en-US" sz="1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strcat(“sparks”,”institute”)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Ans: sparkinstitute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Concatenate two strings.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endParaRPr lang="en-US" sz="1800" b="0" i="0" u="none" strike="noStrike" kern="1200" spc="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Poppins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</a:tr>
              <a:tr h="649800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strcpy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strcpy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(“</a:t>
                      </a: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target”,”source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strcpy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(</a:t>
                      </a: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,”spark”)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Ans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: </a:t>
                      </a:r>
                      <a:r>
                        <a:rPr lang="en-US" sz="1800" b="0" i="0" u="none" strike="noStrike" kern="1200" spc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str</a:t>
                      </a: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=spark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8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Poppins"/>
                          <a:ea typeface="Microsoft YaHei" pitchFamily="2"/>
                          <a:cs typeface="Mangal" pitchFamily="2"/>
                        </a:rPr>
                        <a:t>Copy source string to target string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5"/>
          <p:cNvSpPr/>
          <p:nvPr/>
        </p:nvSpPr>
        <p:spPr>
          <a:xfrm>
            <a:off x="2135640" y="914400"/>
            <a:ext cx="262934" cy="5292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Calibri" pitchFamily="18"/>
                <a:ea typeface="Microsoft YaHei" pitchFamily="2"/>
                <a:cs typeface="Mangal" pitchFamily="2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166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FF6738"/>
                </a:solidFill>
                <a:latin typeface="Poppins"/>
                <a:ea typeface="+mj-ea"/>
                <a:cs typeface="+mj-cs"/>
              </a:defRPr>
            </a:lvl1pPr>
          </a:lstStyle>
          <a:p>
            <a:r>
              <a:rPr lang="en-US" sz="3500" b="1" smtClean="0"/>
              <a:t>Operations on Strings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5073428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6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0152" y="378004"/>
            <a:ext cx="10515600" cy="1325563"/>
          </a:xfrm>
        </p:spPr>
        <p:txBody>
          <a:bodyPr anchor="t"/>
          <a:lstStyle/>
          <a:p>
            <a:pPr lvl="0"/>
            <a:r>
              <a:rPr lang="en-US" sz="3500" b="1" dirty="0" smtClean="0"/>
              <a:t>Objectives</a:t>
            </a:r>
            <a:endParaRPr lang="en-US" sz="3500" b="1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1603421" y="1983346"/>
            <a:ext cx="8077200" cy="4297363"/>
          </a:xfrm>
        </p:spPr>
        <p:txBody>
          <a:bodyPr>
            <a:noAutofit/>
          </a:bodyPr>
          <a:lstStyle/>
          <a:p>
            <a:pPr>
              <a:spcBef>
                <a:spcPts val="558"/>
              </a:spcBef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Advantages </a:t>
            </a:r>
            <a:r>
              <a:rPr lang="en-US" sz="2200" dirty="0">
                <a:solidFill>
                  <a:schemeClr val="tx1"/>
                </a:solidFill>
              </a:rPr>
              <a:t>of array    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Types </a:t>
            </a:r>
            <a:r>
              <a:rPr lang="en-US" sz="2200" dirty="0">
                <a:solidFill>
                  <a:schemeClr val="tx1"/>
                </a:solidFill>
              </a:rPr>
              <a:t>of array(1D and 2D)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1 </a:t>
            </a:r>
            <a:r>
              <a:rPr lang="en-US" sz="2200" dirty="0">
                <a:solidFill>
                  <a:schemeClr val="tx1"/>
                </a:solidFill>
              </a:rPr>
              <a:t>D array   </a:t>
            </a:r>
          </a:p>
          <a:p>
            <a:pPr lvl="1">
              <a:spcBef>
                <a:spcPts val="479"/>
              </a:spcBef>
              <a:buClr>
                <a:srgbClr val="FF6738"/>
              </a:buClr>
              <a:buSzPct val="120000"/>
            </a:pPr>
            <a:r>
              <a:rPr lang="en-US" sz="2000" dirty="0"/>
              <a:t> Initialization                                              </a:t>
            </a:r>
          </a:p>
          <a:p>
            <a:pPr lvl="1">
              <a:spcBef>
                <a:spcPts val="479"/>
              </a:spcBef>
              <a:buClr>
                <a:srgbClr val="FF6738"/>
              </a:buClr>
              <a:buSzPct val="120000"/>
            </a:pPr>
            <a:r>
              <a:rPr lang="en-US" sz="2000" dirty="0"/>
              <a:t> Declaration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Operations </a:t>
            </a:r>
            <a:r>
              <a:rPr lang="en-US" sz="2200" dirty="0">
                <a:solidFill>
                  <a:schemeClr val="tx1"/>
                </a:solidFill>
              </a:rPr>
              <a:t>on 1 D array</a:t>
            </a: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2 </a:t>
            </a:r>
            <a:r>
              <a:rPr lang="en-US" sz="2200" dirty="0">
                <a:solidFill>
                  <a:schemeClr val="tx1"/>
                </a:solidFill>
              </a:rPr>
              <a:t>D array(Matrix)</a:t>
            </a:r>
          </a:p>
          <a:p>
            <a:pPr lvl="1">
              <a:spcBef>
                <a:spcPts val="479"/>
              </a:spcBef>
              <a:buClr>
                <a:srgbClr val="FF6738"/>
              </a:buClr>
              <a:buSzPct val="120000"/>
            </a:pPr>
            <a:r>
              <a:rPr lang="en-US" sz="2000" dirty="0"/>
              <a:t>Initialization  </a:t>
            </a:r>
          </a:p>
          <a:p>
            <a:pPr lvl="1">
              <a:spcBef>
                <a:spcPts val="479"/>
              </a:spcBef>
              <a:buClr>
                <a:srgbClr val="FF6738"/>
              </a:buClr>
              <a:buSzPct val="120000"/>
            </a:pPr>
            <a:r>
              <a:rPr lang="en-US" sz="2000" dirty="0"/>
              <a:t>Declaration</a:t>
            </a:r>
          </a:p>
          <a:p>
            <a:pPr lvl="1">
              <a:spcBef>
                <a:spcPts val="479"/>
              </a:spcBef>
              <a:buClr>
                <a:srgbClr val="FF6738"/>
              </a:buClr>
              <a:buSzPct val="120000"/>
            </a:pPr>
            <a:r>
              <a:rPr lang="en-US" sz="2000" dirty="0"/>
              <a:t>Operations on </a:t>
            </a:r>
            <a:r>
              <a:rPr lang="en-US" sz="2000" dirty="0" smtClean="0"/>
              <a:t>Matrix</a:t>
            </a:r>
          </a:p>
          <a:p>
            <a:pPr lvl="0">
              <a:spcBef>
                <a:spcPts val="558"/>
              </a:spcBef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String </a:t>
            </a:r>
            <a:r>
              <a:rPr lang="en-US" sz="2200" dirty="0">
                <a:solidFill>
                  <a:schemeClr val="tx1"/>
                </a:solidFill>
              </a:rPr>
              <a:t>declaration</a:t>
            </a:r>
          </a:p>
          <a:p>
            <a:pPr lvl="0">
              <a:spcBef>
                <a:spcPts val="558"/>
              </a:spcBef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 String </a:t>
            </a:r>
            <a:r>
              <a:rPr lang="en-US" sz="2200" dirty="0">
                <a:solidFill>
                  <a:schemeClr val="tx1"/>
                </a:solidFill>
              </a:rPr>
              <a:t>operation with library functions</a:t>
            </a:r>
          </a:p>
          <a:p>
            <a:pPr lvl="1">
              <a:spcBef>
                <a:spcPts val="479"/>
              </a:spcBef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558"/>
              </a:spcBef>
              <a:buClr>
                <a:srgbClr val="FF6738"/>
              </a:buClr>
              <a:buSzPct val="120000"/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5696" y="1426868"/>
            <a:ext cx="6999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58"/>
              </a:spcBef>
              <a:buNone/>
            </a:pPr>
            <a:r>
              <a:rPr lang="en-US" sz="2400" b="1" dirty="0">
                <a:solidFill>
                  <a:srgbClr val="022950"/>
                </a:solidFill>
                <a:latin typeface="Poppins"/>
              </a:rPr>
              <a:t>At the end of this session you will understand:</a:t>
            </a:r>
            <a:endParaRPr lang="en-US" sz="2400" b="1" dirty="0">
              <a:solidFill>
                <a:srgbClr val="022950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858534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4547" y="39687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What is Array?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92428" y="1632285"/>
            <a:ext cx="10470524" cy="42211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Used to collect similar data in one unit.</a:t>
            </a:r>
          </a:p>
          <a:p>
            <a:pPr algn="just"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 programming language provides a data structure called </a:t>
            </a:r>
            <a:r>
              <a:rPr lang="en-US" sz="2400" b="1" dirty="0">
                <a:solidFill>
                  <a:schemeClr val="tx1"/>
                </a:solidFill>
              </a:rPr>
              <a:t>the array</a:t>
            </a:r>
            <a:r>
              <a:rPr lang="en-US" sz="2400" dirty="0">
                <a:solidFill>
                  <a:schemeClr val="tx1"/>
                </a:solidFill>
              </a:rPr>
              <a:t>, which can store a fixed-size sequential collection of elements of the same type.</a:t>
            </a:r>
          </a:p>
          <a:p>
            <a:pPr algn="just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Example: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Student’s 10 subject marks(All are Integer data)</a:t>
            </a:r>
          </a:p>
          <a:p>
            <a:pPr algn="just"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4039669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4547" y="39687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What is Array?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798489" y="1490617"/>
            <a:ext cx="10431888" cy="4845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</a:pPr>
            <a:r>
              <a:rPr lang="en-US" sz="2200" dirty="0">
                <a:solidFill>
                  <a:schemeClr val="tx1"/>
                </a:solidFill>
              </a:rPr>
              <a:t>All arrays consist of contiguous memory locations.</a:t>
            </a:r>
          </a:p>
          <a:p>
            <a:pPr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</a:pPr>
            <a:r>
              <a:rPr lang="en-US" sz="2200" dirty="0">
                <a:solidFill>
                  <a:schemeClr val="tx1"/>
                </a:solidFill>
              </a:rPr>
              <a:t>The lowest address corresponds to the first element and the highest address to the last element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  <a:buNone/>
            </a:pPr>
            <a:r>
              <a:rPr lang="en-US" sz="2400" b="1" dirty="0"/>
              <a:t>A specific element in an array is accessed by an index.</a:t>
            </a:r>
          </a:p>
          <a:p>
            <a:pPr marL="0" indent="0"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  <a:buNone/>
            </a:pPr>
            <a:endParaRPr lang="en-US" sz="2400" b="1" dirty="0" smtClean="0"/>
          </a:p>
          <a:p>
            <a:pPr marL="0" indent="0"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  <a:buNone/>
            </a:pPr>
            <a:r>
              <a:rPr lang="en-US" sz="2400" b="1" dirty="0" smtClean="0"/>
              <a:t>Two </a:t>
            </a:r>
            <a:r>
              <a:rPr lang="en-US" sz="2400" b="1" dirty="0" smtClean="0"/>
              <a:t>types :</a:t>
            </a:r>
            <a:endParaRPr lang="en-US" sz="2400" b="1" dirty="0"/>
          </a:p>
          <a:p>
            <a:pPr>
              <a:lnSpc>
                <a:spcPct val="100000"/>
              </a:lnSpc>
              <a:spcBef>
                <a:spcPts val="558"/>
              </a:spcBef>
              <a:buClr>
                <a:srgbClr val="FF6738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547" y="3580504"/>
            <a:ext cx="6096000" cy="8207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0" lvl="3" indent="-342900">
              <a:lnSpc>
                <a:spcPct val="100000"/>
              </a:lnSpc>
              <a:spcBef>
                <a:spcPts val="360"/>
              </a:spcBef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Poppins"/>
              </a:rPr>
              <a:t>Lowest element index-0(zero)</a:t>
            </a:r>
          </a:p>
          <a:p>
            <a:pPr marL="1714500" lvl="3" indent="-342900">
              <a:lnSpc>
                <a:spcPct val="100000"/>
              </a:lnSpc>
              <a:spcBef>
                <a:spcPts val="360"/>
              </a:spcBef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Poppins"/>
              </a:rPr>
              <a:t>Highest element index-Size-1</a:t>
            </a:r>
            <a:endParaRPr lang="en-US" sz="2200" dirty="0">
              <a:latin typeface="Poppi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0411" y="5406543"/>
            <a:ext cx="6096000" cy="8335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0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Poppins"/>
              </a:rPr>
              <a:t>1 </a:t>
            </a:r>
            <a:r>
              <a:rPr lang="en-US" sz="2200" dirty="0">
                <a:latin typeface="Poppins"/>
              </a:rPr>
              <a:t>Dimensional array(1 D)</a:t>
            </a:r>
          </a:p>
          <a:p>
            <a:pPr marL="800100" lvl="1" indent="-342900">
              <a:lnSpc>
                <a:spcPct val="10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Poppins"/>
              </a:rPr>
              <a:t>2 </a:t>
            </a:r>
            <a:r>
              <a:rPr lang="en-US" sz="2200" dirty="0">
                <a:latin typeface="Poppins"/>
              </a:rPr>
              <a:t>Dimensional array(2 D)</a:t>
            </a:r>
            <a:endParaRPr lang="en-US" sz="2200" dirty="0"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637993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0152" y="366396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1 Dimensional </a:t>
            </a:r>
            <a:r>
              <a:rPr lang="en-US" sz="3500" b="1" dirty="0" smtClean="0"/>
              <a:t>Array</a:t>
            </a:r>
            <a:endParaRPr lang="en-US" sz="3500" b="1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79549" y="1490619"/>
            <a:ext cx="8229600" cy="4068762"/>
          </a:xfrm>
        </p:spPr>
        <p:txBody>
          <a:bodyPr/>
          <a:lstStyle/>
          <a:p>
            <a:pPr>
              <a:spcBef>
                <a:spcPts val="558"/>
              </a:spcBef>
              <a:buNone/>
            </a:pPr>
            <a:r>
              <a:rPr lang="en-US" sz="2600" b="1" dirty="0"/>
              <a:t>Declaration</a:t>
            </a:r>
          </a:p>
          <a:p>
            <a:pPr marL="45720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Syntax</a:t>
            </a:r>
            <a:r>
              <a:rPr lang="en-US" sz="2400" dirty="0" smtClean="0">
                <a:solidFill>
                  <a:schemeClr val="tx1"/>
                </a:solidFill>
              </a:rPr>
              <a:t> - </a:t>
            </a:r>
            <a:r>
              <a:rPr lang="en-US" sz="2200" dirty="0">
                <a:solidFill>
                  <a:schemeClr val="tx1"/>
                </a:solidFill>
              </a:rPr>
              <a:t>Data type </a:t>
            </a:r>
            <a:r>
              <a:rPr lang="en-US" sz="2200" dirty="0" err="1">
                <a:solidFill>
                  <a:schemeClr val="tx1"/>
                </a:solidFill>
              </a:rPr>
              <a:t>array_name</a:t>
            </a:r>
            <a:r>
              <a:rPr lang="en-US" sz="2200" dirty="0">
                <a:solidFill>
                  <a:schemeClr val="tx1"/>
                </a:solidFill>
              </a:rPr>
              <a:t>[size];</a:t>
            </a:r>
          </a:p>
          <a:p>
            <a:pPr marL="45720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457200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  Example -</a:t>
            </a:r>
            <a:endParaRPr lang="en-US" sz="2400" b="1" dirty="0">
              <a:solidFill>
                <a:schemeClr val="tx1"/>
              </a:solidFill>
            </a:endParaRPr>
          </a:p>
          <a:p>
            <a:pPr marL="457200">
              <a:buNone/>
            </a:pPr>
            <a:endParaRPr lang="en-US" sz="2400" dirty="0"/>
          </a:p>
          <a:p>
            <a:pPr marL="45720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445845" y="3418052"/>
            <a:ext cx="7086240" cy="3047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9551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06062" y="326488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200" b="1" dirty="0"/>
              <a:t>Operations on 1 Dimensional </a:t>
            </a:r>
            <a:r>
              <a:rPr lang="en-US" sz="3200" b="1" dirty="0"/>
              <a:t>A</a:t>
            </a:r>
            <a:r>
              <a:rPr lang="en-US" sz="3200" b="1" dirty="0" smtClean="0"/>
              <a:t>rray</a:t>
            </a:r>
            <a:endParaRPr lang="en-US" sz="3200" b="1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296214" y="1503497"/>
            <a:ext cx="8229600" cy="4297362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Accept Elements from user.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Display all elements from array.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Display all elements at even and odd index.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Sum of all elements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Sum of elements at even and odd index.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Sorting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Searching</a:t>
            </a:r>
          </a:p>
          <a:p>
            <a:pPr lvl="0">
              <a:lnSpc>
                <a:spcPct val="150000"/>
              </a:lnSpc>
              <a:buClr>
                <a:srgbClr val="FF6738"/>
              </a:buClr>
              <a:buSzPct val="1200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35892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304" y="315276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2 Dimensional </a:t>
            </a:r>
            <a:r>
              <a:rPr lang="en-US" sz="3500" b="1" dirty="0" smtClean="0"/>
              <a:t>Array</a:t>
            </a:r>
            <a:endParaRPr lang="en-US" sz="3500" b="1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734095" y="1504560"/>
            <a:ext cx="8229600" cy="4295775"/>
          </a:xfrm>
        </p:spPr>
        <p:txBody>
          <a:bodyPr/>
          <a:lstStyle/>
          <a:p>
            <a:pPr>
              <a:spcBef>
                <a:spcPts val="558"/>
              </a:spcBef>
              <a:buClr>
                <a:srgbClr val="FF6738"/>
              </a:buClr>
              <a:buSzPct val="120000"/>
            </a:pPr>
            <a:r>
              <a:rPr lang="en-US" sz="2200" dirty="0">
                <a:solidFill>
                  <a:schemeClr val="tx1"/>
                </a:solidFill>
              </a:rPr>
              <a:t>Also known as Matrix(containing rows and columns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558"/>
              </a:spcBef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558"/>
              </a:spcBef>
              <a:buNone/>
            </a:pPr>
            <a:r>
              <a:rPr lang="en-US" sz="2600" b="1" dirty="0" smtClean="0"/>
              <a:t>Declaration</a:t>
            </a:r>
            <a:endParaRPr lang="en-US" sz="2600" b="1" dirty="0"/>
          </a:p>
          <a:p>
            <a:pPr marL="457200"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  Syntax -</a:t>
            </a:r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200" dirty="0">
                <a:solidFill>
                  <a:schemeClr val="tx1"/>
                </a:solidFill>
              </a:rPr>
              <a:t>Data type </a:t>
            </a:r>
            <a:r>
              <a:rPr lang="en-US" sz="2200" dirty="0" err="1">
                <a:solidFill>
                  <a:schemeClr val="tx1"/>
                </a:solidFill>
              </a:rPr>
              <a:t>array_name</a:t>
            </a:r>
            <a:r>
              <a:rPr lang="en-US" sz="2200" dirty="0">
                <a:solidFill>
                  <a:schemeClr val="tx1"/>
                </a:solidFill>
              </a:rPr>
              <a:t>[</a:t>
            </a:r>
            <a:r>
              <a:rPr lang="en-US" sz="2200" dirty="0" err="1">
                <a:solidFill>
                  <a:schemeClr val="tx1"/>
                </a:solidFill>
              </a:rPr>
              <a:t>row_size</a:t>
            </a:r>
            <a:r>
              <a:rPr lang="en-US" sz="2200" dirty="0">
                <a:solidFill>
                  <a:schemeClr val="tx1"/>
                </a:solidFill>
              </a:rPr>
              <a:t>][</a:t>
            </a:r>
            <a:r>
              <a:rPr lang="en-US" sz="2200" dirty="0" err="1">
                <a:solidFill>
                  <a:schemeClr val="tx1"/>
                </a:solidFill>
              </a:rPr>
              <a:t>col_size</a:t>
            </a:r>
            <a:r>
              <a:rPr lang="en-US" sz="2200" dirty="0" smtClean="0">
                <a:solidFill>
                  <a:schemeClr val="tx1"/>
                </a:solidFill>
              </a:rPr>
              <a:t>];</a:t>
            </a:r>
          </a:p>
          <a:p>
            <a:pPr marL="45720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457200"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  Example -</a:t>
            </a:r>
            <a:endParaRPr lang="en-US" sz="2200" b="1" dirty="0">
              <a:solidFill>
                <a:schemeClr val="tx1"/>
              </a:solidFill>
            </a:endParaRPr>
          </a:p>
          <a:p>
            <a:pPr marL="457200">
              <a:buNone/>
            </a:pPr>
            <a:endParaRPr lang="en-US" sz="2400" dirty="0"/>
          </a:p>
          <a:p>
            <a:pPr marL="45720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2985992" y="3652448"/>
            <a:ext cx="6476760" cy="288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9090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304" y="396875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200" b="1" dirty="0"/>
              <a:t>Operations on 2 Dimensional </a:t>
            </a:r>
            <a:r>
              <a:rPr lang="en-US" sz="3200" b="1" dirty="0" smtClean="0"/>
              <a:t>Array</a:t>
            </a:r>
            <a:endParaRPr lang="en-US" sz="3200" b="1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347729" y="1606528"/>
            <a:ext cx="9414456" cy="44723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Accept Elements from user in matrix.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Display all elements in matrix form.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Display sum of diagonal elements and non diagonal elements.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Find out Transpose of Matrix.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Sum of two matrices.</a:t>
            </a:r>
          </a:p>
          <a:p>
            <a:pPr lvl="1">
              <a:lnSpc>
                <a:spcPct val="150000"/>
              </a:lnSpc>
              <a:spcBef>
                <a:spcPts val="479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dirty="0"/>
              <a:t>Multiplication of two matrices.</a:t>
            </a:r>
          </a:p>
          <a:p>
            <a:pPr lvl="0">
              <a:lnSpc>
                <a:spcPct val="150000"/>
              </a:lnSpc>
              <a:buClr>
                <a:srgbClr val="FF6738"/>
              </a:buClr>
              <a:buSzPct val="12000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01314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3031" y="326488"/>
            <a:ext cx="10515600" cy="1325563"/>
          </a:xfrm>
        </p:spPr>
        <p:txBody>
          <a:bodyPr anchor="t">
            <a:normAutofit/>
          </a:bodyPr>
          <a:lstStyle/>
          <a:p>
            <a:pPr lvl="0"/>
            <a:r>
              <a:rPr lang="en-US" sz="3500" b="1" dirty="0"/>
              <a:t>1 D Character Array-String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502276" y="1652051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One-dimensional array of characters which is terminated by a </a:t>
            </a:r>
            <a:r>
              <a:rPr lang="en-US" sz="2400" b="1" dirty="0">
                <a:solidFill>
                  <a:schemeClr val="tx1"/>
                </a:solidFill>
              </a:rPr>
              <a:t>null</a:t>
            </a:r>
            <a:r>
              <a:rPr lang="en-US" sz="2400" dirty="0">
                <a:solidFill>
                  <a:schemeClr val="tx1"/>
                </a:solidFill>
              </a:rPr>
              <a:t> character '\0‘.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b="1" dirty="0" smtClean="0"/>
              <a:t>Declaration</a:t>
            </a:r>
            <a:r>
              <a:rPr lang="en-US" sz="2400" b="1" dirty="0"/>
              <a:t> 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</a:t>
            </a:r>
            <a:r>
              <a:rPr lang="en-US" sz="2400" dirty="0">
                <a:solidFill>
                  <a:schemeClr val="tx1"/>
                </a:solidFill>
              </a:rPr>
              <a:t>syntax-char </a:t>
            </a:r>
            <a:r>
              <a:rPr lang="en-US" sz="2400" dirty="0" err="1">
                <a:solidFill>
                  <a:schemeClr val="tx1"/>
                </a:solidFill>
              </a:rPr>
              <a:t>string_name</a:t>
            </a:r>
            <a:r>
              <a:rPr lang="en-US" sz="2400" dirty="0">
                <a:solidFill>
                  <a:schemeClr val="tx1"/>
                </a:solidFill>
              </a:rPr>
              <a:t>[size];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Font typeface="Arial" pitchFamily="32"/>
              <a:buChar char="•"/>
            </a:pPr>
            <a:r>
              <a:rPr lang="en-US" sz="2400" b="1" dirty="0" smtClean="0"/>
              <a:t>Initialization :</a:t>
            </a:r>
            <a:endParaRPr lang="en-US" sz="2400" b="1" dirty="0"/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400" b="1" dirty="0"/>
              <a:t>   </a:t>
            </a: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      char </a:t>
            </a:r>
            <a:r>
              <a:rPr lang="en-US" sz="2400" dirty="0" err="1">
                <a:solidFill>
                  <a:schemeClr val="tx1"/>
                </a:solidFill>
              </a:rPr>
              <a:t>String_name</a:t>
            </a:r>
            <a:r>
              <a:rPr lang="en-US" sz="2400" dirty="0">
                <a:solidFill>
                  <a:schemeClr val="tx1"/>
                </a:solidFill>
              </a:rPr>
              <a:t>[size]={‘ch1’,’ch2’,……..’</a:t>
            </a:r>
            <a:r>
              <a:rPr lang="en-US" sz="2400" dirty="0" err="1">
                <a:solidFill>
                  <a:schemeClr val="tx1"/>
                </a:solidFill>
              </a:rPr>
              <a:t>chN</a:t>
            </a:r>
            <a:r>
              <a:rPr lang="en-US" sz="2400" dirty="0">
                <a:solidFill>
                  <a:schemeClr val="tx1"/>
                </a:solidFill>
              </a:rPr>
              <a:t>’};</a:t>
            </a: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OR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558"/>
              </a:spcBef>
              <a:buClr>
                <a:srgbClr val="FF6738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   </a:t>
            </a:r>
            <a:r>
              <a:rPr lang="en-US" sz="2400" dirty="0" smtClean="0">
                <a:solidFill>
                  <a:schemeClr val="tx1"/>
                </a:solidFill>
              </a:rPr>
              <a:t>      char </a:t>
            </a:r>
            <a:r>
              <a:rPr lang="en-US" sz="2400" dirty="0" err="1">
                <a:solidFill>
                  <a:schemeClr val="tx1"/>
                </a:solidFill>
              </a:rPr>
              <a:t>string_name</a:t>
            </a:r>
            <a:r>
              <a:rPr lang="en-US" sz="2400" dirty="0">
                <a:solidFill>
                  <a:schemeClr val="tx1"/>
                </a:solidFill>
              </a:rPr>
              <a:t>[size]=“string value”;  </a:t>
            </a:r>
          </a:p>
        </p:txBody>
      </p:sp>
    </p:spTree>
    <p:extLst>
      <p:ext uri="{BB962C8B-B14F-4D97-AF65-F5344CB8AC3E}">
        <p14:creationId xmlns:p14="http://schemas.microsoft.com/office/powerpoint/2010/main" val="8970348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new-theme</Template>
  <TotalTime>150</TotalTime>
  <Words>533</Words>
  <Application>Microsoft Office PowerPoint</Application>
  <PresentationFormat>Widescreen</PresentationFormat>
  <Paragraphs>140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Microsoft YaHei</vt:lpstr>
      <vt:lpstr>Arial</vt:lpstr>
      <vt:lpstr>Calibri</vt:lpstr>
      <vt:lpstr>Mangal</vt:lpstr>
      <vt:lpstr>Poppins</vt:lpstr>
      <vt:lpstr>Wingdings</vt:lpstr>
      <vt:lpstr>new-theme</vt:lpstr>
      <vt:lpstr>Array and String in C</vt:lpstr>
      <vt:lpstr>Objectives</vt:lpstr>
      <vt:lpstr>What is Array?</vt:lpstr>
      <vt:lpstr>What is Array?</vt:lpstr>
      <vt:lpstr>1 Dimensional Array</vt:lpstr>
      <vt:lpstr>Operations on 1 Dimensional Array</vt:lpstr>
      <vt:lpstr>2 Dimensional Array</vt:lpstr>
      <vt:lpstr>Operations on 2 Dimensional Array</vt:lpstr>
      <vt:lpstr>1 D Character Array-String</vt:lpstr>
      <vt:lpstr>Operations on Strings</vt:lpstr>
      <vt:lpstr>String Library function-string.h  </vt:lpstr>
      <vt:lpstr>String Library function-string.h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nikhil</cp:lastModifiedBy>
  <cp:revision>58</cp:revision>
  <dcterms:created xsi:type="dcterms:W3CDTF">2020-04-18T11:39:49Z</dcterms:created>
  <dcterms:modified xsi:type="dcterms:W3CDTF">2020-04-25T05:13:18Z</dcterms:modified>
</cp:coreProperties>
</file>