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316" r:id="rId2"/>
    <p:sldId id="304" r:id="rId3"/>
    <p:sldId id="305" r:id="rId4"/>
    <p:sldId id="307" r:id="rId5"/>
    <p:sldId id="308" r:id="rId6"/>
    <p:sldId id="309" r:id="rId7"/>
    <p:sldId id="310" r:id="rId8"/>
    <p:sldId id="31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DFC9FF-A9E4-4101-8DB8-36F322A79CE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B7DD5F-8BA1-440D-B17D-538CF478F620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6C974E-1743-44B2-A750-5597BDD3FBC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8DBEBB-9164-499F-A538-3E09197C9706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204411-F2CF-4963-9D0C-93239441694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946B3D-3214-447D-A7B4-DC6C090841CD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636A74-FBAF-432F-BCC2-1373EBF4639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97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6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6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Functions in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2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789" y="262094"/>
            <a:ext cx="10515600" cy="1325563"/>
          </a:xfrm>
        </p:spPr>
        <p:txBody>
          <a:bodyPr anchor="t"/>
          <a:lstStyle/>
          <a:p>
            <a:pPr lvl="0"/>
            <a:r>
              <a:rPr lang="en-US" sz="3500" b="1" dirty="0"/>
              <a:t>Objectives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6219" y="2268263"/>
            <a:ext cx="839702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Need </a:t>
            </a:r>
            <a:r>
              <a:rPr lang="en-US" sz="2200" dirty="0">
                <a:solidFill>
                  <a:schemeClr val="tx1"/>
                </a:solidFill>
              </a:rPr>
              <a:t>of functions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Types of functions</a:t>
            </a:r>
          </a:p>
          <a:p>
            <a:pPr algn="just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3 Steps to create user defined function(function prototyping, function </a:t>
            </a:r>
            <a:r>
              <a:rPr lang="en-US" sz="2200" dirty="0" smtClean="0">
                <a:solidFill>
                  <a:schemeClr val="tx1"/>
                </a:solidFill>
              </a:rPr>
              <a:t>definition, function </a:t>
            </a:r>
            <a:r>
              <a:rPr lang="en-US" sz="2200" dirty="0">
                <a:solidFill>
                  <a:schemeClr val="tx1"/>
                </a:solidFill>
              </a:rPr>
              <a:t>call)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4 Categories of the function  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Recursion function</a:t>
            </a:r>
          </a:p>
          <a:p>
            <a:pPr algn="just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030" y="1587657"/>
            <a:ext cx="699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58"/>
              </a:spcBef>
              <a:buNone/>
            </a:pPr>
            <a:r>
              <a:rPr lang="en-US" sz="2400" b="1" dirty="0">
                <a:solidFill>
                  <a:srgbClr val="022950"/>
                </a:solidFill>
                <a:latin typeface="Poppins"/>
              </a:rPr>
              <a:t>At the end of this session you will understand:</a:t>
            </a:r>
            <a:endParaRPr lang="en-US" sz="2400" b="1" dirty="0">
              <a:solidFill>
                <a:srgbClr val="0229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803306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547" y="300730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Function in C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605307" y="1626293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Function in programming is a segment that groups a number of program statements to perform specific task.</a:t>
            </a:r>
          </a:p>
          <a:p>
            <a:pPr algn="just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 program has at least one function main( ). Without main() function, there is technically no C program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/>
              <a:t>Types of C </a:t>
            </a:r>
            <a:r>
              <a:rPr lang="en-US" sz="2400" b="1" dirty="0"/>
              <a:t>F</a:t>
            </a:r>
            <a:r>
              <a:rPr lang="en-US" sz="2400" b="1" dirty="0" smtClean="0"/>
              <a:t>unctions :</a:t>
            </a:r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 smtClean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 smtClean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 smtClean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/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2400" b="1" dirty="0"/>
          </a:p>
          <a:p>
            <a:pPr lvl="5">
              <a:spcBef>
                <a:spcPts val="360"/>
              </a:spcBef>
              <a:buClr>
                <a:srgbClr val="FF6738"/>
              </a:buClr>
              <a:buSzPct val="120000"/>
              <a:buAutoNum type="alphaLcParenR"/>
            </a:pPr>
            <a:endParaRPr lang="en-US" dirty="0"/>
          </a:p>
          <a:p>
            <a:pPr marL="2286000" lvl="5" indent="0">
              <a:spcBef>
                <a:spcPts val="360"/>
              </a:spcBef>
              <a:buClr>
                <a:srgbClr val="FF6738"/>
              </a:buClr>
              <a:buSzPct val="120000"/>
              <a:buNone/>
            </a:pPr>
            <a:endParaRPr lang="en-US" sz="2400" dirty="0" smtClean="0">
              <a:latin typeface="Poppi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552" y="3946306"/>
            <a:ext cx="89551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/>
              </a:rPr>
              <a:t>Library </a:t>
            </a:r>
            <a:r>
              <a:rPr lang="en-US" sz="2200" dirty="0" smtClean="0">
                <a:latin typeface="Poppins"/>
              </a:rPr>
              <a:t>Function/Built-in Function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b="1" dirty="0" smtClean="0">
                <a:latin typeface="Poppins"/>
              </a:rPr>
              <a:t>         </a:t>
            </a:r>
            <a:r>
              <a:rPr lang="en-US" sz="2000" b="1" dirty="0" smtClean="0">
                <a:latin typeface="Poppins"/>
              </a:rPr>
              <a:t>  For example: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sz="2000" b="1" dirty="0">
                <a:latin typeface="Poppins"/>
              </a:rPr>
              <a:t> </a:t>
            </a:r>
            <a:r>
              <a:rPr lang="en-US" sz="2000" b="1" dirty="0" smtClean="0">
                <a:latin typeface="Poppins"/>
              </a:rPr>
              <a:t>                 </a:t>
            </a:r>
            <a:r>
              <a:rPr lang="en-US" sz="2000" dirty="0" smtClean="0">
                <a:latin typeface="Poppins"/>
              </a:rPr>
              <a:t>main(), </a:t>
            </a:r>
            <a:r>
              <a:rPr lang="en-US" sz="2000" dirty="0" err="1" smtClean="0">
                <a:latin typeface="Poppins"/>
              </a:rPr>
              <a:t>printf</a:t>
            </a:r>
            <a:r>
              <a:rPr lang="en-US" sz="2000" dirty="0" smtClean="0">
                <a:latin typeface="Poppins"/>
              </a:rPr>
              <a:t>(), </a:t>
            </a:r>
            <a:r>
              <a:rPr lang="en-US" sz="2000" dirty="0" err="1" smtClean="0">
                <a:latin typeface="Poppins"/>
              </a:rPr>
              <a:t>scanf</a:t>
            </a:r>
            <a:r>
              <a:rPr lang="en-US" sz="2000" dirty="0" smtClean="0">
                <a:latin typeface="Poppins"/>
              </a:rPr>
              <a:t>() etc.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</a:pPr>
            <a:endParaRPr lang="en-US" sz="2200" dirty="0" smtClean="0">
              <a:latin typeface="Poppins"/>
            </a:endParaRPr>
          </a:p>
          <a:p>
            <a:pPr marL="285750" indent="-285750">
              <a:spcBef>
                <a:spcPts val="558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User </a:t>
            </a:r>
            <a:r>
              <a:rPr lang="en-US" sz="2200" dirty="0">
                <a:latin typeface="Poppins"/>
              </a:rPr>
              <a:t>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909839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668" y="313609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 smtClean="0">
                <a:solidFill>
                  <a:srgbClr val="FF0000"/>
                </a:solidFill>
              </a:rPr>
              <a:t>User </a:t>
            </a:r>
            <a:r>
              <a:rPr lang="en-US" sz="3500" b="1" dirty="0" smtClean="0">
                <a:solidFill>
                  <a:srgbClr val="FF0000"/>
                </a:solidFill>
              </a:rPr>
              <a:t>Defined </a:t>
            </a:r>
            <a:r>
              <a:rPr lang="en-US" sz="3500" b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734094" y="1493950"/>
            <a:ext cx="10045521" cy="510003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558"/>
              </a:spcBef>
              <a:buNone/>
            </a:pPr>
            <a:r>
              <a:rPr lang="en-US" sz="2400" b="1" dirty="0"/>
              <a:t>C provides programmer to define their own function </a:t>
            </a:r>
            <a:r>
              <a:rPr lang="en-US" sz="2400" b="1" dirty="0" smtClean="0"/>
              <a:t>according</a:t>
            </a:r>
          </a:p>
          <a:p>
            <a:pPr algn="just">
              <a:spcBef>
                <a:spcPts val="558"/>
              </a:spcBef>
              <a:buNone/>
            </a:pPr>
            <a:r>
              <a:rPr lang="en-US" sz="2400" b="1" dirty="0" smtClean="0"/>
              <a:t>to </a:t>
            </a:r>
            <a:r>
              <a:rPr lang="en-US" sz="2400" b="1" dirty="0"/>
              <a:t>their requirement known as user defined functions</a:t>
            </a:r>
            <a:r>
              <a:rPr lang="en-US" sz="2400" b="1" dirty="0" smtClean="0"/>
              <a:t>.</a:t>
            </a:r>
          </a:p>
          <a:p>
            <a:pPr algn="just">
              <a:spcBef>
                <a:spcPts val="558"/>
              </a:spcBef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79646"/>
              </a:buClr>
              <a:buSzPct val="125000"/>
              <a:buNone/>
            </a:pPr>
            <a:r>
              <a:rPr lang="en-US" sz="2400" b="1" dirty="0" smtClean="0"/>
              <a:t>Three </a:t>
            </a:r>
            <a:r>
              <a:rPr lang="en-US" sz="2400" b="1" dirty="0"/>
              <a:t>parts </a:t>
            </a:r>
            <a:r>
              <a:rPr lang="en-US" sz="2400" b="1" dirty="0" smtClean="0"/>
              <a:t>of functions </a:t>
            </a:r>
            <a:r>
              <a:rPr lang="en-US" sz="2400" b="1" dirty="0"/>
              <a:t>: </a:t>
            </a:r>
            <a:endParaRPr lang="en-US" sz="2400" b="1" dirty="0"/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SzPct val="120000"/>
            </a:pPr>
            <a:r>
              <a:rPr lang="en-US" sz="2200" dirty="0"/>
              <a:t>Function name-identifier of the function</a:t>
            </a:r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SzPct val="120000"/>
            </a:pPr>
            <a:r>
              <a:rPr lang="en-US" sz="2200" dirty="0"/>
              <a:t>Parameters list-list of variables on which function is work</a:t>
            </a:r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SzPct val="120000"/>
            </a:pPr>
            <a:r>
              <a:rPr lang="en-US" sz="2200" dirty="0"/>
              <a:t>Return type-Type of the function gives as </a:t>
            </a:r>
            <a:r>
              <a:rPr lang="en-US" sz="2200" dirty="0" smtClean="0"/>
              <a:t>output</a:t>
            </a:r>
          </a:p>
          <a:p>
            <a:pPr lvl="2">
              <a:spcBef>
                <a:spcPts val="400"/>
              </a:spcBef>
              <a:buClr>
                <a:srgbClr val="FF6738"/>
              </a:buClr>
              <a:buSzPct val="120000"/>
            </a:pPr>
            <a:endParaRPr lang="en-US" dirty="0"/>
          </a:p>
          <a:p>
            <a:pPr marL="0" indent="0">
              <a:spcBef>
                <a:spcPts val="558"/>
              </a:spcBef>
              <a:buClr>
                <a:srgbClr val="F79646"/>
              </a:buClr>
              <a:buSzPct val="125000"/>
              <a:buNone/>
            </a:pPr>
            <a:r>
              <a:rPr lang="en-US" sz="2400" b="1" dirty="0"/>
              <a:t>To create User defined </a:t>
            </a:r>
            <a:r>
              <a:rPr lang="en-US" sz="2400" b="1" dirty="0" smtClean="0"/>
              <a:t>functions : 3 </a:t>
            </a:r>
            <a:r>
              <a:rPr lang="en-US" sz="2400" b="1" dirty="0"/>
              <a:t>steps</a:t>
            </a:r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AutoNum type="alphaLcParenR"/>
            </a:pPr>
            <a:r>
              <a:rPr lang="en-US" sz="2200" dirty="0" smtClean="0"/>
              <a:t> Function </a:t>
            </a:r>
            <a:r>
              <a:rPr lang="en-US" sz="2200" dirty="0"/>
              <a:t>prototyping</a:t>
            </a:r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AutoNum type="alphaLcParenR"/>
            </a:pPr>
            <a:r>
              <a:rPr lang="en-US" sz="2200" dirty="0" smtClean="0"/>
              <a:t> Function </a:t>
            </a:r>
            <a:r>
              <a:rPr lang="en-US" sz="2200" dirty="0"/>
              <a:t>definition</a:t>
            </a:r>
          </a:p>
          <a:p>
            <a:pPr lvl="2">
              <a:lnSpc>
                <a:spcPct val="160000"/>
              </a:lnSpc>
              <a:spcBef>
                <a:spcPts val="400"/>
              </a:spcBef>
              <a:buClr>
                <a:srgbClr val="FF6738"/>
              </a:buClr>
              <a:buAutoNum type="alphaLcParenR"/>
            </a:pPr>
            <a:r>
              <a:rPr lang="en-US" sz="2200" dirty="0" smtClean="0"/>
              <a:t> Function </a:t>
            </a:r>
            <a:r>
              <a:rPr lang="en-US" sz="2200" dirty="0"/>
              <a:t>call</a:t>
            </a:r>
          </a:p>
          <a:p>
            <a:pPr>
              <a:spcBef>
                <a:spcPts val="55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58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425" y="339367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Categories of Function</a:t>
            </a:r>
          </a:p>
        </p:txBody>
      </p:sp>
      <p:sp>
        <p:nvSpPr>
          <p:cNvPr id="4" name="TextBox 4"/>
          <p:cNvSpPr/>
          <p:nvPr/>
        </p:nvSpPr>
        <p:spPr>
          <a:xfrm>
            <a:off x="1395640" y="1917810"/>
            <a:ext cx="9287385" cy="38213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With Return Type with parameter</a:t>
            </a:r>
          </a:p>
          <a:p>
            <a:pPr>
              <a:buSzPct val="45000"/>
              <a:defRPr sz="1800"/>
            </a:pPr>
            <a:endParaRPr lang="en-US" sz="2300" dirty="0" smtClean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buSzPct val="45000"/>
              <a:defRPr sz="1800"/>
            </a:pPr>
            <a:endParaRPr lang="en-US" sz="23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With Return Type without Parameter</a:t>
            </a:r>
          </a:p>
          <a:p>
            <a:pPr>
              <a:defRPr sz="1800"/>
            </a:pPr>
            <a:endParaRPr lang="en-US" sz="2300" dirty="0" smtClean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defRPr sz="1800"/>
            </a:pPr>
            <a:endParaRPr lang="en-US" sz="23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Without Return type with </a:t>
            </a:r>
            <a:r>
              <a:rPr lang="en-US" sz="23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parameter</a:t>
            </a:r>
          </a:p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en-US" sz="23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			</a:t>
            </a:r>
          </a:p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Without Return type without parameter</a:t>
            </a:r>
          </a:p>
          <a:p>
            <a:pPr>
              <a:defRPr sz="1800"/>
            </a:pPr>
            <a:endParaRPr lang="en-US" sz="23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0690" y="2277259"/>
            <a:ext cx="24192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6738"/>
              </a:buClr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add(</a:t>
            </a:r>
            <a:r>
              <a:rPr lang="en-US" sz="2200" b="1" dirty="0" err="1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int,int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)</a:t>
            </a:r>
            <a:endParaRPr lang="en-IN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2305955" y="3288534"/>
            <a:ext cx="16482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6738"/>
              </a:buClr>
              <a:buFont typeface="Wingdings" panose="05000000000000000000" pitchFamily="2" charset="2"/>
              <a:buChar char="ü"/>
            </a:pPr>
            <a:r>
              <a:rPr lang="en-US" sz="2200" b="1" dirty="0" err="1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add()</a:t>
            </a:r>
            <a:endParaRPr lang="en-IN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2280690" y="4225059"/>
            <a:ext cx="26548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6738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void add(</a:t>
            </a:r>
            <a:r>
              <a:rPr lang="en-US" sz="2200" b="1" dirty="0" err="1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int,int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5955" y="5285005"/>
            <a:ext cx="18838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6738"/>
              </a:buClr>
              <a:buFont typeface="Wingdings" panose="05000000000000000000" pitchFamily="2" charset="2"/>
              <a:buChar char="ü"/>
            </a:pPr>
            <a:r>
              <a:rPr lang="en-US" sz="2200" b="1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void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add()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8464828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5224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User </a:t>
            </a:r>
            <a:r>
              <a:rPr lang="en-US" sz="3500" b="1" dirty="0" smtClean="0"/>
              <a:t>Defined </a:t>
            </a:r>
            <a:r>
              <a:rPr lang="en-US" sz="3500" b="1" dirty="0"/>
              <a:t>F</a:t>
            </a:r>
            <a:r>
              <a:rPr lang="en-US" sz="3500" b="1" dirty="0" smtClean="0"/>
              <a:t>unctions-3 </a:t>
            </a:r>
            <a:r>
              <a:rPr lang="en-US" sz="3500" b="1" dirty="0"/>
              <a:t>steps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489397" y="1539696"/>
            <a:ext cx="11552349" cy="5144438"/>
          </a:xfrm>
        </p:spPr>
        <p:txBody>
          <a:bodyPr>
            <a:normAutofit fontScale="62500" lnSpcReduction="20000"/>
          </a:bodyPr>
          <a:lstStyle/>
          <a:p>
            <a:pPr marL="360" indent="0">
              <a:buClr>
                <a:srgbClr val="FF6738"/>
              </a:buClr>
              <a:buSzPct val="120000"/>
              <a:buNone/>
            </a:pPr>
            <a:r>
              <a:rPr lang="en-US" sz="3500" b="1" dirty="0" smtClean="0"/>
              <a:t>1. Function </a:t>
            </a:r>
            <a:r>
              <a:rPr lang="en-US" sz="3500" b="1" dirty="0" smtClean="0"/>
              <a:t>P</a:t>
            </a:r>
            <a:r>
              <a:rPr lang="en-US" sz="3500" b="1" dirty="0" smtClean="0"/>
              <a:t>rototyping</a:t>
            </a:r>
          </a:p>
          <a:p>
            <a:pPr marL="360" indent="0">
              <a:buClr>
                <a:srgbClr val="FF6738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</a:t>
            </a:r>
          </a:p>
          <a:p>
            <a:pPr marL="360" indent="0">
              <a:buClr>
                <a:srgbClr val="FF6738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/>
              <a:t>Syntax:</a:t>
            </a:r>
          </a:p>
          <a:p>
            <a:pPr marL="91440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               </a:t>
            </a:r>
            <a:r>
              <a:rPr lang="en-US" sz="2900" dirty="0" smtClean="0">
                <a:solidFill>
                  <a:schemeClr val="tx1"/>
                </a:solidFill>
              </a:rPr>
              <a:t>  </a:t>
            </a:r>
            <a:r>
              <a:rPr lang="en-US" sz="2900" dirty="0" err="1">
                <a:solidFill>
                  <a:schemeClr val="tx1"/>
                </a:solidFill>
              </a:rPr>
              <a:t>return_type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function_name</a:t>
            </a:r>
            <a:r>
              <a:rPr lang="en-US" sz="2900" dirty="0">
                <a:solidFill>
                  <a:schemeClr val="tx1"/>
                </a:solidFill>
              </a:rPr>
              <a:t>(Parameter list</a:t>
            </a:r>
            <a:r>
              <a:rPr lang="en-US" sz="2900" dirty="0" smtClean="0">
                <a:solidFill>
                  <a:schemeClr val="tx1"/>
                </a:solidFill>
              </a:rPr>
              <a:t>);</a:t>
            </a:r>
          </a:p>
          <a:p>
            <a:pPr marL="91440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914400">
              <a:buNone/>
            </a:pPr>
            <a:r>
              <a:rPr lang="en-US" sz="2900" dirty="0">
                <a:solidFill>
                  <a:schemeClr val="tx1"/>
                </a:solidFill>
              </a:rPr>
              <a:t>      </a:t>
            </a:r>
            <a:r>
              <a:rPr lang="en-US" sz="2900" b="1" dirty="0" smtClean="0">
                <a:solidFill>
                  <a:schemeClr val="tx1"/>
                </a:solidFill>
              </a:rPr>
              <a:t> </a:t>
            </a:r>
            <a:r>
              <a:rPr lang="en-US" sz="2900" b="1" dirty="0" smtClean="0">
                <a:solidFill>
                  <a:schemeClr val="tx1"/>
                </a:solidFill>
              </a:rPr>
              <a:t>Example :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int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Add(</a:t>
            </a:r>
            <a:r>
              <a:rPr lang="en-US" sz="2900" dirty="0" err="1">
                <a:solidFill>
                  <a:schemeClr val="tx1"/>
                </a:solidFill>
              </a:rPr>
              <a:t>int,int</a:t>
            </a:r>
            <a:r>
              <a:rPr lang="en-US" sz="2900" dirty="0">
                <a:solidFill>
                  <a:schemeClr val="tx1"/>
                </a:solidFill>
              </a:rPr>
              <a:t>);</a:t>
            </a:r>
          </a:p>
          <a:p>
            <a:pPr marL="914400">
              <a:buNone/>
            </a:pPr>
            <a:r>
              <a:rPr lang="en-US" sz="2900" dirty="0">
                <a:solidFill>
                  <a:schemeClr val="tx1"/>
                </a:solidFill>
              </a:rPr>
              <a:t>       </a:t>
            </a:r>
            <a:r>
              <a:rPr lang="en-US" sz="2900" b="1" dirty="0">
                <a:solidFill>
                  <a:schemeClr val="tx1"/>
                </a:solidFill>
              </a:rPr>
              <a:t>Scope:</a:t>
            </a:r>
          </a:p>
          <a:p>
            <a:pPr marL="914400">
              <a:buNone/>
            </a:pP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                  At </a:t>
            </a:r>
            <a:r>
              <a:rPr lang="en-US" sz="2900" dirty="0" smtClean="0">
                <a:solidFill>
                  <a:schemeClr val="tx1"/>
                </a:solidFill>
              </a:rPr>
              <a:t>Globally</a:t>
            </a:r>
          </a:p>
          <a:p>
            <a:pPr marL="91440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6480">
              <a:buNone/>
            </a:pPr>
            <a:r>
              <a:rPr lang="en-US" sz="3500" b="1" dirty="0" smtClean="0"/>
              <a:t>2. </a:t>
            </a:r>
            <a:r>
              <a:rPr lang="en-US" sz="3500" b="1" dirty="0" smtClean="0"/>
              <a:t>Function Definition</a:t>
            </a:r>
          </a:p>
          <a:p>
            <a:pPr marL="6480">
              <a:buNone/>
            </a:pPr>
            <a:r>
              <a:rPr lang="en-US" b="1" dirty="0" smtClean="0"/>
              <a:t>    </a:t>
            </a:r>
          </a:p>
          <a:p>
            <a:pPr marL="648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Syntax:</a:t>
            </a:r>
          </a:p>
          <a:p>
            <a:pPr marL="91440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         </a:t>
            </a:r>
            <a:r>
              <a:rPr lang="en-US" sz="2900" dirty="0" err="1">
                <a:solidFill>
                  <a:schemeClr val="tx1"/>
                </a:solidFill>
              </a:rPr>
              <a:t>return_type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function_name</a:t>
            </a:r>
            <a:r>
              <a:rPr lang="en-US" sz="2900" dirty="0">
                <a:solidFill>
                  <a:schemeClr val="tx1"/>
                </a:solidFill>
              </a:rPr>
              <a:t>(Parameter list)</a:t>
            </a:r>
          </a:p>
          <a:p>
            <a:pPr marL="914400">
              <a:buNone/>
            </a:pPr>
            <a:r>
              <a:rPr lang="en-US" sz="2900" dirty="0">
                <a:solidFill>
                  <a:schemeClr val="tx1"/>
                </a:solidFill>
              </a:rPr>
              <a:t>                     {</a:t>
            </a:r>
          </a:p>
          <a:p>
            <a:pPr marL="914400">
              <a:buNone/>
            </a:pPr>
            <a:r>
              <a:rPr lang="en-US" sz="2900" dirty="0">
                <a:solidFill>
                  <a:schemeClr val="tx1"/>
                </a:solidFill>
              </a:rPr>
              <a:t>                            //Block</a:t>
            </a:r>
          </a:p>
          <a:p>
            <a:pPr marL="914400">
              <a:buNone/>
            </a:pPr>
            <a:r>
              <a:rPr lang="en-US" sz="2900" dirty="0">
                <a:solidFill>
                  <a:schemeClr val="tx1"/>
                </a:solidFill>
              </a:rPr>
              <a:t>                      }</a:t>
            </a:r>
          </a:p>
          <a:p>
            <a:pPr>
              <a:spcBef>
                <a:spcPts val="558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43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399245" y="1587656"/>
            <a:ext cx="10953482" cy="5044963"/>
          </a:xfrm>
        </p:spPr>
        <p:txBody>
          <a:bodyPr>
            <a:normAutofit fontScale="92500" lnSpcReduction="20000"/>
          </a:bodyPr>
          <a:lstStyle/>
          <a:p>
            <a:pPr marL="648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                      </a:t>
            </a:r>
            <a:r>
              <a:rPr lang="en-US" sz="1900" b="1" dirty="0" smtClean="0">
                <a:solidFill>
                  <a:schemeClr val="tx1"/>
                </a:solidFill>
              </a:rPr>
              <a:t>Example :   </a:t>
            </a:r>
            <a:r>
              <a:rPr lang="en-US" sz="1900" dirty="0" err="1" smtClean="0">
                <a:solidFill>
                  <a:schemeClr val="tx1"/>
                </a:solidFill>
              </a:rPr>
              <a:t>int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Add(</a:t>
            </a:r>
            <a:r>
              <a:rPr lang="en-US" sz="1900" dirty="0" err="1">
                <a:solidFill>
                  <a:schemeClr val="tx1"/>
                </a:solidFill>
              </a:rPr>
              <a:t>int</a:t>
            </a:r>
            <a:r>
              <a:rPr lang="en-US" sz="1900" dirty="0">
                <a:solidFill>
                  <a:schemeClr val="tx1"/>
                </a:solidFill>
              </a:rPr>
              <a:t> a, </a:t>
            </a:r>
            <a:r>
              <a:rPr lang="en-US" sz="1900" dirty="0" err="1">
                <a:solidFill>
                  <a:schemeClr val="tx1"/>
                </a:solidFill>
              </a:rPr>
              <a:t>int</a:t>
            </a:r>
            <a:r>
              <a:rPr lang="en-US" sz="1900" dirty="0">
                <a:solidFill>
                  <a:schemeClr val="tx1"/>
                </a:solidFill>
              </a:rPr>
              <a:t> b)</a:t>
            </a:r>
          </a:p>
          <a:p>
            <a:pPr marL="6480">
              <a:buNone/>
            </a:pPr>
            <a:r>
              <a:rPr lang="en-US" sz="1900" dirty="0">
                <a:solidFill>
                  <a:schemeClr val="tx1"/>
                </a:solidFill>
              </a:rPr>
              <a:t>    </a:t>
            </a:r>
            <a:r>
              <a:rPr lang="en-US" sz="1900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en-US" sz="1900" dirty="0">
                <a:solidFill>
                  <a:schemeClr val="tx1"/>
                </a:solidFill>
              </a:rPr>
              <a:t>{</a:t>
            </a:r>
          </a:p>
          <a:p>
            <a:pPr marL="6480">
              <a:buNone/>
            </a:pPr>
            <a:r>
              <a:rPr lang="en-US" sz="1900" dirty="0">
                <a:solidFill>
                  <a:schemeClr val="tx1"/>
                </a:solidFill>
              </a:rPr>
              <a:t>              </a:t>
            </a:r>
            <a:r>
              <a:rPr lang="en-US" sz="1900" dirty="0" smtClean="0">
                <a:solidFill>
                  <a:schemeClr val="tx1"/>
                </a:solidFill>
              </a:rPr>
              <a:t>                                  return</a:t>
            </a:r>
            <a:r>
              <a:rPr lang="en-US" sz="1900" dirty="0">
                <a:solidFill>
                  <a:schemeClr val="tx1"/>
                </a:solidFill>
              </a:rPr>
              <a:t>( </a:t>
            </a:r>
            <a:r>
              <a:rPr lang="en-US" sz="1900" dirty="0" err="1">
                <a:solidFill>
                  <a:schemeClr val="tx1"/>
                </a:solidFill>
              </a:rPr>
              <a:t>a+b</a:t>
            </a:r>
            <a:r>
              <a:rPr lang="en-US" sz="1900" dirty="0" smtClean="0">
                <a:solidFill>
                  <a:schemeClr val="tx1"/>
                </a:solidFill>
              </a:rPr>
              <a:t>);</a:t>
            </a:r>
          </a:p>
          <a:p>
            <a:pPr marL="6480">
              <a:buNone/>
            </a:pP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                                          }</a:t>
            </a:r>
            <a:endParaRPr lang="en-US" sz="1900" dirty="0">
              <a:solidFill>
                <a:schemeClr val="tx1"/>
              </a:solidFill>
            </a:endParaRPr>
          </a:p>
          <a:p>
            <a:pPr marL="6480">
              <a:buNone/>
            </a:pPr>
            <a:r>
              <a:rPr lang="en-US" sz="1900" dirty="0">
                <a:solidFill>
                  <a:schemeClr val="tx1"/>
                </a:solidFill>
              </a:rPr>
              <a:t>        </a:t>
            </a:r>
            <a:r>
              <a:rPr lang="en-US" sz="1900" dirty="0" smtClean="0">
                <a:solidFill>
                  <a:schemeClr val="tx1"/>
                </a:solidFill>
              </a:rPr>
              <a:t>                </a:t>
            </a:r>
            <a:r>
              <a:rPr lang="en-US" sz="1900" b="1" dirty="0" smtClean="0">
                <a:solidFill>
                  <a:schemeClr val="tx1"/>
                </a:solidFill>
              </a:rPr>
              <a:t>Scope</a:t>
            </a:r>
            <a:r>
              <a:rPr lang="en-US" sz="1900" b="1" dirty="0">
                <a:solidFill>
                  <a:schemeClr val="tx1"/>
                </a:solidFill>
              </a:rPr>
              <a:t>:</a:t>
            </a:r>
          </a:p>
          <a:p>
            <a:pPr marL="914400">
              <a:buNone/>
            </a:pPr>
            <a:r>
              <a:rPr lang="en-US" sz="1900" dirty="0">
                <a:solidFill>
                  <a:schemeClr val="tx1"/>
                </a:solidFill>
              </a:rPr>
              <a:t>             </a:t>
            </a:r>
            <a:r>
              <a:rPr lang="en-US" sz="1900" dirty="0" smtClean="0">
                <a:solidFill>
                  <a:schemeClr val="tx1"/>
                </a:solidFill>
              </a:rPr>
              <a:t>            Outside </a:t>
            </a:r>
            <a:r>
              <a:rPr lang="en-US" sz="1900" dirty="0">
                <a:solidFill>
                  <a:schemeClr val="tx1"/>
                </a:solidFill>
              </a:rPr>
              <a:t>of the main() </a:t>
            </a:r>
            <a:r>
              <a:rPr lang="en-US" sz="1900" dirty="0" smtClean="0">
                <a:solidFill>
                  <a:schemeClr val="tx1"/>
                </a:solidFill>
              </a:rPr>
              <a:t>block</a:t>
            </a:r>
          </a:p>
          <a:p>
            <a:pPr marL="91440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6480">
              <a:buNone/>
            </a:pPr>
            <a:r>
              <a:rPr lang="en-US" sz="2600" b="1" dirty="0" smtClean="0"/>
              <a:t>3. Function Call</a:t>
            </a:r>
          </a:p>
          <a:p>
            <a:pPr marL="6480">
              <a:buNone/>
            </a:pPr>
            <a:endParaRPr lang="en-US" sz="2600" b="1" dirty="0" smtClean="0"/>
          </a:p>
          <a:p>
            <a:pPr marL="6480">
              <a:buNone/>
            </a:pPr>
            <a:r>
              <a:rPr lang="en-US" sz="2200" b="1" dirty="0" smtClean="0"/>
              <a:t>Syntax</a:t>
            </a:r>
            <a:r>
              <a:rPr lang="en-US" sz="2200" b="1" dirty="0"/>
              <a:t>:</a:t>
            </a:r>
          </a:p>
          <a:p>
            <a:pPr marL="914400">
              <a:buNone/>
            </a:pPr>
            <a:r>
              <a:rPr lang="en-US" sz="2000" b="1" dirty="0" smtClean="0"/>
              <a:t>    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function_name</a:t>
            </a:r>
            <a:r>
              <a:rPr lang="en-US" sz="2000" dirty="0" smtClean="0">
                <a:solidFill>
                  <a:schemeClr val="tx1"/>
                </a:solidFill>
              </a:rPr>
              <a:t>(Parameter list);</a:t>
            </a:r>
          </a:p>
          <a:p>
            <a:pPr marL="91440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91440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</a:t>
            </a:r>
            <a:r>
              <a:rPr lang="en-US" sz="2000" b="1" dirty="0" smtClean="0">
                <a:solidFill>
                  <a:schemeClr val="tx1"/>
                </a:solidFill>
              </a:rPr>
              <a:t>Example 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Add(n1,n2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91440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</a:t>
            </a:r>
            <a:r>
              <a:rPr lang="en-US" sz="2000" b="1" dirty="0" smtClean="0">
                <a:solidFill>
                  <a:schemeClr val="tx1"/>
                </a:solidFill>
              </a:rPr>
              <a:t>Scope :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  <a:p>
            <a:pPr marL="91440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</a:t>
            </a:r>
            <a:r>
              <a:rPr lang="en-US" sz="2000" dirty="0" smtClean="0">
                <a:solidFill>
                  <a:schemeClr val="tx1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Inside the main() block     </a:t>
            </a:r>
          </a:p>
          <a:p>
            <a:pPr>
              <a:spcBef>
                <a:spcPts val="558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031" y="352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smtClean="0"/>
              <a:t>User Defined Functions-3 steps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521825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26488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Recursion  Function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470450"/>
            <a:ext cx="8897155" cy="507201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 that calls itself.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perform task similar to a loop because it repeats the same code.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Need to be define an exit condition from the function, otherwise it will go in infinite </a:t>
            </a:r>
            <a:r>
              <a:rPr lang="en-US" sz="2400" dirty="0" smtClean="0">
                <a:solidFill>
                  <a:schemeClr val="tx1"/>
                </a:solidFill>
              </a:rPr>
              <a:t>loop.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Example -</a:t>
            </a:r>
            <a:endParaRPr lang="en-US" sz="2400" b="1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smtClean="0">
                <a:solidFill>
                  <a:schemeClr val="tx1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recurse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</a:rPr>
              <a:t>     {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dirty="0" smtClean="0">
                <a:solidFill>
                  <a:schemeClr val="tx1"/>
                </a:solidFill>
              </a:rPr>
              <a:t>         </a:t>
            </a:r>
            <a:r>
              <a:rPr lang="en-US" sz="2000" dirty="0" err="1">
                <a:solidFill>
                  <a:schemeClr val="tx1"/>
                </a:solidFill>
              </a:rPr>
              <a:t>recurse</a:t>
            </a:r>
            <a:r>
              <a:rPr lang="en-US" sz="2000" dirty="0">
                <a:solidFill>
                  <a:schemeClr val="tx1"/>
                </a:solidFill>
              </a:rPr>
              <a:t>(); /* Function calls itself */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smtClean="0">
                <a:solidFill>
                  <a:schemeClr val="tx1"/>
                </a:solidFill>
              </a:rPr>
              <a:t>    }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</a:t>
            </a:r>
            <a:r>
              <a:rPr lang="en-US" sz="2000" dirty="0" smtClean="0">
                <a:solidFill>
                  <a:schemeClr val="tx1"/>
                </a:solidFill>
              </a:rPr>
              <a:t>      void </a:t>
            </a:r>
            <a:r>
              <a:rPr lang="en-US" sz="2000" dirty="0">
                <a:solidFill>
                  <a:schemeClr val="tx1"/>
                </a:solidFill>
              </a:rPr>
              <a:t>main()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</a:rPr>
              <a:t>    {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</a:t>
            </a:r>
            <a:r>
              <a:rPr lang="en-US" sz="2000" dirty="0" smtClean="0">
                <a:solidFill>
                  <a:schemeClr val="tx1"/>
                </a:solidFill>
              </a:rPr>
              <a:t>       </a:t>
            </a:r>
            <a:r>
              <a:rPr lang="en-US" sz="2000" dirty="0" err="1">
                <a:solidFill>
                  <a:schemeClr val="tx1"/>
                </a:solidFill>
              </a:rPr>
              <a:t>recurse</a:t>
            </a:r>
            <a:r>
              <a:rPr lang="en-US" sz="2000" dirty="0">
                <a:solidFill>
                  <a:schemeClr val="tx1"/>
                </a:solidFill>
              </a:rPr>
              <a:t>(); /* Sets off the recursion */ </a:t>
            </a:r>
            <a:r>
              <a:rPr lang="en-US" sz="2000" dirty="0" err="1">
                <a:solidFill>
                  <a:schemeClr val="tx1"/>
                </a:solidFill>
              </a:rPr>
              <a:t>getch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algn="just">
              <a:lnSpc>
                <a:spcPct val="11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smtClean="0">
                <a:solidFill>
                  <a:schemeClr val="tx1"/>
                </a:solidFill>
              </a:rPr>
              <a:t>   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49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175</TotalTime>
  <Words>375</Words>
  <Application>Microsoft Office PowerPoint</Application>
  <PresentationFormat>Widescreen</PresentationFormat>
  <Paragraphs>106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YaHei</vt:lpstr>
      <vt:lpstr>Arial</vt:lpstr>
      <vt:lpstr>Calibri</vt:lpstr>
      <vt:lpstr>Mangal</vt:lpstr>
      <vt:lpstr>Poppins</vt:lpstr>
      <vt:lpstr>Wingdings</vt:lpstr>
      <vt:lpstr>new-theme</vt:lpstr>
      <vt:lpstr>Functions in C</vt:lpstr>
      <vt:lpstr>Objectives</vt:lpstr>
      <vt:lpstr>Function in C</vt:lpstr>
      <vt:lpstr>User Defined Function</vt:lpstr>
      <vt:lpstr>Categories of Function</vt:lpstr>
      <vt:lpstr>User Defined Functions-3 steps</vt:lpstr>
      <vt:lpstr>PowerPoint Presentation</vt:lpstr>
      <vt:lpstr>Recursion 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46</cp:revision>
  <dcterms:created xsi:type="dcterms:W3CDTF">2020-04-18T11:39:49Z</dcterms:created>
  <dcterms:modified xsi:type="dcterms:W3CDTF">2020-04-24T12:57:18Z</dcterms:modified>
</cp:coreProperties>
</file>