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2" r:id="rId5"/>
    <p:sldId id="275" r:id="rId6"/>
    <p:sldId id="276" r:id="rId7"/>
    <p:sldId id="278" r:id="rId8"/>
    <p:sldId id="280" r:id="rId9"/>
    <p:sldId id="284" r:id="rId10"/>
    <p:sldId id="282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2950"/>
    <a:srgbClr val="FF67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600" y="2197565"/>
            <a:ext cx="9144000" cy="2387600"/>
          </a:xfrm>
          <a:noFill/>
        </p:spPr>
        <p:txBody>
          <a:bodyPr anchor="b">
            <a:normAutofit/>
          </a:bodyPr>
          <a:lstStyle>
            <a:lvl1pPr algn="ctr">
              <a:defRPr sz="4400">
                <a:solidFill>
                  <a:srgbClr val="022950"/>
                </a:solidFill>
                <a:latin typeface="Poppi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690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400" kern="1200" dirty="0" smtClean="0">
                <a:solidFill>
                  <a:srgbClr val="FF6738"/>
                </a:solidFill>
                <a:latin typeface="Poppins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BA36-9C21-4CEF-8BF3-6565C9A5E930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68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59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6738"/>
                </a:solidFill>
                <a:latin typeface="Poppi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22950"/>
                </a:solidFill>
              </a:defRPr>
            </a:lvl1pPr>
            <a:lvl2pPr>
              <a:defRPr>
                <a:latin typeface="Poppins"/>
              </a:defRPr>
            </a:lvl2pPr>
            <a:lvl3pPr>
              <a:defRPr>
                <a:latin typeface="Poppins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253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4000" kern="1200" smtClean="0">
                <a:solidFill>
                  <a:srgbClr val="FF6738"/>
                </a:solidFill>
                <a:latin typeface="Poppins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BA36-9C21-4CEF-8BF3-6565C9A5E930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49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6738"/>
                </a:solidFill>
                <a:latin typeface="Poppi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22950"/>
                </a:solidFill>
                <a:latin typeface="Poppins"/>
              </a:defRPr>
            </a:lvl1pPr>
            <a:lvl2pPr>
              <a:defRPr>
                <a:latin typeface="Poppins"/>
              </a:defRPr>
            </a:lvl2pPr>
            <a:lvl3pPr>
              <a:defRPr>
                <a:latin typeface="Poppins"/>
              </a:defRPr>
            </a:lvl3pPr>
            <a:lvl4pPr>
              <a:defRPr>
                <a:latin typeface="Poppins"/>
              </a:defRPr>
            </a:lvl4pPr>
            <a:lvl5pPr>
              <a:defRPr>
                <a:latin typeface="Poppin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22950"/>
                </a:solidFill>
                <a:latin typeface="Poppins"/>
              </a:defRPr>
            </a:lvl1pPr>
            <a:lvl3pPr>
              <a:defRPr>
                <a:latin typeface="Poppins"/>
              </a:defRPr>
            </a:lvl3pPr>
            <a:lvl4pPr>
              <a:defRPr>
                <a:latin typeface="Poppins"/>
              </a:defRPr>
            </a:lvl4pPr>
            <a:lvl5pPr>
              <a:defRPr>
                <a:latin typeface="Poppin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BA36-9C21-4CEF-8BF3-6565C9A5E930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11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US" sz="4000" kern="1200" dirty="0" smtClean="0">
                <a:solidFill>
                  <a:srgbClr val="FF6738"/>
                </a:solidFill>
                <a:latin typeface="Poppins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522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28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22950"/>
                </a:solidFill>
                <a:latin typeface="Poppi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rgbClr val="022950"/>
                </a:solidFill>
                <a:latin typeface="Poppin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BA36-9C21-4CEF-8BF3-6565C9A5E930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47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BA36-9C21-4CEF-8BF3-6565C9A5E930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50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22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4BA36-9C21-4CEF-8BF3-6565C9A5E930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38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FF6738"/>
          </a:solidFill>
          <a:latin typeface="Poppins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22950"/>
          </a:solidFill>
          <a:latin typeface="Poppins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oppins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oppins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Constructors in CPP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60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b="1" dirty="0" smtClean="0"/>
              <a:t>Destructor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Syntax-Declaration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</a:t>
            </a:r>
            <a:r>
              <a:rPr lang="en-US" sz="2400" dirty="0" smtClean="0">
                <a:solidFill>
                  <a:schemeClr val="tx1"/>
                </a:solidFill>
              </a:rPr>
              <a:t>    ~</a:t>
            </a:r>
            <a:r>
              <a:rPr lang="en-US" sz="2400" dirty="0" err="1" smtClean="0">
                <a:solidFill>
                  <a:schemeClr val="tx1"/>
                </a:solidFill>
              </a:rPr>
              <a:t>classname</a:t>
            </a:r>
            <a:r>
              <a:rPr lang="en-US" sz="2400" dirty="0" smtClean="0">
                <a:solidFill>
                  <a:schemeClr val="tx1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</a:t>
            </a:r>
            <a:r>
              <a:rPr lang="en-US" sz="2400" dirty="0" smtClean="0">
                <a:solidFill>
                  <a:schemeClr val="tx1"/>
                </a:solidFill>
              </a:rPr>
              <a:t>     {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   </a:t>
            </a:r>
            <a:r>
              <a:rPr lang="en-US" sz="2400" dirty="0" smtClean="0">
                <a:solidFill>
                  <a:schemeClr val="tx1"/>
                </a:solidFill>
              </a:rPr>
              <a:t>      //</a:t>
            </a:r>
            <a:r>
              <a:rPr lang="en-US" sz="2400" dirty="0" smtClean="0">
                <a:solidFill>
                  <a:schemeClr val="tx1"/>
                </a:solidFill>
              </a:rPr>
              <a:t>code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</a:t>
            </a:r>
            <a:r>
              <a:rPr lang="en-US" sz="2400" dirty="0" smtClean="0">
                <a:solidFill>
                  <a:schemeClr val="tx1"/>
                </a:solidFill>
              </a:rPr>
              <a:t>     }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92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64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229" y="181274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At the end of this session you will understand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15562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6738"/>
                </a:solidFill>
                <a:latin typeface="Poppins"/>
                <a:ea typeface="+mj-ea"/>
                <a:cs typeface="+mj-cs"/>
              </a:defRPr>
            </a:lvl1pPr>
          </a:lstStyle>
          <a:p>
            <a:r>
              <a:rPr lang="en-US" sz="3500" b="1" dirty="0" smtClean="0"/>
              <a:t>Objectives</a:t>
            </a:r>
            <a:endParaRPr lang="en-IN" sz="35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98809" y="254212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22950"/>
                </a:solidFill>
                <a:latin typeface="Poppins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oppi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oppi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>
              <a:buClr>
                <a:srgbClr val="FF6738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Values stored in object</a:t>
            </a:r>
          </a:p>
          <a:p>
            <a:pPr fontAlgn="ctr">
              <a:buClr>
                <a:srgbClr val="FF6738"/>
              </a:buClr>
              <a:buSzPct val="120000"/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fontAlgn="ctr">
              <a:buClr>
                <a:srgbClr val="FF6738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Need of Constructor</a:t>
            </a:r>
          </a:p>
          <a:p>
            <a:pPr lvl="1" fontAlgn="ctr">
              <a:buClr>
                <a:srgbClr val="FF6738"/>
              </a:buClr>
              <a:buSzPct val="120000"/>
            </a:pPr>
            <a:r>
              <a:rPr lang="en-US" sz="2200" dirty="0" smtClean="0"/>
              <a:t>Clean up programming in C++</a:t>
            </a:r>
          </a:p>
          <a:p>
            <a:pPr lvl="1" fontAlgn="ctr">
              <a:buClr>
                <a:srgbClr val="FF6738"/>
              </a:buClr>
              <a:buSzPct val="120000"/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fontAlgn="ctr">
              <a:buClr>
                <a:srgbClr val="FF6738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Types of Constructor</a:t>
            </a:r>
          </a:p>
          <a:p>
            <a:pPr lvl="1">
              <a:buClr>
                <a:srgbClr val="FF6738"/>
              </a:buClr>
              <a:buSzPct val="120000"/>
            </a:pPr>
            <a:r>
              <a:rPr lang="en-US" sz="2200" dirty="0" smtClean="0"/>
              <a:t>Default constructor</a:t>
            </a:r>
          </a:p>
          <a:p>
            <a:pPr lvl="1">
              <a:buClr>
                <a:srgbClr val="FF6738"/>
              </a:buClr>
              <a:buSzPct val="120000"/>
            </a:pPr>
            <a:r>
              <a:rPr lang="en-US" sz="2200" dirty="0" smtClean="0"/>
              <a:t>Parameterized constructor</a:t>
            </a:r>
          </a:p>
          <a:p>
            <a:pPr lvl="1">
              <a:buClr>
                <a:srgbClr val="FF6738"/>
              </a:buClr>
              <a:buSzPct val="120000"/>
            </a:pPr>
            <a:r>
              <a:rPr lang="en-US" sz="2200" dirty="0" smtClean="0"/>
              <a:t>Copy constructor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139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52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/>
              <a:t>Values of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227" y="1696836"/>
            <a:ext cx="11152031" cy="435133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b="1" dirty="0"/>
              <a:t>Class defines a blueprint for a data type and it is user defined data type.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b="1" dirty="0" smtClean="0"/>
              <a:t>Every </a:t>
            </a:r>
            <a:r>
              <a:rPr lang="en-US" sz="2600" b="1" dirty="0"/>
              <a:t>object having 3 </a:t>
            </a:r>
            <a:r>
              <a:rPr lang="en-US" sz="2600" b="1" dirty="0" smtClean="0"/>
              <a:t>states -</a:t>
            </a:r>
            <a:endParaRPr lang="en-US" sz="26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Clr>
                <a:srgbClr val="FF6738"/>
              </a:buClr>
              <a:buSzPct val="120000"/>
            </a:pPr>
            <a:r>
              <a:rPr lang="en-US" dirty="0"/>
              <a:t>When object is create values for every attributes set to </a:t>
            </a:r>
            <a:r>
              <a:rPr lang="en-US" dirty="0" smtClean="0"/>
              <a:t>garbage.</a:t>
            </a:r>
          </a:p>
          <a:p>
            <a:pPr lvl="2">
              <a:lnSpc>
                <a:spcPct val="150000"/>
              </a:lnSpc>
              <a:buClr>
                <a:srgbClr val="FF6738"/>
              </a:buClr>
              <a:buSzPct val="120000"/>
              <a:buFont typeface="Wingdings" panose="05000000000000000000" pitchFamily="2" charset="2"/>
              <a:buChar char="ü"/>
            </a:pPr>
            <a:r>
              <a:rPr lang="en-US" sz="2400" dirty="0" smtClean="0"/>
              <a:t> Garbage </a:t>
            </a:r>
            <a:r>
              <a:rPr lang="en-US" sz="2400" dirty="0"/>
              <a:t>state</a:t>
            </a:r>
          </a:p>
          <a:p>
            <a:pPr lvl="1">
              <a:lnSpc>
                <a:spcPct val="150000"/>
              </a:lnSpc>
              <a:buClr>
                <a:srgbClr val="FF6738"/>
              </a:buClr>
              <a:buSzPct val="120000"/>
            </a:pPr>
            <a:r>
              <a:rPr lang="en-US" dirty="0" smtClean="0"/>
              <a:t>User </a:t>
            </a:r>
            <a:r>
              <a:rPr lang="en-US" dirty="0"/>
              <a:t>can change state of an object to following states as,</a:t>
            </a:r>
          </a:p>
          <a:p>
            <a:pPr lvl="2">
              <a:lnSpc>
                <a:spcPct val="150000"/>
              </a:lnSpc>
              <a:buClr>
                <a:srgbClr val="FF6738"/>
              </a:buClr>
              <a:buSzPct val="120000"/>
              <a:buFont typeface="Wingdings" panose="05000000000000000000" pitchFamily="2" charset="2"/>
              <a:buChar char="ü"/>
            </a:pPr>
            <a:r>
              <a:rPr lang="en-US" sz="2400" dirty="0" smtClean="0"/>
              <a:t> Initial </a:t>
            </a:r>
            <a:r>
              <a:rPr lang="en-US" sz="2400" dirty="0"/>
              <a:t>state-Values set to blank</a:t>
            </a:r>
          </a:p>
          <a:p>
            <a:pPr lvl="2">
              <a:lnSpc>
                <a:spcPct val="150000"/>
              </a:lnSpc>
              <a:buClr>
                <a:srgbClr val="FF6738"/>
              </a:buClr>
              <a:buSzPct val="120000"/>
              <a:buFont typeface="Wingdings" panose="05000000000000000000" pitchFamily="2" charset="2"/>
              <a:buChar char="ü"/>
            </a:pPr>
            <a:r>
              <a:rPr lang="en-US" sz="2400" dirty="0" smtClean="0"/>
              <a:t> Own </a:t>
            </a:r>
            <a:r>
              <a:rPr lang="en-US" sz="2400" dirty="0"/>
              <a:t>state-User’s own </a:t>
            </a:r>
            <a:r>
              <a:rPr lang="en-US" sz="2400" dirty="0" smtClean="0"/>
              <a:t>values</a:t>
            </a:r>
            <a:endParaRPr lang="en-US" sz="2400" dirty="0"/>
          </a:p>
          <a:p>
            <a:pPr>
              <a:lnSpc>
                <a:spcPct val="150000"/>
              </a:lnSpc>
              <a:buClr>
                <a:srgbClr val="FF6738"/>
              </a:buClr>
              <a:buSzPct val="120000"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600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0" y="0"/>
            <a:ext cx="10515600" cy="1325563"/>
          </a:xfrm>
        </p:spPr>
        <p:txBody>
          <a:bodyPr/>
          <a:lstStyle/>
          <a:p>
            <a:r>
              <a:rPr lang="en-US" sz="3500" b="1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107" y="1465017"/>
            <a:ext cx="10515600" cy="18834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Special member function of a class that is executed whenever we create new objects of that class</a:t>
            </a:r>
            <a:r>
              <a:rPr lang="en-US" sz="2200" b="1" dirty="0" smtClean="0"/>
              <a:t>.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Features of </a:t>
            </a:r>
            <a:r>
              <a:rPr lang="en-US" sz="2200" b="1" dirty="0" smtClean="0"/>
              <a:t>Constructor </a:t>
            </a:r>
          </a:p>
          <a:p>
            <a:pPr marL="0" indent="0">
              <a:buNone/>
            </a:pPr>
            <a:endParaRPr lang="en-US" sz="22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3653" y="3074875"/>
            <a:ext cx="10515600" cy="1471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22950"/>
                </a:solidFill>
                <a:latin typeface="Poppins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oppi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oppi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FF6738"/>
              </a:buClr>
              <a:buSzPct val="120000"/>
            </a:pPr>
            <a:r>
              <a:rPr lang="en-US" sz="2000" dirty="0" smtClean="0"/>
              <a:t>A constructor will have exact same name as the class name.</a:t>
            </a:r>
          </a:p>
          <a:p>
            <a:pPr lvl="1">
              <a:buClr>
                <a:srgbClr val="FF6738"/>
              </a:buClr>
              <a:buSzPct val="120000"/>
            </a:pPr>
            <a:r>
              <a:rPr lang="en-US" sz="2000" dirty="0" smtClean="0"/>
              <a:t>It does not have any return type not even void.</a:t>
            </a:r>
          </a:p>
          <a:p>
            <a:pPr lvl="1">
              <a:buClr>
                <a:srgbClr val="FF6738"/>
              </a:buClr>
              <a:buSzPct val="120000"/>
            </a:pPr>
            <a:r>
              <a:rPr lang="en-US" sz="2000" dirty="0" smtClean="0"/>
              <a:t>Always created at public section of class.</a:t>
            </a:r>
          </a:p>
          <a:p>
            <a:pPr lvl="1">
              <a:buClr>
                <a:srgbClr val="FF6738"/>
              </a:buClr>
              <a:buSzPct val="120000"/>
            </a:pPr>
            <a:r>
              <a:rPr lang="en-US" sz="2000" dirty="0" smtClean="0"/>
              <a:t>Invoke by objects automatically.</a:t>
            </a:r>
          </a:p>
          <a:p>
            <a:pPr marL="0" indent="0">
              <a:buClr>
                <a:srgbClr val="FF6738"/>
              </a:buClr>
              <a:buSzPct val="120000"/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Clr>
                <a:srgbClr val="FF6738"/>
              </a:buClr>
              <a:buSzPct val="120000"/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Clr>
                <a:srgbClr val="FF6738"/>
              </a:buClr>
              <a:buSzPct val="120000"/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buClr>
                <a:srgbClr val="FF6738"/>
              </a:buClr>
              <a:buSzPct val="120000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140594" y="4713668"/>
            <a:ext cx="10515600" cy="515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22950"/>
                </a:solidFill>
                <a:latin typeface="Poppins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oppi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oppi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200" b="1" dirty="0" smtClean="0">
                <a:solidFill>
                  <a:srgbClr val="022950"/>
                </a:solidFill>
              </a:rPr>
              <a:t>   Types of Constructors 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5772" y="5228823"/>
            <a:ext cx="10515600" cy="1175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22950"/>
                </a:solidFill>
                <a:latin typeface="Poppins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oppi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oppi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rgbClr val="FF6738"/>
              </a:buClr>
              <a:buSzPct val="120000"/>
            </a:pPr>
            <a:r>
              <a:rPr lang="en-US" dirty="0" smtClean="0"/>
              <a:t>Default</a:t>
            </a:r>
          </a:p>
          <a:p>
            <a:pPr lvl="2">
              <a:buClr>
                <a:srgbClr val="FF6738"/>
              </a:buClr>
              <a:buSzPct val="120000"/>
            </a:pPr>
            <a:r>
              <a:rPr lang="en-US" dirty="0" smtClean="0"/>
              <a:t>Parameterized</a:t>
            </a:r>
          </a:p>
          <a:p>
            <a:pPr lvl="2">
              <a:buClr>
                <a:srgbClr val="FF6738"/>
              </a:buClr>
              <a:buSzPct val="120000"/>
            </a:pPr>
            <a:r>
              <a:rPr lang="en-US" dirty="0" smtClean="0"/>
              <a:t>Copy</a:t>
            </a:r>
          </a:p>
          <a:p>
            <a:pPr>
              <a:buClr>
                <a:srgbClr val="FF6738"/>
              </a:buClr>
              <a:buSzPct val="120000"/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buClr>
                <a:srgbClr val="FF6738"/>
              </a:buClr>
              <a:buSzPct val="120000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475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5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/>
              <a:t>Default </a:t>
            </a:r>
            <a:r>
              <a:rPr lang="en-US" sz="3500" b="1" dirty="0" smtClean="0"/>
              <a:t>Constructor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744" y="1465017"/>
            <a:ext cx="11139152" cy="4351338"/>
          </a:xfrm>
        </p:spPr>
        <p:txBody>
          <a:bodyPr>
            <a:noAutofit/>
          </a:bodyPr>
          <a:lstStyle/>
          <a:p>
            <a:pPr>
              <a:buClr>
                <a:srgbClr val="FF6738"/>
              </a:buClr>
              <a:buSzPct val="120000"/>
            </a:pPr>
            <a:r>
              <a:rPr lang="en-US" sz="2000" dirty="0">
                <a:solidFill>
                  <a:schemeClr val="tx1"/>
                </a:solidFill>
              </a:rPr>
              <a:t>Constructor without parameters.</a:t>
            </a:r>
          </a:p>
          <a:p>
            <a:pPr>
              <a:buClr>
                <a:srgbClr val="FF6738"/>
              </a:buClr>
              <a:buSzPct val="120000"/>
            </a:pPr>
            <a:r>
              <a:rPr lang="en-US" sz="2000" dirty="0">
                <a:solidFill>
                  <a:schemeClr val="tx1"/>
                </a:solidFill>
              </a:rPr>
              <a:t>Changes state of the object from garbage to initial state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>
              <a:buClr>
                <a:srgbClr val="FF6738"/>
              </a:buClr>
              <a:buSzPct val="120000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Clr>
                <a:srgbClr val="FF6738"/>
              </a:buClr>
              <a:buSzPct val="120000"/>
              <a:buNone/>
            </a:pPr>
            <a:r>
              <a:rPr lang="en-US" sz="2200" b="1" dirty="0" smtClean="0"/>
              <a:t>Syntax-</a:t>
            </a:r>
            <a:endParaRPr lang="en-US" sz="2200" b="1" dirty="0"/>
          </a:p>
          <a:p>
            <a:pPr marL="0" indent="0">
              <a:buClr>
                <a:srgbClr val="FF6738"/>
              </a:buClr>
              <a:buSzPct val="120000"/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   Class_name()</a:t>
            </a:r>
          </a:p>
          <a:p>
            <a:pPr marL="0" indent="0">
              <a:buClr>
                <a:srgbClr val="FF6738"/>
              </a:buClr>
              <a:buSzPct val="120000"/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    {</a:t>
            </a:r>
          </a:p>
          <a:p>
            <a:pPr marL="0" indent="0">
              <a:buClr>
                <a:srgbClr val="FF6738"/>
              </a:buClr>
              <a:buSzPct val="120000"/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            //block of default</a:t>
            </a:r>
          </a:p>
          <a:p>
            <a:pPr marL="0" indent="0">
              <a:buClr>
                <a:srgbClr val="FF6738"/>
              </a:buClr>
              <a:buSzPct val="120000"/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     </a:t>
            </a:r>
            <a:r>
              <a:rPr lang="en-US" sz="2000" dirty="0" smtClean="0">
                <a:solidFill>
                  <a:schemeClr val="tx1"/>
                </a:solidFill>
              </a:rPr>
              <a:t>}</a:t>
            </a:r>
          </a:p>
          <a:p>
            <a:pPr>
              <a:buClr>
                <a:srgbClr val="FF6738"/>
              </a:buClr>
              <a:buSzPct val="120000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buClr>
                <a:srgbClr val="FF6738"/>
              </a:buClr>
              <a:buSzPct val="120000"/>
            </a:pPr>
            <a:r>
              <a:rPr lang="en-US" sz="2000" dirty="0">
                <a:solidFill>
                  <a:schemeClr val="tx1"/>
                </a:solidFill>
              </a:rPr>
              <a:t>To invoke default constructor, only create object of that class where you created an </a:t>
            </a:r>
            <a:r>
              <a:rPr lang="en-US" sz="2000" dirty="0" smtClean="0">
                <a:solidFill>
                  <a:schemeClr val="tx1"/>
                </a:solidFill>
              </a:rPr>
              <a:t>constructor.</a:t>
            </a:r>
          </a:p>
          <a:p>
            <a:pPr>
              <a:buClr>
                <a:srgbClr val="FF6738"/>
              </a:buClr>
              <a:buSzPct val="120000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Clr>
                <a:srgbClr val="FF6738"/>
              </a:buClr>
              <a:buSzPct val="120000"/>
              <a:buNone/>
            </a:pPr>
            <a:r>
              <a:rPr lang="en-US" sz="2200" b="1" dirty="0" smtClean="0"/>
              <a:t>Syntax-</a:t>
            </a:r>
            <a:endParaRPr lang="en-US" sz="2200" b="1" dirty="0"/>
          </a:p>
          <a:p>
            <a:pPr marL="457189" lvl="1" indent="0">
              <a:buClr>
                <a:srgbClr val="FF6738"/>
              </a:buClr>
              <a:buSzPct val="120000"/>
              <a:buNone/>
            </a:pPr>
            <a:r>
              <a:rPr lang="en-US" sz="2000" dirty="0"/>
              <a:t>                Class_name object_name;</a:t>
            </a:r>
          </a:p>
          <a:p>
            <a:pPr marL="0" indent="0">
              <a:buClr>
                <a:srgbClr val="FF6738"/>
              </a:buClr>
              <a:buSzPct val="120000"/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0844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smtClean="0"/>
              <a:t>Parameterized </a:t>
            </a:r>
            <a:r>
              <a:rPr lang="en-US" sz="3500" b="1" dirty="0" smtClean="0"/>
              <a:t>Constructor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rgbClr val="FF6738"/>
              </a:buClr>
              <a:buSzPct val="120000"/>
            </a:pPr>
            <a:r>
              <a:rPr lang="en-US" sz="2000" dirty="0" smtClean="0">
                <a:solidFill>
                  <a:schemeClr val="tx1"/>
                </a:solidFill>
              </a:rPr>
              <a:t>Constructor having parameters.</a:t>
            </a:r>
          </a:p>
          <a:p>
            <a:pPr>
              <a:lnSpc>
                <a:spcPct val="100000"/>
              </a:lnSpc>
              <a:buClr>
                <a:srgbClr val="FF6738"/>
              </a:buClr>
              <a:buSzPct val="120000"/>
            </a:pPr>
            <a:r>
              <a:rPr lang="en-US" sz="2000" dirty="0" smtClean="0">
                <a:solidFill>
                  <a:schemeClr val="tx1"/>
                </a:solidFill>
              </a:rPr>
              <a:t>Changes state of the object from garbage to own state OR initial state to own state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00000"/>
              </a:lnSpc>
              <a:buClr>
                <a:srgbClr val="FF6738"/>
              </a:buClr>
              <a:buSzPct val="120000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Clr>
                <a:srgbClr val="FF6738"/>
              </a:buClr>
              <a:buSzPct val="120000"/>
              <a:buNone/>
            </a:pPr>
            <a:r>
              <a:rPr lang="en-US" sz="2200" b="1" dirty="0" smtClean="0"/>
              <a:t>Syntax-</a:t>
            </a:r>
            <a:endParaRPr lang="en-US" sz="2200" b="1" dirty="0" smtClean="0"/>
          </a:p>
          <a:p>
            <a:pPr marL="0" indent="0">
              <a:lnSpc>
                <a:spcPct val="100000"/>
              </a:lnSpc>
              <a:buClr>
                <a:srgbClr val="FF6738"/>
              </a:buClr>
              <a:buSzPct val="120000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            Class_name(parameter list)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Clr>
                <a:srgbClr val="FF6738"/>
              </a:buClr>
              <a:buSzPct val="120000"/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    {</a:t>
            </a:r>
          </a:p>
          <a:p>
            <a:pPr marL="0" indent="0">
              <a:lnSpc>
                <a:spcPct val="100000"/>
              </a:lnSpc>
              <a:buClr>
                <a:srgbClr val="FF6738"/>
              </a:buClr>
              <a:buSzPct val="120000"/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            //block of default</a:t>
            </a:r>
          </a:p>
          <a:p>
            <a:pPr marL="0" indent="0">
              <a:lnSpc>
                <a:spcPct val="100000"/>
              </a:lnSpc>
              <a:buClr>
                <a:srgbClr val="FF6738"/>
              </a:buClr>
              <a:buSzPct val="120000"/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     </a:t>
            </a:r>
            <a:r>
              <a:rPr lang="en-US" sz="2000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buClr>
                <a:srgbClr val="FF6738"/>
              </a:buClr>
              <a:buSzPct val="120000"/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Clr>
                <a:srgbClr val="FF6738"/>
              </a:buClr>
              <a:buSzPct val="120000"/>
            </a:pPr>
            <a:r>
              <a:rPr lang="en-US" sz="2000" dirty="0" smtClean="0">
                <a:solidFill>
                  <a:schemeClr val="tx1"/>
                </a:solidFill>
              </a:rPr>
              <a:t>To invoke </a:t>
            </a:r>
            <a:r>
              <a:rPr lang="en-US" sz="2000" dirty="0">
                <a:solidFill>
                  <a:schemeClr val="tx1"/>
                </a:solidFill>
              </a:rPr>
              <a:t>Parameterized </a:t>
            </a:r>
            <a:r>
              <a:rPr lang="en-US" sz="2000" dirty="0" smtClean="0">
                <a:solidFill>
                  <a:schemeClr val="tx1"/>
                </a:solidFill>
              </a:rPr>
              <a:t>constructor, only create object of that class where you created an constructor.</a:t>
            </a:r>
          </a:p>
        </p:txBody>
      </p:sp>
    </p:spTree>
    <p:extLst>
      <p:ext uri="{BB962C8B-B14F-4D97-AF65-F5344CB8AC3E}">
        <p14:creationId xmlns:p14="http://schemas.microsoft.com/office/powerpoint/2010/main" val="1429734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smtClean="0"/>
              <a:t>Copy Constructor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6228" y="170971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/>
              <a:t>The copy constructor is a constructor which creates an object by initializing it with an object of the same class, which has been created previously. </a:t>
            </a:r>
            <a:endParaRPr lang="en-US" sz="22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22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dirty="0"/>
              <a:t>The copy constructor is used </a:t>
            </a:r>
            <a:r>
              <a:rPr lang="en-US" sz="2200" b="1" dirty="0" smtClean="0"/>
              <a:t>to :</a:t>
            </a:r>
            <a:endParaRPr lang="en-US" sz="2200" b="1" dirty="0"/>
          </a:p>
          <a:p>
            <a:pPr lvl="1">
              <a:lnSpc>
                <a:spcPct val="150000"/>
              </a:lnSpc>
              <a:buClr>
                <a:srgbClr val="FF6738"/>
              </a:buClr>
              <a:buSzPct val="120000"/>
            </a:pPr>
            <a:r>
              <a:rPr lang="en-US" sz="2000" dirty="0"/>
              <a:t>Initialize one object from another of the same type.</a:t>
            </a:r>
          </a:p>
          <a:p>
            <a:pPr lvl="1">
              <a:lnSpc>
                <a:spcPct val="150000"/>
              </a:lnSpc>
              <a:buClr>
                <a:srgbClr val="FF6738"/>
              </a:buClr>
              <a:buSzPct val="120000"/>
            </a:pPr>
            <a:r>
              <a:rPr lang="en-US" sz="2000" dirty="0"/>
              <a:t>Copy an object to pass it as an argument to a function.</a:t>
            </a:r>
          </a:p>
          <a:p>
            <a:pPr lvl="1">
              <a:lnSpc>
                <a:spcPct val="150000"/>
              </a:lnSpc>
              <a:buClr>
                <a:srgbClr val="FF6738"/>
              </a:buClr>
              <a:buSzPct val="120000"/>
            </a:pPr>
            <a:r>
              <a:rPr lang="en-US" sz="2000" dirty="0"/>
              <a:t>Copy an object to return it from a function.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2549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0331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Copy Constructor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16228" y="1465017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b="1" dirty="0" smtClean="0"/>
              <a:t>Declaration</a:t>
            </a:r>
            <a:endParaRPr lang="en-US" sz="2200" b="1" dirty="0" smtClean="0"/>
          </a:p>
          <a:p>
            <a:pPr lvl="1">
              <a:lnSpc>
                <a:spcPct val="150000"/>
              </a:lnSpc>
              <a:buClr>
                <a:srgbClr val="FF6738"/>
              </a:buClr>
              <a:buSzPct val="120000"/>
            </a:pPr>
            <a:r>
              <a:rPr lang="en-US" sz="2000" dirty="0" smtClean="0"/>
              <a:t>A copy constructor always has one parameter, the original object. </a:t>
            </a:r>
          </a:p>
          <a:p>
            <a:pPr lvl="1">
              <a:buClr>
                <a:srgbClr val="FF6738"/>
              </a:buClr>
              <a:buSzPct val="120000"/>
            </a:pPr>
            <a:r>
              <a:rPr lang="en-US" sz="2000" dirty="0" smtClean="0"/>
              <a:t>Must be the same type as the object being copied to. </a:t>
            </a:r>
          </a:p>
          <a:p>
            <a:pPr lvl="1">
              <a:buClr>
                <a:srgbClr val="FF6738"/>
              </a:buClr>
              <a:buSzPct val="120000"/>
            </a:pPr>
            <a:r>
              <a:rPr lang="en-US" sz="2000" dirty="0" smtClean="0"/>
              <a:t>Always passed by reference (must be because to pass by value would invoke the copy constructor). </a:t>
            </a:r>
            <a:endParaRPr lang="en-US" sz="2000" dirty="0" smtClean="0"/>
          </a:p>
          <a:p>
            <a:pPr lvl="1">
              <a:buClr>
                <a:srgbClr val="FF6738"/>
              </a:buClr>
              <a:buSzPct val="120000"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b="1" dirty="0" smtClean="0"/>
              <a:t>Syntax</a:t>
            </a:r>
            <a:endParaRPr lang="en-US" sz="2200" b="1" dirty="0" smtClean="0"/>
          </a:p>
          <a:p>
            <a:pPr marL="457189" lvl="1" indent="0">
              <a:buNone/>
            </a:pPr>
            <a:r>
              <a:rPr lang="en-US" sz="2200" dirty="0" smtClean="0"/>
              <a:t>    </a:t>
            </a:r>
            <a:r>
              <a:rPr lang="en-US" sz="2000" dirty="0" err="1" smtClean="0"/>
              <a:t>Class_name</a:t>
            </a:r>
            <a:r>
              <a:rPr lang="en-US" sz="2000" dirty="0" smtClean="0"/>
              <a:t>(</a:t>
            </a:r>
            <a:r>
              <a:rPr lang="en-US" sz="2000" dirty="0" err="1" smtClean="0"/>
              <a:t>Class_name</a:t>
            </a:r>
            <a:r>
              <a:rPr lang="en-US" sz="2000" dirty="0" smtClean="0"/>
              <a:t> </a:t>
            </a:r>
            <a:r>
              <a:rPr lang="en-US" sz="2000" dirty="0"/>
              <a:t>&amp;</a:t>
            </a:r>
            <a:r>
              <a:rPr lang="en-US" sz="2000" dirty="0" err="1"/>
              <a:t>obj</a:t>
            </a:r>
            <a:r>
              <a:rPr lang="en-US" sz="2000" dirty="0"/>
              <a:t>)</a:t>
            </a:r>
          </a:p>
          <a:p>
            <a:pPr marL="457189" lvl="1" indent="0">
              <a:buNone/>
            </a:pPr>
            <a:r>
              <a:rPr lang="en-US" sz="2000" dirty="0"/>
              <a:t>                {</a:t>
            </a:r>
          </a:p>
          <a:p>
            <a:pPr marL="457189" lvl="1" indent="0">
              <a:buNone/>
            </a:pPr>
            <a:r>
              <a:rPr lang="en-US" sz="2000" dirty="0"/>
              <a:t>                        //block of default</a:t>
            </a:r>
          </a:p>
          <a:p>
            <a:pPr marL="457189" lvl="1" indent="0">
              <a:buNone/>
            </a:pPr>
            <a:r>
              <a:rPr lang="en-US" sz="2000" dirty="0"/>
              <a:t>                 </a:t>
            </a:r>
            <a:r>
              <a:rPr lang="en-US" sz="2000" dirty="0" smtClean="0"/>
              <a:t>}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200" b="1" dirty="0" smtClean="0"/>
              <a:t>Call </a:t>
            </a:r>
            <a:endParaRPr lang="en-US" sz="2200" b="1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        </a:t>
            </a:r>
            <a:r>
              <a:rPr lang="en-US" sz="2000" dirty="0" err="1" smtClean="0">
                <a:solidFill>
                  <a:schemeClr val="tx1"/>
                </a:solidFill>
              </a:rPr>
              <a:t>Class_name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Destination_obj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</a:rPr>
              <a:t>source_obj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  <a:p>
            <a:pPr marL="457189" lvl="1" indent="0">
              <a:buNone/>
            </a:pPr>
            <a:r>
              <a:rPr lang="en-US" sz="2200" dirty="0"/>
              <a:t>               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6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smtClean="0"/>
              <a:t>Destructor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17" y="1761231"/>
            <a:ext cx="11499762" cy="43513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Clr>
                <a:srgbClr val="FF6738"/>
              </a:buClr>
              <a:buSzPct val="120000"/>
            </a:pPr>
            <a:r>
              <a:rPr lang="en-US" sz="2200" dirty="0" smtClean="0">
                <a:solidFill>
                  <a:schemeClr val="tx1"/>
                </a:solidFill>
              </a:rPr>
              <a:t>It a member functions used to destroy the objects of a class created by a "Constructor". </a:t>
            </a:r>
          </a:p>
          <a:p>
            <a:pPr algn="just">
              <a:lnSpc>
                <a:spcPct val="100000"/>
              </a:lnSpc>
              <a:buClr>
                <a:srgbClr val="FF6738"/>
              </a:buClr>
              <a:buSzPct val="120000"/>
            </a:pPr>
            <a:r>
              <a:rPr lang="en-US" sz="2200" dirty="0" smtClean="0">
                <a:solidFill>
                  <a:schemeClr val="tx1"/>
                </a:solidFill>
              </a:rPr>
              <a:t>The destructors have the same name as the class whose objects are initialized but with a "~" or "tilde" symbol preceding the destructor declaration.</a:t>
            </a:r>
          </a:p>
          <a:p>
            <a:pPr algn="just">
              <a:lnSpc>
                <a:spcPct val="150000"/>
              </a:lnSpc>
              <a:buClr>
                <a:srgbClr val="FF6738"/>
              </a:buClr>
              <a:buSzPct val="120000"/>
            </a:pPr>
            <a:r>
              <a:rPr lang="en-US" sz="2200" dirty="0" smtClean="0">
                <a:solidFill>
                  <a:schemeClr val="tx1"/>
                </a:solidFill>
              </a:rPr>
              <a:t>"Destructors" don't take any arguments or neither pass any values. </a:t>
            </a:r>
          </a:p>
          <a:p>
            <a:pPr algn="just">
              <a:lnSpc>
                <a:spcPct val="150000"/>
              </a:lnSpc>
              <a:buClr>
                <a:srgbClr val="FF6738"/>
              </a:buClr>
              <a:buSzPct val="120000"/>
            </a:pPr>
            <a:r>
              <a:rPr lang="en-US" sz="2200" dirty="0" smtClean="0">
                <a:solidFill>
                  <a:schemeClr val="tx1"/>
                </a:solidFill>
              </a:rPr>
              <a:t>Used to free the space used by the program. </a:t>
            </a:r>
          </a:p>
          <a:p>
            <a:pPr algn="just">
              <a:lnSpc>
                <a:spcPct val="150000"/>
              </a:lnSpc>
              <a:buClr>
                <a:srgbClr val="FF6738"/>
              </a:buClr>
              <a:buSzPct val="120000"/>
            </a:pPr>
            <a:r>
              <a:rPr lang="en-US" sz="2200" dirty="0" smtClean="0">
                <a:solidFill>
                  <a:schemeClr val="tx1"/>
                </a:solidFill>
              </a:rPr>
              <a:t>The C++ compiler calls the destructor implicitly when a program execution is exited.</a:t>
            </a:r>
          </a:p>
          <a:p>
            <a:pPr algn="just">
              <a:lnSpc>
                <a:spcPct val="150000"/>
              </a:lnSpc>
              <a:buClr>
                <a:srgbClr val="FF6738"/>
              </a:buClr>
              <a:buSzPct val="120000"/>
            </a:pPr>
            <a:endParaRPr lang="en-US" sz="22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Clr>
                <a:srgbClr val="FF6738"/>
              </a:buClr>
              <a:buSzPct val="120000"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224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506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Poppins</vt:lpstr>
      <vt:lpstr>Wingdings</vt:lpstr>
      <vt:lpstr>Office Theme</vt:lpstr>
      <vt:lpstr>Constructors in CPP</vt:lpstr>
      <vt:lpstr>PowerPoint Presentation</vt:lpstr>
      <vt:lpstr>Values of Object</vt:lpstr>
      <vt:lpstr>Constructors</vt:lpstr>
      <vt:lpstr>Default Constructor</vt:lpstr>
      <vt:lpstr>Parameterized Constructor</vt:lpstr>
      <vt:lpstr>Copy Constructor</vt:lpstr>
      <vt:lpstr>Copy Constructor</vt:lpstr>
      <vt:lpstr>Destructor</vt:lpstr>
      <vt:lpstr>Destructor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</dc:creator>
  <cp:lastModifiedBy>nikhil</cp:lastModifiedBy>
  <cp:revision>72</cp:revision>
  <dcterms:created xsi:type="dcterms:W3CDTF">2020-04-18T11:39:49Z</dcterms:created>
  <dcterms:modified xsi:type="dcterms:W3CDTF">2020-04-21T11:56:04Z</dcterms:modified>
</cp:coreProperties>
</file>