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9" r:id="rId3"/>
    <p:sldId id="2652" r:id="rId4"/>
    <p:sldId id="2658" r:id="rId5"/>
    <p:sldId id="2654" r:id="rId6"/>
    <p:sldId id="2638" r:id="rId7"/>
    <p:sldId id="2649" r:id="rId8"/>
    <p:sldId id="1631" r:id="rId9"/>
    <p:sldId id="2657" r:id="rId10"/>
    <p:sldId id="1621" r:id="rId11"/>
    <p:sldId id="2640" r:id="rId12"/>
    <p:sldId id="1644" r:id="rId13"/>
    <p:sldId id="2646" r:id="rId14"/>
    <p:sldId id="1633" r:id="rId15"/>
    <p:sldId id="1571" r:id="rId16"/>
    <p:sldId id="1710" r:id="rId17"/>
    <p:sldId id="1618" r:id="rId18"/>
    <p:sldId id="2642" r:id="rId19"/>
    <p:sldId id="1605" r:id="rId20"/>
    <p:sldId id="1643" r:id="rId21"/>
    <p:sldId id="1606" r:id="rId22"/>
    <p:sldId id="1604" r:id="rId23"/>
    <p:sldId id="2643" r:id="rId24"/>
    <p:sldId id="2651" r:id="rId25"/>
    <p:sldId id="2648" r:id="rId26"/>
    <p:sldId id="2639" r:id="rId27"/>
    <p:sldId id="2644" r:id="rId28"/>
    <p:sldId id="2634" r:id="rId29"/>
    <p:sldId id="2641" r:id="rId30"/>
    <p:sldId id="2637" r:id="rId31"/>
    <p:sldId id="2650" r:id="rId32"/>
    <p:sldId id="2608" r:id="rId33"/>
  </p:sldIdLst>
  <p:sldSz cx="9144000" cy="6858000" type="letter"/>
  <p:notesSz cx="9309100" cy="70231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pitchFamily="12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8" userDrawn="1">
          <p15:clr>
            <a:srgbClr val="A4A3A4"/>
          </p15:clr>
        </p15:guide>
        <p15:guide id="2" pos="3048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2955" userDrawn="1">
          <p15:clr>
            <a:srgbClr val="A4A3A4"/>
          </p15:clr>
        </p15:guide>
        <p15:guide id="5" orient="horz" pos="2304" userDrawn="1">
          <p15:clr>
            <a:srgbClr val="A4A3A4"/>
          </p15:clr>
        </p15:guide>
        <p15:guide id="6" orient="horz" pos="221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29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a Braun" initials="DB" lastIdx="5" clrIdx="0"/>
  <p:cmAuthor id="1" name="CC_JHo" initials="jh" lastIdx="1" clrIdx="1"/>
  <p:cmAuthor id="2" name="Jessica Tan" initials="JT" lastIdx="36" clrIdx="2"/>
  <p:cmAuthor id="3" name="Carrie Shepherd" initials="CS" lastIdx="3" clrIdx="3"/>
  <p:cmAuthor id="4" name="Elena Sardarian" initials="ES" lastIdx="3" clrIdx="4"/>
  <p:cmAuthor id="5" name="Sharon Babkes" initials="SB" lastIdx="1" clrIdx="5"/>
  <p:cmAuthor id="6" name="Lisa Rhodes" initials="LR" lastIdx="1" clrIdx="6">
    <p:extLst>
      <p:ext uri="{19B8F6BF-5375-455C-9EA6-DF929625EA0E}">
        <p15:presenceInfo xmlns:p15="http://schemas.microsoft.com/office/powerpoint/2012/main" userId="S-1-5-21-3451256277-1669904929-1324505064-13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033"/>
    <a:srgbClr val="072C52"/>
    <a:srgbClr val="536881"/>
    <a:srgbClr val="00B050"/>
    <a:srgbClr val="8B6441"/>
    <a:srgbClr val="FF0000"/>
    <a:srgbClr val="0080FF"/>
    <a:srgbClr val="FFCFF5"/>
    <a:srgbClr val="E6FED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20" autoAdjust="0"/>
    <p:restoredTop sz="96296" autoAdjust="0"/>
  </p:normalViewPr>
  <p:slideViewPr>
    <p:cSldViewPr snapToGrid="0" snapToObjects="1">
      <p:cViewPr varScale="1">
        <p:scale>
          <a:sx n="86" d="100"/>
          <a:sy n="86" d="100"/>
        </p:scale>
        <p:origin x="1819" y="48"/>
      </p:cViewPr>
      <p:guideLst>
        <p:guide orient="horz" pos="6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2082" y="-96"/>
      </p:cViewPr>
      <p:guideLst>
        <p:guide orient="horz" pos="2308"/>
        <p:guide pos="3048"/>
        <p:guide orient="horz" pos="2216"/>
        <p:guide pos="2955"/>
        <p:guide orient="horz" pos="2304"/>
        <p:guide orient="horz" pos="2212"/>
        <p:guide pos="3024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4033943" cy="351155"/>
          </a:xfrm>
          <a:prstGeom prst="rect">
            <a:avLst/>
          </a:prstGeom>
        </p:spPr>
        <p:txBody>
          <a:bodyPr vert="horz" lIns="93159" tIns="46578" rIns="93159" bIns="465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13" y="7"/>
            <a:ext cx="4033943" cy="351155"/>
          </a:xfrm>
          <a:prstGeom prst="rect">
            <a:avLst/>
          </a:prstGeom>
        </p:spPr>
        <p:txBody>
          <a:bodyPr vert="horz" wrap="square" lIns="93159" tIns="46578" rIns="93159" bIns="4657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6BC4DFC-40C6-440F-843C-15273C6DF8AC}" type="datetime1">
              <a:rPr lang="en-US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670739"/>
            <a:ext cx="4033943" cy="351155"/>
          </a:xfrm>
          <a:prstGeom prst="rect">
            <a:avLst/>
          </a:prstGeom>
        </p:spPr>
        <p:txBody>
          <a:bodyPr vert="horz" lIns="93159" tIns="46578" rIns="93159" bIns="465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13" y="6670739"/>
            <a:ext cx="4033943" cy="351155"/>
          </a:xfrm>
          <a:prstGeom prst="rect">
            <a:avLst/>
          </a:prstGeom>
        </p:spPr>
        <p:txBody>
          <a:bodyPr vert="horz" wrap="square" lIns="93159" tIns="46578" rIns="93159" bIns="4657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A7D1AA1-29D7-4623-8F97-B8353BC7FE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80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563" y="82553"/>
            <a:ext cx="4033943" cy="351155"/>
          </a:xfrm>
          <a:prstGeom prst="rect">
            <a:avLst/>
          </a:prstGeom>
        </p:spPr>
        <p:txBody>
          <a:bodyPr vert="horz" wrap="square" lIns="93159" tIns="46578" rIns="93159" bIns="46578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Notes to page </a:t>
            </a:r>
            <a:fld id="{0E84400A-A915-4D97-8CDA-C6495D5CBBC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82549" y="650453"/>
            <a:ext cx="9108584" cy="5845601"/>
          </a:xfrm>
          <a:prstGeom prst="rect">
            <a:avLst/>
          </a:prstGeom>
        </p:spPr>
        <p:txBody>
          <a:bodyPr vert="horz" lIns="91325" tIns="45658" rIns="91325" bIns="4565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7743825" y="107950"/>
            <a:ext cx="1446213" cy="108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5" tIns="45658" rIns="91325" bIns="45658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2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400" b="1" kern="1200">
        <a:solidFill>
          <a:srgbClr val="072C52"/>
        </a:solidFill>
        <a:latin typeface="Arial" pitchFamily="34" charset="0"/>
        <a:ea typeface="Arial" pitchFamily="34" charset="0"/>
        <a:cs typeface="Arial" pitchFamily="34" charset="0"/>
      </a:defRPr>
    </a:lvl1pPr>
    <a:lvl2pPr marL="169863" indent="-169863" algn="l" defTabSz="457200" rtl="0" fontAlgn="base">
      <a:spcBef>
        <a:spcPct val="30000"/>
      </a:spcBef>
      <a:spcAft>
        <a:spcPct val="0"/>
      </a:spcAft>
      <a:buFont typeface="Arial" pitchFamily="34" charset="0"/>
      <a:buChar char="•"/>
      <a:defRPr sz="1400" kern="1200">
        <a:solidFill>
          <a:srgbClr val="6F5033"/>
        </a:solidFill>
        <a:latin typeface="Arial" pitchFamily="34" charset="0"/>
        <a:ea typeface="Arial" pitchFamily="34" charset="0"/>
        <a:cs typeface="Arial" pitchFamily="34" charset="0"/>
      </a:defRPr>
    </a:lvl2pPr>
    <a:lvl3pPr marL="339725" indent="-169863" algn="l" defTabSz="457200" rtl="0" fontAlgn="base">
      <a:spcBef>
        <a:spcPct val="30000"/>
      </a:spcBef>
      <a:spcAft>
        <a:spcPct val="0"/>
      </a:spcAft>
      <a:buFont typeface="Arial" pitchFamily="34" charset="0"/>
      <a:buChar char="–"/>
      <a:defRPr sz="1400" kern="1200" baseline="0">
        <a:solidFill>
          <a:srgbClr val="6F5033"/>
        </a:solidFill>
        <a:latin typeface="Arial" pitchFamily="34" charset="0"/>
        <a:ea typeface="Arial" pitchFamily="34" charset="0"/>
        <a:cs typeface="Arial" pitchFamily="34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400" kern="1200">
        <a:solidFill>
          <a:srgbClr val="072C52"/>
        </a:solidFill>
        <a:latin typeface="Arial" pitchFamily="34" charset="0"/>
        <a:ea typeface="Arial" pitchFamily="34" charset="0"/>
        <a:cs typeface="Arial" pitchFamily="34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400" kern="1200">
        <a:solidFill>
          <a:srgbClr val="072C52"/>
        </a:solidFill>
        <a:latin typeface="Arial" pitchFamily="34" charset="0"/>
        <a:ea typeface="Arial" pitchFamily="34" charset="0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59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5E6A6-E227-4E63-A118-DA83058D6F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3343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54128"/>
            <a:ext cx="6400800" cy="415498"/>
          </a:xfrm>
        </p:spPr>
        <p:txBody>
          <a:bodyPr anchor="t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b="0" cap="all" baseline="0">
                <a:solidFill>
                  <a:srgbClr val="6F50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ircle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0700" y="958850"/>
            <a:ext cx="300513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4003287"/>
            <a:ext cx="8229600" cy="584775"/>
          </a:xfrm>
        </p:spPr>
        <p:txBody>
          <a:bodyPr anchor="b">
            <a:spAutoFit/>
          </a:bodyPr>
          <a:lstStyle>
            <a:lvl1pPr algn="ctr">
              <a:defRPr sz="3200">
                <a:solidFill>
                  <a:srgbClr val="072C52"/>
                </a:solidFill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40" y="2033822"/>
            <a:ext cx="1743506" cy="83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56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83710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964" y="164146"/>
            <a:ext cx="787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19964" y="561356"/>
            <a:ext cx="7881620" cy="276999"/>
          </a:xfrm>
        </p:spPr>
        <p:txBody>
          <a:bodyPr lIns="45720"/>
          <a:lstStyle>
            <a:lvl1pPr marL="0" indent="0">
              <a:buNone/>
              <a:defRPr sz="1800" b="0">
                <a:solidFill>
                  <a:srgbClr val="6F50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228600" y="1261936"/>
            <a:ext cx="8686800" cy="1249573"/>
          </a:xfrm>
        </p:spPr>
        <p:txBody>
          <a:bodyPr/>
          <a:lstStyle>
            <a:lvl1pPr marL="55563" indent="-55563">
              <a:spcBef>
                <a:spcPts val="1200"/>
              </a:spcBef>
              <a:buSzPct val="50000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50808" y="6492875"/>
            <a:ext cx="39319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F5033"/>
                </a:solidFill>
                <a:cs typeface="Arial" pitchFamily="34" charset="0"/>
              </a:defRPr>
            </a:lvl1pPr>
          </a:lstStyle>
          <a:p>
            <a:fld id="{CB6D9184-9943-4841-B5B6-CEC5D172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679700" y="6621463"/>
            <a:ext cx="3784600" cy="2400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solidFill>
                  <a:srgbClr val="6F5033"/>
                </a:solidFill>
                <a:cs typeface="Arial" pitchFamily="34" charset="0"/>
              </a:rPr>
              <a:t>Confidential – Not for Distribution Outside Cast &amp; Crew Entertainment Services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>
          <a:xfrm>
            <a:off x="0" y="6438646"/>
            <a:ext cx="9144000" cy="215444"/>
          </a:xfrm>
        </p:spPr>
        <p:txBody>
          <a:bodyPr anchor="b"/>
          <a:lstStyle>
            <a:lvl1pPr>
              <a:defRPr>
                <a:solidFill>
                  <a:srgbClr val="6F503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2519" descr="C:\Users\bhudson\AppData\Local\Microsoft\Windows\Temporary Internet Files\Content.Outlook\6LKGX85Q\Logo_EmailSignature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57" y="157550"/>
            <a:ext cx="1181527" cy="5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8521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964" y="164592"/>
            <a:ext cx="787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19964" y="557783"/>
            <a:ext cx="7881620" cy="276999"/>
          </a:xfrm>
        </p:spPr>
        <p:txBody>
          <a:bodyPr lIns="45720"/>
          <a:lstStyle>
            <a:lvl1pPr marL="0" indent="0">
              <a:buNone/>
              <a:defRPr sz="1800" b="0">
                <a:solidFill>
                  <a:srgbClr val="6F50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50808" y="6492875"/>
            <a:ext cx="39319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F5033"/>
                </a:solidFill>
                <a:cs typeface="Arial" pitchFamily="34" charset="0"/>
              </a:defRPr>
            </a:lvl1pPr>
          </a:lstStyle>
          <a:p>
            <a:fld id="{CB6D9184-9943-4841-B5B6-CEC5D172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679700" y="6621463"/>
            <a:ext cx="3784600" cy="2400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solidFill>
                  <a:srgbClr val="6F5033"/>
                </a:solidFill>
                <a:cs typeface="Arial" pitchFamily="34" charset="0"/>
              </a:rPr>
              <a:t>Confidential – Not for Distribution Outside Cast &amp; Crew Entertainment Services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>
          <a:xfrm>
            <a:off x="0" y="6437376"/>
            <a:ext cx="9144000" cy="215444"/>
          </a:xfrm>
        </p:spPr>
        <p:txBody>
          <a:bodyPr/>
          <a:lstStyle>
            <a:lvl1pPr>
              <a:defRPr>
                <a:solidFill>
                  <a:srgbClr val="6F503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2519" descr="C:\Users\bhudson\AppData\Local\Microsoft\Windows\Temporary Internet Files\Content.Outlook\6LKGX85Q\Logo_EmailSignature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57" y="157550"/>
            <a:ext cx="1181527" cy="5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9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418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0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ircle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0050" y="1063625"/>
            <a:ext cx="296227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962150" y="2128599"/>
            <a:ext cx="2378075" cy="73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rgbClr val="A7774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/>
              <a:t>TEXT (E.G. AGENDA)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636008" y="2359152"/>
            <a:ext cx="4316412" cy="215444"/>
          </a:xfrm>
        </p:spPr>
        <p:txBody>
          <a:bodyPr/>
          <a:lstStyle>
            <a:lvl1pPr marL="119063" indent="-119063">
              <a:spcBef>
                <a:spcPts val="1200"/>
              </a:spcBef>
              <a:buClr>
                <a:srgbClr val="6F5033"/>
              </a:buClr>
              <a:buFont typeface="Arial" pitchFamily="34" charset="0"/>
              <a:buChar char="•"/>
              <a:tabLst>
                <a:tab pos="4114800" algn="r"/>
              </a:tabLst>
              <a:defRPr b="0">
                <a:solidFill>
                  <a:srgbClr val="6F5033"/>
                </a:solidFill>
              </a:defRPr>
            </a:lvl1pPr>
            <a:lvl2pPr>
              <a:defRPr>
                <a:solidFill>
                  <a:srgbClr val="A7774E"/>
                </a:solidFill>
              </a:defRPr>
            </a:lvl2pPr>
            <a:lvl3pPr>
              <a:defRPr>
                <a:solidFill>
                  <a:srgbClr val="A7774E"/>
                </a:solidFill>
              </a:defRPr>
            </a:lvl3pPr>
            <a:lvl4pPr>
              <a:defRPr>
                <a:solidFill>
                  <a:srgbClr val="A7774E"/>
                </a:solidFill>
              </a:defRPr>
            </a:lvl4pPr>
            <a:lvl5pPr>
              <a:defRPr>
                <a:solidFill>
                  <a:srgbClr val="A7774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4" y="5615249"/>
            <a:ext cx="1743506" cy="83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5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89531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ircle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9431" y="2508250"/>
            <a:ext cx="300513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31966" y="3593862"/>
            <a:ext cx="2061781" cy="73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rgbClr val="A7774E"/>
                </a:solidFill>
                <a:latin typeface="Arial Black" pitchFamily="34" charset="0"/>
              </a:defRPr>
            </a:lvl1pPr>
            <a:lvl2pPr algn="ctr">
              <a:defRPr sz="2400">
                <a:solidFill>
                  <a:srgbClr val="A7774E"/>
                </a:solidFill>
              </a:defRPr>
            </a:lvl2pPr>
            <a:lvl3pPr algn="ctr">
              <a:defRPr sz="2400">
                <a:solidFill>
                  <a:srgbClr val="A7774E"/>
                </a:solidFill>
              </a:defRPr>
            </a:lvl3pPr>
            <a:lvl4pPr algn="ctr">
              <a:defRPr sz="2400">
                <a:solidFill>
                  <a:srgbClr val="A7774E"/>
                </a:solidFill>
              </a:defRPr>
            </a:lvl4pPr>
            <a:lvl5pPr algn="ctr">
              <a:defRPr sz="2400">
                <a:solidFill>
                  <a:srgbClr val="A7774E"/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0" y="1265023"/>
            <a:ext cx="1743506" cy="83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8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" y="651"/>
            <a:ext cx="9142263" cy="685669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228273" y="3193906"/>
            <a:ext cx="4687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None/>
            </a:pPr>
            <a:r>
              <a:rPr lang="en-US" sz="2400" b="1" kern="1200" cap="all" baseline="0" dirty="0">
                <a:solidFill>
                  <a:srgbClr val="A7774E"/>
                </a:solidFill>
                <a:latin typeface="Arial Black" pitchFamily="34" charset="0"/>
                <a:ea typeface="Geneva" pitchFamily="126" charset="-128"/>
                <a:cs typeface="+mn-cs"/>
              </a:rPr>
              <a:t>IT’S A WRAP!</a:t>
            </a:r>
          </a:p>
        </p:txBody>
      </p:sp>
      <p:pic>
        <p:nvPicPr>
          <p:cNvPr id="10" name="Picture 2506" descr="C:\Users\bhudson\AppData\Local\Microsoft\Windows\Temporary Internet Files\Content.Outlook\6LKGX85Q\Logo_EmailSignature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14" y="4562688"/>
            <a:ext cx="1680972" cy="8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2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534627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16" imgH="216" progId="TCLayout.ActiveDocument.1">
                  <p:embed/>
                </p:oleObj>
              </mc:Choice>
              <mc:Fallback>
                <p:oleObj name="think-cell Slide" r:id="rId9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19594"/>
            <a:ext cx="787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26464"/>
            <a:ext cx="8686800" cy="12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374638"/>
            <a:ext cx="5562600" cy="215444"/>
          </a:xfrm>
          <a:prstGeom prst="rect">
            <a:avLst/>
          </a:prstGeom>
        </p:spPr>
        <p:txBody>
          <a:bodyPr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i="1" dirty="0">
                <a:solidFill>
                  <a:srgbClr val="6F503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50808" y="6492875"/>
            <a:ext cx="39319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F5033"/>
                </a:solidFill>
                <a:cs typeface="Arial" pitchFamily="34" charset="0"/>
              </a:defRPr>
            </a:lvl1pPr>
          </a:lstStyle>
          <a:p>
            <a:fld id="{CB6D9184-9943-4841-B5B6-CEC5D17218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5" r:id="rId3"/>
    <p:sldLayoutId id="2147483672" r:id="rId4"/>
    <p:sldLayoutId id="2147483673" r:id="rId5"/>
    <p:sldLayoutId id="2147483681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72C52"/>
          </a:solidFill>
          <a:latin typeface="+mj-lt"/>
          <a:ea typeface="Geneva" pitchFamily="1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Geneva" pitchFamily="126" charset="-128"/>
        </a:defRPr>
      </a:lvl9pPr>
    </p:titleStyle>
    <p:bodyStyle>
      <a:lvl1pPr marL="55563" indent="-55563" algn="l" defTabSz="457200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1400" b="1" kern="1200">
          <a:solidFill>
            <a:srgbClr val="072C52"/>
          </a:solidFill>
          <a:latin typeface="+mn-lt"/>
          <a:ea typeface="Geneva" pitchFamily="126" charset="-128"/>
          <a:cs typeface="+mn-cs"/>
        </a:defRPr>
      </a:lvl1pPr>
      <a:lvl2pPr marL="228600" indent="-1730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6F5033"/>
          </a:solidFill>
          <a:latin typeface="+mn-lt"/>
          <a:ea typeface="Geneva" pitchFamily="126" charset="-128"/>
          <a:cs typeface="+mn-cs"/>
        </a:defRPr>
      </a:lvl2pPr>
      <a:lvl3pPr marL="457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6F5033"/>
          </a:solidFill>
          <a:latin typeface="+mn-lt"/>
          <a:ea typeface="Geneva" pitchFamily="126" charset="-128"/>
          <a:cs typeface="+mn-cs"/>
        </a:defRPr>
      </a:lvl3pPr>
      <a:lvl4pPr marL="685800" indent="-228600" algn="l" defTabSz="457200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400" kern="1200" baseline="0">
          <a:solidFill>
            <a:srgbClr val="6F5033"/>
          </a:solidFill>
          <a:latin typeface="+mn-lt"/>
          <a:ea typeface="Geneva" pitchFamily="126" charset="-128"/>
          <a:cs typeface="+mn-cs"/>
        </a:defRPr>
      </a:lvl4pPr>
      <a:lvl5pPr marL="914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6F5033"/>
          </a:solidFill>
          <a:latin typeface="+mn-lt"/>
          <a:ea typeface="Geneva" pitchFamily="1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1.xml"/><Relationship Id="rId18" Type="http://schemas.openxmlformats.org/officeDocument/2006/relationships/slide" Target="slide28.xml"/><Relationship Id="rId3" Type="http://schemas.openxmlformats.org/officeDocument/2006/relationships/slide" Target="slide6.xml"/><Relationship Id="rId21" Type="http://schemas.openxmlformats.org/officeDocument/2006/relationships/slide" Target="slide31.xml"/><Relationship Id="rId7" Type="http://schemas.openxmlformats.org/officeDocument/2006/relationships/slide" Target="slide14.xml"/><Relationship Id="rId12" Type="http://schemas.openxmlformats.org/officeDocument/2006/relationships/slide" Target="slide20.xml"/><Relationship Id="rId17" Type="http://schemas.openxmlformats.org/officeDocument/2006/relationships/slide" Target="slide27.xml"/><Relationship Id="rId2" Type="http://schemas.openxmlformats.org/officeDocument/2006/relationships/slide" Target="slide8.xml"/><Relationship Id="rId16" Type="http://schemas.openxmlformats.org/officeDocument/2006/relationships/slide" Target="slide24.xml"/><Relationship Id="rId20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9.xml"/><Relationship Id="rId5" Type="http://schemas.openxmlformats.org/officeDocument/2006/relationships/slide" Target="slide12.xml"/><Relationship Id="rId15" Type="http://schemas.openxmlformats.org/officeDocument/2006/relationships/slide" Target="slide23.xml"/><Relationship Id="rId10" Type="http://schemas.openxmlformats.org/officeDocument/2006/relationships/slide" Target="slide18.xml"/><Relationship Id="rId19" Type="http://schemas.openxmlformats.org/officeDocument/2006/relationships/slide" Target="slide29.xml"/><Relationship Id="rId4" Type="http://schemas.openxmlformats.org/officeDocument/2006/relationships/slide" Target="slide10.xml"/><Relationship Id="rId9" Type="http://schemas.openxmlformats.org/officeDocument/2006/relationships/slide" Target="slide17.xml"/><Relationship Id="rId14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554128"/>
            <a:ext cx="6400800" cy="283219"/>
          </a:xfrm>
        </p:spPr>
        <p:txBody>
          <a:bodyPr/>
          <a:lstStyle/>
          <a:p>
            <a:r>
              <a:rPr lang="en-US" dirty="0"/>
              <a:t>3/26/2021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03287"/>
            <a:ext cx="8229600" cy="584775"/>
          </a:xfrm>
        </p:spPr>
        <p:txBody>
          <a:bodyPr/>
          <a:lstStyle/>
          <a:p>
            <a:r>
              <a:rPr lang="en-US" dirty="0"/>
              <a:t>Payroll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12" y="2725999"/>
            <a:ext cx="1583277" cy="53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2" y="2726073"/>
            <a:ext cx="2073937" cy="5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Subsystems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" name="Graphic 7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1C7F1349-7C12-48E4-8F59-4634B661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A036F-698A-4B2F-B737-1E73DF547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995460"/>
            <a:ext cx="8662707" cy="47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5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62FF5-9268-42BB-970E-F72B7EB6C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1CB8-2D67-4DE3-854C-D6C92DFC8E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80874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Technology Stack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9B016BF-C67F-46CA-9471-FBB29C99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70238"/>
              </p:ext>
            </p:extLst>
          </p:nvPr>
        </p:nvGraphicFramePr>
        <p:xfrm>
          <a:off x="436745" y="976914"/>
          <a:ext cx="834813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24">
                  <a:extLst>
                    <a:ext uri="{9D8B030D-6E8A-4147-A177-3AD203B41FA5}">
                      <a16:colId xmlns:a16="http://schemas.microsoft.com/office/drawing/2014/main" val="1718548540"/>
                    </a:ext>
                  </a:extLst>
                </a:gridCol>
                <a:gridCol w="3471216">
                  <a:extLst>
                    <a:ext uri="{9D8B030D-6E8A-4147-A177-3AD203B41FA5}">
                      <a16:colId xmlns:a16="http://schemas.microsoft.com/office/drawing/2014/main" val="2102365875"/>
                    </a:ext>
                  </a:extLst>
                </a:gridCol>
                <a:gridCol w="2596498">
                  <a:extLst>
                    <a:ext uri="{9D8B030D-6E8A-4147-A177-3AD203B41FA5}">
                      <a16:colId xmlns:a16="http://schemas.microsoft.com/office/drawing/2014/main" val="15083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Moving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9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C/Ruby/Perl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C#/.net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7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 RHEL6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 RHEL8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Oracle 12c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Oracle 19c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1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Source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Cruise (internal)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Cruise,</a:t>
                      </a:r>
                    </a:p>
                    <a:p>
                      <a:r>
                        <a:rPr lang="en-US" sz="2400" i="0" dirty="0" err="1"/>
                        <a:t>Asure</a:t>
                      </a:r>
                      <a:r>
                        <a:rPr lang="en-US" sz="2400" i="0" dirty="0"/>
                        <a:t> for </a:t>
                      </a:r>
                      <a:r>
                        <a:rPr lang="en-US" sz="2400" i="0" dirty="0" err="1"/>
                        <a:t>Devops</a:t>
                      </a:r>
                      <a:endParaRPr lang="en-US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Sensu</a:t>
                      </a:r>
                      <a:r>
                        <a:rPr lang="en-US" sz="2400" dirty="0"/>
                        <a:t>, PagerDuty, OEM, ELK, Munin, log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New Relic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Terminal/SSH,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 Premise/VMWare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49419"/>
                  </a:ext>
                </a:extLst>
              </a:tr>
            </a:tbl>
          </a:graphicData>
        </a:graphic>
      </p:graphicFrame>
      <p:pic>
        <p:nvPicPr>
          <p:cNvPr id="4" name="Graphic 3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D68EC3A1-C43C-44FB-9DBE-627D32D9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Current Basic Payroll Stack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2C2F81-124E-44BD-894F-3D33431F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67" y="991181"/>
            <a:ext cx="4444918" cy="8404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2807B-CD0B-4FD1-84EC-81BC0BDE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9" y="3058711"/>
            <a:ext cx="1175519" cy="865879"/>
          </a:xfrm>
          <a:prstGeom prst="rect">
            <a:avLst/>
          </a:prstGeom>
        </p:spPr>
      </p:pic>
      <p:pic>
        <p:nvPicPr>
          <p:cNvPr id="12" name="Graphic 11" descr="Home">
            <a:hlinkClick r:id="rId4" action="ppaction://hlinksldjump"/>
            <a:extLst>
              <a:ext uri="{FF2B5EF4-FFF2-40B4-BE49-F238E27FC236}">
                <a16:creationId xmlns:a16="http://schemas.microsoft.com/office/drawing/2014/main" id="{A944B2FD-3023-4121-9754-16BF5F534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7 C&amp;C Production Payroll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819D-ED1A-43F8-B790-3515F4718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1980" y="889890"/>
            <a:ext cx="8374380" cy="4955203"/>
          </a:xfrm>
          <a:ln w="25400">
            <a:noFill/>
          </a:ln>
        </p:spPr>
        <p:txBody>
          <a:bodyPr lIns="91440" tIns="91440"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3200" b="0" dirty="0">
                <a:solidFill>
                  <a:schemeClr val="tx1"/>
                </a:solidFill>
              </a:rPr>
              <a:t>We have the following instances, all using the same applications and database schemas: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US Employer of Record (EOR)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US Paying Agent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Canada Vancouver – Canadian dollars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Canada Vancouver – US dollars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Canada Toronto – Canadian dollars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Canada Toronto – US dollars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3342E8F-182F-417E-BF33-9BFADE89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7492"/>
            <a:ext cx="7723832" cy="523220"/>
          </a:xfrm>
        </p:spPr>
        <p:txBody>
          <a:bodyPr/>
          <a:lstStyle/>
          <a:p>
            <a:r>
              <a:rPr lang="en-US" sz="2800" dirty="0"/>
              <a:t>Payroll Production Environment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1" name="Graphic 10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6110A111-9CBD-4233-B2BC-5612E7D6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42AB2-EC4B-4045-8D8F-ECD9BE08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94" y="807382"/>
            <a:ext cx="8496291" cy="56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305370"/>
            <a:ext cx="7723832" cy="523220"/>
          </a:xfrm>
        </p:spPr>
        <p:txBody>
          <a:bodyPr/>
          <a:lstStyle/>
          <a:p>
            <a:r>
              <a:rPr lang="en-US" dirty="0"/>
              <a:t>Payroll Database Consolidation Approach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623905"/>
            <a:ext cx="9144000" cy="215444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2CD9E2-1524-443E-B246-5C00AB3B539B}"/>
              </a:ext>
            </a:extLst>
          </p:cNvPr>
          <p:cNvSpPr txBox="1">
            <a:spLocks/>
          </p:cNvSpPr>
          <p:nvPr/>
        </p:nvSpPr>
        <p:spPr bwMode="auto">
          <a:xfrm>
            <a:off x="327259" y="838044"/>
            <a:ext cx="8701238" cy="3801041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0" rIns="91440" bIns="0" numCol="1" anchor="t" anchorCtr="0" compatLnSpc="1">
            <a:prstTxWarp prst="textNoShape">
              <a:avLst/>
            </a:prstTxWarp>
            <a:spAutoFit/>
          </a:bodyPr>
          <a:lstStyle>
            <a:lvl1pPr marL="55563" indent="-55563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50000"/>
              <a:buFont typeface="Arial" pitchFamily="34" charset="0"/>
              <a:buChar char="•"/>
              <a:defRPr sz="1400" b="1" kern="1200">
                <a:solidFill>
                  <a:srgbClr val="072C52"/>
                </a:solidFill>
                <a:latin typeface="+mn-lt"/>
                <a:ea typeface="Geneva" pitchFamily="126" charset="-128"/>
                <a:cs typeface="+mn-cs"/>
              </a:defRPr>
            </a:lvl1pPr>
            <a:lvl2pPr marL="228600" indent="-1730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rgbClr val="6F5033"/>
                </a:solidFill>
                <a:latin typeface="+mn-lt"/>
                <a:ea typeface="Geneva" pitchFamily="126" charset="-128"/>
                <a:cs typeface="+mn-cs"/>
              </a:defRPr>
            </a:lvl2pPr>
            <a:lvl3pPr marL="45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6F5033"/>
                </a:solidFill>
                <a:latin typeface="+mn-lt"/>
                <a:ea typeface="Geneva" pitchFamily="126" charset="-128"/>
                <a:cs typeface="+mn-cs"/>
              </a:defRPr>
            </a:lvl3pPr>
            <a:lvl4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400" kern="1200" baseline="0">
                <a:solidFill>
                  <a:srgbClr val="6F5033"/>
                </a:solidFill>
                <a:latin typeface="+mn-lt"/>
                <a:ea typeface="Geneva" pitchFamily="126" charset="-128"/>
                <a:cs typeface="+mn-cs"/>
              </a:defRPr>
            </a:lvl4pPr>
            <a:lvl5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rgbClr val="6F5033"/>
                </a:solidFill>
                <a:latin typeface="+mn-lt"/>
                <a:ea typeface="Geneva" pitchFamily="126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Current</a:t>
            </a:r>
          </a:p>
          <a:p>
            <a:pPr marL="822960" lvl="1" indent="-27432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CDB1 – PA21 and 20, Canada 21 and </a:t>
            </a:r>
            <a:r>
              <a:rPr lang="en-US" sz="3200" dirty="0">
                <a:solidFill>
                  <a:schemeClr val="tx1"/>
                </a:solidFill>
              </a:rPr>
              <a:t>20</a:t>
            </a:r>
            <a:endParaRPr lang="en-US" sz="3200" b="0" dirty="0">
              <a:solidFill>
                <a:schemeClr val="tx1"/>
              </a:solidFill>
            </a:endParaRPr>
          </a:p>
          <a:p>
            <a:pPr marL="822960" lvl="1" indent="-27432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CDB3 – Pay21, Pay20</a:t>
            </a:r>
          </a:p>
          <a:p>
            <a:pPr marL="182880" indent="0">
              <a:spcBef>
                <a:spcPts val="600"/>
              </a:spcBef>
              <a:buClr>
                <a:schemeClr val="tx1"/>
              </a:buClr>
              <a:buSzPct val="100000"/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525780" indent="-34290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Future</a:t>
            </a:r>
          </a:p>
          <a:p>
            <a:pPr marL="822960" lvl="1" indent="-27432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3200" b="0" dirty="0">
                <a:solidFill>
                  <a:schemeClr val="tx1"/>
                </a:solidFill>
              </a:rPr>
              <a:t>CDB1 – Pay21 and Pay20, PA21 and 20, Canada 21 and 20</a:t>
            </a:r>
          </a:p>
        </p:txBody>
      </p:sp>
    </p:spTree>
    <p:extLst>
      <p:ext uri="{BB962C8B-B14F-4D97-AF65-F5344CB8AC3E}">
        <p14:creationId xmlns:p14="http://schemas.microsoft.com/office/powerpoint/2010/main" val="414854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Servers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9" name="Graphic 8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33A10332-8A8D-4E28-851C-F723B3B4A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8E4CE-3C19-4886-BCF9-A29241F35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67" y="729884"/>
            <a:ext cx="7832767" cy="59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Servers Sizes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D4DF4A51-8DAC-4759-B65E-8FE862FCC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7EEAD-88E0-4B0C-AA75-885E20AC0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79" y="737548"/>
            <a:ext cx="7567450" cy="58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Integration with other C&amp;C Products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3" name="Graphic 1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DFD29FE3-8D18-4B36-B82C-CD30ED669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58A17-E2B6-426D-B1BA-A2AD90CB0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27" y="829339"/>
            <a:ext cx="10430781" cy="85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4B948-2053-4DDF-837C-A97E0C97D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42577E-3C4D-4B18-8AAF-3B011DC7AC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39860-1D32-4FBD-843C-3B4CEE6C8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2629" y="2359152"/>
            <a:ext cx="4249791" cy="3693319"/>
          </a:xfrm>
        </p:spPr>
        <p:txBody>
          <a:bodyPr/>
          <a:lstStyle/>
          <a:p>
            <a:pPr marL="274320" indent="-274320"/>
            <a:r>
              <a:rPr lang="en-US" sz="4000" dirty="0"/>
              <a:t>Role</a:t>
            </a:r>
          </a:p>
          <a:p>
            <a:pPr marL="274320" indent="-274320"/>
            <a:r>
              <a:rPr lang="en-US" sz="4000" dirty="0"/>
              <a:t>Expectations</a:t>
            </a:r>
          </a:p>
          <a:p>
            <a:pPr marL="274320" indent="-274320"/>
            <a:r>
              <a:rPr lang="en-US" sz="4000" dirty="0"/>
              <a:t>Intro to Payroll</a:t>
            </a:r>
          </a:p>
          <a:p>
            <a:pPr marL="274320" indent="-274320"/>
            <a:r>
              <a:rPr lang="en-US" sz="4000" dirty="0"/>
              <a:t>Payroll Today</a:t>
            </a:r>
          </a:p>
          <a:p>
            <a:pPr marL="274320" indent="-274320"/>
            <a:r>
              <a:rPr lang="en-US" sz="4000" dirty="0"/>
              <a:t>Payroll’s Future</a:t>
            </a:r>
          </a:p>
        </p:txBody>
      </p:sp>
    </p:spTree>
    <p:extLst>
      <p:ext uri="{BB962C8B-B14F-4D97-AF65-F5344CB8AC3E}">
        <p14:creationId xmlns:p14="http://schemas.microsoft.com/office/powerpoint/2010/main" val="421747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dirty="0"/>
              <a:t>Payroll Security Highlights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819D-ED1A-43F8-B790-3515F4718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986" y="706100"/>
            <a:ext cx="8694551" cy="5878532"/>
          </a:xfrm>
          <a:ln w="25400">
            <a:noFill/>
          </a:ln>
        </p:spPr>
        <p:txBody>
          <a:bodyPr lIns="91440" tIns="91440"/>
          <a:lstStyle/>
          <a:p>
            <a:pPr marL="457200" indent="-274320">
              <a:buClr>
                <a:schemeClr val="tx1"/>
              </a:buClr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The C&amp;C Payroll Environments are not accessible to the outside </a:t>
            </a:r>
            <a:r>
              <a:rPr lang="en-US" sz="2400" b="0">
                <a:solidFill>
                  <a:schemeClr val="tx1"/>
                </a:solidFill>
              </a:rPr>
              <a:t>except for 2 </a:t>
            </a:r>
            <a:r>
              <a:rPr lang="en-US" sz="2400" b="0" dirty="0">
                <a:solidFill>
                  <a:schemeClr val="tx1"/>
                </a:solidFill>
              </a:rPr>
              <a:t>Client specific and secure portals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Access to all Payroll environments is monitored and reviewed quarterly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Payroll QA Engineers act as the release managers for Payroll. Software Engineers do not have access to release code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Payroll Software Engineers do not have access to production unless requested, approved by IT management/Security and it is tracked.  Access is only for 24 hours </a:t>
            </a:r>
          </a:p>
          <a:p>
            <a:pPr marL="457200" indent="-274320">
              <a:buClr>
                <a:schemeClr val="tx1"/>
              </a:buClr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Though data is copied from production to non-production environments either daily or weekly, all PII data is masked in the non-production environments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E45FCB5D-8781-4ACC-8458-14D159F37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Security Connectivity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D2D46C-367C-490D-866B-A5D19E29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6" y="879349"/>
            <a:ext cx="12091917" cy="8050479"/>
          </a:xfrm>
          <a:prstGeom prst="rect">
            <a:avLst/>
          </a:prstGeom>
        </p:spPr>
      </p:pic>
      <p:pic>
        <p:nvPicPr>
          <p:cNvPr id="13" name="Graphic 12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37DC57FF-70EA-4BDE-8DA3-A77410E96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PII and Data Masking - Data Flow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F52E6-8F4B-4F93-B95D-9614C50E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8" y="894230"/>
            <a:ext cx="8018586" cy="5706508"/>
          </a:xfrm>
          <a:prstGeom prst="rect">
            <a:avLst/>
          </a:prstGeom>
        </p:spPr>
      </p:pic>
      <p:pic>
        <p:nvPicPr>
          <p:cNvPr id="4" name="Graphic 3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B866B98B-29A6-4B46-9D48-156482B18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Payroll Backups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4" y="743919"/>
            <a:ext cx="84852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Database Servers</a:t>
            </a:r>
          </a:p>
          <a:p>
            <a:pPr marL="91440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Pptpcdb1  </a:t>
            </a:r>
          </a:p>
          <a:p>
            <a:pPr marL="1371600" lvl="2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Fulls</a:t>
            </a:r>
            <a:r>
              <a:rPr lang="en-US" sz="2000" dirty="0"/>
              <a:t>: Tue, Fri starting 11pm</a:t>
            </a:r>
          </a:p>
          <a:p>
            <a:pPr marL="1371600" lvl="2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Incrementals</a:t>
            </a:r>
            <a:r>
              <a:rPr lang="en-US" sz="2000" dirty="0"/>
              <a:t>: Sunday, Monday, Wed, Thu, Sat starting 11pm</a:t>
            </a:r>
          </a:p>
          <a:p>
            <a:pPr marL="91440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Ppdwcdb1</a:t>
            </a:r>
          </a:p>
          <a:p>
            <a:pPr marL="1371600" lvl="2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Fulls</a:t>
            </a:r>
            <a:r>
              <a:rPr lang="en-US" sz="2000"/>
              <a:t>: Fridays </a:t>
            </a:r>
            <a:r>
              <a:rPr lang="en-US" sz="2000" dirty="0"/>
              <a:t>starting at 11pm</a:t>
            </a:r>
          </a:p>
          <a:p>
            <a:pPr marL="1371600" lvl="2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Incrementals</a:t>
            </a:r>
            <a:r>
              <a:rPr lang="en-US" sz="2000" dirty="0"/>
              <a:t>: M, T, W, T, S, S starting at 11pm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Application servers</a:t>
            </a:r>
          </a:p>
          <a:p>
            <a:pPr marL="91440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Fulls</a:t>
            </a:r>
            <a:r>
              <a:rPr lang="en-US" sz="2000" dirty="0"/>
              <a:t>: Saturdays starting at 12:30 am</a:t>
            </a:r>
          </a:p>
          <a:p>
            <a:pPr marL="91440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Incrementals</a:t>
            </a:r>
            <a:r>
              <a:rPr lang="en-US" sz="2000" dirty="0"/>
              <a:t>: S, M, T, W, T, F starting at 12:30am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33717DA5-62A0-4535-9B7E-F6D07F836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5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Payroll Disaster Recovery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4" y="743919"/>
            <a:ext cx="822368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Production environment is replicated to Las Vegas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Oracle </a:t>
            </a:r>
            <a:r>
              <a:rPr lang="en-US" sz="2800" dirty="0" err="1"/>
              <a:t>DataGuard</a:t>
            </a:r>
            <a:r>
              <a:rPr lang="en-US" sz="2800" dirty="0"/>
              <a:t> and log shipping every 15 minutes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RTO: 6 hours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RPO: 15 minutes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DR Tested annually</a:t>
            </a:r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33717DA5-62A0-4535-9B7E-F6D07F836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Payroll Current AWS Status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219964" y="743919"/>
            <a:ext cx="8722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TDB</a:t>
            </a: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  <a:p>
            <a:pPr marL="73152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E44AF144-5313-420D-B251-BE2CB9A88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2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62FF5-9268-42BB-970E-F72B7EB6C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1CB8-2D67-4DE3-854C-D6C92DFC8E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Future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8254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67492"/>
            <a:ext cx="7872984" cy="492443"/>
          </a:xfrm>
        </p:spPr>
        <p:txBody>
          <a:bodyPr/>
          <a:lstStyle/>
          <a:p>
            <a:r>
              <a:rPr lang="en-US" sz="2600" dirty="0"/>
              <a:t>Major Non-Functional Initiatives (12-18 months) 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4" y="781399"/>
            <a:ext cx="8434924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 a new yearend process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Consolidate Payroll transactional databases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 load balancing of the payroll services over multiple web services servers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Build a Highly Available Payroll Environment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logging, monitoring and alerting.  Implementing New Relic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Continuously move Payroll reporting to the Datahub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all Payroll environments to AWS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Enabling Kafka as a method of consuming Payroll web service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from Oracle 12c to 19c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Modernize the Payroll CI/CD Pipeline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future development from C/Ruby to C#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New Payroll Data Model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the nightly refreshed Payroll data warehouse to a near real time replicated copy consumed by the C&amp;C Datahub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Move Payroll from an application to a payroll processing engine driven by web services in the cloud</a:t>
            </a:r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3DA94D75-F9B9-482A-833E-77624BA95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1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103"/>
            <a:ext cx="7872984" cy="523220"/>
          </a:xfrm>
        </p:spPr>
        <p:txBody>
          <a:bodyPr/>
          <a:lstStyle/>
          <a:p>
            <a:r>
              <a:rPr lang="en-US" sz="2800" dirty="0"/>
              <a:t>Payroll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4" y="710187"/>
            <a:ext cx="843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End Goal</a:t>
            </a:r>
            <a:r>
              <a:rPr lang="en-US" sz="2400" dirty="0"/>
              <a:t>: </a:t>
            </a:r>
            <a:r>
              <a:rPr lang="en-US" sz="2400" i="1" dirty="0"/>
              <a:t>Highly available, web service driven payroll processing engine running in the cloud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E365A-5744-430E-ACC0-A1EF06F4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3" y="1630640"/>
            <a:ext cx="6876739" cy="5207438"/>
          </a:xfrm>
          <a:prstGeom prst="rect">
            <a:avLst/>
          </a:prstGeom>
        </p:spPr>
      </p:pic>
      <p:pic>
        <p:nvPicPr>
          <p:cNvPr id="3" name="Graphic 2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907A03F9-C03D-412A-B1CB-E38069414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High Availability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3" y="781399"/>
            <a:ext cx="8182353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Maintain 24x7 availability for products that rely on Payroll (HTG, Hours+, Ontime, Start+, MyCnC and C&amp;C Studio)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Ensure Payroll is highly available across: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Causes of downtime (in order of occurrence) 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Patching and maintenance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changes and repairs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System changes (CPU/Memory/Storage)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Yearend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Unplanned downtime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Re-configures and migrations</a:t>
            </a:r>
          </a:p>
          <a:p>
            <a:pPr marL="731520" lvl="1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Application release</a:t>
            </a:r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4F3CEA18-BA47-443F-97B8-D6FE2AB7B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Engineering Team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E3A6-0F12-492C-90B0-9C4309FE1869}"/>
              </a:ext>
            </a:extLst>
          </p:cNvPr>
          <p:cNvSpPr txBox="1"/>
          <p:nvPr/>
        </p:nvSpPr>
        <p:spPr>
          <a:xfrm>
            <a:off x="353466" y="835702"/>
            <a:ext cx="839734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Keep Payroll running and meeting the business needs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Continuously improve performance, capacity and availability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Keep Payroll secure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Build the next generation Payroll system</a:t>
            </a:r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15CC12D-B629-4BAB-9186-20949072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2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New Payroll Data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0B6C5-58DE-41ED-8BF0-F9CB51669581}"/>
              </a:ext>
            </a:extLst>
          </p:cNvPr>
          <p:cNvSpPr txBox="1"/>
          <p:nvPr/>
        </p:nvSpPr>
        <p:spPr>
          <a:xfrm>
            <a:off x="315884" y="743919"/>
            <a:ext cx="74149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Move master data to central repository separate from the transactional data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Rearchitect for: </a:t>
            </a:r>
          </a:p>
          <a:p>
            <a:pPr marL="73152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73152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pPr marL="73152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Better change management</a:t>
            </a:r>
          </a:p>
          <a:p>
            <a:pPr marL="731520" lvl="1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Using the database processing capabilities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Take advantage of database partitioning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Consolidate across years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Consolidate across by locale</a:t>
            </a:r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E4308AFD-250E-42C0-92BF-8EEC9966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96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F58-0A2B-4BE2-9973-E8C8EB4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4" y="152103"/>
            <a:ext cx="7872984" cy="523220"/>
          </a:xfrm>
        </p:spPr>
        <p:txBody>
          <a:bodyPr/>
          <a:lstStyle/>
          <a:p>
            <a:r>
              <a:rPr lang="en-US" sz="2800" dirty="0"/>
              <a:t>Q&amp;A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06F4-6CF4-4D75-8E09-01B81FEC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Graphic 2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E4308AFD-250E-42C0-92BF-8EEC9966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9C316-6452-4052-BE17-1E2FBCDC8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659" y="1206815"/>
            <a:ext cx="443827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1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2FABD-99DC-4E95-AE68-7627F515E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8E2D-210F-4780-8288-F673932F6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8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SW Engineering Manager Role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E3A6-0F12-492C-90B0-9C4309FE1869}"/>
              </a:ext>
            </a:extLst>
          </p:cNvPr>
          <p:cNvSpPr txBox="1"/>
          <p:nvPr/>
        </p:nvSpPr>
        <p:spPr>
          <a:xfrm>
            <a:off x="353465" y="835702"/>
            <a:ext cx="85945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Hire and onboard a strong Payroll team in India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Manage the delivery of change and the workload assigned to the India Payroll team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Act as a coach and technical mentor to the engineering team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Ensure standards are maintained and processes are followed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Help refine and drive the architecture of the next generation of Payroll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Contribute to the Payroll vision and roadmap</a:t>
            </a:r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15CC12D-B629-4BAB-9186-20949072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9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Major Initiatives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E3A6-0F12-492C-90B0-9C4309FE1869}"/>
              </a:ext>
            </a:extLst>
          </p:cNvPr>
          <p:cNvSpPr txBox="1"/>
          <p:nvPr/>
        </p:nvSpPr>
        <p:spPr>
          <a:xfrm>
            <a:off x="353465" y="835702"/>
            <a:ext cx="85945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Ongoing small enhancements/bug fixes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Timecard Performance 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Payroll Services Migration and SOA Architecture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India Team build out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RHEL8 upgrade (Prod and Non-prod)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Residuals Consolidation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Move Payroll to the Cloud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DB Cross Year Consolidation - Phase 1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KPIs, Logging, Monitoring and Alerting (Kibana and New Relic)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Delivery process improvements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Azure for Devops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Kafka for Payroll</a:t>
            </a:r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15CC12D-B629-4BAB-9186-20949072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62FF5-9268-42BB-970E-F72B7EB6C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1CB8-2D67-4DE3-854C-D6C92DFC8E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 to Payroll</a:t>
            </a:r>
          </a:p>
        </p:txBody>
      </p:sp>
    </p:spTree>
    <p:extLst>
      <p:ext uri="{BB962C8B-B14F-4D97-AF65-F5344CB8AC3E}">
        <p14:creationId xmlns:p14="http://schemas.microsoft.com/office/powerpoint/2010/main" val="5932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4A8C06-7A46-4DBE-B3DE-AB93F5EC1CB6}"/>
              </a:ext>
            </a:extLst>
          </p:cNvPr>
          <p:cNvSpPr/>
          <p:nvPr/>
        </p:nvSpPr>
        <p:spPr>
          <a:xfrm>
            <a:off x="431800" y="800100"/>
            <a:ext cx="8223250" cy="5962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Cast and Crew Payroll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E3A6-0F12-492C-90B0-9C4309FE1869}"/>
              </a:ext>
            </a:extLst>
          </p:cNvPr>
          <p:cNvSpPr txBox="1"/>
          <p:nvPr/>
        </p:nvSpPr>
        <p:spPr>
          <a:xfrm>
            <a:off x="704850" y="873802"/>
            <a:ext cx="3695700" cy="57861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Introduction to Payroll</a:t>
            </a:r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2" action="ppaction://hlinksldjump"/>
              </a:rPr>
              <a:t>Overview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3" action="ppaction://hlinksldjump"/>
              </a:rPr>
              <a:t>Basic Payroll Flow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4" action="ppaction://hlinksldjump"/>
              </a:rPr>
              <a:t>Sub-systems</a:t>
            </a:r>
            <a:endParaRPr lang="en-US" sz="1600" dirty="0"/>
          </a:p>
          <a:p>
            <a:pPr>
              <a:spcBef>
                <a:spcPts val="1800"/>
              </a:spcBef>
            </a:pPr>
            <a:r>
              <a:rPr lang="en-US" sz="2000" b="1" dirty="0"/>
              <a:t>Payroll Today</a:t>
            </a:r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5" action="ppaction://hlinksldjump"/>
              </a:rPr>
              <a:t>Technology Stack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6" action="ppaction://hlinksldjump"/>
              </a:rPr>
              <a:t>Current Payroll Stack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7" action="ppaction://hlinksldjump"/>
              </a:rPr>
              <a:t>7 Cast &amp; Crew Payroll Env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8" action="ppaction://hlinksldjump"/>
              </a:rPr>
              <a:t>Production Environment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9" action="ppaction://hlinksldjump"/>
              </a:rPr>
              <a:t>Servers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0" action="ppaction://hlinksldjump"/>
              </a:rPr>
              <a:t>Server Sizes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1" action="ppaction://hlinksldjump"/>
              </a:rPr>
              <a:t>Integration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2" action="ppaction://hlinksldjump"/>
              </a:rPr>
              <a:t>Security Highlights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3" action="ppaction://hlinksldjump"/>
              </a:rPr>
              <a:t>Security Connectivity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4" action="ppaction://hlinksldjump"/>
              </a:rPr>
              <a:t>PII and Data Masking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5" action="ppaction://hlinksldjump"/>
              </a:rPr>
              <a:t>Backups</a:t>
            </a:r>
            <a:endParaRPr lang="en-US" sz="1600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hlinkClick r:id="rId16" action="ppaction://hlinksldjump"/>
              </a:rPr>
              <a:t>Disaster Recovery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2900B-E5AC-4AB4-B022-507C980D51AE}"/>
              </a:ext>
            </a:extLst>
          </p:cNvPr>
          <p:cNvSpPr txBox="1"/>
          <p:nvPr/>
        </p:nvSpPr>
        <p:spPr>
          <a:xfrm>
            <a:off x="5162550" y="867452"/>
            <a:ext cx="3397250" cy="30931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Payroll’s Future</a:t>
            </a:r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hlinkClick r:id="rId16" action="ppaction://hlinksldjump"/>
              </a:rPr>
              <a:t>Current AWS Status</a:t>
            </a:r>
            <a:endParaRPr lang="en-US" dirty="0">
              <a:hlinkClick r:id="rId17" action="ppaction://hlinksldjump"/>
            </a:endParaRPr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hlinkClick r:id="rId17" action="ppaction://hlinksldjump"/>
              </a:rPr>
              <a:t>Current Major Initiatives</a:t>
            </a:r>
            <a:endParaRPr lang="en-US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hlinkClick r:id="rId18" action="ppaction://hlinksldjump"/>
              </a:rPr>
              <a:t>Payroll Evolution</a:t>
            </a:r>
            <a:endParaRPr lang="en-US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hlinkClick r:id="rId19" action="ppaction://hlinksldjump"/>
              </a:rPr>
              <a:t>High Availability</a:t>
            </a:r>
            <a:endParaRPr lang="en-US" dirty="0"/>
          </a:p>
          <a:p>
            <a:pPr marL="46863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hlinkClick r:id="rId20" action="ppaction://hlinksldjump"/>
              </a:rPr>
              <a:t>New Data Model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sz="2000" b="1" dirty="0">
                <a:hlinkClick r:id="rId21" action="ppaction://hlinksldjump"/>
              </a:rPr>
              <a:t>Q&amp;A</a:t>
            </a:r>
            <a:endParaRPr lang="en-US" sz="2000" b="1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07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E3A6-0F12-492C-90B0-9C4309FE1869}"/>
              </a:ext>
            </a:extLst>
          </p:cNvPr>
          <p:cNvSpPr txBox="1"/>
          <p:nvPr/>
        </p:nvSpPr>
        <p:spPr>
          <a:xfrm>
            <a:off x="357308" y="835702"/>
            <a:ext cx="83935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Payroll is a Cast and Crew internally developed system that processes timecards from gross to net, calculates withholdings, taxes, garnishments, pension, etc.  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Payroll system also creates, and processes invoices, prints checks, sends banks direct deposits and collects setup information such as clients, unions, employees, contracts, </a:t>
            </a:r>
            <a:r>
              <a:rPr lang="en-US" sz="2800" dirty="0" err="1"/>
              <a:t>dealmemos</a:t>
            </a:r>
            <a:r>
              <a:rPr lang="en-US" sz="2800" dirty="0"/>
              <a:t>, projects and rates.  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Payroll system provides reporting for Clients, finance, taxes, workers compensation, pensions and Payroll Operations.</a:t>
            </a:r>
          </a:p>
        </p:txBody>
      </p:sp>
      <p:pic>
        <p:nvPicPr>
          <p:cNvPr id="7" name="Graphic 6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15CC12D-B629-4BAB-9186-20949072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BD8E-D603-4201-B3E8-E154EA20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7723832" cy="523220"/>
          </a:xfrm>
        </p:spPr>
        <p:txBody>
          <a:bodyPr/>
          <a:lstStyle/>
          <a:p>
            <a:r>
              <a:rPr lang="en-US" sz="2800" dirty="0"/>
              <a:t>Payroll Happy Path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AFC7-8557-4847-A75F-1F921B4C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D9184-9943-4841-B5B6-CEC5D17218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4490-BDBF-4A15-9639-C16C63BF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" name="Graphic 7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1C7F1349-7C12-48E4-8F59-4634B661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8" y="6407198"/>
            <a:ext cx="334433" cy="33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3B233-8D63-4024-B9B1-C57AA7AB2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8" y="830011"/>
            <a:ext cx="8804246" cy="53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31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72C5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buNone/>
          <a:defRPr sz="1400" b="1" dirty="0">
            <a:solidFill>
              <a:srgbClr val="072C5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82901</TotalTime>
  <Words>1045</Words>
  <Application>Microsoft Office PowerPoint</Application>
  <PresentationFormat>Letter Paper (8.5x11 in)</PresentationFormat>
  <Paragraphs>239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Wingdings</vt:lpstr>
      <vt:lpstr>blank</vt:lpstr>
      <vt:lpstr>think-cell Slide</vt:lpstr>
      <vt:lpstr>Payroll Overview</vt:lpstr>
      <vt:lpstr>PowerPoint Presentation</vt:lpstr>
      <vt:lpstr>Payroll Engineering Team Charter</vt:lpstr>
      <vt:lpstr>SW Engineering Manager Role Overview</vt:lpstr>
      <vt:lpstr>Payroll Major Initiatives</vt:lpstr>
      <vt:lpstr>PowerPoint Presentation</vt:lpstr>
      <vt:lpstr>Cast and Crew Payroll</vt:lpstr>
      <vt:lpstr>Payroll Overview</vt:lpstr>
      <vt:lpstr>Payroll Happy Path</vt:lpstr>
      <vt:lpstr>Payroll Subsystems</vt:lpstr>
      <vt:lpstr>PowerPoint Presentation</vt:lpstr>
      <vt:lpstr>Payroll Technology Stack</vt:lpstr>
      <vt:lpstr>Current Basic Payroll Stack</vt:lpstr>
      <vt:lpstr>7 C&amp;C Production Payroll Environments</vt:lpstr>
      <vt:lpstr>Payroll Production Environment</vt:lpstr>
      <vt:lpstr>Payroll Database Consolidation Approach</vt:lpstr>
      <vt:lpstr>Payroll Servers</vt:lpstr>
      <vt:lpstr>Payroll Servers Sizes</vt:lpstr>
      <vt:lpstr>Payroll Integration with other C&amp;C Products</vt:lpstr>
      <vt:lpstr>Payroll Security Highlights</vt:lpstr>
      <vt:lpstr>Payroll Security Connectivity</vt:lpstr>
      <vt:lpstr>PII and Data Masking - Data Flow</vt:lpstr>
      <vt:lpstr>Payroll Backups</vt:lpstr>
      <vt:lpstr>Payroll Disaster Recovery</vt:lpstr>
      <vt:lpstr>Payroll Current AWS Status</vt:lpstr>
      <vt:lpstr>PowerPoint Presentation</vt:lpstr>
      <vt:lpstr>Major Non-Functional Initiatives (12-18 months) </vt:lpstr>
      <vt:lpstr>Payroll Evolution</vt:lpstr>
      <vt:lpstr>High Availability</vt:lpstr>
      <vt:lpstr>New Payroll Data Model</vt:lpstr>
      <vt:lpstr>Q&amp;A</vt:lpstr>
      <vt:lpstr>PowerPoint Presentation</vt:lpstr>
    </vt:vector>
  </TitlesOfParts>
  <Company>Cast &amp; Crew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Directors Meeting</dc:title>
  <dc:creator>CC_JHo</dc:creator>
  <cp:lastModifiedBy>Sathish Kumar Mysa</cp:lastModifiedBy>
  <cp:revision>3427</cp:revision>
  <cp:lastPrinted>2018-08-17T21:49:33Z</cp:lastPrinted>
  <dcterms:created xsi:type="dcterms:W3CDTF">2014-11-13T22:28:11Z</dcterms:created>
  <dcterms:modified xsi:type="dcterms:W3CDTF">2021-05-21T17:55:07Z</dcterms:modified>
</cp:coreProperties>
</file>