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8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8" r:id="rId43"/>
    <p:sldId id="297" r:id="rId44"/>
  </p:sldIdLst>
  <p:sldSz cx="9144000" cy="6858000" type="screen4x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2628" y="770467"/>
            <a:ext cx="8086725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0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0634" y="4198409"/>
            <a:ext cx="6921151" cy="1645920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pPr marL="12700">
              <a:lnSpc>
                <a:spcPts val="1580"/>
              </a:lnSpc>
            </a:pPr>
            <a:r>
              <a:rPr lang="en-US" spc="-70"/>
              <a:t>Spring </a:t>
            </a:r>
            <a:r>
              <a:rPr lang="en-US" spc="-95"/>
              <a:t>Framework </a:t>
            </a:r>
            <a:r>
              <a:rPr lang="en-US"/>
              <a:t>-</a:t>
            </a:r>
            <a:r>
              <a:rPr lang="en-US" spc="45"/>
              <a:t> </a:t>
            </a:r>
            <a:r>
              <a:rPr lang="en-US" spc="-130"/>
              <a:t>AOP</a:t>
            </a:r>
            <a:endParaRPr lang="en-US" spc="-13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pPr marL="12700">
              <a:lnSpc>
                <a:spcPts val="1580"/>
              </a:lnSpc>
            </a:pPr>
            <a:r>
              <a:rPr lang="en-US" spc="-70"/>
              <a:t>Training</a:t>
            </a:r>
            <a:endParaRPr lang="en-US" spc="-11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245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1580"/>
              </a:lnSpc>
            </a:pPr>
            <a:r>
              <a:rPr lang="en-US" spc="-70"/>
              <a:t>Spring </a:t>
            </a:r>
            <a:r>
              <a:rPr lang="en-US" spc="-95"/>
              <a:t>Framework </a:t>
            </a:r>
            <a:r>
              <a:rPr lang="en-US"/>
              <a:t>-</a:t>
            </a:r>
            <a:r>
              <a:rPr lang="en-US" spc="45"/>
              <a:t> </a:t>
            </a:r>
            <a:r>
              <a:rPr lang="en-US" spc="-130"/>
              <a:t>AOP</a:t>
            </a:r>
            <a:endParaRPr lang="en-US" spc="-13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580"/>
              </a:lnSpc>
            </a:pPr>
            <a:r>
              <a:rPr lang="en-US" spc="-70"/>
              <a:t>Training</a:t>
            </a:r>
            <a:endParaRPr lang="en-US" spc="-11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955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7963" y="695325"/>
            <a:ext cx="1971675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644" y="714376"/>
            <a:ext cx="5800725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1580"/>
              </a:lnSpc>
            </a:pPr>
            <a:r>
              <a:rPr lang="en-US" spc="-70"/>
              <a:t>Spring </a:t>
            </a:r>
            <a:r>
              <a:rPr lang="en-US" spc="-95"/>
              <a:t>Framework </a:t>
            </a:r>
            <a:r>
              <a:rPr lang="en-US"/>
              <a:t>-</a:t>
            </a:r>
            <a:r>
              <a:rPr lang="en-US" spc="45"/>
              <a:t> </a:t>
            </a:r>
            <a:r>
              <a:rPr lang="en-US" spc="-130"/>
              <a:t>AOP</a:t>
            </a:r>
            <a:endParaRPr lang="en-US" spc="-13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580"/>
              </a:lnSpc>
            </a:pPr>
            <a:r>
              <a:rPr lang="en-US" spc="-70"/>
              <a:t>Training</a:t>
            </a:r>
            <a:endParaRPr lang="en-US" spc="-11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9513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3D3C2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3D3C2C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580"/>
              </a:lnSpc>
            </a:pPr>
            <a:r>
              <a:rPr lang="en-US" spc="-70" dirty="0"/>
              <a:t>Training</a:t>
            </a:r>
            <a:endParaRPr spc="-110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3D3C2C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580"/>
              </a:lnSpc>
            </a:pPr>
            <a:r>
              <a:rPr spc="-70" dirty="0"/>
              <a:t>Spring </a:t>
            </a:r>
            <a:r>
              <a:rPr spc="-95" dirty="0"/>
              <a:t>Framework </a:t>
            </a:r>
            <a:r>
              <a:rPr dirty="0"/>
              <a:t>-</a:t>
            </a:r>
            <a:r>
              <a:rPr spc="45" dirty="0"/>
              <a:t> </a:t>
            </a:r>
            <a:r>
              <a:rPr spc="-130" dirty="0"/>
              <a:t>AOP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888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1580"/>
              </a:lnSpc>
            </a:pPr>
            <a:r>
              <a:rPr lang="en-US" spc="-70"/>
              <a:t>Spring </a:t>
            </a:r>
            <a:r>
              <a:rPr lang="en-US" spc="-95"/>
              <a:t>Framework </a:t>
            </a:r>
            <a:r>
              <a:rPr lang="en-US"/>
              <a:t>-</a:t>
            </a:r>
            <a:r>
              <a:rPr lang="en-US" spc="45"/>
              <a:t> </a:t>
            </a:r>
            <a:r>
              <a:rPr lang="en-US" spc="-130"/>
              <a:t>AOP</a:t>
            </a:r>
            <a:endParaRPr lang="en-US" spc="-13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580"/>
              </a:lnSpc>
            </a:pPr>
            <a:r>
              <a:rPr lang="en-US" spc="-70"/>
              <a:t>Training</a:t>
            </a:r>
            <a:endParaRPr lang="en-US" spc="-11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39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2628" y="767419"/>
            <a:ext cx="8085582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0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0634" y="4187275"/>
            <a:ext cx="6919722" cy="1645920"/>
          </a:xfrm>
        </p:spPr>
        <p:txBody>
          <a:bodyPr anchor="t">
            <a:norm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1580"/>
              </a:lnSpc>
            </a:pPr>
            <a:r>
              <a:rPr lang="en-US" spc="-70"/>
              <a:t>Spring </a:t>
            </a:r>
            <a:r>
              <a:rPr lang="en-US" spc="-95"/>
              <a:t>Framework </a:t>
            </a:r>
            <a:r>
              <a:rPr lang="en-US"/>
              <a:t>-</a:t>
            </a:r>
            <a:r>
              <a:rPr lang="en-US" spc="45"/>
              <a:t> </a:t>
            </a:r>
            <a:r>
              <a:rPr lang="en-US" spc="-130"/>
              <a:t>AOP</a:t>
            </a:r>
            <a:endParaRPr lang="en-US" spc="-13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580"/>
              </a:lnSpc>
            </a:pPr>
            <a:r>
              <a:rPr lang="en-US" spc="-70"/>
              <a:t>Training</a:t>
            </a:r>
            <a:endParaRPr lang="en-US" spc="-11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604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7492" y="1993392"/>
            <a:ext cx="3806190" cy="3767328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38" y="1993392"/>
            <a:ext cx="3806190" cy="3767328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1580"/>
              </a:lnSpc>
            </a:pPr>
            <a:r>
              <a:rPr lang="en-US" spc="-70"/>
              <a:t>Spring </a:t>
            </a:r>
            <a:r>
              <a:rPr lang="en-US" spc="-95"/>
              <a:t>Framework </a:t>
            </a:r>
            <a:r>
              <a:rPr lang="en-US"/>
              <a:t>-</a:t>
            </a:r>
            <a:r>
              <a:rPr lang="en-US" spc="45"/>
              <a:t> </a:t>
            </a:r>
            <a:r>
              <a:rPr lang="en-US" spc="-130"/>
              <a:t>AOP</a:t>
            </a:r>
            <a:endParaRPr lang="en-US" spc="-13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580"/>
              </a:lnSpc>
            </a:pPr>
            <a:r>
              <a:rPr lang="en-US" spc="-70"/>
              <a:t>Training</a:t>
            </a:r>
            <a:endParaRPr lang="en-US" spc="-11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873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492" y="2032000"/>
            <a:ext cx="3806190" cy="7234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7492" y="2736150"/>
            <a:ext cx="3806190" cy="32004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66310" y="2029968"/>
            <a:ext cx="3806190" cy="722376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66310" y="2734056"/>
            <a:ext cx="3806190" cy="32004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1580"/>
              </a:lnSpc>
            </a:pPr>
            <a:r>
              <a:rPr lang="en-US" spc="-70"/>
              <a:t>Spring </a:t>
            </a:r>
            <a:r>
              <a:rPr lang="en-US" spc="-95"/>
              <a:t>Framework </a:t>
            </a:r>
            <a:r>
              <a:rPr lang="en-US"/>
              <a:t>-</a:t>
            </a:r>
            <a:r>
              <a:rPr lang="en-US" spc="45"/>
              <a:t> </a:t>
            </a:r>
            <a:r>
              <a:rPr lang="en-US" spc="-130"/>
              <a:t>AOP</a:t>
            </a:r>
            <a:endParaRPr lang="en-US" spc="-13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580"/>
              </a:lnSpc>
            </a:pPr>
            <a:r>
              <a:rPr lang="en-US" spc="-70"/>
              <a:t>Training</a:t>
            </a:r>
            <a:endParaRPr lang="en-US" spc="-11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38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1580"/>
              </a:lnSpc>
            </a:pPr>
            <a:r>
              <a:rPr lang="en-US" spc="-70"/>
              <a:t>Spring </a:t>
            </a:r>
            <a:r>
              <a:rPr lang="en-US" spc="-95"/>
              <a:t>Framework </a:t>
            </a:r>
            <a:r>
              <a:rPr lang="en-US"/>
              <a:t>-</a:t>
            </a:r>
            <a:r>
              <a:rPr lang="en-US" spc="45"/>
              <a:t> </a:t>
            </a:r>
            <a:r>
              <a:rPr lang="en-US" spc="-130"/>
              <a:t>AOP</a:t>
            </a:r>
            <a:endParaRPr lang="en-US" spc="-13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580"/>
              </a:lnSpc>
            </a:pPr>
            <a:r>
              <a:rPr lang="en-US" spc="-70"/>
              <a:t>Training</a:t>
            </a:r>
            <a:endParaRPr lang="en-US" spc="-11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023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1580"/>
              </a:lnSpc>
            </a:pPr>
            <a:r>
              <a:rPr lang="en-US" spc="-70"/>
              <a:t>Spring </a:t>
            </a:r>
            <a:r>
              <a:rPr lang="en-US" spc="-95"/>
              <a:t>Framework </a:t>
            </a:r>
            <a:r>
              <a:rPr lang="en-US"/>
              <a:t>-</a:t>
            </a:r>
            <a:r>
              <a:rPr lang="en-US" spc="45"/>
              <a:t> </a:t>
            </a:r>
            <a:r>
              <a:rPr lang="en-US" spc="-130"/>
              <a:t>AOP</a:t>
            </a:r>
            <a:endParaRPr lang="en-US" spc="-13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580"/>
              </a:lnSpc>
            </a:pPr>
            <a:r>
              <a:rPr lang="en-US" spc="-70"/>
              <a:t>Training</a:t>
            </a:r>
            <a:endParaRPr lang="en-US" spc="-11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405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15000" y="0"/>
            <a:ext cx="3429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196053" y="542282"/>
            <a:ext cx="253746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762000"/>
            <a:ext cx="4572000" cy="4572000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06987" y="2511813"/>
            <a:ext cx="254889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00">
                <a:solidFill>
                  <a:srgbClr val="404040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1580"/>
              </a:lnSpc>
            </a:pPr>
            <a:r>
              <a:rPr lang="en-US" spc="-70"/>
              <a:t>Spring </a:t>
            </a:r>
            <a:r>
              <a:rPr lang="en-US" spc="-95"/>
              <a:t>Framework </a:t>
            </a:r>
            <a:r>
              <a:rPr lang="en-US"/>
              <a:t>-</a:t>
            </a:r>
            <a:r>
              <a:rPr lang="en-US" spc="45"/>
              <a:t> </a:t>
            </a:r>
            <a:r>
              <a:rPr lang="en-US" spc="-130"/>
              <a:t>AOP</a:t>
            </a:r>
            <a:endParaRPr lang="en-US" spc="-13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580"/>
              </a:lnSpc>
            </a:pPr>
            <a:r>
              <a:rPr lang="en-US" spc="-70"/>
              <a:t>Training</a:t>
            </a:r>
            <a:endParaRPr lang="en-US" spc="-11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893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918" y="5418668"/>
            <a:ext cx="8085582" cy="613283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9144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rgbClr val="4D4D4D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7492" y="5909735"/>
            <a:ext cx="6922008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pPr marL="12700">
              <a:lnSpc>
                <a:spcPts val="1580"/>
              </a:lnSpc>
            </a:pPr>
            <a:r>
              <a:rPr lang="en-US" spc="-70"/>
              <a:t>Spring </a:t>
            </a:r>
            <a:r>
              <a:rPr lang="en-US" spc="-95"/>
              <a:t>Framework </a:t>
            </a:r>
            <a:r>
              <a:rPr lang="en-US"/>
              <a:t>-</a:t>
            </a:r>
            <a:r>
              <a:rPr lang="en-US" spc="45"/>
              <a:t> </a:t>
            </a:r>
            <a:r>
              <a:rPr lang="en-US" spc="-130"/>
              <a:t>AOP</a:t>
            </a:r>
            <a:endParaRPr lang="en-US" spc="-13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1338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2919" y="499533"/>
            <a:ext cx="8079581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206" y="1993393"/>
            <a:ext cx="8065294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4350" y="6412447"/>
            <a:ext cx="30861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75000"/>
                  </a:schemeClr>
                </a:solidFill>
              </a:defRPr>
            </a:lvl1pPr>
          </a:lstStyle>
          <a:p>
            <a:pPr marL="12700">
              <a:lnSpc>
                <a:spcPts val="1580"/>
              </a:lnSpc>
            </a:pPr>
            <a:r>
              <a:rPr lang="en-US" spc="-70"/>
              <a:t>Spring </a:t>
            </a:r>
            <a:r>
              <a:rPr lang="en-US" spc="-95"/>
              <a:t>Framework </a:t>
            </a:r>
            <a:r>
              <a:rPr lang="en-US"/>
              <a:t>-</a:t>
            </a:r>
            <a:r>
              <a:rPr lang="en-US" spc="45"/>
              <a:t> </a:t>
            </a:r>
            <a:r>
              <a:rPr lang="en-US" spc="-130"/>
              <a:t>AOP</a:t>
            </a:r>
            <a:endParaRPr lang="en-US" spc="-13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350" y="6554697"/>
            <a:ext cx="37719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75000"/>
                  </a:schemeClr>
                </a:solidFill>
              </a:defRPr>
            </a:lvl1pPr>
          </a:lstStyle>
          <a:p>
            <a:pPr marL="12700">
              <a:lnSpc>
                <a:spcPts val="1580"/>
              </a:lnSpc>
            </a:pPr>
            <a:r>
              <a:rPr lang="en-US" spc="-70"/>
              <a:t>Training</a:t>
            </a:r>
            <a:endParaRPr lang="en-US" spc="-11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41193" y="5829748"/>
            <a:ext cx="219456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0" b="0">
                <a:ln>
                  <a:noFill/>
                </a:ln>
                <a:solidFill>
                  <a:schemeClr val="accent1">
                    <a:alpha val="20000"/>
                  </a:schemeClr>
                </a:solidFill>
                <a:latin typeface="+mj-lt"/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579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8" r:id="rId1"/>
    <p:sldLayoutId id="2147483879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  <p:sldLayoutId id="214748388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274320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static.springsource.org/spring/docs/3.0.x/spring-framework-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2001/XMLSchema-instance" TargetMode="External"/><Relationship Id="rId2" Type="http://schemas.openxmlformats.org/officeDocument/2006/relationships/hyperlink" Target="http://www.springframework.org/schema/bean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springframework.org/schema/aop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://static.springsource.org/spring/docs/3.0.x/spring-framework-reference/html/aop.html" TargetMode="External"/><Relationship Id="rId2" Type="http://schemas.openxmlformats.org/officeDocument/2006/relationships/hyperlink" Target="http://en.wikipedia.org/wiki/Aspect-oriented_programming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eclipse.org/aspectj/" TargetMode="Externa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41194" y="5107330"/>
            <a:ext cx="593915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495" dirty="0">
                <a:solidFill>
                  <a:srgbClr val="C9F178"/>
                </a:solidFill>
                <a:latin typeface="Arial"/>
                <a:cs typeface="Arial"/>
              </a:rPr>
              <a:t>SPRING </a:t>
            </a:r>
            <a:r>
              <a:rPr sz="4400" spc="-515" dirty="0">
                <a:solidFill>
                  <a:srgbClr val="C9F178"/>
                </a:solidFill>
                <a:latin typeface="Arial"/>
                <a:cs typeface="Arial"/>
              </a:rPr>
              <a:t>FRAMEWORK</a:t>
            </a:r>
            <a:r>
              <a:rPr sz="4400" spc="-390" dirty="0">
                <a:solidFill>
                  <a:srgbClr val="C9F178"/>
                </a:solidFill>
                <a:latin typeface="Arial"/>
                <a:cs typeface="Arial"/>
              </a:rPr>
              <a:t> </a:t>
            </a:r>
            <a:r>
              <a:rPr sz="4400" spc="-105" dirty="0">
                <a:solidFill>
                  <a:srgbClr val="C9F178"/>
                </a:solidFill>
                <a:latin typeface="Arial"/>
                <a:cs typeface="Arial"/>
              </a:rPr>
              <a:t>3.0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41194" y="6163462"/>
            <a:ext cx="5574030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spc="-180" dirty="0">
                <a:solidFill>
                  <a:srgbClr val="FFFFFF"/>
                </a:solidFill>
                <a:latin typeface="Arial"/>
                <a:cs typeface="Arial"/>
              </a:rPr>
              <a:t>Aspect </a:t>
            </a:r>
            <a:r>
              <a:rPr sz="2600" spc="-85" dirty="0">
                <a:solidFill>
                  <a:srgbClr val="FFFFFF"/>
                </a:solidFill>
                <a:latin typeface="Arial"/>
                <a:cs typeface="Arial"/>
              </a:rPr>
              <a:t>Oriented </a:t>
            </a:r>
            <a:r>
              <a:rPr sz="2600" spc="-170" dirty="0">
                <a:solidFill>
                  <a:srgbClr val="FFFFFF"/>
                </a:solidFill>
                <a:latin typeface="Arial"/>
                <a:cs typeface="Arial"/>
              </a:rPr>
              <a:t>Programming </a:t>
            </a:r>
            <a:r>
              <a:rPr sz="2600" spc="-120" dirty="0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sz="2600" spc="3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spc="-130" dirty="0">
                <a:solidFill>
                  <a:srgbClr val="FFFFFF"/>
                </a:solidFill>
                <a:latin typeface="Arial"/>
                <a:cs typeface="Arial"/>
              </a:rPr>
              <a:t>Spring</a:t>
            </a:r>
            <a:endParaRPr sz="2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2813" y="6232652"/>
            <a:ext cx="148336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000" spc="-100" dirty="0">
                <a:solidFill>
                  <a:srgbClr val="FFFFFF"/>
                </a:solidFill>
                <a:latin typeface="Arial"/>
                <a:cs typeface="Arial"/>
              </a:rPr>
              <a:t>Training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71108" y="289051"/>
            <a:ext cx="1802764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70" dirty="0">
                <a:solidFill>
                  <a:srgbClr val="EEF5E7"/>
                </a:solidFill>
                <a:latin typeface="Arial"/>
                <a:cs typeface="Arial"/>
              </a:rPr>
              <a:t>Spring </a:t>
            </a:r>
            <a:r>
              <a:rPr sz="1400" spc="-95" dirty="0">
                <a:solidFill>
                  <a:srgbClr val="EEF5E7"/>
                </a:solidFill>
                <a:latin typeface="Arial"/>
                <a:cs typeface="Arial"/>
              </a:rPr>
              <a:t>Framework </a:t>
            </a:r>
            <a:r>
              <a:rPr sz="1400" dirty="0">
                <a:solidFill>
                  <a:srgbClr val="EEF5E7"/>
                </a:solidFill>
                <a:latin typeface="Arial"/>
                <a:cs typeface="Arial"/>
              </a:rPr>
              <a:t>-</a:t>
            </a:r>
            <a:r>
              <a:rPr sz="1400" spc="45" dirty="0">
                <a:solidFill>
                  <a:srgbClr val="EEF5E7"/>
                </a:solidFill>
                <a:latin typeface="Arial"/>
                <a:cs typeface="Arial"/>
              </a:rPr>
              <a:t> </a:t>
            </a:r>
            <a:r>
              <a:rPr sz="1400" spc="-130" dirty="0">
                <a:solidFill>
                  <a:srgbClr val="EEF5E7"/>
                </a:solidFill>
                <a:latin typeface="Arial"/>
                <a:cs typeface="Arial"/>
              </a:rPr>
              <a:t>AOP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43865"/>
            <a:ext cx="309054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05" dirty="0"/>
              <a:t>AOP</a:t>
            </a:r>
            <a:r>
              <a:rPr spc="-90" dirty="0"/>
              <a:t> </a:t>
            </a:r>
            <a:r>
              <a:rPr spc="-350" dirty="0"/>
              <a:t>concepts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80"/>
              </a:lnSpc>
            </a:pPr>
            <a:r>
              <a:rPr spc="-70" dirty="0"/>
              <a:t>Spring </a:t>
            </a:r>
            <a:r>
              <a:rPr spc="-95" dirty="0"/>
              <a:t>Framework </a:t>
            </a:r>
            <a:r>
              <a:rPr dirty="0"/>
              <a:t>-</a:t>
            </a:r>
            <a:r>
              <a:rPr spc="45" dirty="0"/>
              <a:t> </a:t>
            </a:r>
            <a:r>
              <a:rPr spc="-130" dirty="0"/>
              <a:t>AOP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80"/>
              </a:lnSpc>
            </a:pPr>
            <a:r>
              <a:rPr lang="en-US" spc="-70" dirty="0"/>
              <a:t>Training</a:t>
            </a:r>
            <a:endParaRPr spc="-110" dirty="0"/>
          </a:p>
        </p:txBody>
      </p:sp>
      <p:sp>
        <p:nvSpPr>
          <p:cNvPr id="3" name="object 3"/>
          <p:cNvSpPr txBox="1"/>
          <p:nvPr/>
        </p:nvSpPr>
        <p:spPr>
          <a:xfrm>
            <a:off x="691387" y="1524352"/>
            <a:ext cx="1685925" cy="2148840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332740" indent="-320675">
              <a:lnSpc>
                <a:spcPct val="100000"/>
              </a:lnSpc>
              <a:spcBef>
                <a:spcPts val="795"/>
              </a:spcBef>
              <a:buClr>
                <a:srgbClr val="70685A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sz="2900" spc="-170" dirty="0">
                <a:latin typeface="Arial"/>
                <a:cs typeface="Arial"/>
              </a:rPr>
              <a:t>aspect</a:t>
            </a:r>
            <a:endParaRPr sz="2900">
              <a:latin typeface="Arial"/>
              <a:cs typeface="Arial"/>
            </a:endParaRPr>
          </a:p>
          <a:p>
            <a:pPr marL="332740" indent="-320675">
              <a:lnSpc>
                <a:spcPct val="100000"/>
              </a:lnSpc>
              <a:spcBef>
                <a:spcPts val="700"/>
              </a:spcBef>
              <a:buClr>
                <a:srgbClr val="70685A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sz="2900" spc="-120" dirty="0">
                <a:latin typeface="Arial"/>
                <a:cs typeface="Arial"/>
              </a:rPr>
              <a:t>advice</a:t>
            </a:r>
            <a:endParaRPr sz="2900">
              <a:latin typeface="Arial"/>
              <a:cs typeface="Arial"/>
            </a:endParaRPr>
          </a:p>
          <a:p>
            <a:pPr marL="332740" indent="-320675">
              <a:lnSpc>
                <a:spcPct val="100000"/>
              </a:lnSpc>
              <a:spcBef>
                <a:spcPts val="705"/>
              </a:spcBef>
              <a:buClr>
                <a:srgbClr val="70685A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sz="2900" spc="-155" dirty="0">
                <a:latin typeface="Arial"/>
                <a:cs typeface="Arial"/>
              </a:rPr>
              <a:t>pointcut</a:t>
            </a:r>
            <a:endParaRPr sz="2900">
              <a:latin typeface="Arial"/>
              <a:cs typeface="Arial"/>
            </a:endParaRPr>
          </a:p>
          <a:p>
            <a:pPr marL="332740" indent="-320675">
              <a:lnSpc>
                <a:spcPct val="100000"/>
              </a:lnSpc>
              <a:spcBef>
                <a:spcPts val="695"/>
              </a:spcBef>
              <a:buClr>
                <a:srgbClr val="70685A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sz="2900" spc="-135" dirty="0">
                <a:latin typeface="Arial"/>
                <a:cs typeface="Arial"/>
              </a:rPr>
              <a:t>join</a:t>
            </a:r>
            <a:r>
              <a:rPr sz="2900" spc="-70" dirty="0">
                <a:latin typeface="Arial"/>
                <a:cs typeface="Arial"/>
              </a:rPr>
              <a:t> </a:t>
            </a:r>
            <a:r>
              <a:rPr sz="2900" spc="-110" dirty="0">
                <a:latin typeface="Arial"/>
                <a:cs typeface="Arial"/>
              </a:rPr>
              <a:t>point</a:t>
            </a:r>
            <a:endParaRPr sz="29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657600" y="1752600"/>
            <a:ext cx="3810376" cy="38290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2140" y="328117"/>
            <a:ext cx="336486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05" dirty="0"/>
              <a:t>AOP </a:t>
            </a:r>
            <a:r>
              <a:rPr spc="-190" dirty="0"/>
              <a:t>and</a:t>
            </a:r>
            <a:r>
              <a:rPr spc="-509" dirty="0"/>
              <a:t> </a:t>
            </a:r>
            <a:r>
              <a:rPr spc="-265" dirty="0"/>
              <a:t>OOP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80"/>
              </a:lnSpc>
            </a:pPr>
            <a:r>
              <a:rPr lang="en-US" spc="-70" dirty="0"/>
              <a:t>Training</a:t>
            </a:r>
            <a:endParaRPr spc="-110" dirty="0"/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80"/>
              </a:lnSpc>
            </a:pPr>
            <a:r>
              <a:rPr spc="-70" dirty="0"/>
              <a:t>Spring </a:t>
            </a:r>
            <a:r>
              <a:rPr spc="-95" dirty="0"/>
              <a:t>Framework </a:t>
            </a:r>
            <a:r>
              <a:rPr dirty="0"/>
              <a:t>-</a:t>
            </a:r>
            <a:r>
              <a:rPr spc="45" dirty="0"/>
              <a:t> </a:t>
            </a:r>
            <a:r>
              <a:rPr spc="-130" dirty="0"/>
              <a:t>AOP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2456814"/>
            <a:ext cx="3541395" cy="33413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900" marR="5080" indent="-457834">
              <a:lnSpc>
                <a:spcPct val="100000"/>
              </a:lnSpc>
              <a:spcBef>
                <a:spcPts val="105"/>
              </a:spcBef>
              <a:buClr>
                <a:srgbClr val="70685A"/>
              </a:buClr>
              <a:buSzPct val="60000"/>
              <a:buAutoNum type="arabicPeriod"/>
              <a:tabLst>
                <a:tab pos="469900" algn="l"/>
                <a:tab pos="470534" algn="l"/>
              </a:tabLst>
            </a:pPr>
            <a:r>
              <a:rPr sz="2000" b="1" spc="-185" dirty="0">
                <a:latin typeface="Arial"/>
                <a:cs typeface="Arial"/>
              </a:rPr>
              <a:t>Aspect </a:t>
            </a:r>
            <a:r>
              <a:rPr sz="2000" spc="-114" dirty="0">
                <a:latin typeface="Arial"/>
                <a:cs typeface="Arial"/>
              </a:rPr>
              <a:t>– code </a:t>
            </a:r>
            <a:r>
              <a:rPr sz="2000" spc="-125" dirty="0">
                <a:latin typeface="Arial"/>
                <a:cs typeface="Arial"/>
              </a:rPr>
              <a:t>unit </a:t>
            </a:r>
            <a:r>
              <a:rPr sz="2000" spc="-70" dirty="0">
                <a:latin typeface="Arial"/>
                <a:cs typeface="Arial"/>
              </a:rPr>
              <a:t>that  </a:t>
            </a:r>
            <a:r>
              <a:rPr sz="2000" spc="-140" dirty="0">
                <a:latin typeface="Arial"/>
                <a:cs typeface="Arial"/>
              </a:rPr>
              <a:t>encapsulates </a:t>
            </a:r>
            <a:r>
              <a:rPr sz="2000" spc="-135" dirty="0">
                <a:latin typeface="Arial"/>
                <a:cs typeface="Arial"/>
              </a:rPr>
              <a:t>pointcuts, </a:t>
            </a:r>
            <a:r>
              <a:rPr sz="2000" spc="-100" dirty="0">
                <a:latin typeface="Arial"/>
                <a:cs typeface="Arial"/>
              </a:rPr>
              <a:t>advice,  </a:t>
            </a:r>
            <a:r>
              <a:rPr sz="2000" spc="-85" dirty="0">
                <a:latin typeface="Arial"/>
                <a:cs typeface="Arial"/>
              </a:rPr>
              <a:t>and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75" dirty="0">
                <a:latin typeface="Arial"/>
                <a:cs typeface="Arial"/>
              </a:rPr>
              <a:t>attributes</a:t>
            </a:r>
            <a:endParaRPr sz="2000">
              <a:latin typeface="Arial"/>
              <a:cs typeface="Arial"/>
            </a:endParaRPr>
          </a:p>
          <a:p>
            <a:pPr marL="469900" marR="45085" indent="-457834">
              <a:lnSpc>
                <a:spcPct val="100000"/>
              </a:lnSpc>
              <a:spcBef>
                <a:spcPts val="710"/>
              </a:spcBef>
              <a:buClr>
                <a:srgbClr val="70685A"/>
              </a:buClr>
              <a:buSzPct val="60000"/>
              <a:buAutoNum type="arabicPeriod"/>
              <a:tabLst>
                <a:tab pos="469900" algn="l"/>
                <a:tab pos="470534" algn="l"/>
              </a:tabLst>
            </a:pPr>
            <a:r>
              <a:rPr sz="2000" b="1" spc="-190" dirty="0">
                <a:latin typeface="Arial"/>
                <a:cs typeface="Arial"/>
              </a:rPr>
              <a:t>Pointcut </a:t>
            </a:r>
            <a:r>
              <a:rPr sz="2000" spc="-114" dirty="0">
                <a:latin typeface="Arial"/>
                <a:cs typeface="Arial"/>
              </a:rPr>
              <a:t>– </a:t>
            </a:r>
            <a:r>
              <a:rPr sz="2000" spc="-60" dirty="0">
                <a:latin typeface="Arial"/>
                <a:cs typeface="Arial"/>
              </a:rPr>
              <a:t>define </a:t>
            </a:r>
            <a:r>
              <a:rPr sz="2000" spc="-120" dirty="0">
                <a:latin typeface="Arial"/>
                <a:cs typeface="Arial"/>
              </a:rPr>
              <a:t>the </a:t>
            </a:r>
            <a:r>
              <a:rPr sz="2000" spc="-155" dirty="0">
                <a:latin typeface="Arial"/>
                <a:cs typeface="Arial"/>
              </a:rPr>
              <a:t>set </a:t>
            </a:r>
            <a:r>
              <a:rPr sz="2000" dirty="0">
                <a:latin typeface="Arial"/>
                <a:cs typeface="Arial"/>
              </a:rPr>
              <a:t>of  </a:t>
            </a:r>
            <a:r>
              <a:rPr sz="2000" spc="-75" dirty="0">
                <a:latin typeface="Arial"/>
                <a:cs typeface="Arial"/>
              </a:rPr>
              <a:t>entry </a:t>
            </a:r>
            <a:r>
              <a:rPr sz="2000" spc="-120" dirty="0">
                <a:latin typeface="Arial"/>
                <a:cs typeface="Arial"/>
              </a:rPr>
              <a:t>points </a:t>
            </a:r>
            <a:r>
              <a:rPr sz="2000" spc="-80" dirty="0">
                <a:latin typeface="Arial"/>
                <a:cs typeface="Arial"/>
              </a:rPr>
              <a:t>(triggers) </a:t>
            </a:r>
            <a:r>
              <a:rPr sz="2000" spc="-125" dirty="0">
                <a:latin typeface="Arial"/>
                <a:cs typeface="Arial"/>
              </a:rPr>
              <a:t>in </a:t>
            </a:r>
            <a:r>
              <a:rPr sz="2000" spc="-150" dirty="0">
                <a:latin typeface="Arial"/>
                <a:cs typeface="Arial"/>
              </a:rPr>
              <a:t>which  </a:t>
            </a:r>
            <a:r>
              <a:rPr sz="2000" spc="-85" dirty="0">
                <a:latin typeface="Arial"/>
                <a:cs typeface="Arial"/>
              </a:rPr>
              <a:t>advice </a:t>
            </a:r>
            <a:r>
              <a:rPr sz="2000" spc="-175" dirty="0">
                <a:latin typeface="Arial"/>
                <a:cs typeface="Arial"/>
              </a:rPr>
              <a:t>is</a:t>
            </a:r>
            <a:r>
              <a:rPr sz="2000" spc="40" dirty="0">
                <a:latin typeface="Arial"/>
                <a:cs typeface="Arial"/>
              </a:rPr>
              <a:t> </a:t>
            </a:r>
            <a:r>
              <a:rPr sz="2000" spc="-114" dirty="0">
                <a:latin typeface="Arial"/>
                <a:cs typeface="Arial"/>
              </a:rPr>
              <a:t>executed</a:t>
            </a:r>
            <a:endParaRPr sz="2000">
              <a:latin typeface="Arial"/>
              <a:cs typeface="Arial"/>
            </a:endParaRPr>
          </a:p>
          <a:p>
            <a:pPr marL="469900" marR="253365" indent="-457834">
              <a:lnSpc>
                <a:spcPct val="100000"/>
              </a:lnSpc>
              <a:spcBef>
                <a:spcPts val="695"/>
              </a:spcBef>
              <a:buClr>
                <a:srgbClr val="70685A"/>
              </a:buClr>
              <a:buSzPct val="60000"/>
              <a:buAutoNum type="arabicPeriod"/>
              <a:tabLst>
                <a:tab pos="469900" algn="l"/>
                <a:tab pos="470534" algn="l"/>
              </a:tabLst>
            </a:pPr>
            <a:r>
              <a:rPr sz="2000" b="1" spc="-130" dirty="0">
                <a:latin typeface="Arial"/>
                <a:cs typeface="Arial"/>
              </a:rPr>
              <a:t>Advice </a:t>
            </a:r>
            <a:r>
              <a:rPr sz="2000" spc="-114" dirty="0">
                <a:latin typeface="Arial"/>
                <a:cs typeface="Arial"/>
              </a:rPr>
              <a:t>– implementation </a:t>
            </a:r>
            <a:r>
              <a:rPr sz="2000" dirty="0">
                <a:latin typeface="Arial"/>
                <a:cs typeface="Arial"/>
              </a:rPr>
              <a:t>of  </a:t>
            </a:r>
            <a:r>
              <a:rPr sz="2000" spc="-210" dirty="0">
                <a:latin typeface="Arial"/>
                <a:cs typeface="Arial"/>
              </a:rPr>
              <a:t>cross </a:t>
            </a:r>
            <a:r>
              <a:rPr sz="2000" spc="-110" dirty="0">
                <a:latin typeface="Arial"/>
                <a:cs typeface="Arial"/>
              </a:rPr>
              <a:t>cutting</a:t>
            </a:r>
            <a:r>
              <a:rPr sz="2000" spc="-200" dirty="0">
                <a:latin typeface="Arial"/>
                <a:cs typeface="Arial"/>
              </a:rPr>
              <a:t> </a:t>
            </a:r>
            <a:r>
              <a:rPr sz="2000" spc="-160" dirty="0">
                <a:latin typeface="Arial"/>
                <a:cs typeface="Arial"/>
              </a:rPr>
              <a:t>concern</a:t>
            </a:r>
            <a:endParaRPr sz="2000">
              <a:latin typeface="Arial"/>
              <a:cs typeface="Arial"/>
            </a:endParaRPr>
          </a:p>
          <a:p>
            <a:pPr marL="469900" indent="-457834">
              <a:lnSpc>
                <a:spcPct val="100000"/>
              </a:lnSpc>
              <a:spcBef>
                <a:spcPts val="700"/>
              </a:spcBef>
              <a:buClr>
                <a:srgbClr val="70685A"/>
              </a:buClr>
              <a:buSzPct val="60000"/>
              <a:buAutoNum type="arabicPeriod"/>
              <a:tabLst>
                <a:tab pos="469900" algn="l"/>
                <a:tab pos="470534" algn="l"/>
              </a:tabLst>
            </a:pPr>
            <a:r>
              <a:rPr sz="2000" b="1" spc="-155" dirty="0">
                <a:latin typeface="Arial"/>
                <a:cs typeface="Arial"/>
              </a:rPr>
              <a:t>Weaver </a:t>
            </a:r>
            <a:r>
              <a:rPr sz="2000" spc="-110" dirty="0">
                <a:latin typeface="Arial"/>
                <a:cs typeface="Arial"/>
              </a:rPr>
              <a:t>– </a:t>
            </a:r>
            <a:r>
              <a:rPr sz="2000" spc="-155" dirty="0">
                <a:latin typeface="Arial"/>
                <a:cs typeface="Arial"/>
              </a:rPr>
              <a:t>construct</a:t>
            </a:r>
            <a:r>
              <a:rPr sz="2000" spc="180" dirty="0">
                <a:latin typeface="Arial"/>
                <a:cs typeface="Arial"/>
              </a:rPr>
              <a:t> </a:t>
            </a:r>
            <a:r>
              <a:rPr sz="2000" spc="-114" dirty="0">
                <a:latin typeface="Arial"/>
                <a:cs typeface="Arial"/>
              </a:rPr>
              <a:t>code</a:t>
            </a:r>
            <a:endParaRPr sz="20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</a:pPr>
            <a:r>
              <a:rPr sz="2000" spc="-165" dirty="0">
                <a:latin typeface="Arial"/>
                <a:cs typeface="Arial"/>
              </a:rPr>
              <a:t>(source </a:t>
            </a:r>
            <a:r>
              <a:rPr sz="2000" spc="-55" dirty="0">
                <a:latin typeface="Arial"/>
                <a:cs typeface="Arial"/>
              </a:rPr>
              <a:t>or </a:t>
            </a:r>
            <a:r>
              <a:rPr sz="2000" spc="-85" dirty="0">
                <a:latin typeface="Arial"/>
                <a:cs typeface="Arial"/>
              </a:rPr>
              <a:t>object) </a:t>
            </a:r>
            <a:r>
              <a:rPr sz="2000" spc="-90" dirty="0">
                <a:latin typeface="Arial"/>
                <a:cs typeface="Arial"/>
              </a:rPr>
              <a:t>with</a:t>
            </a:r>
            <a:r>
              <a:rPr sz="2000" spc="155" dirty="0">
                <a:latin typeface="Arial"/>
                <a:cs typeface="Arial"/>
              </a:rPr>
              <a:t> </a:t>
            </a:r>
            <a:r>
              <a:rPr sz="2000" spc="-85" dirty="0">
                <a:latin typeface="Arial"/>
                <a:cs typeface="Arial"/>
              </a:rPr>
              <a:t>advice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80228" y="2456814"/>
            <a:ext cx="3775710" cy="33413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900" marR="652780" indent="-457200">
              <a:lnSpc>
                <a:spcPct val="100000"/>
              </a:lnSpc>
              <a:spcBef>
                <a:spcPts val="105"/>
              </a:spcBef>
              <a:buClr>
                <a:srgbClr val="70685A"/>
              </a:buClr>
              <a:buSzPct val="60000"/>
              <a:buAutoNum type="arabicPeriod"/>
              <a:tabLst>
                <a:tab pos="469265" algn="l"/>
                <a:tab pos="469900" algn="l"/>
              </a:tabLst>
            </a:pPr>
            <a:r>
              <a:rPr sz="2000" b="1" spc="-180" dirty="0">
                <a:latin typeface="Arial"/>
                <a:cs typeface="Arial"/>
              </a:rPr>
              <a:t>Class </a:t>
            </a:r>
            <a:r>
              <a:rPr sz="2000" spc="-114" dirty="0">
                <a:latin typeface="Arial"/>
                <a:cs typeface="Arial"/>
              </a:rPr>
              <a:t>– code </a:t>
            </a:r>
            <a:r>
              <a:rPr sz="2000" spc="-125" dirty="0">
                <a:latin typeface="Arial"/>
                <a:cs typeface="Arial"/>
              </a:rPr>
              <a:t>unit </a:t>
            </a:r>
            <a:r>
              <a:rPr sz="2000" spc="-70" dirty="0">
                <a:latin typeface="Arial"/>
                <a:cs typeface="Arial"/>
              </a:rPr>
              <a:t>that  </a:t>
            </a:r>
            <a:r>
              <a:rPr sz="2000" spc="-140" dirty="0">
                <a:latin typeface="Arial"/>
                <a:cs typeface="Arial"/>
              </a:rPr>
              <a:t>encapsulates </a:t>
            </a:r>
            <a:r>
              <a:rPr sz="2000" spc="-165" dirty="0">
                <a:latin typeface="Arial"/>
                <a:cs typeface="Arial"/>
              </a:rPr>
              <a:t>methods </a:t>
            </a:r>
            <a:r>
              <a:rPr sz="2000" spc="-85" dirty="0">
                <a:latin typeface="Arial"/>
                <a:cs typeface="Arial"/>
              </a:rPr>
              <a:t>and  </a:t>
            </a:r>
            <a:r>
              <a:rPr sz="2000" spc="-75" dirty="0">
                <a:latin typeface="Arial"/>
                <a:cs typeface="Arial"/>
              </a:rPr>
              <a:t>attributes</a:t>
            </a:r>
            <a:endParaRPr sz="2000">
              <a:latin typeface="Arial"/>
              <a:cs typeface="Arial"/>
            </a:endParaRPr>
          </a:p>
          <a:p>
            <a:pPr marL="469900" marR="99060" indent="-457200" algn="just">
              <a:lnSpc>
                <a:spcPct val="100000"/>
              </a:lnSpc>
              <a:spcBef>
                <a:spcPts val="710"/>
              </a:spcBef>
              <a:buClr>
                <a:srgbClr val="70685A"/>
              </a:buClr>
              <a:buSzPct val="60000"/>
              <a:buAutoNum type="arabicPeriod"/>
              <a:tabLst>
                <a:tab pos="469900" algn="l"/>
              </a:tabLst>
            </a:pPr>
            <a:r>
              <a:rPr sz="2000" b="1" spc="-145" dirty="0">
                <a:latin typeface="Arial"/>
                <a:cs typeface="Arial"/>
              </a:rPr>
              <a:t>Method </a:t>
            </a:r>
            <a:r>
              <a:rPr sz="2000" b="1" spc="-140" dirty="0">
                <a:latin typeface="Arial"/>
                <a:cs typeface="Arial"/>
              </a:rPr>
              <a:t>signature </a:t>
            </a:r>
            <a:r>
              <a:rPr sz="2000" spc="-114" dirty="0">
                <a:latin typeface="Arial"/>
                <a:cs typeface="Arial"/>
              </a:rPr>
              <a:t>– </a:t>
            </a:r>
            <a:r>
              <a:rPr sz="2000" spc="-60" dirty="0">
                <a:latin typeface="Arial"/>
                <a:cs typeface="Arial"/>
              </a:rPr>
              <a:t>define </a:t>
            </a:r>
            <a:r>
              <a:rPr sz="2000" spc="-120" dirty="0">
                <a:latin typeface="Arial"/>
                <a:cs typeface="Arial"/>
              </a:rPr>
              <a:t>the  </a:t>
            </a:r>
            <a:r>
              <a:rPr sz="2000" spc="-75" dirty="0">
                <a:latin typeface="Arial"/>
                <a:cs typeface="Arial"/>
              </a:rPr>
              <a:t>entry </a:t>
            </a:r>
            <a:r>
              <a:rPr sz="2000" spc="-120" dirty="0">
                <a:latin typeface="Arial"/>
                <a:cs typeface="Arial"/>
              </a:rPr>
              <a:t>points </a:t>
            </a:r>
            <a:r>
              <a:rPr sz="2000" spc="-15" dirty="0">
                <a:latin typeface="Arial"/>
                <a:cs typeface="Arial"/>
              </a:rPr>
              <a:t>for </a:t>
            </a:r>
            <a:r>
              <a:rPr sz="2000" spc="-120" dirty="0">
                <a:latin typeface="Arial"/>
                <a:cs typeface="Arial"/>
              </a:rPr>
              <a:t>the </a:t>
            </a:r>
            <a:r>
              <a:rPr sz="2000" spc="-130" dirty="0">
                <a:latin typeface="Arial"/>
                <a:cs typeface="Arial"/>
              </a:rPr>
              <a:t>execution </a:t>
            </a:r>
            <a:r>
              <a:rPr sz="2000" dirty="0">
                <a:latin typeface="Arial"/>
                <a:cs typeface="Arial"/>
              </a:rPr>
              <a:t>of  </a:t>
            </a:r>
            <a:r>
              <a:rPr sz="2000" spc="-135" dirty="0">
                <a:latin typeface="Arial"/>
                <a:cs typeface="Arial"/>
              </a:rPr>
              <a:t>method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-100" dirty="0">
                <a:latin typeface="Arial"/>
                <a:cs typeface="Arial"/>
              </a:rPr>
              <a:t>bodies</a:t>
            </a:r>
            <a:endParaRPr sz="2000">
              <a:latin typeface="Arial"/>
              <a:cs typeface="Arial"/>
            </a:endParaRPr>
          </a:p>
          <a:p>
            <a:pPr marL="469900" marR="5080" indent="-457200" algn="just">
              <a:lnSpc>
                <a:spcPct val="100000"/>
              </a:lnSpc>
              <a:spcBef>
                <a:spcPts val="695"/>
              </a:spcBef>
              <a:buClr>
                <a:srgbClr val="70685A"/>
              </a:buClr>
              <a:buSzPct val="60000"/>
              <a:buAutoNum type="arabicPeriod"/>
              <a:tabLst>
                <a:tab pos="469900" algn="l"/>
              </a:tabLst>
            </a:pPr>
            <a:r>
              <a:rPr sz="2000" b="1" spc="-145" dirty="0">
                <a:latin typeface="Arial"/>
                <a:cs typeface="Arial"/>
              </a:rPr>
              <a:t>Method </a:t>
            </a:r>
            <a:r>
              <a:rPr sz="2000" b="1" spc="-155" dirty="0">
                <a:latin typeface="Arial"/>
                <a:cs typeface="Arial"/>
              </a:rPr>
              <a:t>bodies </a:t>
            </a:r>
            <a:r>
              <a:rPr sz="2000" spc="-114" dirty="0">
                <a:latin typeface="Arial"/>
                <a:cs typeface="Arial"/>
              </a:rPr>
              <a:t>–implementation  </a:t>
            </a:r>
            <a:r>
              <a:rPr sz="2000" dirty="0">
                <a:latin typeface="Arial"/>
                <a:cs typeface="Arial"/>
              </a:rPr>
              <a:t>of </a:t>
            </a:r>
            <a:r>
              <a:rPr sz="2000" spc="-120" dirty="0">
                <a:latin typeface="Arial"/>
                <a:cs typeface="Arial"/>
              </a:rPr>
              <a:t>the </a:t>
            </a:r>
            <a:r>
              <a:rPr sz="2000" spc="-200" dirty="0">
                <a:latin typeface="Arial"/>
                <a:cs typeface="Arial"/>
              </a:rPr>
              <a:t>business </a:t>
            </a:r>
            <a:r>
              <a:rPr sz="2000" spc="-75" dirty="0">
                <a:latin typeface="Arial"/>
                <a:cs typeface="Arial"/>
              </a:rPr>
              <a:t>logic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spc="-180" dirty="0">
                <a:latin typeface="Arial"/>
                <a:cs typeface="Arial"/>
              </a:rPr>
              <a:t>concerns</a:t>
            </a:r>
            <a:endParaRPr sz="2000">
              <a:latin typeface="Arial"/>
              <a:cs typeface="Arial"/>
            </a:endParaRPr>
          </a:p>
          <a:p>
            <a:pPr marL="469900" indent="-457200" algn="just">
              <a:lnSpc>
                <a:spcPct val="100000"/>
              </a:lnSpc>
              <a:spcBef>
                <a:spcPts val="700"/>
              </a:spcBef>
              <a:buClr>
                <a:srgbClr val="70685A"/>
              </a:buClr>
              <a:buSzPct val="60000"/>
              <a:buAutoNum type="arabicPeriod"/>
              <a:tabLst>
                <a:tab pos="469900" algn="l"/>
              </a:tabLst>
            </a:pPr>
            <a:r>
              <a:rPr sz="2000" b="1" spc="-150" dirty="0">
                <a:latin typeface="Arial"/>
                <a:cs typeface="Arial"/>
              </a:rPr>
              <a:t>Compiler </a:t>
            </a:r>
            <a:r>
              <a:rPr sz="2000" spc="-110" dirty="0">
                <a:latin typeface="Arial"/>
                <a:cs typeface="Arial"/>
              </a:rPr>
              <a:t>– </a:t>
            </a:r>
            <a:r>
              <a:rPr sz="2000" spc="-120" dirty="0">
                <a:latin typeface="Arial"/>
                <a:cs typeface="Arial"/>
              </a:rPr>
              <a:t>convert </a:t>
            </a:r>
            <a:r>
              <a:rPr sz="2000" spc="-170" dirty="0">
                <a:latin typeface="Arial"/>
                <a:cs typeface="Arial"/>
              </a:rPr>
              <a:t>source</a:t>
            </a:r>
            <a:r>
              <a:rPr sz="2000" spc="-125" dirty="0">
                <a:latin typeface="Arial"/>
                <a:cs typeface="Arial"/>
              </a:rPr>
              <a:t> </a:t>
            </a:r>
            <a:r>
              <a:rPr sz="2000" spc="-114" dirty="0">
                <a:latin typeface="Arial"/>
                <a:cs typeface="Arial"/>
              </a:rPr>
              <a:t>code</a:t>
            </a:r>
            <a:endParaRPr sz="2000">
              <a:latin typeface="Arial"/>
              <a:cs typeface="Arial"/>
            </a:endParaRPr>
          </a:p>
          <a:p>
            <a:pPr marL="469900" algn="just">
              <a:lnSpc>
                <a:spcPct val="100000"/>
              </a:lnSpc>
            </a:pPr>
            <a:r>
              <a:rPr sz="2000" spc="-65" dirty="0">
                <a:latin typeface="Arial"/>
                <a:cs typeface="Arial"/>
              </a:rPr>
              <a:t>to </a:t>
            </a:r>
            <a:r>
              <a:rPr sz="2000" spc="-80" dirty="0">
                <a:latin typeface="Arial"/>
                <a:cs typeface="Arial"/>
              </a:rPr>
              <a:t>object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spc="-114" dirty="0">
                <a:latin typeface="Arial"/>
                <a:cs typeface="Arial"/>
              </a:rPr>
              <a:t>code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9600" y="1752600"/>
            <a:ext cx="3886200" cy="640080"/>
          </a:xfrm>
          <a:prstGeom prst="rect">
            <a:avLst/>
          </a:prstGeom>
          <a:solidFill>
            <a:srgbClr val="70685A"/>
          </a:solidFill>
        </p:spPr>
        <p:txBody>
          <a:bodyPr vert="horz" wrap="square" lIns="0" tIns="15303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205"/>
              </a:spcBef>
            </a:pPr>
            <a:r>
              <a:rPr sz="2000" b="1" spc="-170" dirty="0">
                <a:solidFill>
                  <a:srgbClr val="FFFFFF"/>
                </a:solidFill>
                <a:latin typeface="Arial"/>
                <a:cs typeface="Arial"/>
              </a:rPr>
              <a:t>AOP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00600" y="1752600"/>
            <a:ext cx="3886200" cy="640080"/>
          </a:xfrm>
          <a:prstGeom prst="rect">
            <a:avLst/>
          </a:prstGeom>
          <a:solidFill>
            <a:srgbClr val="909364"/>
          </a:solidFill>
        </p:spPr>
        <p:txBody>
          <a:bodyPr vert="horz" wrap="square" lIns="0" tIns="15303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1205"/>
              </a:spcBef>
            </a:pPr>
            <a:r>
              <a:rPr sz="2000" b="1" spc="-140" dirty="0">
                <a:solidFill>
                  <a:srgbClr val="FFFFFF"/>
                </a:solidFill>
                <a:latin typeface="Arial"/>
                <a:cs typeface="Arial"/>
              </a:rPr>
              <a:t>OOP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43865"/>
            <a:ext cx="3700779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05" dirty="0"/>
              <a:t>AOP</a:t>
            </a:r>
            <a:r>
              <a:rPr spc="-55" dirty="0"/>
              <a:t> </a:t>
            </a:r>
            <a:r>
              <a:rPr spc="-310" dirty="0"/>
              <a:t>concepts(2)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80"/>
              </a:lnSpc>
            </a:pPr>
            <a:r>
              <a:rPr spc="-70" dirty="0"/>
              <a:t>Spring </a:t>
            </a:r>
            <a:r>
              <a:rPr spc="-95" dirty="0"/>
              <a:t>Framework </a:t>
            </a:r>
            <a:r>
              <a:rPr dirty="0"/>
              <a:t>-</a:t>
            </a:r>
            <a:r>
              <a:rPr spc="45" dirty="0"/>
              <a:t> </a:t>
            </a:r>
            <a:r>
              <a:rPr spc="-130" dirty="0"/>
              <a:t>AOP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80"/>
              </a:lnSpc>
            </a:pPr>
            <a:r>
              <a:rPr lang="en-US" spc="-70" dirty="0"/>
              <a:t>Training</a:t>
            </a:r>
            <a:endParaRPr spc="-110" dirty="0"/>
          </a:p>
        </p:txBody>
      </p:sp>
      <p:sp>
        <p:nvSpPr>
          <p:cNvPr id="3" name="object 3"/>
          <p:cNvSpPr txBox="1"/>
          <p:nvPr/>
        </p:nvSpPr>
        <p:spPr>
          <a:xfrm>
            <a:off x="691387" y="1524352"/>
            <a:ext cx="2311400" cy="356806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332740" indent="-320675">
              <a:lnSpc>
                <a:spcPct val="100000"/>
              </a:lnSpc>
              <a:spcBef>
                <a:spcPts val="795"/>
              </a:spcBef>
              <a:buClr>
                <a:srgbClr val="70685A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sz="2900" spc="-150" dirty="0">
                <a:latin typeface="Arial"/>
                <a:cs typeface="Arial"/>
              </a:rPr>
              <a:t>introduction</a:t>
            </a:r>
            <a:endParaRPr sz="2900">
              <a:latin typeface="Arial"/>
              <a:cs typeface="Arial"/>
            </a:endParaRPr>
          </a:p>
          <a:p>
            <a:pPr marL="332740" indent="-320675">
              <a:lnSpc>
                <a:spcPct val="100000"/>
              </a:lnSpc>
              <a:spcBef>
                <a:spcPts val="700"/>
              </a:spcBef>
              <a:buClr>
                <a:srgbClr val="70685A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sz="2900" spc="-45" dirty="0">
                <a:latin typeface="Arial"/>
                <a:cs typeface="Arial"/>
              </a:rPr>
              <a:t>target</a:t>
            </a:r>
            <a:r>
              <a:rPr sz="2900" spc="-90" dirty="0">
                <a:latin typeface="Arial"/>
                <a:cs typeface="Arial"/>
              </a:rPr>
              <a:t> </a:t>
            </a:r>
            <a:r>
              <a:rPr sz="2900" spc="-114" dirty="0">
                <a:latin typeface="Arial"/>
                <a:cs typeface="Arial"/>
              </a:rPr>
              <a:t>object</a:t>
            </a:r>
            <a:endParaRPr sz="2900">
              <a:latin typeface="Arial"/>
              <a:cs typeface="Arial"/>
            </a:endParaRPr>
          </a:p>
          <a:p>
            <a:pPr marL="332740" indent="-320675">
              <a:lnSpc>
                <a:spcPct val="100000"/>
              </a:lnSpc>
              <a:spcBef>
                <a:spcPts val="705"/>
              </a:spcBef>
              <a:buClr>
                <a:srgbClr val="70685A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sz="2900" spc="-270" dirty="0">
                <a:latin typeface="Arial"/>
                <a:cs typeface="Arial"/>
              </a:rPr>
              <a:t>AOP</a:t>
            </a:r>
            <a:r>
              <a:rPr sz="2900" spc="-25" dirty="0">
                <a:latin typeface="Arial"/>
                <a:cs typeface="Arial"/>
              </a:rPr>
              <a:t> </a:t>
            </a:r>
            <a:r>
              <a:rPr sz="2900" spc="-65" dirty="0">
                <a:latin typeface="Arial"/>
                <a:cs typeface="Arial"/>
              </a:rPr>
              <a:t>proxy</a:t>
            </a:r>
            <a:endParaRPr sz="2900">
              <a:latin typeface="Arial"/>
              <a:cs typeface="Arial"/>
            </a:endParaRPr>
          </a:p>
          <a:p>
            <a:pPr marL="332740" indent="-320675">
              <a:lnSpc>
                <a:spcPct val="100000"/>
              </a:lnSpc>
              <a:spcBef>
                <a:spcPts val="695"/>
              </a:spcBef>
              <a:buClr>
                <a:srgbClr val="70685A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sz="2900" spc="-135" dirty="0">
                <a:latin typeface="Arial"/>
                <a:cs typeface="Arial"/>
              </a:rPr>
              <a:t>weaving</a:t>
            </a:r>
            <a:endParaRPr sz="2900">
              <a:latin typeface="Arial"/>
              <a:cs typeface="Arial"/>
            </a:endParaRPr>
          </a:p>
          <a:p>
            <a:pPr marL="652780" lvl="1" indent="-274955">
              <a:lnSpc>
                <a:spcPct val="100000"/>
              </a:lnSpc>
              <a:spcBef>
                <a:spcPts val="615"/>
              </a:spcBef>
              <a:buClr>
                <a:srgbClr val="93C500"/>
              </a:buClr>
              <a:buSzPct val="69230"/>
              <a:buFont typeface="Wingdings"/>
              <a:buChar char=""/>
              <a:tabLst>
                <a:tab pos="653415" algn="l"/>
              </a:tabLst>
            </a:pPr>
            <a:r>
              <a:rPr sz="2600" spc="-150" dirty="0">
                <a:latin typeface="Arial"/>
                <a:cs typeface="Arial"/>
              </a:rPr>
              <a:t>compile</a:t>
            </a:r>
            <a:r>
              <a:rPr sz="2600" spc="-95" dirty="0">
                <a:latin typeface="Arial"/>
                <a:cs typeface="Arial"/>
              </a:rPr>
              <a:t> </a:t>
            </a:r>
            <a:r>
              <a:rPr sz="2600" spc="-150" dirty="0">
                <a:latin typeface="Arial"/>
                <a:cs typeface="Arial"/>
              </a:rPr>
              <a:t>time</a:t>
            </a:r>
            <a:endParaRPr sz="2600">
              <a:latin typeface="Arial"/>
              <a:cs typeface="Arial"/>
            </a:endParaRPr>
          </a:p>
          <a:p>
            <a:pPr marL="652780" lvl="1" indent="-274955">
              <a:lnSpc>
                <a:spcPct val="100000"/>
              </a:lnSpc>
              <a:spcBef>
                <a:spcPts val="600"/>
              </a:spcBef>
              <a:buClr>
                <a:srgbClr val="93C500"/>
              </a:buClr>
              <a:buSzPct val="69230"/>
              <a:buFont typeface="Wingdings"/>
              <a:buChar char=""/>
              <a:tabLst>
                <a:tab pos="653415" algn="l"/>
              </a:tabLst>
            </a:pPr>
            <a:r>
              <a:rPr sz="2600" spc="-40" dirty="0">
                <a:latin typeface="Arial"/>
                <a:cs typeface="Arial"/>
              </a:rPr>
              <a:t>load</a:t>
            </a:r>
            <a:r>
              <a:rPr sz="2600" spc="-45" dirty="0">
                <a:latin typeface="Arial"/>
                <a:cs typeface="Arial"/>
              </a:rPr>
              <a:t> </a:t>
            </a:r>
            <a:r>
              <a:rPr sz="2600" spc="-150" dirty="0">
                <a:latin typeface="Arial"/>
                <a:cs typeface="Arial"/>
              </a:rPr>
              <a:t>time</a:t>
            </a:r>
            <a:endParaRPr sz="2600">
              <a:latin typeface="Arial"/>
              <a:cs typeface="Arial"/>
            </a:endParaRPr>
          </a:p>
          <a:p>
            <a:pPr marL="652780" lvl="1" indent="-274955">
              <a:lnSpc>
                <a:spcPct val="100000"/>
              </a:lnSpc>
              <a:spcBef>
                <a:spcPts val="600"/>
              </a:spcBef>
              <a:buClr>
                <a:srgbClr val="93C500"/>
              </a:buClr>
              <a:buSzPct val="69230"/>
              <a:buFont typeface="Wingdings"/>
              <a:buChar char=""/>
              <a:tabLst>
                <a:tab pos="653415" algn="l"/>
              </a:tabLst>
            </a:pPr>
            <a:r>
              <a:rPr sz="2600" spc="-170" dirty="0">
                <a:latin typeface="Arial"/>
                <a:cs typeface="Arial"/>
              </a:rPr>
              <a:t>runtime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43865"/>
            <a:ext cx="265493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15" dirty="0"/>
              <a:t>Spring</a:t>
            </a:r>
            <a:r>
              <a:rPr spc="-125" dirty="0"/>
              <a:t> </a:t>
            </a:r>
            <a:r>
              <a:rPr spc="-405" dirty="0"/>
              <a:t>AOP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80"/>
              </a:lnSpc>
            </a:pPr>
            <a:r>
              <a:rPr spc="-70" dirty="0"/>
              <a:t>Spring </a:t>
            </a:r>
            <a:r>
              <a:rPr spc="-95" dirty="0"/>
              <a:t>Framework </a:t>
            </a:r>
            <a:r>
              <a:rPr dirty="0"/>
              <a:t>-</a:t>
            </a:r>
            <a:r>
              <a:rPr spc="45" dirty="0"/>
              <a:t> </a:t>
            </a:r>
            <a:r>
              <a:rPr spc="-130" dirty="0"/>
              <a:t>AOP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80"/>
              </a:lnSpc>
            </a:pPr>
            <a:r>
              <a:rPr lang="en-US" spc="-70" dirty="0"/>
              <a:t>Training</a:t>
            </a:r>
            <a:endParaRPr spc="-110" dirty="0"/>
          </a:p>
        </p:txBody>
      </p:sp>
      <p:sp>
        <p:nvSpPr>
          <p:cNvPr id="3" name="object 3"/>
          <p:cNvSpPr txBox="1"/>
          <p:nvPr/>
        </p:nvSpPr>
        <p:spPr>
          <a:xfrm>
            <a:off x="691387" y="1523713"/>
            <a:ext cx="6075045" cy="440690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32740" indent="-320675">
              <a:lnSpc>
                <a:spcPct val="100000"/>
              </a:lnSpc>
              <a:spcBef>
                <a:spcPts val="484"/>
              </a:spcBef>
              <a:buClr>
                <a:srgbClr val="70685A"/>
              </a:buClr>
              <a:buSzPct val="59259"/>
              <a:buFont typeface="Wingdings"/>
              <a:buChar char=""/>
              <a:tabLst>
                <a:tab pos="332740" algn="l"/>
                <a:tab pos="333375" algn="l"/>
              </a:tabLst>
            </a:pPr>
            <a:r>
              <a:rPr sz="2700" spc="-160" dirty="0">
                <a:latin typeface="Arial"/>
                <a:cs typeface="Arial"/>
              </a:rPr>
              <a:t>implemented </a:t>
            </a:r>
            <a:r>
              <a:rPr sz="2700" spc="-170" dirty="0">
                <a:latin typeface="Arial"/>
                <a:cs typeface="Arial"/>
              </a:rPr>
              <a:t>in </a:t>
            </a:r>
            <a:r>
              <a:rPr sz="2700" spc="-125" dirty="0">
                <a:latin typeface="Arial"/>
                <a:cs typeface="Arial"/>
              </a:rPr>
              <a:t>pure</a:t>
            </a:r>
            <a:r>
              <a:rPr sz="2700" spc="300" dirty="0">
                <a:latin typeface="Arial"/>
                <a:cs typeface="Arial"/>
              </a:rPr>
              <a:t> </a:t>
            </a:r>
            <a:r>
              <a:rPr sz="2700" spc="-65" dirty="0">
                <a:latin typeface="Arial"/>
                <a:cs typeface="Arial"/>
              </a:rPr>
              <a:t>java</a:t>
            </a:r>
            <a:endParaRPr sz="2700">
              <a:latin typeface="Arial"/>
              <a:cs typeface="Arial"/>
            </a:endParaRPr>
          </a:p>
          <a:p>
            <a:pPr marL="332740" indent="-320675">
              <a:lnSpc>
                <a:spcPct val="100000"/>
              </a:lnSpc>
              <a:spcBef>
                <a:spcPts val="385"/>
              </a:spcBef>
              <a:buClr>
                <a:srgbClr val="70685A"/>
              </a:buClr>
              <a:buSzPct val="59259"/>
              <a:buFont typeface="Wingdings"/>
              <a:buChar char=""/>
              <a:tabLst>
                <a:tab pos="332740" algn="l"/>
                <a:tab pos="333375" algn="l"/>
              </a:tabLst>
            </a:pPr>
            <a:r>
              <a:rPr sz="2700" spc="-235" dirty="0">
                <a:latin typeface="Arial"/>
                <a:cs typeface="Arial"/>
              </a:rPr>
              <a:t>no </a:t>
            </a:r>
            <a:r>
              <a:rPr sz="2700" spc="-160" dirty="0">
                <a:latin typeface="Arial"/>
                <a:cs typeface="Arial"/>
              </a:rPr>
              <a:t>need </a:t>
            </a:r>
            <a:r>
              <a:rPr sz="2700" spc="-20" dirty="0">
                <a:latin typeface="Arial"/>
                <a:cs typeface="Arial"/>
              </a:rPr>
              <a:t>for </a:t>
            </a:r>
            <a:r>
              <a:rPr sz="2700" spc="-15" dirty="0">
                <a:latin typeface="Arial"/>
                <a:cs typeface="Arial"/>
              </a:rPr>
              <a:t>a </a:t>
            </a:r>
            <a:r>
              <a:rPr sz="2700" spc="-140" dirty="0">
                <a:latin typeface="Arial"/>
                <a:cs typeface="Arial"/>
              </a:rPr>
              <a:t>special </a:t>
            </a:r>
            <a:r>
              <a:rPr sz="2700" spc="-135" dirty="0">
                <a:latin typeface="Arial"/>
                <a:cs typeface="Arial"/>
              </a:rPr>
              <a:t>compilation</a:t>
            </a:r>
            <a:r>
              <a:rPr sz="2700" spc="-10" dirty="0">
                <a:latin typeface="Arial"/>
                <a:cs typeface="Arial"/>
              </a:rPr>
              <a:t> </a:t>
            </a:r>
            <a:r>
              <a:rPr sz="2700" spc="-225" dirty="0">
                <a:latin typeface="Arial"/>
                <a:cs typeface="Arial"/>
              </a:rPr>
              <a:t>process</a:t>
            </a:r>
            <a:endParaRPr sz="2700">
              <a:latin typeface="Arial"/>
              <a:cs typeface="Arial"/>
            </a:endParaRPr>
          </a:p>
          <a:p>
            <a:pPr marL="332740" indent="-320675">
              <a:lnSpc>
                <a:spcPct val="100000"/>
              </a:lnSpc>
              <a:spcBef>
                <a:spcPts val="370"/>
              </a:spcBef>
              <a:buClr>
                <a:srgbClr val="70685A"/>
              </a:buClr>
              <a:buSzPct val="59259"/>
              <a:buFont typeface="Wingdings"/>
              <a:buChar char=""/>
              <a:tabLst>
                <a:tab pos="332740" algn="l"/>
                <a:tab pos="333375" algn="l"/>
              </a:tabLst>
            </a:pPr>
            <a:r>
              <a:rPr sz="2700" spc="-175" dirty="0">
                <a:latin typeface="Arial"/>
                <a:cs typeface="Arial"/>
              </a:rPr>
              <a:t>supports </a:t>
            </a:r>
            <a:r>
              <a:rPr sz="2700" spc="-120" dirty="0">
                <a:latin typeface="Arial"/>
                <a:cs typeface="Arial"/>
              </a:rPr>
              <a:t>only </a:t>
            </a:r>
            <a:r>
              <a:rPr sz="2700" spc="-185" dirty="0">
                <a:latin typeface="Arial"/>
                <a:cs typeface="Arial"/>
              </a:rPr>
              <a:t>method </a:t>
            </a:r>
            <a:r>
              <a:rPr sz="2700" spc="-175" dirty="0">
                <a:latin typeface="Arial"/>
                <a:cs typeface="Arial"/>
              </a:rPr>
              <a:t>execution </a:t>
            </a:r>
            <a:r>
              <a:rPr sz="2700" spc="-130" dirty="0">
                <a:latin typeface="Arial"/>
                <a:cs typeface="Arial"/>
              </a:rPr>
              <a:t>join</a:t>
            </a:r>
            <a:r>
              <a:rPr sz="2700" spc="5" dirty="0">
                <a:latin typeface="Arial"/>
                <a:cs typeface="Arial"/>
              </a:rPr>
              <a:t> </a:t>
            </a:r>
            <a:r>
              <a:rPr sz="2700" spc="-160" dirty="0">
                <a:latin typeface="Arial"/>
                <a:cs typeface="Arial"/>
              </a:rPr>
              <a:t>points</a:t>
            </a:r>
            <a:endParaRPr sz="2700">
              <a:latin typeface="Arial"/>
              <a:cs typeface="Arial"/>
            </a:endParaRPr>
          </a:p>
          <a:p>
            <a:pPr marL="332740" indent="-320675">
              <a:lnSpc>
                <a:spcPct val="100000"/>
              </a:lnSpc>
              <a:spcBef>
                <a:spcPts val="375"/>
              </a:spcBef>
              <a:buClr>
                <a:srgbClr val="70685A"/>
              </a:buClr>
              <a:buSzPct val="59259"/>
              <a:buFont typeface="Wingdings"/>
              <a:buChar char=""/>
              <a:tabLst>
                <a:tab pos="332740" algn="l"/>
                <a:tab pos="333375" algn="l"/>
              </a:tabLst>
            </a:pPr>
            <a:r>
              <a:rPr sz="2700" spc="-120" dirty="0">
                <a:latin typeface="Arial"/>
                <a:cs typeface="Arial"/>
              </a:rPr>
              <a:t>only </a:t>
            </a:r>
            <a:r>
              <a:rPr sz="2700" spc="-175" dirty="0">
                <a:latin typeface="Arial"/>
                <a:cs typeface="Arial"/>
              </a:rPr>
              <a:t>runtime </a:t>
            </a:r>
            <a:r>
              <a:rPr sz="2700" spc="-125" dirty="0">
                <a:latin typeface="Arial"/>
                <a:cs typeface="Arial"/>
              </a:rPr>
              <a:t>weaving </a:t>
            </a:r>
            <a:r>
              <a:rPr sz="2700" spc="-235" dirty="0">
                <a:latin typeface="Arial"/>
                <a:cs typeface="Arial"/>
              </a:rPr>
              <a:t>is</a:t>
            </a:r>
            <a:r>
              <a:rPr sz="2700" spc="-130" dirty="0">
                <a:latin typeface="Arial"/>
                <a:cs typeface="Arial"/>
              </a:rPr>
              <a:t> </a:t>
            </a:r>
            <a:r>
              <a:rPr sz="2700" spc="-55" dirty="0">
                <a:latin typeface="Arial"/>
                <a:cs typeface="Arial"/>
              </a:rPr>
              <a:t>available</a:t>
            </a:r>
            <a:endParaRPr sz="2700">
              <a:latin typeface="Arial"/>
              <a:cs typeface="Arial"/>
            </a:endParaRPr>
          </a:p>
          <a:p>
            <a:pPr marL="332740" indent="-320675">
              <a:lnSpc>
                <a:spcPct val="100000"/>
              </a:lnSpc>
              <a:spcBef>
                <a:spcPts val="384"/>
              </a:spcBef>
              <a:buClr>
                <a:srgbClr val="70685A"/>
              </a:buClr>
              <a:buSzPct val="59259"/>
              <a:buFont typeface="Wingdings"/>
              <a:buChar char=""/>
              <a:tabLst>
                <a:tab pos="332740" algn="l"/>
                <a:tab pos="333375" algn="l"/>
              </a:tabLst>
            </a:pPr>
            <a:r>
              <a:rPr sz="2700" spc="-250" dirty="0">
                <a:latin typeface="Arial"/>
                <a:cs typeface="Arial"/>
              </a:rPr>
              <a:t>AOP</a:t>
            </a:r>
            <a:r>
              <a:rPr sz="2700" spc="-10" dirty="0">
                <a:latin typeface="Arial"/>
                <a:cs typeface="Arial"/>
              </a:rPr>
              <a:t> </a:t>
            </a:r>
            <a:r>
              <a:rPr sz="2700" spc="-60" dirty="0">
                <a:latin typeface="Arial"/>
                <a:cs typeface="Arial"/>
              </a:rPr>
              <a:t>proxy</a:t>
            </a:r>
            <a:endParaRPr sz="2700">
              <a:latin typeface="Arial"/>
              <a:cs typeface="Arial"/>
            </a:endParaRPr>
          </a:p>
          <a:p>
            <a:pPr marL="652780" lvl="1" indent="-274955">
              <a:lnSpc>
                <a:spcPct val="100000"/>
              </a:lnSpc>
              <a:spcBef>
                <a:spcPts val="325"/>
              </a:spcBef>
              <a:buClr>
                <a:srgbClr val="93C500"/>
              </a:buClr>
              <a:buSzPct val="68750"/>
              <a:buFont typeface="Wingdings"/>
              <a:buChar char=""/>
              <a:tabLst>
                <a:tab pos="653415" algn="l"/>
              </a:tabLst>
            </a:pPr>
            <a:r>
              <a:rPr sz="2400" spc="-280" dirty="0">
                <a:latin typeface="Arial"/>
                <a:cs typeface="Arial"/>
              </a:rPr>
              <a:t>JDK </a:t>
            </a:r>
            <a:r>
              <a:rPr sz="2400" spc="-155" dirty="0">
                <a:latin typeface="Arial"/>
                <a:cs typeface="Arial"/>
              </a:rPr>
              <a:t>dynamic</a:t>
            </a:r>
            <a:r>
              <a:rPr sz="2400" spc="-114" dirty="0">
                <a:latin typeface="Arial"/>
                <a:cs typeface="Arial"/>
              </a:rPr>
              <a:t> </a:t>
            </a:r>
            <a:r>
              <a:rPr sz="2400" spc="-60" dirty="0">
                <a:latin typeface="Arial"/>
                <a:cs typeface="Arial"/>
              </a:rPr>
              <a:t>proxy</a:t>
            </a:r>
            <a:endParaRPr sz="2400">
              <a:latin typeface="Arial"/>
              <a:cs typeface="Arial"/>
            </a:endParaRPr>
          </a:p>
          <a:p>
            <a:pPr marL="652780" lvl="1" indent="-274955">
              <a:lnSpc>
                <a:spcPct val="100000"/>
              </a:lnSpc>
              <a:spcBef>
                <a:spcPts val="310"/>
              </a:spcBef>
              <a:buClr>
                <a:srgbClr val="93C500"/>
              </a:buClr>
              <a:buSzPct val="68750"/>
              <a:buFont typeface="Wingdings"/>
              <a:buChar char=""/>
              <a:tabLst>
                <a:tab pos="653415" algn="l"/>
              </a:tabLst>
            </a:pPr>
            <a:r>
              <a:rPr sz="2400" spc="-254" dirty="0">
                <a:latin typeface="Arial"/>
                <a:cs typeface="Arial"/>
              </a:rPr>
              <a:t>CGLIB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5" dirty="0">
                <a:latin typeface="Arial"/>
                <a:cs typeface="Arial"/>
              </a:rPr>
              <a:t>proxy</a:t>
            </a:r>
            <a:endParaRPr sz="2400">
              <a:latin typeface="Arial"/>
              <a:cs typeface="Arial"/>
            </a:endParaRPr>
          </a:p>
          <a:p>
            <a:pPr marL="332740" indent="-320675">
              <a:lnSpc>
                <a:spcPct val="100000"/>
              </a:lnSpc>
              <a:spcBef>
                <a:spcPts val="315"/>
              </a:spcBef>
              <a:buClr>
                <a:srgbClr val="70685A"/>
              </a:buClr>
              <a:buSzPct val="59259"/>
              <a:buFont typeface="Wingdings"/>
              <a:buChar char=""/>
              <a:tabLst>
                <a:tab pos="332740" algn="l"/>
                <a:tab pos="333375" algn="l"/>
              </a:tabLst>
            </a:pPr>
            <a:r>
              <a:rPr sz="2700" spc="-114" dirty="0">
                <a:latin typeface="Arial"/>
                <a:cs typeface="Arial"/>
              </a:rPr>
              <a:t>configuration</a:t>
            </a:r>
            <a:endParaRPr sz="2700">
              <a:latin typeface="Arial"/>
              <a:cs typeface="Arial"/>
            </a:endParaRPr>
          </a:p>
          <a:p>
            <a:pPr marL="652780" lvl="1" indent="-274955">
              <a:lnSpc>
                <a:spcPct val="100000"/>
              </a:lnSpc>
              <a:spcBef>
                <a:spcPts val="335"/>
              </a:spcBef>
              <a:buClr>
                <a:srgbClr val="93C500"/>
              </a:buClr>
              <a:buSzPct val="68750"/>
              <a:buFont typeface="Wingdings"/>
              <a:buChar char=""/>
              <a:tabLst>
                <a:tab pos="653415" algn="l"/>
              </a:tabLst>
            </a:pPr>
            <a:r>
              <a:rPr sz="2400" spc="-5" dirty="0">
                <a:solidFill>
                  <a:srgbClr val="636363"/>
                </a:solidFill>
                <a:latin typeface="Courier New"/>
                <a:cs typeface="Courier New"/>
              </a:rPr>
              <a:t>@AspectJ</a:t>
            </a:r>
            <a:r>
              <a:rPr sz="2400" spc="-35" dirty="0">
                <a:solidFill>
                  <a:srgbClr val="636363"/>
                </a:solidFill>
                <a:latin typeface="Courier New"/>
                <a:cs typeface="Courier New"/>
              </a:rPr>
              <a:t> </a:t>
            </a:r>
            <a:r>
              <a:rPr sz="2400" spc="-110" dirty="0">
                <a:latin typeface="Arial"/>
                <a:cs typeface="Arial"/>
              </a:rPr>
              <a:t>annotation-style</a:t>
            </a:r>
            <a:endParaRPr sz="2400">
              <a:latin typeface="Arial"/>
              <a:cs typeface="Arial"/>
            </a:endParaRPr>
          </a:p>
          <a:p>
            <a:pPr marL="652780" lvl="1" indent="-274955">
              <a:lnSpc>
                <a:spcPct val="100000"/>
              </a:lnSpc>
              <a:spcBef>
                <a:spcPts val="350"/>
              </a:spcBef>
              <a:buClr>
                <a:srgbClr val="93C500"/>
              </a:buClr>
              <a:buSzPct val="68750"/>
              <a:buFont typeface="Wingdings"/>
              <a:buChar char=""/>
              <a:tabLst>
                <a:tab pos="653415" algn="l"/>
              </a:tabLst>
            </a:pPr>
            <a:r>
              <a:rPr sz="2400" spc="-120" dirty="0">
                <a:latin typeface="Arial"/>
                <a:cs typeface="Arial"/>
              </a:rPr>
              <a:t>Spring </a:t>
            </a:r>
            <a:r>
              <a:rPr sz="2400" spc="-285" dirty="0">
                <a:latin typeface="Arial"/>
                <a:cs typeface="Arial"/>
              </a:rPr>
              <a:t>XML</a:t>
            </a:r>
            <a:r>
              <a:rPr sz="2400" spc="-275" dirty="0">
                <a:latin typeface="Arial"/>
                <a:cs typeface="Arial"/>
              </a:rPr>
              <a:t> </a:t>
            </a:r>
            <a:r>
              <a:rPr sz="2400" spc="-100" dirty="0">
                <a:latin typeface="Arial"/>
                <a:cs typeface="Arial"/>
              </a:rPr>
              <a:t>configuration-style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rgbClr val="93C500"/>
          </a:solidFill>
        </p:spPr>
        <p:txBody>
          <a:bodyPr vert="horz" wrap="square" lIns="0" tIns="12890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15"/>
              </a:spcBef>
            </a:pPr>
            <a:r>
              <a:rPr spc="-290" dirty="0">
                <a:solidFill>
                  <a:srgbClr val="FFFFFF"/>
                </a:solidFill>
              </a:rPr>
              <a:t>@AspectJ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80"/>
              </a:lnSpc>
            </a:pPr>
            <a:r>
              <a:rPr spc="-70" dirty="0"/>
              <a:t>Spring </a:t>
            </a:r>
            <a:r>
              <a:rPr spc="-95" dirty="0"/>
              <a:t>Framework </a:t>
            </a:r>
            <a:r>
              <a:rPr dirty="0"/>
              <a:t>-</a:t>
            </a:r>
            <a:r>
              <a:rPr spc="45" dirty="0"/>
              <a:t> </a:t>
            </a:r>
            <a:r>
              <a:rPr spc="-130" dirty="0"/>
              <a:t>AOP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80"/>
              </a:lnSpc>
            </a:pPr>
            <a:r>
              <a:rPr lang="en-US" spc="-70" dirty="0"/>
              <a:t>Training</a:t>
            </a:r>
            <a:endParaRPr spc="-11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43865"/>
            <a:ext cx="375285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4" dirty="0"/>
              <a:t>Declaring</a:t>
            </a:r>
            <a:r>
              <a:rPr spc="-120" dirty="0"/>
              <a:t> </a:t>
            </a:r>
            <a:r>
              <a:rPr spc="-260" dirty="0"/>
              <a:t>aspect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00"/>
              </a:spcBef>
            </a:pPr>
            <a:r>
              <a:rPr spc="-5" dirty="0"/>
              <a:t>@Aspect</a:t>
            </a:r>
          </a:p>
          <a:p>
            <a:pPr marL="38100">
              <a:lnSpc>
                <a:spcPct val="100000"/>
              </a:lnSpc>
              <a:spcBef>
                <a:spcPts val="695"/>
              </a:spcBef>
            </a:pPr>
            <a:r>
              <a:rPr spc="-5" dirty="0">
                <a:solidFill>
                  <a:srgbClr val="7E0054"/>
                </a:solidFill>
              </a:rPr>
              <a:t>public class </a:t>
            </a:r>
            <a:r>
              <a:rPr b="0" spc="-5" dirty="0">
                <a:solidFill>
                  <a:srgbClr val="000000"/>
                </a:solidFill>
                <a:latin typeface="Courier New"/>
                <a:cs typeface="Courier New"/>
              </a:rPr>
              <a:t>EmptyAspect</a:t>
            </a:r>
            <a:r>
              <a:rPr b="0" spc="5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b="0" spc="-5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pPr marL="38100">
              <a:lnSpc>
                <a:spcPct val="100000"/>
              </a:lnSpc>
              <a:spcBef>
                <a:spcPts val="710"/>
              </a:spcBef>
            </a:pPr>
            <a:r>
              <a:rPr b="0" spc="-5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pPr marL="25400">
              <a:lnSpc>
                <a:spcPct val="100000"/>
              </a:lnSpc>
            </a:pPr>
            <a:endParaRPr sz="1800">
              <a:latin typeface="Courier New"/>
              <a:cs typeface="Courier New"/>
            </a:endParaRPr>
          </a:p>
          <a:p>
            <a:pPr marL="38100">
              <a:lnSpc>
                <a:spcPct val="100000"/>
              </a:lnSpc>
              <a:spcBef>
                <a:spcPts val="1275"/>
              </a:spcBef>
            </a:pPr>
            <a:r>
              <a:rPr b="0" spc="-5" dirty="0">
                <a:solidFill>
                  <a:srgbClr val="3E5FBE"/>
                </a:solidFill>
                <a:latin typeface="Courier New"/>
                <a:cs typeface="Courier New"/>
              </a:rPr>
              <a:t>&lt;!--&lt;context:annotation-config</a:t>
            </a:r>
            <a:r>
              <a:rPr b="0" spc="10" dirty="0">
                <a:solidFill>
                  <a:srgbClr val="3E5FBE"/>
                </a:solidFill>
                <a:latin typeface="Courier New"/>
                <a:cs typeface="Courier New"/>
              </a:rPr>
              <a:t> </a:t>
            </a:r>
            <a:r>
              <a:rPr b="0" spc="-5" dirty="0">
                <a:solidFill>
                  <a:srgbClr val="3E5FBE"/>
                </a:solidFill>
                <a:latin typeface="Courier New"/>
                <a:cs typeface="Courier New"/>
              </a:rPr>
              <a:t>/&gt;--&gt;</a:t>
            </a:r>
          </a:p>
          <a:p>
            <a:pPr marL="38100">
              <a:lnSpc>
                <a:spcPct val="100000"/>
              </a:lnSpc>
              <a:spcBef>
                <a:spcPts val="710"/>
              </a:spcBef>
            </a:pPr>
            <a:r>
              <a:rPr b="0" spc="-5" dirty="0">
                <a:solidFill>
                  <a:srgbClr val="008080"/>
                </a:solidFill>
                <a:latin typeface="Courier New"/>
                <a:cs typeface="Courier New"/>
              </a:rPr>
              <a:t>&lt;</a:t>
            </a:r>
            <a:r>
              <a:rPr b="0" spc="-5" dirty="0">
                <a:solidFill>
                  <a:srgbClr val="3E7E7E"/>
                </a:solidFill>
                <a:latin typeface="Courier New"/>
                <a:cs typeface="Courier New"/>
              </a:rPr>
              <a:t>aop:aspectj-autoproxy </a:t>
            </a:r>
            <a:r>
              <a:rPr b="0" u="sng" spc="-5" dirty="0">
                <a:solidFill>
                  <a:srgbClr val="7E007E"/>
                </a:solidFill>
                <a:uFill>
                  <a:solidFill>
                    <a:srgbClr val="7E007E"/>
                  </a:solidFill>
                </a:uFill>
                <a:latin typeface="Courier New"/>
                <a:cs typeface="Courier New"/>
              </a:rPr>
              <a:t>proxy-target-class</a:t>
            </a:r>
            <a:r>
              <a:rPr b="0" spc="-5" dirty="0">
                <a:solidFill>
                  <a:srgbClr val="000000"/>
                </a:solidFill>
                <a:latin typeface="Courier New"/>
                <a:cs typeface="Courier New"/>
              </a:rPr>
              <a:t>=</a:t>
            </a:r>
            <a:r>
              <a:rPr b="0" spc="-5" dirty="0">
                <a:solidFill>
                  <a:srgbClr val="2A00FF"/>
                </a:solidFill>
                <a:latin typeface="Courier New"/>
                <a:cs typeface="Courier New"/>
              </a:rPr>
              <a:t>"</a:t>
            </a:r>
            <a:r>
              <a:rPr spc="-5" dirty="0">
                <a:solidFill>
                  <a:srgbClr val="2A00FF"/>
                </a:solidFill>
              </a:rPr>
              <a:t>false </a:t>
            </a:r>
            <a:r>
              <a:rPr b="0" spc="-5" dirty="0">
                <a:solidFill>
                  <a:srgbClr val="2A00FF"/>
                </a:solidFill>
                <a:latin typeface="Courier New"/>
                <a:cs typeface="Courier New"/>
              </a:rPr>
              <a:t>|</a:t>
            </a:r>
            <a:r>
              <a:rPr b="0" spc="60" dirty="0">
                <a:solidFill>
                  <a:srgbClr val="2A00FF"/>
                </a:solidFill>
                <a:latin typeface="Courier New"/>
                <a:cs typeface="Courier New"/>
              </a:rPr>
              <a:t> </a:t>
            </a:r>
            <a:r>
              <a:rPr b="0" spc="-5" dirty="0">
                <a:solidFill>
                  <a:srgbClr val="2A00FF"/>
                </a:solidFill>
                <a:latin typeface="Courier New"/>
                <a:cs typeface="Courier New"/>
              </a:rPr>
              <a:t>true"</a:t>
            </a:r>
            <a:r>
              <a:rPr b="0" spc="-5" dirty="0">
                <a:solidFill>
                  <a:srgbClr val="008080"/>
                </a:solidFill>
                <a:latin typeface="Courier New"/>
                <a:cs typeface="Courier New"/>
              </a:rPr>
              <a:t>/&gt;</a:t>
            </a:r>
          </a:p>
          <a:p>
            <a:pPr marL="25400">
              <a:lnSpc>
                <a:spcPct val="100000"/>
              </a:lnSpc>
            </a:pPr>
            <a:endParaRPr sz="1800">
              <a:latin typeface="Courier New"/>
              <a:cs typeface="Courier New"/>
            </a:endParaRPr>
          </a:p>
          <a:p>
            <a:pPr marL="38100" marR="5080">
              <a:lnSpc>
                <a:spcPct val="100000"/>
              </a:lnSpc>
              <a:spcBef>
                <a:spcPts val="1270"/>
              </a:spcBef>
            </a:pPr>
            <a:r>
              <a:rPr b="0" spc="-5" dirty="0">
                <a:solidFill>
                  <a:srgbClr val="008080"/>
                </a:solidFill>
                <a:latin typeface="Courier New"/>
                <a:cs typeface="Courier New"/>
              </a:rPr>
              <a:t>&lt;</a:t>
            </a:r>
            <a:r>
              <a:rPr b="0" spc="-5" dirty="0">
                <a:solidFill>
                  <a:srgbClr val="3E7E7E"/>
                </a:solidFill>
                <a:latin typeface="Courier New"/>
                <a:cs typeface="Courier New"/>
              </a:rPr>
              <a:t>bean  </a:t>
            </a:r>
            <a:r>
              <a:rPr b="0" spc="-10" dirty="0">
                <a:solidFill>
                  <a:srgbClr val="7E007E"/>
                </a:solidFill>
                <a:latin typeface="Courier New"/>
                <a:cs typeface="Courier New"/>
              </a:rPr>
              <a:t>class</a:t>
            </a:r>
            <a:r>
              <a:rPr b="0" spc="-10" dirty="0">
                <a:solidFill>
                  <a:srgbClr val="000000"/>
                </a:solidFill>
                <a:latin typeface="Courier New"/>
                <a:cs typeface="Courier New"/>
              </a:rPr>
              <a:t>=</a:t>
            </a:r>
            <a:r>
              <a:rPr b="0" i="1" spc="-10" dirty="0">
                <a:solidFill>
                  <a:srgbClr val="2A00FF"/>
                </a:solidFill>
                <a:latin typeface="Courier New"/>
                <a:cs typeface="Courier New"/>
              </a:rPr>
              <a:t>"</a:t>
            </a:r>
            <a:r>
              <a:rPr sz="800" b="0" spc="-10" dirty="0">
                <a:solidFill>
                  <a:srgbClr val="2A00FF"/>
                </a:solidFill>
                <a:latin typeface="Courier New"/>
                <a:cs typeface="Courier New"/>
              </a:rPr>
              <a:t>org.springframework.aop.aspectj.annotation</a:t>
            </a:r>
            <a:r>
              <a:rPr sz="1100" b="0" spc="-10" dirty="0">
                <a:solidFill>
                  <a:srgbClr val="2A00FF"/>
                </a:solidFill>
                <a:latin typeface="Courier New"/>
                <a:cs typeface="Courier New"/>
              </a:rPr>
              <a:t>.</a:t>
            </a:r>
            <a:r>
              <a:rPr sz="1400" b="0" spc="-10" dirty="0">
                <a:solidFill>
                  <a:srgbClr val="2A00FF"/>
                </a:solidFill>
                <a:latin typeface="Courier New"/>
                <a:cs typeface="Courier New"/>
              </a:rPr>
              <a:t>AnnotationAwareAspectJAutoProxyCreator</a:t>
            </a:r>
            <a:r>
              <a:rPr b="0" i="1" spc="-10" dirty="0">
                <a:solidFill>
                  <a:srgbClr val="2A00FF"/>
                </a:solidFill>
                <a:latin typeface="Courier New"/>
                <a:cs typeface="Courier New"/>
              </a:rPr>
              <a:t>"</a:t>
            </a:r>
            <a:r>
              <a:rPr b="0" i="1" spc="-10" dirty="0">
                <a:solidFill>
                  <a:srgbClr val="008080"/>
                </a:solidFill>
                <a:latin typeface="Courier New"/>
                <a:cs typeface="Courier New"/>
              </a:rPr>
              <a:t>&gt;</a:t>
            </a:r>
            <a:endParaRPr sz="1400">
              <a:latin typeface="Courier New"/>
              <a:cs typeface="Courier New"/>
            </a:endParaRPr>
          </a:p>
          <a:p>
            <a:pPr marL="38100">
              <a:lnSpc>
                <a:spcPct val="100000"/>
              </a:lnSpc>
              <a:spcBef>
                <a:spcPts val="710"/>
              </a:spcBef>
            </a:pPr>
            <a:r>
              <a:rPr b="0" spc="-5" dirty="0">
                <a:solidFill>
                  <a:srgbClr val="008080"/>
                </a:solidFill>
                <a:latin typeface="Courier New"/>
                <a:cs typeface="Courier New"/>
              </a:rPr>
              <a:t>&lt;/</a:t>
            </a:r>
            <a:r>
              <a:rPr b="0" spc="-5" dirty="0">
                <a:solidFill>
                  <a:srgbClr val="3E7E7E"/>
                </a:solidFill>
                <a:latin typeface="Courier New"/>
                <a:cs typeface="Courier New"/>
              </a:rPr>
              <a:t>bean</a:t>
            </a:r>
            <a:r>
              <a:rPr b="0" spc="-5" dirty="0">
                <a:solidFill>
                  <a:srgbClr val="008080"/>
                </a:solidFill>
                <a:latin typeface="Courier New"/>
                <a:cs typeface="Courier New"/>
              </a:rPr>
              <a:t>&gt;</a:t>
            </a:r>
          </a:p>
          <a:p>
            <a:pPr marL="25400">
              <a:lnSpc>
                <a:spcPct val="100000"/>
              </a:lnSpc>
            </a:pPr>
            <a:endParaRPr sz="1800">
              <a:latin typeface="Courier New"/>
              <a:cs typeface="Courier New"/>
            </a:endParaRPr>
          </a:p>
          <a:p>
            <a:pPr marL="38100">
              <a:lnSpc>
                <a:spcPct val="100000"/>
              </a:lnSpc>
              <a:spcBef>
                <a:spcPts val="1275"/>
              </a:spcBef>
            </a:pPr>
            <a:r>
              <a:rPr spc="-5" dirty="0">
                <a:solidFill>
                  <a:srgbClr val="008080"/>
                </a:solidFill>
              </a:rPr>
              <a:t>&lt;</a:t>
            </a:r>
            <a:r>
              <a:rPr spc="-5" dirty="0">
                <a:solidFill>
                  <a:srgbClr val="3E7E7E"/>
                </a:solidFill>
              </a:rPr>
              <a:t>bean</a:t>
            </a:r>
            <a:r>
              <a:rPr dirty="0">
                <a:solidFill>
                  <a:srgbClr val="3E7E7E"/>
                </a:solidFill>
              </a:rPr>
              <a:t> </a:t>
            </a:r>
            <a:r>
              <a:rPr spc="-5" dirty="0">
                <a:solidFill>
                  <a:srgbClr val="7E007E"/>
                </a:solidFill>
              </a:rPr>
              <a:t>class</a:t>
            </a:r>
            <a:r>
              <a:rPr spc="-5" dirty="0">
                <a:solidFill>
                  <a:srgbClr val="000000"/>
                </a:solidFill>
              </a:rPr>
              <a:t>=</a:t>
            </a:r>
            <a:r>
              <a:rPr spc="-5" dirty="0">
                <a:solidFill>
                  <a:srgbClr val="2A00FF"/>
                </a:solidFill>
              </a:rPr>
              <a:t>"example.EmptyAspect"</a:t>
            </a:r>
            <a:r>
              <a:rPr spc="-5" dirty="0">
                <a:solidFill>
                  <a:srgbClr val="008080"/>
                </a:solidFill>
              </a:rPr>
              <a:t>/&gt;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80"/>
              </a:lnSpc>
            </a:pPr>
            <a:r>
              <a:rPr spc="-70" dirty="0"/>
              <a:t>Spring </a:t>
            </a:r>
            <a:r>
              <a:rPr spc="-95" dirty="0"/>
              <a:t>Framework </a:t>
            </a:r>
            <a:r>
              <a:rPr dirty="0"/>
              <a:t>-</a:t>
            </a:r>
            <a:r>
              <a:rPr spc="45" dirty="0"/>
              <a:t> </a:t>
            </a:r>
            <a:r>
              <a:rPr spc="-130" dirty="0"/>
              <a:t>AOP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80"/>
              </a:lnSpc>
            </a:pPr>
            <a:r>
              <a:rPr lang="en-US" spc="-70" dirty="0"/>
              <a:t>Training</a:t>
            </a:r>
            <a:endParaRPr spc="-11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rgbClr val="93C500"/>
          </a:solidFill>
        </p:spPr>
        <p:txBody>
          <a:bodyPr vert="horz" wrap="square" lIns="0" tIns="12890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15"/>
              </a:spcBef>
            </a:pPr>
            <a:r>
              <a:rPr spc="-210" dirty="0">
                <a:solidFill>
                  <a:srgbClr val="FFFFFF"/>
                </a:solidFill>
              </a:rPr>
              <a:t>Declaring</a:t>
            </a:r>
            <a:r>
              <a:rPr spc="-35" dirty="0">
                <a:solidFill>
                  <a:srgbClr val="FFFFFF"/>
                </a:solidFill>
              </a:rPr>
              <a:t> </a:t>
            </a:r>
            <a:r>
              <a:rPr spc="-240" dirty="0">
                <a:solidFill>
                  <a:srgbClr val="FFFFFF"/>
                </a:solidFill>
              </a:rPr>
              <a:t>pointcut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80"/>
              </a:lnSpc>
            </a:pPr>
            <a:r>
              <a:rPr spc="-70" dirty="0"/>
              <a:t>Spring </a:t>
            </a:r>
            <a:r>
              <a:rPr spc="-95" dirty="0"/>
              <a:t>Framework </a:t>
            </a:r>
            <a:r>
              <a:rPr dirty="0"/>
              <a:t>-</a:t>
            </a:r>
            <a:r>
              <a:rPr spc="45" dirty="0"/>
              <a:t> </a:t>
            </a:r>
            <a:r>
              <a:rPr spc="-130" dirty="0"/>
              <a:t>AOP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80"/>
              </a:lnSpc>
            </a:pPr>
            <a:r>
              <a:rPr lang="en-US" spc="-70" dirty="0"/>
              <a:t>Training</a:t>
            </a:r>
            <a:endParaRPr spc="-11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43865"/>
            <a:ext cx="440182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50" dirty="0"/>
              <a:t>Pointcut</a:t>
            </a:r>
            <a:r>
              <a:rPr spc="-140" dirty="0"/>
              <a:t> </a:t>
            </a:r>
            <a:r>
              <a:rPr spc="-235" dirty="0"/>
              <a:t>designators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80"/>
              </a:lnSpc>
            </a:pPr>
            <a:r>
              <a:rPr spc="-70" dirty="0"/>
              <a:t>Spring </a:t>
            </a:r>
            <a:r>
              <a:rPr spc="-95" dirty="0"/>
              <a:t>Framework </a:t>
            </a:r>
            <a:r>
              <a:rPr dirty="0"/>
              <a:t>-</a:t>
            </a:r>
            <a:r>
              <a:rPr spc="45" dirty="0"/>
              <a:t> </a:t>
            </a:r>
            <a:r>
              <a:rPr spc="-130" dirty="0"/>
              <a:t>AOP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80"/>
              </a:lnSpc>
            </a:pPr>
            <a:r>
              <a:rPr lang="en-US" spc="-70" dirty="0"/>
              <a:t>Training</a:t>
            </a:r>
            <a:endParaRPr spc="-110" dirty="0"/>
          </a:p>
        </p:txBody>
      </p:sp>
      <p:sp>
        <p:nvSpPr>
          <p:cNvPr id="3" name="object 3"/>
          <p:cNvSpPr txBox="1"/>
          <p:nvPr/>
        </p:nvSpPr>
        <p:spPr>
          <a:xfrm>
            <a:off x="691387" y="1526134"/>
            <a:ext cx="2078355" cy="3390900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332740" indent="-320675">
              <a:lnSpc>
                <a:spcPct val="100000"/>
              </a:lnSpc>
              <a:spcBef>
                <a:spcPts val="780"/>
              </a:spcBef>
              <a:buClr>
                <a:srgbClr val="70685A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sz="2900" spc="-170" dirty="0">
                <a:latin typeface="Arial"/>
                <a:cs typeface="Arial"/>
              </a:rPr>
              <a:t>code</a:t>
            </a:r>
            <a:r>
              <a:rPr sz="2900" spc="-100" dirty="0">
                <a:latin typeface="Arial"/>
                <a:cs typeface="Arial"/>
              </a:rPr>
              <a:t> </a:t>
            </a:r>
            <a:r>
              <a:rPr sz="2900" spc="-135" dirty="0">
                <a:latin typeface="Arial"/>
                <a:cs typeface="Arial"/>
              </a:rPr>
              <a:t>based</a:t>
            </a:r>
            <a:endParaRPr sz="2900">
              <a:latin typeface="Arial"/>
              <a:cs typeface="Arial"/>
            </a:endParaRPr>
          </a:p>
          <a:p>
            <a:pPr marL="652780" lvl="1" indent="-274955">
              <a:lnSpc>
                <a:spcPct val="100000"/>
              </a:lnSpc>
              <a:spcBef>
                <a:spcPts val="615"/>
              </a:spcBef>
              <a:buClr>
                <a:srgbClr val="93C500"/>
              </a:buClr>
              <a:buSzPct val="69230"/>
              <a:buFont typeface="Wingdings"/>
              <a:buChar char=""/>
              <a:tabLst>
                <a:tab pos="653415" algn="l"/>
              </a:tabLst>
            </a:pPr>
            <a:r>
              <a:rPr sz="2600" spc="-165" dirty="0">
                <a:latin typeface="Arial"/>
                <a:cs typeface="Arial"/>
              </a:rPr>
              <a:t>execution</a:t>
            </a:r>
            <a:endParaRPr sz="2600">
              <a:latin typeface="Arial"/>
              <a:cs typeface="Arial"/>
            </a:endParaRPr>
          </a:p>
          <a:p>
            <a:pPr marL="652780" lvl="1" indent="-274955">
              <a:lnSpc>
                <a:spcPct val="100000"/>
              </a:lnSpc>
              <a:spcBef>
                <a:spcPts val="600"/>
              </a:spcBef>
              <a:buClr>
                <a:srgbClr val="93C500"/>
              </a:buClr>
              <a:buSzPct val="69230"/>
              <a:buFont typeface="Wingdings"/>
              <a:buChar char=""/>
              <a:tabLst>
                <a:tab pos="653415" algn="l"/>
              </a:tabLst>
            </a:pPr>
            <a:r>
              <a:rPr sz="2600" spc="-135" dirty="0">
                <a:latin typeface="Arial"/>
                <a:cs typeface="Arial"/>
              </a:rPr>
              <a:t>within</a:t>
            </a:r>
            <a:endParaRPr sz="2600">
              <a:latin typeface="Arial"/>
              <a:cs typeface="Arial"/>
            </a:endParaRPr>
          </a:p>
          <a:p>
            <a:pPr marL="652780" lvl="1" indent="-274955">
              <a:lnSpc>
                <a:spcPct val="100000"/>
              </a:lnSpc>
              <a:spcBef>
                <a:spcPts val="600"/>
              </a:spcBef>
              <a:buClr>
                <a:srgbClr val="93C500"/>
              </a:buClr>
              <a:buSzPct val="69230"/>
              <a:buFont typeface="Wingdings"/>
              <a:buChar char=""/>
              <a:tabLst>
                <a:tab pos="653415" algn="l"/>
              </a:tabLst>
            </a:pPr>
            <a:r>
              <a:rPr sz="2600" spc="-45" dirty="0">
                <a:latin typeface="Arial"/>
                <a:cs typeface="Arial"/>
              </a:rPr>
              <a:t>target</a:t>
            </a:r>
            <a:endParaRPr sz="2600">
              <a:latin typeface="Arial"/>
              <a:cs typeface="Arial"/>
            </a:endParaRPr>
          </a:p>
          <a:p>
            <a:pPr marL="652780" lvl="1" indent="-274955">
              <a:lnSpc>
                <a:spcPct val="100000"/>
              </a:lnSpc>
              <a:spcBef>
                <a:spcPts val="600"/>
              </a:spcBef>
              <a:buClr>
                <a:srgbClr val="93C500"/>
              </a:buClr>
              <a:buSzPct val="69230"/>
              <a:buFont typeface="Wingdings"/>
              <a:buChar char=""/>
              <a:tabLst>
                <a:tab pos="653415" algn="l"/>
              </a:tabLst>
            </a:pPr>
            <a:r>
              <a:rPr sz="2600" spc="-190" dirty="0">
                <a:latin typeface="Arial"/>
                <a:cs typeface="Arial"/>
              </a:rPr>
              <a:t>this</a:t>
            </a:r>
            <a:endParaRPr sz="2600">
              <a:latin typeface="Arial"/>
              <a:cs typeface="Arial"/>
            </a:endParaRPr>
          </a:p>
          <a:p>
            <a:pPr marL="652780" lvl="1" indent="-274955">
              <a:lnSpc>
                <a:spcPct val="100000"/>
              </a:lnSpc>
              <a:spcBef>
                <a:spcPts val="600"/>
              </a:spcBef>
              <a:buClr>
                <a:srgbClr val="93C500"/>
              </a:buClr>
              <a:buSzPct val="69230"/>
              <a:buFont typeface="Wingdings"/>
              <a:buChar char=""/>
              <a:tabLst>
                <a:tab pos="653415" algn="l"/>
              </a:tabLst>
            </a:pPr>
            <a:r>
              <a:rPr sz="2600" spc="-114" dirty="0">
                <a:latin typeface="Arial"/>
                <a:cs typeface="Arial"/>
              </a:rPr>
              <a:t>args</a:t>
            </a:r>
            <a:endParaRPr sz="2600">
              <a:latin typeface="Arial"/>
              <a:cs typeface="Arial"/>
            </a:endParaRPr>
          </a:p>
          <a:p>
            <a:pPr marL="652780" lvl="1" indent="-274955">
              <a:lnSpc>
                <a:spcPct val="100000"/>
              </a:lnSpc>
              <a:spcBef>
                <a:spcPts val="600"/>
              </a:spcBef>
              <a:buClr>
                <a:srgbClr val="93C500"/>
              </a:buClr>
              <a:buSzPct val="69230"/>
              <a:buFont typeface="Wingdings"/>
              <a:buChar char=""/>
              <a:tabLst>
                <a:tab pos="653415" algn="l"/>
              </a:tabLst>
            </a:pPr>
            <a:r>
              <a:rPr sz="2600" spc="-120" dirty="0">
                <a:latin typeface="Arial"/>
                <a:cs typeface="Arial"/>
              </a:rPr>
              <a:t>bean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43865"/>
            <a:ext cx="501142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50" dirty="0"/>
              <a:t>Pointcut</a:t>
            </a:r>
            <a:r>
              <a:rPr spc="-150" dirty="0"/>
              <a:t> </a:t>
            </a:r>
            <a:r>
              <a:rPr spc="-225" dirty="0"/>
              <a:t>designators(2)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80"/>
              </a:lnSpc>
            </a:pPr>
            <a:r>
              <a:rPr spc="-70" dirty="0"/>
              <a:t>Spring </a:t>
            </a:r>
            <a:r>
              <a:rPr spc="-95" dirty="0"/>
              <a:t>Framework </a:t>
            </a:r>
            <a:r>
              <a:rPr dirty="0"/>
              <a:t>-</a:t>
            </a:r>
            <a:r>
              <a:rPr spc="45" dirty="0"/>
              <a:t> </a:t>
            </a:r>
            <a:r>
              <a:rPr spc="-130" dirty="0"/>
              <a:t>AOP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80"/>
              </a:lnSpc>
            </a:pPr>
            <a:r>
              <a:rPr lang="en-US" spc="-70" dirty="0"/>
              <a:t>Training</a:t>
            </a:r>
            <a:endParaRPr spc="-110" dirty="0"/>
          </a:p>
        </p:txBody>
      </p:sp>
      <p:sp>
        <p:nvSpPr>
          <p:cNvPr id="3" name="object 3"/>
          <p:cNvSpPr txBox="1"/>
          <p:nvPr/>
        </p:nvSpPr>
        <p:spPr>
          <a:xfrm>
            <a:off x="691387" y="1526134"/>
            <a:ext cx="2906395" cy="2446020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332740" indent="-320675">
              <a:lnSpc>
                <a:spcPct val="100000"/>
              </a:lnSpc>
              <a:spcBef>
                <a:spcPts val="780"/>
              </a:spcBef>
              <a:buClr>
                <a:srgbClr val="70685A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sz="2900" spc="-145" dirty="0">
                <a:latin typeface="Arial"/>
                <a:cs typeface="Arial"/>
              </a:rPr>
              <a:t>annotation</a:t>
            </a:r>
            <a:r>
              <a:rPr sz="2900" spc="-80" dirty="0">
                <a:latin typeface="Arial"/>
                <a:cs typeface="Arial"/>
              </a:rPr>
              <a:t> </a:t>
            </a:r>
            <a:r>
              <a:rPr sz="2900" spc="-135" dirty="0">
                <a:latin typeface="Arial"/>
                <a:cs typeface="Arial"/>
              </a:rPr>
              <a:t>based</a:t>
            </a:r>
            <a:endParaRPr sz="2900">
              <a:latin typeface="Arial"/>
              <a:cs typeface="Arial"/>
            </a:endParaRPr>
          </a:p>
          <a:p>
            <a:pPr marL="652780" lvl="1" indent="-274955">
              <a:lnSpc>
                <a:spcPct val="100000"/>
              </a:lnSpc>
              <a:spcBef>
                <a:spcPts val="615"/>
              </a:spcBef>
              <a:buClr>
                <a:srgbClr val="93C500"/>
              </a:buClr>
              <a:buSzPct val="69230"/>
              <a:buFont typeface="Wingdings"/>
              <a:buChar char=""/>
              <a:tabLst>
                <a:tab pos="653415" algn="l"/>
              </a:tabLst>
            </a:pPr>
            <a:r>
              <a:rPr sz="2600" spc="-120" dirty="0">
                <a:latin typeface="Arial"/>
                <a:cs typeface="Arial"/>
              </a:rPr>
              <a:t>@annotation</a:t>
            </a:r>
            <a:endParaRPr sz="2600">
              <a:latin typeface="Arial"/>
              <a:cs typeface="Arial"/>
            </a:endParaRPr>
          </a:p>
          <a:p>
            <a:pPr marL="652780" lvl="1" indent="-274955">
              <a:lnSpc>
                <a:spcPct val="100000"/>
              </a:lnSpc>
              <a:spcBef>
                <a:spcPts val="600"/>
              </a:spcBef>
              <a:buClr>
                <a:srgbClr val="93C500"/>
              </a:buClr>
              <a:buSzPct val="69230"/>
              <a:buFont typeface="Wingdings"/>
              <a:buChar char=""/>
              <a:tabLst>
                <a:tab pos="653415" algn="l"/>
              </a:tabLst>
            </a:pPr>
            <a:r>
              <a:rPr sz="2600" spc="-114" dirty="0">
                <a:latin typeface="Arial"/>
                <a:cs typeface="Arial"/>
              </a:rPr>
              <a:t>@within</a:t>
            </a:r>
            <a:endParaRPr sz="2600">
              <a:latin typeface="Arial"/>
              <a:cs typeface="Arial"/>
            </a:endParaRPr>
          </a:p>
          <a:p>
            <a:pPr marL="652780" lvl="1" indent="-274955">
              <a:lnSpc>
                <a:spcPct val="100000"/>
              </a:lnSpc>
              <a:spcBef>
                <a:spcPts val="600"/>
              </a:spcBef>
              <a:buClr>
                <a:srgbClr val="93C500"/>
              </a:buClr>
              <a:buSzPct val="69230"/>
              <a:buFont typeface="Wingdings"/>
              <a:buChar char=""/>
              <a:tabLst>
                <a:tab pos="653415" algn="l"/>
              </a:tabLst>
            </a:pPr>
            <a:r>
              <a:rPr sz="2600" spc="-40" dirty="0">
                <a:latin typeface="Arial"/>
                <a:cs typeface="Arial"/>
              </a:rPr>
              <a:t>@target</a:t>
            </a:r>
            <a:endParaRPr sz="2600">
              <a:latin typeface="Arial"/>
              <a:cs typeface="Arial"/>
            </a:endParaRPr>
          </a:p>
          <a:p>
            <a:pPr marL="652780" lvl="1" indent="-274955">
              <a:lnSpc>
                <a:spcPct val="100000"/>
              </a:lnSpc>
              <a:spcBef>
                <a:spcPts val="600"/>
              </a:spcBef>
              <a:buClr>
                <a:srgbClr val="93C500"/>
              </a:buClr>
              <a:buSzPct val="69230"/>
              <a:buFont typeface="Wingdings"/>
              <a:buChar char=""/>
              <a:tabLst>
                <a:tab pos="653415" algn="l"/>
              </a:tabLst>
            </a:pPr>
            <a:r>
              <a:rPr sz="2600" spc="-90" dirty="0">
                <a:latin typeface="Arial"/>
                <a:cs typeface="Arial"/>
              </a:rPr>
              <a:t>@args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43865"/>
            <a:ext cx="763143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90" dirty="0"/>
              <a:t>Format </a:t>
            </a:r>
            <a:r>
              <a:rPr dirty="0"/>
              <a:t>of </a:t>
            </a:r>
            <a:r>
              <a:rPr spc="-270" dirty="0"/>
              <a:t>an </a:t>
            </a:r>
            <a:r>
              <a:rPr spc="-280" dirty="0"/>
              <a:t>execution</a:t>
            </a:r>
            <a:r>
              <a:rPr spc="525" dirty="0"/>
              <a:t> </a:t>
            </a:r>
            <a:r>
              <a:rPr spc="-290" dirty="0"/>
              <a:t>expression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80"/>
              </a:lnSpc>
            </a:pPr>
            <a:r>
              <a:rPr spc="-70" dirty="0"/>
              <a:t>Spring </a:t>
            </a:r>
            <a:r>
              <a:rPr spc="-95" dirty="0"/>
              <a:t>Framework </a:t>
            </a:r>
            <a:r>
              <a:rPr dirty="0"/>
              <a:t>-</a:t>
            </a:r>
            <a:r>
              <a:rPr spc="45" dirty="0"/>
              <a:t> </a:t>
            </a:r>
            <a:r>
              <a:rPr spc="-130" dirty="0"/>
              <a:t>AOP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80"/>
              </a:lnSpc>
            </a:pPr>
            <a:r>
              <a:rPr lang="en-US" spc="-70" dirty="0"/>
              <a:t>Training</a:t>
            </a:r>
            <a:endParaRPr spc="-110" dirty="0"/>
          </a:p>
        </p:txBody>
      </p:sp>
      <p:sp>
        <p:nvSpPr>
          <p:cNvPr id="3" name="object 3"/>
          <p:cNvSpPr txBox="1"/>
          <p:nvPr/>
        </p:nvSpPr>
        <p:spPr>
          <a:xfrm>
            <a:off x="704087" y="1524352"/>
            <a:ext cx="4881880" cy="3742054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95"/>
              </a:spcBef>
            </a:pPr>
            <a:r>
              <a:rPr sz="2900" spc="-185" dirty="0">
                <a:latin typeface="Arial"/>
                <a:cs typeface="Arial"/>
              </a:rPr>
              <a:t>execution(</a:t>
            </a:r>
            <a:endParaRPr sz="2900">
              <a:latin typeface="Arial"/>
              <a:cs typeface="Arial"/>
            </a:endParaRPr>
          </a:p>
          <a:p>
            <a:pPr marL="407034">
              <a:lnSpc>
                <a:spcPct val="100000"/>
              </a:lnSpc>
              <a:spcBef>
                <a:spcPts val="700"/>
              </a:spcBef>
            </a:pPr>
            <a:r>
              <a:rPr sz="2900" spc="-100" dirty="0">
                <a:latin typeface="Arial"/>
                <a:cs typeface="Arial"/>
              </a:rPr>
              <a:t>modifiers-pattern</a:t>
            </a:r>
            <a:endParaRPr sz="2900">
              <a:latin typeface="Arial"/>
              <a:cs typeface="Arial"/>
            </a:endParaRPr>
          </a:p>
          <a:p>
            <a:pPr marL="407034">
              <a:lnSpc>
                <a:spcPct val="100000"/>
              </a:lnSpc>
              <a:spcBef>
                <a:spcPts val="705"/>
              </a:spcBef>
            </a:pPr>
            <a:r>
              <a:rPr sz="2900" b="1" spc="-185" dirty="0">
                <a:latin typeface="Arial"/>
                <a:cs typeface="Arial"/>
              </a:rPr>
              <a:t>returning-type-pattern</a:t>
            </a:r>
            <a:endParaRPr sz="2900">
              <a:latin typeface="Arial"/>
              <a:cs typeface="Arial"/>
            </a:endParaRPr>
          </a:p>
          <a:p>
            <a:pPr marL="407034">
              <a:lnSpc>
                <a:spcPct val="100000"/>
              </a:lnSpc>
              <a:spcBef>
                <a:spcPts val="695"/>
              </a:spcBef>
            </a:pPr>
            <a:r>
              <a:rPr sz="2900" spc="-75" dirty="0">
                <a:latin typeface="Arial"/>
                <a:cs typeface="Arial"/>
              </a:rPr>
              <a:t>declaring-type-pattern</a:t>
            </a:r>
            <a:endParaRPr sz="2900">
              <a:latin typeface="Arial"/>
              <a:cs typeface="Arial"/>
            </a:endParaRPr>
          </a:p>
          <a:p>
            <a:pPr marL="407034">
              <a:lnSpc>
                <a:spcPct val="100000"/>
              </a:lnSpc>
              <a:spcBef>
                <a:spcPts val="700"/>
              </a:spcBef>
            </a:pPr>
            <a:r>
              <a:rPr sz="2900" b="1" spc="-175" dirty="0">
                <a:latin typeface="Arial"/>
                <a:cs typeface="Arial"/>
              </a:rPr>
              <a:t>name-pattern(param-pattern)</a:t>
            </a:r>
            <a:endParaRPr sz="2900">
              <a:latin typeface="Arial"/>
              <a:cs typeface="Arial"/>
            </a:endParaRPr>
          </a:p>
          <a:p>
            <a:pPr marL="407034">
              <a:lnSpc>
                <a:spcPct val="100000"/>
              </a:lnSpc>
              <a:spcBef>
                <a:spcPts val="710"/>
              </a:spcBef>
            </a:pPr>
            <a:r>
              <a:rPr sz="2900" spc="-130" dirty="0">
                <a:latin typeface="Arial"/>
                <a:cs typeface="Arial"/>
              </a:rPr>
              <a:t>throws-pattern</a:t>
            </a:r>
            <a:endParaRPr sz="2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95"/>
              </a:spcBef>
            </a:pPr>
            <a:r>
              <a:rPr sz="2900" spc="-180" dirty="0">
                <a:latin typeface="Arial"/>
                <a:cs typeface="Arial"/>
              </a:rPr>
              <a:t>)</a:t>
            </a:r>
            <a:endParaRPr sz="2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rgbClr val="93C500"/>
          </a:solidFill>
        </p:spPr>
        <p:txBody>
          <a:bodyPr vert="horz" wrap="square" lIns="0" tIns="12890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15"/>
              </a:spcBef>
            </a:pPr>
            <a:r>
              <a:rPr spc="-300" dirty="0">
                <a:solidFill>
                  <a:srgbClr val="FFFFFF"/>
                </a:solidFill>
              </a:rPr>
              <a:t>Aspect </a:t>
            </a:r>
            <a:r>
              <a:rPr spc="-140" dirty="0">
                <a:solidFill>
                  <a:srgbClr val="FFFFFF"/>
                </a:solidFill>
              </a:rPr>
              <a:t>Oriented</a:t>
            </a:r>
            <a:r>
              <a:rPr spc="195" dirty="0">
                <a:solidFill>
                  <a:srgbClr val="FFFFFF"/>
                </a:solidFill>
              </a:rPr>
              <a:t> </a:t>
            </a:r>
            <a:r>
              <a:rPr spc="-290" dirty="0">
                <a:solidFill>
                  <a:srgbClr val="FFFFFF"/>
                </a:solidFill>
              </a:rPr>
              <a:t>Programming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80"/>
              </a:lnSpc>
            </a:pPr>
            <a:r>
              <a:rPr spc="-70" dirty="0"/>
              <a:t>Spring </a:t>
            </a:r>
            <a:r>
              <a:rPr spc="-95" dirty="0"/>
              <a:t>Framework </a:t>
            </a:r>
            <a:r>
              <a:rPr dirty="0"/>
              <a:t>-</a:t>
            </a:r>
            <a:r>
              <a:rPr spc="45" dirty="0"/>
              <a:t> </a:t>
            </a:r>
            <a:r>
              <a:rPr spc="-130" dirty="0"/>
              <a:t>AOP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43865"/>
            <a:ext cx="605853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95" dirty="0"/>
              <a:t>Simple </a:t>
            </a:r>
            <a:r>
              <a:rPr spc="-235" dirty="0"/>
              <a:t>pointcut</a:t>
            </a:r>
            <a:r>
              <a:rPr spc="185" dirty="0"/>
              <a:t> </a:t>
            </a:r>
            <a:r>
              <a:rPr spc="-330" dirty="0"/>
              <a:t>expressions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80"/>
              </a:lnSpc>
            </a:pPr>
            <a:r>
              <a:rPr spc="-70" dirty="0"/>
              <a:t>Spring </a:t>
            </a:r>
            <a:r>
              <a:rPr spc="-95" dirty="0"/>
              <a:t>Framework </a:t>
            </a:r>
            <a:r>
              <a:rPr dirty="0"/>
              <a:t>-</a:t>
            </a:r>
            <a:r>
              <a:rPr spc="45" dirty="0"/>
              <a:t> </a:t>
            </a:r>
            <a:r>
              <a:rPr spc="-130" dirty="0"/>
              <a:t>AOP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80"/>
              </a:lnSpc>
            </a:pPr>
            <a:r>
              <a:rPr lang="en-US" spc="-70" dirty="0"/>
              <a:t>Training</a:t>
            </a:r>
            <a:endParaRPr spc="-110" dirty="0"/>
          </a:p>
        </p:txBody>
      </p:sp>
      <p:sp>
        <p:nvSpPr>
          <p:cNvPr id="3" name="object 3"/>
          <p:cNvSpPr txBox="1"/>
          <p:nvPr/>
        </p:nvSpPr>
        <p:spPr>
          <a:xfrm>
            <a:off x="691387" y="1521612"/>
            <a:ext cx="5156200" cy="4020820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sz="1600" b="1" spc="-5" dirty="0">
                <a:solidFill>
                  <a:srgbClr val="636363"/>
                </a:solidFill>
                <a:latin typeface="Courier New"/>
                <a:cs typeface="Courier New"/>
              </a:rPr>
              <a:t>@Aspect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sz="1600" b="1" spc="-5" dirty="0">
                <a:solidFill>
                  <a:srgbClr val="7E0054"/>
                </a:solidFill>
                <a:latin typeface="Courier New"/>
                <a:cs typeface="Courier New"/>
              </a:rPr>
              <a:t>public class </a:t>
            </a:r>
            <a:r>
              <a:rPr sz="1600" spc="-5" dirty="0">
                <a:latin typeface="Courier New"/>
                <a:cs typeface="Courier New"/>
              </a:rPr>
              <a:t>ItemStatusTracker</a:t>
            </a:r>
            <a:r>
              <a:rPr sz="1600" spc="5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800">
              <a:latin typeface="Courier New"/>
              <a:cs typeface="Courier New"/>
            </a:endParaRPr>
          </a:p>
          <a:p>
            <a:pPr marL="500380">
              <a:lnSpc>
                <a:spcPct val="100000"/>
              </a:lnSpc>
              <a:spcBef>
                <a:spcPts val="1290"/>
              </a:spcBef>
            </a:pPr>
            <a:r>
              <a:rPr sz="1600" b="1" spc="-5" dirty="0">
                <a:solidFill>
                  <a:srgbClr val="636363"/>
                </a:solidFill>
                <a:latin typeface="Courier New"/>
                <a:cs typeface="Courier New"/>
              </a:rPr>
              <a:t>@Pointcut</a:t>
            </a:r>
            <a:r>
              <a:rPr sz="1600" spc="-5" dirty="0">
                <a:latin typeface="Courier New"/>
                <a:cs typeface="Courier New"/>
              </a:rPr>
              <a:t>(</a:t>
            </a:r>
            <a:r>
              <a:rPr sz="1600" spc="-5" dirty="0">
                <a:solidFill>
                  <a:srgbClr val="2A00FF"/>
                </a:solidFill>
                <a:latin typeface="Courier New"/>
                <a:cs typeface="Courier New"/>
              </a:rPr>
              <a:t>"execution(*</a:t>
            </a:r>
            <a:r>
              <a:rPr sz="1600" spc="15" dirty="0">
                <a:solidFill>
                  <a:srgbClr val="2A00FF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2A00FF"/>
                </a:solidFill>
                <a:latin typeface="Courier New"/>
                <a:cs typeface="Courier New"/>
              </a:rPr>
              <a:t>approve(..))"</a:t>
            </a:r>
            <a:r>
              <a:rPr sz="1600" spc="-5" dirty="0">
                <a:latin typeface="Courier New"/>
                <a:cs typeface="Courier New"/>
              </a:rPr>
              <a:t>)</a:t>
            </a:r>
            <a:endParaRPr sz="1600">
              <a:latin typeface="Courier New"/>
              <a:cs typeface="Courier New"/>
            </a:endParaRPr>
          </a:p>
          <a:p>
            <a:pPr marL="500380">
              <a:lnSpc>
                <a:spcPct val="100000"/>
              </a:lnSpc>
              <a:spcBef>
                <a:spcPts val="695"/>
              </a:spcBef>
            </a:pPr>
            <a:r>
              <a:rPr sz="1600" b="1" spc="-5" dirty="0">
                <a:solidFill>
                  <a:srgbClr val="7E0054"/>
                </a:solidFill>
                <a:latin typeface="Courier New"/>
                <a:cs typeface="Courier New"/>
              </a:rPr>
              <a:t>public void </a:t>
            </a:r>
            <a:r>
              <a:rPr sz="1600" b="1" spc="-5" dirty="0">
                <a:latin typeface="Courier New"/>
                <a:cs typeface="Courier New"/>
              </a:rPr>
              <a:t>ifApprove</a:t>
            </a:r>
            <a:r>
              <a:rPr sz="1600" spc="-5" dirty="0">
                <a:latin typeface="Courier New"/>
                <a:cs typeface="Courier New"/>
              </a:rPr>
              <a:t>()</a:t>
            </a:r>
            <a:r>
              <a:rPr sz="1600" spc="1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{}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800">
              <a:latin typeface="Courier New"/>
              <a:cs typeface="Courier New"/>
            </a:endParaRPr>
          </a:p>
          <a:p>
            <a:pPr marL="500380">
              <a:lnSpc>
                <a:spcPct val="100000"/>
              </a:lnSpc>
              <a:spcBef>
                <a:spcPts val="1285"/>
              </a:spcBef>
            </a:pPr>
            <a:r>
              <a:rPr sz="1600" b="1" spc="-5" dirty="0">
                <a:solidFill>
                  <a:srgbClr val="636363"/>
                </a:solidFill>
                <a:latin typeface="Courier New"/>
                <a:cs typeface="Courier New"/>
              </a:rPr>
              <a:t>@Pointcut</a:t>
            </a:r>
            <a:r>
              <a:rPr sz="1600" spc="-5" dirty="0">
                <a:latin typeface="Courier New"/>
                <a:cs typeface="Courier New"/>
              </a:rPr>
              <a:t>(</a:t>
            </a:r>
            <a:r>
              <a:rPr sz="1600" spc="-5" dirty="0">
                <a:solidFill>
                  <a:srgbClr val="2A00FF"/>
                </a:solidFill>
                <a:latin typeface="Courier New"/>
                <a:cs typeface="Courier New"/>
              </a:rPr>
              <a:t>"execution(*</a:t>
            </a:r>
            <a:r>
              <a:rPr sz="1600" dirty="0">
                <a:solidFill>
                  <a:srgbClr val="2A00FF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2A00FF"/>
                </a:solidFill>
                <a:latin typeface="Courier New"/>
                <a:cs typeface="Courier New"/>
              </a:rPr>
              <a:t>reject(..))"</a:t>
            </a:r>
            <a:r>
              <a:rPr sz="1600" spc="-5" dirty="0">
                <a:latin typeface="Courier New"/>
                <a:cs typeface="Courier New"/>
              </a:rPr>
              <a:t>)</a:t>
            </a:r>
            <a:endParaRPr sz="1600">
              <a:latin typeface="Courier New"/>
              <a:cs typeface="Courier New"/>
            </a:endParaRPr>
          </a:p>
          <a:p>
            <a:pPr marL="500380">
              <a:lnSpc>
                <a:spcPct val="100000"/>
              </a:lnSpc>
              <a:spcBef>
                <a:spcPts val="700"/>
              </a:spcBef>
            </a:pPr>
            <a:r>
              <a:rPr sz="1600" b="1" spc="-5" dirty="0">
                <a:solidFill>
                  <a:srgbClr val="7E0054"/>
                </a:solidFill>
                <a:latin typeface="Courier New"/>
                <a:cs typeface="Courier New"/>
              </a:rPr>
              <a:t>public void </a:t>
            </a:r>
            <a:r>
              <a:rPr sz="1600" b="1" spc="-5" dirty="0">
                <a:latin typeface="Courier New"/>
                <a:cs typeface="Courier New"/>
              </a:rPr>
              <a:t>ifReject</a:t>
            </a:r>
            <a:r>
              <a:rPr sz="1600" spc="-5" dirty="0">
                <a:latin typeface="Courier New"/>
                <a:cs typeface="Courier New"/>
              </a:rPr>
              <a:t>()</a:t>
            </a:r>
            <a:r>
              <a:rPr sz="1600" spc="1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{}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300">
              <a:latin typeface="Courier New"/>
              <a:cs typeface="Courier New"/>
            </a:endParaRPr>
          </a:p>
          <a:p>
            <a:pPr marL="500380" marR="5080">
              <a:lnSpc>
                <a:spcPct val="136200"/>
              </a:lnSpc>
            </a:pPr>
            <a:r>
              <a:rPr sz="1600" b="1" spc="-5" dirty="0">
                <a:solidFill>
                  <a:srgbClr val="636363"/>
                </a:solidFill>
                <a:latin typeface="Courier New"/>
                <a:cs typeface="Courier New"/>
              </a:rPr>
              <a:t>@Pointcut</a:t>
            </a:r>
            <a:r>
              <a:rPr sz="1600" spc="-5" dirty="0">
                <a:latin typeface="Courier New"/>
                <a:cs typeface="Courier New"/>
              </a:rPr>
              <a:t>(</a:t>
            </a:r>
            <a:r>
              <a:rPr sz="1600" spc="-5" dirty="0">
                <a:solidFill>
                  <a:srgbClr val="2A00FF"/>
                </a:solidFill>
                <a:latin typeface="Courier New"/>
                <a:cs typeface="Courier New"/>
              </a:rPr>
              <a:t>"</a:t>
            </a:r>
            <a:r>
              <a:rPr sz="1600" b="1" spc="-5" dirty="0">
                <a:solidFill>
                  <a:srgbClr val="2A00FF"/>
                </a:solidFill>
                <a:latin typeface="Courier New"/>
                <a:cs typeface="Courier New"/>
              </a:rPr>
              <a:t>ifApprove() || ifReject()</a:t>
            </a:r>
            <a:r>
              <a:rPr sz="1600" spc="-5" dirty="0">
                <a:solidFill>
                  <a:srgbClr val="2A00FF"/>
                </a:solidFill>
                <a:latin typeface="Courier New"/>
                <a:cs typeface="Courier New"/>
              </a:rPr>
              <a:t>"</a:t>
            </a:r>
            <a:r>
              <a:rPr sz="1600" spc="-5" dirty="0">
                <a:latin typeface="Courier New"/>
                <a:cs typeface="Courier New"/>
              </a:rPr>
              <a:t>)  </a:t>
            </a:r>
            <a:r>
              <a:rPr sz="1600" b="1" spc="-5" dirty="0">
                <a:solidFill>
                  <a:srgbClr val="7E0054"/>
                </a:solidFill>
                <a:latin typeface="Courier New"/>
                <a:cs typeface="Courier New"/>
              </a:rPr>
              <a:t>public void </a:t>
            </a:r>
            <a:r>
              <a:rPr sz="1600" spc="-5" dirty="0">
                <a:latin typeface="Courier New"/>
                <a:cs typeface="Courier New"/>
              </a:rPr>
              <a:t>ifStateChange()</a:t>
            </a:r>
            <a:r>
              <a:rPr sz="1600" spc="2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{}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1600" spc="-5" dirty="0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43865"/>
            <a:ext cx="435356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50" dirty="0"/>
              <a:t>Execution</a:t>
            </a:r>
            <a:r>
              <a:rPr spc="-135" dirty="0"/>
              <a:t> </a:t>
            </a:r>
            <a:r>
              <a:rPr spc="-265" dirty="0"/>
              <a:t>examples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80"/>
              </a:lnSpc>
            </a:pPr>
            <a:r>
              <a:rPr spc="-70" dirty="0"/>
              <a:t>Spring </a:t>
            </a:r>
            <a:r>
              <a:rPr spc="-95" dirty="0"/>
              <a:t>Framework </a:t>
            </a:r>
            <a:r>
              <a:rPr dirty="0"/>
              <a:t>-</a:t>
            </a:r>
            <a:r>
              <a:rPr spc="45" dirty="0"/>
              <a:t> </a:t>
            </a:r>
            <a:r>
              <a:rPr spc="-130" dirty="0"/>
              <a:t>AOP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80"/>
              </a:lnSpc>
            </a:pPr>
            <a:r>
              <a:rPr lang="en-US" spc="-70" dirty="0"/>
              <a:t>Training</a:t>
            </a:r>
            <a:endParaRPr spc="-110" dirty="0"/>
          </a:p>
        </p:txBody>
      </p:sp>
      <p:sp>
        <p:nvSpPr>
          <p:cNvPr id="3" name="object 3"/>
          <p:cNvSpPr txBox="1"/>
          <p:nvPr/>
        </p:nvSpPr>
        <p:spPr>
          <a:xfrm>
            <a:off x="691387" y="1438775"/>
            <a:ext cx="7312659" cy="4315460"/>
          </a:xfrm>
          <a:prstGeom prst="rect">
            <a:avLst/>
          </a:prstGeom>
        </p:spPr>
        <p:txBody>
          <a:bodyPr vert="horz" wrap="square" lIns="0" tIns="142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20"/>
              </a:spcBef>
            </a:pPr>
            <a:r>
              <a:rPr sz="2900" spc="-145" dirty="0">
                <a:latin typeface="Arial"/>
                <a:cs typeface="Arial"/>
              </a:rPr>
              <a:t>any </a:t>
            </a:r>
            <a:r>
              <a:rPr sz="2900" spc="-120" dirty="0">
                <a:latin typeface="Arial"/>
                <a:cs typeface="Arial"/>
              </a:rPr>
              <a:t>public</a:t>
            </a:r>
            <a:r>
              <a:rPr sz="2900" spc="95" dirty="0">
                <a:latin typeface="Arial"/>
                <a:cs typeface="Arial"/>
              </a:rPr>
              <a:t> </a:t>
            </a:r>
            <a:r>
              <a:rPr sz="2900" spc="-200" dirty="0">
                <a:latin typeface="Arial"/>
                <a:cs typeface="Arial"/>
              </a:rPr>
              <a:t>method</a:t>
            </a:r>
            <a:endParaRPr sz="2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60"/>
              </a:spcBef>
            </a:pPr>
            <a:r>
              <a:rPr sz="1600" spc="-5" dirty="0">
                <a:solidFill>
                  <a:srgbClr val="2A00FF"/>
                </a:solidFill>
                <a:latin typeface="Courier New"/>
                <a:cs typeface="Courier New"/>
              </a:rPr>
              <a:t>execution(</a:t>
            </a:r>
            <a:r>
              <a:rPr sz="1600" b="1" spc="-5" dirty="0">
                <a:solidFill>
                  <a:srgbClr val="2A00FF"/>
                </a:solidFill>
                <a:latin typeface="Courier New"/>
                <a:cs typeface="Courier New"/>
              </a:rPr>
              <a:t>public </a:t>
            </a:r>
            <a:r>
              <a:rPr sz="1600" spc="-5" dirty="0">
                <a:solidFill>
                  <a:srgbClr val="2A00FF"/>
                </a:solidFill>
                <a:latin typeface="Courier New"/>
                <a:cs typeface="Courier New"/>
              </a:rPr>
              <a:t>* *</a:t>
            </a:r>
            <a:r>
              <a:rPr sz="1600" spc="15" dirty="0">
                <a:solidFill>
                  <a:srgbClr val="2A00FF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2A00FF"/>
                </a:solidFill>
                <a:latin typeface="Courier New"/>
                <a:cs typeface="Courier New"/>
              </a:rPr>
              <a:t>(..))"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05"/>
              </a:spcBef>
            </a:pPr>
            <a:r>
              <a:rPr sz="2900" spc="-145" dirty="0">
                <a:latin typeface="Arial"/>
                <a:cs typeface="Arial"/>
              </a:rPr>
              <a:t>any </a:t>
            </a:r>
            <a:r>
              <a:rPr sz="2900" spc="-200" dirty="0">
                <a:latin typeface="Arial"/>
                <a:cs typeface="Arial"/>
              </a:rPr>
              <a:t>method </a:t>
            </a:r>
            <a:r>
              <a:rPr sz="2900" spc="-135" dirty="0">
                <a:latin typeface="Arial"/>
                <a:cs typeface="Arial"/>
              </a:rPr>
              <a:t>with </a:t>
            </a:r>
            <a:r>
              <a:rPr sz="2900" spc="-15" dirty="0">
                <a:latin typeface="Arial"/>
                <a:cs typeface="Arial"/>
              </a:rPr>
              <a:t>a </a:t>
            </a:r>
            <a:r>
              <a:rPr sz="2900" spc="-250" dirty="0">
                <a:latin typeface="Arial"/>
                <a:cs typeface="Arial"/>
              </a:rPr>
              <a:t>name </a:t>
            </a:r>
            <a:r>
              <a:rPr sz="2900" spc="-140" dirty="0">
                <a:latin typeface="Arial"/>
                <a:cs typeface="Arial"/>
              </a:rPr>
              <a:t>beginning </a:t>
            </a:r>
            <a:r>
              <a:rPr sz="2900" spc="-135" dirty="0">
                <a:latin typeface="Arial"/>
                <a:cs typeface="Arial"/>
              </a:rPr>
              <a:t>with</a:t>
            </a:r>
            <a:r>
              <a:rPr sz="2900" spc="265" dirty="0">
                <a:latin typeface="Arial"/>
                <a:cs typeface="Arial"/>
              </a:rPr>
              <a:t> </a:t>
            </a:r>
            <a:r>
              <a:rPr sz="2900" spc="-50" dirty="0">
                <a:latin typeface="Arial"/>
                <a:cs typeface="Arial"/>
              </a:rPr>
              <a:t>"get"</a:t>
            </a:r>
            <a:endParaRPr sz="2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60"/>
              </a:spcBef>
            </a:pPr>
            <a:r>
              <a:rPr sz="1600" spc="-5" dirty="0">
                <a:solidFill>
                  <a:srgbClr val="2A00FF"/>
                </a:solidFill>
                <a:latin typeface="Courier New"/>
                <a:cs typeface="Courier New"/>
              </a:rPr>
              <a:t>execution(*</a:t>
            </a:r>
            <a:r>
              <a:rPr sz="1600" spc="5" dirty="0">
                <a:solidFill>
                  <a:srgbClr val="2A00FF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2A00FF"/>
                </a:solidFill>
                <a:latin typeface="Courier New"/>
                <a:cs typeface="Courier New"/>
              </a:rPr>
              <a:t>get*</a:t>
            </a:r>
            <a:r>
              <a:rPr sz="1600" spc="-5" dirty="0">
                <a:solidFill>
                  <a:srgbClr val="2A00FF"/>
                </a:solidFill>
                <a:latin typeface="Courier New"/>
                <a:cs typeface="Courier New"/>
              </a:rPr>
              <a:t>(..))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45"/>
              </a:spcBef>
            </a:pPr>
            <a:r>
              <a:rPr sz="2900" spc="-145" dirty="0">
                <a:latin typeface="Arial"/>
                <a:cs typeface="Arial"/>
              </a:rPr>
              <a:t>any </a:t>
            </a:r>
            <a:r>
              <a:rPr sz="2900" spc="-200" dirty="0">
                <a:latin typeface="Arial"/>
                <a:cs typeface="Arial"/>
              </a:rPr>
              <a:t>method </a:t>
            </a:r>
            <a:r>
              <a:rPr sz="2900" spc="-80" dirty="0">
                <a:latin typeface="Arial"/>
                <a:cs typeface="Arial"/>
              </a:rPr>
              <a:t>defined </a:t>
            </a:r>
            <a:r>
              <a:rPr sz="2900" spc="-75" dirty="0">
                <a:latin typeface="Arial"/>
                <a:cs typeface="Arial"/>
              </a:rPr>
              <a:t>by </a:t>
            </a:r>
            <a:r>
              <a:rPr sz="2900" spc="-175" dirty="0">
                <a:latin typeface="Arial"/>
                <a:cs typeface="Arial"/>
              </a:rPr>
              <a:t>the </a:t>
            </a:r>
            <a:r>
              <a:rPr sz="2900" spc="-45" dirty="0">
                <a:latin typeface="Arial"/>
                <a:cs typeface="Arial"/>
              </a:rPr>
              <a:t>appropriate</a:t>
            </a:r>
            <a:r>
              <a:rPr sz="2900" spc="565" dirty="0">
                <a:latin typeface="Arial"/>
                <a:cs typeface="Arial"/>
              </a:rPr>
              <a:t> </a:t>
            </a:r>
            <a:r>
              <a:rPr sz="2900" spc="-100" dirty="0">
                <a:latin typeface="Arial"/>
                <a:cs typeface="Arial"/>
              </a:rPr>
              <a:t>interface</a:t>
            </a:r>
            <a:endParaRPr sz="2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1600" spc="-5" dirty="0">
                <a:solidFill>
                  <a:srgbClr val="2A00FF"/>
                </a:solidFill>
                <a:latin typeface="Courier New"/>
                <a:cs typeface="Courier New"/>
              </a:rPr>
              <a:t>execution(*</a:t>
            </a:r>
            <a:r>
              <a:rPr sz="1600" spc="5" dirty="0">
                <a:solidFill>
                  <a:srgbClr val="2A00FF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2A00FF"/>
                </a:solidFill>
                <a:latin typeface="Courier New"/>
                <a:cs typeface="Courier New"/>
              </a:rPr>
              <a:t>bank.BankService.*(..)</a:t>
            </a:r>
            <a:r>
              <a:rPr sz="1600" spc="-5" dirty="0">
                <a:solidFill>
                  <a:srgbClr val="2A00FF"/>
                </a:solidFill>
                <a:latin typeface="Courier New"/>
                <a:cs typeface="Courier New"/>
              </a:rPr>
              <a:t>)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2900" spc="-145" dirty="0">
                <a:latin typeface="Arial"/>
                <a:cs typeface="Arial"/>
              </a:rPr>
              <a:t>any </a:t>
            </a:r>
            <a:r>
              <a:rPr sz="2900" spc="-200" dirty="0">
                <a:latin typeface="Arial"/>
                <a:cs typeface="Arial"/>
              </a:rPr>
              <a:t>method </a:t>
            </a:r>
            <a:r>
              <a:rPr sz="2900" spc="-80" dirty="0">
                <a:latin typeface="Arial"/>
                <a:cs typeface="Arial"/>
              </a:rPr>
              <a:t>defined </a:t>
            </a:r>
            <a:r>
              <a:rPr sz="2900" spc="-180" dirty="0">
                <a:latin typeface="Arial"/>
                <a:cs typeface="Arial"/>
              </a:rPr>
              <a:t>in </a:t>
            </a:r>
            <a:r>
              <a:rPr sz="2900" spc="-175" dirty="0">
                <a:latin typeface="Arial"/>
                <a:cs typeface="Arial"/>
              </a:rPr>
              <a:t>the </a:t>
            </a:r>
            <a:r>
              <a:rPr sz="2900" spc="-45" dirty="0">
                <a:latin typeface="Arial"/>
                <a:cs typeface="Arial"/>
              </a:rPr>
              <a:t>appropriate </a:t>
            </a:r>
            <a:r>
              <a:rPr sz="2900" spc="-105" dirty="0">
                <a:latin typeface="Arial"/>
                <a:cs typeface="Arial"/>
              </a:rPr>
              <a:t>package</a:t>
            </a:r>
            <a:endParaRPr sz="2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55"/>
              </a:spcBef>
            </a:pPr>
            <a:r>
              <a:rPr sz="1600" spc="-5" dirty="0">
                <a:solidFill>
                  <a:srgbClr val="2A00FF"/>
                </a:solidFill>
                <a:latin typeface="Courier New"/>
                <a:cs typeface="Courier New"/>
              </a:rPr>
              <a:t>execution(*</a:t>
            </a:r>
            <a:r>
              <a:rPr sz="1600" spc="25" dirty="0">
                <a:solidFill>
                  <a:srgbClr val="2A00FF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2A00FF"/>
                </a:solidFill>
                <a:latin typeface="Courier New"/>
                <a:cs typeface="Courier New"/>
              </a:rPr>
              <a:t>com.epam.pmc.service.*.*(..)</a:t>
            </a:r>
            <a:r>
              <a:rPr sz="1600" spc="-5" dirty="0">
                <a:solidFill>
                  <a:srgbClr val="2A00FF"/>
                </a:solidFill>
                <a:latin typeface="Courier New"/>
                <a:cs typeface="Courier New"/>
              </a:rPr>
              <a:t>)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2900" spc="-140" dirty="0">
                <a:latin typeface="Arial"/>
                <a:cs typeface="Arial"/>
              </a:rPr>
              <a:t>other</a:t>
            </a:r>
            <a:r>
              <a:rPr sz="2900" spc="-25" dirty="0">
                <a:latin typeface="Arial"/>
                <a:cs typeface="Arial"/>
              </a:rPr>
              <a:t> </a:t>
            </a:r>
            <a:r>
              <a:rPr sz="2900" spc="-175" dirty="0">
                <a:latin typeface="Arial"/>
                <a:cs typeface="Arial"/>
              </a:rPr>
              <a:t>examples</a:t>
            </a:r>
            <a:endParaRPr sz="2900">
              <a:latin typeface="Arial"/>
              <a:cs typeface="Arial"/>
            </a:endParaRPr>
          </a:p>
          <a:p>
            <a:pPr marL="12700" marR="1768475">
              <a:lnSpc>
                <a:spcPts val="1730"/>
              </a:lnSpc>
              <a:spcBef>
                <a:spcPts val="800"/>
              </a:spcBef>
            </a:pPr>
            <a:r>
              <a:rPr sz="1600" spc="-40" dirty="0">
                <a:latin typeface="Arial"/>
                <a:cs typeface="Arial"/>
                <a:hlinkClick r:id="rId2"/>
              </a:rPr>
              <a:t>http://static.springsource.org/spring/docs/3.0.x/spring-framework- 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spc="-65" dirty="0">
                <a:latin typeface="Arial"/>
                <a:cs typeface="Arial"/>
              </a:rPr>
              <a:t>reference/html/aop.html#aop-pointcuts-examples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rgbClr val="93C500"/>
          </a:solidFill>
        </p:spPr>
        <p:txBody>
          <a:bodyPr vert="horz" wrap="square" lIns="0" tIns="12890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15"/>
              </a:spcBef>
            </a:pPr>
            <a:r>
              <a:rPr spc="-210" dirty="0">
                <a:solidFill>
                  <a:srgbClr val="FFFFFF"/>
                </a:solidFill>
              </a:rPr>
              <a:t>Declaring</a:t>
            </a:r>
            <a:r>
              <a:rPr spc="-40" dirty="0">
                <a:solidFill>
                  <a:srgbClr val="FFFFFF"/>
                </a:solidFill>
              </a:rPr>
              <a:t> </a:t>
            </a:r>
            <a:r>
              <a:rPr spc="-185" dirty="0">
                <a:solidFill>
                  <a:srgbClr val="FFFFFF"/>
                </a:solidFill>
              </a:rPr>
              <a:t>advice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80"/>
              </a:lnSpc>
            </a:pPr>
            <a:r>
              <a:rPr spc="-70" dirty="0"/>
              <a:t>Spring </a:t>
            </a:r>
            <a:r>
              <a:rPr spc="-95" dirty="0"/>
              <a:t>Framework </a:t>
            </a:r>
            <a:r>
              <a:rPr dirty="0"/>
              <a:t>-</a:t>
            </a:r>
            <a:r>
              <a:rPr spc="45" dirty="0"/>
              <a:t> </a:t>
            </a:r>
            <a:r>
              <a:rPr spc="-130" dirty="0"/>
              <a:t>AOP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80"/>
              </a:lnSpc>
            </a:pPr>
            <a:r>
              <a:rPr lang="en-US" spc="-70" dirty="0"/>
              <a:t>Training</a:t>
            </a:r>
            <a:endParaRPr spc="-11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43865"/>
            <a:ext cx="153543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20" dirty="0"/>
              <a:t>Advice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80"/>
              </a:lnSpc>
            </a:pPr>
            <a:r>
              <a:rPr spc="-70" dirty="0"/>
              <a:t>Spring </a:t>
            </a:r>
            <a:r>
              <a:rPr spc="-95" dirty="0"/>
              <a:t>Framework </a:t>
            </a:r>
            <a:r>
              <a:rPr dirty="0"/>
              <a:t>-</a:t>
            </a:r>
            <a:r>
              <a:rPr spc="45" dirty="0"/>
              <a:t> </a:t>
            </a:r>
            <a:r>
              <a:rPr spc="-130" dirty="0"/>
              <a:t>AOP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80"/>
              </a:lnSpc>
            </a:pPr>
            <a:r>
              <a:rPr lang="en-US" spc="-70" dirty="0"/>
              <a:t>Training</a:t>
            </a:r>
            <a:endParaRPr spc="-110" dirty="0"/>
          </a:p>
        </p:txBody>
      </p:sp>
      <p:sp>
        <p:nvSpPr>
          <p:cNvPr id="3" name="object 3"/>
          <p:cNvSpPr txBox="1"/>
          <p:nvPr/>
        </p:nvSpPr>
        <p:spPr>
          <a:xfrm>
            <a:off x="691387" y="1526134"/>
            <a:ext cx="5939155" cy="4395470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320675" marR="60325" indent="-320675" algn="r">
              <a:lnSpc>
                <a:spcPct val="100000"/>
              </a:lnSpc>
              <a:spcBef>
                <a:spcPts val="780"/>
              </a:spcBef>
              <a:buClr>
                <a:srgbClr val="70685A"/>
              </a:buClr>
              <a:buSzPct val="60344"/>
              <a:buFont typeface="Wingdings"/>
              <a:buChar char=""/>
              <a:tabLst>
                <a:tab pos="320675" algn="l"/>
              </a:tabLst>
            </a:pPr>
            <a:r>
              <a:rPr sz="2900" spc="-170" dirty="0">
                <a:latin typeface="Arial"/>
                <a:cs typeface="Arial"/>
              </a:rPr>
              <a:t>associated </a:t>
            </a:r>
            <a:r>
              <a:rPr sz="2900" spc="-135" dirty="0">
                <a:latin typeface="Arial"/>
                <a:cs typeface="Arial"/>
              </a:rPr>
              <a:t>with </a:t>
            </a:r>
            <a:r>
              <a:rPr sz="2900" spc="-15" dirty="0">
                <a:latin typeface="Arial"/>
                <a:cs typeface="Arial"/>
              </a:rPr>
              <a:t>a </a:t>
            </a:r>
            <a:r>
              <a:rPr sz="2900" spc="-155" dirty="0">
                <a:latin typeface="Arial"/>
                <a:cs typeface="Arial"/>
              </a:rPr>
              <a:t>pointcut</a:t>
            </a:r>
            <a:r>
              <a:rPr sz="2900" spc="265" dirty="0">
                <a:latin typeface="Arial"/>
                <a:cs typeface="Arial"/>
              </a:rPr>
              <a:t> </a:t>
            </a:r>
            <a:r>
              <a:rPr sz="2900" b="1" spc="-229" dirty="0">
                <a:latin typeface="Arial"/>
                <a:cs typeface="Arial"/>
              </a:rPr>
              <a:t>expression</a:t>
            </a:r>
            <a:endParaRPr sz="2900">
              <a:latin typeface="Arial"/>
              <a:cs typeface="Arial"/>
            </a:endParaRPr>
          </a:p>
          <a:p>
            <a:pPr marL="274320" marR="109855" lvl="1" indent="-274320" algn="r">
              <a:lnSpc>
                <a:spcPct val="100000"/>
              </a:lnSpc>
              <a:spcBef>
                <a:spcPts val="615"/>
              </a:spcBef>
              <a:buClr>
                <a:srgbClr val="93C500"/>
              </a:buClr>
              <a:buSzPct val="69230"/>
              <a:buFont typeface="Wingdings"/>
              <a:buChar char=""/>
              <a:tabLst>
                <a:tab pos="274320" algn="l"/>
              </a:tabLst>
            </a:pPr>
            <a:r>
              <a:rPr sz="2600" spc="-10" dirty="0">
                <a:latin typeface="Arial"/>
                <a:cs typeface="Arial"/>
              </a:rPr>
              <a:t>a </a:t>
            </a:r>
            <a:r>
              <a:rPr sz="2600" spc="-170" dirty="0">
                <a:latin typeface="Arial"/>
                <a:cs typeface="Arial"/>
              </a:rPr>
              <a:t>simple </a:t>
            </a:r>
            <a:r>
              <a:rPr sz="2600" b="1" spc="-195" dirty="0">
                <a:latin typeface="Arial"/>
                <a:cs typeface="Arial"/>
              </a:rPr>
              <a:t>reference </a:t>
            </a:r>
            <a:r>
              <a:rPr sz="2600" spc="-80" dirty="0">
                <a:latin typeface="Arial"/>
                <a:cs typeface="Arial"/>
              </a:rPr>
              <a:t>to </a:t>
            </a:r>
            <a:r>
              <a:rPr sz="2600" spc="-10" dirty="0">
                <a:latin typeface="Arial"/>
                <a:cs typeface="Arial"/>
              </a:rPr>
              <a:t>a </a:t>
            </a:r>
            <a:r>
              <a:rPr sz="2600" spc="-180" dirty="0">
                <a:latin typeface="Arial"/>
                <a:cs typeface="Arial"/>
              </a:rPr>
              <a:t>named</a:t>
            </a:r>
            <a:r>
              <a:rPr sz="2600" spc="-204" dirty="0">
                <a:latin typeface="Arial"/>
                <a:cs typeface="Arial"/>
              </a:rPr>
              <a:t> </a:t>
            </a:r>
            <a:r>
              <a:rPr sz="2600" spc="-140" dirty="0">
                <a:latin typeface="Arial"/>
                <a:cs typeface="Arial"/>
              </a:rPr>
              <a:t>pointcut</a:t>
            </a:r>
            <a:endParaRPr sz="2600">
              <a:latin typeface="Arial"/>
              <a:cs typeface="Arial"/>
            </a:endParaRPr>
          </a:p>
          <a:p>
            <a:pPr marL="274320" marR="5080" lvl="1" indent="-274320" algn="r">
              <a:lnSpc>
                <a:spcPct val="100000"/>
              </a:lnSpc>
              <a:spcBef>
                <a:spcPts val="600"/>
              </a:spcBef>
              <a:buClr>
                <a:srgbClr val="93C500"/>
              </a:buClr>
              <a:buSzPct val="69230"/>
              <a:buFont typeface="Wingdings"/>
              <a:buChar char=""/>
              <a:tabLst>
                <a:tab pos="274320" algn="l"/>
              </a:tabLst>
            </a:pPr>
            <a:r>
              <a:rPr sz="2600" spc="-10" dirty="0">
                <a:latin typeface="Arial"/>
                <a:cs typeface="Arial"/>
              </a:rPr>
              <a:t>a </a:t>
            </a:r>
            <a:r>
              <a:rPr sz="2600" spc="-145" dirty="0">
                <a:latin typeface="Arial"/>
                <a:cs typeface="Arial"/>
              </a:rPr>
              <a:t>pointcut </a:t>
            </a:r>
            <a:r>
              <a:rPr sz="2600" b="1" spc="-200" dirty="0">
                <a:latin typeface="Arial"/>
                <a:cs typeface="Arial"/>
              </a:rPr>
              <a:t>expression </a:t>
            </a:r>
            <a:r>
              <a:rPr sz="2600" spc="-80" dirty="0">
                <a:latin typeface="Arial"/>
                <a:cs typeface="Arial"/>
              </a:rPr>
              <a:t>declared </a:t>
            </a:r>
            <a:r>
              <a:rPr sz="2600" spc="-160" dirty="0">
                <a:latin typeface="Arial"/>
                <a:cs typeface="Arial"/>
              </a:rPr>
              <a:t>in</a:t>
            </a:r>
            <a:r>
              <a:rPr sz="2600" spc="295" dirty="0">
                <a:latin typeface="Arial"/>
                <a:cs typeface="Arial"/>
              </a:rPr>
              <a:t> </a:t>
            </a:r>
            <a:r>
              <a:rPr sz="2600" spc="-95" dirty="0">
                <a:latin typeface="Arial"/>
                <a:cs typeface="Arial"/>
              </a:rPr>
              <a:t>place</a:t>
            </a:r>
            <a:endParaRPr sz="2600">
              <a:latin typeface="Arial"/>
              <a:cs typeface="Arial"/>
            </a:endParaRPr>
          </a:p>
          <a:p>
            <a:pPr marL="332740" indent="-320675">
              <a:lnSpc>
                <a:spcPct val="100000"/>
              </a:lnSpc>
              <a:spcBef>
                <a:spcPts val="685"/>
              </a:spcBef>
              <a:buClr>
                <a:srgbClr val="70685A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sz="2900" spc="-280" dirty="0">
                <a:latin typeface="Arial"/>
                <a:cs typeface="Arial"/>
              </a:rPr>
              <a:t>runs</a:t>
            </a:r>
            <a:endParaRPr sz="2900">
              <a:latin typeface="Arial"/>
              <a:cs typeface="Arial"/>
            </a:endParaRPr>
          </a:p>
          <a:p>
            <a:pPr marL="652780" lvl="1" indent="-274955">
              <a:lnSpc>
                <a:spcPct val="100000"/>
              </a:lnSpc>
              <a:spcBef>
                <a:spcPts val="625"/>
              </a:spcBef>
              <a:buClr>
                <a:srgbClr val="93C500"/>
              </a:buClr>
              <a:buSzPct val="69230"/>
              <a:buFont typeface="Wingdings"/>
              <a:buChar char=""/>
              <a:tabLst>
                <a:tab pos="653415" algn="l"/>
              </a:tabLst>
            </a:pPr>
            <a:r>
              <a:rPr sz="2600" spc="-60" dirty="0">
                <a:latin typeface="Arial"/>
                <a:cs typeface="Arial"/>
              </a:rPr>
              <a:t>before</a:t>
            </a:r>
            <a:endParaRPr sz="2600">
              <a:latin typeface="Arial"/>
              <a:cs typeface="Arial"/>
            </a:endParaRPr>
          </a:p>
          <a:p>
            <a:pPr marL="652780" lvl="1" indent="-274955">
              <a:lnSpc>
                <a:spcPct val="100000"/>
              </a:lnSpc>
              <a:spcBef>
                <a:spcPts val="600"/>
              </a:spcBef>
              <a:buClr>
                <a:srgbClr val="93C500"/>
              </a:buClr>
              <a:buSzPct val="69230"/>
              <a:buFont typeface="Wingdings"/>
              <a:buChar char=""/>
              <a:tabLst>
                <a:tab pos="653415" algn="l"/>
              </a:tabLst>
            </a:pPr>
            <a:r>
              <a:rPr sz="2600" spc="-5" dirty="0">
                <a:latin typeface="Arial"/>
                <a:cs typeface="Arial"/>
              </a:rPr>
              <a:t>after</a:t>
            </a:r>
            <a:r>
              <a:rPr sz="2600" spc="-30" dirty="0">
                <a:latin typeface="Arial"/>
                <a:cs typeface="Arial"/>
              </a:rPr>
              <a:t> </a:t>
            </a:r>
            <a:r>
              <a:rPr sz="2600" spc="-120" dirty="0">
                <a:latin typeface="Arial"/>
                <a:cs typeface="Arial"/>
              </a:rPr>
              <a:t>returning</a:t>
            </a:r>
            <a:endParaRPr sz="2600">
              <a:latin typeface="Arial"/>
              <a:cs typeface="Arial"/>
            </a:endParaRPr>
          </a:p>
          <a:p>
            <a:pPr marL="652780" lvl="1" indent="-274955">
              <a:lnSpc>
                <a:spcPct val="100000"/>
              </a:lnSpc>
              <a:spcBef>
                <a:spcPts val="600"/>
              </a:spcBef>
              <a:buClr>
                <a:srgbClr val="93C500"/>
              </a:buClr>
              <a:buSzPct val="69230"/>
              <a:buFont typeface="Wingdings"/>
              <a:buChar char=""/>
              <a:tabLst>
                <a:tab pos="653415" algn="l"/>
              </a:tabLst>
            </a:pPr>
            <a:r>
              <a:rPr sz="2600" spc="-5" dirty="0">
                <a:latin typeface="Arial"/>
                <a:cs typeface="Arial"/>
              </a:rPr>
              <a:t>after</a:t>
            </a:r>
            <a:r>
              <a:rPr sz="2600" spc="-30" dirty="0">
                <a:latin typeface="Arial"/>
                <a:cs typeface="Arial"/>
              </a:rPr>
              <a:t> </a:t>
            </a:r>
            <a:r>
              <a:rPr sz="2600" spc="-135" dirty="0">
                <a:latin typeface="Arial"/>
                <a:cs typeface="Arial"/>
              </a:rPr>
              <a:t>throwing</a:t>
            </a:r>
            <a:endParaRPr sz="2600">
              <a:latin typeface="Arial"/>
              <a:cs typeface="Arial"/>
            </a:endParaRPr>
          </a:p>
          <a:p>
            <a:pPr marL="652780" lvl="1" indent="-274955">
              <a:lnSpc>
                <a:spcPct val="100000"/>
              </a:lnSpc>
              <a:spcBef>
                <a:spcPts val="605"/>
              </a:spcBef>
              <a:buClr>
                <a:srgbClr val="93C500"/>
              </a:buClr>
              <a:buSzPct val="69230"/>
              <a:buFont typeface="Wingdings"/>
              <a:buChar char=""/>
              <a:tabLst>
                <a:tab pos="653415" algn="l"/>
              </a:tabLst>
            </a:pPr>
            <a:r>
              <a:rPr sz="2600" spc="-5" dirty="0">
                <a:latin typeface="Arial"/>
                <a:cs typeface="Arial"/>
              </a:rPr>
              <a:t>after</a:t>
            </a:r>
            <a:r>
              <a:rPr sz="2600" spc="-35" dirty="0">
                <a:latin typeface="Arial"/>
                <a:cs typeface="Arial"/>
              </a:rPr>
              <a:t> </a:t>
            </a:r>
            <a:r>
              <a:rPr sz="2600" spc="-55" dirty="0">
                <a:latin typeface="Arial"/>
                <a:cs typeface="Arial"/>
              </a:rPr>
              <a:t>(finally)</a:t>
            </a:r>
            <a:endParaRPr sz="2600">
              <a:latin typeface="Arial"/>
              <a:cs typeface="Arial"/>
            </a:endParaRPr>
          </a:p>
          <a:p>
            <a:pPr marL="652780" lvl="1" indent="-274955">
              <a:lnSpc>
                <a:spcPct val="100000"/>
              </a:lnSpc>
              <a:spcBef>
                <a:spcPts val="595"/>
              </a:spcBef>
              <a:buClr>
                <a:srgbClr val="93C500"/>
              </a:buClr>
              <a:buSzPct val="69230"/>
              <a:buFont typeface="Wingdings"/>
              <a:buChar char=""/>
              <a:tabLst>
                <a:tab pos="653415" algn="l"/>
              </a:tabLst>
            </a:pPr>
            <a:r>
              <a:rPr sz="2600" spc="-140" dirty="0">
                <a:latin typeface="Arial"/>
                <a:cs typeface="Arial"/>
              </a:rPr>
              <a:t>around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43865"/>
            <a:ext cx="313690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20" dirty="0"/>
              <a:t>Before</a:t>
            </a:r>
            <a:r>
              <a:rPr spc="-90" dirty="0"/>
              <a:t> </a:t>
            </a:r>
            <a:r>
              <a:rPr spc="-185" dirty="0"/>
              <a:t>advice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80"/>
              </a:lnSpc>
            </a:pPr>
            <a:r>
              <a:rPr spc="-70" dirty="0"/>
              <a:t>Spring </a:t>
            </a:r>
            <a:r>
              <a:rPr spc="-95" dirty="0"/>
              <a:t>Framework </a:t>
            </a:r>
            <a:r>
              <a:rPr dirty="0"/>
              <a:t>-</a:t>
            </a:r>
            <a:r>
              <a:rPr spc="45" dirty="0"/>
              <a:t> </a:t>
            </a:r>
            <a:r>
              <a:rPr spc="-130" dirty="0"/>
              <a:t>AOP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80"/>
              </a:lnSpc>
            </a:pPr>
            <a:r>
              <a:rPr lang="en-US" spc="-70" dirty="0"/>
              <a:t>Training</a:t>
            </a:r>
            <a:endParaRPr spc="-110" dirty="0"/>
          </a:p>
        </p:txBody>
      </p:sp>
      <p:sp>
        <p:nvSpPr>
          <p:cNvPr id="3" name="object 3"/>
          <p:cNvSpPr txBox="1"/>
          <p:nvPr/>
        </p:nvSpPr>
        <p:spPr>
          <a:xfrm>
            <a:off x="691387" y="1853463"/>
            <a:ext cx="5888990" cy="3686175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600" b="1" spc="-5" dirty="0">
                <a:solidFill>
                  <a:srgbClr val="636363"/>
                </a:solidFill>
                <a:latin typeface="Courier New"/>
                <a:cs typeface="Courier New"/>
              </a:rPr>
              <a:t>@Aspect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sz="1600" b="1" spc="-5" dirty="0">
                <a:solidFill>
                  <a:srgbClr val="7E0054"/>
                </a:solidFill>
                <a:latin typeface="Courier New"/>
                <a:cs typeface="Courier New"/>
              </a:rPr>
              <a:t>public class </a:t>
            </a:r>
            <a:r>
              <a:rPr sz="1600" spc="-5" dirty="0">
                <a:latin typeface="Courier New"/>
                <a:cs typeface="Courier New"/>
              </a:rPr>
              <a:t>BankAspect</a:t>
            </a:r>
            <a:r>
              <a:rPr sz="1600" spc="5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800">
              <a:latin typeface="Courier New"/>
              <a:cs typeface="Courier New"/>
            </a:endParaRPr>
          </a:p>
          <a:p>
            <a:pPr marL="500380">
              <a:lnSpc>
                <a:spcPct val="100000"/>
              </a:lnSpc>
              <a:spcBef>
                <a:spcPts val="1285"/>
              </a:spcBef>
            </a:pPr>
            <a:r>
              <a:rPr sz="1600" spc="-5" dirty="0">
                <a:solidFill>
                  <a:srgbClr val="636363"/>
                </a:solidFill>
                <a:latin typeface="Courier New"/>
                <a:cs typeface="Courier New"/>
              </a:rPr>
              <a:t>@Pointcut</a:t>
            </a:r>
            <a:r>
              <a:rPr sz="1600" spc="-5" dirty="0">
                <a:latin typeface="Courier New"/>
                <a:cs typeface="Courier New"/>
              </a:rPr>
              <a:t>(</a:t>
            </a:r>
            <a:r>
              <a:rPr sz="1600" spc="-5" dirty="0">
                <a:solidFill>
                  <a:srgbClr val="2A00FF"/>
                </a:solidFill>
                <a:latin typeface="Courier New"/>
                <a:cs typeface="Courier New"/>
              </a:rPr>
              <a:t>"execution(public * *</a:t>
            </a:r>
            <a:r>
              <a:rPr sz="1600" spc="50" dirty="0">
                <a:solidFill>
                  <a:srgbClr val="2A00FF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2A00FF"/>
                </a:solidFill>
                <a:latin typeface="Courier New"/>
                <a:cs typeface="Courier New"/>
              </a:rPr>
              <a:t>(..))"</a:t>
            </a:r>
            <a:r>
              <a:rPr sz="1600" spc="-5" dirty="0">
                <a:latin typeface="Courier New"/>
                <a:cs typeface="Courier New"/>
              </a:rPr>
              <a:t>)</a:t>
            </a:r>
            <a:endParaRPr sz="1600">
              <a:latin typeface="Courier New"/>
              <a:cs typeface="Courier New"/>
            </a:endParaRPr>
          </a:p>
          <a:p>
            <a:pPr marL="500380">
              <a:lnSpc>
                <a:spcPct val="100000"/>
              </a:lnSpc>
              <a:spcBef>
                <a:spcPts val="700"/>
              </a:spcBef>
            </a:pPr>
            <a:r>
              <a:rPr sz="1600" b="1" spc="-5" dirty="0">
                <a:solidFill>
                  <a:srgbClr val="7E0054"/>
                </a:solidFill>
                <a:latin typeface="Courier New"/>
                <a:cs typeface="Courier New"/>
              </a:rPr>
              <a:t>public void </a:t>
            </a:r>
            <a:r>
              <a:rPr sz="1600" b="1" spc="-5" dirty="0">
                <a:latin typeface="Courier New"/>
                <a:cs typeface="Courier New"/>
              </a:rPr>
              <a:t>anyPublicMethod</a:t>
            </a:r>
            <a:r>
              <a:rPr sz="1600" spc="-5" dirty="0">
                <a:latin typeface="Courier New"/>
                <a:cs typeface="Courier New"/>
              </a:rPr>
              <a:t>()</a:t>
            </a:r>
            <a:r>
              <a:rPr sz="1600" spc="2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{}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800">
              <a:latin typeface="Courier New"/>
              <a:cs typeface="Courier New"/>
            </a:endParaRPr>
          </a:p>
          <a:p>
            <a:pPr marL="500380">
              <a:lnSpc>
                <a:spcPct val="100000"/>
              </a:lnSpc>
              <a:spcBef>
                <a:spcPts val="1285"/>
              </a:spcBef>
            </a:pPr>
            <a:r>
              <a:rPr sz="1600" b="1" spc="-5" dirty="0">
                <a:solidFill>
                  <a:srgbClr val="636363"/>
                </a:solidFill>
                <a:latin typeface="Courier New"/>
                <a:cs typeface="Courier New"/>
              </a:rPr>
              <a:t>@Before</a:t>
            </a:r>
            <a:r>
              <a:rPr sz="1600" spc="-5" dirty="0">
                <a:latin typeface="Courier New"/>
                <a:cs typeface="Courier New"/>
              </a:rPr>
              <a:t>(</a:t>
            </a:r>
            <a:r>
              <a:rPr sz="1600" spc="-5" dirty="0">
                <a:solidFill>
                  <a:srgbClr val="2A00FF"/>
                </a:solidFill>
                <a:latin typeface="Courier New"/>
                <a:cs typeface="Courier New"/>
              </a:rPr>
              <a:t>"</a:t>
            </a:r>
            <a:r>
              <a:rPr sz="1600" b="1" spc="-5" dirty="0">
                <a:solidFill>
                  <a:srgbClr val="2A00FF"/>
                </a:solidFill>
                <a:latin typeface="Courier New"/>
                <a:cs typeface="Courier New"/>
              </a:rPr>
              <a:t>anyPublicMethod()</a:t>
            </a:r>
            <a:r>
              <a:rPr sz="1600" spc="-5" dirty="0">
                <a:solidFill>
                  <a:srgbClr val="2A00FF"/>
                </a:solidFill>
                <a:latin typeface="Courier New"/>
                <a:cs typeface="Courier New"/>
              </a:rPr>
              <a:t>"</a:t>
            </a:r>
            <a:r>
              <a:rPr sz="1600" spc="-5" dirty="0">
                <a:latin typeface="Courier New"/>
                <a:cs typeface="Courier New"/>
              </a:rPr>
              <a:t>)</a:t>
            </a:r>
            <a:endParaRPr sz="1600">
              <a:latin typeface="Courier New"/>
              <a:cs typeface="Courier New"/>
            </a:endParaRPr>
          </a:p>
          <a:p>
            <a:pPr marL="500380">
              <a:lnSpc>
                <a:spcPct val="100000"/>
              </a:lnSpc>
              <a:spcBef>
                <a:spcPts val="695"/>
              </a:spcBef>
            </a:pPr>
            <a:r>
              <a:rPr sz="1600" b="1" spc="-5" dirty="0">
                <a:solidFill>
                  <a:srgbClr val="7E0054"/>
                </a:solidFill>
                <a:latin typeface="Courier New"/>
                <a:cs typeface="Courier New"/>
              </a:rPr>
              <a:t>public void </a:t>
            </a:r>
            <a:r>
              <a:rPr sz="1600" spc="-5" dirty="0">
                <a:latin typeface="Courier New"/>
                <a:cs typeface="Courier New"/>
              </a:rPr>
              <a:t>logBefore(</a:t>
            </a:r>
            <a:r>
              <a:rPr sz="1600" b="1" spc="-5" dirty="0">
                <a:latin typeface="Courier New"/>
                <a:cs typeface="Courier New"/>
              </a:rPr>
              <a:t>JoinPoint </a:t>
            </a:r>
            <a:r>
              <a:rPr sz="1600" spc="-5" dirty="0">
                <a:latin typeface="Courier New"/>
                <a:cs typeface="Courier New"/>
              </a:rPr>
              <a:t>joinPoint)</a:t>
            </a:r>
            <a:r>
              <a:rPr sz="1600" spc="5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989330">
              <a:lnSpc>
                <a:spcPct val="100000"/>
              </a:lnSpc>
              <a:spcBef>
                <a:spcPts val="710"/>
              </a:spcBef>
            </a:pPr>
            <a:r>
              <a:rPr sz="1600" spc="-5" dirty="0">
                <a:solidFill>
                  <a:srgbClr val="3E7E5F"/>
                </a:solidFill>
                <a:latin typeface="Courier New"/>
                <a:cs typeface="Courier New"/>
              </a:rPr>
              <a:t>//to do</a:t>
            </a:r>
            <a:r>
              <a:rPr sz="1600" spc="10" dirty="0">
                <a:solidFill>
                  <a:srgbClr val="3E7E5F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3E7E5F"/>
                </a:solidFill>
                <a:latin typeface="Courier New"/>
                <a:cs typeface="Courier New"/>
              </a:rPr>
              <a:t>something</a:t>
            </a:r>
            <a:endParaRPr sz="1600">
              <a:latin typeface="Courier New"/>
              <a:cs typeface="Courier New"/>
            </a:endParaRPr>
          </a:p>
          <a:p>
            <a:pPr marL="500380">
              <a:lnSpc>
                <a:spcPct val="100000"/>
              </a:lnSpc>
              <a:spcBef>
                <a:spcPts val="695"/>
              </a:spcBef>
            </a:pPr>
            <a:r>
              <a:rPr sz="1600" spc="-5" dirty="0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1600" spc="-5" dirty="0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43865"/>
            <a:ext cx="493077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60" dirty="0"/>
              <a:t>After </a:t>
            </a:r>
            <a:r>
              <a:rPr spc="-200" dirty="0"/>
              <a:t>returning</a:t>
            </a:r>
            <a:r>
              <a:rPr spc="-45" dirty="0"/>
              <a:t> </a:t>
            </a:r>
            <a:r>
              <a:rPr spc="-185" dirty="0"/>
              <a:t>advice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80"/>
              </a:lnSpc>
            </a:pPr>
            <a:r>
              <a:rPr spc="-70" dirty="0"/>
              <a:t>Spring </a:t>
            </a:r>
            <a:r>
              <a:rPr spc="-95" dirty="0"/>
              <a:t>Framework </a:t>
            </a:r>
            <a:r>
              <a:rPr dirty="0"/>
              <a:t>-</a:t>
            </a:r>
            <a:r>
              <a:rPr spc="45" dirty="0"/>
              <a:t> </a:t>
            </a:r>
            <a:r>
              <a:rPr spc="-130" dirty="0"/>
              <a:t>AOP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80"/>
              </a:lnSpc>
            </a:pPr>
            <a:r>
              <a:rPr lang="en-US" spc="-70" dirty="0"/>
              <a:t>Training</a:t>
            </a:r>
            <a:endParaRPr spc="-110" dirty="0"/>
          </a:p>
        </p:txBody>
      </p:sp>
      <p:sp>
        <p:nvSpPr>
          <p:cNvPr id="3" name="object 3"/>
          <p:cNvSpPr txBox="1"/>
          <p:nvPr/>
        </p:nvSpPr>
        <p:spPr>
          <a:xfrm>
            <a:off x="691387" y="1853463"/>
            <a:ext cx="7600315" cy="3353435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600" b="1" spc="-5" dirty="0">
                <a:solidFill>
                  <a:srgbClr val="636363"/>
                </a:solidFill>
                <a:latin typeface="Courier New"/>
                <a:cs typeface="Courier New"/>
              </a:rPr>
              <a:t>@Aspect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sz="1600" b="1" spc="-5" dirty="0">
                <a:solidFill>
                  <a:srgbClr val="7E0054"/>
                </a:solidFill>
                <a:latin typeface="Courier New"/>
                <a:cs typeface="Courier New"/>
              </a:rPr>
              <a:t>public class </a:t>
            </a:r>
            <a:r>
              <a:rPr sz="1600" spc="-5" dirty="0">
                <a:latin typeface="Courier New"/>
                <a:cs typeface="Courier New"/>
              </a:rPr>
              <a:t>BankAspect</a:t>
            </a:r>
            <a:r>
              <a:rPr sz="1600" spc="5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300">
              <a:latin typeface="Courier New"/>
              <a:cs typeface="Courier New"/>
            </a:endParaRPr>
          </a:p>
          <a:p>
            <a:pPr marL="867410" marR="2693035" indent="-367665">
              <a:lnSpc>
                <a:spcPct val="136600"/>
              </a:lnSpc>
              <a:spcBef>
                <a:spcPts val="5"/>
              </a:spcBef>
            </a:pPr>
            <a:r>
              <a:rPr sz="1600" b="1" spc="-5" dirty="0">
                <a:solidFill>
                  <a:srgbClr val="636363"/>
                </a:solidFill>
                <a:latin typeface="Courier New"/>
                <a:cs typeface="Courier New"/>
              </a:rPr>
              <a:t>@AfterReturning</a:t>
            </a:r>
            <a:r>
              <a:rPr sz="1600" spc="-5" dirty="0">
                <a:latin typeface="Courier New"/>
                <a:cs typeface="Courier New"/>
              </a:rPr>
              <a:t>(  </a:t>
            </a:r>
            <a:r>
              <a:rPr sz="1600" b="1" spc="-5" dirty="0">
                <a:latin typeface="Courier New"/>
                <a:cs typeface="Courier New"/>
              </a:rPr>
              <a:t>pointcut</a:t>
            </a:r>
            <a:r>
              <a:rPr sz="1600" spc="-5" dirty="0">
                <a:latin typeface="Courier New"/>
                <a:cs typeface="Courier New"/>
              </a:rPr>
              <a:t>=</a:t>
            </a:r>
            <a:r>
              <a:rPr sz="1600" spc="-5" dirty="0">
                <a:solidFill>
                  <a:srgbClr val="2A00FF"/>
                </a:solidFill>
                <a:latin typeface="Courier New"/>
                <a:cs typeface="Courier New"/>
              </a:rPr>
              <a:t>"execution(* get*(..))"</a:t>
            </a:r>
            <a:r>
              <a:rPr sz="1600" spc="-5" dirty="0">
                <a:latin typeface="Courier New"/>
                <a:cs typeface="Courier New"/>
              </a:rPr>
              <a:t>,  </a:t>
            </a:r>
            <a:r>
              <a:rPr sz="1600" b="1" spc="-5" dirty="0">
                <a:latin typeface="Courier New"/>
                <a:cs typeface="Courier New"/>
              </a:rPr>
              <a:t>returning=</a:t>
            </a:r>
            <a:r>
              <a:rPr sz="1600" b="1" spc="-5" dirty="0">
                <a:solidFill>
                  <a:srgbClr val="2A00FF"/>
                </a:solidFill>
                <a:latin typeface="Courier New"/>
                <a:cs typeface="Courier New"/>
              </a:rPr>
              <a:t>"retVal"</a:t>
            </a:r>
            <a:r>
              <a:rPr sz="1600" spc="-5" dirty="0">
                <a:latin typeface="Courier New"/>
                <a:cs typeface="Courier New"/>
              </a:rPr>
              <a:t>)</a:t>
            </a:r>
            <a:endParaRPr sz="1600">
              <a:latin typeface="Courier New"/>
              <a:cs typeface="Courier New"/>
            </a:endParaRPr>
          </a:p>
          <a:p>
            <a:pPr marL="500380">
              <a:lnSpc>
                <a:spcPct val="100000"/>
              </a:lnSpc>
              <a:spcBef>
                <a:spcPts val="695"/>
              </a:spcBef>
            </a:pPr>
            <a:r>
              <a:rPr sz="1600" b="1" spc="-5" dirty="0">
                <a:solidFill>
                  <a:srgbClr val="7E0054"/>
                </a:solidFill>
                <a:latin typeface="Courier New"/>
                <a:cs typeface="Courier New"/>
              </a:rPr>
              <a:t>public void </a:t>
            </a:r>
            <a:r>
              <a:rPr sz="1600" spc="-5" dirty="0">
                <a:latin typeface="Courier New"/>
                <a:cs typeface="Courier New"/>
              </a:rPr>
              <a:t>logAfter(JoinPoint joinPoint, Object </a:t>
            </a:r>
            <a:r>
              <a:rPr sz="1600" b="1" spc="-5" dirty="0">
                <a:latin typeface="Courier New"/>
                <a:cs typeface="Courier New"/>
              </a:rPr>
              <a:t>retVal</a:t>
            </a:r>
            <a:r>
              <a:rPr sz="1600" spc="-5" dirty="0">
                <a:latin typeface="Courier New"/>
                <a:cs typeface="Courier New"/>
              </a:rPr>
              <a:t>)</a:t>
            </a:r>
            <a:r>
              <a:rPr sz="1600" spc="12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989330">
              <a:lnSpc>
                <a:spcPct val="100000"/>
              </a:lnSpc>
              <a:spcBef>
                <a:spcPts val="695"/>
              </a:spcBef>
            </a:pPr>
            <a:r>
              <a:rPr sz="1600" spc="-5" dirty="0">
                <a:solidFill>
                  <a:srgbClr val="3E7E5F"/>
                </a:solidFill>
                <a:latin typeface="Courier New"/>
                <a:cs typeface="Courier New"/>
              </a:rPr>
              <a:t>//to do</a:t>
            </a:r>
            <a:r>
              <a:rPr sz="1600" spc="10" dirty="0">
                <a:solidFill>
                  <a:srgbClr val="3E7E5F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3E7E5F"/>
                </a:solidFill>
                <a:latin typeface="Courier New"/>
                <a:cs typeface="Courier New"/>
              </a:rPr>
              <a:t>something</a:t>
            </a:r>
            <a:endParaRPr sz="1600">
              <a:latin typeface="Courier New"/>
              <a:cs typeface="Courier New"/>
            </a:endParaRPr>
          </a:p>
          <a:p>
            <a:pPr marL="500380">
              <a:lnSpc>
                <a:spcPct val="100000"/>
              </a:lnSpc>
              <a:spcBef>
                <a:spcPts val="710"/>
              </a:spcBef>
            </a:pPr>
            <a:r>
              <a:rPr sz="1600" spc="-5" dirty="0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sz="1600" spc="-5" dirty="0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43865"/>
            <a:ext cx="483552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60" dirty="0"/>
              <a:t>After </a:t>
            </a:r>
            <a:r>
              <a:rPr spc="-225" dirty="0"/>
              <a:t>throwing</a:t>
            </a:r>
            <a:r>
              <a:rPr spc="-60" dirty="0"/>
              <a:t> </a:t>
            </a:r>
            <a:r>
              <a:rPr spc="-185" dirty="0"/>
              <a:t>advice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80"/>
              </a:lnSpc>
            </a:pPr>
            <a:r>
              <a:rPr spc="-70" dirty="0"/>
              <a:t>Spring </a:t>
            </a:r>
            <a:r>
              <a:rPr spc="-95" dirty="0"/>
              <a:t>Framework </a:t>
            </a:r>
            <a:r>
              <a:rPr dirty="0"/>
              <a:t>-</a:t>
            </a:r>
            <a:r>
              <a:rPr spc="45" dirty="0"/>
              <a:t> </a:t>
            </a:r>
            <a:r>
              <a:rPr spc="-130" dirty="0"/>
              <a:t>AOP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80"/>
              </a:lnSpc>
            </a:pPr>
            <a:r>
              <a:rPr lang="en-US" spc="-70" dirty="0"/>
              <a:t>Training</a:t>
            </a:r>
            <a:endParaRPr spc="-110" dirty="0"/>
          </a:p>
        </p:txBody>
      </p:sp>
      <p:sp>
        <p:nvSpPr>
          <p:cNvPr id="3" name="object 3"/>
          <p:cNvSpPr txBox="1"/>
          <p:nvPr/>
        </p:nvSpPr>
        <p:spPr>
          <a:xfrm>
            <a:off x="691387" y="1853463"/>
            <a:ext cx="7600950" cy="3353435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600" b="1" spc="-5" dirty="0">
                <a:solidFill>
                  <a:srgbClr val="636363"/>
                </a:solidFill>
                <a:latin typeface="Courier New"/>
                <a:cs typeface="Courier New"/>
              </a:rPr>
              <a:t>@Aspect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sz="1600" b="1" spc="-5" dirty="0">
                <a:solidFill>
                  <a:srgbClr val="7E0054"/>
                </a:solidFill>
                <a:latin typeface="Courier New"/>
                <a:cs typeface="Courier New"/>
              </a:rPr>
              <a:t>public class </a:t>
            </a:r>
            <a:r>
              <a:rPr sz="1600" spc="-5" dirty="0">
                <a:latin typeface="Courier New"/>
                <a:cs typeface="Courier New"/>
              </a:rPr>
              <a:t>BankAspect</a:t>
            </a:r>
            <a:r>
              <a:rPr sz="1600" spc="5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800">
              <a:latin typeface="Courier New"/>
              <a:cs typeface="Courier New"/>
            </a:endParaRPr>
          </a:p>
          <a:p>
            <a:pPr marL="500380">
              <a:lnSpc>
                <a:spcPct val="100000"/>
              </a:lnSpc>
              <a:spcBef>
                <a:spcPts val="1285"/>
              </a:spcBef>
            </a:pPr>
            <a:r>
              <a:rPr sz="1600" b="1" spc="-5" dirty="0">
                <a:solidFill>
                  <a:srgbClr val="636363"/>
                </a:solidFill>
                <a:latin typeface="Courier New"/>
                <a:cs typeface="Courier New"/>
              </a:rPr>
              <a:t>@AfterThrowing</a:t>
            </a:r>
            <a:r>
              <a:rPr sz="1600" spc="-5" dirty="0">
                <a:latin typeface="Courier New"/>
                <a:cs typeface="Courier New"/>
              </a:rPr>
              <a:t>(</a:t>
            </a:r>
            <a:endParaRPr sz="1600">
              <a:latin typeface="Courier New"/>
              <a:cs typeface="Courier New"/>
            </a:endParaRPr>
          </a:p>
          <a:p>
            <a:pPr marL="989330">
              <a:lnSpc>
                <a:spcPct val="100000"/>
              </a:lnSpc>
              <a:spcBef>
                <a:spcPts val="700"/>
              </a:spcBef>
            </a:pPr>
            <a:r>
              <a:rPr sz="1600" spc="-5" dirty="0">
                <a:latin typeface="Courier New"/>
                <a:cs typeface="Courier New"/>
              </a:rPr>
              <a:t>pointcut = </a:t>
            </a:r>
            <a:r>
              <a:rPr sz="1600" spc="-5" dirty="0">
                <a:solidFill>
                  <a:srgbClr val="2A00FF"/>
                </a:solidFill>
                <a:latin typeface="Courier New"/>
                <a:cs typeface="Courier New"/>
              </a:rPr>
              <a:t>"execution(*</a:t>
            </a:r>
            <a:r>
              <a:rPr sz="1600" spc="85" dirty="0">
                <a:solidFill>
                  <a:srgbClr val="2A00FF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2A00FF"/>
                </a:solidFill>
                <a:latin typeface="Courier New"/>
                <a:cs typeface="Courier New"/>
              </a:rPr>
              <a:t>bank..*ServiceImpl.add*(..))"</a:t>
            </a:r>
            <a:r>
              <a:rPr sz="1600" spc="-5" dirty="0">
                <a:latin typeface="Courier New"/>
                <a:cs typeface="Courier New"/>
              </a:rPr>
              <a:t>,</a:t>
            </a:r>
            <a:endParaRPr sz="1600">
              <a:latin typeface="Courier New"/>
              <a:cs typeface="Courier New"/>
            </a:endParaRPr>
          </a:p>
          <a:p>
            <a:pPr marL="989330">
              <a:lnSpc>
                <a:spcPct val="100000"/>
              </a:lnSpc>
              <a:spcBef>
                <a:spcPts val="710"/>
              </a:spcBef>
            </a:pPr>
            <a:r>
              <a:rPr sz="1600" b="1" spc="-5" dirty="0">
                <a:latin typeface="Courier New"/>
                <a:cs typeface="Courier New"/>
              </a:rPr>
              <a:t>throwing =</a:t>
            </a:r>
            <a:r>
              <a:rPr sz="1600" b="1" spc="20" dirty="0"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2A00FF"/>
                </a:solidFill>
                <a:latin typeface="Courier New"/>
                <a:cs typeface="Courier New"/>
              </a:rPr>
              <a:t>"exception"</a:t>
            </a:r>
            <a:r>
              <a:rPr sz="1600" spc="-5" dirty="0">
                <a:latin typeface="Courier New"/>
                <a:cs typeface="Courier New"/>
              </a:rPr>
              <a:t>)</a:t>
            </a:r>
            <a:endParaRPr sz="1600">
              <a:latin typeface="Courier New"/>
              <a:cs typeface="Courier New"/>
            </a:endParaRPr>
          </a:p>
          <a:p>
            <a:pPr marL="500380">
              <a:lnSpc>
                <a:spcPct val="100000"/>
              </a:lnSpc>
              <a:spcBef>
                <a:spcPts val="695"/>
              </a:spcBef>
            </a:pPr>
            <a:r>
              <a:rPr sz="1600" b="1" spc="-5" dirty="0">
                <a:solidFill>
                  <a:srgbClr val="7E0054"/>
                </a:solidFill>
                <a:latin typeface="Courier New"/>
                <a:cs typeface="Courier New"/>
              </a:rPr>
              <a:t>public void </a:t>
            </a:r>
            <a:r>
              <a:rPr sz="1600" spc="-5" dirty="0">
                <a:latin typeface="Courier New"/>
                <a:cs typeface="Courier New"/>
              </a:rPr>
              <a:t>afterThrowing(Exception </a:t>
            </a:r>
            <a:r>
              <a:rPr sz="1600" b="1" spc="-5" dirty="0">
                <a:latin typeface="Courier New"/>
                <a:cs typeface="Courier New"/>
              </a:rPr>
              <a:t>exception</a:t>
            </a:r>
            <a:r>
              <a:rPr sz="1600" spc="-5" dirty="0">
                <a:latin typeface="Courier New"/>
                <a:cs typeface="Courier New"/>
              </a:rPr>
              <a:t>)</a:t>
            </a:r>
            <a:r>
              <a:rPr sz="1600" spc="4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989330">
              <a:lnSpc>
                <a:spcPct val="100000"/>
              </a:lnSpc>
              <a:spcBef>
                <a:spcPts val="695"/>
              </a:spcBef>
            </a:pPr>
            <a:r>
              <a:rPr sz="1600" spc="-5" dirty="0">
                <a:solidFill>
                  <a:srgbClr val="3E7E5F"/>
                </a:solidFill>
                <a:latin typeface="Courier New"/>
                <a:cs typeface="Courier New"/>
              </a:rPr>
              <a:t>//to do</a:t>
            </a:r>
            <a:r>
              <a:rPr sz="1600" spc="10" dirty="0">
                <a:solidFill>
                  <a:srgbClr val="3E7E5F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3E7E5F"/>
                </a:solidFill>
                <a:latin typeface="Courier New"/>
                <a:cs typeface="Courier New"/>
              </a:rPr>
              <a:t>something</a:t>
            </a:r>
            <a:endParaRPr sz="1600">
              <a:latin typeface="Courier New"/>
              <a:cs typeface="Courier New"/>
            </a:endParaRPr>
          </a:p>
          <a:p>
            <a:pPr marL="500380">
              <a:lnSpc>
                <a:spcPct val="100000"/>
              </a:lnSpc>
              <a:spcBef>
                <a:spcPts val="710"/>
              </a:spcBef>
            </a:pPr>
            <a:r>
              <a:rPr sz="1600" spc="-5" dirty="0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sz="1600" spc="-5" dirty="0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43865"/>
            <a:ext cx="433768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60" dirty="0"/>
              <a:t>After </a:t>
            </a:r>
            <a:r>
              <a:rPr spc="-50" dirty="0"/>
              <a:t>finally </a:t>
            </a:r>
            <a:r>
              <a:rPr spc="-185" dirty="0"/>
              <a:t>advice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80"/>
              </a:lnSpc>
            </a:pPr>
            <a:r>
              <a:rPr spc="-70" dirty="0"/>
              <a:t>Spring </a:t>
            </a:r>
            <a:r>
              <a:rPr spc="-95" dirty="0"/>
              <a:t>Framework </a:t>
            </a:r>
            <a:r>
              <a:rPr dirty="0"/>
              <a:t>-</a:t>
            </a:r>
            <a:r>
              <a:rPr spc="45" dirty="0"/>
              <a:t> </a:t>
            </a:r>
            <a:r>
              <a:rPr spc="-130" dirty="0"/>
              <a:t>AOP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80"/>
              </a:lnSpc>
            </a:pPr>
            <a:r>
              <a:rPr lang="en-US" spc="-70" dirty="0"/>
              <a:t>Training</a:t>
            </a:r>
            <a:endParaRPr spc="-110" dirty="0"/>
          </a:p>
        </p:txBody>
      </p:sp>
      <p:sp>
        <p:nvSpPr>
          <p:cNvPr id="3" name="object 3"/>
          <p:cNvSpPr/>
          <p:nvPr/>
        </p:nvSpPr>
        <p:spPr>
          <a:xfrm>
            <a:off x="3880103" y="4651247"/>
            <a:ext cx="121920" cy="230504"/>
          </a:xfrm>
          <a:custGeom>
            <a:avLst/>
            <a:gdLst/>
            <a:ahLst/>
            <a:cxnLst/>
            <a:rect l="l" t="t" r="r" b="b"/>
            <a:pathLst>
              <a:path w="121920" h="230504">
                <a:moveTo>
                  <a:pt x="121920" y="0"/>
                </a:moveTo>
                <a:lnTo>
                  <a:pt x="0" y="0"/>
                </a:lnTo>
                <a:lnTo>
                  <a:pt x="0" y="230124"/>
                </a:lnTo>
                <a:lnTo>
                  <a:pt x="121920" y="230124"/>
                </a:lnTo>
                <a:lnTo>
                  <a:pt x="121920" y="0"/>
                </a:lnTo>
                <a:close/>
              </a:path>
            </a:pathLst>
          </a:custGeom>
          <a:solidFill>
            <a:srgbClr val="EFD7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91387" y="1853463"/>
            <a:ext cx="7844790" cy="3686175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600" b="1" spc="-5" dirty="0">
                <a:solidFill>
                  <a:srgbClr val="636363"/>
                </a:solidFill>
                <a:latin typeface="Courier New"/>
                <a:cs typeface="Courier New"/>
              </a:rPr>
              <a:t>@Aspect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sz="1600" b="1" spc="-5" dirty="0">
                <a:solidFill>
                  <a:srgbClr val="7E0054"/>
                </a:solidFill>
                <a:latin typeface="Courier New"/>
                <a:cs typeface="Courier New"/>
              </a:rPr>
              <a:t>public class </a:t>
            </a:r>
            <a:r>
              <a:rPr sz="1600" spc="-5" dirty="0">
                <a:latin typeface="Courier New"/>
                <a:cs typeface="Courier New"/>
              </a:rPr>
              <a:t>BankAspect</a:t>
            </a:r>
            <a:r>
              <a:rPr sz="1600" spc="5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800">
              <a:latin typeface="Courier New"/>
              <a:cs typeface="Courier New"/>
            </a:endParaRPr>
          </a:p>
          <a:p>
            <a:pPr marL="500380">
              <a:lnSpc>
                <a:spcPct val="100000"/>
              </a:lnSpc>
              <a:spcBef>
                <a:spcPts val="1285"/>
              </a:spcBef>
            </a:pPr>
            <a:r>
              <a:rPr sz="1600" spc="-5" dirty="0">
                <a:solidFill>
                  <a:srgbClr val="636363"/>
                </a:solidFill>
                <a:latin typeface="Courier New"/>
                <a:cs typeface="Courier New"/>
              </a:rPr>
              <a:t>@Pointcut</a:t>
            </a:r>
            <a:r>
              <a:rPr sz="1600" spc="-5" dirty="0">
                <a:latin typeface="Courier New"/>
                <a:cs typeface="Courier New"/>
              </a:rPr>
              <a:t>(</a:t>
            </a:r>
            <a:r>
              <a:rPr sz="1600" spc="-5" dirty="0">
                <a:solidFill>
                  <a:srgbClr val="2A00FF"/>
                </a:solidFill>
                <a:latin typeface="Courier New"/>
                <a:cs typeface="Courier New"/>
              </a:rPr>
              <a:t>"execution(public * *</a:t>
            </a:r>
            <a:r>
              <a:rPr sz="1600" spc="50" dirty="0">
                <a:solidFill>
                  <a:srgbClr val="2A00FF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2A00FF"/>
                </a:solidFill>
                <a:latin typeface="Courier New"/>
                <a:cs typeface="Courier New"/>
              </a:rPr>
              <a:t>(..))"</a:t>
            </a:r>
            <a:r>
              <a:rPr sz="1600" spc="-5" dirty="0">
                <a:latin typeface="Courier New"/>
                <a:cs typeface="Courier New"/>
              </a:rPr>
              <a:t>)</a:t>
            </a:r>
            <a:endParaRPr sz="1600">
              <a:latin typeface="Courier New"/>
              <a:cs typeface="Courier New"/>
            </a:endParaRPr>
          </a:p>
          <a:p>
            <a:pPr marL="500380">
              <a:lnSpc>
                <a:spcPct val="100000"/>
              </a:lnSpc>
              <a:spcBef>
                <a:spcPts val="700"/>
              </a:spcBef>
            </a:pPr>
            <a:r>
              <a:rPr sz="1600" b="1" spc="-5" dirty="0">
                <a:solidFill>
                  <a:srgbClr val="7E0054"/>
                </a:solidFill>
                <a:latin typeface="Courier New"/>
                <a:cs typeface="Courier New"/>
              </a:rPr>
              <a:t>public void </a:t>
            </a:r>
            <a:r>
              <a:rPr sz="1600" spc="-5" dirty="0">
                <a:latin typeface="Courier New"/>
                <a:cs typeface="Courier New"/>
              </a:rPr>
              <a:t>anyPublicMethod()</a:t>
            </a:r>
            <a:r>
              <a:rPr sz="1600" spc="2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{}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800">
              <a:latin typeface="Courier New"/>
              <a:cs typeface="Courier New"/>
            </a:endParaRPr>
          </a:p>
          <a:p>
            <a:pPr marL="500380">
              <a:lnSpc>
                <a:spcPct val="100000"/>
              </a:lnSpc>
              <a:spcBef>
                <a:spcPts val="1285"/>
              </a:spcBef>
            </a:pPr>
            <a:r>
              <a:rPr sz="1600" b="1" spc="-5" dirty="0">
                <a:solidFill>
                  <a:srgbClr val="636363"/>
                </a:solidFill>
                <a:latin typeface="Courier New"/>
                <a:cs typeface="Courier New"/>
              </a:rPr>
              <a:t>@After</a:t>
            </a:r>
            <a:r>
              <a:rPr sz="1600" spc="-5" dirty="0">
                <a:latin typeface="Courier New"/>
                <a:cs typeface="Courier New"/>
              </a:rPr>
              <a:t>(value=</a:t>
            </a:r>
            <a:r>
              <a:rPr sz="1600" spc="-5" dirty="0">
                <a:solidFill>
                  <a:srgbClr val="2A00FF"/>
                </a:solidFill>
                <a:latin typeface="Courier New"/>
                <a:cs typeface="Courier New"/>
              </a:rPr>
              <a:t>"anyPublicMethod() &amp;&amp; </a:t>
            </a:r>
            <a:r>
              <a:rPr sz="1600" b="1" spc="-5" dirty="0">
                <a:solidFill>
                  <a:srgbClr val="2A00FF"/>
                </a:solidFill>
                <a:latin typeface="Courier New"/>
                <a:cs typeface="Courier New"/>
              </a:rPr>
              <a:t>args(from,</a:t>
            </a:r>
            <a:r>
              <a:rPr sz="1600" b="1" spc="35" dirty="0">
                <a:solidFill>
                  <a:srgbClr val="2A00FF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2A00FF"/>
                </a:solidFill>
                <a:latin typeface="Courier New"/>
                <a:cs typeface="Courier New"/>
              </a:rPr>
              <a:t>to)</a:t>
            </a:r>
            <a:r>
              <a:rPr sz="1600" spc="-5" dirty="0">
                <a:solidFill>
                  <a:srgbClr val="2A00FF"/>
                </a:solidFill>
                <a:latin typeface="Courier New"/>
                <a:cs typeface="Courier New"/>
              </a:rPr>
              <a:t>"</a:t>
            </a:r>
            <a:r>
              <a:rPr sz="1600" spc="-5" dirty="0">
                <a:latin typeface="Courier New"/>
                <a:cs typeface="Courier New"/>
              </a:rPr>
              <a:t>)</a:t>
            </a:r>
            <a:endParaRPr sz="1600">
              <a:latin typeface="Courier New"/>
              <a:cs typeface="Courier New"/>
            </a:endParaRPr>
          </a:p>
          <a:p>
            <a:pPr marL="500380">
              <a:lnSpc>
                <a:spcPct val="100000"/>
              </a:lnSpc>
              <a:spcBef>
                <a:spcPts val="695"/>
              </a:spcBef>
            </a:pPr>
            <a:r>
              <a:rPr sz="1600" b="1" spc="-5" dirty="0">
                <a:solidFill>
                  <a:srgbClr val="7E0054"/>
                </a:solidFill>
                <a:latin typeface="Courier New"/>
                <a:cs typeface="Courier New"/>
              </a:rPr>
              <a:t>public void </a:t>
            </a:r>
            <a:r>
              <a:rPr sz="1600" spc="-5" dirty="0">
                <a:latin typeface="Courier New"/>
                <a:cs typeface="Courier New"/>
              </a:rPr>
              <a:t>logAfter(JoinPoint </a:t>
            </a:r>
            <a:r>
              <a:rPr sz="1600" dirty="0">
                <a:latin typeface="Courier New"/>
                <a:cs typeface="Courier New"/>
              </a:rPr>
              <a:t>jp, </a:t>
            </a:r>
            <a:r>
              <a:rPr sz="1600" b="1" spc="-5" dirty="0">
                <a:latin typeface="Courier New"/>
                <a:cs typeface="Courier New"/>
              </a:rPr>
              <a:t>String from, String </a:t>
            </a:r>
            <a:r>
              <a:rPr sz="1600" b="1" spc="5" dirty="0">
                <a:latin typeface="Courier New"/>
                <a:cs typeface="Courier New"/>
              </a:rPr>
              <a:t>to</a:t>
            </a:r>
            <a:r>
              <a:rPr sz="1600" spc="5" dirty="0">
                <a:latin typeface="Courier New"/>
                <a:cs typeface="Courier New"/>
              </a:rPr>
              <a:t>)</a:t>
            </a:r>
            <a:r>
              <a:rPr sz="1600" spc="9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989330">
              <a:lnSpc>
                <a:spcPct val="100000"/>
              </a:lnSpc>
              <a:spcBef>
                <a:spcPts val="710"/>
              </a:spcBef>
            </a:pPr>
            <a:r>
              <a:rPr sz="1600" spc="-5" dirty="0">
                <a:solidFill>
                  <a:srgbClr val="3E7E5F"/>
                </a:solidFill>
                <a:latin typeface="Courier New"/>
                <a:cs typeface="Courier New"/>
              </a:rPr>
              <a:t>//to do</a:t>
            </a:r>
            <a:r>
              <a:rPr sz="1600" spc="10" dirty="0">
                <a:solidFill>
                  <a:srgbClr val="3E7E5F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3E7E5F"/>
                </a:solidFill>
                <a:latin typeface="Courier New"/>
                <a:cs typeface="Courier New"/>
              </a:rPr>
              <a:t>something</a:t>
            </a:r>
            <a:endParaRPr sz="1600">
              <a:latin typeface="Courier New"/>
              <a:cs typeface="Courier New"/>
            </a:endParaRPr>
          </a:p>
          <a:p>
            <a:pPr marL="500380">
              <a:lnSpc>
                <a:spcPct val="100000"/>
              </a:lnSpc>
              <a:spcBef>
                <a:spcPts val="695"/>
              </a:spcBef>
            </a:pPr>
            <a:r>
              <a:rPr sz="1600" spc="-5" dirty="0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1600" spc="-5" dirty="0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43865"/>
            <a:ext cx="324929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75" dirty="0"/>
              <a:t>Around</a:t>
            </a:r>
            <a:r>
              <a:rPr spc="-100" dirty="0"/>
              <a:t> </a:t>
            </a:r>
            <a:r>
              <a:rPr spc="-185" dirty="0"/>
              <a:t>advice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80"/>
              </a:lnSpc>
            </a:pPr>
            <a:r>
              <a:rPr spc="-70" dirty="0"/>
              <a:t>Spring </a:t>
            </a:r>
            <a:r>
              <a:rPr spc="-95" dirty="0"/>
              <a:t>Framework </a:t>
            </a:r>
            <a:r>
              <a:rPr dirty="0"/>
              <a:t>-</a:t>
            </a:r>
            <a:r>
              <a:rPr spc="45" dirty="0"/>
              <a:t> </a:t>
            </a:r>
            <a:r>
              <a:rPr spc="-130" dirty="0"/>
              <a:t>AOP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80"/>
              </a:lnSpc>
            </a:pPr>
            <a:r>
              <a:rPr lang="en-US" spc="-70" dirty="0"/>
              <a:t>Training</a:t>
            </a:r>
            <a:endParaRPr spc="-110" dirty="0"/>
          </a:p>
        </p:txBody>
      </p:sp>
      <p:sp>
        <p:nvSpPr>
          <p:cNvPr id="3" name="object 3"/>
          <p:cNvSpPr txBox="1"/>
          <p:nvPr/>
        </p:nvSpPr>
        <p:spPr>
          <a:xfrm>
            <a:off x="691387" y="1853463"/>
            <a:ext cx="7480934" cy="3353435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600" b="1" spc="-5" dirty="0">
                <a:solidFill>
                  <a:srgbClr val="636363"/>
                </a:solidFill>
                <a:latin typeface="Courier New"/>
                <a:cs typeface="Courier New"/>
              </a:rPr>
              <a:t>@Aspect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sz="1600" b="1" spc="-5" dirty="0">
                <a:solidFill>
                  <a:srgbClr val="7E0054"/>
                </a:solidFill>
                <a:latin typeface="Courier New"/>
                <a:cs typeface="Courier New"/>
              </a:rPr>
              <a:t>public class </a:t>
            </a:r>
            <a:r>
              <a:rPr sz="1600" spc="-5" dirty="0">
                <a:latin typeface="Courier New"/>
                <a:cs typeface="Courier New"/>
              </a:rPr>
              <a:t>BankCacheAspect</a:t>
            </a:r>
            <a:r>
              <a:rPr sz="1600" spc="4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800">
              <a:latin typeface="Courier New"/>
              <a:cs typeface="Courier New"/>
            </a:endParaRPr>
          </a:p>
          <a:p>
            <a:pPr marL="500380">
              <a:lnSpc>
                <a:spcPct val="100000"/>
              </a:lnSpc>
              <a:spcBef>
                <a:spcPts val="1285"/>
              </a:spcBef>
            </a:pPr>
            <a:r>
              <a:rPr sz="1600" b="1" spc="-5" dirty="0">
                <a:solidFill>
                  <a:srgbClr val="636363"/>
                </a:solidFill>
                <a:latin typeface="Courier New"/>
                <a:cs typeface="Courier New"/>
              </a:rPr>
              <a:t>@Around</a:t>
            </a:r>
            <a:r>
              <a:rPr sz="1600" spc="-5" dirty="0">
                <a:latin typeface="Courier New"/>
                <a:cs typeface="Courier New"/>
              </a:rPr>
              <a:t>(</a:t>
            </a:r>
            <a:r>
              <a:rPr sz="1600" spc="-5" dirty="0">
                <a:solidFill>
                  <a:srgbClr val="2A00FF"/>
                </a:solidFill>
                <a:latin typeface="Courier New"/>
                <a:cs typeface="Courier New"/>
              </a:rPr>
              <a:t>"</a:t>
            </a:r>
            <a:r>
              <a:rPr sz="1600" b="1" spc="-5" dirty="0">
                <a:solidFill>
                  <a:srgbClr val="2A00FF"/>
                </a:solidFill>
                <a:latin typeface="Courier New"/>
                <a:cs typeface="Courier New"/>
              </a:rPr>
              <a:t>@annotation</a:t>
            </a:r>
            <a:r>
              <a:rPr sz="1600" spc="-5" dirty="0">
                <a:solidFill>
                  <a:srgbClr val="2A00FF"/>
                </a:solidFill>
                <a:latin typeface="Courier New"/>
                <a:cs typeface="Courier New"/>
              </a:rPr>
              <a:t>(bank.Cached)"</a:t>
            </a:r>
            <a:r>
              <a:rPr sz="1600" spc="-5" dirty="0">
                <a:latin typeface="Courier New"/>
                <a:cs typeface="Courier New"/>
              </a:rPr>
              <a:t>)</a:t>
            </a:r>
            <a:endParaRPr sz="1600">
              <a:latin typeface="Courier New"/>
              <a:cs typeface="Courier New"/>
            </a:endParaRPr>
          </a:p>
          <a:p>
            <a:pPr marL="500380">
              <a:lnSpc>
                <a:spcPct val="100000"/>
              </a:lnSpc>
              <a:spcBef>
                <a:spcPts val="700"/>
              </a:spcBef>
            </a:pPr>
            <a:r>
              <a:rPr sz="1600" b="1" spc="-5" dirty="0">
                <a:solidFill>
                  <a:srgbClr val="7E0054"/>
                </a:solidFill>
                <a:latin typeface="Courier New"/>
                <a:cs typeface="Courier New"/>
              </a:rPr>
              <a:t>public </a:t>
            </a:r>
            <a:r>
              <a:rPr sz="1600" spc="-5" dirty="0">
                <a:latin typeface="Courier New"/>
                <a:cs typeface="Courier New"/>
              </a:rPr>
              <a:t>Object aroundCache(</a:t>
            </a:r>
            <a:r>
              <a:rPr sz="1600" b="1" spc="-5" dirty="0">
                <a:latin typeface="Courier New"/>
                <a:cs typeface="Courier New"/>
              </a:rPr>
              <a:t>ProceedingJoinPoint</a:t>
            </a:r>
            <a:r>
              <a:rPr sz="1600" b="1" spc="10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joinPoint){</a:t>
            </a:r>
            <a:endParaRPr sz="1600">
              <a:latin typeface="Courier New"/>
              <a:cs typeface="Courier New"/>
            </a:endParaRPr>
          </a:p>
          <a:p>
            <a:pPr marL="989330">
              <a:lnSpc>
                <a:spcPct val="100000"/>
              </a:lnSpc>
              <a:spcBef>
                <a:spcPts val="710"/>
              </a:spcBef>
            </a:pPr>
            <a:r>
              <a:rPr sz="1600" spc="-5" dirty="0">
                <a:solidFill>
                  <a:srgbClr val="3E7E5F"/>
                </a:solidFill>
                <a:latin typeface="Courier New"/>
                <a:cs typeface="Courier New"/>
              </a:rPr>
              <a:t>//to do something</a:t>
            </a:r>
            <a:r>
              <a:rPr sz="1600" spc="15" dirty="0">
                <a:solidFill>
                  <a:srgbClr val="3E7E5F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3E7E5F"/>
                </a:solidFill>
                <a:latin typeface="Courier New"/>
                <a:cs typeface="Courier New"/>
              </a:rPr>
              <a:t>before</a:t>
            </a:r>
            <a:endParaRPr sz="1600">
              <a:latin typeface="Courier New"/>
              <a:cs typeface="Courier New"/>
            </a:endParaRPr>
          </a:p>
          <a:p>
            <a:pPr marL="989330">
              <a:lnSpc>
                <a:spcPct val="100000"/>
              </a:lnSpc>
              <a:spcBef>
                <a:spcPts val="695"/>
              </a:spcBef>
            </a:pPr>
            <a:r>
              <a:rPr sz="1600" spc="-5" dirty="0">
                <a:latin typeface="Courier New"/>
                <a:cs typeface="Courier New"/>
              </a:rPr>
              <a:t>Object retVal =</a:t>
            </a:r>
            <a:r>
              <a:rPr sz="1600" spc="25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joinPoint.proceed()</a:t>
            </a:r>
            <a:r>
              <a:rPr sz="1600" spc="-5" dirty="0">
                <a:latin typeface="Courier New"/>
                <a:cs typeface="Courier New"/>
              </a:rPr>
              <a:t>;</a:t>
            </a:r>
            <a:endParaRPr sz="1600">
              <a:latin typeface="Courier New"/>
              <a:cs typeface="Courier New"/>
            </a:endParaRPr>
          </a:p>
          <a:p>
            <a:pPr marL="989330">
              <a:lnSpc>
                <a:spcPct val="100000"/>
              </a:lnSpc>
              <a:spcBef>
                <a:spcPts val="695"/>
              </a:spcBef>
            </a:pPr>
            <a:r>
              <a:rPr sz="1600" spc="-5" dirty="0">
                <a:solidFill>
                  <a:srgbClr val="3E7E5F"/>
                </a:solidFill>
                <a:latin typeface="Courier New"/>
                <a:cs typeface="Courier New"/>
              </a:rPr>
              <a:t>//to do something</a:t>
            </a:r>
            <a:r>
              <a:rPr sz="1600" spc="30" dirty="0">
                <a:solidFill>
                  <a:srgbClr val="3E7E5F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3E7E5F"/>
                </a:solidFill>
                <a:latin typeface="Courier New"/>
                <a:cs typeface="Courier New"/>
              </a:rPr>
              <a:t>after</a:t>
            </a:r>
            <a:endParaRPr sz="1600">
              <a:latin typeface="Courier New"/>
              <a:cs typeface="Courier New"/>
            </a:endParaRPr>
          </a:p>
          <a:p>
            <a:pPr marL="500380">
              <a:lnSpc>
                <a:spcPct val="100000"/>
              </a:lnSpc>
              <a:spcBef>
                <a:spcPts val="710"/>
              </a:spcBef>
            </a:pPr>
            <a:r>
              <a:rPr sz="1600" spc="-5" dirty="0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sz="1600" spc="-5" dirty="0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43865"/>
            <a:ext cx="622363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00" dirty="0"/>
              <a:t>Aspect </a:t>
            </a:r>
            <a:r>
              <a:rPr spc="-185" dirty="0"/>
              <a:t>and advice</a:t>
            </a:r>
            <a:r>
              <a:rPr spc="385" dirty="0"/>
              <a:t> </a:t>
            </a:r>
            <a:r>
              <a:rPr spc="-135" dirty="0"/>
              <a:t>ordering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80"/>
              </a:lnSpc>
            </a:pPr>
            <a:r>
              <a:rPr spc="-70" dirty="0"/>
              <a:t>Spring </a:t>
            </a:r>
            <a:r>
              <a:rPr spc="-95" dirty="0"/>
              <a:t>Framework </a:t>
            </a:r>
            <a:r>
              <a:rPr dirty="0"/>
              <a:t>-</a:t>
            </a:r>
            <a:r>
              <a:rPr spc="45" dirty="0"/>
              <a:t> </a:t>
            </a:r>
            <a:r>
              <a:rPr spc="-130" dirty="0"/>
              <a:t>AOP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80"/>
              </a:lnSpc>
            </a:pPr>
            <a:r>
              <a:rPr lang="en-US" spc="-70" dirty="0"/>
              <a:t>Training</a:t>
            </a:r>
            <a:endParaRPr spc="-110" dirty="0"/>
          </a:p>
        </p:txBody>
      </p:sp>
      <p:sp>
        <p:nvSpPr>
          <p:cNvPr id="3" name="object 3"/>
          <p:cNvSpPr txBox="1"/>
          <p:nvPr/>
        </p:nvSpPr>
        <p:spPr>
          <a:xfrm>
            <a:off x="691387" y="1526134"/>
            <a:ext cx="6395720" cy="4453890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332740" indent="-320675">
              <a:lnSpc>
                <a:spcPct val="100000"/>
              </a:lnSpc>
              <a:spcBef>
                <a:spcPts val="780"/>
              </a:spcBef>
              <a:buClr>
                <a:srgbClr val="70685A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sz="2900" spc="-65" dirty="0">
                <a:latin typeface="Arial"/>
                <a:cs typeface="Arial"/>
              </a:rPr>
              <a:t>order </a:t>
            </a:r>
            <a:r>
              <a:rPr sz="2900" dirty="0">
                <a:latin typeface="Arial"/>
                <a:cs typeface="Arial"/>
              </a:rPr>
              <a:t>of </a:t>
            </a:r>
            <a:r>
              <a:rPr sz="2900" spc="-120" dirty="0">
                <a:latin typeface="Arial"/>
                <a:cs typeface="Arial"/>
              </a:rPr>
              <a:t>advice </a:t>
            </a:r>
            <a:r>
              <a:rPr sz="2900" spc="-180" dirty="0">
                <a:latin typeface="Arial"/>
                <a:cs typeface="Arial"/>
              </a:rPr>
              <a:t>in </a:t>
            </a:r>
            <a:r>
              <a:rPr sz="2900" spc="-175" dirty="0">
                <a:latin typeface="Arial"/>
                <a:cs typeface="Arial"/>
              </a:rPr>
              <a:t>the </a:t>
            </a:r>
            <a:r>
              <a:rPr sz="2900" b="1" spc="-240" dirty="0">
                <a:latin typeface="Arial"/>
                <a:cs typeface="Arial"/>
              </a:rPr>
              <a:t>same</a:t>
            </a:r>
            <a:r>
              <a:rPr sz="2900" b="1" spc="-60" dirty="0">
                <a:latin typeface="Arial"/>
                <a:cs typeface="Arial"/>
              </a:rPr>
              <a:t> </a:t>
            </a:r>
            <a:r>
              <a:rPr sz="2900" spc="-170" dirty="0">
                <a:latin typeface="Arial"/>
                <a:cs typeface="Arial"/>
              </a:rPr>
              <a:t>aspect</a:t>
            </a:r>
            <a:endParaRPr sz="2900">
              <a:latin typeface="Arial"/>
              <a:cs typeface="Arial"/>
            </a:endParaRPr>
          </a:p>
          <a:p>
            <a:pPr marL="652780" lvl="1" indent="-274955">
              <a:lnSpc>
                <a:spcPct val="100000"/>
              </a:lnSpc>
              <a:spcBef>
                <a:spcPts val="615"/>
              </a:spcBef>
              <a:buClr>
                <a:srgbClr val="93C500"/>
              </a:buClr>
              <a:buSzPct val="69230"/>
              <a:buFont typeface="Wingdings"/>
              <a:buChar char=""/>
              <a:tabLst>
                <a:tab pos="653415" algn="l"/>
              </a:tabLst>
            </a:pPr>
            <a:r>
              <a:rPr sz="2600" spc="-60" dirty="0">
                <a:latin typeface="Arial"/>
                <a:cs typeface="Arial"/>
              </a:rPr>
              <a:t>before</a:t>
            </a:r>
            <a:endParaRPr sz="2600">
              <a:latin typeface="Arial"/>
              <a:cs typeface="Arial"/>
            </a:endParaRPr>
          </a:p>
          <a:p>
            <a:pPr marL="652780" lvl="1" indent="-274955">
              <a:lnSpc>
                <a:spcPct val="100000"/>
              </a:lnSpc>
              <a:spcBef>
                <a:spcPts val="600"/>
              </a:spcBef>
              <a:buClr>
                <a:srgbClr val="93C500"/>
              </a:buClr>
              <a:buSzPct val="69230"/>
              <a:buFont typeface="Wingdings"/>
              <a:buChar char=""/>
              <a:tabLst>
                <a:tab pos="653415" algn="l"/>
              </a:tabLst>
            </a:pPr>
            <a:r>
              <a:rPr sz="2600" spc="-140" dirty="0">
                <a:latin typeface="Arial"/>
                <a:cs typeface="Arial"/>
              </a:rPr>
              <a:t>around</a:t>
            </a:r>
            <a:endParaRPr sz="2600">
              <a:latin typeface="Arial"/>
              <a:cs typeface="Arial"/>
            </a:endParaRPr>
          </a:p>
          <a:p>
            <a:pPr marL="652780" lvl="1" indent="-274955">
              <a:lnSpc>
                <a:spcPct val="100000"/>
              </a:lnSpc>
              <a:spcBef>
                <a:spcPts val="600"/>
              </a:spcBef>
              <a:buClr>
                <a:srgbClr val="93C500"/>
              </a:buClr>
              <a:buSzPct val="69230"/>
              <a:buFont typeface="Wingdings"/>
              <a:buChar char=""/>
              <a:tabLst>
                <a:tab pos="653415" algn="l"/>
              </a:tabLst>
            </a:pPr>
            <a:r>
              <a:rPr sz="2600" spc="-5" dirty="0">
                <a:latin typeface="Arial"/>
                <a:cs typeface="Arial"/>
              </a:rPr>
              <a:t>after</a:t>
            </a:r>
            <a:r>
              <a:rPr sz="2600" spc="-30" dirty="0">
                <a:latin typeface="Arial"/>
                <a:cs typeface="Arial"/>
              </a:rPr>
              <a:t> finally</a:t>
            </a:r>
            <a:endParaRPr sz="2600">
              <a:latin typeface="Arial"/>
              <a:cs typeface="Arial"/>
            </a:endParaRPr>
          </a:p>
          <a:p>
            <a:pPr marL="652780" lvl="1" indent="-274955">
              <a:lnSpc>
                <a:spcPct val="100000"/>
              </a:lnSpc>
              <a:spcBef>
                <a:spcPts val="600"/>
              </a:spcBef>
              <a:buClr>
                <a:srgbClr val="93C500"/>
              </a:buClr>
              <a:buSzPct val="69230"/>
              <a:buFont typeface="Wingdings"/>
              <a:buChar char=""/>
              <a:tabLst>
                <a:tab pos="653415" algn="l"/>
              </a:tabLst>
            </a:pPr>
            <a:r>
              <a:rPr sz="2600" spc="-5" dirty="0">
                <a:latin typeface="Arial"/>
                <a:cs typeface="Arial"/>
              </a:rPr>
              <a:t>after </a:t>
            </a:r>
            <a:r>
              <a:rPr sz="2600" spc="-120" dirty="0">
                <a:latin typeface="Arial"/>
                <a:cs typeface="Arial"/>
              </a:rPr>
              <a:t>returning </a:t>
            </a:r>
            <a:r>
              <a:rPr sz="2600" spc="-75" dirty="0">
                <a:latin typeface="Arial"/>
                <a:cs typeface="Arial"/>
              </a:rPr>
              <a:t>or </a:t>
            </a:r>
            <a:r>
              <a:rPr sz="2600" spc="-5" dirty="0">
                <a:latin typeface="Arial"/>
                <a:cs typeface="Arial"/>
              </a:rPr>
              <a:t>after</a:t>
            </a:r>
            <a:r>
              <a:rPr sz="2600" spc="70" dirty="0">
                <a:latin typeface="Arial"/>
                <a:cs typeface="Arial"/>
              </a:rPr>
              <a:t> </a:t>
            </a:r>
            <a:r>
              <a:rPr sz="2600" spc="-135" dirty="0">
                <a:latin typeface="Arial"/>
                <a:cs typeface="Arial"/>
              </a:rPr>
              <a:t>throwing</a:t>
            </a:r>
            <a:endParaRPr sz="2600">
              <a:latin typeface="Arial"/>
              <a:cs typeface="Arial"/>
            </a:endParaRPr>
          </a:p>
          <a:p>
            <a:pPr marL="332740" indent="-320675">
              <a:lnSpc>
                <a:spcPct val="100000"/>
              </a:lnSpc>
              <a:spcBef>
                <a:spcPts val="685"/>
              </a:spcBef>
              <a:buClr>
                <a:srgbClr val="70685A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sz="2900" spc="-145" dirty="0">
                <a:latin typeface="Arial"/>
                <a:cs typeface="Arial"/>
              </a:rPr>
              <a:t>Spring </a:t>
            </a:r>
            <a:r>
              <a:rPr sz="2900" b="1" spc="-195" dirty="0">
                <a:latin typeface="Arial"/>
                <a:cs typeface="Arial"/>
              </a:rPr>
              <a:t>interface </a:t>
            </a:r>
            <a:r>
              <a:rPr sz="2900" spc="-20" dirty="0">
                <a:latin typeface="Arial"/>
                <a:cs typeface="Arial"/>
              </a:rPr>
              <a:t>for </a:t>
            </a:r>
            <a:r>
              <a:rPr sz="2900" spc="-90" dirty="0">
                <a:latin typeface="Arial"/>
                <a:cs typeface="Arial"/>
              </a:rPr>
              <a:t>ordering</a:t>
            </a:r>
            <a:r>
              <a:rPr sz="2900" spc="275" dirty="0">
                <a:latin typeface="Arial"/>
                <a:cs typeface="Arial"/>
              </a:rPr>
              <a:t> </a:t>
            </a:r>
            <a:r>
              <a:rPr sz="2900" b="1" spc="-280" dirty="0">
                <a:latin typeface="Arial"/>
                <a:cs typeface="Arial"/>
              </a:rPr>
              <a:t>aspects</a:t>
            </a:r>
            <a:endParaRPr sz="2900">
              <a:latin typeface="Arial"/>
              <a:cs typeface="Arial"/>
            </a:endParaRPr>
          </a:p>
          <a:p>
            <a:pPr marL="652780" lvl="1" indent="-274955">
              <a:lnSpc>
                <a:spcPct val="100000"/>
              </a:lnSpc>
              <a:spcBef>
                <a:spcPts val="625"/>
              </a:spcBef>
              <a:buClr>
                <a:srgbClr val="93C500"/>
              </a:buClr>
              <a:buSzPct val="69230"/>
              <a:buFont typeface="Wingdings"/>
              <a:buChar char=""/>
              <a:tabLst>
                <a:tab pos="653415" algn="l"/>
              </a:tabLst>
            </a:pPr>
            <a:r>
              <a:rPr sz="2600" spc="-110" dirty="0">
                <a:latin typeface="Arial"/>
                <a:cs typeface="Arial"/>
              </a:rPr>
              <a:t>org.springframework.core.Ordered</a:t>
            </a:r>
            <a:endParaRPr sz="2600">
              <a:latin typeface="Arial"/>
              <a:cs typeface="Arial"/>
            </a:endParaRPr>
          </a:p>
          <a:p>
            <a:pPr marL="332740" indent="-320675">
              <a:lnSpc>
                <a:spcPct val="100000"/>
              </a:lnSpc>
              <a:spcBef>
                <a:spcPts val="685"/>
              </a:spcBef>
              <a:buClr>
                <a:srgbClr val="70685A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sz="2900" spc="-145" dirty="0">
                <a:latin typeface="Arial"/>
                <a:cs typeface="Arial"/>
              </a:rPr>
              <a:t>Spring</a:t>
            </a:r>
            <a:r>
              <a:rPr sz="2900" spc="-25" dirty="0">
                <a:latin typeface="Arial"/>
                <a:cs typeface="Arial"/>
              </a:rPr>
              <a:t> </a:t>
            </a:r>
            <a:r>
              <a:rPr sz="2900" b="1" spc="-175" dirty="0">
                <a:latin typeface="Arial"/>
                <a:cs typeface="Arial"/>
              </a:rPr>
              <a:t>annotation</a:t>
            </a:r>
            <a:endParaRPr sz="2900">
              <a:latin typeface="Arial"/>
              <a:cs typeface="Arial"/>
            </a:endParaRPr>
          </a:p>
          <a:p>
            <a:pPr marL="652780" lvl="1" indent="-274955">
              <a:lnSpc>
                <a:spcPct val="100000"/>
              </a:lnSpc>
              <a:spcBef>
                <a:spcPts val="615"/>
              </a:spcBef>
              <a:buClr>
                <a:srgbClr val="93C500"/>
              </a:buClr>
              <a:buSzPct val="69230"/>
              <a:buFont typeface="Wingdings"/>
              <a:buChar char=""/>
              <a:tabLst>
                <a:tab pos="653415" algn="l"/>
              </a:tabLst>
            </a:pPr>
            <a:r>
              <a:rPr sz="2600" spc="-114" dirty="0">
                <a:latin typeface="Arial"/>
                <a:cs typeface="Arial"/>
              </a:rPr>
              <a:t>org.springframework.core.annotation.Order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40817"/>
            <a:ext cx="319024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80" dirty="0"/>
              <a:t>What </a:t>
            </a:r>
            <a:r>
              <a:rPr spc="-375" dirty="0"/>
              <a:t>is</a:t>
            </a:r>
            <a:r>
              <a:rPr spc="-45" dirty="0"/>
              <a:t> </a:t>
            </a:r>
            <a:r>
              <a:rPr spc="-305" dirty="0"/>
              <a:t>AOP</a:t>
            </a:r>
            <a:r>
              <a:rPr spc="-305" dirty="0">
                <a:latin typeface="Cabin Sketch"/>
                <a:cs typeface="Cabin Sketch"/>
              </a:rPr>
              <a:t>?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80"/>
              </a:lnSpc>
            </a:pPr>
            <a:r>
              <a:rPr spc="-70" dirty="0"/>
              <a:t>Spring </a:t>
            </a:r>
            <a:r>
              <a:rPr spc="-95" dirty="0"/>
              <a:t>Framework </a:t>
            </a:r>
            <a:r>
              <a:rPr dirty="0"/>
              <a:t>-</a:t>
            </a:r>
            <a:r>
              <a:rPr spc="45" dirty="0"/>
              <a:t> </a:t>
            </a:r>
            <a:r>
              <a:rPr spc="-130" dirty="0"/>
              <a:t>AOP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80"/>
              </a:lnSpc>
            </a:pPr>
            <a:r>
              <a:rPr lang="en-US" spc="-70" dirty="0"/>
              <a:t>Training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1387" y="1524352"/>
            <a:ext cx="7410450" cy="2148840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332740" indent="-320675">
              <a:lnSpc>
                <a:spcPct val="100000"/>
              </a:lnSpc>
              <a:spcBef>
                <a:spcPts val="795"/>
              </a:spcBef>
              <a:buClr>
                <a:srgbClr val="70685A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sz="2900" spc="-250" dirty="0">
                <a:latin typeface="Arial"/>
                <a:cs typeface="Arial"/>
              </a:rPr>
              <a:t>is </a:t>
            </a:r>
            <a:r>
              <a:rPr sz="2900" spc="-15" dirty="0">
                <a:latin typeface="Arial"/>
                <a:cs typeface="Arial"/>
              </a:rPr>
              <a:t>a </a:t>
            </a:r>
            <a:r>
              <a:rPr sz="2900" spc="-145" dirty="0">
                <a:latin typeface="Arial"/>
                <a:cs typeface="Arial"/>
              </a:rPr>
              <a:t>programming</a:t>
            </a:r>
            <a:r>
              <a:rPr sz="2900" spc="-365" dirty="0">
                <a:latin typeface="Arial"/>
                <a:cs typeface="Arial"/>
              </a:rPr>
              <a:t> </a:t>
            </a:r>
            <a:r>
              <a:rPr sz="2900" b="1" spc="-175" dirty="0">
                <a:latin typeface="Arial"/>
                <a:cs typeface="Arial"/>
              </a:rPr>
              <a:t>paradigm</a:t>
            </a:r>
            <a:endParaRPr sz="2900">
              <a:latin typeface="Arial"/>
              <a:cs typeface="Arial"/>
            </a:endParaRPr>
          </a:p>
          <a:p>
            <a:pPr marL="332740" indent="-320675">
              <a:lnSpc>
                <a:spcPct val="100000"/>
              </a:lnSpc>
              <a:spcBef>
                <a:spcPts val="700"/>
              </a:spcBef>
              <a:buClr>
                <a:srgbClr val="70685A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sz="2900" spc="-180" dirty="0">
                <a:latin typeface="Arial"/>
                <a:cs typeface="Arial"/>
              </a:rPr>
              <a:t>extends</a:t>
            </a:r>
            <a:r>
              <a:rPr sz="2900" spc="-35" dirty="0">
                <a:latin typeface="Arial"/>
                <a:cs typeface="Arial"/>
              </a:rPr>
              <a:t> </a:t>
            </a:r>
            <a:r>
              <a:rPr sz="2900" b="1" spc="-210" dirty="0">
                <a:latin typeface="Arial"/>
                <a:cs typeface="Arial"/>
              </a:rPr>
              <a:t>OOP</a:t>
            </a:r>
            <a:endParaRPr sz="2900">
              <a:latin typeface="Arial"/>
              <a:cs typeface="Arial"/>
            </a:endParaRPr>
          </a:p>
          <a:p>
            <a:pPr marL="332740" indent="-320675">
              <a:lnSpc>
                <a:spcPct val="100000"/>
              </a:lnSpc>
              <a:spcBef>
                <a:spcPts val="680"/>
              </a:spcBef>
              <a:buClr>
                <a:srgbClr val="70685A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sz="2900" spc="-170" dirty="0">
                <a:latin typeface="Arial"/>
                <a:cs typeface="Arial"/>
              </a:rPr>
              <a:t>enables </a:t>
            </a:r>
            <a:r>
              <a:rPr sz="2900" b="1" spc="-160" dirty="0">
                <a:latin typeface="Arial"/>
                <a:cs typeface="Arial"/>
              </a:rPr>
              <a:t>modularization </a:t>
            </a:r>
            <a:r>
              <a:rPr sz="2900" dirty="0">
                <a:latin typeface="Arial"/>
                <a:cs typeface="Arial"/>
              </a:rPr>
              <a:t>of </a:t>
            </a:r>
            <a:r>
              <a:rPr sz="2900" spc="-220" dirty="0">
                <a:latin typeface="Arial"/>
                <a:cs typeface="Arial"/>
              </a:rPr>
              <a:t>crosscutting</a:t>
            </a:r>
            <a:r>
              <a:rPr sz="2900" spc="330" dirty="0">
                <a:latin typeface="Arial"/>
                <a:cs typeface="Arial"/>
              </a:rPr>
              <a:t> </a:t>
            </a:r>
            <a:r>
              <a:rPr sz="2900" spc="-265" dirty="0">
                <a:latin typeface="Arial"/>
                <a:cs typeface="Arial"/>
              </a:rPr>
              <a:t>concerns</a:t>
            </a:r>
            <a:endParaRPr sz="2900">
              <a:latin typeface="Arial"/>
              <a:cs typeface="Arial"/>
            </a:endParaRPr>
          </a:p>
          <a:p>
            <a:pPr marL="332740" indent="-320675">
              <a:lnSpc>
                <a:spcPct val="100000"/>
              </a:lnSpc>
              <a:spcBef>
                <a:spcPts val="720"/>
              </a:spcBef>
              <a:buClr>
                <a:srgbClr val="70685A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sz="2900" spc="-250" dirty="0">
                <a:latin typeface="Arial"/>
                <a:cs typeface="Arial"/>
              </a:rPr>
              <a:t>is second </a:t>
            </a:r>
            <a:r>
              <a:rPr sz="2900" spc="-95" dirty="0">
                <a:latin typeface="Arial"/>
                <a:cs typeface="Arial"/>
              </a:rPr>
              <a:t>heart </a:t>
            </a:r>
            <a:r>
              <a:rPr sz="2900" dirty="0">
                <a:latin typeface="Arial"/>
                <a:cs typeface="Arial"/>
              </a:rPr>
              <a:t>of </a:t>
            </a:r>
            <a:r>
              <a:rPr sz="2900" spc="-145" dirty="0">
                <a:latin typeface="Arial"/>
                <a:cs typeface="Arial"/>
              </a:rPr>
              <a:t>Spring</a:t>
            </a:r>
            <a:r>
              <a:rPr sz="2900" spc="-545" dirty="0">
                <a:latin typeface="Arial"/>
                <a:cs typeface="Arial"/>
              </a:rPr>
              <a:t> </a:t>
            </a:r>
            <a:r>
              <a:rPr sz="2900" spc="-200" dirty="0">
                <a:latin typeface="Arial"/>
                <a:cs typeface="Arial"/>
              </a:rPr>
              <a:t>Framework</a:t>
            </a:r>
            <a:endParaRPr sz="2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rgbClr val="93C500"/>
          </a:solidFill>
        </p:spPr>
        <p:txBody>
          <a:bodyPr vert="horz" wrap="square" lIns="0" tIns="12890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15"/>
              </a:spcBef>
            </a:pPr>
            <a:r>
              <a:rPr spc="-509" dirty="0">
                <a:solidFill>
                  <a:srgbClr val="FFFFFF"/>
                </a:solidFill>
              </a:rPr>
              <a:t>XML </a:t>
            </a:r>
            <a:r>
              <a:rPr spc="-215" dirty="0">
                <a:solidFill>
                  <a:srgbClr val="FFFFFF"/>
                </a:solidFill>
              </a:rPr>
              <a:t>based</a:t>
            </a:r>
            <a:r>
              <a:rPr spc="-265" dirty="0">
                <a:solidFill>
                  <a:srgbClr val="FFFFFF"/>
                </a:solidFill>
              </a:rPr>
              <a:t> </a:t>
            </a:r>
            <a:r>
              <a:rPr spc="-405" dirty="0">
                <a:solidFill>
                  <a:srgbClr val="FFFFFF"/>
                </a:solidFill>
              </a:rPr>
              <a:t>AOP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80"/>
              </a:lnSpc>
            </a:pPr>
            <a:r>
              <a:rPr spc="-70" dirty="0"/>
              <a:t>Spring </a:t>
            </a:r>
            <a:r>
              <a:rPr spc="-95" dirty="0"/>
              <a:t>Framework </a:t>
            </a:r>
            <a:r>
              <a:rPr dirty="0"/>
              <a:t>-</a:t>
            </a:r>
            <a:r>
              <a:rPr spc="45" dirty="0"/>
              <a:t> </a:t>
            </a:r>
            <a:r>
              <a:rPr spc="-130" dirty="0"/>
              <a:t>AOP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80"/>
              </a:lnSpc>
            </a:pPr>
            <a:r>
              <a:rPr lang="en-US" spc="-70" dirty="0"/>
              <a:t>Training</a:t>
            </a:r>
            <a:endParaRPr spc="-11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43865"/>
            <a:ext cx="445960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4" dirty="0"/>
              <a:t>Declaring </a:t>
            </a:r>
            <a:r>
              <a:rPr spc="-270" dirty="0"/>
              <a:t>an</a:t>
            </a:r>
            <a:r>
              <a:rPr spc="65" dirty="0"/>
              <a:t> </a:t>
            </a:r>
            <a:r>
              <a:rPr spc="-260" dirty="0"/>
              <a:t>aspect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80"/>
              </a:lnSpc>
            </a:pPr>
            <a:r>
              <a:rPr spc="-70" dirty="0"/>
              <a:t>Spring </a:t>
            </a:r>
            <a:r>
              <a:rPr spc="-95" dirty="0"/>
              <a:t>Framework </a:t>
            </a:r>
            <a:r>
              <a:rPr dirty="0"/>
              <a:t>-</a:t>
            </a:r>
            <a:r>
              <a:rPr spc="45" dirty="0"/>
              <a:t> </a:t>
            </a:r>
            <a:r>
              <a:rPr spc="-130" dirty="0"/>
              <a:t>AOP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80"/>
              </a:lnSpc>
            </a:pPr>
            <a:r>
              <a:rPr lang="en-US" spc="-70" dirty="0"/>
              <a:t>Training</a:t>
            </a:r>
            <a:endParaRPr spc="-110" dirty="0"/>
          </a:p>
        </p:txBody>
      </p:sp>
      <p:sp>
        <p:nvSpPr>
          <p:cNvPr id="3" name="object 3"/>
          <p:cNvSpPr txBox="1"/>
          <p:nvPr/>
        </p:nvSpPr>
        <p:spPr>
          <a:xfrm>
            <a:off x="691387" y="1535023"/>
            <a:ext cx="7366634" cy="443865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459"/>
              </a:spcBef>
            </a:pPr>
            <a:r>
              <a:rPr sz="1400" spc="-5" dirty="0">
                <a:solidFill>
                  <a:srgbClr val="008080"/>
                </a:solidFill>
                <a:latin typeface="Courier New"/>
                <a:cs typeface="Courier New"/>
              </a:rPr>
              <a:t>&lt;?</a:t>
            </a:r>
            <a:r>
              <a:rPr sz="1400" spc="-5" dirty="0">
                <a:solidFill>
                  <a:srgbClr val="3E7E7E"/>
                </a:solidFill>
                <a:latin typeface="Courier New"/>
                <a:cs typeface="Courier New"/>
              </a:rPr>
              <a:t>xml </a:t>
            </a:r>
            <a:r>
              <a:rPr sz="1400" spc="-10" dirty="0">
                <a:solidFill>
                  <a:srgbClr val="7E007E"/>
                </a:solidFill>
                <a:latin typeface="Courier New"/>
                <a:cs typeface="Courier New"/>
              </a:rPr>
              <a:t>version</a:t>
            </a:r>
            <a:r>
              <a:rPr sz="1400" spc="-10" dirty="0">
                <a:latin typeface="Courier New"/>
                <a:cs typeface="Courier New"/>
              </a:rPr>
              <a:t>=</a:t>
            </a:r>
            <a:r>
              <a:rPr sz="1400" spc="-10" dirty="0">
                <a:solidFill>
                  <a:srgbClr val="2A00FF"/>
                </a:solidFill>
                <a:latin typeface="Courier New"/>
                <a:cs typeface="Courier New"/>
              </a:rPr>
              <a:t>"1.0"</a:t>
            </a:r>
            <a:r>
              <a:rPr sz="1400" dirty="0">
                <a:solidFill>
                  <a:srgbClr val="2A00FF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7E007E"/>
                </a:solidFill>
                <a:latin typeface="Courier New"/>
                <a:cs typeface="Courier New"/>
              </a:rPr>
              <a:t>encoding</a:t>
            </a:r>
            <a:r>
              <a:rPr sz="1400" spc="-10" dirty="0">
                <a:latin typeface="Courier New"/>
                <a:cs typeface="Courier New"/>
              </a:rPr>
              <a:t>=</a:t>
            </a:r>
            <a:r>
              <a:rPr sz="1400" spc="-10" dirty="0">
                <a:solidFill>
                  <a:srgbClr val="2A00FF"/>
                </a:solidFill>
                <a:latin typeface="Courier New"/>
                <a:cs typeface="Courier New"/>
              </a:rPr>
              <a:t>"UTF-8"</a:t>
            </a:r>
            <a:r>
              <a:rPr sz="1400" spc="-10" dirty="0">
                <a:solidFill>
                  <a:srgbClr val="008080"/>
                </a:solidFill>
                <a:latin typeface="Courier New"/>
                <a:cs typeface="Courier New"/>
              </a:rPr>
              <a:t>?&gt;</a:t>
            </a:r>
            <a:endParaRPr sz="1400">
              <a:latin typeface="Courier New"/>
              <a:cs typeface="Courier New"/>
            </a:endParaRPr>
          </a:p>
          <a:p>
            <a:pPr marL="12700" algn="just">
              <a:lnSpc>
                <a:spcPct val="100000"/>
              </a:lnSpc>
              <a:spcBef>
                <a:spcPts val="359"/>
              </a:spcBef>
            </a:pPr>
            <a:r>
              <a:rPr sz="1400" spc="-5" dirty="0">
                <a:solidFill>
                  <a:srgbClr val="008080"/>
                </a:solidFill>
                <a:latin typeface="Courier New"/>
                <a:cs typeface="Courier New"/>
              </a:rPr>
              <a:t>&lt;</a:t>
            </a:r>
            <a:r>
              <a:rPr sz="1400" spc="-5" dirty="0">
                <a:solidFill>
                  <a:srgbClr val="3E7E7E"/>
                </a:solidFill>
                <a:latin typeface="Courier New"/>
                <a:cs typeface="Courier New"/>
              </a:rPr>
              <a:t>beans </a:t>
            </a:r>
            <a:r>
              <a:rPr sz="1400" spc="-10" dirty="0">
                <a:solidFill>
                  <a:srgbClr val="7E007E"/>
                </a:solidFill>
                <a:latin typeface="Courier New"/>
                <a:cs typeface="Courier New"/>
              </a:rPr>
              <a:t>xmlns</a:t>
            </a:r>
            <a:r>
              <a:rPr sz="1400" spc="-10" dirty="0">
                <a:latin typeface="Courier New"/>
                <a:cs typeface="Courier New"/>
              </a:rPr>
              <a:t>=</a:t>
            </a:r>
            <a:r>
              <a:rPr sz="1400" spc="-10" dirty="0">
                <a:solidFill>
                  <a:srgbClr val="2A00FF"/>
                </a:solidFill>
                <a:latin typeface="Courier New"/>
                <a:cs typeface="Courier New"/>
              </a:rPr>
              <a:t>"</a:t>
            </a:r>
            <a:r>
              <a:rPr sz="1400" spc="-10" dirty="0">
                <a:solidFill>
                  <a:srgbClr val="2A00FF"/>
                </a:solidFill>
                <a:latin typeface="Courier New"/>
                <a:cs typeface="Courier New"/>
                <a:hlinkClick r:id="rId2"/>
              </a:rPr>
              <a:t>http://www.springframework.org/schema/beans"</a:t>
            </a:r>
            <a:endParaRPr sz="1400">
              <a:latin typeface="Courier New"/>
              <a:cs typeface="Courier New"/>
            </a:endParaRPr>
          </a:p>
          <a:p>
            <a:pPr marL="758190" marR="961390" algn="just">
              <a:lnSpc>
                <a:spcPct val="121400"/>
              </a:lnSpc>
              <a:spcBef>
                <a:spcPts val="15"/>
              </a:spcBef>
            </a:pPr>
            <a:r>
              <a:rPr sz="1400" spc="-10" dirty="0">
                <a:solidFill>
                  <a:srgbClr val="7E007E"/>
                </a:solidFill>
                <a:latin typeface="Courier New"/>
                <a:cs typeface="Courier New"/>
              </a:rPr>
              <a:t>xmlns:xsi</a:t>
            </a:r>
            <a:r>
              <a:rPr sz="1400" spc="-10" dirty="0">
                <a:latin typeface="Courier New"/>
                <a:cs typeface="Courier New"/>
              </a:rPr>
              <a:t>=</a:t>
            </a:r>
            <a:r>
              <a:rPr sz="1400" spc="-10" dirty="0">
                <a:solidFill>
                  <a:srgbClr val="2A00FF"/>
                </a:solidFill>
                <a:latin typeface="Courier New"/>
                <a:cs typeface="Courier New"/>
                <a:hlinkClick r:id="rId3"/>
              </a:rPr>
              <a:t>"htt</a:t>
            </a:r>
            <a:r>
              <a:rPr sz="1400" spc="-10" dirty="0">
                <a:solidFill>
                  <a:srgbClr val="2A00FF"/>
                </a:solidFill>
                <a:latin typeface="Courier New"/>
                <a:cs typeface="Courier New"/>
              </a:rPr>
              <a:t>p</a:t>
            </a:r>
            <a:r>
              <a:rPr sz="1400" spc="-10" dirty="0">
                <a:solidFill>
                  <a:srgbClr val="2A00FF"/>
                </a:solidFill>
                <a:latin typeface="Courier New"/>
                <a:cs typeface="Courier New"/>
                <a:hlinkClick r:id="rId3"/>
              </a:rPr>
              <a:t>://www.w3.org/2001/XMLSchema-instance" </a:t>
            </a:r>
            <a:r>
              <a:rPr sz="1400" spc="-10" dirty="0">
                <a:solidFill>
                  <a:srgbClr val="2A00FF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7E007E"/>
                </a:solidFill>
                <a:latin typeface="Courier New"/>
                <a:cs typeface="Courier New"/>
              </a:rPr>
              <a:t>xmlns:</a:t>
            </a:r>
            <a:r>
              <a:rPr sz="1400" b="1" spc="-10" dirty="0">
                <a:solidFill>
                  <a:srgbClr val="7E007E"/>
                </a:solidFill>
                <a:latin typeface="Courier New"/>
                <a:cs typeface="Courier New"/>
              </a:rPr>
              <a:t>aop</a:t>
            </a:r>
            <a:r>
              <a:rPr sz="1400" spc="-10" dirty="0">
                <a:latin typeface="Courier New"/>
                <a:cs typeface="Courier New"/>
              </a:rPr>
              <a:t>=</a:t>
            </a:r>
            <a:r>
              <a:rPr sz="1400" spc="-10" dirty="0">
                <a:solidFill>
                  <a:srgbClr val="2A00FF"/>
                </a:solidFill>
                <a:latin typeface="Courier New"/>
                <a:cs typeface="Courier New"/>
                <a:hlinkClick r:id="rId4"/>
              </a:rPr>
              <a:t>"htt</a:t>
            </a:r>
            <a:r>
              <a:rPr sz="1400" spc="-10" dirty="0">
                <a:solidFill>
                  <a:srgbClr val="2A00FF"/>
                </a:solidFill>
                <a:latin typeface="Courier New"/>
                <a:cs typeface="Courier New"/>
              </a:rPr>
              <a:t>p</a:t>
            </a:r>
            <a:r>
              <a:rPr sz="1400" spc="-10" dirty="0">
                <a:solidFill>
                  <a:srgbClr val="2A00FF"/>
                </a:solidFill>
                <a:latin typeface="Courier New"/>
                <a:cs typeface="Courier New"/>
                <a:hlinkClick r:id="rId4"/>
              </a:rPr>
              <a:t>://www.springframework.org/schema/</a:t>
            </a:r>
            <a:r>
              <a:rPr sz="1400" b="1" spc="-10" dirty="0">
                <a:solidFill>
                  <a:srgbClr val="2A00FF"/>
                </a:solidFill>
                <a:latin typeface="Courier New"/>
                <a:cs typeface="Courier New"/>
                <a:hlinkClick r:id="rId4"/>
              </a:rPr>
              <a:t>aop</a:t>
            </a:r>
            <a:r>
              <a:rPr sz="1400" spc="-10" dirty="0">
                <a:solidFill>
                  <a:srgbClr val="2A00FF"/>
                </a:solidFill>
                <a:latin typeface="Courier New"/>
                <a:cs typeface="Courier New"/>
              </a:rPr>
              <a:t>"  </a:t>
            </a:r>
            <a:r>
              <a:rPr sz="1400" spc="-10" dirty="0">
                <a:solidFill>
                  <a:srgbClr val="7E007E"/>
                </a:solidFill>
                <a:latin typeface="Courier New"/>
                <a:cs typeface="Courier New"/>
              </a:rPr>
              <a:t>xsi:schemaLocation</a:t>
            </a:r>
            <a:r>
              <a:rPr sz="1400" spc="-10" dirty="0">
                <a:latin typeface="Courier New"/>
                <a:cs typeface="Courier New"/>
              </a:rPr>
              <a:t>=</a:t>
            </a:r>
            <a:r>
              <a:rPr sz="1400" spc="-10" dirty="0">
                <a:solidFill>
                  <a:srgbClr val="2A00FF"/>
                </a:solidFill>
                <a:latin typeface="Courier New"/>
                <a:cs typeface="Courier New"/>
              </a:rPr>
              <a:t>"…"</a:t>
            </a:r>
            <a:r>
              <a:rPr sz="1400" spc="-10" dirty="0">
                <a:solidFill>
                  <a:srgbClr val="008080"/>
                </a:solidFill>
                <a:latin typeface="Courier New"/>
                <a:cs typeface="Courier New"/>
              </a:rPr>
              <a:t>&gt;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100">
              <a:latin typeface="Courier New"/>
              <a:cs typeface="Courier New"/>
            </a:endParaRPr>
          </a:p>
          <a:p>
            <a:pPr marL="225425">
              <a:lnSpc>
                <a:spcPct val="100000"/>
              </a:lnSpc>
            </a:pPr>
            <a:r>
              <a:rPr sz="1400" spc="-5" dirty="0">
                <a:solidFill>
                  <a:srgbClr val="008080"/>
                </a:solidFill>
                <a:latin typeface="Courier New"/>
                <a:cs typeface="Courier New"/>
              </a:rPr>
              <a:t>&lt;</a:t>
            </a:r>
            <a:r>
              <a:rPr sz="1400" spc="-5" dirty="0">
                <a:solidFill>
                  <a:srgbClr val="3E7E7E"/>
                </a:solidFill>
                <a:latin typeface="Courier New"/>
                <a:cs typeface="Courier New"/>
              </a:rPr>
              <a:t>aop:</a:t>
            </a:r>
            <a:r>
              <a:rPr sz="1400" b="1" spc="-5" dirty="0">
                <a:solidFill>
                  <a:srgbClr val="3E7E7E"/>
                </a:solidFill>
                <a:latin typeface="Courier New"/>
                <a:cs typeface="Courier New"/>
              </a:rPr>
              <a:t>config</a:t>
            </a:r>
            <a:r>
              <a:rPr sz="1400" spc="-5" dirty="0">
                <a:solidFill>
                  <a:srgbClr val="008080"/>
                </a:solidFill>
                <a:latin typeface="Courier New"/>
                <a:cs typeface="Courier New"/>
              </a:rPr>
              <a:t>&gt;</a:t>
            </a:r>
            <a:endParaRPr sz="1400">
              <a:latin typeface="Courier New"/>
              <a:cs typeface="Courier New"/>
            </a:endParaRPr>
          </a:p>
          <a:p>
            <a:pPr marL="439420">
              <a:lnSpc>
                <a:spcPct val="100000"/>
              </a:lnSpc>
              <a:spcBef>
                <a:spcPts val="360"/>
              </a:spcBef>
            </a:pPr>
            <a:r>
              <a:rPr sz="1400" spc="-10" dirty="0">
                <a:solidFill>
                  <a:srgbClr val="008080"/>
                </a:solidFill>
                <a:latin typeface="Courier New"/>
                <a:cs typeface="Courier New"/>
              </a:rPr>
              <a:t>&lt;</a:t>
            </a:r>
            <a:r>
              <a:rPr sz="1400" spc="-10" dirty="0">
                <a:solidFill>
                  <a:srgbClr val="3E7E7E"/>
                </a:solidFill>
                <a:latin typeface="Courier New"/>
                <a:cs typeface="Courier New"/>
              </a:rPr>
              <a:t>aop:</a:t>
            </a:r>
            <a:r>
              <a:rPr sz="1400" b="1" spc="-10" dirty="0">
                <a:solidFill>
                  <a:srgbClr val="3E7E7E"/>
                </a:solidFill>
                <a:latin typeface="Courier New"/>
                <a:cs typeface="Courier New"/>
              </a:rPr>
              <a:t>aspect </a:t>
            </a:r>
            <a:r>
              <a:rPr sz="1400" spc="-5" dirty="0">
                <a:solidFill>
                  <a:srgbClr val="7E007E"/>
                </a:solidFill>
                <a:latin typeface="Courier New"/>
                <a:cs typeface="Courier New"/>
              </a:rPr>
              <a:t>id</a:t>
            </a:r>
            <a:r>
              <a:rPr sz="1400" spc="-5" dirty="0">
                <a:latin typeface="Courier New"/>
                <a:cs typeface="Courier New"/>
              </a:rPr>
              <a:t>=</a:t>
            </a:r>
            <a:r>
              <a:rPr sz="1400" spc="-5" dirty="0">
                <a:solidFill>
                  <a:srgbClr val="2A00FF"/>
                </a:solidFill>
                <a:latin typeface="Courier New"/>
                <a:cs typeface="Courier New"/>
              </a:rPr>
              <a:t>"bankAspectId"</a:t>
            </a:r>
            <a:r>
              <a:rPr sz="1400" dirty="0">
                <a:solidFill>
                  <a:srgbClr val="2A00FF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7E007E"/>
                </a:solidFill>
                <a:latin typeface="Courier New"/>
                <a:cs typeface="Courier New"/>
              </a:rPr>
              <a:t>ref</a:t>
            </a:r>
            <a:r>
              <a:rPr sz="1400" spc="-10" dirty="0">
                <a:latin typeface="Courier New"/>
                <a:cs typeface="Courier New"/>
              </a:rPr>
              <a:t>=</a:t>
            </a:r>
            <a:r>
              <a:rPr sz="1400" spc="-10" dirty="0">
                <a:solidFill>
                  <a:srgbClr val="2A00FF"/>
                </a:solidFill>
                <a:latin typeface="Courier New"/>
                <a:cs typeface="Courier New"/>
              </a:rPr>
              <a:t>"bankAspect"</a:t>
            </a:r>
            <a:r>
              <a:rPr sz="1400" spc="-10" dirty="0">
                <a:solidFill>
                  <a:srgbClr val="008080"/>
                </a:solidFill>
                <a:latin typeface="Courier New"/>
                <a:cs typeface="Courier New"/>
              </a:rPr>
              <a:t>&gt;</a:t>
            </a:r>
            <a:endParaRPr sz="1400">
              <a:latin typeface="Courier New"/>
              <a:cs typeface="Courier New"/>
            </a:endParaRPr>
          </a:p>
          <a:p>
            <a:pPr marL="652780">
              <a:lnSpc>
                <a:spcPct val="100000"/>
              </a:lnSpc>
              <a:spcBef>
                <a:spcPts val="375"/>
              </a:spcBef>
            </a:pPr>
            <a:r>
              <a:rPr sz="1400" spc="-10" dirty="0">
                <a:solidFill>
                  <a:srgbClr val="008080"/>
                </a:solidFill>
                <a:latin typeface="Courier New"/>
                <a:cs typeface="Courier New"/>
              </a:rPr>
              <a:t>&lt;</a:t>
            </a:r>
            <a:r>
              <a:rPr sz="1400" spc="-10" dirty="0">
                <a:solidFill>
                  <a:srgbClr val="3E7E7E"/>
                </a:solidFill>
                <a:latin typeface="Courier New"/>
                <a:cs typeface="Courier New"/>
              </a:rPr>
              <a:t>aop:</a:t>
            </a:r>
            <a:r>
              <a:rPr sz="1400" b="1" spc="-10" dirty="0">
                <a:solidFill>
                  <a:srgbClr val="3E7E7E"/>
                </a:solidFill>
                <a:latin typeface="Courier New"/>
                <a:cs typeface="Courier New"/>
              </a:rPr>
              <a:t>pointcut</a:t>
            </a:r>
            <a:r>
              <a:rPr sz="1400" b="1" spc="-5" dirty="0">
                <a:solidFill>
                  <a:srgbClr val="3E7E7E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7E007E"/>
                </a:solidFill>
                <a:latin typeface="Courier New"/>
                <a:cs typeface="Courier New"/>
              </a:rPr>
              <a:t>id</a:t>
            </a:r>
            <a:r>
              <a:rPr sz="1400" spc="-10" dirty="0">
                <a:latin typeface="Courier New"/>
                <a:cs typeface="Courier New"/>
              </a:rPr>
              <a:t>=</a:t>
            </a:r>
            <a:r>
              <a:rPr sz="1400" spc="-10" dirty="0">
                <a:solidFill>
                  <a:srgbClr val="2A00FF"/>
                </a:solidFill>
                <a:latin typeface="Courier New"/>
                <a:cs typeface="Courier New"/>
              </a:rPr>
              <a:t>"anyPublicMethod"</a:t>
            </a:r>
            <a:endParaRPr sz="1400">
              <a:latin typeface="Courier New"/>
              <a:cs typeface="Courier New"/>
            </a:endParaRPr>
          </a:p>
          <a:p>
            <a:pPr marL="2141855">
              <a:lnSpc>
                <a:spcPct val="100000"/>
              </a:lnSpc>
              <a:spcBef>
                <a:spcPts val="360"/>
              </a:spcBef>
            </a:pPr>
            <a:r>
              <a:rPr sz="1400" spc="-10" dirty="0">
                <a:solidFill>
                  <a:srgbClr val="7E007E"/>
                </a:solidFill>
                <a:latin typeface="Courier New"/>
                <a:cs typeface="Courier New"/>
              </a:rPr>
              <a:t>expression</a:t>
            </a:r>
            <a:r>
              <a:rPr sz="1400" spc="-10" dirty="0">
                <a:latin typeface="Courier New"/>
                <a:cs typeface="Courier New"/>
              </a:rPr>
              <a:t>=</a:t>
            </a:r>
            <a:r>
              <a:rPr sz="1400" spc="-10" dirty="0">
                <a:solidFill>
                  <a:srgbClr val="2A00FF"/>
                </a:solidFill>
                <a:latin typeface="Courier New"/>
                <a:cs typeface="Courier New"/>
              </a:rPr>
              <a:t>"execution(public </a:t>
            </a:r>
            <a:r>
              <a:rPr sz="1400" dirty="0">
                <a:solidFill>
                  <a:srgbClr val="2A00FF"/>
                </a:solidFill>
                <a:latin typeface="Courier New"/>
                <a:cs typeface="Courier New"/>
              </a:rPr>
              <a:t>* *</a:t>
            </a:r>
            <a:r>
              <a:rPr sz="1400" spc="-20" dirty="0">
                <a:solidFill>
                  <a:srgbClr val="2A00FF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2A00FF"/>
                </a:solidFill>
                <a:latin typeface="Courier New"/>
                <a:cs typeface="Courier New"/>
              </a:rPr>
              <a:t>(..))"</a:t>
            </a:r>
            <a:r>
              <a:rPr sz="1400" spc="-5" dirty="0">
                <a:solidFill>
                  <a:srgbClr val="008080"/>
                </a:solidFill>
                <a:latin typeface="Courier New"/>
                <a:cs typeface="Courier New"/>
              </a:rPr>
              <a:t>/&gt;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100">
              <a:latin typeface="Courier New"/>
              <a:cs typeface="Courier New"/>
            </a:endParaRPr>
          </a:p>
          <a:p>
            <a:pPr marL="652780">
              <a:lnSpc>
                <a:spcPct val="100000"/>
              </a:lnSpc>
              <a:spcBef>
                <a:spcPts val="5"/>
              </a:spcBef>
            </a:pPr>
            <a:r>
              <a:rPr sz="1400" spc="-5" dirty="0">
                <a:solidFill>
                  <a:srgbClr val="008080"/>
                </a:solidFill>
                <a:latin typeface="Courier New"/>
                <a:cs typeface="Courier New"/>
              </a:rPr>
              <a:t>&lt;</a:t>
            </a:r>
            <a:r>
              <a:rPr sz="1400" spc="-5" dirty="0">
                <a:solidFill>
                  <a:srgbClr val="3E7E7E"/>
                </a:solidFill>
                <a:latin typeface="Courier New"/>
                <a:cs typeface="Courier New"/>
              </a:rPr>
              <a:t>aop:</a:t>
            </a:r>
            <a:r>
              <a:rPr sz="1400" b="1" spc="-5" dirty="0">
                <a:solidFill>
                  <a:srgbClr val="3E7E7E"/>
                </a:solidFill>
                <a:latin typeface="Courier New"/>
                <a:cs typeface="Courier New"/>
              </a:rPr>
              <a:t>before </a:t>
            </a:r>
            <a:r>
              <a:rPr sz="1400" spc="-5" dirty="0">
                <a:solidFill>
                  <a:srgbClr val="7E007E"/>
                </a:solidFill>
                <a:latin typeface="Courier New"/>
                <a:cs typeface="Courier New"/>
              </a:rPr>
              <a:t>pointcut-ref</a:t>
            </a:r>
            <a:r>
              <a:rPr sz="1400" spc="-5" dirty="0">
                <a:latin typeface="Courier New"/>
                <a:cs typeface="Courier New"/>
              </a:rPr>
              <a:t>=</a:t>
            </a:r>
            <a:r>
              <a:rPr sz="1400" spc="-5" dirty="0">
                <a:solidFill>
                  <a:srgbClr val="2A00FF"/>
                </a:solidFill>
                <a:latin typeface="Courier New"/>
                <a:cs typeface="Courier New"/>
              </a:rPr>
              <a:t>"anyPublicMethod"</a:t>
            </a:r>
            <a:r>
              <a:rPr sz="1400" spc="-15" dirty="0">
                <a:solidFill>
                  <a:srgbClr val="2A00FF"/>
                </a:solidFill>
                <a:latin typeface="Courier New"/>
                <a:cs typeface="Courier New"/>
              </a:rPr>
              <a:t> </a:t>
            </a:r>
            <a:r>
              <a:rPr sz="1400" b="1" spc="-10" dirty="0">
                <a:solidFill>
                  <a:srgbClr val="7E007E"/>
                </a:solidFill>
                <a:latin typeface="Courier New"/>
                <a:cs typeface="Courier New"/>
              </a:rPr>
              <a:t>method</a:t>
            </a:r>
            <a:r>
              <a:rPr sz="1400" spc="-10" dirty="0">
                <a:latin typeface="Courier New"/>
                <a:cs typeface="Courier New"/>
              </a:rPr>
              <a:t>=</a:t>
            </a:r>
            <a:r>
              <a:rPr sz="1400" spc="-10" dirty="0">
                <a:solidFill>
                  <a:srgbClr val="2A00FF"/>
                </a:solidFill>
                <a:latin typeface="Courier New"/>
                <a:cs typeface="Courier New"/>
              </a:rPr>
              <a:t>"logBefore"</a:t>
            </a:r>
            <a:r>
              <a:rPr sz="1400" spc="-10" dirty="0">
                <a:solidFill>
                  <a:srgbClr val="008080"/>
                </a:solidFill>
                <a:latin typeface="Courier New"/>
                <a:cs typeface="Courier New"/>
              </a:rPr>
              <a:t>/&gt;</a:t>
            </a:r>
            <a:endParaRPr sz="1400">
              <a:latin typeface="Courier New"/>
              <a:cs typeface="Courier New"/>
            </a:endParaRPr>
          </a:p>
          <a:p>
            <a:pPr marL="439420">
              <a:lnSpc>
                <a:spcPct val="100000"/>
              </a:lnSpc>
              <a:spcBef>
                <a:spcPts val="359"/>
              </a:spcBef>
            </a:pPr>
            <a:r>
              <a:rPr sz="1400" spc="-5" dirty="0">
                <a:solidFill>
                  <a:srgbClr val="008080"/>
                </a:solidFill>
                <a:latin typeface="Courier New"/>
                <a:cs typeface="Courier New"/>
              </a:rPr>
              <a:t>&lt;/</a:t>
            </a:r>
            <a:r>
              <a:rPr sz="1400" spc="-5" dirty="0">
                <a:solidFill>
                  <a:srgbClr val="3E7E7E"/>
                </a:solidFill>
                <a:latin typeface="Courier New"/>
                <a:cs typeface="Courier New"/>
              </a:rPr>
              <a:t>aop:</a:t>
            </a:r>
            <a:r>
              <a:rPr sz="1400" b="1" spc="-5" dirty="0">
                <a:solidFill>
                  <a:srgbClr val="3E7E7E"/>
                </a:solidFill>
                <a:latin typeface="Courier New"/>
                <a:cs typeface="Courier New"/>
              </a:rPr>
              <a:t>aspect</a:t>
            </a:r>
            <a:r>
              <a:rPr sz="1400" spc="-5" dirty="0">
                <a:solidFill>
                  <a:srgbClr val="008080"/>
                </a:solidFill>
                <a:latin typeface="Courier New"/>
                <a:cs typeface="Courier New"/>
              </a:rPr>
              <a:t>&gt;</a:t>
            </a:r>
            <a:endParaRPr sz="1400">
              <a:latin typeface="Courier New"/>
              <a:cs typeface="Courier New"/>
            </a:endParaRPr>
          </a:p>
          <a:p>
            <a:pPr marL="225425">
              <a:lnSpc>
                <a:spcPct val="100000"/>
              </a:lnSpc>
              <a:spcBef>
                <a:spcPts val="359"/>
              </a:spcBef>
            </a:pPr>
            <a:r>
              <a:rPr sz="1400" spc="-5" dirty="0">
                <a:solidFill>
                  <a:srgbClr val="008080"/>
                </a:solidFill>
                <a:latin typeface="Courier New"/>
                <a:cs typeface="Courier New"/>
              </a:rPr>
              <a:t>&lt;/</a:t>
            </a:r>
            <a:r>
              <a:rPr sz="1400" spc="-5" dirty="0">
                <a:solidFill>
                  <a:srgbClr val="3E7E7E"/>
                </a:solidFill>
                <a:latin typeface="Courier New"/>
                <a:cs typeface="Courier New"/>
              </a:rPr>
              <a:t>aop:</a:t>
            </a:r>
            <a:r>
              <a:rPr sz="1400" b="1" spc="-5" dirty="0">
                <a:solidFill>
                  <a:srgbClr val="3E7E7E"/>
                </a:solidFill>
                <a:latin typeface="Courier New"/>
                <a:cs typeface="Courier New"/>
              </a:rPr>
              <a:t>config</a:t>
            </a:r>
            <a:r>
              <a:rPr sz="1400" spc="-5" dirty="0">
                <a:solidFill>
                  <a:srgbClr val="008080"/>
                </a:solidFill>
                <a:latin typeface="Courier New"/>
                <a:cs typeface="Courier New"/>
              </a:rPr>
              <a:t>&gt;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100">
              <a:latin typeface="Courier New"/>
              <a:cs typeface="Courier New"/>
            </a:endParaRPr>
          </a:p>
          <a:p>
            <a:pPr marL="225425">
              <a:lnSpc>
                <a:spcPct val="100000"/>
              </a:lnSpc>
            </a:pPr>
            <a:r>
              <a:rPr sz="1400" spc="-5" dirty="0">
                <a:solidFill>
                  <a:srgbClr val="008080"/>
                </a:solidFill>
                <a:latin typeface="Courier New"/>
                <a:cs typeface="Courier New"/>
              </a:rPr>
              <a:t>&lt;</a:t>
            </a:r>
            <a:r>
              <a:rPr sz="1400" spc="-5" dirty="0">
                <a:solidFill>
                  <a:srgbClr val="3E7E7E"/>
                </a:solidFill>
                <a:latin typeface="Courier New"/>
                <a:cs typeface="Courier New"/>
              </a:rPr>
              <a:t>bean </a:t>
            </a:r>
            <a:r>
              <a:rPr sz="1400" spc="-5" dirty="0">
                <a:solidFill>
                  <a:srgbClr val="7E007E"/>
                </a:solidFill>
                <a:latin typeface="Courier New"/>
                <a:cs typeface="Courier New"/>
              </a:rPr>
              <a:t>id</a:t>
            </a:r>
            <a:r>
              <a:rPr sz="1400" spc="-5" dirty="0">
                <a:latin typeface="Courier New"/>
                <a:cs typeface="Courier New"/>
              </a:rPr>
              <a:t>=</a:t>
            </a:r>
            <a:r>
              <a:rPr sz="1400" spc="-5" dirty="0">
                <a:solidFill>
                  <a:srgbClr val="2A00FF"/>
                </a:solidFill>
                <a:latin typeface="Courier New"/>
                <a:cs typeface="Courier New"/>
              </a:rPr>
              <a:t>"bankAspect"</a:t>
            </a:r>
            <a:r>
              <a:rPr sz="1400" spc="-20" dirty="0">
                <a:solidFill>
                  <a:srgbClr val="2A00FF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7E007E"/>
                </a:solidFill>
                <a:latin typeface="Courier New"/>
                <a:cs typeface="Courier New"/>
              </a:rPr>
              <a:t>class</a:t>
            </a:r>
            <a:r>
              <a:rPr sz="1400" spc="-10" dirty="0">
                <a:latin typeface="Courier New"/>
                <a:cs typeface="Courier New"/>
              </a:rPr>
              <a:t>=</a:t>
            </a:r>
            <a:r>
              <a:rPr sz="1400" spc="-10" dirty="0">
                <a:solidFill>
                  <a:srgbClr val="2A00FF"/>
                </a:solidFill>
                <a:latin typeface="Courier New"/>
                <a:cs typeface="Courier New"/>
              </a:rPr>
              <a:t>"bank.BankAspect"</a:t>
            </a:r>
            <a:r>
              <a:rPr sz="1400" spc="-10" dirty="0">
                <a:solidFill>
                  <a:srgbClr val="008080"/>
                </a:solidFill>
                <a:latin typeface="Courier New"/>
                <a:cs typeface="Courier New"/>
              </a:rPr>
              <a:t>/&gt;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1400" spc="-5" dirty="0">
                <a:solidFill>
                  <a:srgbClr val="008080"/>
                </a:solidFill>
                <a:latin typeface="Courier New"/>
                <a:cs typeface="Courier New"/>
              </a:rPr>
              <a:t>&lt;/</a:t>
            </a:r>
            <a:r>
              <a:rPr sz="1400" spc="-5" dirty="0">
                <a:solidFill>
                  <a:srgbClr val="3E7E7E"/>
                </a:solidFill>
                <a:latin typeface="Courier New"/>
                <a:cs typeface="Courier New"/>
              </a:rPr>
              <a:t>beans</a:t>
            </a:r>
            <a:r>
              <a:rPr sz="1400" spc="-5" dirty="0">
                <a:solidFill>
                  <a:srgbClr val="008080"/>
                </a:solidFill>
                <a:latin typeface="Courier New"/>
                <a:cs typeface="Courier New"/>
              </a:rPr>
              <a:t>&gt;</a:t>
            </a:r>
            <a:endParaRPr sz="1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rgbClr val="93C500"/>
          </a:solidFill>
        </p:spPr>
        <p:txBody>
          <a:bodyPr vert="horz" wrap="square" lIns="0" tIns="12890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15"/>
              </a:spcBef>
            </a:pPr>
            <a:r>
              <a:rPr spc="-375" dirty="0">
                <a:solidFill>
                  <a:srgbClr val="FFFFFF"/>
                </a:solidFill>
              </a:rPr>
              <a:t>How </a:t>
            </a:r>
            <a:r>
              <a:rPr spc="-25" dirty="0">
                <a:solidFill>
                  <a:srgbClr val="FFFFFF"/>
                </a:solidFill>
              </a:rPr>
              <a:t>it </a:t>
            </a:r>
            <a:r>
              <a:rPr spc="-20" dirty="0">
                <a:solidFill>
                  <a:srgbClr val="FFFFFF"/>
                </a:solidFill>
              </a:rPr>
              <a:t>all</a:t>
            </a:r>
            <a:r>
              <a:rPr spc="-509" dirty="0">
                <a:solidFill>
                  <a:srgbClr val="FFFFFF"/>
                </a:solidFill>
              </a:rPr>
              <a:t> </a:t>
            </a:r>
            <a:r>
              <a:rPr spc="-300" dirty="0">
                <a:solidFill>
                  <a:srgbClr val="FFFFFF"/>
                </a:solidFill>
              </a:rPr>
              <a:t>works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80"/>
              </a:lnSpc>
            </a:pPr>
            <a:r>
              <a:rPr spc="-70" dirty="0"/>
              <a:t>Spring </a:t>
            </a:r>
            <a:r>
              <a:rPr spc="-95" dirty="0"/>
              <a:t>Framework </a:t>
            </a:r>
            <a:r>
              <a:rPr dirty="0"/>
              <a:t>-</a:t>
            </a:r>
            <a:r>
              <a:rPr spc="45" dirty="0"/>
              <a:t> </a:t>
            </a:r>
            <a:r>
              <a:rPr spc="-130" dirty="0"/>
              <a:t>AOP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80"/>
              </a:lnSpc>
            </a:pPr>
            <a:r>
              <a:rPr lang="en-US" spc="-70" dirty="0"/>
              <a:t>Training</a:t>
            </a:r>
            <a:endParaRPr spc="-110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2140" y="328117"/>
            <a:ext cx="544512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80" dirty="0"/>
              <a:t>Bean </a:t>
            </a:r>
            <a:r>
              <a:rPr spc="-270" dirty="0"/>
              <a:t>in </a:t>
            </a:r>
            <a:r>
              <a:rPr spc="-220" dirty="0"/>
              <a:t>Spring</a:t>
            </a:r>
            <a:r>
              <a:rPr spc="-335" dirty="0"/>
              <a:t> </a:t>
            </a:r>
            <a:r>
              <a:rPr spc="-235" dirty="0"/>
              <a:t>container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80"/>
              </a:lnSpc>
            </a:pPr>
            <a:r>
              <a:rPr lang="en-US" spc="-70" dirty="0"/>
              <a:t>Training</a:t>
            </a:r>
            <a:endParaRPr spc="-110" dirty="0"/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80"/>
              </a:lnSpc>
            </a:pPr>
            <a:r>
              <a:rPr spc="-70" dirty="0"/>
              <a:t>Spring </a:t>
            </a:r>
            <a:r>
              <a:rPr spc="-95" dirty="0"/>
              <a:t>Framework </a:t>
            </a:r>
            <a:r>
              <a:rPr dirty="0"/>
              <a:t>-</a:t>
            </a:r>
            <a:r>
              <a:rPr spc="45" dirty="0"/>
              <a:t> </a:t>
            </a:r>
            <a:r>
              <a:rPr spc="-130" dirty="0"/>
              <a:t>AOP</a:t>
            </a:r>
          </a:p>
        </p:txBody>
      </p:sp>
      <p:sp>
        <p:nvSpPr>
          <p:cNvPr id="3" name="object 3"/>
          <p:cNvSpPr/>
          <p:nvPr/>
        </p:nvSpPr>
        <p:spPr>
          <a:xfrm>
            <a:off x="748639" y="2438400"/>
            <a:ext cx="3572434" cy="3581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948554" y="2438400"/>
            <a:ext cx="3554830" cy="3581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09600" y="1752600"/>
            <a:ext cx="3886200" cy="640080"/>
          </a:xfrm>
          <a:prstGeom prst="rect">
            <a:avLst/>
          </a:prstGeom>
          <a:solidFill>
            <a:srgbClr val="70685A"/>
          </a:solidFill>
        </p:spPr>
        <p:txBody>
          <a:bodyPr vert="horz" wrap="square" lIns="0" tIns="15303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205"/>
              </a:spcBef>
            </a:pPr>
            <a:r>
              <a:rPr sz="2000" b="1" spc="-160" dirty="0">
                <a:solidFill>
                  <a:srgbClr val="FFFFFF"/>
                </a:solidFill>
                <a:latin typeface="Arial"/>
                <a:cs typeface="Arial"/>
              </a:rPr>
              <a:t>Standard </a:t>
            </a:r>
            <a:r>
              <a:rPr sz="2000" b="1" spc="-140" dirty="0">
                <a:solidFill>
                  <a:srgbClr val="FFFFFF"/>
                </a:solidFill>
                <a:latin typeface="Arial"/>
                <a:cs typeface="Arial"/>
              </a:rPr>
              <a:t>OOP</a:t>
            </a:r>
            <a:r>
              <a:rPr sz="2000" b="1" spc="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130" dirty="0">
                <a:solidFill>
                  <a:srgbClr val="FFFFFF"/>
                </a:solidFill>
                <a:latin typeface="Arial"/>
                <a:cs typeface="Arial"/>
              </a:rPr>
              <a:t>implementation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00600" y="1752600"/>
            <a:ext cx="3886200" cy="640080"/>
          </a:xfrm>
          <a:prstGeom prst="rect">
            <a:avLst/>
          </a:prstGeom>
          <a:solidFill>
            <a:srgbClr val="909364"/>
          </a:solidFill>
        </p:spPr>
        <p:txBody>
          <a:bodyPr vert="horz" wrap="square" lIns="0" tIns="15303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1205"/>
              </a:spcBef>
            </a:pPr>
            <a:r>
              <a:rPr sz="2000" b="1" spc="-130" dirty="0">
                <a:solidFill>
                  <a:srgbClr val="FFFFFF"/>
                </a:solidFill>
                <a:latin typeface="Arial"/>
                <a:cs typeface="Arial"/>
              </a:rPr>
              <a:t>Implementation </a:t>
            </a:r>
            <a:r>
              <a:rPr sz="2000" b="1" spc="-80" dirty="0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sz="2000" b="1" spc="-2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170" dirty="0">
                <a:solidFill>
                  <a:srgbClr val="FFFFFF"/>
                </a:solidFill>
                <a:latin typeface="Arial"/>
                <a:cs typeface="Arial"/>
              </a:rPr>
              <a:t>AOP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2140" y="328117"/>
            <a:ext cx="282130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05" dirty="0"/>
              <a:t>AOP</a:t>
            </a:r>
            <a:r>
              <a:rPr spc="-80" dirty="0"/>
              <a:t> </a:t>
            </a:r>
            <a:r>
              <a:rPr spc="-215" dirty="0"/>
              <a:t>proxies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80"/>
              </a:lnSpc>
            </a:pPr>
            <a:r>
              <a:rPr lang="en-US" spc="-70" dirty="0"/>
              <a:t>Training</a:t>
            </a:r>
            <a:endParaRPr spc="-110" dirty="0"/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80"/>
              </a:lnSpc>
            </a:pPr>
            <a:r>
              <a:rPr spc="-70" dirty="0"/>
              <a:t>Spring </a:t>
            </a:r>
            <a:r>
              <a:rPr spc="-95" dirty="0"/>
              <a:t>Framework </a:t>
            </a:r>
            <a:r>
              <a:rPr dirty="0"/>
              <a:t>-</a:t>
            </a:r>
            <a:r>
              <a:rPr spc="45" dirty="0"/>
              <a:t> </a:t>
            </a:r>
            <a:r>
              <a:rPr spc="-130" dirty="0"/>
              <a:t>AOP</a:t>
            </a:r>
          </a:p>
        </p:txBody>
      </p:sp>
      <p:sp>
        <p:nvSpPr>
          <p:cNvPr id="3" name="object 3"/>
          <p:cNvSpPr/>
          <p:nvPr/>
        </p:nvSpPr>
        <p:spPr>
          <a:xfrm>
            <a:off x="858715" y="3440303"/>
            <a:ext cx="3637084" cy="15777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976550" y="3494785"/>
            <a:ext cx="3710250" cy="14687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09600" y="1752600"/>
            <a:ext cx="3886200" cy="640080"/>
          </a:xfrm>
          <a:prstGeom prst="rect">
            <a:avLst/>
          </a:prstGeom>
          <a:solidFill>
            <a:srgbClr val="70685A"/>
          </a:solidFill>
        </p:spPr>
        <p:txBody>
          <a:bodyPr vert="horz" wrap="square" lIns="0" tIns="15303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205"/>
              </a:spcBef>
            </a:pPr>
            <a:r>
              <a:rPr sz="2000" b="1" spc="-125" dirty="0">
                <a:solidFill>
                  <a:srgbClr val="FFFFFF"/>
                </a:solidFill>
                <a:latin typeface="Arial"/>
                <a:cs typeface="Arial"/>
              </a:rPr>
              <a:t>Invoke</a:t>
            </a:r>
            <a:r>
              <a:rPr sz="20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130" dirty="0">
                <a:solidFill>
                  <a:srgbClr val="FFFFFF"/>
                </a:solidFill>
                <a:latin typeface="Arial"/>
                <a:cs typeface="Arial"/>
              </a:rPr>
              <a:t>directly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00600" y="1752600"/>
            <a:ext cx="3886200" cy="640080"/>
          </a:xfrm>
          <a:prstGeom prst="rect">
            <a:avLst/>
          </a:prstGeom>
          <a:solidFill>
            <a:srgbClr val="909364"/>
          </a:solidFill>
        </p:spPr>
        <p:txBody>
          <a:bodyPr vert="horz" wrap="square" lIns="0" tIns="15303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1205"/>
              </a:spcBef>
            </a:pPr>
            <a:r>
              <a:rPr sz="2000" b="1" spc="-125" dirty="0">
                <a:solidFill>
                  <a:srgbClr val="FFFFFF"/>
                </a:solidFill>
                <a:latin typeface="Arial"/>
                <a:cs typeface="Arial"/>
              </a:rPr>
              <a:t>Invoke </a:t>
            </a:r>
            <a:r>
              <a:rPr sz="2000" b="1" spc="-50" dirty="0">
                <a:solidFill>
                  <a:srgbClr val="FFFFFF"/>
                </a:solidFill>
                <a:latin typeface="Arial"/>
                <a:cs typeface="Arial"/>
              </a:rPr>
              <a:t>via</a:t>
            </a:r>
            <a:r>
              <a:rPr sz="2000" b="1" spc="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130" dirty="0">
                <a:solidFill>
                  <a:srgbClr val="FFFFFF"/>
                </a:solidFill>
                <a:latin typeface="Arial"/>
                <a:cs typeface="Arial"/>
              </a:rPr>
              <a:t>proxy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80160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533400" y="0"/>
                </a:moveTo>
                <a:lnTo>
                  <a:pt x="0" y="0"/>
                </a:lnTo>
                <a:lnTo>
                  <a:pt x="0" y="228600"/>
                </a:lnTo>
                <a:lnTo>
                  <a:pt x="533400" y="228600"/>
                </a:lnTo>
                <a:lnTo>
                  <a:pt x="533400" y="0"/>
                </a:lnTo>
                <a:close/>
              </a:path>
            </a:pathLst>
          </a:custGeom>
          <a:solidFill>
            <a:srgbClr val="7068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90550" y="1280160"/>
            <a:ext cx="8553450" cy="228600"/>
          </a:xfrm>
          <a:custGeom>
            <a:avLst/>
            <a:gdLst/>
            <a:ahLst/>
            <a:cxnLst/>
            <a:rect l="l" t="t" r="r" b="b"/>
            <a:pathLst>
              <a:path w="8553450" h="228600">
                <a:moveTo>
                  <a:pt x="8553450" y="0"/>
                </a:moveTo>
                <a:lnTo>
                  <a:pt x="0" y="0"/>
                </a:lnTo>
                <a:lnTo>
                  <a:pt x="0" y="228600"/>
                </a:lnTo>
                <a:lnTo>
                  <a:pt x="8553450" y="228600"/>
                </a:lnTo>
                <a:lnTo>
                  <a:pt x="8553450" y="0"/>
                </a:lnTo>
                <a:close/>
              </a:path>
            </a:pathLst>
          </a:custGeom>
          <a:solidFill>
            <a:srgbClr val="93C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91387" y="343865"/>
            <a:ext cx="430466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75" dirty="0"/>
              <a:t>How </a:t>
            </a:r>
            <a:r>
              <a:rPr spc="-30" dirty="0"/>
              <a:t>it </a:t>
            </a:r>
            <a:r>
              <a:rPr spc="-50" dirty="0"/>
              <a:t>really</a:t>
            </a:r>
            <a:r>
              <a:rPr spc="-555" dirty="0"/>
              <a:t> </a:t>
            </a:r>
            <a:r>
              <a:rPr spc="-300" dirty="0"/>
              <a:t>works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80"/>
              </a:lnSpc>
            </a:pPr>
            <a:r>
              <a:rPr spc="-70" dirty="0"/>
              <a:t>Spring </a:t>
            </a:r>
            <a:r>
              <a:rPr spc="-95" dirty="0"/>
              <a:t>Framework </a:t>
            </a:r>
            <a:r>
              <a:rPr dirty="0"/>
              <a:t>-</a:t>
            </a:r>
            <a:r>
              <a:rPr spc="45" dirty="0"/>
              <a:t> </a:t>
            </a:r>
            <a:r>
              <a:rPr spc="-130" dirty="0"/>
              <a:t>AOP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80"/>
              </a:lnSpc>
            </a:pPr>
            <a:r>
              <a:rPr lang="en-US" spc="-70" dirty="0"/>
              <a:t>Training</a:t>
            </a:r>
            <a:endParaRPr spc="-110" dirty="0"/>
          </a:p>
        </p:txBody>
      </p:sp>
      <p:sp>
        <p:nvSpPr>
          <p:cNvPr id="5" name="object 5"/>
          <p:cNvSpPr/>
          <p:nvPr/>
        </p:nvSpPr>
        <p:spPr>
          <a:xfrm>
            <a:off x="1219200" y="1981200"/>
            <a:ext cx="6629400" cy="39338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rgbClr val="93C500"/>
          </a:solidFill>
        </p:spPr>
        <p:txBody>
          <a:bodyPr vert="horz" wrap="square" lIns="0" tIns="12890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15"/>
              </a:spcBef>
            </a:pPr>
            <a:r>
              <a:rPr spc="-290" dirty="0">
                <a:solidFill>
                  <a:srgbClr val="FFFFFF"/>
                </a:solidFill>
              </a:rPr>
              <a:t>Introductions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80"/>
              </a:lnSpc>
            </a:pPr>
            <a:r>
              <a:rPr spc="-70" dirty="0"/>
              <a:t>Spring </a:t>
            </a:r>
            <a:r>
              <a:rPr spc="-95" dirty="0"/>
              <a:t>Framework </a:t>
            </a:r>
            <a:r>
              <a:rPr dirty="0"/>
              <a:t>-</a:t>
            </a:r>
            <a:r>
              <a:rPr spc="45" dirty="0"/>
              <a:t> </a:t>
            </a:r>
            <a:r>
              <a:rPr spc="-130" dirty="0"/>
              <a:t>AOP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80"/>
              </a:lnSpc>
            </a:pPr>
            <a:r>
              <a:rPr lang="en-US" spc="-70" dirty="0"/>
              <a:t>Training</a:t>
            </a:r>
            <a:endParaRPr spc="-110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43865"/>
            <a:ext cx="6760209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0" dirty="0"/>
              <a:t>Introduction </a:t>
            </a:r>
            <a:r>
              <a:rPr spc="-229" dirty="0"/>
              <a:t>behaviors </a:t>
            </a:r>
            <a:r>
              <a:rPr spc="-140" dirty="0"/>
              <a:t>to</a:t>
            </a:r>
            <a:r>
              <a:rPr spc="320" dirty="0"/>
              <a:t> </a:t>
            </a:r>
            <a:r>
              <a:rPr spc="-200" dirty="0"/>
              <a:t>bean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80"/>
              </a:lnSpc>
            </a:pPr>
            <a:r>
              <a:rPr spc="-70" dirty="0"/>
              <a:t>Spring </a:t>
            </a:r>
            <a:r>
              <a:rPr spc="-95" dirty="0"/>
              <a:t>Framework </a:t>
            </a:r>
            <a:r>
              <a:rPr dirty="0"/>
              <a:t>-</a:t>
            </a:r>
            <a:r>
              <a:rPr spc="45" dirty="0"/>
              <a:t> </a:t>
            </a:r>
            <a:r>
              <a:rPr spc="-130" dirty="0"/>
              <a:t>AOP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80"/>
              </a:lnSpc>
            </a:pPr>
            <a:r>
              <a:rPr lang="en-US" spc="-70" dirty="0"/>
              <a:t>Training</a:t>
            </a:r>
            <a:endParaRPr spc="-110" dirty="0"/>
          </a:p>
        </p:txBody>
      </p:sp>
      <p:sp>
        <p:nvSpPr>
          <p:cNvPr id="3" name="object 3"/>
          <p:cNvSpPr/>
          <p:nvPr/>
        </p:nvSpPr>
        <p:spPr>
          <a:xfrm>
            <a:off x="3636264" y="5338571"/>
            <a:ext cx="121920" cy="230504"/>
          </a:xfrm>
          <a:custGeom>
            <a:avLst/>
            <a:gdLst/>
            <a:ahLst/>
            <a:cxnLst/>
            <a:rect l="l" t="t" r="r" b="b"/>
            <a:pathLst>
              <a:path w="121920" h="230504">
                <a:moveTo>
                  <a:pt x="121920" y="0"/>
                </a:moveTo>
                <a:lnTo>
                  <a:pt x="0" y="0"/>
                </a:lnTo>
                <a:lnTo>
                  <a:pt x="0" y="230123"/>
                </a:lnTo>
                <a:lnTo>
                  <a:pt x="121920" y="230123"/>
                </a:lnTo>
                <a:lnTo>
                  <a:pt x="121920" y="0"/>
                </a:lnTo>
                <a:close/>
              </a:path>
            </a:pathLst>
          </a:custGeom>
          <a:solidFill>
            <a:srgbClr val="D3D3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469635" y="5338571"/>
            <a:ext cx="121920" cy="230504"/>
          </a:xfrm>
          <a:custGeom>
            <a:avLst/>
            <a:gdLst/>
            <a:ahLst/>
            <a:cxnLst/>
            <a:rect l="l" t="t" r="r" b="b"/>
            <a:pathLst>
              <a:path w="121920" h="230504">
                <a:moveTo>
                  <a:pt x="121920" y="0"/>
                </a:moveTo>
                <a:lnTo>
                  <a:pt x="0" y="0"/>
                </a:lnTo>
                <a:lnTo>
                  <a:pt x="0" y="230123"/>
                </a:lnTo>
                <a:lnTo>
                  <a:pt x="121920" y="230123"/>
                </a:lnTo>
                <a:lnTo>
                  <a:pt x="121920" y="0"/>
                </a:lnTo>
                <a:close/>
              </a:path>
            </a:pathLst>
          </a:custGeom>
          <a:solidFill>
            <a:srgbClr val="D3D3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91387" y="1835576"/>
            <a:ext cx="6622415" cy="4037965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1600" spc="-5" dirty="0">
                <a:solidFill>
                  <a:srgbClr val="636363"/>
                </a:solidFill>
                <a:latin typeface="Courier New"/>
                <a:cs typeface="Courier New"/>
              </a:rPr>
              <a:t>@Aspect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600" b="1" spc="-5" dirty="0">
                <a:solidFill>
                  <a:srgbClr val="7E0054"/>
                </a:solidFill>
                <a:latin typeface="Courier New"/>
                <a:cs typeface="Courier New"/>
              </a:rPr>
              <a:t>public class </a:t>
            </a:r>
            <a:r>
              <a:rPr sz="1600" spc="-5" dirty="0">
                <a:latin typeface="Courier New"/>
                <a:cs typeface="Courier New"/>
              </a:rPr>
              <a:t>CalculatorIntroduction</a:t>
            </a:r>
            <a:r>
              <a:rPr sz="1600" spc="50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550">
              <a:latin typeface="Courier New"/>
              <a:cs typeface="Courier New"/>
            </a:endParaRPr>
          </a:p>
          <a:p>
            <a:pPr marL="500380">
              <a:lnSpc>
                <a:spcPct val="100000"/>
              </a:lnSpc>
            </a:pPr>
            <a:r>
              <a:rPr sz="1600" b="1" spc="-5" dirty="0">
                <a:solidFill>
                  <a:srgbClr val="636363"/>
                </a:solidFill>
                <a:latin typeface="Courier New"/>
                <a:cs typeface="Courier New"/>
              </a:rPr>
              <a:t>@DeclareParents</a:t>
            </a:r>
            <a:r>
              <a:rPr sz="1600" spc="-5" dirty="0">
                <a:latin typeface="Courier New"/>
                <a:cs typeface="Courier New"/>
              </a:rPr>
              <a:t>(</a:t>
            </a:r>
            <a:endParaRPr sz="1600">
              <a:latin typeface="Courier New"/>
              <a:cs typeface="Courier New"/>
            </a:endParaRPr>
          </a:p>
          <a:p>
            <a:pPr marL="989330" marR="5080">
              <a:lnSpc>
                <a:spcPts val="2440"/>
              </a:lnSpc>
              <a:spcBef>
                <a:spcPts val="155"/>
              </a:spcBef>
            </a:pPr>
            <a:r>
              <a:rPr sz="1600" spc="-5" dirty="0">
                <a:latin typeface="Courier New"/>
                <a:cs typeface="Courier New"/>
              </a:rPr>
              <a:t>value = </a:t>
            </a:r>
            <a:r>
              <a:rPr sz="1600" spc="-5" dirty="0">
                <a:solidFill>
                  <a:srgbClr val="2A00FF"/>
                </a:solidFill>
                <a:latin typeface="Courier New"/>
                <a:cs typeface="Courier New"/>
              </a:rPr>
              <a:t>"calculator.ArithmeticCalculatorImpl"</a:t>
            </a:r>
            <a:r>
              <a:rPr sz="1600" spc="-5" dirty="0">
                <a:latin typeface="Courier New"/>
                <a:cs typeface="Courier New"/>
              </a:rPr>
              <a:t>,  defaultImpl =</a:t>
            </a:r>
            <a:r>
              <a:rPr sz="1600" spc="2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MaxCalculatorImpl.</a:t>
            </a:r>
            <a:r>
              <a:rPr sz="1600" b="1" spc="-5" dirty="0">
                <a:solidFill>
                  <a:srgbClr val="7E0054"/>
                </a:solidFill>
                <a:latin typeface="Courier New"/>
                <a:cs typeface="Courier New"/>
              </a:rPr>
              <a:t>class</a:t>
            </a:r>
            <a:r>
              <a:rPr sz="1600" b="1" spc="-5" dirty="0">
                <a:latin typeface="Courier New"/>
                <a:cs typeface="Courier New"/>
              </a:rPr>
              <a:t>)</a:t>
            </a:r>
            <a:endParaRPr sz="1600">
              <a:latin typeface="Courier New"/>
              <a:cs typeface="Courier New"/>
            </a:endParaRPr>
          </a:p>
          <a:p>
            <a:pPr marL="500380">
              <a:lnSpc>
                <a:spcPct val="100000"/>
              </a:lnSpc>
              <a:spcBef>
                <a:spcPts val="330"/>
              </a:spcBef>
            </a:pPr>
            <a:r>
              <a:rPr sz="1600" b="1" spc="-5" dirty="0">
                <a:solidFill>
                  <a:srgbClr val="7E0054"/>
                </a:solidFill>
                <a:latin typeface="Courier New"/>
                <a:cs typeface="Courier New"/>
              </a:rPr>
              <a:t>public </a:t>
            </a:r>
            <a:r>
              <a:rPr sz="1600" spc="-5" dirty="0">
                <a:latin typeface="Courier New"/>
                <a:cs typeface="Courier New"/>
              </a:rPr>
              <a:t>MaxCalculator</a:t>
            </a:r>
            <a:r>
              <a:rPr sz="1600" spc="30" dirty="0"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0000C0"/>
                </a:solidFill>
                <a:latin typeface="Courier New"/>
                <a:cs typeface="Courier New"/>
              </a:rPr>
              <a:t>maxCalculator</a:t>
            </a:r>
            <a:r>
              <a:rPr sz="1600" b="1" spc="-5" dirty="0">
                <a:latin typeface="Courier New"/>
                <a:cs typeface="Courier New"/>
              </a:rPr>
              <a:t>;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550">
              <a:latin typeface="Courier New"/>
              <a:cs typeface="Courier New"/>
            </a:endParaRPr>
          </a:p>
          <a:p>
            <a:pPr marL="500380">
              <a:lnSpc>
                <a:spcPct val="100000"/>
              </a:lnSpc>
            </a:pPr>
            <a:r>
              <a:rPr sz="1600" b="1" spc="-5" dirty="0">
                <a:solidFill>
                  <a:srgbClr val="636363"/>
                </a:solidFill>
                <a:latin typeface="Courier New"/>
                <a:cs typeface="Courier New"/>
              </a:rPr>
              <a:t>@DeclareParents</a:t>
            </a:r>
            <a:r>
              <a:rPr sz="1600" spc="-5" dirty="0">
                <a:latin typeface="Courier New"/>
                <a:cs typeface="Courier New"/>
              </a:rPr>
              <a:t>(</a:t>
            </a:r>
            <a:endParaRPr sz="1600">
              <a:latin typeface="Courier New"/>
              <a:cs typeface="Courier New"/>
            </a:endParaRPr>
          </a:p>
          <a:p>
            <a:pPr marL="1049020" marR="5080" indent="-59690">
              <a:lnSpc>
                <a:spcPct val="126299"/>
              </a:lnSpc>
            </a:pPr>
            <a:r>
              <a:rPr sz="1600" spc="-5" dirty="0">
                <a:latin typeface="Courier New"/>
                <a:cs typeface="Courier New"/>
              </a:rPr>
              <a:t>value = </a:t>
            </a:r>
            <a:r>
              <a:rPr sz="1600" spc="-5" dirty="0">
                <a:solidFill>
                  <a:srgbClr val="2A00FF"/>
                </a:solidFill>
                <a:latin typeface="Courier New"/>
                <a:cs typeface="Courier New"/>
              </a:rPr>
              <a:t>"calculator.ArithmeticCalculatorImpl"</a:t>
            </a:r>
            <a:r>
              <a:rPr sz="1600" spc="-5" dirty="0">
                <a:latin typeface="Courier New"/>
                <a:cs typeface="Courier New"/>
              </a:rPr>
              <a:t>,  defaultImpl =</a:t>
            </a:r>
            <a:r>
              <a:rPr sz="1600" spc="2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MinCalculatorImpl.</a:t>
            </a:r>
            <a:r>
              <a:rPr sz="1600" b="1" spc="-5" dirty="0">
                <a:solidFill>
                  <a:srgbClr val="7E0054"/>
                </a:solidFill>
                <a:latin typeface="Courier New"/>
                <a:cs typeface="Courier New"/>
              </a:rPr>
              <a:t>class</a:t>
            </a:r>
            <a:r>
              <a:rPr sz="1600" b="1" spc="-5" dirty="0">
                <a:latin typeface="Courier New"/>
                <a:cs typeface="Courier New"/>
              </a:rPr>
              <a:t>)</a:t>
            </a:r>
            <a:endParaRPr sz="1600">
              <a:latin typeface="Courier New"/>
              <a:cs typeface="Courier New"/>
            </a:endParaRPr>
          </a:p>
          <a:p>
            <a:pPr marL="500380">
              <a:lnSpc>
                <a:spcPct val="100000"/>
              </a:lnSpc>
              <a:spcBef>
                <a:spcPts val="515"/>
              </a:spcBef>
            </a:pPr>
            <a:r>
              <a:rPr sz="1600" b="1" spc="-5" dirty="0">
                <a:solidFill>
                  <a:srgbClr val="7E0054"/>
                </a:solidFill>
                <a:latin typeface="Courier New"/>
                <a:cs typeface="Courier New"/>
              </a:rPr>
              <a:t>public </a:t>
            </a:r>
            <a:r>
              <a:rPr sz="1600" spc="-5" dirty="0">
                <a:latin typeface="Courier New"/>
                <a:cs typeface="Courier New"/>
              </a:rPr>
              <a:t>MinCalculator</a:t>
            </a:r>
            <a:r>
              <a:rPr sz="1600" spc="30" dirty="0"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0000C0"/>
                </a:solidFill>
                <a:latin typeface="Courier New"/>
                <a:cs typeface="Courier New"/>
              </a:rPr>
              <a:t>minCalculator</a:t>
            </a:r>
            <a:r>
              <a:rPr sz="1600" b="1" spc="-5" dirty="0">
                <a:latin typeface="Courier New"/>
                <a:cs typeface="Courier New"/>
              </a:rPr>
              <a:t>;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1600" spc="-5" dirty="0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43865"/>
            <a:ext cx="585914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0" dirty="0"/>
              <a:t>Introduction </a:t>
            </a:r>
            <a:r>
              <a:rPr spc="-300" dirty="0"/>
              <a:t>states </a:t>
            </a:r>
            <a:r>
              <a:rPr spc="-140" dirty="0"/>
              <a:t>to</a:t>
            </a:r>
            <a:r>
              <a:rPr spc="380" dirty="0"/>
              <a:t> </a:t>
            </a:r>
            <a:r>
              <a:rPr spc="-200" dirty="0"/>
              <a:t>bean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80"/>
              </a:lnSpc>
            </a:pPr>
            <a:r>
              <a:rPr spc="-70" dirty="0"/>
              <a:t>Spring </a:t>
            </a:r>
            <a:r>
              <a:rPr spc="-95" dirty="0"/>
              <a:t>Framework </a:t>
            </a:r>
            <a:r>
              <a:rPr dirty="0"/>
              <a:t>-</a:t>
            </a:r>
            <a:r>
              <a:rPr spc="45" dirty="0"/>
              <a:t> </a:t>
            </a:r>
            <a:r>
              <a:rPr spc="-130" dirty="0"/>
              <a:t>AOP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80"/>
              </a:lnSpc>
            </a:pPr>
            <a:r>
              <a:rPr lang="en-US" spc="-70" dirty="0"/>
              <a:t>Training</a:t>
            </a:r>
            <a:endParaRPr spc="-110" dirty="0"/>
          </a:p>
        </p:txBody>
      </p:sp>
      <p:sp>
        <p:nvSpPr>
          <p:cNvPr id="3" name="object 3"/>
          <p:cNvSpPr txBox="1"/>
          <p:nvPr/>
        </p:nvSpPr>
        <p:spPr>
          <a:xfrm>
            <a:off x="691387" y="1853463"/>
            <a:ext cx="6744334" cy="4020185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600" spc="-5" dirty="0">
                <a:solidFill>
                  <a:srgbClr val="636363"/>
                </a:solidFill>
                <a:latin typeface="Courier New"/>
                <a:cs typeface="Courier New"/>
              </a:rPr>
              <a:t>@Aspect</a:t>
            </a:r>
            <a:endParaRPr sz="1600">
              <a:latin typeface="Courier New"/>
              <a:cs typeface="Courier New"/>
            </a:endParaRPr>
          </a:p>
          <a:p>
            <a:pPr marL="500380" marR="1348105" indent="-488315">
              <a:lnSpc>
                <a:spcPts val="2630"/>
              </a:lnSpc>
              <a:spcBef>
                <a:spcPts val="195"/>
              </a:spcBef>
            </a:pPr>
            <a:r>
              <a:rPr sz="1600" b="1" spc="-5" dirty="0">
                <a:solidFill>
                  <a:srgbClr val="7E0054"/>
                </a:solidFill>
                <a:latin typeface="Courier New"/>
                <a:cs typeface="Courier New"/>
              </a:rPr>
              <a:t>public class </a:t>
            </a:r>
            <a:r>
              <a:rPr sz="1600" spc="-5" dirty="0">
                <a:latin typeface="Courier New"/>
                <a:cs typeface="Courier New"/>
              </a:rPr>
              <a:t>BankServiceIntroductionAspect {  </a:t>
            </a:r>
            <a:r>
              <a:rPr sz="1600" spc="-5" dirty="0">
                <a:solidFill>
                  <a:srgbClr val="636363"/>
                </a:solidFill>
                <a:latin typeface="Courier New"/>
                <a:cs typeface="Courier New"/>
              </a:rPr>
              <a:t>@DeclareParents</a:t>
            </a:r>
            <a:r>
              <a:rPr sz="1600" spc="-5" dirty="0">
                <a:latin typeface="Courier New"/>
                <a:cs typeface="Courier New"/>
              </a:rPr>
              <a:t>(</a:t>
            </a:r>
            <a:endParaRPr sz="1600">
              <a:latin typeface="Courier New"/>
              <a:cs typeface="Courier New"/>
            </a:endParaRPr>
          </a:p>
          <a:p>
            <a:pPr marL="989330">
              <a:lnSpc>
                <a:spcPct val="100000"/>
              </a:lnSpc>
              <a:spcBef>
                <a:spcPts val="484"/>
              </a:spcBef>
            </a:pPr>
            <a:r>
              <a:rPr sz="1600" spc="-5" dirty="0">
                <a:latin typeface="Courier New"/>
                <a:cs typeface="Courier New"/>
              </a:rPr>
              <a:t>value=</a:t>
            </a:r>
            <a:r>
              <a:rPr sz="1600" spc="-5" dirty="0">
                <a:solidFill>
                  <a:srgbClr val="2A00FF"/>
                </a:solidFill>
                <a:latin typeface="Courier New"/>
                <a:cs typeface="Courier New"/>
              </a:rPr>
              <a:t>"bank.BankServiceImpl"</a:t>
            </a:r>
            <a:r>
              <a:rPr sz="1600" spc="-5" dirty="0">
                <a:latin typeface="Courier New"/>
                <a:cs typeface="Courier New"/>
              </a:rPr>
              <a:t>,</a:t>
            </a:r>
            <a:endParaRPr sz="1600">
              <a:latin typeface="Courier New"/>
              <a:cs typeface="Courier New"/>
            </a:endParaRPr>
          </a:p>
          <a:p>
            <a:pPr marL="989330">
              <a:lnSpc>
                <a:spcPct val="100000"/>
              </a:lnSpc>
              <a:spcBef>
                <a:spcPts val="695"/>
              </a:spcBef>
            </a:pPr>
            <a:r>
              <a:rPr sz="1600" spc="-5" dirty="0">
                <a:latin typeface="Courier New"/>
                <a:cs typeface="Courier New"/>
              </a:rPr>
              <a:t>defaultImpl=DefaultCounterImpl.</a:t>
            </a:r>
            <a:r>
              <a:rPr sz="1600" b="1" spc="-5" dirty="0">
                <a:solidFill>
                  <a:srgbClr val="7E0054"/>
                </a:solidFill>
                <a:latin typeface="Courier New"/>
                <a:cs typeface="Courier New"/>
              </a:rPr>
              <a:t>class</a:t>
            </a:r>
            <a:r>
              <a:rPr sz="1600" b="1" spc="-5" dirty="0">
                <a:latin typeface="Courier New"/>
                <a:cs typeface="Courier New"/>
              </a:rPr>
              <a:t>)</a:t>
            </a:r>
            <a:endParaRPr sz="1600">
              <a:latin typeface="Courier New"/>
              <a:cs typeface="Courier New"/>
            </a:endParaRPr>
          </a:p>
          <a:p>
            <a:pPr marL="500380">
              <a:lnSpc>
                <a:spcPct val="100000"/>
              </a:lnSpc>
              <a:spcBef>
                <a:spcPts val="710"/>
              </a:spcBef>
            </a:pPr>
            <a:r>
              <a:rPr sz="1600" b="1" spc="-5" dirty="0">
                <a:solidFill>
                  <a:srgbClr val="7E0054"/>
                </a:solidFill>
                <a:latin typeface="Courier New"/>
                <a:cs typeface="Courier New"/>
              </a:rPr>
              <a:t>public </a:t>
            </a:r>
            <a:r>
              <a:rPr sz="1600" b="1" dirty="0">
                <a:latin typeface="Courier New"/>
                <a:cs typeface="Courier New"/>
              </a:rPr>
              <a:t>C</a:t>
            </a:r>
            <a:r>
              <a:rPr sz="1600" dirty="0">
                <a:latin typeface="Courier New"/>
                <a:cs typeface="Courier New"/>
              </a:rPr>
              <a:t>ounter</a:t>
            </a:r>
            <a:r>
              <a:rPr sz="1600" spc="15" dirty="0"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0000C0"/>
                </a:solidFill>
                <a:latin typeface="Courier New"/>
                <a:cs typeface="Courier New"/>
              </a:rPr>
              <a:t>mix</a:t>
            </a:r>
            <a:r>
              <a:rPr sz="1600" spc="-5" dirty="0">
                <a:latin typeface="Courier New"/>
                <a:cs typeface="Courier New"/>
              </a:rPr>
              <a:t>;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800">
              <a:latin typeface="Courier New"/>
              <a:cs typeface="Courier New"/>
            </a:endParaRPr>
          </a:p>
          <a:p>
            <a:pPr marL="500380">
              <a:lnSpc>
                <a:spcPct val="100000"/>
              </a:lnSpc>
              <a:spcBef>
                <a:spcPts val="1275"/>
              </a:spcBef>
            </a:pPr>
            <a:r>
              <a:rPr sz="1600" spc="-5" dirty="0">
                <a:solidFill>
                  <a:srgbClr val="636363"/>
                </a:solidFill>
                <a:latin typeface="Courier New"/>
                <a:cs typeface="Courier New"/>
              </a:rPr>
              <a:t>@Before</a:t>
            </a:r>
            <a:r>
              <a:rPr sz="1600" spc="-5" dirty="0">
                <a:latin typeface="Courier New"/>
                <a:cs typeface="Courier New"/>
              </a:rPr>
              <a:t>(</a:t>
            </a:r>
            <a:r>
              <a:rPr sz="1600" spc="-5" dirty="0">
                <a:solidFill>
                  <a:srgbClr val="2A00FF"/>
                </a:solidFill>
                <a:latin typeface="Courier New"/>
                <a:cs typeface="Courier New"/>
              </a:rPr>
              <a:t>"execution(* get*(..)) </a:t>
            </a:r>
            <a:r>
              <a:rPr sz="1600" dirty="0">
                <a:solidFill>
                  <a:srgbClr val="2A00FF"/>
                </a:solidFill>
                <a:latin typeface="Courier New"/>
                <a:cs typeface="Courier New"/>
              </a:rPr>
              <a:t>&amp;&amp;</a:t>
            </a:r>
            <a:r>
              <a:rPr sz="1600" spc="70" dirty="0">
                <a:solidFill>
                  <a:srgbClr val="2A00FF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2A00FF"/>
                </a:solidFill>
                <a:latin typeface="Courier New"/>
                <a:cs typeface="Courier New"/>
              </a:rPr>
              <a:t>this(auditable)"</a:t>
            </a:r>
            <a:r>
              <a:rPr sz="1600" spc="-5" dirty="0">
                <a:latin typeface="Courier New"/>
                <a:cs typeface="Courier New"/>
              </a:rPr>
              <a:t>)</a:t>
            </a:r>
            <a:endParaRPr sz="1600">
              <a:latin typeface="Courier New"/>
              <a:cs typeface="Courier New"/>
            </a:endParaRPr>
          </a:p>
          <a:p>
            <a:pPr marL="989330" marR="7620" indent="-489584">
              <a:lnSpc>
                <a:spcPct val="136200"/>
              </a:lnSpc>
              <a:spcBef>
                <a:spcPts val="15"/>
              </a:spcBef>
            </a:pPr>
            <a:r>
              <a:rPr sz="1600" b="1" spc="-5" dirty="0">
                <a:solidFill>
                  <a:srgbClr val="7E0054"/>
                </a:solidFill>
                <a:latin typeface="Courier New"/>
                <a:cs typeface="Courier New"/>
              </a:rPr>
              <a:t>public void </a:t>
            </a:r>
            <a:r>
              <a:rPr sz="1600" spc="-5" dirty="0">
                <a:latin typeface="Courier New"/>
                <a:cs typeface="Courier New"/>
              </a:rPr>
              <a:t>useBusinessService(Counter auditable) {  auditable.increment();</a:t>
            </a:r>
            <a:endParaRPr sz="1600">
              <a:latin typeface="Courier New"/>
              <a:cs typeface="Courier New"/>
            </a:endParaRPr>
          </a:p>
          <a:p>
            <a:pPr marL="500380">
              <a:lnSpc>
                <a:spcPct val="100000"/>
              </a:lnSpc>
              <a:spcBef>
                <a:spcPts val="695"/>
              </a:spcBef>
            </a:pPr>
            <a:r>
              <a:rPr sz="1600" spc="-5" dirty="0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sz="1600" spc="-5" dirty="0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2140" y="328117"/>
            <a:ext cx="508508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15" dirty="0"/>
              <a:t>Spring </a:t>
            </a:r>
            <a:r>
              <a:rPr spc="-405" dirty="0"/>
              <a:t>AOP </a:t>
            </a:r>
            <a:r>
              <a:rPr spc="-505" dirty="0"/>
              <a:t>vs</a:t>
            </a:r>
            <a:r>
              <a:rPr spc="-350" dirty="0"/>
              <a:t> </a:t>
            </a:r>
            <a:r>
              <a:rPr spc="-335" dirty="0"/>
              <a:t>AspectJ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80"/>
              </a:lnSpc>
            </a:pPr>
            <a:r>
              <a:rPr lang="en-US" spc="-70" dirty="0"/>
              <a:t>Training</a:t>
            </a:r>
            <a:endParaRPr spc="-110" dirty="0"/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80"/>
              </a:lnSpc>
            </a:pPr>
            <a:r>
              <a:rPr spc="-70" dirty="0"/>
              <a:t>Spring </a:t>
            </a:r>
            <a:r>
              <a:rPr spc="-95" dirty="0"/>
              <a:t>Framework </a:t>
            </a:r>
            <a:r>
              <a:rPr dirty="0"/>
              <a:t>-</a:t>
            </a:r>
            <a:r>
              <a:rPr spc="45" dirty="0"/>
              <a:t> </a:t>
            </a:r>
            <a:r>
              <a:rPr spc="-130" dirty="0"/>
              <a:t>AOP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2450719"/>
            <a:ext cx="3474720" cy="32988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2740" marR="5080" indent="-320675">
              <a:lnSpc>
                <a:spcPct val="100000"/>
              </a:lnSpc>
              <a:spcBef>
                <a:spcPts val="105"/>
              </a:spcBef>
              <a:buClr>
                <a:srgbClr val="70685A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sz="2900" spc="-254" dirty="0">
                <a:latin typeface="Arial"/>
                <a:cs typeface="Arial"/>
              </a:rPr>
              <a:t>no </a:t>
            </a:r>
            <a:r>
              <a:rPr sz="2900" spc="-170" dirty="0">
                <a:latin typeface="Arial"/>
                <a:cs typeface="Arial"/>
              </a:rPr>
              <a:t>need </a:t>
            </a:r>
            <a:r>
              <a:rPr sz="2900" spc="-20" dirty="0">
                <a:latin typeface="Arial"/>
                <a:cs typeface="Arial"/>
              </a:rPr>
              <a:t>for </a:t>
            </a:r>
            <a:r>
              <a:rPr sz="2900" spc="-15" dirty="0">
                <a:latin typeface="Arial"/>
                <a:cs typeface="Arial"/>
              </a:rPr>
              <a:t>a </a:t>
            </a:r>
            <a:r>
              <a:rPr sz="2900" spc="-145" dirty="0">
                <a:latin typeface="Arial"/>
                <a:cs typeface="Arial"/>
              </a:rPr>
              <a:t>special  compilation</a:t>
            </a:r>
            <a:r>
              <a:rPr sz="2900" spc="-45" dirty="0">
                <a:latin typeface="Arial"/>
                <a:cs typeface="Arial"/>
              </a:rPr>
              <a:t> </a:t>
            </a:r>
            <a:r>
              <a:rPr sz="2900" spc="-240" dirty="0">
                <a:latin typeface="Arial"/>
                <a:cs typeface="Arial"/>
              </a:rPr>
              <a:t>process</a:t>
            </a:r>
            <a:endParaRPr sz="2900">
              <a:latin typeface="Arial"/>
              <a:cs typeface="Arial"/>
            </a:endParaRPr>
          </a:p>
          <a:p>
            <a:pPr marL="332740" marR="136525" indent="-320675">
              <a:lnSpc>
                <a:spcPct val="100000"/>
              </a:lnSpc>
              <a:spcBef>
                <a:spcPts val="695"/>
              </a:spcBef>
              <a:buClr>
                <a:srgbClr val="70685A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sz="2900" spc="-140" dirty="0">
                <a:latin typeface="Arial"/>
                <a:cs typeface="Arial"/>
              </a:rPr>
              <a:t>support </a:t>
            </a:r>
            <a:r>
              <a:rPr sz="2900" spc="-130" dirty="0">
                <a:latin typeface="Arial"/>
                <a:cs typeface="Arial"/>
              </a:rPr>
              <a:t>only </a:t>
            </a:r>
            <a:r>
              <a:rPr sz="2900" spc="-200" dirty="0">
                <a:latin typeface="Arial"/>
                <a:cs typeface="Arial"/>
              </a:rPr>
              <a:t>method  </a:t>
            </a:r>
            <a:r>
              <a:rPr sz="2900" spc="-190" dirty="0">
                <a:latin typeface="Arial"/>
                <a:cs typeface="Arial"/>
              </a:rPr>
              <a:t>execution</a:t>
            </a:r>
            <a:r>
              <a:rPr sz="2900" spc="-30" dirty="0">
                <a:latin typeface="Arial"/>
                <a:cs typeface="Arial"/>
              </a:rPr>
              <a:t> </a:t>
            </a:r>
            <a:r>
              <a:rPr sz="2900" spc="-190" dirty="0">
                <a:latin typeface="Arial"/>
                <a:cs typeface="Arial"/>
              </a:rPr>
              <a:t>pointcuts</a:t>
            </a:r>
            <a:endParaRPr sz="2900">
              <a:latin typeface="Arial"/>
              <a:cs typeface="Arial"/>
            </a:endParaRPr>
          </a:p>
          <a:p>
            <a:pPr marL="332740" marR="164465" indent="-320675">
              <a:lnSpc>
                <a:spcPct val="100000"/>
              </a:lnSpc>
              <a:spcBef>
                <a:spcPts val="710"/>
              </a:spcBef>
              <a:buClr>
                <a:srgbClr val="70685A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sz="2900" spc="-145" dirty="0">
                <a:latin typeface="Arial"/>
                <a:cs typeface="Arial"/>
              </a:rPr>
              <a:t>advise </a:t>
            </a:r>
            <a:r>
              <a:rPr sz="2900" spc="-175" dirty="0">
                <a:latin typeface="Arial"/>
                <a:cs typeface="Arial"/>
              </a:rPr>
              <a:t>the </a:t>
            </a:r>
            <a:r>
              <a:rPr sz="2900" spc="-190" dirty="0">
                <a:latin typeface="Arial"/>
                <a:cs typeface="Arial"/>
              </a:rPr>
              <a:t>execution  </a:t>
            </a:r>
            <a:r>
              <a:rPr sz="2900" dirty="0">
                <a:latin typeface="Arial"/>
                <a:cs typeface="Arial"/>
              </a:rPr>
              <a:t>of </a:t>
            </a:r>
            <a:r>
              <a:rPr sz="2900" spc="-140" dirty="0">
                <a:latin typeface="Arial"/>
                <a:cs typeface="Arial"/>
              </a:rPr>
              <a:t>operations </a:t>
            </a:r>
            <a:r>
              <a:rPr sz="2900" spc="-254" dirty="0">
                <a:latin typeface="Arial"/>
                <a:cs typeface="Arial"/>
              </a:rPr>
              <a:t>on  </a:t>
            </a:r>
            <a:r>
              <a:rPr sz="2900" spc="-145" dirty="0">
                <a:latin typeface="Arial"/>
                <a:cs typeface="Arial"/>
              </a:rPr>
              <a:t>Spring</a:t>
            </a:r>
            <a:r>
              <a:rPr sz="2900" spc="-25" dirty="0">
                <a:latin typeface="Arial"/>
                <a:cs typeface="Arial"/>
              </a:rPr>
              <a:t> </a:t>
            </a:r>
            <a:r>
              <a:rPr sz="2900" spc="-204" dirty="0">
                <a:latin typeface="Arial"/>
                <a:cs typeface="Arial"/>
              </a:rPr>
              <a:t>beans</a:t>
            </a:r>
            <a:endParaRPr sz="29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80228" y="2450719"/>
            <a:ext cx="3643629" cy="29457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2740" marR="5080" indent="-320040">
              <a:lnSpc>
                <a:spcPct val="100000"/>
              </a:lnSpc>
              <a:spcBef>
                <a:spcPts val="105"/>
              </a:spcBef>
              <a:buClr>
                <a:srgbClr val="70685A"/>
              </a:buClr>
              <a:buSzPct val="60344"/>
              <a:buFont typeface="Wingdings"/>
              <a:buChar char=""/>
              <a:tabLst>
                <a:tab pos="332740" algn="l"/>
              </a:tabLst>
            </a:pPr>
            <a:r>
              <a:rPr sz="2900" spc="-170" dirty="0">
                <a:latin typeface="Arial"/>
                <a:cs typeface="Arial"/>
              </a:rPr>
              <a:t>need </a:t>
            </a:r>
            <a:r>
              <a:rPr sz="2900" spc="-220" dirty="0">
                <a:latin typeface="Arial"/>
                <a:cs typeface="Arial"/>
              </a:rPr>
              <a:t>AspectJ </a:t>
            </a:r>
            <a:r>
              <a:rPr sz="2900" spc="-145" dirty="0">
                <a:latin typeface="Arial"/>
                <a:cs typeface="Arial"/>
              </a:rPr>
              <a:t>compiler  </a:t>
            </a:r>
            <a:r>
              <a:rPr sz="2900" spc="-80" dirty="0">
                <a:latin typeface="Arial"/>
                <a:cs typeface="Arial"/>
              </a:rPr>
              <a:t>or </a:t>
            </a:r>
            <a:r>
              <a:rPr sz="2900" spc="-204" dirty="0">
                <a:latin typeface="Arial"/>
                <a:cs typeface="Arial"/>
              </a:rPr>
              <a:t>setup</a:t>
            </a:r>
            <a:r>
              <a:rPr sz="2900" spc="45" dirty="0">
                <a:latin typeface="Arial"/>
                <a:cs typeface="Arial"/>
              </a:rPr>
              <a:t> </a:t>
            </a:r>
            <a:r>
              <a:rPr sz="2900" spc="-310" dirty="0">
                <a:latin typeface="Arial"/>
                <a:cs typeface="Arial"/>
              </a:rPr>
              <a:t>LTW</a:t>
            </a:r>
            <a:endParaRPr sz="2900">
              <a:latin typeface="Arial"/>
              <a:cs typeface="Arial"/>
            </a:endParaRPr>
          </a:p>
          <a:p>
            <a:pPr marL="332740" indent="-320040">
              <a:lnSpc>
                <a:spcPct val="100000"/>
              </a:lnSpc>
              <a:spcBef>
                <a:spcPts val="695"/>
              </a:spcBef>
              <a:buClr>
                <a:srgbClr val="70685A"/>
              </a:buClr>
              <a:buSzPct val="60344"/>
              <a:buFont typeface="Wingdings"/>
              <a:buChar char=""/>
              <a:tabLst>
                <a:tab pos="332740" algn="l"/>
              </a:tabLst>
            </a:pPr>
            <a:r>
              <a:rPr sz="2900" spc="-140" dirty="0">
                <a:latin typeface="Arial"/>
                <a:cs typeface="Arial"/>
              </a:rPr>
              <a:t>support </a:t>
            </a:r>
            <a:r>
              <a:rPr sz="2900" spc="-10" dirty="0">
                <a:latin typeface="Arial"/>
                <a:cs typeface="Arial"/>
              </a:rPr>
              <a:t>all</a:t>
            </a:r>
            <a:r>
              <a:rPr sz="2900" spc="30" dirty="0">
                <a:latin typeface="Arial"/>
                <a:cs typeface="Arial"/>
              </a:rPr>
              <a:t> </a:t>
            </a:r>
            <a:r>
              <a:rPr sz="2900" spc="-190" dirty="0">
                <a:latin typeface="Arial"/>
                <a:cs typeface="Arial"/>
              </a:rPr>
              <a:t>pointcuts</a:t>
            </a:r>
            <a:endParaRPr sz="2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70685A"/>
              </a:buClr>
              <a:buFont typeface="Wingdings"/>
              <a:buChar char=""/>
            </a:pPr>
            <a:endParaRPr sz="4200">
              <a:latin typeface="Arial"/>
              <a:cs typeface="Arial"/>
            </a:endParaRPr>
          </a:p>
          <a:p>
            <a:pPr marL="332740" marR="678815" indent="-320040">
              <a:lnSpc>
                <a:spcPct val="100000"/>
              </a:lnSpc>
              <a:buClr>
                <a:srgbClr val="70685A"/>
              </a:buClr>
              <a:buSzPct val="60344"/>
              <a:buFont typeface="Wingdings"/>
              <a:buChar char=""/>
              <a:tabLst>
                <a:tab pos="332740" algn="l"/>
              </a:tabLst>
            </a:pPr>
            <a:r>
              <a:rPr sz="2900" spc="-120" dirty="0">
                <a:latin typeface="Arial"/>
                <a:cs typeface="Arial"/>
              </a:rPr>
              <a:t>advice </a:t>
            </a:r>
            <a:r>
              <a:rPr sz="2900" spc="-10" dirty="0">
                <a:latin typeface="Arial"/>
                <a:cs typeface="Arial"/>
              </a:rPr>
              <a:t>all </a:t>
            </a:r>
            <a:r>
              <a:rPr sz="2900" spc="-170" dirty="0">
                <a:latin typeface="Arial"/>
                <a:cs typeface="Arial"/>
              </a:rPr>
              <a:t>domain  objects</a:t>
            </a:r>
            <a:endParaRPr sz="29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9600" y="1752600"/>
            <a:ext cx="3886200" cy="640080"/>
          </a:xfrm>
          <a:prstGeom prst="rect">
            <a:avLst/>
          </a:prstGeom>
          <a:solidFill>
            <a:srgbClr val="70685A"/>
          </a:solidFill>
        </p:spPr>
        <p:txBody>
          <a:bodyPr vert="horz" wrap="square" lIns="0" tIns="15303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205"/>
              </a:spcBef>
            </a:pPr>
            <a:r>
              <a:rPr sz="2000" b="1" spc="-175" dirty="0">
                <a:solidFill>
                  <a:srgbClr val="FFFFFF"/>
                </a:solidFill>
                <a:latin typeface="Arial"/>
                <a:cs typeface="Arial"/>
              </a:rPr>
              <a:t>Spring</a:t>
            </a:r>
            <a:r>
              <a:rPr sz="20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170" dirty="0">
                <a:solidFill>
                  <a:srgbClr val="FFFFFF"/>
                </a:solidFill>
                <a:latin typeface="Arial"/>
                <a:cs typeface="Arial"/>
              </a:rPr>
              <a:t>AOP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00600" y="1752600"/>
            <a:ext cx="3886200" cy="640080"/>
          </a:xfrm>
          <a:prstGeom prst="rect">
            <a:avLst/>
          </a:prstGeom>
          <a:solidFill>
            <a:srgbClr val="909364"/>
          </a:solidFill>
        </p:spPr>
        <p:txBody>
          <a:bodyPr vert="horz" wrap="square" lIns="0" tIns="15303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1205"/>
              </a:spcBef>
            </a:pPr>
            <a:r>
              <a:rPr sz="2000" b="1" spc="-195" dirty="0">
                <a:solidFill>
                  <a:srgbClr val="FFFFFF"/>
                </a:solidFill>
                <a:latin typeface="Arial"/>
                <a:cs typeface="Arial"/>
              </a:rPr>
              <a:t>AspectJ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43865"/>
            <a:ext cx="539242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75" dirty="0"/>
              <a:t>A </a:t>
            </a:r>
            <a:r>
              <a:rPr spc="-295" dirty="0"/>
              <a:t>simple </a:t>
            </a:r>
            <a:r>
              <a:rPr spc="-265" dirty="0"/>
              <a:t>service</a:t>
            </a:r>
            <a:r>
              <a:rPr spc="450" dirty="0"/>
              <a:t> </a:t>
            </a:r>
            <a:r>
              <a:rPr spc="-295" dirty="0"/>
              <a:t>method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80"/>
              </a:lnSpc>
            </a:pPr>
            <a:r>
              <a:rPr spc="-70" dirty="0"/>
              <a:t>Spring </a:t>
            </a:r>
            <a:r>
              <a:rPr spc="-95" dirty="0"/>
              <a:t>Framework </a:t>
            </a:r>
            <a:r>
              <a:rPr dirty="0"/>
              <a:t>-</a:t>
            </a:r>
            <a:r>
              <a:rPr spc="45" dirty="0"/>
              <a:t> </a:t>
            </a:r>
            <a:r>
              <a:rPr spc="-130" dirty="0"/>
              <a:t>AOP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80"/>
              </a:lnSpc>
            </a:pPr>
            <a:r>
              <a:rPr lang="en-US" spc="-70" dirty="0"/>
              <a:t>Training</a:t>
            </a:r>
            <a:endParaRPr spc="-110" dirty="0"/>
          </a:p>
        </p:txBody>
      </p:sp>
      <p:sp>
        <p:nvSpPr>
          <p:cNvPr id="3" name="object 3"/>
          <p:cNvSpPr txBox="1"/>
          <p:nvPr/>
        </p:nvSpPr>
        <p:spPr>
          <a:xfrm>
            <a:off x="691387" y="2852445"/>
            <a:ext cx="6433820" cy="135953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sz="1600" b="1" spc="-5" dirty="0">
                <a:solidFill>
                  <a:srgbClr val="7E0054"/>
                </a:solidFill>
                <a:latin typeface="Courier New"/>
                <a:cs typeface="Courier New"/>
              </a:rPr>
              <a:t>public </a:t>
            </a:r>
            <a:r>
              <a:rPr sz="1600" spc="-5" dirty="0">
                <a:latin typeface="Courier New"/>
                <a:cs typeface="Courier New"/>
              </a:rPr>
              <a:t>Order getOrder(BigDecimal orderId)</a:t>
            </a:r>
            <a:r>
              <a:rPr sz="1600" spc="5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500380">
              <a:lnSpc>
                <a:spcPct val="100000"/>
              </a:lnSpc>
              <a:spcBef>
                <a:spcPts val="695"/>
              </a:spcBef>
            </a:pPr>
            <a:r>
              <a:rPr sz="1600" b="1" spc="-5" dirty="0">
                <a:solidFill>
                  <a:srgbClr val="7E0054"/>
                </a:solidFill>
                <a:latin typeface="Courier New"/>
                <a:cs typeface="Courier New"/>
              </a:rPr>
              <a:t>return </a:t>
            </a:r>
            <a:r>
              <a:rPr sz="1600" spc="-5" dirty="0">
                <a:latin typeface="Courier New"/>
                <a:cs typeface="Courier New"/>
              </a:rPr>
              <a:t>(Order)</a:t>
            </a:r>
            <a:r>
              <a:rPr sz="1600" spc="25" dirty="0"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0000C0"/>
                </a:solidFill>
                <a:latin typeface="Courier New"/>
                <a:cs typeface="Courier New"/>
              </a:rPr>
              <a:t>factory</a:t>
            </a:r>
            <a:r>
              <a:rPr sz="1600" spc="-5" dirty="0">
                <a:latin typeface="Courier New"/>
                <a:cs typeface="Courier New"/>
              </a:rPr>
              <a:t>.openSession()</a:t>
            </a:r>
            <a:endParaRPr sz="1600">
              <a:latin typeface="Courier New"/>
              <a:cs typeface="Courier New"/>
            </a:endParaRPr>
          </a:p>
          <a:p>
            <a:pPr marL="3122295">
              <a:lnSpc>
                <a:spcPct val="100000"/>
              </a:lnSpc>
              <a:spcBef>
                <a:spcPts val="710"/>
              </a:spcBef>
            </a:pPr>
            <a:r>
              <a:rPr sz="1600" spc="-5" dirty="0">
                <a:latin typeface="Courier New"/>
                <a:cs typeface="Courier New"/>
              </a:rPr>
              <a:t>.get(Order.</a:t>
            </a:r>
            <a:r>
              <a:rPr sz="1600" b="1" spc="-5" dirty="0">
                <a:solidFill>
                  <a:srgbClr val="7E0054"/>
                </a:solidFill>
                <a:latin typeface="Courier New"/>
                <a:cs typeface="Courier New"/>
              </a:rPr>
              <a:t>class</a:t>
            </a:r>
            <a:r>
              <a:rPr sz="1600" spc="-5" dirty="0">
                <a:latin typeface="Courier New"/>
                <a:cs typeface="Courier New"/>
              </a:rPr>
              <a:t>, orderId);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600" spc="-5" dirty="0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2140" y="328117"/>
            <a:ext cx="397827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90" dirty="0"/>
              <a:t>@AspectJ </a:t>
            </a:r>
            <a:r>
              <a:rPr spc="-505" dirty="0"/>
              <a:t>vs</a:t>
            </a:r>
            <a:r>
              <a:rPr spc="155" dirty="0"/>
              <a:t> </a:t>
            </a:r>
            <a:r>
              <a:rPr spc="-509" dirty="0"/>
              <a:t>XML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80"/>
              </a:lnSpc>
            </a:pPr>
            <a:r>
              <a:rPr lang="en-US" spc="-70" dirty="0"/>
              <a:t>Training</a:t>
            </a:r>
            <a:endParaRPr spc="-110" dirty="0"/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80"/>
              </a:lnSpc>
            </a:pPr>
            <a:r>
              <a:rPr spc="-70" dirty="0"/>
              <a:t>Spring </a:t>
            </a:r>
            <a:r>
              <a:rPr spc="-95" dirty="0"/>
              <a:t>Framework </a:t>
            </a:r>
            <a:r>
              <a:rPr dirty="0"/>
              <a:t>-</a:t>
            </a:r>
            <a:r>
              <a:rPr spc="45" dirty="0"/>
              <a:t> </a:t>
            </a:r>
            <a:r>
              <a:rPr spc="-130" dirty="0"/>
              <a:t>AOP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2452242"/>
            <a:ext cx="3701415" cy="29965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40" marR="163830" indent="-320675" algn="just">
              <a:lnSpc>
                <a:spcPct val="100000"/>
              </a:lnSpc>
              <a:spcBef>
                <a:spcPts val="100"/>
              </a:spcBef>
              <a:buClr>
                <a:srgbClr val="70685A"/>
              </a:buClr>
              <a:buSzPct val="59259"/>
              <a:buFont typeface="Wingdings"/>
              <a:buChar char=""/>
              <a:tabLst>
                <a:tab pos="333375" algn="l"/>
              </a:tabLst>
            </a:pPr>
            <a:r>
              <a:rPr sz="2700" spc="-265" dirty="0">
                <a:latin typeface="Arial"/>
                <a:cs typeface="Arial"/>
              </a:rPr>
              <a:t>has </a:t>
            </a:r>
            <a:r>
              <a:rPr sz="2700" spc="-190" dirty="0">
                <a:latin typeface="Arial"/>
                <a:cs typeface="Arial"/>
              </a:rPr>
              <a:t>more </a:t>
            </a:r>
            <a:r>
              <a:rPr sz="2700" spc="-130" dirty="0">
                <a:latin typeface="Arial"/>
                <a:cs typeface="Arial"/>
              </a:rPr>
              <a:t>opportunities,  </a:t>
            </a:r>
            <a:r>
              <a:rPr sz="2700" spc="-325" dirty="0">
                <a:latin typeface="Arial"/>
                <a:cs typeface="Arial"/>
              </a:rPr>
              <a:t>such </a:t>
            </a:r>
            <a:r>
              <a:rPr sz="2700" spc="-235" dirty="0">
                <a:latin typeface="Arial"/>
                <a:cs typeface="Arial"/>
              </a:rPr>
              <a:t>as </a:t>
            </a:r>
            <a:r>
              <a:rPr sz="2700" spc="-200" dirty="0">
                <a:latin typeface="Arial"/>
                <a:cs typeface="Arial"/>
              </a:rPr>
              <a:t>combine </a:t>
            </a:r>
            <a:r>
              <a:rPr sz="2700" spc="-190" dirty="0">
                <a:latin typeface="Arial"/>
                <a:cs typeface="Arial"/>
              </a:rPr>
              <a:t>named  </a:t>
            </a:r>
            <a:r>
              <a:rPr sz="2700" spc="-180" dirty="0">
                <a:latin typeface="Arial"/>
                <a:cs typeface="Arial"/>
              </a:rPr>
              <a:t>pointcuts</a:t>
            </a:r>
            <a:endParaRPr sz="2700">
              <a:latin typeface="Arial"/>
              <a:cs typeface="Arial"/>
            </a:endParaRPr>
          </a:p>
          <a:p>
            <a:pPr marL="332740" marR="5080" indent="-320675">
              <a:lnSpc>
                <a:spcPct val="100000"/>
              </a:lnSpc>
              <a:spcBef>
                <a:spcPts val="710"/>
              </a:spcBef>
              <a:buClr>
                <a:srgbClr val="70685A"/>
              </a:buClr>
              <a:buSzPct val="59259"/>
              <a:buFont typeface="Wingdings"/>
              <a:buChar char=""/>
              <a:tabLst>
                <a:tab pos="332740" algn="l"/>
                <a:tab pos="333375" algn="l"/>
              </a:tabLst>
            </a:pPr>
            <a:r>
              <a:rPr sz="2700" spc="-160" dirty="0">
                <a:latin typeface="Arial"/>
                <a:cs typeface="Arial"/>
              </a:rPr>
              <a:t>encapsulate </a:t>
            </a:r>
            <a:r>
              <a:rPr sz="2700" spc="-165" dirty="0">
                <a:latin typeface="Arial"/>
                <a:cs typeface="Arial"/>
              </a:rPr>
              <a:t>the  </a:t>
            </a:r>
            <a:r>
              <a:rPr sz="2700" spc="-150" dirty="0">
                <a:latin typeface="Arial"/>
                <a:cs typeface="Arial"/>
              </a:rPr>
              <a:t>implementation </a:t>
            </a:r>
            <a:r>
              <a:rPr sz="2700" spc="-5" dirty="0">
                <a:latin typeface="Arial"/>
                <a:cs typeface="Arial"/>
              </a:rPr>
              <a:t>of </a:t>
            </a:r>
            <a:r>
              <a:rPr sz="2700" spc="-165" dirty="0">
                <a:latin typeface="Arial"/>
                <a:cs typeface="Arial"/>
              </a:rPr>
              <a:t>the  </a:t>
            </a:r>
            <a:r>
              <a:rPr sz="2700" spc="-145" dirty="0">
                <a:latin typeface="Arial"/>
                <a:cs typeface="Arial"/>
              </a:rPr>
              <a:t>requirement </a:t>
            </a:r>
            <a:r>
              <a:rPr sz="2700" spc="-25" dirty="0">
                <a:latin typeface="Arial"/>
                <a:cs typeface="Arial"/>
              </a:rPr>
              <a:t>it </a:t>
            </a:r>
            <a:r>
              <a:rPr sz="2700" spc="-190" dirty="0">
                <a:latin typeface="Arial"/>
                <a:cs typeface="Arial"/>
              </a:rPr>
              <a:t>addresses  </a:t>
            </a:r>
            <a:r>
              <a:rPr sz="2700" spc="-170" dirty="0">
                <a:latin typeface="Arial"/>
                <a:cs typeface="Arial"/>
              </a:rPr>
              <a:t>in </a:t>
            </a:r>
            <a:r>
              <a:rPr sz="2700" spc="-15" dirty="0">
                <a:latin typeface="Arial"/>
                <a:cs typeface="Arial"/>
              </a:rPr>
              <a:t>a </a:t>
            </a:r>
            <a:r>
              <a:rPr sz="2700" spc="-160" dirty="0">
                <a:latin typeface="Arial"/>
                <a:cs typeface="Arial"/>
              </a:rPr>
              <a:t>single</a:t>
            </a:r>
            <a:r>
              <a:rPr sz="2700" spc="155" dirty="0">
                <a:latin typeface="Arial"/>
                <a:cs typeface="Arial"/>
              </a:rPr>
              <a:t> </a:t>
            </a:r>
            <a:r>
              <a:rPr sz="2700" spc="-105" dirty="0">
                <a:latin typeface="Arial"/>
                <a:cs typeface="Arial"/>
              </a:rPr>
              <a:t>place</a:t>
            </a:r>
            <a:endParaRPr sz="27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80228" y="2452242"/>
            <a:ext cx="3232785" cy="2673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40" marR="5080" indent="-320040">
              <a:lnSpc>
                <a:spcPct val="100000"/>
              </a:lnSpc>
              <a:spcBef>
                <a:spcPts val="100"/>
              </a:spcBef>
              <a:buClr>
                <a:srgbClr val="70685A"/>
              </a:buClr>
              <a:buSzPct val="59259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sz="2700" spc="-215" dirty="0">
                <a:latin typeface="Arial"/>
                <a:cs typeface="Arial"/>
              </a:rPr>
              <a:t>can </a:t>
            </a:r>
            <a:r>
              <a:rPr sz="2700" spc="-85" dirty="0">
                <a:latin typeface="Arial"/>
                <a:cs typeface="Arial"/>
              </a:rPr>
              <a:t>be </a:t>
            </a:r>
            <a:r>
              <a:rPr sz="2700" spc="-235" dirty="0">
                <a:latin typeface="Arial"/>
                <a:cs typeface="Arial"/>
              </a:rPr>
              <a:t>used </a:t>
            </a:r>
            <a:r>
              <a:rPr sz="2700" spc="-125" dirty="0">
                <a:latin typeface="Arial"/>
                <a:cs typeface="Arial"/>
              </a:rPr>
              <a:t>with </a:t>
            </a:r>
            <a:r>
              <a:rPr sz="2700" spc="-140" dirty="0">
                <a:latin typeface="Arial"/>
                <a:cs typeface="Arial"/>
              </a:rPr>
              <a:t>any  </a:t>
            </a:r>
            <a:r>
              <a:rPr sz="2700" spc="-315" dirty="0">
                <a:latin typeface="Arial"/>
                <a:cs typeface="Arial"/>
              </a:rPr>
              <a:t>JDK</a:t>
            </a:r>
            <a:r>
              <a:rPr sz="2700" spc="-20" dirty="0">
                <a:latin typeface="Arial"/>
                <a:cs typeface="Arial"/>
              </a:rPr>
              <a:t> </a:t>
            </a:r>
            <a:r>
              <a:rPr sz="2700" spc="-110" dirty="0">
                <a:latin typeface="Arial"/>
                <a:cs typeface="Arial"/>
              </a:rPr>
              <a:t>level</a:t>
            </a:r>
            <a:endParaRPr sz="2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70685A"/>
              </a:buClr>
              <a:buFont typeface="Wingdings"/>
              <a:buChar char=""/>
            </a:pPr>
            <a:endParaRPr sz="4000">
              <a:latin typeface="Arial"/>
              <a:cs typeface="Arial"/>
            </a:endParaRPr>
          </a:p>
          <a:p>
            <a:pPr marL="332740" marR="161925" indent="-320040">
              <a:lnSpc>
                <a:spcPct val="100000"/>
              </a:lnSpc>
              <a:buClr>
                <a:srgbClr val="70685A"/>
              </a:buClr>
              <a:buSzPct val="59259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sz="2700" spc="-85" dirty="0">
                <a:latin typeface="Arial"/>
                <a:cs typeface="Arial"/>
              </a:rPr>
              <a:t>good </a:t>
            </a:r>
            <a:r>
              <a:rPr sz="2700" spc="-195" dirty="0">
                <a:latin typeface="Arial"/>
                <a:cs typeface="Arial"/>
              </a:rPr>
              <a:t>choice </a:t>
            </a:r>
            <a:r>
              <a:rPr sz="2700" spc="-85" dirty="0">
                <a:latin typeface="Arial"/>
                <a:cs typeface="Arial"/>
              </a:rPr>
              <a:t>to  </a:t>
            </a:r>
            <a:r>
              <a:rPr sz="2700" spc="-125" dirty="0">
                <a:latin typeface="Arial"/>
                <a:cs typeface="Arial"/>
              </a:rPr>
              <a:t>configure </a:t>
            </a:r>
            <a:r>
              <a:rPr sz="2700" spc="-130" dirty="0">
                <a:latin typeface="Arial"/>
                <a:cs typeface="Arial"/>
              </a:rPr>
              <a:t>enterprise  </a:t>
            </a:r>
            <a:r>
              <a:rPr sz="2700" spc="-200" dirty="0">
                <a:latin typeface="Arial"/>
                <a:cs typeface="Arial"/>
              </a:rPr>
              <a:t>services</a:t>
            </a:r>
            <a:endParaRPr sz="27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9600" y="1752600"/>
            <a:ext cx="3886200" cy="640080"/>
          </a:xfrm>
          <a:prstGeom prst="rect">
            <a:avLst/>
          </a:prstGeom>
          <a:solidFill>
            <a:srgbClr val="70685A"/>
          </a:solidFill>
        </p:spPr>
        <p:txBody>
          <a:bodyPr vert="horz" wrap="square" lIns="0" tIns="15303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205"/>
              </a:spcBef>
            </a:pPr>
            <a:r>
              <a:rPr sz="2000" b="1" spc="-170" dirty="0">
                <a:solidFill>
                  <a:srgbClr val="FFFFFF"/>
                </a:solidFill>
                <a:latin typeface="Arial"/>
                <a:cs typeface="Arial"/>
              </a:rPr>
              <a:t>@AspectJ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00600" y="1752600"/>
            <a:ext cx="3886200" cy="640080"/>
          </a:xfrm>
          <a:prstGeom prst="rect">
            <a:avLst/>
          </a:prstGeom>
          <a:solidFill>
            <a:srgbClr val="909364"/>
          </a:solidFill>
        </p:spPr>
        <p:txBody>
          <a:bodyPr vert="horz" wrap="square" lIns="0" tIns="15303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1205"/>
              </a:spcBef>
            </a:pPr>
            <a:r>
              <a:rPr sz="2000" b="1" spc="-170" dirty="0">
                <a:solidFill>
                  <a:srgbClr val="FFFFFF"/>
                </a:solidFill>
                <a:latin typeface="Arial"/>
                <a:cs typeface="Arial"/>
              </a:rPr>
              <a:t>XML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43865"/>
            <a:ext cx="104076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59" dirty="0"/>
              <a:t>Links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80"/>
              </a:lnSpc>
            </a:pPr>
            <a:r>
              <a:rPr spc="-70" dirty="0"/>
              <a:t>Spring </a:t>
            </a:r>
            <a:r>
              <a:rPr spc="-95" dirty="0"/>
              <a:t>Framework </a:t>
            </a:r>
            <a:r>
              <a:rPr dirty="0"/>
              <a:t>-</a:t>
            </a:r>
            <a:r>
              <a:rPr spc="45" dirty="0"/>
              <a:t> </a:t>
            </a:r>
            <a:r>
              <a:rPr spc="-130" dirty="0"/>
              <a:t>AOP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80"/>
              </a:lnSpc>
            </a:pPr>
            <a:r>
              <a:rPr lang="en-US" spc="-70" dirty="0"/>
              <a:t>Training</a:t>
            </a:r>
            <a:endParaRPr spc="-110" dirty="0"/>
          </a:p>
        </p:txBody>
      </p:sp>
      <p:sp>
        <p:nvSpPr>
          <p:cNvPr id="3" name="object 3"/>
          <p:cNvSpPr txBox="1"/>
          <p:nvPr/>
        </p:nvSpPr>
        <p:spPr>
          <a:xfrm>
            <a:off x="691387" y="1526134"/>
            <a:ext cx="7717155" cy="3569335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332740" indent="-320675">
              <a:lnSpc>
                <a:spcPct val="100000"/>
              </a:lnSpc>
              <a:spcBef>
                <a:spcPts val="780"/>
              </a:spcBef>
              <a:buClr>
                <a:srgbClr val="70685A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sz="2900" spc="-200" dirty="0">
                <a:latin typeface="Arial"/>
                <a:cs typeface="Arial"/>
              </a:rPr>
              <a:t>Useful</a:t>
            </a:r>
            <a:r>
              <a:rPr sz="2900" spc="-25" dirty="0">
                <a:latin typeface="Arial"/>
                <a:cs typeface="Arial"/>
              </a:rPr>
              <a:t> </a:t>
            </a:r>
            <a:r>
              <a:rPr sz="2900" spc="-210" dirty="0">
                <a:latin typeface="Arial"/>
                <a:cs typeface="Arial"/>
              </a:rPr>
              <a:t>links</a:t>
            </a:r>
            <a:endParaRPr sz="2900">
              <a:latin typeface="Arial"/>
              <a:cs typeface="Arial"/>
            </a:endParaRPr>
          </a:p>
          <a:p>
            <a:pPr marL="652780" lvl="1" indent="-274955">
              <a:lnSpc>
                <a:spcPct val="100000"/>
              </a:lnSpc>
              <a:spcBef>
                <a:spcPts val="615"/>
              </a:spcBef>
              <a:buClr>
                <a:srgbClr val="93C500"/>
              </a:buClr>
              <a:buSzPct val="69230"/>
              <a:buFont typeface="Wingdings"/>
              <a:buChar char=""/>
              <a:tabLst>
                <a:tab pos="653415" algn="l"/>
              </a:tabLst>
            </a:pPr>
            <a:r>
              <a:rPr sz="2600" spc="-35" dirty="0">
                <a:latin typeface="Arial"/>
                <a:cs typeface="Arial"/>
              </a:rPr>
              <a:t>Wiki: </a:t>
            </a:r>
            <a:r>
              <a:rPr sz="2600" spc="-125" dirty="0">
                <a:latin typeface="Arial"/>
                <a:cs typeface="Arial"/>
              </a:rPr>
              <a:t>Aspect-oriented</a:t>
            </a:r>
            <a:r>
              <a:rPr sz="2600" spc="-35" dirty="0">
                <a:latin typeface="Arial"/>
                <a:cs typeface="Arial"/>
              </a:rPr>
              <a:t> </a:t>
            </a:r>
            <a:r>
              <a:rPr sz="2600" spc="-130" dirty="0">
                <a:latin typeface="Arial"/>
                <a:cs typeface="Arial"/>
              </a:rPr>
              <a:t>programming</a:t>
            </a:r>
            <a:endParaRPr sz="2600">
              <a:latin typeface="Arial"/>
              <a:cs typeface="Arial"/>
            </a:endParaRPr>
          </a:p>
          <a:p>
            <a:pPr marL="652780">
              <a:lnSpc>
                <a:spcPct val="100000"/>
              </a:lnSpc>
              <a:spcBef>
                <a:spcPts val="530"/>
              </a:spcBef>
            </a:pPr>
            <a:r>
              <a:rPr sz="2300" u="heavy" spc="-55" dirty="0">
                <a:solidFill>
                  <a:srgbClr val="E68200"/>
                </a:solidFill>
                <a:uFill>
                  <a:solidFill>
                    <a:srgbClr val="E68200"/>
                  </a:solidFill>
                </a:uFill>
                <a:latin typeface="Arial"/>
                <a:cs typeface="Arial"/>
                <a:hlinkClick r:id="rId2"/>
              </a:rPr>
              <a:t>http://en.wikipedia.org/wiki/Aspect-oriented_programming</a:t>
            </a:r>
            <a:endParaRPr sz="2300">
              <a:latin typeface="Arial"/>
              <a:cs typeface="Arial"/>
            </a:endParaRPr>
          </a:p>
          <a:p>
            <a:pPr marL="652780" marR="471170" lvl="1" indent="-274320">
              <a:lnSpc>
                <a:spcPct val="108300"/>
              </a:lnSpc>
              <a:spcBef>
                <a:spcPts val="315"/>
              </a:spcBef>
              <a:buClr>
                <a:srgbClr val="93C500"/>
              </a:buClr>
              <a:buSzPct val="69230"/>
              <a:buFont typeface="Wingdings"/>
              <a:buChar char=""/>
              <a:tabLst>
                <a:tab pos="653415" algn="l"/>
              </a:tabLst>
            </a:pPr>
            <a:r>
              <a:rPr sz="2600" spc="-130" dirty="0">
                <a:latin typeface="Arial"/>
                <a:cs typeface="Arial"/>
              </a:rPr>
              <a:t>Spring </a:t>
            </a:r>
            <a:r>
              <a:rPr sz="2600" spc="-190" dirty="0">
                <a:latin typeface="Arial"/>
                <a:cs typeface="Arial"/>
              </a:rPr>
              <a:t>Reference </a:t>
            </a:r>
            <a:r>
              <a:rPr sz="2600" u="heavy" spc="-190" dirty="0">
                <a:solidFill>
                  <a:srgbClr val="E68200"/>
                </a:solidFill>
                <a:uFill>
                  <a:solidFill>
                    <a:srgbClr val="E68200"/>
                  </a:solidFill>
                </a:uFill>
                <a:latin typeface="Arial"/>
                <a:cs typeface="Arial"/>
              </a:rPr>
              <a:t> </a:t>
            </a:r>
            <a:r>
              <a:rPr sz="2300" u="heavy" spc="-55" dirty="0">
                <a:solidFill>
                  <a:srgbClr val="E68200"/>
                </a:solidFill>
                <a:uFill>
                  <a:solidFill>
                    <a:srgbClr val="E68200"/>
                  </a:solidFill>
                </a:uFill>
                <a:latin typeface="Arial"/>
                <a:cs typeface="Arial"/>
                <a:hlinkClick r:id="rId3"/>
              </a:rPr>
              <a:t>http://static.springsource.org/spring/docs/3.0.x/spring-  </a:t>
            </a:r>
            <a:r>
              <a:rPr sz="2300" u="heavy" spc="-75" dirty="0">
                <a:solidFill>
                  <a:srgbClr val="E68200"/>
                </a:solidFill>
                <a:uFill>
                  <a:solidFill>
                    <a:srgbClr val="E68200"/>
                  </a:solidFill>
                </a:uFill>
                <a:latin typeface="Arial"/>
                <a:cs typeface="Arial"/>
                <a:hlinkClick r:id="rId3"/>
              </a:rPr>
              <a:t>framework-reference/html/aop.html</a:t>
            </a:r>
            <a:endParaRPr sz="2300">
              <a:latin typeface="Arial"/>
              <a:cs typeface="Arial"/>
            </a:endParaRPr>
          </a:p>
          <a:p>
            <a:pPr marL="652780" lvl="1" indent="-274955">
              <a:lnSpc>
                <a:spcPct val="100000"/>
              </a:lnSpc>
              <a:spcBef>
                <a:spcPts val="590"/>
              </a:spcBef>
              <a:buClr>
                <a:srgbClr val="93C500"/>
              </a:buClr>
              <a:buSzPct val="69230"/>
              <a:buFont typeface="Wingdings"/>
              <a:buChar char=""/>
              <a:tabLst>
                <a:tab pos="653415" algn="l"/>
              </a:tabLst>
            </a:pPr>
            <a:r>
              <a:rPr sz="2600" spc="-195" dirty="0">
                <a:latin typeface="Arial"/>
                <a:cs typeface="Arial"/>
              </a:rPr>
              <a:t>AspectJ </a:t>
            </a:r>
            <a:r>
              <a:rPr sz="2600" spc="-254" dirty="0">
                <a:latin typeface="Arial"/>
                <a:cs typeface="Arial"/>
              </a:rPr>
              <a:t>home</a:t>
            </a:r>
            <a:r>
              <a:rPr sz="2600" spc="135" dirty="0">
                <a:latin typeface="Arial"/>
                <a:cs typeface="Arial"/>
              </a:rPr>
              <a:t> </a:t>
            </a:r>
            <a:r>
              <a:rPr sz="2600" spc="-155" dirty="0">
                <a:latin typeface="Arial"/>
                <a:cs typeface="Arial"/>
              </a:rPr>
              <a:t>site</a:t>
            </a:r>
            <a:endParaRPr sz="2600">
              <a:latin typeface="Arial"/>
              <a:cs typeface="Arial"/>
            </a:endParaRPr>
          </a:p>
          <a:p>
            <a:pPr marL="652780">
              <a:lnSpc>
                <a:spcPct val="100000"/>
              </a:lnSpc>
              <a:spcBef>
                <a:spcPts val="515"/>
              </a:spcBef>
            </a:pPr>
            <a:r>
              <a:rPr sz="2300" u="heavy" spc="-40" dirty="0">
                <a:solidFill>
                  <a:srgbClr val="E68200"/>
                </a:solidFill>
                <a:uFill>
                  <a:solidFill>
                    <a:srgbClr val="E68200"/>
                  </a:solidFill>
                </a:uFill>
                <a:latin typeface="Arial"/>
                <a:cs typeface="Arial"/>
                <a:hlinkClick r:id="rId4"/>
              </a:rPr>
              <a:t>http://www.eclipse.org/aspectj/</a:t>
            </a:r>
            <a:endParaRPr sz="2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80160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533400" y="0"/>
                </a:moveTo>
                <a:lnTo>
                  <a:pt x="0" y="0"/>
                </a:lnTo>
                <a:lnTo>
                  <a:pt x="0" y="228600"/>
                </a:lnTo>
                <a:lnTo>
                  <a:pt x="533400" y="228600"/>
                </a:lnTo>
                <a:lnTo>
                  <a:pt x="533400" y="0"/>
                </a:lnTo>
                <a:close/>
              </a:path>
            </a:pathLst>
          </a:custGeom>
          <a:solidFill>
            <a:srgbClr val="7068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90550" y="1280160"/>
            <a:ext cx="8553450" cy="228600"/>
          </a:xfrm>
          <a:custGeom>
            <a:avLst/>
            <a:gdLst/>
            <a:ahLst/>
            <a:cxnLst/>
            <a:rect l="l" t="t" r="r" b="b"/>
            <a:pathLst>
              <a:path w="8553450" h="228600">
                <a:moveTo>
                  <a:pt x="8553450" y="0"/>
                </a:moveTo>
                <a:lnTo>
                  <a:pt x="0" y="0"/>
                </a:lnTo>
                <a:lnTo>
                  <a:pt x="0" y="228600"/>
                </a:lnTo>
                <a:lnTo>
                  <a:pt x="8553450" y="228600"/>
                </a:lnTo>
                <a:lnTo>
                  <a:pt x="8553450" y="0"/>
                </a:lnTo>
                <a:close/>
              </a:path>
            </a:pathLst>
          </a:custGeom>
          <a:solidFill>
            <a:srgbClr val="93C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91387" y="343865"/>
            <a:ext cx="215392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40" dirty="0"/>
              <a:t>Questions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80"/>
              </a:lnSpc>
            </a:pPr>
            <a:r>
              <a:rPr spc="-70" dirty="0"/>
              <a:t>Spring </a:t>
            </a:r>
            <a:r>
              <a:rPr spc="-95" dirty="0"/>
              <a:t>Framework </a:t>
            </a:r>
            <a:r>
              <a:rPr dirty="0"/>
              <a:t>-</a:t>
            </a:r>
            <a:r>
              <a:rPr spc="45" dirty="0"/>
              <a:t> </a:t>
            </a:r>
            <a:r>
              <a:rPr spc="-130" dirty="0"/>
              <a:t>AOP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80"/>
              </a:lnSpc>
            </a:pPr>
            <a:r>
              <a:rPr lang="en-US" spc="-70" dirty="0"/>
              <a:t>Training</a:t>
            </a:r>
            <a:endParaRPr spc="-110" dirty="0"/>
          </a:p>
        </p:txBody>
      </p:sp>
      <p:sp>
        <p:nvSpPr>
          <p:cNvPr id="5" name="object 5"/>
          <p:cNvSpPr/>
          <p:nvPr/>
        </p:nvSpPr>
        <p:spPr>
          <a:xfrm>
            <a:off x="3124200" y="2057400"/>
            <a:ext cx="3000375" cy="30003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80160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533400" y="0"/>
                </a:moveTo>
                <a:lnTo>
                  <a:pt x="0" y="0"/>
                </a:lnTo>
                <a:lnTo>
                  <a:pt x="0" y="228600"/>
                </a:lnTo>
                <a:lnTo>
                  <a:pt x="533400" y="228600"/>
                </a:lnTo>
                <a:lnTo>
                  <a:pt x="533400" y="0"/>
                </a:lnTo>
                <a:close/>
              </a:path>
            </a:pathLst>
          </a:custGeom>
          <a:solidFill>
            <a:srgbClr val="7068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90550" y="1280160"/>
            <a:ext cx="8553450" cy="228600"/>
          </a:xfrm>
          <a:custGeom>
            <a:avLst/>
            <a:gdLst/>
            <a:ahLst/>
            <a:cxnLst/>
            <a:rect l="l" t="t" r="r" b="b"/>
            <a:pathLst>
              <a:path w="8553450" h="228600">
                <a:moveTo>
                  <a:pt x="8553450" y="0"/>
                </a:moveTo>
                <a:lnTo>
                  <a:pt x="0" y="0"/>
                </a:lnTo>
                <a:lnTo>
                  <a:pt x="0" y="228600"/>
                </a:lnTo>
                <a:lnTo>
                  <a:pt x="8553450" y="228600"/>
                </a:lnTo>
                <a:lnTo>
                  <a:pt x="8553450" y="0"/>
                </a:lnTo>
                <a:close/>
              </a:path>
            </a:pathLst>
          </a:custGeom>
          <a:solidFill>
            <a:srgbClr val="93C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91387" y="343865"/>
            <a:ext cx="129794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35" dirty="0"/>
              <a:t>B</a:t>
            </a:r>
            <a:r>
              <a:rPr spc="-440" dirty="0"/>
              <a:t>o</a:t>
            </a:r>
            <a:r>
              <a:rPr spc="-420" dirty="0"/>
              <a:t>oks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80"/>
              </a:lnSpc>
            </a:pPr>
            <a:r>
              <a:rPr spc="-70" dirty="0"/>
              <a:t>Spring </a:t>
            </a:r>
            <a:r>
              <a:rPr spc="-95" dirty="0"/>
              <a:t>Framework </a:t>
            </a:r>
            <a:r>
              <a:rPr dirty="0"/>
              <a:t>-</a:t>
            </a:r>
            <a:r>
              <a:rPr spc="45" dirty="0"/>
              <a:t> </a:t>
            </a:r>
            <a:r>
              <a:rPr spc="-130" dirty="0"/>
              <a:t>AOP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80"/>
              </a:lnSpc>
            </a:pPr>
            <a:r>
              <a:rPr lang="en-US" spc="-70" dirty="0"/>
              <a:t>Training</a:t>
            </a:r>
            <a:endParaRPr spc="-110" dirty="0"/>
          </a:p>
        </p:txBody>
      </p:sp>
      <p:sp>
        <p:nvSpPr>
          <p:cNvPr id="5" name="object 5"/>
          <p:cNvSpPr/>
          <p:nvPr/>
        </p:nvSpPr>
        <p:spPr>
          <a:xfrm>
            <a:off x="2891154" y="1600200"/>
            <a:ext cx="3596640" cy="4495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43865"/>
            <a:ext cx="500570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5" dirty="0"/>
              <a:t>Add </a:t>
            </a:r>
            <a:r>
              <a:rPr spc="-360" dirty="0"/>
              <a:t>permissions</a:t>
            </a:r>
            <a:r>
              <a:rPr spc="30" dirty="0"/>
              <a:t> </a:t>
            </a:r>
            <a:r>
              <a:rPr spc="-360" dirty="0"/>
              <a:t>check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80"/>
              </a:lnSpc>
            </a:pPr>
            <a:r>
              <a:rPr spc="-70" dirty="0"/>
              <a:t>Spring </a:t>
            </a:r>
            <a:r>
              <a:rPr spc="-95" dirty="0"/>
              <a:t>Framework </a:t>
            </a:r>
            <a:r>
              <a:rPr dirty="0"/>
              <a:t>-</a:t>
            </a:r>
            <a:r>
              <a:rPr spc="45" dirty="0"/>
              <a:t> </a:t>
            </a:r>
            <a:r>
              <a:rPr spc="-130" dirty="0"/>
              <a:t>AOP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80"/>
              </a:lnSpc>
            </a:pPr>
            <a:r>
              <a:rPr lang="en-US" spc="-70" dirty="0"/>
              <a:t>Training</a:t>
            </a:r>
            <a:endParaRPr spc="-110" dirty="0"/>
          </a:p>
        </p:txBody>
      </p:sp>
      <p:sp>
        <p:nvSpPr>
          <p:cNvPr id="3" name="object 3"/>
          <p:cNvSpPr txBox="1"/>
          <p:nvPr/>
        </p:nvSpPr>
        <p:spPr>
          <a:xfrm>
            <a:off x="691387" y="2520213"/>
            <a:ext cx="6870065" cy="2689860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sz="1600" b="1" spc="-5" dirty="0">
                <a:solidFill>
                  <a:srgbClr val="7E0054"/>
                </a:solidFill>
                <a:latin typeface="Courier New"/>
                <a:cs typeface="Courier New"/>
              </a:rPr>
              <a:t>public </a:t>
            </a:r>
            <a:r>
              <a:rPr sz="1600" spc="-5" dirty="0">
                <a:latin typeface="Courier New"/>
                <a:cs typeface="Courier New"/>
              </a:rPr>
              <a:t>Order getOrder(BigDecimal orderId)</a:t>
            </a:r>
            <a:r>
              <a:rPr sz="1600" spc="5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500380">
              <a:lnSpc>
                <a:spcPct val="100000"/>
              </a:lnSpc>
              <a:spcBef>
                <a:spcPts val="695"/>
              </a:spcBef>
            </a:pPr>
            <a:r>
              <a:rPr sz="1600" b="1" spc="-5" dirty="0">
                <a:solidFill>
                  <a:srgbClr val="7E0054"/>
                </a:solidFill>
                <a:latin typeface="Courier New"/>
                <a:cs typeface="Courier New"/>
              </a:rPr>
              <a:t>if </a:t>
            </a:r>
            <a:r>
              <a:rPr sz="1600" spc="-5" dirty="0">
                <a:latin typeface="Courier New"/>
                <a:cs typeface="Courier New"/>
              </a:rPr>
              <a:t>(hasOrderPermission(orderId))</a:t>
            </a:r>
            <a:r>
              <a:rPr sz="1600" spc="2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989330">
              <a:lnSpc>
                <a:spcPct val="100000"/>
              </a:lnSpc>
              <a:spcBef>
                <a:spcPts val="695"/>
              </a:spcBef>
            </a:pPr>
            <a:r>
              <a:rPr sz="1600" b="1" spc="-5" dirty="0">
                <a:solidFill>
                  <a:srgbClr val="7E0054"/>
                </a:solidFill>
                <a:latin typeface="Courier New"/>
                <a:cs typeface="Courier New"/>
              </a:rPr>
              <a:t>return </a:t>
            </a:r>
            <a:r>
              <a:rPr sz="1600" spc="-5" dirty="0">
                <a:latin typeface="Courier New"/>
                <a:cs typeface="Courier New"/>
              </a:rPr>
              <a:t>(Order)</a:t>
            </a:r>
            <a:r>
              <a:rPr sz="1600" spc="15" dirty="0"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0000C0"/>
                </a:solidFill>
                <a:latin typeface="Courier New"/>
                <a:cs typeface="Courier New"/>
              </a:rPr>
              <a:t>factory</a:t>
            </a:r>
            <a:r>
              <a:rPr sz="1600" spc="-5" dirty="0">
                <a:latin typeface="Courier New"/>
                <a:cs typeface="Courier New"/>
              </a:rPr>
              <a:t>.openSession()</a:t>
            </a:r>
            <a:endParaRPr sz="1600">
              <a:latin typeface="Courier New"/>
              <a:cs typeface="Courier New"/>
            </a:endParaRPr>
          </a:p>
          <a:p>
            <a:pPr marL="3554729">
              <a:lnSpc>
                <a:spcPct val="100000"/>
              </a:lnSpc>
              <a:spcBef>
                <a:spcPts val="710"/>
              </a:spcBef>
            </a:pPr>
            <a:r>
              <a:rPr sz="1600" spc="-5" dirty="0">
                <a:latin typeface="Courier New"/>
                <a:cs typeface="Courier New"/>
              </a:rPr>
              <a:t>.get(Order.</a:t>
            </a:r>
            <a:r>
              <a:rPr sz="1600" b="1" spc="-5" dirty="0">
                <a:solidFill>
                  <a:srgbClr val="7E0054"/>
                </a:solidFill>
                <a:latin typeface="Courier New"/>
                <a:cs typeface="Courier New"/>
              </a:rPr>
              <a:t>class</a:t>
            </a:r>
            <a:r>
              <a:rPr sz="1600" spc="-5" dirty="0">
                <a:latin typeface="Courier New"/>
                <a:cs typeface="Courier New"/>
              </a:rPr>
              <a:t>,</a:t>
            </a:r>
            <a:r>
              <a:rPr sz="1600" spc="-35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orderId);</a:t>
            </a:r>
            <a:endParaRPr sz="1600">
              <a:latin typeface="Courier New"/>
              <a:cs typeface="Courier New"/>
            </a:endParaRPr>
          </a:p>
          <a:p>
            <a:pPr marL="500380">
              <a:lnSpc>
                <a:spcPct val="100000"/>
              </a:lnSpc>
              <a:spcBef>
                <a:spcPts val="700"/>
              </a:spcBef>
            </a:pPr>
            <a:r>
              <a:rPr sz="1600" spc="-5" dirty="0">
                <a:latin typeface="Courier New"/>
                <a:cs typeface="Courier New"/>
              </a:rPr>
              <a:t>} </a:t>
            </a:r>
            <a:r>
              <a:rPr sz="1600" b="1" spc="-5" dirty="0">
                <a:solidFill>
                  <a:srgbClr val="7E0054"/>
                </a:solidFill>
                <a:latin typeface="Courier New"/>
                <a:cs typeface="Courier New"/>
              </a:rPr>
              <a:t>else</a:t>
            </a:r>
            <a:r>
              <a:rPr sz="1600" b="1" spc="5" dirty="0">
                <a:solidFill>
                  <a:srgbClr val="7E0054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989330">
              <a:lnSpc>
                <a:spcPct val="100000"/>
              </a:lnSpc>
              <a:spcBef>
                <a:spcPts val="695"/>
              </a:spcBef>
            </a:pPr>
            <a:r>
              <a:rPr sz="1600" b="1" spc="-5" dirty="0">
                <a:solidFill>
                  <a:srgbClr val="7E0054"/>
                </a:solidFill>
                <a:latin typeface="Courier New"/>
                <a:cs typeface="Courier New"/>
              </a:rPr>
              <a:t>throw new </a:t>
            </a:r>
            <a:r>
              <a:rPr sz="1600" spc="-5" dirty="0">
                <a:latin typeface="Courier New"/>
                <a:cs typeface="Courier New"/>
              </a:rPr>
              <a:t>SecurityException(</a:t>
            </a:r>
            <a:r>
              <a:rPr sz="1600" spc="-5" dirty="0">
                <a:solidFill>
                  <a:srgbClr val="2A00FF"/>
                </a:solidFill>
                <a:latin typeface="Courier New"/>
                <a:cs typeface="Courier New"/>
              </a:rPr>
              <a:t>"Access</a:t>
            </a:r>
            <a:r>
              <a:rPr sz="1600" spc="40" dirty="0">
                <a:solidFill>
                  <a:srgbClr val="2A00FF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2A00FF"/>
                </a:solidFill>
                <a:latin typeface="Courier New"/>
                <a:cs typeface="Courier New"/>
              </a:rPr>
              <a:t>Denied"</a:t>
            </a:r>
            <a:r>
              <a:rPr sz="1600" spc="-5" dirty="0">
                <a:latin typeface="Courier New"/>
                <a:cs typeface="Courier New"/>
              </a:rPr>
              <a:t>);</a:t>
            </a:r>
            <a:endParaRPr sz="1600">
              <a:latin typeface="Courier New"/>
              <a:cs typeface="Courier New"/>
            </a:endParaRPr>
          </a:p>
          <a:p>
            <a:pPr marL="500380">
              <a:lnSpc>
                <a:spcPct val="100000"/>
              </a:lnSpc>
              <a:spcBef>
                <a:spcPts val="705"/>
              </a:spcBef>
            </a:pPr>
            <a:r>
              <a:rPr sz="1600" spc="-5" dirty="0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600" spc="-5" dirty="0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43865"/>
            <a:ext cx="654240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5" dirty="0"/>
              <a:t>Add </a:t>
            </a:r>
            <a:r>
              <a:rPr spc="-250" dirty="0"/>
              <a:t>transaction</a:t>
            </a:r>
            <a:r>
              <a:rPr spc="30" dirty="0"/>
              <a:t> </a:t>
            </a:r>
            <a:r>
              <a:rPr spc="-315" dirty="0"/>
              <a:t>management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80"/>
              </a:lnSpc>
            </a:pPr>
            <a:r>
              <a:rPr spc="-70" dirty="0"/>
              <a:t>Spring </a:t>
            </a:r>
            <a:r>
              <a:rPr spc="-95" dirty="0"/>
              <a:t>Framework </a:t>
            </a:r>
            <a:r>
              <a:rPr dirty="0"/>
              <a:t>-</a:t>
            </a:r>
            <a:r>
              <a:rPr spc="45" dirty="0"/>
              <a:t> </a:t>
            </a:r>
            <a:r>
              <a:rPr spc="-130" dirty="0"/>
              <a:t>AOP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80"/>
              </a:lnSpc>
            </a:pPr>
            <a:r>
              <a:rPr lang="en-US" spc="-70" dirty="0"/>
              <a:t>Training</a:t>
            </a:r>
            <a:endParaRPr spc="-110" dirty="0"/>
          </a:p>
        </p:txBody>
      </p:sp>
      <p:sp>
        <p:nvSpPr>
          <p:cNvPr id="3" name="object 3"/>
          <p:cNvSpPr txBox="1"/>
          <p:nvPr/>
        </p:nvSpPr>
        <p:spPr>
          <a:xfrm>
            <a:off x="691387" y="1792198"/>
            <a:ext cx="7324090" cy="3925570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75"/>
              </a:spcBef>
            </a:pPr>
            <a:r>
              <a:rPr sz="1400" b="1" spc="-5" dirty="0">
                <a:solidFill>
                  <a:srgbClr val="7E0054"/>
                </a:solidFill>
                <a:latin typeface="Courier New"/>
                <a:cs typeface="Courier New"/>
              </a:rPr>
              <a:t>public </a:t>
            </a:r>
            <a:r>
              <a:rPr sz="1400" spc="-5" dirty="0">
                <a:latin typeface="Courier New"/>
                <a:cs typeface="Courier New"/>
              </a:rPr>
              <a:t>Order getOrder(BigDecimal </a:t>
            </a:r>
            <a:r>
              <a:rPr sz="1400" spc="-10" dirty="0">
                <a:latin typeface="Courier New"/>
                <a:cs typeface="Courier New"/>
              </a:rPr>
              <a:t>orderId)</a:t>
            </a:r>
            <a:r>
              <a:rPr sz="1400" spc="-3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864869" marR="3258820" indent="-425450">
              <a:lnSpc>
                <a:spcPct val="121400"/>
              </a:lnSpc>
              <a:spcBef>
                <a:spcPts val="15"/>
              </a:spcBef>
            </a:pPr>
            <a:r>
              <a:rPr sz="1400" b="1" spc="-5" dirty="0">
                <a:solidFill>
                  <a:srgbClr val="7E0054"/>
                </a:solidFill>
                <a:latin typeface="Courier New"/>
                <a:cs typeface="Courier New"/>
              </a:rPr>
              <a:t>if </a:t>
            </a:r>
            <a:r>
              <a:rPr sz="1400" spc="-5" dirty="0">
                <a:latin typeface="Courier New"/>
                <a:cs typeface="Courier New"/>
              </a:rPr>
              <a:t>(hasOrderPermission(orderId))</a:t>
            </a:r>
            <a:r>
              <a:rPr sz="1400" spc="-10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{  </a:t>
            </a:r>
            <a:r>
              <a:rPr sz="1400" spc="-5" dirty="0">
                <a:latin typeface="Courier New"/>
                <a:cs typeface="Courier New"/>
              </a:rPr>
              <a:t>Order</a:t>
            </a:r>
            <a:r>
              <a:rPr sz="1400" spc="-2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order;</a:t>
            </a:r>
            <a:endParaRPr sz="1400">
              <a:latin typeface="Courier New"/>
              <a:cs typeface="Courier New"/>
            </a:endParaRPr>
          </a:p>
          <a:p>
            <a:pPr marL="864869" marR="1769745">
              <a:lnSpc>
                <a:spcPts val="2050"/>
              </a:lnSpc>
              <a:spcBef>
                <a:spcPts val="120"/>
              </a:spcBef>
            </a:pPr>
            <a:r>
              <a:rPr sz="1400" spc="-5" dirty="0">
                <a:latin typeface="Courier New"/>
                <a:cs typeface="Courier New"/>
              </a:rPr>
              <a:t>Session session </a:t>
            </a:r>
            <a:r>
              <a:rPr sz="1400" dirty="0">
                <a:latin typeface="Courier New"/>
                <a:cs typeface="Courier New"/>
              </a:rPr>
              <a:t>= </a:t>
            </a:r>
            <a:r>
              <a:rPr sz="1400" spc="-10" dirty="0">
                <a:solidFill>
                  <a:srgbClr val="0000C0"/>
                </a:solidFill>
                <a:latin typeface="Courier New"/>
                <a:cs typeface="Courier New"/>
              </a:rPr>
              <a:t>factory</a:t>
            </a:r>
            <a:r>
              <a:rPr sz="1400" spc="-10" dirty="0">
                <a:latin typeface="Courier New"/>
                <a:cs typeface="Courier New"/>
              </a:rPr>
              <a:t>.openSession();  </a:t>
            </a:r>
            <a:r>
              <a:rPr sz="1400" spc="-5" dirty="0">
                <a:latin typeface="Courier New"/>
                <a:cs typeface="Courier New"/>
              </a:rPr>
              <a:t>Transaction </a:t>
            </a:r>
            <a:r>
              <a:rPr sz="1400" spc="-10" dirty="0">
                <a:latin typeface="Courier New"/>
                <a:cs typeface="Courier New"/>
              </a:rPr>
              <a:t>tx </a:t>
            </a:r>
            <a:r>
              <a:rPr sz="1400" dirty="0">
                <a:latin typeface="Courier New"/>
                <a:cs typeface="Courier New"/>
              </a:rPr>
              <a:t>=</a:t>
            </a:r>
            <a:r>
              <a:rPr sz="1400" spc="-8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session.beginTransaction();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0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</a:pPr>
            <a:r>
              <a:rPr sz="1400" b="1" spc="-5" dirty="0">
                <a:solidFill>
                  <a:srgbClr val="7E0054"/>
                </a:solidFill>
                <a:latin typeface="Courier New"/>
                <a:cs typeface="Courier New"/>
              </a:rPr>
              <a:t>try</a:t>
            </a:r>
            <a:r>
              <a:rPr sz="1400" b="1" spc="-10" dirty="0">
                <a:solidFill>
                  <a:srgbClr val="7E0054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1353820">
              <a:lnSpc>
                <a:spcPct val="100000"/>
              </a:lnSpc>
              <a:spcBef>
                <a:spcPts val="375"/>
              </a:spcBef>
            </a:pPr>
            <a:r>
              <a:rPr sz="1400" spc="-5" dirty="0">
                <a:latin typeface="Courier New"/>
                <a:cs typeface="Courier New"/>
              </a:rPr>
              <a:t>order </a:t>
            </a:r>
            <a:r>
              <a:rPr sz="1400" dirty="0">
                <a:latin typeface="Courier New"/>
                <a:cs typeface="Courier New"/>
              </a:rPr>
              <a:t>= </a:t>
            </a:r>
            <a:r>
              <a:rPr sz="1400" spc="-5" dirty="0">
                <a:latin typeface="Courier New"/>
                <a:cs typeface="Courier New"/>
              </a:rPr>
              <a:t>(Order) </a:t>
            </a:r>
            <a:r>
              <a:rPr sz="1400" spc="-10" dirty="0">
                <a:latin typeface="Courier New"/>
                <a:cs typeface="Courier New"/>
              </a:rPr>
              <a:t>session.get(Order.</a:t>
            </a:r>
            <a:r>
              <a:rPr sz="1400" b="1" spc="-10" dirty="0">
                <a:solidFill>
                  <a:srgbClr val="7E0054"/>
                </a:solidFill>
                <a:latin typeface="Courier New"/>
                <a:cs typeface="Courier New"/>
              </a:rPr>
              <a:t>class</a:t>
            </a:r>
            <a:r>
              <a:rPr sz="1400" spc="-10" dirty="0">
                <a:latin typeface="Courier New"/>
                <a:cs typeface="Courier New"/>
              </a:rPr>
              <a:t>,</a:t>
            </a:r>
            <a:r>
              <a:rPr sz="1400" spc="-20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orderId);</a:t>
            </a:r>
            <a:endParaRPr sz="1400">
              <a:latin typeface="Courier New"/>
              <a:cs typeface="Courier New"/>
            </a:endParaRPr>
          </a:p>
          <a:p>
            <a:pPr marL="1353820">
              <a:lnSpc>
                <a:spcPct val="100000"/>
              </a:lnSpc>
              <a:spcBef>
                <a:spcPts val="360"/>
              </a:spcBef>
            </a:pPr>
            <a:r>
              <a:rPr sz="1400" spc="-10" dirty="0">
                <a:latin typeface="Courier New"/>
                <a:cs typeface="Courier New"/>
              </a:rPr>
              <a:t>tx.commit();</a:t>
            </a:r>
            <a:endParaRPr sz="14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  <a:spcBef>
                <a:spcPts val="360"/>
              </a:spcBef>
            </a:pPr>
            <a:r>
              <a:rPr sz="1400" dirty="0">
                <a:latin typeface="Courier New"/>
                <a:cs typeface="Courier New"/>
              </a:rPr>
              <a:t>} </a:t>
            </a:r>
            <a:r>
              <a:rPr sz="1400" b="1" spc="-5" dirty="0">
                <a:solidFill>
                  <a:srgbClr val="7E0054"/>
                </a:solidFill>
                <a:latin typeface="Courier New"/>
                <a:cs typeface="Courier New"/>
              </a:rPr>
              <a:t>catch </a:t>
            </a:r>
            <a:r>
              <a:rPr sz="1400" spc="-5" dirty="0">
                <a:latin typeface="Courier New"/>
                <a:cs typeface="Courier New"/>
              </a:rPr>
              <a:t>(RuntimeException e) {</a:t>
            </a:r>
            <a:r>
              <a:rPr sz="1400" b="1" spc="-5" dirty="0">
                <a:solidFill>
                  <a:srgbClr val="7E0054"/>
                </a:solidFill>
                <a:latin typeface="Courier New"/>
                <a:cs typeface="Courier New"/>
              </a:rPr>
              <a:t>if </a:t>
            </a:r>
            <a:r>
              <a:rPr sz="1400" spc="-10" dirty="0">
                <a:latin typeface="Courier New"/>
                <a:cs typeface="Courier New"/>
              </a:rPr>
              <a:t>(tx!=</a:t>
            </a:r>
            <a:r>
              <a:rPr sz="1400" b="1" spc="-10" dirty="0">
                <a:solidFill>
                  <a:srgbClr val="7E0054"/>
                </a:solidFill>
                <a:latin typeface="Courier New"/>
                <a:cs typeface="Courier New"/>
              </a:rPr>
              <a:t>null</a:t>
            </a:r>
            <a:r>
              <a:rPr sz="1400" spc="-10" dirty="0">
                <a:latin typeface="Courier New"/>
                <a:cs typeface="Courier New"/>
              </a:rPr>
              <a:t>)</a:t>
            </a:r>
            <a:r>
              <a:rPr sz="1400" spc="20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{tx.rollback();}</a:t>
            </a:r>
            <a:endParaRPr sz="14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  <a:spcBef>
                <a:spcPts val="370"/>
              </a:spcBef>
            </a:pPr>
            <a:r>
              <a:rPr sz="1400" dirty="0">
                <a:latin typeface="Courier New"/>
                <a:cs typeface="Courier New"/>
              </a:rPr>
              <a:t>} </a:t>
            </a:r>
            <a:r>
              <a:rPr sz="1400" b="1" spc="-5" dirty="0">
                <a:solidFill>
                  <a:srgbClr val="7E0054"/>
                </a:solidFill>
                <a:latin typeface="Courier New"/>
                <a:cs typeface="Courier New"/>
              </a:rPr>
              <a:t>finally</a:t>
            </a:r>
            <a:r>
              <a:rPr sz="1400" b="1" spc="-20" dirty="0">
                <a:solidFill>
                  <a:srgbClr val="7E0054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{session.close();}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100">
              <a:latin typeface="Courier New"/>
              <a:cs typeface="Courier New"/>
            </a:endParaRPr>
          </a:p>
          <a:p>
            <a:pPr marL="864869">
              <a:lnSpc>
                <a:spcPct val="100000"/>
              </a:lnSpc>
            </a:pPr>
            <a:r>
              <a:rPr sz="1400" b="1" spc="-5" dirty="0">
                <a:solidFill>
                  <a:srgbClr val="7E0054"/>
                </a:solidFill>
                <a:latin typeface="Courier New"/>
                <a:cs typeface="Courier New"/>
              </a:rPr>
              <a:t>return</a:t>
            </a:r>
            <a:r>
              <a:rPr sz="1400" b="1" spc="-25" dirty="0">
                <a:solidFill>
                  <a:srgbClr val="7E0054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order;</a:t>
            </a:r>
            <a:endParaRPr sz="1400">
              <a:latin typeface="Courier New"/>
              <a:cs typeface="Courier New"/>
            </a:endParaRPr>
          </a:p>
          <a:p>
            <a:pPr marL="439420">
              <a:lnSpc>
                <a:spcPct val="100000"/>
              </a:lnSpc>
              <a:spcBef>
                <a:spcPts val="375"/>
              </a:spcBef>
            </a:pPr>
            <a:r>
              <a:rPr sz="1400" dirty="0">
                <a:latin typeface="Courier New"/>
                <a:cs typeface="Courier New"/>
              </a:rPr>
              <a:t>} </a:t>
            </a:r>
            <a:r>
              <a:rPr sz="1400" b="1" spc="-5" dirty="0">
                <a:solidFill>
                  <a:srgbClr val="7E0054"/>
                </a:solidFill>
                <a:latin typeface="Courier New"/>
                <a:cs typeface="Courier New"/>
              </a:rPr>
              <a:t>else </a:t>
            </a:r>
            <a:r>
              <a:rPr sz="1400" dirty="0">
                <a:latin typeface="Courier New"/>
                <a:cs typeface="Courier New"/>
              </a:rPr>
              <a:t>{ </a:t>
            </a:r>
            <a:r>
              <a:rPr sz="1400" b="1" spc="-5" dirty="0">
                <a:solidFill>
                  <a:srgbClr val="7E0054"/>
                </a:solidFill>
                <a:latin typeface="Courier New"/>
                <a:cs typeface="Courier New"/>
              </a:rPr>
              <a:t>throw </a:t>
            </a:r>
            <a:r>
              <a:rPr sz="1400" b="1" spc="-10" dirty="0">
                <a:solidFill>
                  <a:srgbClr val="7E0054"/>
                </a:solidFill>
                <a:latin typeface="Courier New"/>
                <a:cs typeface="Courier New"/>
              </a:rPr>
              <a:t>new </a:t>
            </a:r>
            <a:r>
              <a:rPr sz="1400" spc="-5" dirty="0">
                <a:latin typeface="Courier New"/>
                <a:cs typeface="Courier New"/>
              </a:rPr>
              <a:t>SecurityException(</a:t>
            </a:r>
            <a:r>
              <a:rPr sz="1400" spc="-5" dirty="0">
                <a:solidFill>
                  <a:srgbClr val="2A00FF"/>
                </a:solidFill>
                <a:latin typeface="Courier New"/>
                <a:cs typeface="Courier New"/>
              </a:rPr>
              <a:t>"Access</a:t>
            </a:r>
            <a:r>
              <a:rPr sz="1400" spc="-50" dirty="0">
                <a:solidFill>
                  <a:srgbClr val="2A00FF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2A00FF"/>
                </a:solidFill>
                <a:latin typeface="Courier New"/>
                <a:cs typeface="Courier New"/>
              </a:rPr>
              <a:t>Denied"</a:t>
            </a:r>
            <a:r>
              <a:rPr sz="1400" spc="-10" dirty="0">
                <a:latin typeface="Courier New"/>
                <a:cs typeface="Courier New"/>
              </a:rPr>
              <a:t>);}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1400" dirty="0"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43865"/>
            <a:ext cx="241935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5" dirty="0"/>
              <a:t>Add</a:t>
            </a:r>
            <a:r>
              <a:rPr spc="-85" dirty="0"/>
              <a:t> </a:t>
            </a:r>
            <a:r>
              <a:rPr spc="-330" dirty="0"/>
              <a:t>cache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80"/>
              </a:lnSpc>
            </a:pPr>
            <a:r>
              <a:rPr spc="-70" dirty="0"/>
              <a:t>Spring </a:t>
            </a:r>
            <a:r>
              <a:rPr spc="-95" dirty="0"/>
              <a:t>Framework </a:t>
            </a:r>
            <a:r>
              <a:rPr dirty="0"/>
              <a:t>-</a:t>
            </a:r>
            <a:r>
              <a:rPr spc="45" dirty="0"/>
              <a:t> </a:t>
            </a:r>
            <a:r>
              <a:rPr spc="-130" dirty="0"/>
              <a:t>AOP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80"/>
              </a:lnSpc>
            </a:pPr>
            <a:r>
              <a:rPr lang="en-US" spc="-70" dirty="0"/>
              <a:t>Training</a:t>
            </a:r>
            <a:endParaRPr spc="-110" dirty="0"/>
          </a:p>
        </p:txBody>
      </p:sp>
      <p:sp>
        <p:nvSpPr>
          <p:cNvPr id="3" name="object 3"/>
          <p:cNvSpPr txBox="1"/>
          <p:nvPr/>
        </p:nvSpPr>
        <p:spPr>
          <a:xfrm>
            <a:off x="691387" y="1771776"/>
            <a:ext cx="6465570" cy="4262120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sz="1200" b="1" spc="-5" dirty="0">
                <a:solidFill>
                  <a:srgbClr val="7E0054"/>
                </a:solidFill>
                <a:latin typeface="Courier New"/>
                <a:cs typeface="Courier New"/>
              </a:rPr>
              <a:t>public </a:t>
            </a:r>
            <a:r>
              <a:rPr sz="1200" dirty="0">
                <a:latin typeface="Courier New"/>
                <a:cs typeface="Courier New"/>
              </a:rPr>
              <a:t>Order getOrder(BigDecimal orderId)</a:t>
            </a:r>
            <a:r>
              <a:rPr sz="1200" spc="50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{</a:t>
            </a:r>
            <a:endParaRPr sz="1200">
              <a:latin typeface="Courier New"/>
              <a:cs typeface="Courier New"/>
            </a:endParaRPr>
          </a:p>
          <a:p>
            <a:pPr marL="379730">
              <a:lnSpc>
                <a:spcPct val="100000"/>
              </a:lnSpc>
              <a:spcBef>
                <a:spcPts val="409"/>
              </a:spcBef>
            </a:pPr>
            <a:r>
              <a:rPr sz="1200" b="1" spc="-5" dirty="0">
                <a:solidFill>
                  <a:srgbClr val="7E0054"/>
                </a:solidFill>
                <a:latin typeface="Courier New"/>
                <a:cs typeface="Courier New"/>
              </a:rPr>
              <a:t>if </a:t>
            </a:r>
            <a:r>
              <a:rPr sz="1200" dirty="0">
                <a:latin typeface="Courier New"/>
                <a:cs typeface="Courier New"/>
              </a:rPr>
              <a:t>(hasOrderPermission(orderId))</a:t>
            </a:r>
            <a:r>
              <a:rPr sz="1200" spc="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{</a:t>
            </a:r>
            <a:endParaRPr sz="1200">
              <a:latin typeface="Courier New"/>
              <a:cs typeface="Courier New"/>
            </a:endParaRPr>
          </a:p>
          <a:p>
            <a:pPr marL="748665">
              <a:lnSpc>
                <a:spcPct val="100000"/>
              </a:lnSpc>
              <a:spcBef>
                <a:spcPts val="409"/>
              </a:spcBef>
            </a:pPr>
            <a:r>
              <a:rPr sz="1200" spc="-5" dirty="0">
                <a:latin typeface="Courier New"/>
                <a:cs typeface="Courier New"/>
              </a:rPr>
              <a:t>Order </a:t>
            </a:r>
            <a:r>
              <a:rPr sz="1200" dirty="0">
                <a:latin typeface="Courier New"/>
                <a:cs typeface="Courier New"/>
              </a:rPr>
              <a:t>order =</a:t>
            </a:r>
            <a:r>
              <a:rPr sz="1200" spc="30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(Order)</a:t>
            </a:r>
            <a:r>
              <a:rPr sz="1200" dirty="0">
                <a:solidFill>
                  <a:srgbClr val="0000C0"/>
                </a:solidFill>
                <a:latin typeface="Courier New"/>
                <a:cs typeface="Courier New"/>
              </a:rPr>
              <a:t>cache</a:t>
            </a:r>
            <a:r>
              <a:rPr sz="1200" dirty="0">
                <a:latin typeface="Courier New"/>
                <a:cs typeface="Courier New"/>
              </a:rPr>
              <a:t>.get(orderId);</a:t>
            </a:r>
            <a:endParaRPr sz="1200">
              <a:latin typeface="Courier New"/>
              <a:cs typeface="Courier New"/>
            </a:endParaRPr>
          </a:p>
          <a:p>
            <a:pPr marL="748665">
              <a:lnSpc>
                <a:spcPct val="100000"/>
              </a:lnSpc>
              <a:spcBef>
                <a:spcPts val="420"/>
              </a:spcBef>
            </a:pPr>
            <a:r>
              <a:rPr sz="1200" b="1" spc="-5" dirty="0">
                <a:solidFill>
                  <a:srgbClr val="7E0054"/>
                </a:solidFill>
                <a:latin typeface="Courier New"/>
                <a:cs typeface="Courier New"/>
              </a:rPr>
              <a:t>if </a:t>
            </a:r>
            <a:r>
              <a:rPr sz="1200" dirty="0">
                <a:latin typeface="Courier New"/>
                <a:cs typeface="Courier New"/>
              </a:rPr>
              <a:t>(order==</a:t>
            </a:r>
            <a:r>
              <a:rPr sz="1200" b="1" dirty="0">
                <a:solidFill>
                  <a:srgbClr val="7E0054"/>
                </a:solidFill>
                <a:latin typeface="Courier New"/>
                <a:cs typeface="Courier New"/>
              </a:rPr>
              <a:t>null</a:t>
            </a:r>
            <a:r>
              <a:rPr sz="1200" dirty="0">
                <a:latin typeface="Courier New"/>
                <a:cs typeface="Courier New"/>
              </a:rPr>
              <a:t>)</a:t>
            </a:r>
            <a:r>
              <a:rPr sz="1200" spc="20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{</a:t>
            </a:r>
            <a:endParaRPr sz="1200">
              <a:latin typeface="Courier New"/>
              <a:cs typeface="Courier New"/>
            </a:endParaRPr>
          </a:p>
          <a:p>
            <a:pPr marL="927100" marR="1478915">
              <a:lnSpc>
                <a:spcPct val="128299"/>
              </a:lnSpc>
            </a:pPr>
            <a:r>
              <a:rPr sz="1200" dirty="0">
                <a:latin typeface="Courier New"/>
                <a:cs typeface="Courier New"/>
              </a:rPr>
              <a:t>Session session = </a:t>
            </a:r>
            <a:r>
              <a:rPr sz="1200" dirty="0">
                <a:solidFill>
                  <a:srgbClr val="0000C0"/>
                </a:solidFill>
                <a:latin typeface="Courier New"/>
                <a:cs typeface="Courier New"/>
              </a:rPr>
              <a:t>factory</a:t>
            </a:r>
            <a:r>
              <a:rPr sz="1200" dirty="0">
                <a:latin typeface="Courier New"/>
                <a:cs typeface="Courier New"/>
              </a:rPr>
              <a:t>.openSession();  Transaction </a:t>
            </a:r>
            <a:r>
              <a:rPr sz="1200" spc="5" dirty="0">
                <a:latin typeface="Courier New"/>
                <a:cs typeface="Courier New"/>
              </a:rPr>
              <a:t>tx </a:t>
            </a:r>
            <a:r>
              <a:rPr sz="1200" dirty="0">
                <a:latin typeface="Courier New"/>
                <a:cs typeface="Courier New"/>
              </a:rPr>
              <a:t>=</a:t>
            </a:r>
            <a:r>
              <a:rPr sz="1200" spc="-30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session.beginTransaction();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3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  <a:spcBef>
                <a:spcPts val="795"/>
              </a:spcBef>
            </a:pPr>
            <a:r>
              <a:rPr sz="1200" b="1" spc="-5" dirty="0">
                <a:solidFill>
                  <a:srgbClr val="7E0054"/>
                </a:solidFill>
                <a:latin typeface="Courier New"/>
                <a:cs typeface="Courier New"/>
              </a:rPr>
              <a:t>try</a:t>
            </a:r>
            <a:r>
              <a:rPr sz="1200" b="1" spc="5" dirty="0">
                <a:solidFill>
                  <a:srgbClr val="7E0054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{</a:t>
            </a:r>
            <a:endParaRPr sz="1200">
              <a:latin typeface="Courier New"/>
              <a:cs typeface="Courier New"/>
            </a:endParaRPr>
          </a:p>
          <a:p>
            <a:pPr marL="1294130">
              <a:lnSpc>
                <a:spcPct val="100000"/>
              </a:lnSpc>
              <a:spcBef>
                <a:spcPts val="409"/>
              </a:spcBef>
            </a:pPr>
            <a:r>
              <a:rPr sz="1200" dirty="0">
                <a:latin typeface="Courier New"/>
                <a:cs typeface="Courier New"/>
              </a:rPr>
              <a:t>order = (Order) session.get(Order.</a:t>
            </a:r>
            <a:r>
              <a:rPr sz="1200" b="1" dirty="0">
                <a:solidFill>
                  <a:srgbClr val="7E0054"/>
                </a:solidFill>
                <a:latin typeface="Courier New"/>
                <a:cs typeface="Courier New"/>
              </a:rPr>
              <a:t>class</a:t>
            </a:r>
            <a:r>
              <a:rPr sz="1200" dirty="0">
                <a:latin typeface="Courier New"/>
                <a:cs typeface="Courier New"/>
              </a:rPr>
              <a:t>,</a:t>
            </a:r>
            <a:r>
              <a:rPr sz="1200" spc="10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orderId);</a:t>
            </a:r>
            <a:endParaRPr sz="1200">
              <a:latin typeface="Courier New"/>
              <a:cs typeface="Courier New"/>
            </a:endParaRPr>
          </a:p>
          <a:p>
            <a:pPr marL="1294130" marR="2768600">
              <a:lnSpc>
                <a:spcPct val="128299"/>
              </a:lnSpc>
              <a:spcBef>
                <a:spcPts val="10"/>
              </a:spcBef>
            </a:pPr>
            <a:r>
              <a:rPr sz="1200" dirty="0">
                <a:latin typeface="Courier New"/>
                <a:cs typeface="Courier New"/>
              </a:rPr>
              <a:t>tx.commit();  </a:t>
            </a:r>
            <a:r>
              <a:rPr sz="1200" dirty="0">
                <a:solidFill>
                  <a:srgbClr val="0000C0"/>
                </a:solidFill>
                <a:latin typeface="Courier New"/>
                <a:cs typeface="Courier New"/>
              </a:rPr>
              <a:t>cache</a:t>
            </a:r>
            <a:r>
              <a:rPr sz="1200" dirty="0">
                <a:latin typeface="Courier New"/>
                <a:cs typeface="Courier New"/>
              </a:rPr>
              <a:t>.put(orderId,</a:t>
            </a:r>
            <a:r>
              <a:rPr sz="1200" spc="-3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order);</a:t>
            </a:r>
            <a:endParaRPr sz="12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  <a:spcBef>
                <a:spcPts val="409"/>
              </a:spcBef>
            </a:pPr>
            <a:r>
              <a:rPr sz="1200" dirty="0">
                <a:latin typeface="Courier New"/>
                <a:cs typeface="Courier New"/>
              </a:rPr>
              <a:t>} </a:t>
            </a:r>
            <a:r>
              <a:rPr sz="1200" b="1" dirty="0">
                <a:solidFill>
                  <a:srgbClr val="7E0054"/>
                </a:solidFill>
                <a:latin typeface="Courier New"/>
                <a:cs typeface="Courier New"/>
              </a:rPr>
              <a:t>catch </a:t>
            </a:r>
            <a:r>
              <a:rPr sz="1200" dirty="0">
                <a:latin typeface="Courier New"/>
                <a:cs typeface="Courier New"/>
              </a:rPr>
              <a:t>(RuntimeException </a:t>
            </a:r>
            <a:r>
              <a:rPr sz="1200" spc="-5" dirty="0">
                <a:latin typeface="Courier New"/>
                <a:cs typeface="Courier New"/>
              </a:rPr>
              <a:t>e) </a:t>
            </a:r>
            <a:r>
              <a:rPr sz="1200" dirty="0">
                <a:latin typeface="Courier New"/>
                <a:cs typeface="Courier New"/>
              </a:rPr>
              <a:t>{</a:t>
            </a:r>
            <a:r>
              <a:rPr sz="1200" b="1" dirty="0">
                <a:solidFill>
                  <a:srgbClr val="7E0054"/>
                </a:solidFill>
                <a:latin typeface="Courier New"/>
                <a:cs typeface="Courier New"/>
              </a:rPr>
              <a:t>if </a:t>
            </a:r>
            <a:r>
              <a:rPr sz="1200" dirty="0">
                <a:latin typeface="Courier New"/>
                <a:cs typeface="Courier New"/>
              </a:rPr>
              <a:t>(tx!=</a:t>
            </a:r>
            <a:r>
              <a:rPr sz="1200" b="1" dirty="0">
                <a:solidFill>
                  <a:srgbClr val="7E0054"/>
                </a:solidFill>
                <a:latin typeface="Courier New"/>
                <a:cs typeface="Courier New"/>
              </a:rPr>
              <a:t>null</a:t>
            </a:r>
            <a:r>
              <a:rPr sz="1200" dirty="0">
                <a:latin typeface="Courier New"/>
                <a:cs typeface="Courier New"/>
              </a:rPr>
              <a:t>)</a:t>
            </a:r>
            <a:r>
              <a:rPr sz="1200" spc="3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{tx.rollback();}</a:t>
            </a:r>
            <a:endParaRPr sz="12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  <a:spcBef>
                <a:spcPts val="420"/>
              </a:spcBef>
            </a:pPr>
            <a:r>
              <a:rPr sz="1200" dirty="0">
                <a:latin typeface="Courier New"/>
                <a:cs typeface="Courier New"/>
              </a:rPr>
              <a:t>} </a:t>
            </a:r>
            <a:r>
              <a:rPr sz="1200" b="1" dirty="0">
                <a:solidFill>
                  <a:srgbClr val="7E0054"/>
                </a:solidFill>
                <a:latin typeface="Courier New"/>
                <a:cs typeface="Courier New"/>
              </a:rPr>
              <a:t>finally</a:t>
            </a:r>
            <a:r>
              <a:rPr sz="1200" b="1" spc="5" dirty="0">
                <a:solidFill>
                  <a:srgbClr val="7E0054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{session.close();}</a:t>
            </a:r>
            <a:endParaRPr sz="1200">
              <a:latin typeface="Courier New"/>
              <a:cs typeface="Courier New"/>
            </a:endParaRPr>
          </a:p>
          <a:p>
            <a:pPr marL="748665">
              <a:lnSpc>
                <a:spcPct val="100000"/>
              </a:lnSpc>
              <a:spcBef>
                <a:spcPts val="409"/>
              </a:spcBef>
            </a:pPr>
            <a:r>
              <a:rPr sz="1200" dirty="0"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300">
              <a:latin typeface="Courier New"/>
              <a:cs typeface="Courier New"/>
            </a:endParaRPr>
          </a:p>
          <a:p>
            <a:pPr marL="748665">
              <a:lnSpc>
                <a:spcPct val="100000"/>
              </a:lnSpc>
              <a:spcBef>
                <a:spcPts val="795"/>
              </a:spcBef>
            </a:pPr>
            <a:r>
              <a:rPr sz="1200" b="1" dirty="0">
                <a:solidFill>
                  <a:srgbClr val="7E0054"/>
                </a:solidFill>
                <a:latin typeface="Courier New"/>
                <a:cs typeface="Courier New"/>
              </a:rPr>
              <a:t>return</a:t>
            </a:r>
            <a:r>
              <a:rPr sz="1200" b="1" spc="5" dirty="0">
                <a:solidFill>
                  <a:srgbClr val="7E0054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order;</a:t>
            </a:r>
            <a:endParaRPr sz="1200">
              <a:latin typeface="Courier New"/>
              <a:cs typeface="Courier New"/>
            </a:endParaRPr>
          </a:p>
          <a:p>
            <a:pPr marL="379730">
              <a:lnSpc>
                <a:spcPct val="100000"/>
              </a:lnSpc>
              <a:spcBef>
                <a:spcPts val="409"/>
              </a:spcBef>
            </a:pPr>
            <a:r>
              <a:rPr sz="1200" dirty="0">
                <a:latin typeface="Courier New"/>
                <a:cs typeface="Courier New"/>
              </a:rPr>
              <a:t>} </a:t>
            </a:r>
            <a:r>
              <a:rPr sz="1200" b="1" dirty="0">
                <a:solidFill>
                  <a:srgbClr val="7E0054"/>
                </a:solidFill>
                <a:latin typeface="Courier New"/>
                <a:cs typeface="Courier New"/>
              </a:rPr>
              <a:t>else </a:t>
            </a:r>
            <a:r>
              <a:rPr sz="1200" dirty="0">
                <a:latin typeface="Courier New"/>
                <a:cs typeface="Courier New"/>
              </a:rPr>
              <a:t>{ </a:t>
            </a:r>
            <a:r>
              <a:rPr sz="1200" b="1" dirty="0">
                <a:solidFill>
                  <a:srgbClr val="7E0054"/>
                </a:solidFill>
                <a:latin typeface="Courier New"/>
                <a:cs typeface="Courier New"/>
              </a:rPr>
              <a:t>throw </a:t>
            </a:r>
            <a:r>
              <a:rPr sz="1200" b="1" spc="-5" dirty="0">
                <a:solidFill>
                  <a:srgbClr val="7E0054"/>
                </a:solidFill>
                <a:latin typeface="Courier New"/>
                <a:cs typeface="Courier New"/>
              </a:rPr>
              <a:t>new </a:t>
            </a:r>
            <a:r>
              <a:rPr sz="1200" dirty="0">
                <a:latin typeface="Courier New"/>
                <a:cs typeface="Courier New"/>
              </a:rPr>
              <a:t>SecurityException(</a:t>
            </a:r>
            <a:r>
              <a:rPr sz="1200" dirty="0">
                <a:solidFill>
                  <a:srgbClr val="2A00FF"/>
                </a:solidFill>
                <a:latin typeface="Courier New"/>
                <a:cs typeface="Courier New"/>
              </a:rPr>
              <a:t>"Access</a:t>
            </a:r>
            <a:r>
              <a:rPr sz="1200" spc="60" dirty="0">
                <a:solidFill>
                  <a:srgbClr val="2A00FF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2A00FF"/>
                </a:solidFill>
                <a:latin typeface="Courier New"/>
                <a:cs typeface="Courier New"/>
              </a:rPr>
              <a:t>Denied"</a:t>
            </a:r>
            <a:r>
              <a:rPr sz="1200" dirty="0">
                <a:latin typeface="Courier New"/>
                <a:cs typeface="Courier New"/>
              </a:rPr>
              <a:t>);}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200" dirty="0"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80160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533400" y="0"/>
                </a:moveTo>
                <a:lnTo>
                  <a:pt x="0" y="0"/>
                </a:lnTo>
                <a:lnTo>
                  <a:pt x="0" y="228600"/>
                </a:lnTo>
                <a:lnTo>
                  <a:pt x="533400" y="228600"/>
                </a:lnTo>
                <a:lnTo>
                  <a:pt x="533400" y="0"/>
                </a:lnTo>
                <a:close/>
              </a:path>
            </a:pathLst>
          </a:custGeom>
          <a:solidFill>
            <a:srgbClr val="7068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90550" y="1280160"/>
            <a:ext cx="8553450" cy="228600"/>
          </a:xfrm>
          <a:custGeom>
            <a:avLst/>
            <a:gdLst/>
            <a:ahLst/>
            <a:cxnLst/>
            <a:rect l="l" t="t" r="r" b="b"/>
            <a:pathLst>
              <a:path w="8553450" h="228600">
                <a:moveTo>
                  <a:pt x="8553450" y="0"/>
                </a:moveTo>
                <a:lnTo>
                  <a:pt x="0" y="0"/>
                </a:lnTo>
                <a:lnTo>
                  <a:pt x="0" y="228600"/>
                </a:lnTo>
                <a:lnTo>
                  <a:pt x="8553450" y="228600"/>
                </a:lnTo>
                <a:lnTo>
                  <a:pt x="8553450" y="0"/>
                </a:lnTo>
                <a:close/>
              </a:path>
            </a:pathLst>
          </a:custGeom>
          <a:solidFill>
            <a:srgbClr val="93C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91387" y="377393"/>
            <a:ext cx="73901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254" dirty="0"/>
              <a:t>A </a:t>
            </a:r>
            <a:r>
              <a:rPr sz="4000" spc="-204" dirty="0"/>
              <a:t>similar </a:t>
            </a:r>
            <a:r>
              <a:rPr sz="4000" spc="-180" dirty="0"/>
              <a:t>problem </a:t>
            </a:r>
            <a:r>
              <a:rPr sz="4000" spc="-20" dirty="0"/>
              <a:t>at </a:t>
            </a:r>
            <a:r>
              <a:rPr sz="4000" spc="-190" dirty="0"/>
              <a:t>enterprise</a:t>
            </a:r>
            <a:r>
              <a:rPr sz="4000" spc="605" dirty="0"/>
              <a:t> </a:t>
            </a:r>
            <a:r>
              <a:rPr sz="4000" spc="-165" dirty="0"/>
              <a:t>level</a:t>
            </a:r>
            <a:endParaRPr sz="4000"/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80"/>
              </a:lnSpc>
            </a:pPr>
            <a:r>
              <a:rPr spc="-70" dirty="0"/>
              <a:t>Spring </a:t>
            </a:r>
            <a:r>
              <a:rPr spc="-95" dirty="0"/>
              <a:t>Framework </a:t>
            </a:r>
            <a:r>
              <a:rPr dirty="0"/>
              <a:t>-</a:t>
            </a:r>
            <a:r>
              <a:rPr spc="45" dirty="0"/>
              <a:t> </a:t>
            </a:r>
            <a:r>
              <a:rPr spc="-130" dirty="0"/>
              <a:t>AOP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80"/>
              </a:lnSpc>
            </a:pPr>
            <a:r>
              <a:rPr lang="en-US" spc="-70" dirty="0"/>
              <a:t>Training</a:t>
            </a:r>
            <a:endParaRPr spc="-110" dirty="0"/>
          </a:p>
        </p:txBody>
      </p:sp>
      <p:sp>
        <p:nvSpPr>
          <p:cNvPr id="5" name="object 5"/>
          <p:cNvSpPr/>
          <p:nvPr/>
        </p:nvSpPr>
        <p:spPr>
          <a:xfrm>
            <a:off x="2346325" y="2319273"/>
            <a:ext cx="4752975" cy="31337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325069"/>
            <a:ext cx="519176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80" dirty="0"/>
              <a:t>What </a:t>
            </a:r>
            <a:r>
              <a:rPr spc="-310" dirty="0"/>
              <a:t>does </a:t>
            </a:r>
            <a:r>
              <a:rPr spc="-409" dirty="0"/>
              <a:t>AOP</a:t>
            </a:r>
            <a:r>
              <a:rPr spc="300" dirty="0"/>
              <a:t> </a:t>
            </a:r>
            <a:r>
              <a:rPr spc="-275" dirty="0"/>
              <a:t>solve</a:t>
            </a:r>
            <a:r>
              <a:rPr spc="-275" dirty="0">
                <a:latin typeface="Cabin Sketch"/>
                <a:cs typeface="Cabin Sketch"/>
              </a:rPr>
              <a:t>?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80"/>
              </a:lnSpc>
            </a:pPr>
            <a:r>
              <a:rPr spc="-70" dirty="0"/>
              <a:t>Spring </a:t>
            </a:r>
            <a:r>
              <a:rPr spc="-95" dirty="0"/>
              <a:t>Framework </a:t>
            </a:r>
            <a:r>
              <a:rPr dirty="0"/>
              <a:t>-</a:t>
            </a:r>
            <a:r>
              <a:rPr spc="45" dirty="0"/>
              <a:t> </a:t>
            </a:r>
            <a:r>
              <a:rPr spc="-130" dirty="0"/>
              <a:t>AOP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80"/>
              </a:lnSpc>
            </a:pPr>
            <a:r>
              <a:rPr lang="en-US" spc="-70" dirty="0"/>
              <a:t>Training</a:t>
            </a:r>
            <a:endParaRPr spc="-110" dirty="0"/>
          </a:p>
        </p:txBody>
      </p:sp>
      <p:sp>
        <p:nvSpPr>
          <p:cNvPr id="3" name="object 3"/>
          <p:cNvSpPr txBox="1"/>
          <p:nvPr/>
        </p:nvSpPr>
        <p:spPr>
          <a:xfrm>
            <a:off x="584200" y="1727200"/>
            <a:ext cx="1651000" cy="4394200"/>
          </a:xfrm>
          <a:prstGeom prst="rect">
            <a:avLst/>
          </a:prstGeom>
          <a:solidFill>
            <a:srgbClr val="70685A"/>
          </a:solidFill>
        </p:spPr>
        <p:txBody>
          <a:bodyPr vert="horz" wrap="square" lIns="0" tIns="32384" rIns="0" bIns="0" rtlCol="0">
            <a:spAutoFit/>
          </a:bodyPr>
          <a:lstStyle/>
          <a:p>
            <a:pPr marL="161925" marR="550545">
              <a:lnSpc>
                <a:spcPts val="3860"/>
              </a:lnSpc>
              <a:spcBef>
                <a:spcPts val="254"/>
              </a:spcBef>
            </a:pPr>
            <a:r>
              <a:rPr sz="1800" spc="-95" dirty="0">
                <a:solidFill>
                  <a:srgbClr val="FFFFFF"/>
                </a:solidFill>
                <a:latin typeface="Arial"/>
                <a:cs typeface="Arial"/>
              </a:rPr>
              <a:t>Logging  </a:t>
            </a:r>
            <a:r>
              <a:rPr sz="1800" spc="-235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ali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da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800" spc="-114" dirty="0">
                <a:solidFill>
                  <a:srgbClr val="FFFFFF"/>
                </a:solidFill>
                <a:latin typeface="Arial"/>
                <a:cs typeface="Arial"/>
              </a:rPr>
              <a:t>ion</a:t>
            </a:r>
            <a:endParaRPr sz="1800">
              <a:latin typeface="Arial"/>
              <a:cs typeface="Arial"/>
            </a:endParaRPr>
          </a:p>
          <a:p>
            <a:pPr marL="161925">
              <a:lnSpc>
                <a:spcPct val="100000"/>
              </a:lnSpc>
              <a:spcBef>
                <a:spcPts val="1290"/>
              </a:spcBef>
            </a:pPr>
            <a:r>
              <a:rPr sz="1800" spc="-114" dirty="0">
                <a:solidFill>
                  <a:srgbClr val="FFFFFF"/>
                </a:solidFill>
                <a:latin typeface="Arial"/>
                <a:cs typeface="Arial"/>
              </a:rPr>
              <a:t>Caching</a:t>
            </a:r>
            <a:endParaRPr sz="1800">
              <a:latin typeface="Arial"/>
              <a:cs typeface="Arial"/>
            </a:endParaRPr>
          </a:p>
          <a:p>
            <a:pPr marL="161925" marR="160020">
              <a:lnSpc>
                <a:spcPct val="178700"/>
              </a:lnSpc>
              <a:spcBef>
                <a:spcPts val="5"/>
              </a:spcBef>
            </a:pPr>
            <a:r>
              <a:rPr sz="1800" spc="-105" dirty="0">
                <a:solidFill>
                  <a:srgbClr val="FFFFFF"/>
                </a:solidFill>
                <a:latin typeface="Arial"/>
                <a:cs typeface="Arial"/>
              </a:rPr>
              <a:t>Security  </a:t>
            </a:r>
            <a:r>
              <a:rPr sz="1800" spc="-150" dirty="0">
                <a:solidFill>
                  <a:srgbClr val="FFFFFF"/>
                </a:solidFill>
                <a:latin typeface="Arial"/>
                <a:cs typeface="Arial"/>
              </a:rPr>
              <a:t>Transactions  </a:t>
            </a:r>
            <a:r>
              <a:rPr sz="1800" spc="-80" dirty="0">
                <a:solidFill>
                  <a:srgbClr val="FFFFFF"/>
                </a:solidFill>
                <a:latin typeface="Arial"/>
                <a:cs typeface="Arial"/>
              </a:rPr>
              <a:t>Monitoring  </a:t>
            </a:r>
            <a:r>
              <a:rPr sz="1800" spc="-110" dirty="0">
                <a:solidFill>
                  <a:srgbClr val="FFFFFF"/>
                </a:solidFill>
                <a:latin typeface="Arial"/>
                <a:cs typeface="Arial"/>
              </a:rPr>
              <a:t>Error </a:t>
            </a:r>
            <a:r>
              <a:rPr sz="1800" spc="-85" dirty="0">
                <a:solidFill>
                  <a:srgbClr val="FFFFFF"/>
                </a:solidFill>
                <a:latin typeface="Arial"/>
                <a:cs typeface="Arial"/>
              </a:rPr>
              <a:t>Handling  </a:t>
            </a:r>
            <a:r>
              <a:rPr sz="1800" spc="-160" dirty="0">
                <a:solidFill>
                  <a:srgbClr val="FFFFFF"/>
                </a:solidFill>
                <a:latin typeface="Arial"/>
                <a:cs typeface="Arial"/>
              </a:rPr>
              <a:t>Etc…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705100" y="2552700"/>
            <a:ext cx="4514850" cy="28384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7</TotalTime>
  <Words>1644</Words>
  <Application>Microsoft Office PowerPoint</Application>
  <PresentationFormat>On-screen Show (4:3)</PresentationFormat>
  <Paragraphs>391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9" baseType="lpstr">
      <vt:lpstr>Arial</vt:lpstr>
      <vt:lpstr>Cabin Sketch</vt:lpstr>
      <vt:lpstr>Calibri Light</vt:lpstr>
      <vt:lpstr>Courier New</vt:lpstr>
      <vt:lpstr>Wingdings</vt:lpstr>
      <vt:lpstr>Metropolitan</vt:lpstr>
      <vt:lpstr>PowerPoint Presentation</vt:lpstr>
      <vt:lpstr>Aspect Oriented Programming</vt:lpstr>
      <vt:lpstr>What is AOP?</vt:lpstr>
      <vt:lpstr>A simple service method</vt:lpstr>
      <vt:lpstr>Add permissions check</vt:lpstr>
      <vt:lpstr>Add transaction management</vt:lpstr>
      <vt:lpstr>Add cache</vt:lpstr>
      <vt:lpstr>A similar problem at enterprise level</vt:lpstr>
      <vt:lpstr>What does AOP solve?</vt:lpstr>
      <vt:lpstr>AOP concepts</vt:lpstr>
      <vt:lpstr>AOP and OOP</vt:lpstr>
      <vt:lpstr>AOP concepts(2)</vt:lpstr>
      <vt:lpstr>Spring AOP</vt:lpstr>
      <vt:lpstr>@AspectJ</vt:lpstr>
      <vt:lpstr>Declaring aspect</vt:lpstr>
      <vt:lpstr>Declaring pointcut</vt:lpstr>
      <vt:lpstr>Pointcut designators</vt:lpstr>
      <vt:lpstr>Pointcut designators(2)</vt:lpstr>
      <vt:lpstr>Format of an execution expression</vt:lpstr>
      <vt:lpstr>Simple pointcut expressions</vt:lpstr>
      <vt:lpstr>Execution examples</vt:lpstr>
      <vt:lpstr>Declaring advice</vt:lpstr>
      <vt:lpstr>Advice</vt:lpstr>
      <vt:lpstr>Before advice</vt:lpstr>
      <vt:lpstr>After returning advice</vt:lpstr>
      <vt:lpstr>After throwing advice</vt:lpstr>
      <vt:lpstr>After finally advice</vt:lpstr>
      <vt:lpstr>Around advice</vt:lpstr>
      <vt:lpstr>Aspect and advice ordering</vt:lpstr>
      <vt:lpstr>XML based AOP</vt:lpstr>
      <vt:lpstr>Declaring an aspect</vt:lpstr>
      <vt:lpstr>How it all works</vt:lpstr>
      <vt:lpstr>Bean in Spring container</vt:lpstr>
      <vt:lpstr>AOP proxies</vt:lpstr>
      <vt:lpstr>How it really works</vt:lpstr>
      <vt:lpstr>Introductions</vt:lpstr>
      <vt:lpstr>Introduction behaviors to bean</vt:lpstr>
      <vt:lpstr>Introduction states to bean</vt:lpstr>
      <vt:lpstr>Spring AOP vs AspectJ</vt:lpstr>
      <vt:lpstr>@AspectJ vs XML</vt:lpstr>
      <vt:lpstr>Links</vt:lpstr>
      <vt:lpstr>Questions</vt:lpstr>
      <vt:lpstr>Books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Dzmitry Naskou</dc:creator>
  <cp:lastModifiedBy>divi.u2091@gmail.com</cp:lastModifiedBy>
  <cp:revision>1</cp:revision>
  <dcterms:created xsi:type="dcterms:W3CDTF">2020-07-09T08:18:56Z</dcterms:created>
  <dcterms:modified xsi:type="dcterms:W3CDTF">2020-07-09T08:27:08Z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2012-03-14T00:00:00Z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2020-07-09T00:00:00Z</vt:filetime>
  </property>
</Properties>
</file>