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372" r:id="rId3"/>
    <p:sldId id="339" r:id="rId4"/>
    <p:sldId id="340" r:id="rId5"/>
    <p:sldId id="375" r:id="rId6"/>
    <p:sldId id="374" r:id="rId7"/>
    <p:sldId id="376" r:id="rId8"/>
    <p:sldId id="377" r:id="rId9"/>
    <p:sldId id="338" r:id="rId10"/>
    <p:sldId id="33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32FF"/>
    <a:srgbClr val="D5FC79"/>
    <a:srgbClr val="73FE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6E8A0-09CE-4C50-8888-D7BF8777F3C1}" v="3" dt="2024-08-22T06:08:01.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94669"/>
  </p:normalViewPr>
  <p:slideViewPr>
    <p:cSldViewPr snapToGrid="0" snapToObjects="1">
      <p:cViewPr>
        <p:scale>
          <a:sx n="63" d="100"/>
          <a:sy n="63" d="100"/>
        </p:scale>
        <p:origin x="92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vath Sathish" userId="d17686f801245852" providerId="LiveId" clId="{9476E8A0-09CE-4C50-8888-D7BF8777F3C1}"/>
    <pc:docChg chg="modSld">
      <pc:chgData name="Dheeravath Sathish" userId="d17686f801245852" providerId="LiveId" clId="{9476E8A0-09CE-4C50-8888-D7BF8777F3C1}" dt="2024-08-22T06:08:01.353" v="40" actId="1036"/>
      <pc:docMkLst>
        <pc:docMk/>
      </pc:docMkLst>
      <pc:sldChg chg="modSp mod">
        <pc:chgData name="Dheeravath Sathish" userId="d17686f801245852" providerId="LiveId" clId="{9476E8A0-09CE-4C50-8888-D7BF8777F3C1}" dt="2024-08-22T06:08:01.353" v="40" actId="1036"/>
        <pc:sldMkLst>
          <pc:docMk/>
          <pc:sldMk cId="2228515063" sldId="256"/>
        </pc:sldMkLst>
        <pc:spChg chg="mod">
          <ac:chgData name="Dheeravath Sathish" userId="d17686f801245852" providerId="LiveId" clId="{9476E8A0-09CE-4C50-8888-D7BF8777F3C1}" dt="2024-08-22T06:07:54.419" v="37" actId="20577"/>
          <ac:spMkLst>
            <pc:docMk/>
            <pc:sldMk cId="2228515063" sldId="256"/>
            <ac:spMk id="10" creationId="{00000000-0000-0000-0000-000000000000}"/>
          </ac:spMkLst>
        </pc:spChg>
        <pc:picChg chg="mod">
          <ac:chgData name="Dheeravath Sathish" userId="d17686f801245852" providerId="LiveId" clId="{9476E8A0-09CE-4C50-8888-D7BF8777F3C1}" dt="2024-08-22T06:08:01.353" v="40" actId="1036"/>
          <ac:picMkLst>
            <pc:docMk/>
            <pc:sldMk cId="2228515063" sldId="256"/>
            <ac:picMk id="1027" creationId="{00000000-0000-0000-0000-000000000000}"/>
          </ac:picMkLst>
        </pc:picChg>
      </pc:sldChg>
      <pc:sldChg chg="modSp mod">
        <pc:chgData name="Dheeravath Sathish" userId="d17686f801245852" providerId="LiveId" clId="{9476E8A0-09CE-4C50-8888-D7BF8777F3C1}" dt="2024-08-22T06:06:03.605" v="0" actId="1076"/>
        <pc:sldMkLst>
          <pc:docMk/>
          <pc:sldMk cId="727121303" sldId="339"/>
        </pc:sldMkLst>
        <pc:spChg chg="mod">
          <ac:chgData name="Dheeravath Sathish" userId="d17686f801245852" providerId="LiveId" clId="{9476E8A0-09CE-4C50-8888-D7BF8777F3C1}" dt="2024-08-22T06:06:03.605" v="0" actId="1076"/>
          <ac:spMkLst>
            <pc:docMk/>
            <pc:sldMk cId="727121303" sldId="339"/>
            <ac:spMk id="4" creationId="{FCBA4827-696A-0BDD-57BD-962B9F1BBB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3DA0E-D1FD-BC4E-848A-CADAF0C17C7F}"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B9C3-3AFD-454D-9BAE-9D714207E35B}" type="slidenum">
              <a:rPr lang="en-US" smtClean="0"/>
              <a:t>‹#›</a:t>
            </a:fld>
            <a:endParaRPr lang="en-US"/>
          </a:p>
        </p:txBody>
      </p:sp>
    </p:spTree>
    <p:extLst>
      <p:ext uri="{BB962C8B-B14F-4D97-AF65-F5344CB8AC3E}">
        <p14:creationId xmlns:p14="http://schemas.microsoft.com/office/powerpoint/2010/main" val="286697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4823-8660-1246-90A6-7E730B6483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4FC470B-2D09-CB42-B555-F681F4C46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5AB32D-0B39-BE4C-9B46-2E2ED1D7E63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7D485BE-F059-CB4E-B8DE-A88091C5A590}"/>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6" name="Slide Number Placeholder 5">
            <a:extLst>
              <a:ext uri="{FF2B5EF4-FFF2-40B4-BE49-F238E27FC236}">
                <a16:creationId xmlns:a16="http://schemas.microsoft.com/office/drawing/2014/main" id="{371F8F7D-3DFE-D546-90E5-BCA4C73F8176}"/>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50876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16C7-323B-DB4A-B8D8-837BC3947E6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68D35E-AF32-FD46-8009-ED93A7994CA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738011-16F8-BC46-B1D6-293204D5E6E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222084F-7AEA-6B4B-8D85-F5A1611196B5}"/>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6" name="Slide Number Placeholder 5">
            <a:extLst>
              <a:ext uri="{FF2B5EF4-FFF2-40B4-BE49-F238E27FC236}">
                <a16:creationId xmlns:a16="http://schemas.microsoft.com/office/drawing/2014/main" id="{81D59106-2163-084C-B6E7-35CFA813AA78}"/>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227895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F4E4AF-3AE4-1D46-96D3-E760A96D58C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936010-4D51-E243-A075-B5691BED57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504B6-2DB6-524F-AFA6-839887E361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B6F2CE-6CE0-B543-9CE5-55D8FA06739D}"/>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6" name="Slide Number Placeholder 5">
            <a:extLst>
              <a:ext uri="{FF2B5EF4-FFF2-40B4-BE49-F238E27FC236}">
                <a16:creationId xmlns:a16="http://schemas.microsoft.com/office/drawing/2014/main" id="{BDFF84C3-E4E4-2444-963E-E63DFB45A1AC}"/>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259419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4CE7-812F-614F-984D-E4393BFDB4C9}"/>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0FC330C5-43E2-FD4B-BC5C-86590669B6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7F5676-83E3-C64F-8973-97022DD3BE6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6187D19-E55D-AB4D-AF75-CC1E01D058F4}"/>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6" name="Slide Number Placeholder 5">
            <a:extLst>
              <a:ext uri="{FF2B5EF4-FFF2-40B4-BE49-F238E27FC236}">
                <a16:creationId xmlns:a16="http://schemas.microsoft.com/office/drawing/2014/main" id="{AFAB3309-CC51-E845-AB52-3C1B2CA005D0}"/>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157007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625C-04E8-9E4E-85F9-69D014E958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E919A94-D2E3-1248-8990-C3C83CD72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89771B-6439-B24E-8CDB-C2C56C8380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3A88177-53D9-A448-9A35-2009BEA3D77D}"/>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6" name="Slide Number Placeholder 5">
            <a:extLst>
              <a:ext uri="{FF2B5EF4-FFF2-40B4-BE49-F238E27FC236}">
                <a16:creationId xmlns:a16="http://schemas.microsoft.com/office/drawing/2014/main" id="{B2A98A85-1343-E247-B0AB-43CCC09A0A07}"/>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251926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C3B-4A97-6E47-A174-63DE91C8DFD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AFB7C7-AE13-C348-A398-901CE21674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4FEE88-F113-474D-805E-3490EF31D4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A053784-A76D-DF43-A8C7-894600CDE75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75B21D-297E-CB4F-8DD7-AE42098E167E}"/>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7" name="Slide Number Placeholder 6">
            <a:extLst>
              <a:ext uri="{FF2B5EF4-FFF2-40B4-BE49-F238E27FC236}">
                <a16:creationId xmlns:a16="http://schemas.microsoft.com/office/drawing/2014/main" id="{3E1CA34A-2507-8941-AC3C-18539C0D874F}"/>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428055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0C35-1BC5-7D4B-A7EB-F21FF35952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FDD651-0936-5C4A-9824-768CE1399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5C17A61-0337-1846-98A4-81374415E3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6B864D-1FA6-E84C-BF33-C9FBD606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3AC4A1-4437-F046-8863-1A658D2E3E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7FB2041-7404-6E41-97DF-35E706B83F9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F805910-A1AA-DE41-AB82-090F69178EC7}"/>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9" name="Slide Number Placeholder 8">
            <a:extLst>
              <a:ext uri="{FF2B5EF4-FFF2-40B4-BE49-F238E27FC236}">
                <a16:creationId xmlns:a16="http://schemas.microsoft.com/office/drawing/2014/main" id="{AE595B0F-B6B7-B143-B018-788A1411ABC1}"/>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278536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808D-98C8-F64E-B203-4B9D129979D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6E7D4C5-93E1-974D-83B2-8947CDDE8D85}"/>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CE8242C-13FA-444B-9328-71460DDCA0A1}"/>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5" name="Slide Number Placeholder 4">
            <a:extLst>
              <a:ext uri="{FF2B5EF4-FFF2-40B4-BE49-F238E27FC236}">
                <a16:creationId xmlns:a16="http://schemas.microsoft.com/office/drawing/2014/main" id="{003E2D9F-D621-CE42-91A7-B225A7795561}"/>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57605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6D12C-396B-794F-ABAB-92909A6DAE2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7498D68-4FBE-334D-819A-9EC8CB1E7898}"/>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4" name="Slide Number Placeholder 3">
            <a:extLst>
              <a:ext uri="{FF2B5EF4-FFF2-40B4-BE49-F238E27FC236}">
                <a16:creationId xmlns:a16="http://schemas.microsoft.com/office/drawing/2014/main" id="{287416FB-FB33-964C-BD29-16A48AF1B35C}"/>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220760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887D-ECD1-6944-BCBF-4F8F6CF8AD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5DB4EBF-E686-4A4E-919A-9EB2A56E7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914E58C-0FDD-2B4C-A594-D7A27F11E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C6B601-3A92-B841-980F-80541562D3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6CB7C1F-7481-364C-928C-A40E69645F0F}"/>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7" name="Slide Number Placeholder 6">
            <a:extLst>
              <a:ext uri="{FF2B5EF4-FFF2-40B4-BE49-F238E27FC236}">
                <a16:creationId xmlns:a16="http://schemas.microsoft.com/office/drawing/2014/main" id="{4763DFD0-C6E3-2B48-A695-CD16D782092C}"/>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271846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CB15-409E-4744-95AA-C4B2DC1450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3C2005F-BAF3-4E4A-9F3B-2F85C4284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E6DCF-5650-C044-A969-E07B8C5AC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D2BEB4-E3F3-A64D-8A42-7AAF977BDAE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B29CC08-BD3E-734B-BBAB-4DDCE9F4FBFC}"/>
              </a:ext>
            </a:extLst>
          </p:cNvPr>
          <p:cNvSpPr>
            <a:spLocks noGrp="1"/>
          </p:cNvSpPr>
          <p:nvPr>
            <p:ph type="ftr" sz="quarter" idx="11"/>
          </p:nvPr>
        </p:nvSpPr>
        <p:spPr/>
        <p:txBody>
          <a:bodyPr/>
          <a:lstStyle/>
          <a:p>
            <a:r>
              <a:rPr lang="en-US"/>
              <a:t>Computation Efficient Privacy and Data Integrity Method for Mobile Health Monitoring System in Cloud and Network security</a:t>
            </a:r>
          </a:p>
        </p:txBody>
      </p:sp>
      <p:sp>
        <p:nvSpPr>
          <p:cNvPr id="7" name="Slide Number Placeholder 6">
            <a:extLst>
              <a:ext uri="{FF2B5EF4-FFF2-40B4-BE49-F238E27FC236}">
                <a16:creationId xmlns:a16="http://schemas.microsoft.com/office/drawing/2014/main" id="{3B5BAA79-7C90-8F43-BD26-3664E8896CD9}"/>
              </a:ext>
            </a:extLst>
          </p:cNvPr>
          <p:cNvSpPr>
            <a:spLocks noGrp="1"/>
          </p:cNvSpPr>
          <p:nvPr>
            <p:ph type="sldNum" sz="quarter" idx="12"/>
          </p:nvPr>
        </p:nvSpPr>
        <p:spPr/>
        <p:txBody>
          <a:bodyPr/>
          <a:lstStyle/>
          <a:p>
            <a:fld id="{B6D3A235-9A1B-814A-A45F-231E09344964}" type="slidenum">
              <a:rPr lang="en-US" smtClean="0"/>
              <a:t>‹#›</a:t>
            </a:fld>
            <a:endParaRPr lang="en-US"/>
          </a:p>
        </p:txBody>
      </p:sp>
    </p:spTree>
    <p:extLst>
      <p:ext uri="{BB962C8B-B14F-4D97-AF65-F5344CB8AC3E}">
        <p14:creationId xmlns:p14="http://schemas.microsoft.com/office/powerpoint/2010/main" val="324115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C3910-BBA8-9F48-9C8B-301C01D0CA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086F6E-4899-014B-8EEC-22D2ACB41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8D897B-3F2D-474B-9500-6D406D075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45C6B02-AC85-8242-A222-E5A677D8C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Computation Efficient Privacy and Data Integrity Method for Mobile Health Monitoring System in Cloud and Network security</a:t>
            </a:r>
          </a:p>
        </p:txBody>
      </p:sp>
      <p:sp>
        <p:nvSpPr>
          <p:cNvPr id="6" name="Slide Number Placeholder 5">
            <a:extLst>
              <a:ext uri="{FF2B5EF4-FFF2-40B4-BE49-F238E27FC236}">
                <a16:creationId xmlns:a16="http://schemas.microsoft.com/office/drawing/2014/main" id="{EC547826-2888-7845-BEA2-678AD7233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3A235-9A1B-814A-A45F-231E09344964}" type="slidenum">
              <a:rPr lang="en-US" smtClean="0"/>
              <a:t>‹#›</a:t>
            </a:fld>
            <a:endParaRPr lang="en-US"/>
          </a:p>
        </p:txBody>
      </p:sp>
    </p:spTree>
    <p:extLst>
      <p:ext uri="{BB962C8B-B14F-4D97-AF65-F5344CB8AC3E}">
        <p14:creationId xmlns:p14="http://schemas.microsoft.com/office/powerpoint/2010/main" val="323159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EA12D-DC9E-2341-974F-1D1E6CF5B274}"/>
              </a:ext>
            </a:extLst>
          </p:cNvPr>
          <p:cNvSpPr>
            <a:spLocks noGrp="1"/>
          </p:cNvSpPr>
          <p:nvPr>
            <p:ph type="ctrTitle"/>
          </p:nvPr>
        </p:nvSpPr>
        <p:spPr>
          <a:xfrm>
            <a:off x="336884" y="562709"/>
            <a:ext cx="4332307" cy="1586725"/>
          </a:xfrm>
        </p:spPr>
        <p:txBody>
          <a:bodyPr>
            <a:noAutofit/>
          </a:bodyPr>
          <a:lstStyle/>
          <a:p>
            <a:r>
              <a:rPr lang="en-US" sz="2800" b="1" dirty="0">
                <a:solidFill>
                  <a:schemeClr val="accent2"/>
                </a:solidFill>
                <a:latin typeface="Copperplate Gothic Bold" panose="020E0705020206020404" pitchFamily="34" charset="0"/>
              </a:rPr>
              <a:t>FIRE ACCIDENT DETECTION USING DEEP LEARNING</a:t>
            </a:r>
          </a:p>
        </p:txBody>
      </p:sp>
      <p:sp>
        <p:nvSpPr>
          <p:cNvPr id="3" name="Subtitle 2">
            <a:extLst>
              <a:ext uri="{FF2B5EF4-FFF2-40B4-BE49-F238E27FC236}">
                <a16:creationId xmlns:a16="http://schemas.microsoft.com/office/drawing/2014/main" id="{8B0F1DD4-39F1-264E-9726-92ADE6F913B4}"/>
              </a:ext>
            </a:extLst>
          </p:cNvPr>
          <p:cNvSpPr>
            <a:spLocks noGrp="1"/>
          </p:cNvSpPr>
          <p:nvPr>
            <p:ph type="subTitle" idx="1"/>
          </p:nvPr>
        </p:nvSpPr>
        <p:spPr>
          <a:xfrm>
            <a:off x="336884" y="2390966"/>
            <a:ext cx="4332307" cy="2949409"/>
          </a:xfrm>
        </p:spPr>
        <p:txBody>
          <a:bodyPr>
            <a:noAutofit/>
          </a:bodyPr>
          <a:lstStyle/>
          <a:p>
            <a:pPr algn="l"/>
            <a:r>
              <a:rPr lang="en-US" sz="1800" b="1" dirty="0">
                <a:solidFill>
                  <a:srgbClr val="92D050"/>
                </a:solidFill>
                <a:latin typeface="Copperplate Gothic Bold" panose="020E0705020206020404" pitchFamily="34" charset="0"/>
              </a:rPr>
              <a:t>     Name                                 Reg. No</a:t>
            </a:r>
          </a:p>
          <a:p>
            <a:pPr algn="l"/>
            <a:r>
              <a:rPr lang="en-US" sz="1600" b="1" dirty="0">
                <a:solidFill>
                  <a:srgbClr val="92D050"/>
                </a:solidFill>
                <a:latin typeface="Copperplate Gothic Bold" panose="020E0705020206020404" pitchFamily="34" charset="0"/>
              </a:rPr>
              <a:t>1 D. SATHEESH                21K91A6730      </a:t>
            </a:r>
          </a:p>
          <a:p>
            <a:pPr algn="l"/>
            <a:r>
              <a:rPr lang="en-US" sz="1600" b="1" dirty="0">
                <a:solidFill>
                  <a:srgbClr val="92D050"/>
                </a:solidFill>
                <a:latin typeface="Copperplate Gothic Bold" panose="020E0705020206020404" pitchFamily="34" charset="0"/>
              </a:rPr>
              <a:t>2 A.SHRUTHI                     21K91A6707</a:t>
            </a:r>
          </a:p>
          <a:p>
            <a:pPr algn="l"/>
            <a:r>
              <a:rPr lang="en-US" sz="1600" b="1" dirty="0">
                <a:solidFill>
                  <a:srgbClr val="92D050"/>
                </a:solidFill>
                <a:latin typeface="Copperplate Gothic Bold" panose="020E0705020206020404" pitchFamily="34" charset="0"/>
              </a:rPr>
              <a:t>3 D. AKHILA PRIYA        21K91A6727</a:t>
            </a:r>
          </a:p>
          <a:p>
            <a:pPr algn="l"/>
            <a:r>
              <a:rPr lang="en-US" sz="1600" b="1" dirty="0">
                <a:solidFill>
                  <a:srgbClr val="92D050"/>
                </a:solidFill>
                <a:latin typeface="Copperplate Gothic Bold" panose="020E0705020206020404" pitchFamily="34" charset="0"/>
              </a:rPr>
              <a:t>4 G. KAVYA SRI                21K91A6749</a:t>
            </a:r>
          </a:p>
          <a:p>
            <a:pPr algn="l"/>
            <a:r>
              <a:rPr lang="en-US" sz="1600" b="1" dirty="0">
                <a:solidFill>
                  <a:srgbClr val="92D050"/>
                </a:solidFill>
                <a:latin typeface="Copperplate Gothic Bold" panose="020E0705020206020404" pitchFamily="34" charset="0"/>
              </a:rPr>
              <a:t>    </a:t>
            </a:r>
          </a:p>
        </p:txBody>
      </p:sp>
      <p:sp>
        <p:nvSpPr>
          <p:cNvPr id="7" name="Slide Number Placeholder 6">
            <a:extLst>
              <a:ext uri="{FF2B5EF4-FFF2-40B4-BE49-F238E27FC236}">
                <a16:creationId xmlns:a16="http://schemas.microsoft.com/office/drawing/2014/main" id="{D32E3B9D-7E6C-6541-B796-E6017CE55444}"/>
              </a:ext>
            </a:extLst>
          </p:cNvPr>
          <p:cNvSpPr>
            <a:spLocks noGrp="1"/>
          </p:cNvSpPr>
          <p:nvPr>
            <p:ph type="sldNum" sz="quarter" idx="12"/>
          </p:nvPr>
        </p:nvSpPr>
        <p:spPr>
          <a:xfrm>
            <a:off x="9991022" y="6356350"/>
            <a:ext cx="1362777" cy="365125"/>
          </a:xfrm>
        </p:spPr>
        <p:txBody>
          <a:bodyPr>
            <a:normAutofit/>
          </a:bodyPr>
          <a:lstStyle/>
          <a:p>
            <a:pPr>
              <a:spcAft>
                <a:spcPts val="600"/>
              </a:spcAft>
            </a:pPr>
            <a:fld id="{B6D3A235-9A1B-814A-A45F-231E09344964}" type="slidenum">
              <a:rPr lang="en-US">
                <a:solidFill>
                  <a:srgbClr val="595959"/>
                </a:solidFill>
              </a:rPr>
              <a:pPr>
                <a:spcAft>
                  <a:spcPts val="600"/>
                </a:spcAft>
              </a:pPr>
              <a:t>1</a:t>
            </a:fld>
            <a:endParaRPr lang="en-US">
              <a:solidFill>
                <a:srgbClr val="595959"/>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450" y="1896204"/>
            <a:ext cx="7063991" cy="294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286" y="323021"/>
            <a:ext cx="6259513" cy="101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4873450" y="5375868"/>
            <a:ext cx="7063991" cy="9804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lumMod val="40000"/>
                    <a:lumOff val="60000"/>
                  </a:schemeClr>
                </a:solidFill>
                <a:latin typeface="Copperplate Gothic Bold" pitchFamily="34" charset="0"/>
              </a:rPr>
              <a:t>CSE (DATA SCIENCE)</a:t>
            </a:r>
          </a:p>
        </p:txBody>
      </p:sp>
      <p:sp>
        <p:nvSpPr>
          <p:cNvPr id="10" name="Rounded Rectangle 9"/>
          <p:cNvSpPr/>
          <p:nvPr/>
        </p:nvSpPr>
        <p:spPr>
          <a:xfrm>
            <a:off x="428263" y="5340375"/>
            <a:ext cx="4027990" cy="10159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latin typeface="Copperplate Gothic Bold" pitchFamily="34" charset="0"/>
              </a:rPr>
              <a:t>Guide Name:</a:t>
            </a:r>
          </a:p>
          <a:p>
            <a:pPr algn="ctr"/>
            <a:r>
              <a:rPr lang="en-US" sz="2400" dirty="0">
                <a:solidFill>
                  <a:srgbClr val="FFFF00"/>
                </a:solidFill>
                <a:latin typeface="Copperplate Gothic Bold" pitchFamily="34" charset="0"/>
              </a:rPr>
              <a:t>Dr. K. SATHISH     </a:t>
            </a:r>
            <a:r>
              <a:rPr lang="en-US" sz="2400" dirty="0" err="1">
                <a:solidFill>
                  <a:srgbClr val="FFFF00"/>
                </a:solidFill>
                <a:latin typeface="Copperplate Gothic Bold" pitchFamily="34" charset="0"/>
              </a:rPr>
              <a:t>M.Tech</a:t>
            </a:r>
            <a:r>
              <a:rPr lang="en-US" sz="2400" dirty="0">
                <a:solidFill>
                  <a:srgbClr val="FFFF00"/>
                </a:solidFill>
                <a:latin typeface="Copperplate Gothic Bold" pitchFamily="34" charset="0"/>
              </a:rPr>
              <a:t>., PH.D</a:t>
            </a:r>
          </a:p>
        </p:txBody>
      </p:sp>
    </p:spTree>
    <p:extLst>
      <p:ext uri="{BB962C8B-B14F-4D97-AF65-F5344CB8AC3E}">
        <p14:creationId xmlns:p14="http://schemas.microsoft.com/office/powerpoint/2010/main" val="222851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18B864-6824-1FA9-3E4D-6DF61636B045}"/>
              </a:ext>
            </a:extLst>
          </p:cNvPr>
          <p:cNvSpPr>
            <a:spLocks noGrp="1"/>
          </p:cNvSpPr>
          <p:nvPr>
            <p:ph type="sldNum" sz="quarter" idx="12"/>
          </p:nvPr>
        </p:nvSpPr>
        <p:spPr/>
        <p:txBody>
          <a:bodyPr/>
          <a:lstStyle/>
          <a:p>
            <a:fld id="{B6D3A235-9A1B-814A-A45F-231E09344964}" type="slidenum">
              <a:rPr lang="en-US" smtClean="0"/>
              <a:t>10</a:t>
            </a:fld>
            <a:endParaRPr lang="en-US"/>
          </a:p>
        </p:txBody>
      </p:sp>
      <p:sp>
        <p:nvSpPr>
          <p:cNvPr id="11" name="TextBox 10">
            <a:extLst>
              <a:ext uri="{FF2B5EF4-FFF2-40B4-BE49-F238E27FC236}">
                <a16:creationId xmlns:a16="http://schemas.microsoft.com/office/drawing/2014/main" id="{A1A5FD82-C4CC-A587-459B-A39D99EC3BFD}"/>
              </a:ext>
            </a:extLst>
          </p:cNvPr>
          <p:cNvSpPr txBox="1"/>
          <p:nvPr/>
        </p:nvSpPr>
        <p:spPr>
          <a:xfrm>
            <a:off x="-3215148" y="5250426"/>
            <a:ext cx="184731" cy="369332"/>
          </a:xfrm>
          <a:prstGeom prst="rect">
            <a:avLst/>
          </a:prstGeom>
          <a:noFill/>
        </p:spPr>
        <p:txBody>
          <a:bodyPr wrap="none" rtlCol="0">
            <a:spAutoFit/>
          </a:bodyPr>
          <a:lstStyle/>
          <a:p>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6770" y="2395320"/>
            <a:ext cx="6218459" cy="176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602225" y="6385550"/>
            <a:ext cx="10498238" cy="2529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40000"/>
                    <a:lumOff val="60000"/>
                  </a:schemeClr>
                </a:solidFill>
                <a:latin typeface="Copperplate Gothic Bold" pitchFamily="34" charset="0"/>
              </a:rPr>
              <a:t>CSE (DATA SCIENCE)</a:t>
            </a:r>
          </a:p>
        </p:txBody>
      </p:sp>
      <p:pic>
        <p:nvPicPr>
          <p:cNvPr id="2" name="Picture 4">
            <a:extLst>
              <a:ext uri="{FF2B5EF4-FFF2-40B4-BE49-F238E27FC236}">
                <a16:creationId xmlns:a16="http://schemas.microsoft.com/office/drawing/2014/main" id="{A9E59957-9193-2131-1B67-E4E002A30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243" y="14096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0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18B864-6824-1FA9-3E4D-6DF61636B045}"/>
              </a:ext>
            </a:extLst>
          </p:cNvPr>
          <p:cNvSpPr>
            <a:spLocks noGrp="1"/>
          </p:cNvSpPr>
          <p:nvPr>
            <p:ph type="sldNum" sz="quarter" idx="12"/>
          </p:nvPr>
        </p:nvSpPr>
        <p:spPr/>
        <p:txBody>
          <a:bodyPr/>
          <a:lstStyle/>
          <a:p>
            <a:fld id="{B6D3A235-9A1B-814A-A45F-231E09344964}" type="slidenum">
              <a:rPr lang="en-US" smtClean="0"/>
              <a:t>2</a:t>
            </a:fld>
            <a:endParaRPr lang="en-US"/>
          </a:p>
        </p:txBody>
      </p:sp>
      <p:sp>
        <p:nvSpPr>
          <p:cNvPr id="10" name="TextBox 9">
            <a:extLst>
              <a:ext uri="{FF2B5EF4-FFF2-40B4-BE49-F238E27FC236}">
                <a16:creationId xmlns:a16="http://schemas.microsoft.com/office/drawing/2014/main" id="{C7C66637-A84A-D516-C6F7-CE6F05DBD244}"/>
              </a:ext>
            </a:extLst>
          </p:cNvPr>
          <p:cNvSpPr txBox="1"/>
          <p:nvPr/>
        </p:nvSpPr>
        <p:spPr>
          <a:xfrm>
            <a:off x="3329940" y="782509"/>
            <a:ext cx="4678680" cy="400110"/>
          </a:xfrm>
          <a:prstGeom prst="rect">
            <a:avLst/>
          </a:prstGeom>
          <a:noFill/>
        </p:spPr>
        <p:txBody>
          <a:bodyPr wrap="square" rtlCol="0">
            <a:spAutoFit/>
          </a:bodyPr>
          <a:lstStyle/>
          <a:p>
            <a:pPr algn="ctr"/>
            <a:r>
              <a:rPr lang="en-US" sz="2000" b="1" u="sng" dirty="0">
                <a:solidFill>
                  <a:schemeClr val="accent2">
                    <a:lumMod val="75000"/>
                  </a:schemeClr>
                </a:solidFill>
                <a:latin typeface="Copperplate Gothic Bold" pitchFamily="34" charset="0"/>
                <a:cs typeface="Times New Roman" pitchFamily="18" charset="0"/>
              </a:rPr>
              <a:t>OUTLINE OF PRESENTATION</a:t>
            </a:r>
            <a:endParaRPr lang="en-US" sz="2000" u="sng" dirty="0">
              <a:solidFill>
                <a:schemeClr val="accent2">
                  <a:lumMod val="75000"/>
                </a:schemeClr>
              </a:solidFill>
              <a:latin typeface="Copperplate Gothic Bold" pitchFamily="34" charset="0"/>
            </a:endParaRPr>
          </a:p>
        </p:txBody>
      </p:sp>
      <p:sp>
        <p:nvSpPr>
          <p:cNvPr id="11" name="TextBox 10">
            <a:extLst>
              <a:ext uri="{FF2B5EF4-FFF2-40B4-BE49-F238E27FC236}">
                <a16:creationId xmlns:a16="http://schemas.microsoft.com/office/drawing/2014/main" id="{A1A5FD82-C4CC-A587-459B-A39D99EC3BFD}"/>
              </a:ext>
            </a:extLst>
          </p:cNvPr>
          <p:cNvSpPr txBox="1"/>
          <p:nvPr/>
        </p:nvSpPr>
        <p:spPr>
          <a:xfrm>
            <a:off x="-3215148" y="5250426"/>
            <a:ext cx="184731" cy="369332"/>
          </a:xfrm>
          <a:prstGeom prst="rect">
            <a:avLst/>
          </a:prstGeom>
          <a:noFill/>
        </p:spPr>
        <p:txBody>
          <a:bodyPr wrap="none" rtlCol="0">
            <a:spAutoFit/>
          </a:bodyPr>
          <a:lstStyle/>
          <a:p>
            <a:endParaRPr lang="en-US" dirty="0"/>
          </a:p>
        </p:txBody>
      </p:sp>
      <p:sp>
        <p:nvSpPr>
          <p:cNvPr id="12" name="Content Placeholder 11"/>
          <p:cNvSpPr>
            <a:spLocks noGrp="1"/>
          </p:cNvSpPr>
          <p:nvPr>
            <p:ph idx="1"/>
          </p:nvPr>
        </p:nvSpPr>
        <p:spPr>
          <a:xfrm>
            <a:off x="838200" y="1295605"/>
            <a:ext cx="10088301" cy="2585323"/>
          </a:xfrm>
          <a:prstGeom prst="rect">
            <a:avLst/>
          </a:prstGeom>
        </p:spPr>
        <p:txBody>
          <a:bodyPr wrap="square">
            <a:spAutoFit/>
          </a:bodyPr>
          <a:lstStyle/>
          <a:p>
            <a:pPr marL="457200" indent="-457200" algn="just">
              <a:lnSpc>
                <a:spcPct val="100000"/>
              </a:lnSpc>
              <a:buClr>
                <a:srgbClr val="002060"/>
              </a:buClr>
              <a:buSzPct val="100000"/>
              <a:buFont typeface="Wingdings" pitchFamily="2" charset="2"/>
              <a:buChar char="q"/>
            </a:pPr>
            <a:r>
              <a:rPr lang="en-US" sz="1600" b="1" dirty="0">
                <a:solidFill>
                  <a:srgbClr val="002060"/>
                </a:solidFill>
                <a:latin typeface="Copperplate Gothic Bold" pitchFamily="34" charset="0"/>
                <a:cs typeface="Times New Roman" panose="02020603050405020304" pitchFamily="18" charset="0"/>
              </a:rPr>
              <a:t>Introduction</a:t>
            </a:r>
          </a:p>
          <a:p>
            <a:pPr marL="457200" indent="-457200" algn="just">
              <a:lnSpc>
                <a:spcPct val="100000"/>
              </a:lnSpc>
              <a:buClr>
                <a:srgbClr val="002060"/>
              </a:buClr>
              <a:buSzPct val="100000"/>
              <a:buFont typeface="Wingdings" pitchFamily="2" charset="2"/>
              <a:buChar char="q"/>
            </a:pPr>
            <a:r>
              <a:rPr lang="en-US" sz="1600" b="1" dirty="0">
                <a:solidFill>
                  <a:srgbClr val="002060"/>
                </a:solidFill>
                <a:latin typeface="Copperplate Gothic Bold" pitchFamily="34" charset="0"/>
                <a:cs typeface="Times New Roman" panose="02020603050405020304" pitchFamily="18" charset="0"/>
              </a:rPr>
              <a:t>Abstract</a:t>
            </a:r>
          </a:p>
          <a:p>
            <a:pPr marL="457200" indent="-457200" algn="just">
              <a:lnSpc>
                <a:spcPct val="100000"/>
              </a:lnSpc>
              <a:buClr>
                <a:srgbClr val="002060"/>
              </a:buClr>
              <a:buSzPct val="100000"/>
              <a:buFont typeface="Wingdings" pitchFamily="2" charset="2"/>
              <a:buChar char="q"/>
            </a:pPr>
            <a:r>
              <a:rPr lang="en-US" sz="1600" b="1" dirty="0">
                <a:solidFill>
                  <a:srgbClr val="002060"/>
                </a:solidFill>
                <a:latin typeface="Copperplate Gothic Bold" pitchFamily="34" charset="0"/>
                <a:cs typeface="Times New Roman" panose="02020603050405020304" pitchFamily="18" charset="0"/>
              </a:rPr>
              <a:t>Methodology</a:t>
            </a:r>
          </a:p>
          <a:p>
            <a:pPr marL="457200" indent="-457200" algn="just">
              <a:lnSpc>
                <a:spcPct val="100000"/>
              </a:lnSpc>
              <a:buClr>
                <a:srgbClr val="002060"/>
              </a:buClr>
              <a:buSzPct val="100000"/>
              <a:buFont typeface="Wingdings" pitchFamily="2" charset="2"/>
              <a:buChar char="q"/>
            </a:pPr>
            <a:r>
              <a:rPr lang="en-US" sz="1600" b="1" dirty="0">
                <a:solidFill>
                  <a:srgbClr val="002060"/>
                </a:solidFill>
                <a:latin typeface="Copperplate Gothic Bold" pitchFamily="34" charset="0"/>
                <a:cs typeface="Times New Roman" panose="02020603050405020304" pitchFamily="18" charset="0"/>
              </a:rPr>
              <a:t>Algorithms</a:t>
            </a:r>
          </a:p>
          <a:p>
            <a:pPr marL="457200" indent="-457200" algn="just">
              <a:lnSpc>
                <a:spcPct val="100000"/>
              </a:lnSpc>
              <a:buClr>
                <a:srgbClr val="002060"/>
              </a:buClr>
              <a:buSzPct val="100000"/>
              <a:buFont typeface="Wingdings" pitchFamily="2" charset="2"/>
              <a:buChar char="q"/>
            </a:pPr>
            <a:r>
              <a:rPr lang="en-US" sz="1600" b="1" dirty="0">
                <a:solidFill>
                  <a:srgbClr val="002060"/>
                </a:solidFill>
                <a:latin typeface="Copperplate Gothic Bold" pitchFamily="34" charset="0"/>
                <a:cs typeface="Times New Roman" panose="02020603050405020304" pitchFamily="18" charset="0"/>
              </a:rPr>
              <a:t>technologies</a:t>
            </a:r>
          </a:p>
          <a:p>
            <a:pPr marL="457200" indent="-457200" algn="just">
              <a:lnSpc>
                <a:spcPct val="100000"/>
              </a:lnSpc>
              <a:buClr>
                <a:srgbClr val="002060"/>
              </a:buClr>
              <a:buSzPct val="100000"/>
              <a:buFont typeface="Wingdings" pitchFamily="2" charset="2"/>
              <a:buChar char="q"/>
            </a:pPr>
            <a:r>
              <a:rPr lang="en-US" sz="1600" b="1" dirty="0">
                <a:solidFill>
                  <a:srgbClr val="002060"/>
                </a:solidFill>
                <a:latin typeface="Copperplate Gothic Bold" pitchFamily="34" charset="0"/>
                <a:cs typeface="Times New Roman" panose="02020603050405020304" pitchFamily="18" charset="0"/>
              </a:rPr>
              <a:t>Conclusion</a:t>
            </a:r>
          </a:p>
          <a:p>
            <a:pPr marL="457200" indent="-457200" algn="just">
              <a:lnSpc>
                <a:spcPct val="100000"/>
              </a:lnSpc>
              <a:buClr>
                <a:srgbClr val="002060"/>
              </a:buClr>
              <a:buSzPct val="100000"/>
              <a:buFont typeface="Wingdings" pitchFamily="2" charset="2"/>
              <a:buChar char="q"/>
            </a:pPr>
            <a:endParaRPr lang="en-US" sz="1600" b="1" dirty="0">
              <a:solidFill>
                <a:srgbClr val="002060"/>
              </a:solidFill>
              <a:latin typeface="Copperplate Gothic Bold" pitchFamily="34" charset="0"/>
              <a:cs typeface="Times New Roman" panose="02020603050405020304" pitchFamily="18" charset="0"/>
            </a:endParaRPr>
          </a:p>
        </p:txBody>
      </p:sp>
      <p:sp>
        <p:nvSpPr>
          <p:cNvPr id="14" name="Rounded Rectangle 13"/>
          <p:cNvSpPr/>
          <p:nvPr/>
        </p:nvSpPr>
        <p:spPr>
          <a:xfrm>
            <a:off x="633231" y="6356350"/>
            <a:ext cx="10498238" cy="2529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40000"/>
                    <a:lumOff val="60000"/>
                  </a:schemeClr>
                </a:solidFill>
                <a:latin typeface="Copperplate Gothic Bold" pitchFamily="34" charset="0"/>
              </a:rPr>
              <a:t>CSE (DATA SCIENCE)</a:t>
            </a:r>
          </a:p>
        </p:txBody>
      </p:sp>
      <p:pic>
        <p:nvPicPr>
          <p:cNvPr id="2" name="Picture 4">
            <a:extLst>
              <a:ext uri="{FF2B5EF4-FFF2-40B4-BE49-F238E27FC236}">
                <a16:creationId xmlns:a16="http://schemas.microsoft.com/office/drawing/2014/main" id="{BFD688A8-DB85-0F80-48DC-0381CC412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43" y="14096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74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18B864-6824-1FA9-3E4D-6DF61636B045}"/>
              </a:ext>
            </a:extLst>
          </p:cNvPr>
          <p:cNvSpPr>
            <a:spLocks noGrp="1"/>
          </p:cNvSpPr>
          <p:nvPr>
            <p:ph type="sldNum" sz="quarter" idx="12"/>
          </p:nvPr>
        </p:nvSpPr>
        <p:spPr/>
        <p:txBody>
          <a:bodyPr/>
          <a:lstStyle/>
          <a:p>
            <a:fld id="{B6D3A235-9A1B-814A-A45F-231E09344964}" type="slidenum">
              <a:rPr lang="en-US" smtClean="0"/>
              <a:t>3</a:t>
            </a:fld>
            <a:endParaRPr lang="en-US"/>
          </a:p>
        </p:txBody>
      </p:sp>
      <p:sp>
        <p:nvSpPr>
          <p:cNvPr id="11" name="TextBox 10">
            <a:extLst>
              <a:ext uri="{FF2B5EF4-FFF2-40B4-BE49-F238E27FC236}">
                <a16:creationId xmlns:a16="http://schemas.microsoft.com/office/drawing/2014/main" id="{A1A5FD82-C4CC-A587-459B-A39D99EC3BFD}"/>
              </a:ext>
            </a:extLst>
          </p:cNvPr>
          <p:cNvSpPr txBox="1"/>
          <p:nvPr/>
        </p:nvSpPr>
        <p:spPr>
          <a:xfrm>
            <a:off x="-3215148" y="5250426"/>
            <a:ext cx="184731" cy="369332"/>
          </a:xfrm>
          <a:prstGeom prst="rect">
            <a:avLst/>
          </a:prstGeom>
          <a:noFill/>
        </p:spPr>
        <p:txBody>
          <a:bodyPr wrap="none" rtlCol="0">
            <a:spAutoFit/>
          </a:bodyPr>
          <a:lstStyle/>
          <a:p>
            <a:endParaRPr lang="en-US" dirty="0"/>
          </a:p>
        </p:txBody>
      </p:sp>
      <p:sp>
        <p:nvSpPr>
          <p:cNvPr id="14" name="Rounded Rectangle 13"/>
          <p:cNvSpPr/>
          <p:nvPr/>
        </p:nvSpPr>
        <p:spPr>
          <a:xfrm>
            <a:off x="576902" y="6356350"/>
            <a:ext cx="10498238" cy="2529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40000"/>
                    <a:lumOff val="60000"/>
                  </a:schemeClr>
                </a:solidFill>
                <a:latin typeface="Copperplate Gothic Bold" pitchFamily="34" charset="0"/>
              </a:rPr>
              <a:t>CSE (DATA SCIENCE)</a:t>
            </a:r>
          </a:p>
        </p:txBody>
      </p:sp>
      <p:sp>
        <p:nvSpPr>
          <p:cNvPr id="15" name="TextBox 14">
            <a:extLst>
              <a:ext uri="{FF2B5EF4-FFF2-40B4-BE49-F238E27FC236}">
                <a16:creationId xmlns:a16="http://schemas.microsoft.com/office/drawing/2014/main" id="{C7C66637-A84A-D516-C6F7-CE6F05DBD244}"/>
              </a:ext>
            </a:extLst>
          </p:cNvPr>
          <p:cNvSpPr txBox="1"/>
          <p:nvPr/>
        </p:nvSpPr>
        <p:spPr>
          <a:xfrm>
            <a:off x="4297680" y="830872"/>
            <a:ext cx="3596640" cy="461665"/>
          </a:xfrm>
          <a:prstGeom prst="rect">
            <a:avLst/>
          </a:prstGeom>
          <a:noFill/>
        </p:spPr>
        <p:txBody>
          <a:bodyPr wrap="square" rtlCol="0">
            <a:spAutoFit/>
          </a:bodyPr>
          <a:lstStyle/>
          <a:p>
            <a:pPr algn="ctr"/>
            <a:r>
              <a:rPr lang="en-IN" sz="2400" b="1" dirty="0">
                <a:solidFill>
                  <a:srgbClr val="002060"/>
                </a:solidFill>
                <a:latin typeface="Copperplate Gothic Bold" pitchFamily="34" charset="0"/>
                <a:cs typeface="Times New Roman" panose="02020603050405020304" pitchFamily="18" charset="0"/>
              </a:rPr>
              <a:t>INTRODUCTION</a:t>
            </a:r>
            <a:endParaRPr lang="en-US" sz="2400" b="1" dirty="0">
              <a:solidFill>
                <a:srgbClr val="002060"/>
              </a:solidFill>
              <a:latin typeface="Copperplate Gothic Bold" pitchFamily="34" charset="0"/>
            </a:endParaRPr>
          </a:p>
        </p:txBody>
      </p:sp>
      <p:sp>
        <p:nvSpPr>
          <p:cNvPr id="4" name="Content Placeholder 2">
            <a:extLst>
              <a:ext uri="{FF2B5EF4-FFF2-40B4-BE49-F238E27FC236}">
                <a16:creationId xmlns:a16="http://schemas.microsoft.com/office/drawing/2014/main" id="{FCBA4827-696A-0BDD-57BD-962B9F1BBB10}"/>
              </a:ext>
            </a:extLst>
          </p:cNvPr>
          <p:cNvSpPr>
            <a:spLocks noGrp="1"/>
          </p:cNvSpPr>
          <p:nvPr>
            <p:ph sz="quarter" idx="1"/>
          </p:nvPr>
        </p:nvSpPr>
        <p:spPr>
          <a:xfrm>
            <a:off x="999098" y="1390857"/>
            <a:ext cx="9653846" cy="5218429"/>
          </a:xfrm>
        </p:spPr>
        <p:txBody>
          <a:bodyPr>
            <a:noAutofit/>
          </a:bodyPr>
          <a:lstStyle/>
          <a:p>
            <a:pPr marL="0" indent="0" algn="just">
              <a:lnSpc>
                <a:spcPct val="170000"/>
              </a:lnSpc>
              <a:buNone/>
              <a:defRPr/>
            </a:pPr>
            <a:r>
              <a:rPr lang="en-IN" sz="1800" b="1" dirty="0">
                <a:latin typeface="Times New Roman" panose="02020603050405020304" pitchFamily="18" charset="0"/>
                <a:cs typeface="Times New Roman" panose="02020603050405020304" pitchFamily="18" charset="0"/>
              </a:rPr>
              <a:t>PROJECT TITLE : FIRE ACCIDENT DETECTION USING DEEP LEARNING</a:t>
            </a:r>
          </a:p>
          <a:p>
            <a:pPr marL="0" indent="0" algn="just">
              <a:lnSpc>
                <a:spcPct val="170000"/>
              </a:lnSpc>
              <a:buNone/>
              <a:defRPr/>
            </a:pPr>
            <a:r>
              <a:rPr lang="en-US" sz="1600" dirty="0">
                <a:latin typeface="Times New Roman" panose="02020603050405020304" pitchFamily="18" charset="0"/>
                <a:cs typeface="Times New Roman" panose="02020603050405020304" pitchFamily="18" charset="0"/>
              </a:rPr>
              <a:t>Fire detection is an important task in the field of safety and emergency prevention.</a:t>
            </a:r>
          </a:p>
          <a:p>
            <a:pPr algn="just">
              <a:lnSpc>
                <a:spcPct val="170000"/>
              </a:lnSpc>
              <a:buFont typeface="Wingdings" panose="05000000000000000000" pitchFamily="2" charset="2"/>
              <a:buChar char="v"/>
              <a:defRPr/>
            </a:pPr>
            <a:r>
              <a:rPr lang="en-US" sz="1600" dirty="0">
                <a:latin typeface="Times New Roman" panose="02020603050405020304" pitchFamily="18" charset="0"/>
                <a:cs typeface="Times New Roman" panose="02020603050405020304" pitchFamily="18" charset="0"/>
              </a:rPr>
              <a:t>In recent years, deep learning methods have shown high efficiency in solving various computer vision problems, including detecting objects in images. </a:t>
            </a:r>
          </a:p>
          <a:p>
            <a:pPr algn="just">
              <a:lnSpc>
                <a:spcPct val="170000"/>
              </a:lnSpc>
              <a:buFont typeface="Wingdings" panose="05000000000000000000" pitchFamily="2" charset="2"/>
              <a:buChar char="v"/>
              <a:defRPr/>
            </a:pPr>
            <a:r>
              <a:rPr lang="en-US" sz="1600" dirty="0">
                <a:latin typeface="Times New Roman" panose="02020603050405020304" pitchFamily="18" charset="0"/>
                <a:cs typeface="Times New Roman" panose="02020603050405020304" pitchFamily="18" charset="0"/>
              </a:rPr>
              <a:t>In this paper, monitoring </a:t>
            </a:r>
            <a:r>
              <a:rPr lang="en-US" sz="1600" dirty="0" err="1">
                <a:latin typeface="Times New Roman" panose="02020603050405020304" pitchFamily="18" charset="0"/>
                <a:cs typeface="Times New Roman" panose="02020603050405020304" pitchFamily="18" charset="0"/>
              </a:rPr>
              <a:t>wiklfires</a:t>
            </a:r>
            <a:r>
              <a:rPr lang="en-US" sz="1600" dirty="0">
                <a:latin typeface="Times New Roman" panose="02020603050405020304" pitchFamily="18" charset="0"/>
                <a:cs typeface="Times New Roman" panose="02020603050405020304" pitchFamily="18" charset="0"/>
              </a:rPr>
              <a:t> was considered, which allows you to quickly respond to them and prevent their spread using deep learning methods. </a:t>
            </a:r>
          </a:p>
          <a:p>
            <a:pPr algn="just">
              <a:lnSpc>
                <a:spcPct val="170000"/>
              </a:lnSpc>
              <a:buFont typeface="Wingdings" panose="05000000000000000000" pitchFamily="2" charset="2"/>
              <a:buChar char="v"/>
              <a:defRPr/>
            </a:pPr>
            <a:r>
              <a:rPr lang="en-US" sz="1600" dirty="0">
                <a:latin typeface="Times New Roman" panose="02020603050405020304" pitchFamily="18" charset="0"/>
                <a:cs typeface="Times New Roman" panose="02020603050405020304" pitchFamily="18" charset="0"/>
              </a:rPr>
              <a:t> In this work, the deep learning algorithms you only look once (YOLO), convolutional neural network (CNN), and fast recurrent neural network (</a:t>
            </a:r>
            <a:r>
              <a:rPr lang="en-US" sz="1600" dirty="0" err="1">
                <a:latin typeface="Times New Roman" panose="02020603050405020304" pitchFamily="18" charset="0"/>
                <a:cs typeface="Times New Roman" panose="02020603050405020304" pitchFamily="18" charset="0"/>
              </a:rPr>
              <a:t>FastRNN</a:t>
            </a:r>
            <a:r>
              <a:rPr lang="en-US" sz="1600" dirty="0">
                <a:latin typeface="Times New Roman" panose="02020603050405020304" pitchFamily="18" charset="0"/>
                <a:cs typeface="Times New Roman" panose="02020603050405020304" pitchFamily="18" charset="0"/>
              </a:rPr>
              <a:t>) were considered, which makes it possible to determine the accuracy of a natural fire. </a:t>
            </a:r>
          </a:p>
          <a:p>
            <a:pPr algn="just">
              <a:lnSpc>
                <a:spcPct val="170000"/>
              </a:lnSpc>
              <a:buFont typeface="Wingdings" panose="05000000000000000000" pitchFamily="2" charset="2"/>
              <a:buChar char="v"/>
              <a:defRPr/>
            </a:pPr>
            <a:r>
              <a:rPr lang="en-US" sz="1600" dirty="0">
                <a:latin typeface="Times New Roman" panose="02020603050405020304" pitchFamily="18" charset="0"/>
                <a:cs typeface="Times New Roman" panose="02020603050405020304" pitchFamily="18" charset="0"/>
              </a:rPr>
              <a:t>As a result of the experiments, an automated fire recognition algorithm using YOLOv4 deep learning methods was created. .</a:t>
            </a:r>
            <a:endParaRPr lang="en-IN" sz="1600" dirty="0">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D0A0E0A4-0BFD-667A-9D4E-05BF25085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43" y="14096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12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18B864-6824-1FA9-3E4D-6DF61636B045}"/>
              </a:ext>
            </a:extLst>
          </p:cNvPr>
          <p:cNvSpPr>
            <a:spLocks noGrp="1"/>
          </p:cNvSpPr>
          <p:nvPr>
            <p:ph type="sldNum" sz="quarter" idx="12"/>
          </p:nvPr>
        </p:nvSpPr>
        <p:spPr/>
        <p:txBody>
          <a:bodyPr/>
          <a:lstStyle/>
          <a:p>
            <a:fld id="{B6D3A235-9A1B-814A-A45F-231E09344964}" type="slidenum">
              <a:rPr lang="en-US" smtClean="0"/>
              <a:t>4</a:t>
            </a:fld>
            <a:endParaRPr lang="en-US"/>
          </a:p>
        </p:txBody>
      </p:sp>
      <p:sp>
        <p:nvSpPr>
          <p:cNvPr id="10" name="TextBox 9">
            <a:extLst>
              <a:ext uri="{FF2B5EF4-FFF2-40B4-BE49-F238E27FC236}">
                <a16:creationId xmlns:a16="http://schemas.microsoft.com/office/drawing/2014/main" id="{C7C66637-A84A-D516-C6F7-CE6F05DBD244}"/>
              </a:ext>
            </a:extLst>
          </p:cNvPr>
          <p:cNvSpPr txBox="1"/>
          <p:nvPr/>
        </p:nvSpPr>
        <p:spPr>
          <a:xfrm>
            <a:off x="3329939" y="977195"/>
            <a:ext cx="4678680" cy="461665"/>
          </a:xfrm>
          <a:prstGeom prst="rect">
            <a:avLst/>
          </a:prstGeom>
          <a:noFill/>
        </p:spPr>
        <p:txBody>
          <a:bodyPr wrap="square" rtlCol="0">
            <a:spAutoFit/>
          </a:bodyPr>
          <a:lstStyle/>
          <a:p>
            <a:pPr algn="ctr"/>
            <a:r>
              <a:rPr lang="en-US" sz="2400" b="1" dirty="0">
                <a:solidFill>
                  <a:srgbClr val="00B0F0"/>
                </a:solidFill>
                <a:latin typeface="Copperplate Gothic Bold" pitchFamily="34" charset="0"/>
                <a:cs typeface="Times New Roman" panose="02020603050405020304" pitchFamily="18" charset="0"/>
                <a:sym typeface="Bodoni SvtyTwo ITC TT-Book"/>
              </a:rPr>
              <a:t>ABSTRACT</a:t>
            </a:r>
            <a:endParaRPr lang="en-US" sz="2400" b="1" dirty="0">
              <a:solidFill>
                <a:srgbClr val="00B0F0"/>
              </a:solidFill>
              <a:latin typeface="Copperplate Gothic Bold" pitchFamily="34" charset="0"/>
            </a:endParaRPr>
          </a:p>
        </p:txBody>
      </p:sp>
      <p:sp>
        <p:nvSpPr>
          <p:cNvPr id="11" name="TextBox 10">
            <a:extLst>
              <a:ext uri="{FF2B5EF4-FFF2-40B4-BE49-F238E27FC236}">
                <a16:creationId xmlns:a16="http://schemas.microsoft.com/office/drawing/2014/main" id="{A1A5FD82-C4CC-A587-459B-A39D99EC3BFD}"/>
              </a:ext>
            </a:extLst>
          </p:cNvPr>
          <p:cNvSpPr txBox="1"/>
          <p:nvPr/>
        </p:nvSpPr>
        <p:spPr>
          <a:xfrm>
            <a:off x="-3215148" y="5250426"/>
            <a:ext cx="184731" cy="369332"/>
          </a:xfrm>
          <a:prstGeom prst="rect">
            <a:avLst/>
          </a:prstGeom>
          <a:noFill/>
        </p:spPr>
        <p:txBody>
          <a:bodyPr wrap="none" rtlCol="0">
            <a:spAutoFit/>
          </a:bodyPr>
          <a:lstStyle/>
          <a:p>
            <a:endParaRPr lang="en-US" dirty="0"/>
          </a:p>
        </p:txBody>
      </p:sp>
      <p:sp>
        <p:nvSpPr>
          <p:cNvPr id="14" name="Rounded Rectangle 13"/>
          <p:cNvSpPr/>
          <p:nvPr/>
        </p:nvSpPr>
        <p:spPr>
          <a:xfrm>
            <a:off x="599129" y="6383244"/>
            <a:ext cx="10498238" cy="2529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40000"/>
                    <a:lumOff val="60000"/>
                  </a:schemeClr>
                </a:solidFill>
                <a:latin typeface="Copperplate Gothic Bold" pitchFamily="34" charset="0"/>
              </a:rPr>
              <a:t>CSE (DATA SCIENCE)</a:t>
            </a:r>
          </a:p>
        </p:txBody>
      </p:sp>
      <p:sp>
        <p:nvSpPr>
          <p:cNvPr id="5" name="Content Placeholder 2">
            <a:extLst>
              <a:ext uri="{FF2B5EF4-FFF2-40B4-BE49-F238E27FC236}">
                <a16:creationId xmlns:a16="http://schemas.microsoft.com/office/drawing/2014/main" id="{4550620D-F9DA-972E-05A0-2938A3CCEDE7}"/>
              </a:ext>
            </a:extLst>
          </p:cNvPr>
          <p:cNvSpPr>
            <a:spLocks noGrp="1"/>
          </p:cNvSpPr>
          <p:nvPr>
            <p:ph sz="quarter" idx="1"/>
          </p:nvPr>
        </p:nvSpPr>
        <p:spPr>
          <a:xfrm>
            <a:off x="1499260" y="1810206"/>
            <a:ext cx="8805553" cy="3986775"/>
          </a:xfrm>
        </p:spPr>
        <p:txBody>
          <a:bodyPr>
            <a:normAutofit/>
          </a:bodyPr>
          <a:lstStyle/>
          <a:p>
            <a:pPr marL="0" indent="0" algn="just">
              <a:lnSpc>
                <a:spcPct val="150000"/>
              </a:lnSpc>
              <a:buNone/>
              <a:defRPr/>
            </a:pPr>
            <a:r>
              <a:rPr lang="en-IN"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Fire detection is an important task for ensuring safety and prompt response to fire incidents, In recent years, deep learning methods have proven to be highly effective in solving computer vision problems, including fire detection. The use of deep learning methods allows you to automate and improve the process of fire detection based on the analysis of visual information. </a:t>
            </a:r>
          </a:p>
          <a:p>
            <a:pPr marL="0" indent="0" algn="just">
              <a:lnSpc>
                <a:spcPct val="150000"/>
              </a:lnSpc>
              <a:buNone/>
              <a:defRPr/>
            </a:pPr>
            <a:r>
              <a:rPr lang="en-US" sz="1600" dirty="0">
                <a:latin typeface="Times New Roman" panose="02020603050405020304" pitchFamily="18" charset="0"/>
                <a:cs typeface="Times New Roman" panose="02020603050405020304" pitchFamily="18" charset="0"/>
              </a:rPr>
              <a:t>	Deep learning methods can be used to monitor wildfires  to quickly detect them and prevent their spread. In modem fire detection systems, deep learning methods are playing an increasingly important role, which allow you to automatically analyze visual data </a:t>
            </a:r>
            <a:r>
              <a:rPr lang="en-US" sz="1600" dirty="0" err="1">
                <a:latin typeface="Times New Roman" panose="02020603050405020304" pitchFamily="18" charset="0"/>
                <a:cs typeface="Times New Roman" panose="02020603050405020304" pitchFamily="18" charset="0"/>
              </a:rPr>
              <a:t>andL</a:t>
            </a:r>
            <a:r>
              <a:rPr lang="en-US" sz="1600" dirty="0">
                <a:latin typeface="Times New Roman" panose="02020603050405020304" pitchFamily="18" charset="0"/>
                <a:cs typeface="Times New Roman" panose="02020603050405020304" pitchFamily="18" charset="0"/>
              </a:rPr>
              <a:t> .determine the presence of a fire. Deep learning is a machine learning approach based on the use of deep neural networks capable of processing complex data and extracting high-level features</a:t>
            </a:r>
            <a:endParaRPr lang="en-IN" sz="16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44C30043-634E-8C78-BE69-455127D2F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43" y="14096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12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C6A3-30B5-F344-47FA-70C41846EFC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METHODOLOGY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10EB7C-359D-4ED1-D7AF-E203057D9B99}"/>
              </a:ext>
            </a:extLst>
          </p:cNvPr>
          <p:cNvSpPr>
            <a:spLocks noGrp="1"/>
          </p:cNvSpPr>
          <p:nvPr>
            <p:ph idx="1"/>
          </p:nvPr>
        </p:nvSpPr>
        <p:spPr/>
        <p:txBody>
          <a:bodyPr>
            <a:normAutofit/>
          </a:bodyPr>
          <a:lstStyle/>
          <a:p>
            <a:pPr>
              <a:lnSpc>
                <a:spcPct val="150000"/>
              </a:lnSpc>
            </a:pPr>
            <a:r>
              <a:rPr lang="en-US" sz="1600" b="1" dirty="0">
                <a:latin typeface="Times New Roman" panose="02020603050405020304" pitchFamily="18" charset="0"/>
                <a:cs typeface="Times New Roman" panose="02020603050405020304" pitchFamily="18" charset="0"/>
              </a:rPr>
              <a:t>Image Classification:</a:t>
            </a:r>
            <a:r>
              <a:rPr lang="en-US" sz="1600" dirty="0">
                <a:latin typeface="Times New Roman" panose="02020603050405020304" pitchFamily="18" charset="0"/>
                <a:cs typeface="Times New Roman" panose="02020603050405020304" pitchFamily="18" charset="0"/>
              </a:rPr>
              <a:t> Convolutional Neural Networks (CNNs) are used to classify images or video frames as either containing fire or not. Pre-trained models like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or VGG can be fine-tuned for this purpose.</a:t>
            </a:r>
          </a:p>
          <a:p>
            <a:pPr>
              <a:lnSpc>
                <a:spcPct val="150000"/>
              </a:lnSpc>
            </a:pPr>
            <a:r>
              <a:rPr lang="en-US" sz="1600" b="1" dirty="0">
                <a:latin typeface="Times New Roman" panose="02020603050405020304" pitchFamily="18" charset="0"/>
                <a:cs typeface="Times New Roman" panose="02020603050405020304" pitchFamily="18" charset="0"/>
              </a:rPr>
              <a:t>Object Detection: </a:t>
            </a:r>
            <a:r>
              <a:rPr lang="en-US" sz="1600" dirty="0">
                <a:latin typeface="Times New Roman" panose="02020603050405020304" pitchFamily="18" charset="0"/>
                <a:cs typeface="Times New Roman" panose="02020603050405020304" pitchFamily="18" charset="0"/>
              </a:rPr>
              <a:t>Models like YOLO (You Only Look Once) or SSD (Single Shot </a:t>
            </a:r>
            <a:r>
              <a:rPr lang="en-US" sz="1600" dirty="0" err="1">
                <a:latin typeface="Times New Roman" panose="02020603050405020304" pitchFamily="18" charset="0"/>
                <a:cs typeface="Times New Roman" panose="02020603050405020304" pitchFamily="18" charset="0"/>
              </a:rPr>
              <a:t>MultiBox</a:t>
            </a:r>
            <a:r>
              <a:rPr lang="en-US" sz="1600" dirty="0">
                <a:latin typeface="Times New Roman" panose="02020603050405020304" pitchFamily="18" charset="0"/>
                <a:cs typeface="Times New Roman" panose="02020603050405020304" pitchFamily="18" charset="0"/>
              </a:rPr>
              <a:t> Detector) can be employed to locate and identify fire or smoke within images or video streams. These models provide bounding boxes around detected objects.</a:t>
            </a:r>
          </a:p>
          <a:p>
            <a:pPr>
              <a:lnSpc>
                <a:spcPct val="150000"/>
              </a:lnSpc>
            </a:pPr>
            <a:r>
              <a:rPr lang="en-US" sz="1600" b="1" dirty="0">
                <a:latin typeface="Times New Roman" panose="02020603050405020304" pitchFamily="18" charset="0"/>
                <a:cs typeface="Times New Roman" panose="02020603050405020304" pitchFamily="18" charset="0"/>
              </a:rPr>
              <a:t>Semantic Segmentation: </a:t>
            </a:r>
            <a:r>
              <a:rPr lang="en-US" sz="1600" dirty="0">
                <a:latin typeface="Times New Roman" panose="02020603050405020304" pitchFamily="18" charset="0"/>
                <a:cs typeface="Times New Roman" panose="02020603050405020304" pitchFamily="18" charset="0"/>
              </a:rPr>
              <a:t>Techniques like U-Net or </a:t>
            </a:r>
            <a:r>
              <a:rPr lang="en-US" sz="1600" dirty="0" err="1">
                <a:latin typeface="Times New Roman" panose="02020603050405020304" pitchFamily="18" charset="0"/>
                <a:cs typeface="Times New Roman" panose="02020603050405020304" pitchFamily="18" charset="0"/>
              </a:rPr>
              <a:t>DeepLab</a:t>
            </a:r>
            <a:r>
              <a:rPr lang="en-US" sz="1600" dirty="0">
                <a:latin typeface="Times New Roman" panose="02020603050405020304" pitchFamily="18" charset="0"/>
                <a:cs typeface="Times New Roman" panose="02020603050405020304" pitchFamily="18" charset="0"/>
              </a:rPr>
              <a:t> are used to segment images into different regions, distinguishing between fire, smoke, and other elements. This provides a more detailed analysis of the scene.,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5E36A7-FFC2-B468-A446-40B335D36C33}"/>
              </a:ext>
            </a:extLst>
          </p:cNvPr>
          <p:cNvSpPr>
            <a:spLocks noGrp="1"/>
          </p:cNvSpPr>
          <p:nvPr>
            <p:ph type="sldNum" sz="quarter" idx="12"/>
          </p:nvPr>
        </p:nvSpPr>
        <p:spPr/>
        <p:txBody>
          <a:bodyPr/>
          <a:lstStyle/>
          <a:p>
            <a:fld id="{B6D3A235-9A1B-814A-A45F-231E09344964}" type="slidenum">
              <a:rPr lang="en-US" smtClean="0"/>
              <a:t>5</a:t>
            </a:fld>
            <a:endParaRPr lang="en-US"/>
          </a:p>
        </p:txBody>
      </p:sp>
      <p:pic>
        <p:nvPicPr>
          <p:cNvPr id="5" name="Picture 4">
            <a:extLst>
              <a:ext uri="{FF2B5EF4-FFF2-40B4-BE49-F238E27FC236}">
                <a16:creationId xmlns:a16="http://schemas.microsoft.com/office/drawing/2014/main" id="{CF1EF449-3E9C-9FFB-438C-013FF3B14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43" y="23018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99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74E-15FC-13FE-DF5D-389F72738877}"/>
              </a:ext>
            </a:extLst>
          </p:cNvPr>
          <p:cNvSpPr>
            <a:spLocks noGrp="1"/>
          </p:cNvSpPr>
          <p:nvPr>
            <p:ph type="title"/>
          </p:nvPr>
        </p:nvSpPr>
        <p:spPr/>
        <p:txBody>
          <a:bodyPr/>
          <a:lstStyle/>
          <a:p>
            <a:r>
              <a:rPr lang="en-US" dirty="0"/>
              <a:t>                                 </a:t>
            </a:r>
            <a:r>
              <a:rPr lang="en-US" sz="2400" b="1" dirty="0">
                <a:latin typeface="Times New Roman" panose="02020603050405020304" pitchFamily="18" charset="0"/>
                <a:cs typeface="Times New Roman" panose="02020603050405020304" pitchFamily="18" charset="0"/>
              </a:rPr>
              <a:t>ALOGRITHMS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5FB0D-A23A-D0C0-3C3C-AC037413A6F1}"/>
              </a:ext>
            </a:extLst>
          </p:cNvPr>
          <p:cNvSpPr>
            <a:spLocks noGrp="1"/>
          </p:cNvSpPr>
          <p:nvPr>
            <p:ph idx="1"/>
          </p:nvPr>
        </p:nvSpPr>
        <p:spPr/>
        <p:txBody>
          <a:bodyPr>
            <a:noAutofit/>
          </a:bodyPr>
          <a:lstStyle/>
          <a:p>
            <a:pPr>
              <a:lnSpc>
                <a:spcPct val="150000"/>
              </a:lnSpc>
            </a:pPr>
            <a:r>
              <a:rPr lang="en-US" sz="1600" b="1" dirty="0">
                <a:latin typeface="Times New Roman" panose="02020603050405020304" pitchFamily="18" charset="0"/>
                <a:cs typeface="Times New Roman" panose="02020603050405020304" pitchFamily="18" charset="0"/>
              </a:rPr>
              <a:t>Convolutional Neural Networks (CNNs): </a:t>
            </a:r>
            <a:r>
              <a:rPr lang="en-US" sz="1600" dirty="0">
                <a:latin typeface="Times New Roman" panose="02020603050405020304" pitchFamily="18" charset="0"/>
                <a:cs typeface="Times New Roman" panose="02020603050405020304" pitchFamily="18" charset="0"/>
              </a:rPr>
              <a:t>CNNs are commonly used for image-based fire detection. They can analyze visual data to identify patterns and features indicative of fire, such as flames or smoke. Popular CNN architectures include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 and Inception networks.</a:t>
            </a:r>
          </a:p>
          <a:p>
            <a:pPr>
              <a:lnSpc>
                <a:spcPct val="150000"/>
              </a:lnSpc>
            </a:pPr>
            <a:r>
              <a:rPr lang="en-US" sz="1600" b="1" dirty="0">
                <a:latin typeface="Times New Roman" panose="02020603050405020304" pitchFamily="18" charset="0"/>
                <a:cs typeface="Times New Roman" panose="02020603050405020304" pitchFamily="18" charset="0"/>
              </a:rPr>
              <a:t>Object Detection Models: </a:t>
            </a:r>
            <a:r>
              <a:rPr lang="en-US" sz="1600" dirty="0">
                <a:latin typeface="Times New Roman" panose="02020603050405020304" pitchFamily="18" charset="0"/>
                <a:cs typeface="Times New Roman" panose="02020603050405020304" pitchFamily="18" charset="0"/>
              </a:rPr>
              <a:t>Models like YOLO (You Only Look Once), SSD (Single Shot </a:t>
            </a:r>
            <a:r>
              <a:rPr lang="en-US" sz="1600" dirty="0" err="1">
                <a:latin typeface="Times New Roman" panose="02020603050405020304" pitchFamily="18" charset="0"/>
                <a:cs typeface="Times New Roman" panose="02020603050405020304" pitchFamily="18" charset="0"/>
              </a:rPr>
              <a:t>MultiBox</a:t>
            </a:r>
            <a:r>
              <a:rPr lang="en-US" sz="1600" dirty="0">
                <a:latin typeface="Times New Roman" panose="02020603050405020304" pitchFamily="18" charset="0"/>
                <a:cs typeface="Times New Roman" panose="02020603050405020304" pitchFamily="18" charset="0"/>
              </a:rPr>
              <a:t> Detector), and Faster R-CNN are used for detecting specific objects within images, such as flames or smoke, which can be critical for identifying fire in complex scenes.</a:t>
            </a:r>
          </a:p>
          <a:p>
            <a:pPr>
              <a:lnSpc>
                <a:spcPct val="150000"/>
              </a:lnSpc>
            </a:pPr>
            <a:r>
              <a:rPr lang="en-US" sz="1600" b="1" dirty="0">
                <a:latin typeface="Times New Roman" panose="02020603050405020304" pitchFamily="18" charset="0"/>
                <a:cs typeface="Times New Roman" panose="02020603050405020304" pitchFamily="18" charset="0"/>
              </a:rPr>
              <a:t>Recurrent Neural Networks (RNNs): </a:t>
            </a:r>
            <a:r>
              <a:rPr lang="en-US" sz="1600" dirty="0">
                <a:latin typeface="Times New Roman" panose="02020603050405020304" pitchFamily="18" charset="0"/>
                <a:cs typeface="Times New Roman" panose="02020603050405020304" pitchFamily="18" charset="0"/>
              </a:rPr>
              <a:t>For video-based fire detection, RNNs or their variants like Long Short-Term Memory (LSTM) networks can be used to analyze temporal sequences and detect fire across frames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C84808-2B13-923B-7A7D-A6463F18273C}"/>
              </a:ext>
            </a:extLst>
          </p:cNvPr>
          <p:cNvSpPr>
            <a:spLocks noGrp="1"/>
          </p:cNvSpPr>
          <p:nvPr>
            <p:ph type="sldNum" sz="quarter" idx="12"/>
          </p:nvPr>
        </p:nvSpPr>
        <p:spPr/>
        <p:txBody>
          <a:bodyPr/>
          <a:lstStyle/>
          <a:p>
            <a:fld id="{B6D3A235-9A1B-814A-A45F-231E09344964}" type="slidenum">
              <a:rPr lang="en-US" smtClean="0"/>
              <a:t>6</a:t>
            </a:fld>
            <a:endParaRPr lang="en-US"/>
          </a:p>
        </p:txBody>
      </p:sp>
      <p:pic>
        <p:nvPicPr>
          <p:cNvPr id="5" name="Picture 4">
            <a:extLst>
              <a:ext uri="{FF2B5EF4-FFF2-40B4-BE49-F238E27FC236}">
                <a16:creationId xmlns:a16="http://schemas.microsoft.com/office/drawing/2014/main" id="{CCDD051F-2FE4-0560-64A1-EB1F04D63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323" y="18573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15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74E-15FC-13FE-DF5D-389F72738877}"/>
              </a:ext>
            </a:extLst>
          </p:cNvPr>
          <p:cNvSpPr>
            <a:spLocks noGrp="1"/>
          </p:cNvSpPr>
          <p:nvPr>
            <p:ph type="title"/>
          </p:nvPr>
        </p:nvSpPr>
        <p:spPr/>
        <p:txBody>
          <a:bodyPr/>
          <a:lstStyle/>
          <a:p>
            <a:r>
              <a:rPr lang="en-US" dirty="0"/>
              <a:t>                                 </a:t>
            </a:r>
            <a:r>
              <a:rPr lang="en-US" sz="2400" b="1" dirty="0">
                <a:latin typeface="Times New Roman" panose="02020603050405020304" pitchFamily="18" charset="0"/>
                <a:cs typeface="Times New Roman" panose="02020603050405020304" pitchFamily="18" charset="0"/>
              </a:rPr>
              <a:t>TECHNOLOGIES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5FB0D-A23A-D0C0-3C3C-AC037413A6F1}"/>
              </a:ext>
            </a:extLst>
          </p:cNvPr>
          <p:cNvSpPr>
            <a:spLocks noGrp="1"/>
          </p:cNvSpPr>
          <p:nvPr>
            <p:ph idx="1"/>
          </p:nvPr>
        </p:nvSpPr>
        <p:spPr/>
        <p:txBody>
          <a:bodyPr>
            <a:no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FRONT –END TECHNOLOGIES</a:t>
            </a:r>
          </a:p>
          <a:p>
            <a:pPr>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JavaScript</a:t>
            </a:r>
          </a:p>
          <a:p>
            <a:pPr>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HTML/CSS</a:t>
            </a:r>
          </a:p>
        </p:txBody>
      </p:sp>
      <p:sp>
        <p:nvSpPr>
          <p:cNvPr id="4" name="Slide Number Placeholder 3">
            <a:extLst>
              <a:ext uri="{FF2B5EF4-FFF2-40B4-BE49-F238E27FC236}">
                <a16:creationId xmlns:a16="http://schemas.microsoft.com/office/drawing/2014/main" id="{DBC84808-2B13-923B-7A7D-A6463F18273C}"/>
              </a:ext>
            </a:extLst>
          </p:cNvPr>
          <p:cNvSpPr>
            <a:spLocks noGrp="1"/>
          </p:cNvSpPr>
          <p:nvPr>
            <p:ph type="sldNum" sz="quarter" idx="12"/>
          </p:nvPr>
        </p:nvSpPr>
        <p:spPr/>
        <p:txBody>
          <a:bodyPr/>
          <a:lstStyle/>
          <a:p>
            <a:fld id="{B6D3A235-9A1B-814A-A45F-231E09344964}" type="slidenum">
              <a:rPr lang="en-US" smtClean="0"/>
              <a:t>7</a:t>
            </a:fld>
            <a:endParaRPr lang="en-US"/>
          </a:p>
        </p:txBody>
      </p:sp>
      <p:pic>
        <p:nvPicPr>
          <p:cNvPr id="5" name="Picture 4">
            <a:extLst>
              <a:ext uri="{FF2B5EF4-FFF2-40B4-BE49-F238E27FC236}">
                <a16:creationId xmlns:a16="http://schemas.microsoft.com/office/drawing/2014/main" id="{CCDD051F-2FE4-0560-64A1-EB1F04D63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323" y="18573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54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74E-15FC-13FE-DF5D-389F72738877}"/>
              </a:ext>
            </a:extLst>
          </p:cNvPr>
          <p:cNvSpPr>
            <a:spLocks noGrp="1"/>
          </p:cNvSpPr>
          <p:nvPr>
            <p:ph type="title"/>
          </p:nvPr>
        </p:nvSpPr>
        <p:spPr/>
        <p:txBody>
          <a:bodyPr/>
          <a:lstStyle/>
          <a:p>
            <a:r>
              <a:rPr lang="en-US" dirty="0"/>
              <a:t>                                 </a:t>
            </a:r>
            <a:r>
              <a:rPr lang="en-US" sz="2400" b="1" dirty="0">
                <a:latin typeface="Times New Roman" panose="02020603050405020304" pitchFamily="18" charset="0"/>
                <a:cs typeface="Times New Roman" panose="02020603050405020304" pitchFamily="18" charset="0"/>
              </a:rPr>
              <a:t>TECHNOLOGIES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5FB0D-A23A-D0C0-3C3C-AC037413A6F1}"/>
              </a:ext>
            </a:extLst>
          </p:cNvPr>
          <p:cNvSpPr>
            <a:spLocks noGrp="1"/>
          </p:cNvSpPr>
          <p:nvPr>
            <p:ph idx="1"/>
          </p:nvPr>
        </p:nvSpPr>
        <p:spPr/>
        <p:txBody>
          <a:bodyPr>
            <a:no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BACK–END TECHNOLOGIES</a:t>
            </a:r>
          </a:p>
          <a:p>
            <a:pPr>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Python</a:t>
            </a:r>
          </a:p>
          <a:p>
            <a:pPr>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Java</a:t>
            </a:r>
          </a:p>
          <a:p>
            <a:pPr>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a:t>
            </a:r>
          </a:p>
          <a:p>
            <a:pPr>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Node.js</a:t>
            </a:r>
          </a:p>
          <a:p>
            <a:pPr>
              <a:lnSpc>
                <a:spcPct val="15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C84808-2B13-923B-7A7D-A6463F18273C}"/>
              </a:ext>
            </a:extLst>
          </p:cNvPr>
          <p:cNvSpPr>
            <a:spLocks noGrp="1"/>
          </p:cNvSpPr>
          <p:nvPr>
            <p:ph type="sldNum" sz="quarter" idx="12"/>
          </p:nvPr>
        </p:nvSpPr>
        <p:spPr/>
        <p:txBody>
          <a:bodyPr/>
          <a:lstStyle/>
          <a:p>
            <a:fld id="{B6D3A235-9A1B-814A-A45F-231E09344964}" type="slidenum">
              <a:rPr lang="en-US" smtClean="0"/>
              <a:t>8</a:t>
            </a:fld>
            <a:endParaRPr lang="en-US"/>
          </a:p>
        </p:txBody>
      </p:sp>
      <p:pic>
        <p:nvPicPr>
          <p:cNvPr id="5" name="Picture 4">
            <a:extLst>
              <a:ext uri="{FF2B5EF4-FFF2-40B4-BE49-F238E27FC236}">
                <a16:creationId xmlns:a16="http://schemas.microsoft.com/office/drawing/2014/main" id="{CCDD051F-2FE4-0560-64A1-EB1F04D63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323" y="18573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44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18B864-6824-1FA9-3E4D-6DF61636B045}"/>
              </a:ext>
            </a:extLst>
          </p:cNvPr>
          <p:cNvSpPr>
            <a:spLocks noGrp="1"/>
          </p:cNvSpPr>
          <p:nvPr>
            <p:ph type="sldNum" sz="quarter" idx="12"/>
          </p:nvPr>
        </p:nvSpPr>
        <p:spPr/>
        <p:txBody>
          <a:bodyPr/>
          <a:lstStyle/>
          <a:p>
            <a:fld id="{B6D3A235-9A1B-814A-A45F-231E09344964}" type="slidenum">
              <a:rPr lang="en-US" smtClean="0"/>
              <a:t>9</a:t>
            </a:fld>
            <a:endParaRPr lang="en-US"/>
          </a:p>
        </p:txBody>
      </p:sp>
      <p:sp>
        <p:nvSpPr>
          <p:cNvPr id="10" name="TextBox 9">
            <a:extLst>
              <a:ext uri="{FF2B5EF4-FFF2-40B4-BE49-F238E27FC236}">
                <a16:creationId xmlns:a16="http://schemas.microsoft.com/office/drawing/2014/main" id="{C7C66637-A84A-D516-C6F7-CE6F05DBD244}"/>
              </a:ext>
            </a:extLst>
          </p:cNvPr>
          <p:cNvSpPr txBox="1"/>
          <p:nvPr/>
        </p:nvSpPr>
        <p:spPr>
          <a:xfrm>
            <a:off x="4424888" y="875795"/>
            <a:ext cx="2223686" cy="461665"/>
          </a:xfrm>
          <a:prstGeom prst="rect">
            <a:avLst/>
          </a:prstGeom>
          <a:noFill/>
        </p:spPr>
        <p:txBody>
          <a:bodyPr wrap="none" rtlCol="0">
            <a:spAutoFit/>
          </a:bodyPr>
          <a:lstStyle/>
          <a:p>
            <a:pPr algn="ctr"/>
            <a:r>
              <a:rPr lang="en-US" sz="2400" b="1" dirty="0">
                <a:solidFill>
                  <a:srgbClr val="002060"/>
                </a:solidFill>
                <a:latin typeface="Copperplate Gothic Bold" pitchFamily="34" charset="0"/>
                <a:cs typeface="Times New Roman" pitchFamily="18" charset="0"/>
              </a:rPr>
              <a:t>Conclusion</a:t>
            </a:r>
            <a:endParaRPr lang="en-US" sz="2400" dirty="0">
              <a:latin typeface="Copperplate Gothic Bold" panose="020E0705020206020404" pitchFamily="34" charset="0"/>
            </a:endParaRPr>
          </a:p>
        </p:txBody>
      </p:sp>
      <p:sp>
        <p:nvSpPr>
          <p:cNvPr id="11" name="TextBox 10">
            <a:extLst>
              <a:ext uri="{FF2B5EF4-FFF2-40B4-BE49-F238E27FC236}">
                <a16:creationId xmlns:a16="http://schemas.microsoft.com/office/drawing/2014/main" id="{A1A5FD82-C4CC-A587-459B-A39D99EC3BFD}"/>
              </a:ext>
            </a:extLst>
          </p:cNvPr>
          <p:cNvSpPr txBox="1"/>
          <p:nvPr/>
        </p:nvSpPr>
        <p:spPr>
          <a:xfrm>
            <a:off x="-3215148" y="5250426"/>
            <a:ext cx="184731" cy="369332"/>
          </a:xfrm>
          <a:prstGeom prst="rect">
            <a:avLst/>
          </a:prstGeom>
          <a:noFill/>
        </p:spPr>
        <p:txBody>
          <a:bodyPr wrap="none" rtlCol="0">
            <a:spAutoFit/>
          </a:bodyPr>
          <a:lstStyle/>
          <a:p>
            <a:endParaRPr lang="en-US" dirty="0"/>
          </a:p>
        </p:txBody>
      </p:sp>
      <p:sp>
        <p:nvSpPr>
          <p:cNvPr id="12" name="Rounded Rectangle 11"/>
          <p:cNvSpPr/>
          <p:nvPr/>
        </p:nvSpPr>
        <p:spPr>
          <a:xfrm>
            <a:off x="615672" y="6383244"/>
            <a:ext cx="10498238" cy="2529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40000"/>
                    <a:lumOff val="60000"/>
                  </a:schemeClr>
                </a:solidFill>
                <a:latin typeface="Copperplate Gothic Bold" pitchFamily="34" charset="0"/>
              </a:rPr>
              <a:t>CSE (DATA SCIENCE)</a:t>
            </a:r>
          </a:p>
        </p:txBody>
      </p:sp>
      <p:sp>
        <p:nvSpPr>
          <p:cNvPr id="5" name="Content Placeholder 4">
            <a:extLst>
              <a:ext uri="{FF2B5EF4-FFF2-40B4-BE49-F238E27FC236}">
                <a16:creationId xmlns:a16="http://schemas.microsoft.com/office/drawing/2014/main" id="{EA96B65F-2F87-4F79-15FF-7428FC0D540B}"/>
              </a:ext>
            </a:extLst>
          </p:cNvPr>
          <p:cNvSpPr>
            <a:spLocks noGrp="1"/>
          </p:cNvSpPr>
          <p:nvPr>
            <p:ph idx="1"/>
          </p:nvPr>
        </p:nvSpPr>
        <p:spPr>
          <a:xfrm>
            <a:off x="1302123" y="1504364"/>
            <a:ext cx="9587753" cy="4658189"/>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 appropriate forest-fire response is critical for mitigating losses and providing authorities with an effective solution, The first two stages of a forest-fire response system are </a:t>
            </a:r>
            <a:r>
              <a:rPr lang="en-US" sz="1600" dirty="0" err="1">
                <a:latin typeface="Times New Roman" panose="02020603050405020304" pitchFamily="18" charset="0"/>
                <a:cs typeface="Times New Roman" panose="02020603050405020304" pitchFamily="18" charset="0"/>
              </a:rPr>
              <a:t>carly</a:t>
            </a:r>
            <a:r>
              <a:rPr lang="en-US" sz="1600" dirty="0">
                <a:latin typeface="Times New Roman" panose="02020603050405020304" pitchFamily="18" charset="0"/>
                <a:cs typeface="Times New Roman" panose="02020603050405020304" pitchFamily="18" charset="0"/>
              </a:rPr>
              <a:t> fire detection and damage area estimation. Because of the advantages of the </a:t>
            </a:r>
            <a:r>
              <a:rPr lang="en-US" sz="1600" dirty="0" err="1">
                <a:latin typeface="Times New Roman" panose="02020603050405020304" pitchFamily="18" charset="0"/>
                <a:cs typeface="Times New Roman" panose="02020603050405020304" pitchFamily="18" charset="0"/>
              </a:rPr>
              <a:t>DetNAS</a:t>
            </a:r>
            <a:r>
              <a:rPr lang="en-US" sz="1600" dirty="0">
                <a:latin typeface="Times New Roman" panose="02020603050405020304" pitchFamily="18" charset="0"/>
                <a:cs typeface="Times New Roman" panose="02020603050405020304" pitchFamily="18" charset="0"/>
              </a:rPr>
              <a:t>-based searching backbone algorithm for object detection models, the searched backbone outperform existing backbones, from hand-craft backbones, such as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and light-weight </a:t>
            </a:r>
            <a:r>
              <a:rPr lang="en-US" sz="1600" dirty="0" err="1">
                <a:latin typeface="Times New Roman" panose="02020603050405020304" pitchFamily="18" charset="0"/>
                <a:cs typeface="Times New Roman" panose="02020603050405020304" pitchFamily="18" charset="0"/>
              </a:rPr>
              <a:t>VoVNet</a:t>
            </a:r>
            <a:r>
              <a:rPr lang="en-US" sz="1600" dirty="0">
                <a:latin typeface="Times New Roman" panose="02020603050405020304" pitchFamily="18" charset="0"/>
                <a:cs typeface="Times New Roman" panose="02020603050405020304" pitchFamily="18" charset="0"/>
              </a:rPr>
              <a:t>, to NAS-based FBNetV3. With an acceptable MAP of 27.9, smoke type and fire can be detected. </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In addition, Shuffle Net V2 blocks are considered as light-weight and effective backbones for real-time object detection. Owing to these characteristics, the searched backbone can be implemented on real-time monitor- </a:t>
            </a:r>
            <a:r>
              <a:rPr lang="en-US" sz="1600" dirty="0" err="1">
                <a:latin typeface="Times New Roman" panose="02020603050405020304" pitchFamily="18" charset="0"/>
                <a:cs typeface="Times New Roman" panose="02020603050405020304" pitchFamily="18" charset="0"/>
              </a:rPr>
              <a:t>ing</a:t>
            </a:r>
            <a:r>
              <a:rPr lang="en-US" sz="1600" dirty="0">
                <a:latin typeface="Times New Roman" panose="02020603050405020304" pitchFamily="18" charset="0"/>
                <a:cs typeface="Times New Roman" panose="02020603050405020304" pitchFamily="18" charset="0"/>
              </a:rPr>
              <a:t> systems. Furthermore, the damaged area can be assessed in real time using a BNN model and weather data. As illustrated in , a web-based visualization platform was created, and weather data were updated in real time using a weather station API. When a forest fire occurs and is detected using an early fire detection model, the damaged area is approximated using the current state of the forest.</a:t>
            </a:r>
          </a:p>
        </p:txBody>
      </p:sp>
      <p:pic>
        <p:nvPicPr>
          <p:cNvPr id="8" name="Picture 4">
            <a:extLst>
              <a:ext uri="{FF2B5EF4-FFF2-40B4-BE49-F238E27FC236}">
                <a16:creationId xmlns:a16="http://schemas.microsoft.com/office/drawing/2014/main" id="{FFCF05CB-8579-B829-EC16-6980955EE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43" y="140968"/>
            <a:ext cx="6259513" cy="5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37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858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Copperplate Gothic Bold</vt:lpstr>
      <vt:lpstr>Times New Roman</vt:lpstr>
      <vt:lpstr>Wingdings</vt:lpstr>
      <vt:lpstr>Office Theme</vt:lpstr>
      <vt:lpstr>FIRE ACCIDENT DETECTION USING DEEP LEARNING</vt:lpstr>
      <vt:lpstr>PowerPoint Presentation</vt:lpstr>
      <vt:lpstr>PowerPoint Presentation</vt:lpstr>
      <vt:lpstr>PowerPoint Presentation</vt:lpstr>
      <vt:lpstr>                                         METHODOLOGY</vt:lpstr>
      <vt:lpstr>                                 ALOGRITHMS</vt:lpstr>
      <vt:lpstr>                                 TECHNOLOGIES</vt:lpstr>
      <vt:lpstr>                                 TECHNOLOGIES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proposed work</dc:title>
  <dc:creator>mani iz</dc:creator>
  <cp:lastModifiedBy>Dheeravath Sathish</cp:lastModifiedBy>
  <cp:revision>89</cp:revision>
  <dcterms:created xsi:type="dcterms:W3CDTF">2022-09-13T08:56:36Z</dcterms:created>
  <dcterms:modified xsi:type="dcterms:W3CDTF">2024-08-22T06:08:08Z</dcterms:modified>
</cp:coreProperties>
</file>