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315" r:id="rId4"/>
  </p:sldMasterIdLst>
  <p:notesMasterIdLst>
    <p:notesMasterId r:id="rId96"/>
  </p:notesMasterIdLst>
  <p:sldIdLst>
    <p:sldId id="256" r:id="rId5"/>
    <p:sldId id="258" r:id="rId6"/>
    <p:sldId id="261" r:id="rId7"/>
    <p:sldId id="268" r:id="rId8"/>
    <p:sldId id="270" r:id="rId9"/>
    <p:sldId id="271" r:id="rId10"/>
    <p:sldId id="272" r:id="rId11"/>
    <p:sldId id="273" r:id="rId12"/>
    <p:sldId id="274" r:id="rId13"/>
    <p:sldId id="269" r:id="rId14"/>
    <p:sldId id="291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62" r:id="rId23"/>
    <p:sldId id="264" r:id="rId24"/>
    <p:sldId id="265" r:id="rId25"/>
    <p:sldId id="278" r:id="rId26"/>
    <p:sldId id="266" r:id="rId27"/>
    <p:sldId id="267" r:id="rId28"/>
    <p:sldId id="275" r:id="rId29"/>
    <p:sldId id="276" r:id="rId30"/>
    <p:sldId id="348" r:id="rId31"/>
    <p:sldId id="277" r:id="rId32"/>
    <p:sldId id="279" r:id="rId33"/>
    <p:sldId id="281" r:id="rId34"/>
    <p:sldId id="283" r:id="rId35"/>
    <p:sldId id="292" r:id="rId36"/>
    <p:sldId id="294" r:id="rId37"/>
    <p:sldId id="293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7" r:id="rId59"/>
    <p:sldId id="316" r:id="rId60"/>
    <p:sldId id="318" r:id="rId61"/>
    <p:sldId id="319" r:id="rId62"/>
    <p:sldId id="322" r:id="rId63"/>
    <p:sldId id="321" r:id="rId64"/>
    <p:sldId id="324" r:id="rId65"/>
    <p:sldId id="325" r:id="rId66"/>
    <p:sldId id="350" r:id="rId67"/>
    <p:sldId id="349" r:id="rId68"/>
    <p:sldId id="332" r:id="rId69"/>
    <p:sldId id="327" r:id="rId70"/>
    <p:sldId id="351" r:id="rId71"/>
    <p:sldId id="328" r:id="rId72"/>
    <p:sldId id="329" r:id="rId73"/>
    <p:sldId id="330" r:id="rId74"/>
    <p:sldId id="331" r:id="rId75"/>
    <p:sldId id="333" r:id="rId76"/>
    <p:sldId id="335" r:id="rId77"/>
    <p:sldId id="334" r:id="rId78"/>
    <p:sldId id="336" r:id="rId79"/>
    <p:sldId id="337" r:id="rId80"/>
    <p:sldId id="352" r:id="rId81"/>
    <p:sldId id="338" r:id="rId82"/>
    <p:sldId id="341" r:id="rId83"/>
    <p:sldId id="342" r:id="rId84"/>
    <p:sldId id="345" r:id="rId85"/>
    <p:sldId id="344" r:id="rId86"/>
    <p:sldId id="343" r:id="rId87"/>
    <p:sldId id="346" r:id="rId88"/>
    <p:sldId id="347" r:id="rId89"/>
    <p:sldId id="282" r:id="rId90"/>
    <p:sldId id="353" r:id="rId91"/>
    <p:sldId id="354" r:id="rId92"/>
    <p:sldId id="355" r:id="rId93"/>
    <p:sldId id="356" r:id="rId94"/>
    <p:sldId id="357" r:id="rId9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-17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97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C82E2-3434-4F8F-B24D-E0929592149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93C6C-82EA-4D9D-AA8A-69C85F2EE2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3732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117B-1405-4997-81DF-D47685487591}" type="datetime1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4EE1E-2631-4416-BD05-4FE45075E299}" type="datetime1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4EE1E-2631-4416-BD05-4FE45075E299}" type="datetime1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4EE1E-2631-4416-BD05-4FE45075E299}" type="datetime1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2546-CD2F-49E1-B1D0-A834B66B5E2F}" type="datetime1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4EE1E-2631-4416-BD05-4FE45075E299}" type="datetime1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4EE1E-2631-4416-BD05-4FE45075E299}" type="datetime1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32A5-C0DB-45B3-9A28-AA7E7B5E7621}" type="datetime1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FDAC-91B9-467F-9D59-FECADBF43D47}" type="datetime1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4EE1E-2631-4416-BD05-4FE45075E299}" type="datetime1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7A8BF-B3DA-48FF-989E-13589D6975D0}" type="datetime1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3B4EE1E-2631-4416-BD05-4FE45075E299}" type="datetime1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6" r:id="rId1"/>
    <p:sldLayoutId id="2147484317" r:id="rId2"/>
    <p:sldLayoutId id="2147484318" r:id="rId3"/>
    <p:sldLayoutId id="2147484319" r:id="rId4"/>
    <p:sldLayoutId id="2147484320" r:id="rId5"/>
    <p:sldLayoutId id="2147484321" r:id="rId6"/>
    <p:sldLayoutId id="2147484322" r:id="rId7"/>
    <p:sldLayoutId id="2147484323" r:id="rId8"/>
    <p:sldLayoutId id="2147484324" r:id="rId9"/>
    <p:sldLayoutId id="2147484325" r:id="rId10"/>
    <p:sldLayoutId id="2147484326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9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2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1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6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213780C8-3289-5429-D5CF-E0673D371C23}"/>
              </a:ext>
            </a:extLst>
          </p:cNvPr>
          <p:cNvSpPr txBox="1">
            <a:spLocks/>
          </p:cNvSpPr>
          <p:nvPr/>
        </p:nvSpPr>
        <p:spPr>
          <a:xfrm>
            <a:off x="4381041" y="5558011"/>
            <a:ext cx="7810959" cy="129998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Bahnschrift SemiBold" pitchFamily="34" charset="0"/>
              </a:rPr>
              <a:t>Done by </a:t>
            </a:r>
            <a:r>
              <a:rPr lang="en-US" sz="5400" b="1" dirty="0" err="1" smtClean="0">
                <a:solidFill>
                  <a:schemeClr val="bg1"/>
                </a:solidFill>
                <a:latin typeface="Bahnschrift SemiBold" pitchFamily="34" charset="0"/>
              </a:rPr>
              <a:t>sathies</a:t>
            </a:r>
            <a:r>
              <a:rPr lang="en-US" sz="5400" b="1" dirty="0" smtClean="0">
                <a:solidFill>
                  <a:schemeClr val="bg1"/>
                </a:solidFill>
                <a:latin typeface="Bahnschrift SemiBold" pitchFamily="34" charset="0"/>
              </a:rPr>
              <a:t> </a:t>
            </a:r>
            <a:r>
              <a:rPr lang="en-US" sz="5400" b="1" dirty="0" err="1" smtClean="0">
                <a:solidFill>
                  <a:schemeClr val="bg1"/>
                </a:solidFill>
                <a:latin typeface="Bahnschrift SemiBold" pitchFamily="34" charset="0"/>
              </a:rPr>
              <a:t>kumar.A</a:t>
            </a:r>
            <a:r>
              <a:rPr lang="en-US" sz="5400" b="1" dirty="0" smtClean="0">
                <a:solidFill>
                  <a:schemeClr val="bg1"/>
                </a:solidFill>
                <a:latin typeface="Brush Script MT" panose="03060802040406070304" pitchFamily="66" charset="0"/>
              </a:rPr>
              <a:t> </a:t>
            </a:r>
            <a:endParaRPr lang="en-IN" sz="5400" b="1" dirty="0">
              <a:solidFill>
                <a:schemeClr val="bg1"/>
              </a:solidFill>
              <a:latin typeface="Brush Script MT" panose="03060802040406070304" pitchFamily="66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16E07AF-6559-7E0E-44D4-3B0F6DF65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007" y="251702"/>
            <a:ext cx="8867514" cy="465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3526974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7C3399-89EF-EFFA-9F95-2B170DAC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Primary Key &amp; Foreign Key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C3FA97-E210-FE6C-D07D-F31032B93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2057399"/>
            <a:ext cx="11125200" cy="42767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chemeClr val="tx1"/>
                </a:solidFill>
                <a:effectLst/>
              </a:rPr>
              <a:t>The key differences between the primary key and foreign key is that, the primary key is about uniquely identifying records within a table, while the foreign key establishes relationships between tables and enables the linking of data across multiple tables.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chemeClr val="tx1"/>
                </a:solidFill>
                <a:effectLst/>
              </a:rPr>
              <a:t>Both keys play crucial roles in maintaining data integrity, consistency, and relational structure in a database.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Primary Key:</a:t>
            </a:r>
            <a:endParaRPr lang="en-IN" sz="2000" b="1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IN" sz="2000" b="1" dirty="0">
                <a:solidFill>
                  <a:schemeClr val="tx1"/>
                </a:solidFill>
              </a:rPr>
              <a:t>	</a:t>
            </a:r>
            <a:r>
              <a:rPr lang="en-US" sz="2000" b="1" i="0" dirty="0">
                <a:solidFill>
                  <a:schemeClr val="tx1"/>
                </a:solidFill>
                <a:effectLst/>
              </a:rPr>
              <a:t>A primary key is a unique identifier for each record in a table</a:t>
            </a:r>
            <a:r>
              <a:rPr lang="en-IN" sz="2000" b="1" i="0" dirty="0">
                <a:solidFill>
                  <a:schemeClr val="tx1"/>
                </a:solidFill>
                <a:effectLst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tx1"/>
                </a:solidFill>
              </a:rPr>
              <a:t>Foreign Key:</a:t>
            </a:r>
          </a:p>
          <a:p>
            <a:pPr marL="45720" indent="0">
              <a:buNone/>
            </a:pPr>
            <a:r>
              <a:rPr lang="en-IN" sz="2000" b="1" dirty="0">
                <a:solidFill>
                  <a:schemeClr val="tx1"/>
                </a:solidFill>
              </a:rPr>
              <a:t>	</a:t>
            </a:r>
            <a:r>
              <a:rPr lang="en-US" sz="2000" b="1" i="0" dirty="0">
                <a:solidFill>
                  <a:schemeClr val="tx1"/>
                </a:solidFill>
                <a:effectLst/>
              </a:rPr>
              <a:t>A foreign key establishes a relationship between tables by referencing the primary 	key      of 	another table.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107264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20A40A-C2AF-187A-5A03-74BFFBF16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Types of Datatypes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6ACB6A-D774-E497-41DE-09AE55873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" y="2057400"/>
            <a:ext cx="10896599" cy="4191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Numeric Datatype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String Datatype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Date &amp; Time Datatype</a:t>
            </a:r>
            <a:endParaRPr lang="en-IN" sz="2000" b="1" dirty="0"/>
          </a:p>
        </p:txBody>
      </p:sp>
      <p:pic>
        <p:nvPicPr>
          <p:cNvPr id="6146" name="Picture 2" descr="All You Need to Know About SQL Data Types">
            <a:extLst>
              <a:ext uri="{FF2B5EF4-FFF2-40B4-BE49-F238E27FC236}">
                <a16:creationId xmlns:a16="http://schemas.microsoft.com/office/drawing/2014/main" xmlns="" id="{EF8D4108-8AD7-6F30-F5EC-599DDDC5B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32795" y="1580753"/>
            <a:ext cx="5484417" cy="301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7887800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601720-D980-4C48-BDAD-2095340EC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12395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String Datatypes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9A74BE-8CDA-77A6-31B4-DEAC22F62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965961"/>
            <a:ext cx="10744199" cy="42824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String Datatypes:-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</a:rPr>
              <a:t>Char: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A FIXED length string (can contain letters, numbers, and special characters). The </a:t>
            </a:r>
            <a:r>
              <a:rPr lang="en-US" sz="2000" b="0" i="1" dirty="0">
                <a:solidFill>
                  <a:schemeClr val="tx1"/>
                </a:solidFill>
                <a:effectLst/>
              </a:rPr>
              <a:t>size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 parameter specifies the column length in characters - can be from 0 to 255. Default is 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</a:rPr>
              <a:t>Varchar: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A VARIABLE length string (can contain letters, numbers, and special characters). The </a:t>
            </a:r>
            <a:r>
              <a:rPr lang="en-US" sz="2000" b="0" i="1" dirty="0">
                <a:solidFill>
                  <a:schemeClr val="tx1"/>
                </a:solidFill>
                <a:effectLst/>
              </a:rPr>
              <a:t>size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 parameter specifies the maximum string length in characters - can be from 0 to 65535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</a:rPr>
              <a:t>Binary: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Equal to CHAR(), but stores binary byte strings. The </a:t>
            </a:r>
            <a:r>
              <a:rPr lang="en-US" sz="2000" b="0" i="1" dirty="0">
                <a:solidFill>
                  <a:schemeClr val="tx1"/>
                </a:solidFill>
                <a:effectLst/>
              </a:rPr>
              <a:t>size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 parameter specifies the column length in bytes. Default is 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 err="1">
                <a:solidFill>
                  <a:schemeClr val="bg1"/>
                </a:solidFill>
              </a:rPr>
              <a:t>Varbinary</a:t>
            </a:r>
            <a:r>
              <a:rPr lang="en-IN" sz="2000" b="1" dirty="0">
                <a:solidFill>
                  <a:schemeClr val="bg1"/>
                </a:solidFill>
              </a:rPr>
              <a:t>: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Equal to VARCHAR(), but stores binary byte strings. The </a:t>
            </a:r>
            <a:r>
              <a:rPr lang="en-US" sz="2000" b="0" i="1" dirty="0">
                <a:solidFill>
                  <a:schemeClr val="tx1"/>
                </a:solidFill>
                <a:effectLst/>
              </a:rPr>
              <a:t>size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 parameter specifies the maximum column length in bytes.</a:t>
            </a:r>
            <a:endParaRPr lang="en-IN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756714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296DDE-FD0C-744A-59D2-CF9A97B7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String Datatypes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868EB8-637B-EC1E-3A4E-306A0681A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1965960"/>
            <a:ext cx="10877549" cy="42824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</a:rPr>
              <a:t>Tiny blob: </a:t>
            </a:r>
            <a:r>
              <a:rPr lang="en-US" sz="2000" b="0" i="0" dirty="0">
                <a:solidFill>
                  <a:schemeClr val="tx1"/>
                </a:solidFill>
                <a:effectLst/>
                <a:ea typeface="Verdana" panose="020B0604030504040204" pitchFamily="34" charset="0"/>
              </a:rPr>
              <a:t>For BLOBs (Binary Large Objects). Max length: 255 bytes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bg1"/>
                </a:solidFill>
                <a:ea typeface="Verdana" panose="020B0604030504040204" pitchFamily="34" charset="0"/>
              </a:rPr>
              <a:t>Tiny text: 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Holds a string with a maximum length of 255 characters</a:t>
            </a:r>
            <a:endParaRPr lang="en-IN" sz="2000" b="1" dirty="0">
              <a:solidFill>
                <a:schemeClr val="tx1"/>
              </a:solidFill>
              <a:ea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bg1"/>
                </a:solidFill>
                <a:ea typeface="Verdana" panose="020B0604030504040204" pitchFamily="34" charset="0"/>
              </a:rPr>
              <a:t>Medium blob: 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For BLOBs (Binary Large Objects). Holds up to 16,777,215 bytes of data</a:t>
            </a:r>
            <a:endParaRPr lang="en-IN" sz="2000" b="1" dirty="0">
              <a:solidFill>
                <a:schemeClr val="tx1"/>
              </a:solidFill>
              <a:ea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bg1"/>
                </a:solidFill>
                <a:ea typeface="Verdana" panose="020B0604030504040204" pitchFamily="34" charset="0"/>
              </a:rPr>
              <a:t>Medium Text: 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Holds a string with a maximum length of 16,777,215 characters</a:t>
            </a:r>
            <a:endParaRPr lang="en-IN" sz="2000" b="1" dirty="0">
              <a:solidFill>
                <a:schemeClr val="tx1"/>
              </a:solidFill>
              <a:ea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bg1"/>
                </a:solidFill>
                <a:ea typeface="Verdana" panose="020B0604030504040204" pitchFamily="34" charset="0"/>
              </a:rPr>
              <a:t>Blob: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ea typeface="Verdana" panose="020B0604030504040204" pitchFamily="34" charset="0"/>
              </a:rPr>
              <a:t> 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For BLOBs (Binary Large Objects). Holds up to 65,535 bytes of data</a:t>
            </a:r>
            <a:endParaRPr lang="en-IN" sz="2000" b="1" dirty="0">
              <a:solidFill>
                <a:schemeClr val="tx1"/>
              </a:solidFill>
              <a:ea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bg1"/>
                </a:solidFill>
                <a:ea typeface="Verdana" panose="020B0604030504040204" pitchFamily="34" charset="0"/>
              </a:rPr>
              <a:t>Text: 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Holds a string with a maximum length of 65,535 bytes</a:t>
            </a:r>
            <a:endParaRPr lang="en-IN" sz="2000" b="1" dirty="0">
              <a:solidFill>
                <a:schemeClr val="tx1"/>
              </a:solidFill>
              <a:ea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bg1"/>
                </a:solidFill>
                <a:ea typeface="Verdana" panose="020B0604030504040204" pitchFamily="34" charset="0"/>
              </a:rPr>
              <a:t>Long blob: 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For BLOBs (Binary Large Objects). Holds up to 4,294,967,295 bytes of data</a:t>
            </a:r>
            <a:endParaRPr lang="en-IN" sz="2000" b="1" dirty="0">
              <a:solidFill>
                <a:schemeClr val="tx1"/>
              </a:solidFill>
              <a:ea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bg1"/>
                </a:solidFill>
                <a:ea typeface="Verdana" panose="020B0604030504040204" pitchFamily="34" charset="0"/>
              </a:rPr>
              <a:t>Long text: 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Holds a string with a maximum length of 4,294,967,295 characters</a:t>
            </a:r>
            <a:endParaRPr lang="en-IN" sz="2000" b="1" dirty="0">
              <a:solidFill>
                <a:schemeClr val="tx1"/>
              </a:solidFill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553943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B24896-169E-C492-A66C-12F25A0DD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Numeric Datatypes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0995E3-6716-CE22-C75E-AA66FEEB5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057400"/>
            <a:ext cx="10801349" cy="41910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Numeric Datatypes:-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</a:rPr>
              <a:t>Bit: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</a:rPr>
              <a:t>A bit-value type. The number of bits per value is specified in </a:t>
            </a:r>
            <a:r>
              <a:rPr lang="en-US" b="0" i="1" dirty="0">
                <a:solidFill>
                  <a:schemeClr val="tx1"/>
                </a:solidFill>
                <a:effectLst/>
              </a:rPr>
              <a:t>size</a:t>
            </a:r>
            <a:r>
              <a:rPr lang="en-US" b="0" i="0" dirty="0">
                <a:solidFill>
                  <a:schemeClr val="tx1"/>
                </a:solidFill>
                <a:effectLst/>
              </a:rPr>
              <a:t>. The </a:t>
            </a:r>
            <a:r>
              <a:rPr lang="en-US" b="0" i="1" dirty="0">
                <a:solidFill>
                  <a:schemeClr val="tx1"/>
                </a:solidFill>
                <a:effectLst/>
              </a:rPr>
              <a:t>size</a:t>
            </a:r>
            <a:r>
              <a:rPr lang="en-US" b="0" i="0" dirty="0">
                <a:solidFill>
                  <a:schemeClr val="tx1"/>
                </a:solidFill>
                <a:effectLst/>
              </a:rPr>
              <a:t> parameter can hold a value from 1 to 64. The default value for </a:t>
            </a:r>
            <a:r>
              <a:rPr lang="en-US" b="0" i="1" dirty="0">
                <a:solidFill>
                  <a:schemeClr val="tx1"/>
                </a:solidFill>
                <a:effectLst/>
              </a:rPr>
              <a:t>size</a:t>
            </a:r>
            <a:r>
              <a:rPr lang="en-US" b="0" i="0" dirty="0">
                <a:solidFill>
                  <a:schemeClr val="tx1"/>
                </a:solidFill>
                <a:effectLst/>
              </a:rPr>
              <a:t> is 1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</a:rPr>
              <a:t>.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</a:rPr>
              <a:t>Tiny int: </a:t>
            </a:r>
            <a:r>
              <a:rPr lang="en-US" b="0" i="0" dirty="0">
                <a:solidFill>
                  <a:schemeClr val="tx1"/>
                </a:solidFill>
                <a:effectLst/>
              </a:rPr>
              <a:t>A very small integer. Signed range is from -128 to 127. Unsigned range is from 0 to 255. The </a:t>
            </a:r>
            <a:r>
              <a:rPr lang="en-US" b="0" i="1" dirty="0">
                <a:solidFill>
                  <a:schemeClr val="tx1"/>
                </a:solidFill>
                <a:effectLst/>
              </a:rPr>
              <a:t>size</a:t>
            </a:r>
            <a:r>
              <a:rPr lang="en-US" b="0" i="0" dirty="0">
                <a:solidFill>
                  <a:schemeClr val="tx1"/>
                </a:solidFill>
                <a:effectLst/>
              </a:rPr>
              <a:t> parameter specifies the maximum display width (which is 255)</a:t>
            </a:r>
            <a:endParaRPr lang="en-IN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</a:rPr>
              <a:t>Bool: </a:t>
            </a:r>
            <a:r>
              <a:rPr lang="en-IN" dirty="0">
                <a:solidFill>
                  <a:schemeClr val="tx1"/>
                </a:solidFill>
              </a:rPr>
              <a:t>Zero is considered as False, Non-Zero is considered as True.</a:t>
            </a:r>
            <a:endParaRPr lang="en-IN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</a:rPr>
              <a:t>Boolean: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dirty="0"/>
              <a:t>Equal to Bool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</a:rPr>
              <a:t>Small int: </a:t>
            </a:r>
            <a:r>
              <a:rPr lang="en-US" b="0" i="0" dirty="0">
                <a:solidFill>
                  <a:schemeClr val="tx1"/>
                </a:solidFill>
                <a:effectLst/>
              </a:rPr>
              <a:t>A small integer. Signed range is from -32768 to 32767. Unsigned range is from 0 to 65535. The </a:t>
            </a:r>
            <a:r>
              <a:rPr lang="en-US" b="0" i="1" dirty="0">
                <a:solidFill>
                  <a:schemeClr val="tx1"/>
                </a:solidFill>
                <a:effectLst/>
              </a:rPr>
              <a:t>size</a:t>
            </a:r>
            <a:r>
              <a:rPr lang="en-US" b="0" i="0" dirty="0">
                <a:solidFill>
                  <a:schemeClr val="tx1"/>
                </a:solidFill>
                <a:effectLst/>
              </a:rPr>
              <a:t> parameter specifies the maximum display width (which is 255)</a:t>
            </a:r>
            <a:endParaRPr lang="en-IN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</a:rPr>
              <a:t>Medium int: </a:t>
            </a:r>
            <a:r>
              <a:rPr lang="en-US" b="0" i="0" dirty="0">
                <a:solidFill>
                  <a:schemeClr val="tx1"/>
                </a:solidFill>
                <a:effectLst/>
              </a:rPr>
              <a:t>A medium integer. Signed range is from -8388608 to 8388607. Unsigned range is from 0 to 16777215. The </a:t>
            </a:r>
            <a:r>
              <a:rPr lang="en-US" b="0" i="1" dirty="0">
                <a:solidFill>
                  <a:schemeClr val="tx1"/>
                </a:solidFill>
                <a:effectLst/>
              </a:rPr>
              <a:t>size</a:t>
            </a:r>
            <a:r>
              <a:rPr lang="en-US" b="0" i="0" dirty="0">
                <a:solidFill>
                  <a:schemeClr val="tx1"/>
                </a:solidFill>
                <a:effectLst/>
              </a:rPr>
              <a:t> parameter specifies the maximum display width (which is 255)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654978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8CE626-2C55-E48C-6149-D64FECC94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Numeric Datatypes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1DD2FB-7671-028F-0D2A-90DEB6244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57400"/>
            <a:ext cx="10953750" cy="40862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</a:rPr>
              <a:t>Int: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A medium integer. Signed range is from -2147483648 to 2147483647. Unsigned range is from 0 to 4294967295. The </a:t>
            </a:r>
            <a:r>
              <a:rPr lang="en-US" sz="2000" b="0" i="1" dirty="0">
                <a:solidFill>
                  <a:schemeClr val="tx1"/>
                </a:solidFill>
                <a:effectLst/>
              </a:rPr>
              <a:t>size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 parameter specifies the maximum display width (which is 255)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</a:rPr>
              <a:t>Integer: </a:t>
            </a:r>
            <a:r>
              <a:rPr lang="en-IN" sz="2000" b="0" i="0" dirty="0">
                <a:solidFill>
                  <a:schemeClr val="tx1"/>
                </a:solidFill>
                <a:effectLst/>
              </a:rPr>
              <a:t>Equal to INT(size)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</a:rPr>
              <a:t>Big int: 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A large integer. Signed range is from -9223372036854775808 to 9223372036854775807. Unsigned range is from 0 to 18446744073709551615. The </a:t>
            </a:r>
            <a:r>
              <a:rPr lang="en-US" sz="2000" b="0" i="1" dirty="0">
                <a:solidFill>
                  <a:schemeClr val="tx1"/>
                </a:solidFill>
                <a:effectLst/>
              </a:rPr>
              <a:t>size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 parameter specifies the maximum display width (which is 255)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</a:rPr>
              <a:t>Float (Size, d): 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A floating point number. The total number of digits is specified in </a:t>
            </a:r>
            <a:r>
              <a:rPr lang="en-US" sz="2000" b="0" i="1" dirty="0">
                <a:solidFill>
                  <a:schemeClr val="tx1"/>
                </a:solidFill>
                <a:effectLst/>
              </a:rPr>
              <a:t>size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. The number of digits after the decimal point is specified in the </a:t>
            </a:r>
            <a:r>
              <a:rPr lang="en-US" sz="2000" b="0" i="1" dirty="0">
                <a:solidFill>
                  <a:schemeClr val="tx1"/>
                </a:solidFill>
                <a:effectLst/>
              </a:rPr>
              <a:t>d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 parameter. This syntax is deprecated in MySQL 8.0.17, and it will be removed in future MySQL versions</a:t>
            </a:r>
            <a:r>
              <a:rPr lang="en-IN" sz="2000" b="1" i="0" dirty="0">
                <a:solidFill>
                  <a:schemeClr val="tx1"/>
                </a:solidFill>
                <a:effectLst/>
              </a:rPr>
              <a:t>.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1573678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0911D6-06C8-8989-6BBA-344674BD4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Numeric Datatypes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F08A85-8118-1CF1-7CE9-EAD670B12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4" y="2057399"/>
            <a:ext cx="10810876" cy="41052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</a:rPr>
              <a:t>Float: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A floating point number. MySQL uses the </a:t>
            </a:r>
            <a:r>
              <a:rPr lang="en-US" sz="2000" b="0" i="1" dirty="0">
                <a:solidFill>
                  <a:schemeClr val="tx1"/>
                </a:solidFill>
                <a:effectLst/>
              </a:rPr>
              <a:t>p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 value to determine whether to use FLOAT or DOUBLE for the resulting data type. If </a:t>
            </a:r>
            <a:r>
              <a:rPr lang="en-US" sz="2000" b="0" i="1" dirty="0">
                <a:solidFill>
                  <a:schemeClr val="tx1"/>
                </a:solidFill>
                <a:effectLst/>
              </a:rPr>
              <a:t>p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 is from 0 to 24, the data type becomes FLOAT(). If </a:t>
            </a:r>
            <a:r>
              <a:rPr lang="en-US" sz="2000" b="0" i="1" dirty="0">
                <a:solidFill>
                  <a:schemeClr val="tx1"/>
                </a:solidFill>
                <a:effectLst/>
              </a:rPr>
              <a:t>p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 is from 25 to 53, the data type becomes DOUBLE()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</a:rPr>
              <a:t>Double: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A normal-size floating point number. The total number of digits is specified in </a:t>
            </a:r>
            <a:r>
              <a:rPr lang="en-US" sz="2000" b="0" i="1" dirty="0">
                <a:solidFill>
                  <a:schemeClr val="tx1"/>
                </a:solidFill>
                <a:effectLst/>
              </a:rPr>
              <a:t>size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. The number of digits after the decimal point is specified in the </a:t>
            </a:r>
            <a:r>
              <a:rPr lang="en-US" sz="2000" b="0" i="1" dirty="0">
                <a:solidFill>
                  <a:schemeClr val="tx1"/>
                </a:solidFill>
                <a:effectLst/>
              </a:rPr>
              <a:t>d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 parameter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</a:rPr>
              <a:t>Decimal: 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An exact fixed-point number. The total number of digits is specified in </a:t>
            </a:r>
            <a:r>
              <a:rPr lang="en-US" sz="2000" b="0" i="1" dirty="0">
                <a:solidFill>
                  <a:schemeClr val="tx1"/>
                </a:solidFill>
                <a:effectLst/>
              </a:rPr>
              <a:t>size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. The number of digits after the decimal point is specified in the </a:t>
            </a:r>
            <a:r>
              <a:rPr lang="en-US" sz="2000" b="0" i="1" dirty="0">
                <a:solidFill>
                  <a:schemeClr val="tx1"/>
                </a:solidFill>
                <a:effectLst/>
              </a:rPr>
              <a:t>d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 parameter. The maximum number for </a:t>
            </a:r>
            <a:r>
              <a:rPr lang="en-US" sz="2000" b="0" i="1" dirty="0">
                <a:solidFill>
                  <a:schemeClr val="tx1"/>
                </a:solidFill>
                <a:effectLst/>
              </a:rPr>
              <a:t>size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 is 65. The maximum number for </a:t>
            </a:r>
            <a:r>
              <a:rPr lang="en-US" sz="2000" b="0" i="1" dirty="0">
                <a:solidFill>
                  <a:schemeClr val="tx1"/>
                </a:solidFill>
                <a:effectLst/>
              </a:rPr>
              <a:t>d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 is 30. The default value for </a:t>
            </a:r>
            <a:r>
              <a:rPr lang="en-US" sz="2000" b="0" i="1" dirty="0">
                <a:solidFill>
                  <a:schemeClr val="tx1"/>
                </a:solidFill>
                <a:effectLst/>
              </a:rPr>
              <a:t>size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 is 10. The default value for </a:t>
            </a:r>
            <a:r>
              <a:rPr lang="en-US" sz="2000" b="0" i="1" dirty="0">
                <a:solidFill>
                  <a:schemeClr val="tx1"/>
                </a:solidFill>
                <a:effectLst/>
              </a:rPr>
              <a:t>d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 is 0.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</a:rPr>
              <a:t>Dec: 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Equal to DECIMAL(</a:t>
            </a:r>
            <a:r>
              <a:rPr lang="en-US" sz="2000" b="0" i="0" dirty="0" err="1">
                <a:solidFill>
                  <a:schemeClr val="tx1"/>
                </a:solidFill>
                <a:effectLst/>
              </a:rPr>
              <a:t>size,d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)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924889390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579F89-2689-80F1-5426-B56885136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Date &amp; Time Datatypes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679DA0-B11F-DA90-5259-162B281E2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2057399"/>
            <a:ext cx="10839449" cy="431482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Date and Time Datatypes: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</a:rPr>
              <a:t>Date: 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A date. Format: YYYY-MM-DD. The supported range is from '1000-01-01' to '9999-12-31'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bg1"/>
                </a:solidFill>
              </a:rPr>
              <a:t>DateTime</a:t>
            </a:r>
            <a:r>
              <a:rPr lang="en-US" sz="2000" b="1" dirty="0">
                <a:solidFill>
                  <a:schemeClr val="bg1"/>
                </a:solidFill>
              </a:rPr>
              <a:t>: 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A date and time combination. Format: YYYY-MM-DD </a:t>
            </a:r>
            <a:r>
              <a:rPr lang="en-US" sz="2000" b="0" i="0" dirty="0" err="1">
                <a:solidFill>
                  <a:schemeClr val="tx1"/>
                </a:solidFill>
                <a:effectLst/>
              </a:rPr>
              <a:t>hh:mm:ss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. The supported range is from '1000-01-01 00:00:00' to '9999-12-31 23:59:59'. Adding DEFAULT and ON UPDATE in the column definition to get automatic initialization and updating to the current date and time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bg1"/>
                </a:solidFill>
              </a:rPr>
              <a:t>TimeStamp</a:t>
            </a:r>
            <a:r>
              <a:rPr lang="en-US" sz="2000" b="1" dirty="0">
                <a:solidFill>
                  <a:schemeClr val="bg1"/>
                </a:solidFill>
              </a:rPr>
              <a:t>: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A timestamp. TIMESTAMP values are stored as the number of seconds since the Unix epoch ('1970-01-01 00:00:00' UTC). Format: YYYY-MM-DD </a:t>
            </a:r>
            <a:r>
              <a:rPr lang="en-US" sz="2000" b="0" i="0" dirty="0" err="1">
                <a:solidFill>
                  <a:schemeClr val="tx1"/>
                </a:solidFill>
                <a:effectLst/>
              </a:rPr>
              <a:t>hh:mm:ss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. The supported range is from '1970-01-01 00:00:01' UTC to '2038-01-09 03:14:07' UTC. Automatic initialization and updating to the current date and time can be specified using DEFAULT CURRENT_TIMESTAMP and ON UPDATE CURRENT_TIMESTAMP in the column definition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8898726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1B741-962D-1FE0-DDD9-F96B1F37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Date &amp; Time Datatypes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A047A2-3A32-3B6E-B4A4-AD5002052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2057399"/>
            <a:ext cx="10820400" cy="41052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Time: 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A time. Format: </a:t>
            </a:r>
            <a:r>
              <a:rPr lang="en-US" sz="2000" b="0" i="0" dirty="0" err="1">
                <a:solidFill>
                  <a:schemeClr val="tx1"/>
                </a:solidFill>
                <a:effectLst/>
              </a:rPr>
              <a:t>hh:mm:ss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. The supported range is from '-838:59:59' to '838:59:59’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Year</a:t>
            </a:r>
            <a:r>
              <a:rPr lang="en-US" sz="2000" b="1" dirty="0">
                <a:solidFill>
                  <a:schemeClr val="tx1"/>
                </a:solidFill>
              </a:rPr>
              <a:t>: 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A year in four-digit format. Values allowed in four-digit format: 1901 to 2155, and 0000. MySQL 8.0 does not support year in two-digit format.</a:t>
            </a:r>
            <a:endParaRPr lang="en-IN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0053425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5F7660-FF86-7F02-0F92-972A6C21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Database Creation and use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8A5154-249D-5AB7-7833-2397C02AC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2057400"/>
            <a:ext cx="11296650" cy="4038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This is to create a database which is to be used for storing the datas.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The Command:</a:t>
            </a:r>
          </a:p>
          <a:p>
            <a:pPr marL="45720" indent="0">
              <a:buNone/>
            </a:pPr>
            <a:r>
              <a:rPr lang="en-US" sz="2000" b="1" dirty="0"/>
              <a:t>	create database </a:t>
            </a:r>
            <a:r>
              <a:rPr lang="en-US" sz="2000" b="1" dirty="0" err="1"/>
              <a:t>database_name</a:t>
            </a:r>
            <a:r>
              <a:rPr lang="en-US" sz="2000" b="1" dirty="0"/>
              <a:t>;</a:t>
            </a:r>
          </a:p>
          <a:p>
            <a:pPr marL="45720" indent="0">
              <a:buNone/>
            </a:pPr>
            <a:r>
              <a:rPr lang="en-US" sz="2000" b="1" dirty="0"/>
              <a:t>                 use database name;</a:t>
            </a:r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Syntax:</a:t>
            </a:r>
          </a:p>
          <a:p>
            <a:pPr marL="45720" indent="0">
              <a:buNone/>
            </a:pPr>
            <a:endParaRPr lang="en-US" sz="2000" b="1" dirty="0"/>
          </a:p>
          <a:p>
            <a:pPr marL="45720" indent="0">
              <a:buNone/>
            </a:pPr>
            <a:endParaRPr lang="en-US" sz="2000" b="1" dirty="0"/>
          </a:p>
          <a:p>
            <a:pPr marL="45720" indent="0">
              <a:buNone/>
            </a:pPr>
            <a:r>
              <a:rPr lang="en-IN" sz="2000" b="1" dirty="0">
                <a:solidFill>
                  <a:schemeClr val="bg1"/>
                </a:solidFill>
              </a:rPr>
              <a:t>Output:</a:t>
            </a:r>
          </a:p>
          <a:p>
            <a:pPr marL="45720" indent="0">
              <a:buNone/>
            </a:pP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860DC89-4A36-EBEB-227D-358997C8A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983" y="3900116"/>
            <a:ext cx="3967650" cy="699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0B5CDE0-D85B-0C7B-D6F7-F4F202F68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701" y="5354423"/>
            <a:ext cx="10269490" cy="58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3051780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27A781-E00A-D301-72FA-50B0B3EE6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575" y="600269"/>
            <a:ext cx="8596668" cy="13208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INTRODUCTION To MySQL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87492B-A471-E7BF-4364-6C41F02C3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2057400"/>
            <a:ext cx="10991849" cy="4191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</a:rPr>
              <a:t>MySQL :</a:t>
            </a:r>
          </a:p>
          <a:p>
            <a:pPr marL="45720" indent="0" algn="just" fontAlgn="base">
              <a:buNone/>
            </a:pPr>
            <a:r>
              <a:rPr lang="en-US" sz="2000" b="1" dirty="0">
                <a:solidFill>
                  <a:schemeClr val="tx1"/>
                </a:solidFill>
                <a:effectLst/>
              </a:rPr>
              <a:t>MySQL is a database management system</a:t>
            </a:r>
            <a:r>
              <a:rPr lang="en-US" sz="2000" b="1" i="1" dirty="0">
                <a:solidFill>
                  <a:schemeClr val="tx1"/>
                </a:solidFill>
                <a:effectLst/>
              </a:rPr>
              <a:t>. </a:t>
            </a:r>
            <a:r>
              <a:rPr lang="en-US" sz="2000" b="1" i="0" dirty="0">
                <a:solidFill>
                  <a:schemeClr val="tx1"/>
                </a:solidFill>
                <a:effectLst/>
              </a:rPr>
              <a:t>A database is a structured collection of data. It may be anything from a simple shopping list to a picture gallery or the vast amounts of information in a corporate network. To add, access, and process data stored in a computer database, you need a database management system such as MySQL Server. Since computers are very good at handling large amounts of data, database management systems play a central role in computing, as standalone utilities, or as parts of other applications.</a:t>
            </a:r>
          </a:p>
          <a:p>
            <a:pPr marL="45720" indent="0">
              <a:buNone/>
            </a:pPr>
            <a:endParaRPr lang="en-IN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C7E6AF78-6A4E-4DE4-88A0-FCBE4E520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58503" y="4793796"/>
            <a:ext cx="2528887" cy="136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38519719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FE858F-5C17-1F89-0B68-1ACC8ED61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Table Creation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45659C-5A98-C720-7C60-BBF9B86BD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5" y="2057400"/>
            <a:ext cx="11182349" cy="4267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This command is used to create a table.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The Command:</a:t>
            </a:r>
          </a:p>
          <a:p>
            <a:pPr marL="45720" indent="0">
              <a:buNone/>
            </a:pPr>
            <a:r>
              <a:rPr lang="en-US" sz="2000" b="1" dirty="0"/>
              <a:t>	create table </a:t>
            </a:r>
            <a:r>
              <a:rPr lang="en-US" sz="2000" b="1" dirty="0" err="1"/>
              <a:t>table_name</a:t>
            </a:r>
            <a:r>
              <a:rPr lang="en-US" sz="2000" b="1" dirty="0"/>
              <a:t>;</a:t>
            </a:r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Syntax:</a:t>
            </a:r>
          </a:p>
          <a:p>
            <a:pPr marL="45720" indent="0">
              <a:buNone/>
            </a:pPr>
            <a:endParaRPr lang="en-US" sz="2000" b="1" dirty="0"/>
          </a:p>
          <a:p>
            <a:pPr marL="45720" indent="0">
              <a:buNone/>
            </a:pPr>
            <a:endParaRPr lang="en-US" sz="2000" b="1" dirty="0"/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Output:</a:t>
            </a:r>
          </a:p>
          <a:p>
            <a:pPr marL="45720" indent="0">
              <a:buNone/>
            </a:pPr>
            <a:endParaRPr lang="en-US" b="1" dirty="0"/>
          </a:p>
          <a:p>
            <a:pPr marL="45720" indent="0">
              <a:buNone/>
            </a:pP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6CD66AE-8A7E-18C7-912A-F6411A6FC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78" y="3582151"/>
            <a:ext cx="8598361" cy="6449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B14F173-2A70-0DE2-D924-289BB2A9E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92" y="4932296"/>
            <a:ext cx="8906272" cy="27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83868152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AD1A32-0B62-A4BD-2A70-CE89DF17C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Describing a Table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B7EC81-00C6-2B0C-940E-2ACCB35AC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2057400"/>
            <a:ext cx="11182350" cy="4267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This command is used to describe the table with its properties and column</a:t>
            </a:r>
          </a:p>
          <a:p>
            <a:pPr marL="0" indent="0">
              <a:buNone/>
            </a:pPr>
            <a:r>
              <a:rPr lang="en-US" sz="2000" b="1" dirty="0"/>
              <a:t>    details with its data types.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The Command:</a:t>
            </a:r>
          </a:p>
          <a:p>
            <a:pPr marL="45720" indent="0">
              <a:buNone/>
            </a:pPr>
            <a:r>
              <a:rPr lang="en-US" sz="2000" b="1" dirty="0"/>
              <a:t>	describe </a:t>
            </a:r>
            <a:r>
              <a:rPr lang="en-US" sz="2000" b="1" dirty="0" err="1"/>
              <a:t>table_name</a:t>
            </a:r>
            <a:r>
              <a:rPr lang="en-US" sz="2000" b="1" dirty="0"/>
              <a:t>;</a:t>
            </a:r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Syntax:</a:t>
            </a:r>
          </a:p>
          <a:p>
            <a:pPr marL="45720" indent="0">
              <a:buNone/>
            </a:pPr>
            <a:endParaRPr lang="en-US" sz="2000" b="1" dirty="0"/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Output:</a:t>
            </a:r>
          </a:p>
          <a:p>
            <a:pPr marL="45720" indent="0">
              <a:buNone/>
            </a:pPr>
            <a:endParaRPr lang="en-US" b="1" dirty="0"/>
          </a:p>
          <a:p>
            <a:pPr marL="45720" indent="0">
              <a:buNone/>
            </a:pP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A1AC2E0-83CF-118A-888C-8DBA06EF1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811" y="3838461"/>
            <a:ext cx="3075324" cy="3949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62523EE-E4F7-0E70-73AE-57BB36F92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238" y="5175596"/>
            <a:ext cx="4444237" cy="141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71384155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D9D556-A0A0-6ECF-3919-4E770137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Show Tables in a Database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4A0095-5A06-8168-9AE5-46EB48398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2057400"/>
            <a:ext cx="10772774" cy="40957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This Command is used to show number of table in a particular database.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The Command:</a:t>
            </a:r>
          </a:p>
          <a:p>
            <a:pPr marL="45720" indent="0">
              <a:buNone/>
            </a:pPr>
            <a:r>
              <a:rPr lang="en-US" sz="2000" b="1" dirty="0"/>
              <a:t>	show tables;</a:t>
            </a:r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Syntax:</a:t>
            </a:r>
          </a:p>
          <a:p>
            <a:pPr marL="45720" indent="0">
              <a:buNone/>
            </a:pPr>
            <a:endParaRPr lang="en-US" sz="2000" b="1" dirty="0"/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Output:</a:t>
            </a:r>
          </a:p>
          <a:p>
            <a:pPr marL="45720" indent="0">
              <a:buNone/>
            </a:pP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CD8940C-0B38-570C-38A7-D936D5209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687" y="4697546"/>
            <a:ext cx="2114550" cy="1352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2DCFB62-5C1E-EB07-23F1-89859DD0B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771" y="3590146"/>
            <a:ext cx="2038181" cy="29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05921291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DAFB79-B0D7-BD04-6DAF-229CCC5A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Inserting Values to a Table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215A0F-7D2D-FFA0-5784-DC65AD3D4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6" y="2057400"/>
            <a:ext cx="10982324" cy="4191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This command is used to insert values into the table.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The Command:</a:t>
            </a:r>
          </a:p>
          <a:p>
            <a:pPr marL="45720" indent="0">
              <a:buNone/>
            </a:pPr>
            <a:r>
              <a:rPr lang="en-US" sz="2000" b="1" dirty="0"/>
              <a:t>	insert into </a:t>
            </a:r>
            <a:r>
              <a:rPr lang="en-US" sz="2000" b="1" dirty="0" err="1"/>
              <a:t>table_name</a:t>
            </a:r>
            <a:r>
              <a:rPr lang="en-US" sz="2000" b="1" dirty="0"/>
              <a:t> value (value_column_name1, value_column_name2, 	value_column_name3, value_column_name4);</a:t>
            </a:r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Syntax:</a:t>
            </a:r>
          </a:p>
          <a:p>
            <a:pPr marL="45720" indent="0">
              <a:buNone/>
            </a:pPr>
            <a:endParaRPr lang="en-US" sz="2000" b="1" dirty="0"/>
          </a:p>
          <a:p>
            <a:pPr marL="45720" indent="0">
              <a:buNone/>
            </a:pPr>
            <a:endParaRPr lang="en-US" sz="2000" b="1" dirty="0"/>
          </a:p>
          <a:p>
            <a:pPr marL="45720" indent="0">
              <a:buNone/>
            </a:pPr>
            <a:endParaRPr lang="en-US" sz="2000" b="1" dirty="0"/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Output:</a:t>
            </a:r>
          </a:p>
          <a:p>
            <a:pPr marL="45720" indent="0">
              <a:buNone/>
            </a:pPr>
            <a:endParaRPr lang="en-US" b="1" dirty="0"/>
          </a:p>
          <a:p>
            <a:pPr marL="45720" indent="0">
              <a:buNone/>
            </a:pP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E7DA06D-7CB2-FCAE-851D-69ED17F7E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196" y="3765949"/>
            <a:ext cx="5227160" cy="11956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EBB745A-8903-D790-AAFF-2017C8025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184" y="5589262"/>
            <a:ext cx="8309718" cy="37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67473877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FA46CB-BFDB-AC58-D7DD-54C350A7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Display Table with Values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94BAE9-2525-16A1-6350-5EA4014DA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2057400"/>
            <a:ext cx="11172825" cy="4267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This command is used to display the values of the table.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The command:</a:t>
            </a:r>
          </a:p>
          <a:p>
            <a:pPr marL="45720" indent="0">
              <a:buNone/>
            </a:pPr>
            <a:r>
              <a:rPr lang="en-US" sz="2000" b="1" dirty="0"/>
              <a:t>	select * from </a:t>
            </a:r>
            <a:r>
              <a:rPr lang="en-US" sz="2000" b="1" dirty="0" err="1"/>
              <a:t>table_name</a:t>
            </a:r>
            <a:r>
              <a:rPr lang="en-US" sz="2000" b="1" dirty="0"/>
              <a:t>;</a:t>
            </a:r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Syntax:</a:t>
            </a:r>
            <a:endParaRPr lang="en-US" b="1" dirty="0">
              <a:solidFill>
                <a:schemeClr val="bg1"/>
              </a:solidFill>
            </a:endParaRPr>
          </a:p>
          <a:p>
            <a:pPr marL="45720" indent="0">
              <a:buNone/>
            </a:pPr>
            <a:endParaRPr lang="en-US" b="1" dirty="0"/>
          </a:p>
          <a:p>
            <a:pPr marL="45720" indent="0">
              <a:buNone/>
            </a:pPr>
            <a:endParaRPr lang="en-US" b="1" dirty="0"/>
          </a:p>
          <a:p>
            <a:pPr marL="45720" indent="0">
              <a:buNone/>
            </a:pPr>
            <a:r>
              <a:rPr lang="en-US" b="1" dirty="0">
                <a:solidFill>
                  <a:schemeClr val="bg1"/>
                </a:solidFill>
              </a:rPr>
              <a:t>Output:</a:t>
            </a:r>
          </a:p>
          <a:p>
            <a:pPr marL="45720" indent="0">
              <a:buNone/>
            </a:pP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8423D9C-08C9-490F-D635-C52D1456C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331" y="3893336"/>
            <a:ext cx="3718160" cy="4465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6EF2969-9A6A-DDB8-8F81-FF4003402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331" y="5152040"/>
            <a:ext cx="5076061" cy="129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45237567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F263A6-2D50-2BFC-AF65-7B3FDBDC8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Altering a Table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E0BABF-50B9-31E5-C0DB-3A3325FEE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6" y="2057400"/>
            <a:ext cx="10944224" cy="41910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This command is used to alter a table.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We can Alter table in multiple ways:</a:t>
            </a:r>
          </a:p>
          <a:p>
            <a:pPr marL="45720" indent="0">
              <a:buNone/>
            </a:pPr>
            <a:r>
              <a:rPr lang="en-IN" sz="2000" b="1" dirty="0"/>
              <a:t>Add</a:t>
            </a:r>
          </a:p>
          <a:p>
            <a:pPr marL="45720" indent="0">
              <a:buNone/>
            </a:pPr>
            <a:r>
              <a:rPr lang="en-IN" sz="2000" b="1" dirty="0"/>
              <a:t>Modify</a:t>
            </a:r>
          </a:p>
          <a:p>
            <a:pPr marL="45720" indent="0">
              <a:buNone/>
            </a:pPr>
            <a:r>
              <a:rPr lang="en-IN" sz="2000" b="1" dirty="0"/>
              <a:t>Drop</a:t>
            </a:r>
          </a:p>
          <a:p>
            <a:pPr marL="45720" indent="0">
              <a:buNone/>
            </a:pPr>
            <a:r>
              <a:rPr lang="en-IN" sz="2000" b="1" dirty="0"/>
              <a:t>update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/>
              <a:t>The Command:</a:t>
            </a:r>
          </a:p>
          <a:p>
            <a:pPr marL="45720" indent="0">
              <a:buNone/>
            </a:pPr>
            <a:r>
              <a:rPr lang="en-IN" sz="2000" b="1" dirty="0"/>
              <a:t>	alter table </a:t>
            </a:r>
            <a:r>
              <a:rPr lang="en-IN" sz="2000" b="1" dirty="0" err="1"/>
              <a:t>table_name</a:t>
            </a:r>
            <a:r>
              <a:rPr lang="en-IN" sz="2000" b="1" dirty="0"/>
              <a:t> add </a:t>
            </a:r>
            <a:r>
              <a:rPr lang="en-IN" sz="2000" b="1" dirty="0" err="1"/>
              <a:t>Column_name</a:t>
            </a:r>
            <a:r>
              <a:rPr lang="en-IN" sz="2000" b="1" dirty="0"/>
              <a:t> datatype;</a:t>
            </a:r>
          </a:p>
          <a:p>
            <a:pPr marL="45720" indent="0">
              <a:buNone/>
            </a:pPr>
            <a:r>
              <a:rPr lang="en-IN" sz="2000" b="1" dirty="0"/>
              <a:t>	alter table </a:t>
            </a:r>
            <a:r>
              <a:rPr lang="en-IN" sz="2000" b="1" dirty="0" err="1"/>
              <a:t>table_name</a:t>
            </a:r>
            <a:r>
              <a:rPr lang="en-IN" sz="2000" b="1" dirty="0"/>
              <a:t> modify </a:t>
            </a:r>
            <a:r>
              <a:rPr lang="en-IN" sz="2000" b="1" dirty="0" err="1"/>
              <a:t>Column_name</a:t>
            </a:r>
            <a:r>
              <a:rPr lang="en-IN" sz="2000" b="1" dirty="0"/>
              <a:t> datatype;</a:t>
            </a:r>
          </a:p>
          <a:p>
            <a:pPr marL="45720" indent="0">
              <a:buNone/>
            </a:pPr>
            <a:r>
              <a:rPr lang="en-IN" sz="2000" b="1" dirty="0"/>
              <a:t>     </a:t>
            </a:r>
            <a:r>
              <a:rPr lang="en-US" sz="2000" b="1" dirty="0"/>
              <a:t>update </a:t>
            </a:r>
            <a:r>
              <a:rPr lang="en-US" sz="2000" b="1" dirty="0" err="1"/>
              <a:t>table_name</a:t>
            </a:r>
            <a:r>
              <a:rPr lang="en-US" sz="2000" b="1" dirty="0"/>
              <a:t> set </a:t>
            </a:r>
            <a:r>
              <a:rPr lang="en-US" sz="2000" b="1" dirty="0" err="1"/>
              <a:t>Column_name</a:t>
            </a:r>
            <a:r>
              <a:rPr lang="en-US" sz="2000" b="1" dirty="0"/>
              <a:t> = ‘Value’  where </a:t>
            </a:r>
            <a:r>
              <a:rPr lang="en-US" sz="2000" b="1" dirty="0" err="1"/>
              <a:t>column_name</a:t>
            </a:r>
            <a:r>
              <a:rPr lang="en-US" sz="2000" b="1" dirty="0"/>
              <a:t> = ‘Value’ ;</a:t>
            </a:r>
          </a:p>
          <a:p>
            <a:pPr marL="45720" indent="0">
              <a:buNone/>
            </a:pPr>
            <a:r>
              <a:rPr lang="en-IN" sz="2000" b="1" dirty="0"/>
              <a:t>     alter table </a:t>
            </a:r>
            <a:r>
              <a:rPr lang="en-IN" sz="2000" b="1" dirty="0" err="1"/>
              <a:t>table_name</a:t>
            </a:r>
            <a:r>
              <a:rPr lang="en-IN" sz="2000" b="1" dirty="0"/>
              <a:t> drop </a:t>
            </a:r>
            <a:r>
              <a:rPr lang="en-IN" sz="2000" b="1" dirty="0" err="1"/>
              <a:t>Column_name</a:t>
            </a:r>
            <a:r>
              <a:rPr lang="en-IN" sz="2000" b="1" dirty="0"/>
              <a:t>;</a:t>
            </a:r>
          </a:p>
          <a:p>
            <a:pPr marL="45720" indent="0">
              <a:buNone/>
            </a:pP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xmlns="" val="3830575106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xmlns="" id="{033351D6-9263-1CDC-8D0A-825F1846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Adding a Column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xmlns="" id="{4BFE0A11-6CAD-3A2E-CF66-5D01F447A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2057400"/>
            <a:ext cx="10801349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This column is used to Add a column in a existing table.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The Command:</a:t>
            </a:r>
          </a:p>
          <a:p>
            <a:pPr marL="45720" indent="0">
              <a:buNone/>
            </a:pPr>
            <a:r>
              <a:rPr lang="en-US" sz="2000" b="1" dirty="0"/>
              <a:t>	alter table </a:t>
            </a:r>
            <a:r>
              <a:rPr lang="en-US" sz="2000" b="1" dirty="0" err="1"/>
              <a:t>table_name</a:t>
            </a:r>
            <a:r>
              <a:rPr lang="en-US" sz="2000" b="1" dirty="0"/>
              <a:t> add </a:t>
            </a:r>
            <a:r>
              <a:rPr lang="en-US" sz="2000" b="1" dirty="0" err="1"/>
              <a:t>column_name</a:t>
            </a:r>
            <a:r>
              <a:rPr lang="en-US" sz="2000" b="1" dirty="0"/>
              <a:t> datatype;</a:t>
            </a:r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Syntax:</a:t>
            </a:r>
          </a:p>
          <a:p>
            <a:pPr marL="45720" indent="0">
              <a:buNone/>
            </a:pPr>
            <a:endParaRPr lang="en-US" sz="2000" b="1" dirty="0"/>
          </a:p>
          <a:p>
            <a:pPr marL="45720" indent="0">
              <a:buNone/>
            </a:pPr>
            <a:endParaRPr lang="en-US" sz="2000" b="1" dirty="0"/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Output:</a:t>
            </a:r>
          </a:p>
          <a:p>
            <a:pPr marL="45720" indent="0">
              <a:buNone/>
            </a:pPr>
            <a:endParaRPr lang="en-US" b="1" dirty="0"/>
          </a:p>
          <a:p>
            <a:pPr marL="45720" indent="0">
              <a:buNone/>
            </a:pPr>
            <a:endParaRPr lang="en-IN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A4826543-EB39-44B2-5CDD-733BBA1F2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367" y="3709808"/>
            <a:ext cx="6723534" cy="39329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5C0BE533-60C0-4D85-30C9-6E31B8CCC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570" y="4891749"/>
            <a:ext cx="5705528" cy="123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84194197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61001B-0E2B-7043-EF2C-438CC01D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Modify a Table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5AE4D6-50A6-E74E-0D08-0FEC96F6D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2057400"/>
            <a:ext cx="10858500" cy="41243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This command is used to Modify a Table.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The Command:</a:t>
            </a:r>
          </a:p>
          <a:p>
            <a:pPr marL="45720" indent="0">
              <a:buNone/>
            </a:pPr>
            <a:r>
              <a:rPr lang="en-US" sz="2000" b="1" dirty="0"/>
              <a:t>	alter table </a:t>
            </a:r>
            <a:r>
              <a:rPr lang="en-US" sz="2000" b="1" dirty="0" err="1"/>
              <a:t>table_name</a:t>
            </a:r>
            <a:r>
              <a:rPr lang="en-US" sz="2000" b="1" dirty="0"/>
              <a:t> modify </a:t>
            </a:r>
            <a:r>
              <a:rPr lang="en-US" sz="2000" b="1" dirty="0" err="1"/>
              <a:t>column_name</a:t>
            </a:r>
            <a:r>
              <a:rPr lang="en-US" sz="2000" b="1" dirty="0"/>
              <a:t>;</a:t>
            </a:r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Syntax:</a:t>
            </a:r>
          </a:p>
          <a:p>
            <a:pPr marL="45720" indent="0">
              <a:buNone/>
            </a:pPr>
            <a:endParaRPr lang="en-US" sz="2000" b="1" dirty="0"/>
          </a:p>
          <a:p>
            <a:pPr marL="45720" indent="0">
              <a:buNone/>
            </a:pPr>
            <a:endParaRPr lang="en-US" sz="2000" b="1" dirty="0"/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Output:</a:t>
            </a:r>
          </a:p>
          <a:p>
            <a:pPr marL="45720" indent="0">
              <a:buNone/>
            </a:pPr>
            <a:endParaRPr lang="en-US" b="1" dirty="0"/>
          </a:p>
          <a:p>
            <a:pPr marL="45720" indent="0">
              <a:buNone/>
            </a:pPr>
            <a:endParaRPr lang="en-US" b="1" dirty="0"/>
          </a:p>
          <a:p>
            <a:pPr marL="45720" indent="0">
              <a:buNone/>
            </a:pPr>
            <a:endParaRPr lang="en-US" b="1" dirty="0"/>
          </a:p>
          <a:p>
            <a:pPr marL="45720" indent="0">
              <a:buNone/>
            </a:pP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6ABA8E1-3A71-05C1-1F12-FCAA00CDE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934" y="3687780"/>
            <a:ext cx="7654808" cy="4140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07423E4-DA71-A514-3B7C-1B2127997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103" y="4904521"/>
            <a:ext cx="7206938" cy="43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51454273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BC4D09-7D3A-46CD-FEB3-E80C9D3DA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Updating a Table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E15CE4-B013-DC5E-5019-067E75EC4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2057399"/>
            <a:ext cx="10820399" cy="41052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This command is used to Update a Table.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The Command:</a:t>
            </a:r>
          </a:p>
          <a:p>
            <a:pPr marL="45720" indent="0">
              <a:buNone/>
            </a:pPr>
            <a:r>
              <a:rPr lang="en-US" sz="2000" b="1" dirty="0"/>
              <a:t>	update </a:t>
            </a:r>
            <a:r>
              <a:rPr lang="en-US" sz="2000" b="1" dirty="0" err="1"/>
              <a:t>table_name</a:t>
            </a:r>
            <a:r>
              <a:rPr lang="en-US" sz="2000" b="1" dirty="0"/>
              <a:t> set </a:t>
            </a:r>
            <a:r>
              <a:rPr lang="en-US" sz="2000" b="1" dirty="0" err="1"/>
              <a:t>Column_name</a:t>
            </a:r>
            <a:r>
              <a:rPr lang="en-US" sz="2000" b="1" dirty="0"/>
              <a:t> = ‘Value’  where </a:t>
            </a:r>
            <a:r>
              <a:rPr lang="en-US" sz="2000" b="1" dirty="0" err="1"/>
              <a:t>column_name</a:t>
            </a:r>
            <a:r>
              <a:rPr lang="en-US" sz="2000" b="1" dirty="0"/>
              <a:t> = 	‘Value’ ;</a:t>
            </a:r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Syntax:</a:t>
            </a:r>
          </a:p>
          <a:p>
            <a:pPr marL="45720" indent="0">
              <a:buNone/>
            </a:pPr>
            <a:endParaRPr lang="en-US" sz="2000" b="1" dirty="0"/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Output:</a:t>
            </a:r>
          </a:p>
          <a:p>
            <a:pPr marL="45720" indent="0">
              <a:buNone/>
            </a:pPr>
            <a:r>
              <a:rPr lang="en-US" sz="2000" b="1" dirty="0"/>
              <a:t>                     Before                                                    After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C054C83-B9F0-AD82-229C-A4AB685AF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398" y="5187820"/>
            <a:ext cx="4236750" cy="13529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F0A6417-7E96-969F-8C7F-D9D0F01F6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398" y="3802170"/>
            <a:ext cx="8301343" cy="3918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FC06516-5BC0-EC25-518F-C4EB84325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258" y="5187820"/>
            <a:ext cx="3920484" cy="135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76644014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E143BD-1D90-C9E5-F197-06C2F2EC8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Deleting a Value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657CDF-ECB0-A396-0EB0-CBD08844D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6" y="2057400"/>
            <a:ext cx="10868024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This command is used to delete a specific value from a table.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The Command:</a:t>
            </a:r>
            <a:endParaRPr lang="en-IN" sz="2000" b="1" dirty="0"/>
          </a:p>
          <a:p>
            <a:pPr marL="45720" indent="0">
              <a:buNone/>
            </a:pPr>
            <a:r>
              <a:rPr lang="en-IN" sz="2000" b="1" dirty="0"/>
              <a:t>	delete from </a:t>
            </a:r>
            <a:r>
              <a:rPr lang="en-IN" sz="2000" b="1" dirty="0" err="1"/>
              <a:t>table_name</a:t>
            </a:r>
            <a:r>
              <a:rPr lang="en-IN" sz="2000" b="1" dirty="0"/>
              <a:t> where </a:t>
            </a:r>
            <a:r>
              <a:rPr lang="en-IN" sz="2000" b="1" dirty="0" err="1"/>
              <a:t>column_name</a:t>
            </a:r>
            <a:r>
              <a:rPr lang="en-IN" sz="2000" b="1" dirty="0"/>
              <a:t> = ‘Value’;</a:t>
            </a:r>
          </a:p>
          <a:p>
            <a:pPr marL="45720" indent="0">
              <a:buNone/>
            </a:pPr>
            <a:r>
              <a:rPr lang="en-IN" sz="2000" b="1" dirty="0">
                <a:solidFill>
                  <a:schemeClr val="bg1"/>
                </a:solidFill>
              </a:rPr>
              <a:t>Syntax:</a:t>
            </a:r>
          </a:p>
          <a:p>
            <a:pPr marL="45720" indent="0">
              <a:buNone/>
            </a:pPr>
            <a:endParaRPr lang="en-IN" sz="2000" b="1" dirty="0"/>
          </a:p>
          <a:p>
            <a:pPr marL="45720" indent="0">
              <a:buNone/>
            </a:pPr>
            <a:r>
              <a:rPr lang="en-IN" sz="2000" b="1" dirty="0">
                <a:solidFill>
                  <a:schemeClr val="bg1"/>
                </a:solidFill>
              </a:rPr>
              <a:t>Output:</a:t>
            </a:r>
          </a:p>
          <a:p>
            <a:pPr marL="45720" indent="0">
              <a:buNone/>
            </a:pPr>
            <a:r>
              <a:rPr lang="en-IN" sz="2000" b="1" dirty="0"/>
              <a:t>                       Before                                                  After</a:t>
            </a:r>
          </a:p>
          <a:p>
            <a:pPr marL="45720" indent="0">
              <a:buNone/>
            </a:pPr>
            <a:endParaRPr lang="en-IN" b="1" dirty="0"/>
          </a:p>
          <a:p>
            <a:pPr marL="45720" indent="0">
              <a:buNone/>
            </a:pP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DD48999-AB1D-2FA6-1B0F-68ADFE9E8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878" y="3501574"/>
            <a:ext cx="6085223" cy="3836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BEB39ED-7503-6F6C-4356-D54A9CB12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304" y="5115507"/>
            <a:ext cx="3920484" cy="13529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F73A67D-CC35-4D37-D4B9-5AD0C52AE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915" y="5115505"/>
            <a:ext cx="4083224" cy="135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240333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2429ED-5447-34C9-E294-8434A84CE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DBMS Vs RDBMS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0EF181-105D-0E4B-A111-F79DB4B31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7699" y="2057400"/>
            <a:ext cx="5162551" cy="402336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chemeClr val="tx1"/>
                </a:solidFill>
                <a:effectLst/>
              </a:rPr>
              <a:t>Database Management Systems (DBMS) are software systems used to store, retrieve, and run queries on data. A DBMS serves as an interface between an end-user and a database, allowing users to create, read, update, and delete data in the database.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25BA920-A41B-1B97-1D76-5A351EB7C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1750" y="2057400"/>
            <a:ext cx="5076825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chemeClr val="tx1"/>
                </a:solidFill>
                <a:effectLst/>
              </a:rPr>
              <a:t>The software used to store, manage, query, and retrieve data stored in a relational database is called a relational database management system (RDBMS). The RDBMS provides an interface between users and applications and the database, as well as administrative functions for managing data storage, access, and performance.</a:t>
            </a:r>
            <a:endParaRPr lang="en-IN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8718349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EAF96D-4AA2-FEB3-10DF-2A2A152B7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Dropping a Column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ACCA77-CA2E-465D-8AAE-2EBFDC3D2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6" y="2057400"/>
            <a:ext cx="10753724" cy="40957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This command is used to drop a specified column in the existing table.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The Command:</a:t>
            </a:r>
          </a:p>
          <a:p>
            <a:pPr marL="45720" indent="0">
              <a:buNone/>
            </a:pPr>
            <a:r>
              <a:rPr lang="en-US" sz="2000" b="1" dirty="0"/>
              <a:t>	alter table </a:t>
            </a:r>
            <a:r>
              <a:rPr lang="en-US" sz="2000" b="1" dirty="0" err="1"/>
              <a:t>table_name</a:t>
            </a:r>
            <a:r>
              <a:rPr lang="en-US" sz="2000" b="1" dirty="0"/>
              <a:t> drop column </a:t>
            </a:r>
            <a:r>
              <a:rPr lang="en-US" sz="2000" b="1" dirty="0" err="1"/>
              <a:t>column_name</a:t>
            </a:r>
            <a:r>
              <a:rPr lang="en-US" sz="2000" b="1" dirty="0"/>
              <a:t>;</a:t>
            </a:r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Syntax:</a:t>
            </a:r>
          </a:p>
          <a:p>
            <a:pPr marL="45720" indent="0">
              <a:buNone/>
            </a:pPr>
            <a:endParaRPr lang="en-US" sz="2000" b="1" dirty="0"/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Output: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7DAA67A-3508-86DD-C4A6-3750D5E67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227" y="3566527"/>
            <a:ext cx="5196536" cy="3305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5FA3F7D-B1C6-34E4-4C57-282D6AF5C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227" y="4594240"/>
            <a:ext cx="4956739" cy="129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03644090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7F1C95-A22F-D12D-21E0-6C6120CD7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String Functions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206537-7576-9556-FB1F-3411C23291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/>
              <a:t>Lcase</a:t>
            </a:r>
            <a:endParaRPr lang="en-US" sz="2000" b="1" dirty="0"/>
          </a:p>
          <a:p>
            <a:pPr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/>
              <a:t>Ucase</a:t>
            </a:r>
            <a:endParaRPr lang="en-US" sz="2000" b="1" dirty="0"/>
          </a:p>
          <a:p>
            <a:pPr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Left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Right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Concat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1D85A9B-3FA1-FCAE-127E-EE874950E6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Trim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Char Length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Mid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Length</a:t>
            </a:r>
            <a:endParaRPr lang="en-IN" sz="20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29742960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BB6A00-C111-0B1F-1D6D-A5DDCC3E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Lcase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3C0674-E32F-CF0C-C3A5-01EFB6BC2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57399"/>
            <a:ext cx="10839450" cy="40862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This command is used to display all the characters in lower case.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The Command:</a:t>
            </a:r>
          </a:p>
          <a:p>
            <a:pPr marL="45720" indent="0">
              <a:buNone/>
            </a:pPr>
            <a:r>
              <a:rPr lang="en-US" sz="2000" b="1" dirty="0"/>
              <a:t>	select </a:t>
            </a:r>
            <a:r>
              <a:rPr lang="en-US" sz="2000" b="1" dirty="0" err="1"/>
              <a:t>lcase</a:t>
            </a:r>
            <a:r>
              <a:rPr lang="en-US" sz="2000" b="1" dirty="0"/>
              <a:t>(</a:t>
            </a:r>
            <a:r>
              <a:rPr lang="en-US" sz="2000" b="1" dirty="0" err="1"/>
              <a:t>column_name</a:t>
            </a:r>
            <a:r>
              <a:rPr lang="en-US" sz="2000" b="1" dirty="0"/>
              <a:t>) from </a:t>
            </a:r>
            <a:r>
              <a:rPr lang="en-US" sz="2000" b="1" dirty="0" err="1"/>
              <a:t>table_name</a:t>
            </a:r>
            <a:r>
              <a:rPr lang="en-US" sz="2000" b="1" dirty="0"/>
              <a:t>;</a:t>
            </a:r>
          </a:p>
          <a:p>
            <a:pPr marL="45720" indent="0">
              <a:buNone/>
            </a:pPr>
            <a:endParaRPr lang="en-US" sz="2000" b="1" dirty="0"/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Syntax:</a:t>
            </a:r>
          </a:p>
          <a:p>
            <a:pPr marL="45720" indent="0">
              <a:buNone/>
            </a:pPr>
            <a:endParaRPr lang="en-US" sz="2000" b="1" dirty="0"/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Output:</a:t>
            </a:r>
          </a:p>
          <a:p>
            <a:pPr marL="45720" indent="0">
              <a:buNone/>
            </a:pPr>
            <a:endParaRPr lang="en-IN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CABE148-BAE2-424E-2CAA-020842F4C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873" y="3789451"/>
            <a:ext cx="4845340" cy="3979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BC144DF-9798-B16D-06BE-EC46CC2ED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985" y="4808049"/>
            <a:ext cx="2155181" cy="149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33269122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16FD400-841B-7BD5-4EB9-47B53C400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7413E7-EE9B-632E-CC3A-048F6F46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Ucase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7C9348-CFB6-99C2-A9F8-E23425A4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57399"/>
            <a:ext cx="10839450" cy="40862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This command is used to display all the characters in Upper case.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The Command:</a:t>
            </a:r>
          </a:p>
          <a:p>
            <a:pPr marL="45720" indent="0">
              <a:buNone/>
            </a:pPr>
            <a:r>
              <a:rPr lang="en-US" sz="2000" b="1" dirty="0"/>
              <a:t>	select </a:t>
            </a:r>
            <a:r>
              <a:rPr lang="en-US" sz="2000" b="1" dirty="0" err="1"/>
              <a:t>ucase</a:t>
            </a:r>
            <a:r>
              <a:rPr lang="en-US" sz="2000" b="1" dirty="0"/>
              <a:t>(</a:t>
            </a:r>
            <a:r>
              <a:rPr lang="en-US" sz="2000" b="1" dirty="0" err="1"/>
              <a:t>column_name</a:t>
            </a:r>
            <a:r>
              <a:rPr lang="en-US" sz="2000" b="1" dirty="0"/>
              <a:t>) from </a:t>
            </a:r>
            <a:r>
              <a:rPr lang="en-US" sz="2000" b="1" dirty="0" err="1"/>
              <a:t>table_name</a:t>
            </a:r>
            <a:r>
              <a:rPr lang="en-US" sz="2000" b="1" dirty="0"/>
              <a:t>;</a:t>
            </a:r>
          </a:p>
          <a:p>
            <a:pPr marL="45720" indent="0">
              <a:buNone/>
            </a:pPr>
            <a:endParaRPr lang="en-US" sz="2000" b="1" dirty="0"/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Syntax:</a:t>
            </a:r>
          </a:p>
          <a:p>
            <a:pPr marL="45720" indent="0">
              <a:buNone/>
            </a:pPr>
            <a:endParaRPr lang="en-US" sz="2000" b="1" dirty="0"/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Output:</a:t>
            </a:r>
          </a:p>
          <a:p>
            <a:pPr marL="45720" indent="0">
              <a:buNone/>
            </a:pPr>
            <a:endParaRPr lang="en-IN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4134CAB-1B89-F6AB-AC8F-D88F1DB24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971" y="3938126"/>
            <a:ext cx="5540651" cy="3322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6BA71A4-F86D-AF1C-DF10-E13DD5868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586" y="5236477"/>
            <a:ext cx="2122986" cy="124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80308897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3AC806-4E44-505A-9040-345FA888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Left &amp; Right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D5D54E-8B24-9D5A-28B1-E15E467FC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2057400"/>
            <a:ext cx="10820399" cy="4038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This command is used to display the specified characters from a data on either sides.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The Command:</a:t>
            </a:r>
            <a:endParaRPr lang="en-IN" sz="1800" b="1" dirty="0"/>
          </a:p>
          <a:p>
            <a:pPr marL="45720" indent="0">
              <a:buNone/>
            </a:pPr>
            <a:r>
              <a:rPr lang="en-IN" sz="1800" b="1" dirty="0"/>
              <a:t>	</a:t>
            </a:r>
            <a:r>
              <a:rPr lang="en-IN" sz="2000" b="1" dirty="0"/>
              <a:t>select left(</a:t>
            </a:r>
            <a:r>
              <a:rPr lang="en-IN" sz="2000" b="1" dirty="0" err="1"/>
              <a:t>column_name</a:t>
            </a:r>
            <a:r>
              <a:rPr lang="en-IN" sz="2000" b="1" dirty="0"/>
              <a:t>, 2) , right(</a:t>
            </a:r>
            <a:r>
              <a:rPr lang="en-IN" sz="2000" b="1" dirty="0" err="1"/>
              <a:t>column_name</a:t>
            </a:r>
            <a:r>
              <a:rPr lang="en-IN" sz="2000" b="1" dirty="0"/>
              <a:t>, 2) from </a:t>
            </a:r>
            <a:r>
              <a:rPr lang="en-IN" sz="2000" b="1" dirty="0" err="1"/>
              <a:t>table_name</a:t>
            </a:r>
            <a:r>
              <a:rPr lang="en-IN" sz="2000" b="1" dirty="0"/>
              <a:t>;</a:t>
            </a:r>
          </a:p>
          <a:p>
            <a:pPr marL="45720" indent="0">
              <a:buNone/>
            </a:pPr>
            <a:r>
              <a:rPr lang="en-IN" sz="2000" b="1" dirty="0">
                <a:solidFill>
                  <a:schemeClr val="bg1"/>
                </a:solidFill>
              </a:rPr>
              <a:t>Syntax:</a:t>
            </a:r>
          </a:p>
          <a:p>
            <a:pPr marL="45720" indent="0">
              <a:buNone/>
            </a:pPr>
            <a:endParaRPr lang="en-IN" sz="2000" b="1" dirty="0"/>
          </a:p>
          <a:p>
            <a:pPr marL="45720" indent="0">
              <a:buNone/>
            </a:pPr>
            <a:endParaRPr lang="en-IN" sz="2000" b="1" dirty="0"/>
          </a:p>
          <a:p>
            <a:pPr marL="45720" indent="0">
              <a:buNone/>
            </a:pPr>
            <a:r>
              <a:rPr lang="en-IN" sz="2000" b="1" dirty="0">
                <a:solidFill>
                  <a:schemeClr val="bg1"/>
                </a:solidFill>
              </a:rPr>
              <a:t>Output:</a:t>
            </a:r>
          </a:p>
          <a:p>
            <a:pPr marL="45720" indent="0">
              <a:buNone/>
            </a:pPr>
            <a:r>
              <a:rPr lang="en-US" sz="2000" b="1" dirty="0"/>
              <a:t>              </a:t>
            </a:r>
            <a:r>
              <a:rPr lang="en-US" b="1" dirty="0"/>
              <a:t>left                                                     right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14698A1-BEC3-0A09-9855-C806C01A3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398" y="3336214"/>
            <a:ext cx="4806269" cy="9702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D0378E6-D118-9F4C-2503-C9452FD78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217" y="5435786"/>
            <a:ext cx="1085205" cy="12099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CB32EDE6-4B98-81E5-0E00-E9B63B1F4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4670" y="5435786"/>
            <a:ext cx="1109114" cy="120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36018049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DEA8AB-342C-D3CC-219B-B37F0EB3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String Concatenation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13B25A-6999-194F-6446-7C0E0F425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2057399"/>
            <a:ext cx="10744200" cy="40862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This command is used to Concatenate two strings.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The Command:</a:t>
            </a:r>
          </a:p>
          <a:p>
            <a:pPr marL="45720" indent="0">
              <a:buNone/>
            </a:pPr>
            <a:r>
              <a:rPr lang="en-US" sz="2000" b="1" dirty="0"/>
              <a:t>	select concat(Column_Name1,  Column_Name2) from </a:t>
            </a:r>
            <a:r>
              <a:rPr lang="en-US" sz="2000" b="1" dirty="0" err="1"/>
              <a:t>table_name</a:t>
            </a:r>
            <a:r>
              <a:rPr lang="en-US" sz="2000" b="1" dirty="0"/>
              <a:t>;</a:t>
            </a:r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Syntax:</a:t>
            </a:r>
          </a:p>
          <a:p>
            <a:pPr marL="45720" indent="0">
              <a:buNone/>
            </a:pPr>
            <a:endParaRPr lang="en-US" sz="2000" b="1" dirty="0"/>
          </a:p>
          <a:p>
            <a:pPr marL="45720" indent="0">
              <a:buNone/>
            </a:pPr>
            <a:r>
              <a:rPr lang="en-IN" sz="2000" b="1" dirty="0">
                <a:solidFill>
                  <a:schemeClr val="bg1"/>
                </a:solidFill>
              </a:rPr>
              <a:t>Output:</a:t>
            </a:r>
          </a:p>
          <a:p>
            <a:pPr marL="45720" indent="0">
              <a:buNone/>
            </a:pPr>
            <a:endParaRPr lang="en-US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9CFDBAB-439E-851E-0638-B8FC2C69D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352" y="3523576"/>
            <a:ext cx="7450131" cy="292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50815F2-2A5C-3BED-82C7-E28C337AF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735" y="4798938"/>
            <a:ext cx="3830197" cy="150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32340688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DC86E6-172A-F331-EC5E-266DB6200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Trim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E9B6E1-D4CA-0CA2-412F-6578FB26C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6" y="2057400"/>
            <a:ext cx="10715624" cy="4038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This command is used to trim the unwanted space and characters of the value.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The Command:</a:t>
            </a:r>
          </a:p>
          <a:p>
            <a:pPr marL="45720" indent="0">
              <a:buNone/>
            </a:pPr>
            <a:r>
              <a:rPr lang="en-US" sz="2000" b="1" dirty="0"/>
              <a:t>	select trim(</a:t>
            </a:r>
            <a:r>
              <a:rPr lang="en-US" sz="2000" b="1" dirty="0" err="1"/>
              <a:t>column_name</a:t>
            </a:r>
            <a:r>
              <a:rPr lang="en-US" sz="2000" b="1" dirty="0"/>
              <a:t>) from </a:t>
            </a:r>
            <a:r>
              <a:rPr lang="en-US" sz="2000" b="1" dirty="0" err="1"/>
              <a:t>table_name</a:t>
            </a:r>
            <a:r>
              <a:rPr lang="en-US" sz="2000" b="1" dirty="0"/>
              <a:t>;</a:t>
            </a:r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Syntax:</a:t>
            </a:r>
          </a:p>
          <a:p>
            <a:pPr marL="45720" indent="0">
              <a:buNone/>
            </a:pPr>
            <a:endParaRPr lang="en-US" sz="2000" b="1" dirty="0"/>
          </a:p>
          <a:p>
            <a:pPr marL="45720" indent="0">
              <a:buNone/>
            </a:pPr>
            <a:r>
              <a:rPr lang="en-IN" sz="2000" b="1" dirty="0">
                <a:solidFill>
                  <a:schemeClr val="bg1"/>
                </a:solidFill>
              </a:rPr>
              <a:t>Output: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4E4F017-1D8F-7365-1BEA-85BBAB14B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784" y="3499818"/>
            <a:ext cx="4889719" cy="3794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B077B36-35A9-5A8F-015B-558D03C82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90" y="4943791"/>
            <a:ext cx="2185556" cy="142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47973151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AA2D27-678E-4046-66AA-399F7EC8E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Char Length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1A64A9-3A4B-A237-1E41-26BC898AF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2057399"/>
            <a:ext cx="10810874" cy="41052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This command is used to find the length of the characters of a string.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The Command:</a:t>
            </a:r>
          </a:p>
          <a:p>
            <a:pPr marL="45720" indent="0">
              <a:buNone/>
            </a:pPr>
            <a:r>
              <a:rPr lang="en-US" sz="2000" b="1" dirty="0"/>
              <a:t>	select </a:t>
            </a:r>
            <a:r>
              <a:rPr lang="en-US" sz="2000" b="1" dirty="0" err="1"/>
              <a:t>char_length</a:t>
            </a:r>
            <a:r>
              <a:rPr lang="en-US" sz="2000" b="1" dirty="0"/>
              <a:t>(</a:t>
            </a:r>
            <a:r>
              <a:rPr lang="en-US" sz="2000" b="1" dirty="0" err="1"/>
              <a:t>column_name</a:t>
            </a:r>
            <a:r>
              <a:rPr lang="en-US" sz="2000" b="1" dirty="0"/>
              <a:t>) from </a:t>
            </a:r>
            <a:r>
              <a:rPr lang="en-US" sz="2000" b="1" dirty="0" err="1"/>
              <a:t>table_name</a:t>
            </a:r>
            <a:r>
              <a:rPr lang="en-US" sz="2000" b="1" dirty="0"/>
              <a:t>;</a:t>
            </a:r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Syntax:</a:t>
            </a:r>
          </a:p>
          <a:p>
            <a:pPr marL="45720" indent="0">
              <a:buNone/>
            </a:pPr>
            <a:endParaRPr lang="en-US" sz="2000" b="1" dirty="0"/>
          </a:p>
          <a:p>
            <a:pPr marL="45720" indent="0">
              <a:buNone/>
            </a:pPr>
            <a:r>
              <a:rPr lang="en-IN" sz="2000" b="1" dirty="0">
                <a:solidFill>
                  <a:schemeClr val="bg1"/>
                </a:solidFill>
              </a:rPr>
              <a:t>Output:</a:t>
            </a:r>
          </a:p>
          <a:p>
            <a:pPr marL="45720" indent="0">
              <a:buNone/>
            </a:pPr>
            <a:endParaRPr lang="en-US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18994E7-0FE5-2FDD-F62D-1F8E28109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950" y="3500133"/>
            <a:ext cx="5898382" cy="4478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0A04D2F-7A5A-7459-9EC7-A9C189F94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199" y="4971988"/>
            <a:ext cx="2473859" cy="146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79339009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7BEBB7-3709-AEAA-64CD-768E38802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Mid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78E1CF-FDF3-30EA-E571-60A036FEA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57399"/>
            <a:ext cx="10829925" cy="40862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This Command is used to find the middle part of the characters in a string.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The Command:</a:t>
            </a:r>
            <a:endParaRPr lang="en-IN" sz="1800" b="1" dirty="0"/>
          </a:p>
          <a:p>
            <a:pPr marL="45720" indent="0">
              <a:buNone/>
            </a:pPr>
            <a:r>
              <a:rPr lang="en-IN" sz="1800" b="1" dirty="0"/>
              <a:t>	select mid(</a:t>
            </a:r>
            <a:r>
              <a:rPr lang="en-IN" sz="1800" b="1" dirty="0" err="1"/>
              <a:t>Column_name</a:t>
            </a:r>
            <a:r>
              <a:rPr lang="en-IN" sz="1800" b="1" dirty="0"/>
              <a:t>, 3,2) from </a:t>
            </a:r>
            <a:r>
              <a:rPr lang="en-IN" sz="1800" b="1" dirty="0" err="1"/>
              <a:t>table_name</a:t>
            </a:r>
            <a:r>
              <a:rPr lang="en-IN" sz="1800" b="1" dirty="0"/>
              <a:t>;</a:t>
            </a:r>
          </a:p>
          <a:p>
            <a:pPr marL="45720" indent="0">
              <a:buNone/>
            </a:pPr>
            <a:r>
              <a:rPr lang="en-IN" sz="2000" b="1" dirty="0">
                <a:solidFill>
                  <a:schemeClr val="bg1"/>
                </a:solidFill>
              </a:rPr>
              <a:t>Syntax:</a:t>
            </a:r>
          </a:p>
          <a:p>
            <a:pPr marL="45720" indent="0">
              <a:buNone/>
            </a:pPr>
            <a:endParaRPr lang="en-IN" sz="1800" b="1" dirty="0"/>
          </a:p>
          <a:p>
            <a:pPr marL="45720" indent="0">
              <a:buNone/>
            </a:pPr>
            <a:r>
              <a:rPr lang="en-IN" sz="1800" b="1" dirty="0">
                <a:solidFill>
                  <a:schemeClr val="bg1"/>
                </a:solidFill>
              </a:rPr>
              <a:t>Output:</a:t>
            </a:r>
          </a:p>
          <a:p>
            <a:pPr marL="45720" indent="0">
              <a:buNone/>
            </a:pPr>
            <a:endParaRPr lang="en-US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2F7A00C-14AE-1517-EA39-D9E2B9707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217" y="3516791"/>
            <a:ext cx="5182510" cy="2979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D069CEF-D187-D322-1D8E-2D1608535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443" y="4823985"/>
            <a:ext cx="1891296" cy="161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71495500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AE4A3B-9FF3-89A4-88A1-8E39E0D37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Length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D4C3B0-5971-8BB2-0DE7-2763EAAC5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2057399"/>
            <a:ext cx="10744200" cy="40481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This command is used to find the total length of the characters in a string.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The Command:</a:t>
            </a:r>
          </a:p>
          <a:p>
            <a:pPr marL="45720" indent="0">
              <a:buNone/>
            </a:pPr>
            <a:r>
              <a:rPr lang="en-US" sz="2000" b="1" dirty="0"/>
              <a:t>	select length(</a:t>
            </a:r>
            <a:r>
              <a:rPr lang="en-US" sz="2000" b="1" dirty="0" err="1"/>
              <a:t>column_name</a:t>
            </a:r>
            <a:r>
              <a:rPr lang="en-US" sz="2000" b="1" dirty="0"/>
              <a:t>) from </a:t>
            </a:r>
            <a:r>
              <a:rPr lang="en-US" sz="2000" b="1" dirty="0" err="1"/>
              <a:t>table_name</a:t>
            </a:r>
            <a:r>
              <a:rPr lang="en-US" sz="2000" b="1" dirty="0"/>
              <a:t>;</a:t>
            </a:r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Syntax:</a:t>
            </a:r>
          </a:p>
          <a:p>
            <a:pPr marL="45720" indent="0">
              <a:buNone/>
            </a:pPr>
            <a:endParaRPr lang="en-US" sz="2000" b="1" dirty="0"/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Output:</a:t>
            </a:r>
          </a:p>
          <a:p>
            <a:pPr marL="45720" indent="0">
              <a:buNone/>
            </a:pPr>
            <a:endParaRPr lang="en-IN" sz="20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9B7E811-2DFD-91EF-0270-F65CF589D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087" y="3488044"/>
            <a:ext cx="5283238" cy="4132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F4C074A-1DAD-0BC2-5D23-5CB6BE8B5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718" y="4830025"/>
            <a:ext cx="2067924" cy="145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1981501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A9C3C3-B6CA-9120-F3E1-34CB0898E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Types of Commands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21AC4D-9500-9C82-1772-C64BD24C6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2057400"/>
            <a:ext cx="11106149" cy="4191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chemeClr val="tx1"/>
                </a:solidFill>
                <a:effectLst/>
              </a:rPr>
              <a:t>There are five types of SQL commands: 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tx1"/>
                </a:solidFill>
                <a:effectLst/>
              </a:rPr>
              <a:t>DDL</a:t>
            </a:r>
            <a:endParaRPr lang="en-US" b="1" i="0" dirty="0">
              <a:solidFill>
                <a:schemeClr val="bg1"/>
              </a:solidFill>
              <a:effectLst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tx1"/>
                </a:solidFill>
                <a:effectLst/>
              </a:rPr>
              <a:t>DML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tx1"/>
                </a:solidFill>
                <a:effectLst/>
              </a:rPr>
              <a:t>DCL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tx1"/>
                </a:solidFill>
                <a:effectLst/>
              </a:rPr>
              <a:t>TCL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tx1"/>
                </a:solidFill>
                <a:effectLst/>
              </a:rPr>
              <a:t>DQL.</a:t>
            </a:r>
            <a:endParaRPr lang="en-US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4D296EF-1623-387E-1864-FE75AC55D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090" y="2685821"/>
            <a:ext cx="5148262" cy="343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80112010"/>
      </p:ext>
    </p:extLst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360FD7-831F-D5CC-F4D5-E0B4B768B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General Functions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76BAA1-3850-856C-E2EC-4DD925F52C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Where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And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Not 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Greater Than &amp; Lesser Than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Greater Than or Equal 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Lesser Than or Equal 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&lt;&gt; (Not In)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200B44E-9D80-27A3-3CB8-3A57241671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!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Count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Distinct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Between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Count with Distinct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Order by </a:t>
            </a:r>
            <a:r>
              <a:rPr lang="en-US" sz="2000" b="1" dirty="0" err="1"/>
              <a:t>Asc</a:t>
            </a:r>
            <a:r>
              <a:rPr lang="en-US" sz="2000" b="1" dirty="0"/>
              <a:t> and Desc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Group By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/>
              <a:t>Limit &amp; </a:t>
            </a:r>
            <a:r>
              <a:rPr lang="en-IN" sz="2000" b="1" dirty="0" err="1"/>
              <a:t>Desc</a:t>
            </a:r>
            <a:r>
              <a:rPr lang="en-IN" sz="2000" b="1" dirty="0"/>
              <a:t> Limit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/>
              <a:t>Like &amp; Not Like</a:t>
            </a:r>
          </a:p>
        </p:txBody>
      </p:sp>
    </p:spTree>
    <p:extLst>
      <p:ext uri="{BB962C8B-B14F-4D97-AF65-F5344CB8AC3E}">
        <p14:creationId xmlns:p14="http://schemas.microsoft.com/office/powerpoint/2010/main" xmlns="" val="2031508388"/>
      </p:ext>
    </p:extLst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EFED4C-1C39-B517-BF93-626E46F89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Where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6528A6-7099-4B25-731C-92B84225A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6" y="2057399"/>
            <a:ext cx="10696574" cy="40671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This command is used to find the details of a specified value of a column.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The Command:</a:t>
            </a:r>
          </a:p>
          <a:p>
            <a:pPr marL="45720" indent="0">
              <a:buNone/>
            </a:pPr>
            <a:r>
              <a:rPr lang="en-US" sz="2000" b="1" dirty="0"/>
              <a:t>	select * from </a:t>
            </a:r>
            <a:r>
              <a:rPr lang="en-US" sz="2000" b="1" dirty="0" err="1"/>
              <a:t>table_name</a:t>
            </a:r>
            <a:r>
              <a:rPr lang="en-US" sz="2000" b="1" dirty="0"/>
              <a:t> where </a:t>
            </a:r>
            <a:r>
              <a:rPr lang="en-US" sz="2000" b="1" dirty="0" err="1"/>
              <a:t>column_name</a:t>
            </a:r>
            <a:r>
              <a:rPr lang="en-US" sz="2000" b="1" dirty="0"/>
              <a:t> = ‘Value’;</a:t>
            </a:r>
          </a:p>
          <a:p>
            <a:pPr marL="45720" indent="0">
              <a:buNone/>
            </a:pPr>
            <a:r>
              <a:rPr lang="en-IN" sz="2000" b="1" dirty="0">
                <a:solidFill>
                  <a:schemeClr val="bg1"/>
                </a:solidFill>
              </a:rPr>
              <a:t>Syntax:</a:t>
            </a:r>
          </a:p>
          <a:p>
            <a:pPr marL="45720" indent="0">
              <a:buNone/>
            </a:pPr>
            <a:endParaRPr lang="en-IN" sz="2000" b="1" dirty="0"/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Output:</a:t>
            </a:r>
          </a:p>
          <a:p>
            <a:pPr marL="45720" indent="0">
              <a:buNone/>
            </a:pPr>
            <a:endParaRPr lang="en-IN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AE7176F-552C-22A6-2B6B-9AD3DC00C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508" y="3534290"/>
            <a:ext cx="6867525" cy="314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07B3C2F-46C7-2736-90BB-3179D09E2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980" y="4497291"/>
            <a:ext cx="49149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52445996"/>
      </p:ext>
    </p:extLst>
  </p:cSld>
  <p:clrMapOvr>
    <a:masterClrMapping/>
  </p:clrMapOvr>
  <p:transition spd="slow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EE83AA-8044-56BF-F450-E1E256310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Or, And, In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426CD8-17D4-E3A2-BEBD-39D806C03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5" y="2057399"/>
            <a:ext cx="10858499" cy="40862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Or: This Command is used to find the details when any one condition is true among the multiple conditions.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And: This Command is used to find the details when all the conditions are true.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In: This command is used to find the details when all the conditions are true and is a easy way.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The Command:</a:t>
            </a:r>
          </a:p>
          <a:p>
            <a:pPr marL="45720" indent="0">
              <a:buNone/>
            </a:pPr>
            <a:r>
              <a:rPr lang="en-US" sz="2000" b="1" dirty="0"/>
              <a:t>	Or: select * from </a:t>
            </a:r>
            <a:r>
              <a:rPr lang="en-US" sz="2000" b="1" dirty="0" err="1"/>
              <a:t>table_name</a:t>
            </a:r>
            <a:r>
              <a:rPr lang="en-US" sz="2000" b="1" dirty="0"/>
              <a:t> where column_name1 = value or column_name2 = value;</a:t>
            </a:r>
          </a:p>
          <a:p>
            <a:pPr marL="45720" indent="0">
              <a:buNone/>
            </a:pPr>
            <a:r>
              <a:rPr lang="en-US" sz="2000" b="1" dirty="0"/>
              <a:t>	And: select * from </a:t>
            </a:r>
            <a:r>
              <a:rPr lang="en-US" sz="2000" b="1" dirty="0" err="1"/>
              <a:t>table_name</a:t>
            </a:r>
            <a:r>
              <a:rPr lang="en-US" sz="2000" b="1" dirty="0"/>
              <a:t> where column_name1 = value and column_name2 = value;</a:t>
            </a:r>
          </a:p>
          <a:p>
            <a:pPr marL="45720" indent="0">
              <a:buNone/>
            </a:pPr>
            <a:r>
              <a:rPr lang="en-US" sz="2000" b="1" dirty="0"/>
              <a:t>	In: select * from </a:t>
            </a:r>
            <a:r>
              <a:rPr lang="en-US" sz="2000" b="1" dirty="0" err="1"/>
              <a:t>table_name</a:t>
            </a:r>
            <a:r>
              <a:rPr lang="en-US" sz="2000" b="1" dirty="0"/>
              <a:t> where </a:t>
            </a:r>
            <a:r>
              <a:rPr lang="en-US" sz="2000" b="1" dirty="0" err="1"/>
              <a:t>column_name</a:t>
            </a:r>
            <a:r>
              <a:rPr lang="en-US" sz="2000" b="1" dirty="0"/>
              <a:t> in (Values);</a:t>
            </a:r>
          </a:p>
          <a:p>
            <a:pPr marL="45720" indent="0">
              <a:buNone/>
            </a:pP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xmlns="" val="1276429093"/>
      </p:ext>
    </p:extLst>
  </p:cSld>
  <p:clrMapOvr>
    <a:masterClrMapping/>
  </p:clrMapOvr>
  <p:transition spd="slow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FB8224-40B6-C58D-6FBC-6F4F47677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Or, And, In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6BAB99-9737-F903-F25A-6A34E0173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96598"/>
            <a:ext cx="10839450" cy="447560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Syntax:</a:t>
            </a:r>
          </a:p>
          <a:p>
            <a:pPr marL="45720" indent="0">
              <a:buNone/>
            </a:pPr>
            <a:r>
              <a:rPr lang="en-US" sz="2000" b="1" dirty="0"/>
              <a:t>Or</a:t>
            </a:r>
            <a:r>
              <a:rPr lang="en-US" sz="2000" b="1" dirty="0" smtClean="0"/>
              <a:t>:-</a:t>
            </a:r>
          </a:p>
          <a:p>
            <a:pPr marL="45720" indent="0">
              <a:buNone/>
            </a:pPr>
            <a:endParaRPr lang="en-US" sz="2000" b="1" dirty="0"/>
          </a:p>
          <a:p>
            <a:pPr marL="45720" indent="0">
              <a:buNone/>
            </a:pPr>
            <a:r>
              <a:rPr lang="en-US" sz="2000" b="1" dirty="0"/>
              <a:t>And</a:t>
            </a:r>
            <a:r>
              <a:rPr lang="en-US" sz="2000" b="1" dirty="0" smtClean="0"/>
              <a:t>:-</a:t>
            </a:r>
          </a:p>
          <a:p>
            <a:pPr marL="45720" indent="0">
              <a:buNone/>
            </a:pPr>
            <a:endParaRPr lang="en-US" sz="2000" b="1" dirty="0"/>
          </a:p>
          <a:p>
            <a:pPr marL="45720" indent="0">
              <a:buNone/>
            </a:pPr>
            <a:r>
              <a:rPr lang="en-US" sz="2000" b="1" dirty="0"/>
              <a:t>In:-</a:t>
            </a:r>
          </a:p>
          <a:p>
            <a:pPr marL="45720" indent="0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Output</a:t>
            </a:r>
            <a:r>
              <a:rPr lang="en-US" sz="2000" b="1" dirty="0">
                <a:solidFill>
                  <a:schemeClr val="bg1"/>
                </a:solidFill>
              </a:rPr>
              <a:t>:</a:t>
            </a:r>
            <a:r>
              <a:rPr lang="en-IN" sz="2000" b="1" dirty="0">
                <a:solidFill>
                  <a:schemeClr val="bg1"/>
                </a:solidFill>
              </a:rPr>
              <a:t>     </a:t>
            </a:r>
          </a:p>
          <a:p>
            <a:pPr marL="45720" indent="0">
              <a:buNone/>
            </a:pPr>
            <a:r>
              <a:rPr lang="en-IN" sz="2000" b="1" dirty="0"/>
              <a:t>                    or                                         And                                        In                                                                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23795B1-BE55-E484-4DE7-B6B5EDB9D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473" y="2139552"/>
            <a:ext cx="6585946" cy="2901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F80A4D5-A807-787B-E1F8-0A257674B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179" y="5109244"/>
            <a:ext cx="3455781" cy="11391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E8E3269-E172-7702-44D9-5C277B960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508" y="2861239"/>
            <a:ext cx="7455476" cy="2901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6CC119D6-7571-C28D-C610-203EA213B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8017" y="5109244"/>
            <a:ext cx="3528025" cy="8887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A8F2DB8A-5759-FAAD-E94C-C05B11563E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2850" y="3542769"/>
            <a:ext cx="6011558" cy="30235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BDD89746-1604-A912-D257-72A6C1ECAB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1662" y="5109245"/>
            <a:ext cx="3060552" cy="88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69037374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DE1779-1AC7-5C10-09B1-F735C416B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Not In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6EF4EE-F9C0-2B7C-551C-9187594CC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2057400"/>
            <a:ext cx="10744199" cy="4038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This command will display the values except the values we give in the condition.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The Command:</a:t>
            </a:r>
          </a:p>
          <a:p>
            <a:pPr marL="45720" indent="0">
              <a:buNone/>
            </a:pPr>
            <a:r>
              <a:rPr lang="en-US" b="1" dirty="0"/>
              <a:t>	select * from </a:t>
            </a:r>
            <a:r>
              <a:rPr lang="en-US" b="1" dirty="0" err="1"/>
              <a:t>table_name</a:t>
            </a:r>
            <a:r>
              <a:rPr lang="en-US" b="1" dirty="0"/>
              <a:t> where </a:t>
            </a:r>
            <a:r>
              <a:rPr lang="en-US" b="1" dirty="0" err="1"/>
              <a:t>column_name</a:t>
            </a:r>
            <a:r>
              <a:rPr lang="en-US" b="1" dirty="0"/>
              <a:t> not in (value1, value2);</a:t>
            </a:r>
          </a:p>
          <a:p>
            <a:pPr marL="45720" indent="0">
              <a:buNone/>
            </a:pPr>
            <a:r>
              <a:rPr lang="en-US" b="1" dirty="0">
                <a:solidFill>
                  <a:schemeClr val="bg1"/>
                </a:solidFill>
              </a:rPr>
              <a:t>Syntax:</a:t>
            </a:r>
          </a:p>
          <a:p>
            <a:pPr marL="45720" indent="0">
              <a:buNone/>
            </a:pPr>
            <a:endParaRPr lang="en-US" b="1" dirty="0"/>
          </a:p>
          <a:p>
            <a:pPr marL="45720" indent="0">
              <a:buNone/>
            </a:pPr>
            <a:r>
              <a:rPr lang="en-US" b="1" dirty="0">
                <a:solidFill>
                  <a:schemeClr val="bg1"/>
                </a:solidFill>
              </a:rPr>
              <a:t>Output:</a:t>
            </a:r>
          </a:p>
          <a:p>
            <a:pPr marL="45720" indent="0">
              <a:buNone/>
            </a:pP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B9505BE-632A-6877-87DB-C0A9811BE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475" y="4911663"/>
            <a:ext cx="7048594" cy="284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352D7BD-ADDC-9309-1531-F3CC2FC99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981" y="5524077"/>
            <a:ext cx="4430368" cy="107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51497044"/>
      </p:ext>
    </p:extLst>
  </p:cSld>
  <p:clrMapOvr>
    <a:masterClrMapping/>
  </p:clrMapOvr>
  <p:transition spd="slow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60FD61-D6F7-1584-8BC6-A096B293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Greater Than and Lesser Than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1299B0-0A2F-EF12-B991-FEDFCE210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2057400"/>
            <a:ext cx="10706099" cy="4038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The Command:</a:t>
            </a:r>
            <a:endParaRPr lang="en-IN" sz="1800" b="1" dirty="0"/>
          </a:p>
          <a:p>
            <a:pPr marL="45720" indent="0">
              <a:buNone/>
            </a:pPr>
            <a:r>
              <a:rPr lang="en-IN" sz="1800" b="1" dirty="0"/>
              <a:t>	</a:t>
            </a:r>
            <a:r>
              <a:rPr lang="en-IN" sz="2000" b="1" dirty="0"/>
              <a:t>Greater than:- select * from </a:t>
            </a:r>
            <a:r>
              <a:rPr lang="en-IN" sz="2000" b="1" dirty="0" err="1"/>
              <a:t>table_name</a:t>
            </a:r>
            <a:r>
              <a:rPr lang="en-IN" sz="2000" b="1" dirty="0"/>
              <a:t> where </a:t>
            </a:r>
            <a:r>
              <a:rPr lang="en-IN" sz="2000" b="1" dirty="0" err="1"/>
              <a:t>column_name</a:t>
            </a:r>
            <a:r>
              <a:rPr lang="en-IN" sz="2000" b="1" dirty="0"/>
              <a:t> &gt; value;</a:t>
            </a:r>
          </a:p>
          <a:p>
            <a:pPr marL="45720" indent="0">
              <a:buNone/>
            </a:pPr>
            <a:r>
              <a:rPr lang="en-IN" sz="2000" b="1" dirty="0"/>
              <a:t>	Lesser than:- select * from </a:t>
            </a:r>
            <a:r>
              <a:rPr lang="en-IN" sz="2000" b="1" dirty="0" err="1"/>
              <a:t>table_name</a:t>
            </a:r>
            <a:r>
              <a:rPr lang="en-IN" sz="2000" b="1" dirty="0"/>
              <a:t> where </a:t>
            </a:r>
            <a:r>
              <a:rPr lang="en-IN" sz="2000" b="1" dirty="0" err="1"/>
              <a:t>column_name</a:t>
            </a:r>
            <a:r>
              <a:rPr lang="en-IN" sz="2000" b="1" dirty="0"/>
              <a:t> &lt; value;</a:t>
            </a:r>
          </a:p>
          <a:p>
            <a:pPr marL="45720" indent="0">
              <a:buNone/>
            </a:pPr>
            <a:r>
              <a:rPr lang="en-IN" sz="2000" b="1" dirty="0">
                <a:solidFill>
                  <a:schemeClr val="bg1"/>
                </a:solidFill>
              </a:rPr>
              <a:t>Syntax:</a:t>
            </a:r>
          </a:p>
          <a:p>
            <a:pPr marL="45720" indent="0">
              <a:buNone/>
            </a:pPr>
            <a:r>
              <a:rPr lang="en-IN" sz="2000" b="1" dirty="0"/>
              <a:t>Greater Than:- </a:t>
            </a:r>
          </a:p>
          <a:p>
            <a:pPr marL="45720" indent="0">
              <a:buNone/>
            </a:pPr>
            <a:r>
              <a:rPr lang="en-IN" sz="2000" b="1" dirty="0"/>
              <a:t>Lesser Than:- </a:t>
            </a:r>
          </a:p>
          <a:p>
            <a:pPr marL="45720" indent="0">
              <a:buNone/>
            </a:pPr>
            <a:r>
              <a:rPr lang="en-IN" sz="2000" b="1" dirty="0">
                <a:solidFill>
                  <a:schemeClr val="bg1"/>
                </a:solidFill>
              </a:rPr>
              <a:t>Output:</a:t>
            </a:r>
          </a:p>
          <a:p>
            <a:pPr marL="45720" indent="0">
              <a:buNone/>
            </a:pPr>
            <a:r>
              <a:rPr lang="en-IN" sz="2000" b="1" dirty="0"/>
              <a:t>               Greater Than:-                                   Lesser Than:-</a:t>
            </a:r>
            <a:endParaRPr lang="en-US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B3A1A20-4D00-DA85-F1F0-3E61D3135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521" y="3567660"/>
            <a:ext cx="5095976" cy="2876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C0F6346-E484-63F9-A2A9-94F6996F9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695" y="5278072"/>
            <a:ext cx="3542322" cy="9771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16A9518-26CE-DDCE-FFBB-603F3826A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4554" y="3972153"/>
            <a:ext cx="4753823" cy="2668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490884D-0F05-A1AB-2673-9DA11A7967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7769" y="5256039"/>
            <a:ext cx="3367655" cy="105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63574480"/>
      </p:ext>
    </p:extLst>
  </p:cSld>
  <p:clrMapOvr>
    <a:masterClrMapping/>
  </p:clrMapOvr>
  <p:transition spd="slow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000DB6B-FC84-CF12-D4BA-BE20486DF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E79CCB-D74E-9638-5A0C-98549EA73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Greater Than or Equal To and Lesser Than or Equal To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97AA0-42A3-D78C-8C5D-97B1D2E92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2057400"/>
            <a:ext cx="10706099" cy="4191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The Command:</a:t>
            </a:r>
            <a:endParaRPr lang="en-IN" sz="1800" b="1" dirty="0"/>
          </a:p>
          <a:p>
            <a:pPr marL="45720" indent="0">
              <a:buNone/>
            </a:pPr>
            <a:r>
              <a:rPr lang="en-IN" sz="1800" b="1" dirty="0"/>
              <a:t>	</a:t>
            </a:r>
            <a:r>
              <a:rPr lang="en-IN" sz="2000" b="1" dirty="0"/>
              <a:t>Greater than:- select * from </a:t>
            </a:r>
            <a:r>
              <a:rPr lang="en-IN" sz="2000" b="1" dirty="0" err="1"/>
              <a:t>table_name</a:t>
            </a:r>
            <a:r>
              <a:rPr lang="en-IN" sz="2000" b="1" dirty="0"/>
              <a:t> where </a:t>
            </a:r>
            <a:r>
              <a:rPr lang="en-IN" sz="2000" b="1" dirty="0" err="1"/>
              <a:t>column_name</a:t>
            </a:r>
            <a:r>
              <a:rPr lang="en-IN" sz="2000" b="1" dirty="0"/>
              <a:t> &gt;= value;</a:t>
            </a:r>
          </a:p>
          <a:p>
            <a:pPr marL="45720" indent="0">
              <a:buNone/>
            </a:pPr>
            <a:r>
              <a:rPr lang="en-IN" sz="2000" b="1" dirty="0"/>
              <a:t>	Lesser than:- select * from </a:t>
            </a:r>
            <a:r>
              <a:rPr lang="en-IN" sz="2000" b="1" dirty="0" err="1"/>
              <a:t>table_name</a:t>
            </a:r>
            <a:r>
              <a:rPr lang="en-IN" sz="2000" b="1" dirty="0"/>
              <a:t> where </a:t>
            </a:r>
            <a:r>
              <a:rPr lang="en-IN" sz="2000" b="1" dirty="0" err="1"/>
              <a:t>column_name</a:t>
            </a:r>
            <a:r>
              <a:rPr lang="en-IN" sz="2000" b="1" dirty="0"/>
              <a:t> &lt;= value;</a:t>
            </a:r>
          </a:p>
          <a:p>
            <a:pPr marL="45720" indent="0">
              <a:buNone/>
            </a:pPr>
            <a:r>
              <a:rPr lang="en-IN" sz="2000" b="1" dirty="0">
                <a:solidFill>
                  <a:schemeClr val="bg1"/>
                </a:solidFill>
              </a:rPr>
              <a:t>Syntax:</a:t>
            </a:r>
          </a:p>
          <a:p>
            <a:pPr marL="45720" indent="0">
              <a:buNone/>
            </a:pPr>
            <a:r>
              <a:rPr lang="en-IN" sz="2000" b="1" dirty="0"/>
              <a:t>&gt;=:- </a:t>
            </a:r>
          </a:p>
          <a:p>
            <a:pPr marL="45720" indent="0">
              <a:buNone/>
            </a:pPr>
            <a:r>
              <a:rPr lang="en-IN" sz="2000" b="1" dirty="0"/>
              <a:t>&lt;=:- </a:t>
            </a:r>
          </a:p>
          <a:p>
            <a:pPr marL="45720" indent="0">
              <a:buNone/>
            </a:pPr>
            <a:r>
              <a:rPr lang="en-IN" sz="2000" b="1" dirty="0">
                <a:solidFill>
                  <a:schemeClr val="bg1"/>
                </a:solidFill>
              </a:rPr>
              <a:t>Output:</a:t>
            </a:r>
          </a:p>
          <a:p>
            <a:pPr marL="45720" indent="0">
              <a:buNone/>
            </a:pPr>
            <a:r>
              <a:rPr lang="en-IN" sz="2000" b="1" dirty="0"/>
              <a:t>                          &gt;= :-                                                    &lt;= :-</a:t>
            </a:r>
            <a:endParaRPr lang="en-US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EBEFC4E-837A-C521-0D98-7E2BAF02C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243" y="3572719"/>
            <a:ext cx="5488755" cy="3059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576D7B4-7B13-607F-11A9-8774F3B75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158" y="5509195"/>
            <a:ext cx="4058516" cy="9672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2855E02-BEB2-A500-7357-01B9077DA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208" y="4002830"/>
            <a:ext cx="5985783" cy="2796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22165E55-9890-398F-8A7C-85715D08CF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0357" y="5490155"/>
            <a:ext cx="3955243" cy="96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5127717"/>
      </p:ext>
    </p:extLst>
  </p:cSld>
  <p:clrMapOvr>
    <a:masterClrMapping/>
  </p:clrMapOvr>
  <p:transition spd="slow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689CD3-8E6F-D7DE-30EF-06A6CE699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Count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769359-A4E2-2030-F0B4-6FF3F78AE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50" y="2057399"/>
            <a:ext cx="10658475" cy="40862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This command is used to count the total number of values in the table.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The Command:</a:t>
            </a:r>
          </a:p>
          <a:p>
            <a:pPr marL="45720" indent="0">
              <a:buNone/>
            </a:pPr>
            <a:r>
              <a:rPr lang="en-US" sz="2000" b="1" dirty="0"/>
              <a:t>	select count(*) from </a:t>
            </a:r>
            <a:r>
              <a:rPr lang="en-US" sz="2000" b="1" dirty="0" err="1"/>
              <a:t>table_name</a:t>
            </a:r>
            <a:r>
              <a:rPr lang="en-US" sz="2000" b="1" dirty="0"/>
              <a:t>;</a:t>
            </a:r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Syntax:</a:t>
            </a:r>
          </a:p>
          <a:p>
            <a:pPr marL="45720" indent="0">
              <a:buNone/>
            </a:pPr>
            <a:endParaRPr lang="en-US" sz="2000" b="1" dirty="0"/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Output:</a:t>
            </a:r>
          </a:p>
          <a:p>
            <a:pPr marL="45720" indent="0">
              <a:buNone/>
            </a:pPr>
            <a:endParaRPr lang="en-IN" sz="2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62B7D5C-FBA6-634B-F33A-D10B2D79D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786" y="4625259"/>
            <a:ext cx="1676173" cy="8316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0A21619-5055-599D-5F7D-432D132CA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521" y="3511731"/>
            <a:ext cx="3907318" cy="30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20721715"/>
      </p:ext>
    </p:extLst>
  </p:cSld>
  <p:clrMapOvr>
    <a:masterClrMapping/>
  </p:clrMapOvr>
  <p:transition spd="slow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D9B089-135A-5C20-A628-F82351695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599" y="605364"/>
            <a:ext cx="8596668" cy="13208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Distinct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7481BA-0B1D-1532-F53B-155252B36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50" y="2057400"/>
            <a:ext cx="10601325" cy="40957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This command is used to display distinct values.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The Command:</a:t>
            </a:r>
          </a:p>
          <a:p>
            <a:pPr marL="45720" indent="0">
              <a:buNone/>
            </a:pPr>
            <a:r>
              <a:rPr lang="en-US" sz="2000" b="1" dirty="0"/>
              <a:t>	select distinct(</a:t>
            </a:r>
            <a:r>
              <a:rPr lang="en-US" sz="2000" b="1" dirty="0" err="1"/>
              <a:t>column_name</a:t>
            </a:r>
            <a:r>
              <a:rPr lang="en-US" sz="2000" b="1" dirty="0"/>
              <a:t>) from </a:t>
            </a:r>
            <a:r>
              <a:rPr lang="en-US" sz="2000" b="1" dirty="0" err="1"/>
              <a:t>table_name</a:t>
            </a:r>
            <a:r>
              <a:rPr lang="en-US" sz="2000" b="1" dirty="0"/>
              <a:t>;</a:t>
            </a:r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Syntax:</a:t>
            </a:r>
          </a:p>
          <a:p>
            <a:pPr marL="45720" indent="0">
              <a:buNone/>
            </a:pPr>
            <a:endParaRPr lang="en-US" sz="2000" b="1" dirty="0"/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Output:</a:t>
            </a:r>
          </a:p>
          <a:p>
            <a:pPr marL="45720" indent="0">
              <a:buNone/>
            </a:pPr>
            <a:endParaRPr lang="en-IN" sz="2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B839C57-7942-2D64-7862-EEBE571A2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428" y="4611476"/>
            <a:ext cx="1590967" cy="16268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0F4C02E-AB13-6E2D-EE15-7D021346E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586" y="3514397"/>
            <a:ext cx="5463396" cy="38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8240230"/>
      </p:ext>
    </p:extLst>
  </p:cSld>
  <p:clrMapOvr>
    <a:masterClrMapping/>
  </p:clrMapOvr>
  <p:transition spd="slow"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8E2FA4-F2B7-163E-1858-07CCDCBEA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Between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D7C2F4-184F-84B7-BC4A-979CF8625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2057400"/>
            <a:ext cx="10782300" cy="4191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This command is used to display the values between or in the range of two values.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The Command:</a:t>
            </a:r>
          </a:p>
          <a:p>
            <a:pPr marL="45720" indent="0">
              <a:buNone/>
            </a:pPr>
            <a:r>
              <a:rPr lang="en-US" sz="2000" b="1" dirty="0"/>
              <a:t>	select * from </a:t>
            </a:r>
            <a:r>
              <a:rPr lang="en-US" sz="2000" b="1" dirty="0" err="1"/>
              <a:t>table_name</a:t>
            </a:r>
            <a:r>
              <a:rPr lang="en-US" sz="2000" b="1" dirty="0"/>
              <a:t> where </a:t>
            </a:r>
            <a:r>
              <a:rPr lang="en-US" sz="2000" b="1" dirty="0" err="1"/>
              <a:t>column_name</a:t>
            </a:r>
            <a:r>
              <a:rPr lang="en-US" sz="2000" b="1" dirty="0"/>
              <a:t> between value1 and value2;</a:t>
            </a:r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Syntax:</a:t>
            </a:r>
          </a:p>
          <a:p>
            <a:pPr marL="45720" indent="0">
              <a:buNone/>
            </a:pPr>
            <a:endParaRPr lang="en-US" sz="2000" b="1" dirty="0"/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Output:</a:t>
            </a:r>
          </a:p>
          <a:p>
            <a:pPr marL="45720" indent="0">
              <a:buNone/>
            </a:pPr>
            <a:endParaRPr lang="en-IN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0050EA1-E4F4-D409-AC63-77268F081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833" y="3532295"/>
            <a:ext cx="6735935" cy="3266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CE45393-82FA-31D6-8FE2-729C795E3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836" y="4782282"/>
            <a:ext cx="4346784" cy="159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6609617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14D0EB-D810-0DBF-9A9B-CE60F4426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DDL Commands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5A0179-6B30-7BAE-62E2-50C44F508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6" y="2057400"/>
            <a:ext cx="11001374" cy="41910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chemeClr val="tx1"/>
                </a:solidFill>
                <a:effectLst/>
              </a:rPr>
              <a:t>DDL changes the structure of the table like creating a table, deleting a table, altering a table, etc.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chemeClr val="tx1"/>
                </a:solidFill>
                <a:effectLst/>
              </a:rPr>
              <a:t>All the command of DDL are auto-committed that means it permanently save all the changes in the database.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chemeClr val="tx1"/>
                </a:solidFill>
                <a:effectLst/>
              </a:rPr>
              <a:t>Here are some commands that come under DDL: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tx1"/>
                </a:solidFill>
                <a:effectLst/>
              </a:rPr>
              <a:t>CREATE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tx1"/>
                </a:solidFill>
                <a:effectLst/>
              </a:rPr>
              <a:t>ALTER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tx1"/>
                </a:solidFill>
                <a:effectLst/>
              </a:rPr>
              <a:t>DROP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tx1"/>
                </a:solidFill>
                <a:effectLst/>
              </a:rPr>
              <a:t>TRUNCATE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accent5">
                  <a:lumMod val="75000"/>
                </a:schemeClr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58815196"/>
      </p:ext>
    </p:extLst>
  </p:cSld>
  <p:clrMapOvr>
    <a:masterClrMapping/>
  </p:clrMapOvr>
  <p:transition spd="slow"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B63FDF-4190-DE74-0807-7F2FC927B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Count with Distinct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7EBAA3-88AC-F2B7-F659-901CCB8E9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1" y="2057399"/>
            <a:ext cx="10734674" cy="40862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This command is used to count the total number of values distinctly.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The Command:</a:t>
            </a:r>
          </a:p>
          <a:p>
            <a:pPr marL="45720" indent="0">
              <a:buNone/>
            </a:pPr>
            <a:r>
              <a:rPr lang="en-US" sz="2000" b="1" dirty="0"/>
              <a:t>	select count(Distinct(</a:t>
            </a:r>
            <a:r>
              <a:rPr lang="en-US" sz="2000" b="1" dirty="0" err="1"/>
              <a:t>column_name</a:t>
            </a:r>
            <a:r>
              <a:rPr lang="en-US" sz="2000" b="1" dirty="0"/>
              <a:t>)) from </a:t>
            </a:r>
            <a:r>
              <a:rPr lang="en-US" sz="2000" b="1" dirty="0" err="1"/>
              <a:t>table_name</a:t>
            </a:r>
            <a:r>
              <a:rPr lang="en-US" sz="2000" b="1" dirty="0"/>
              <a:t>;</a:t>
            </a:r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Syntax:</a:t>
            </a:r>
          </a:p>
          <a:p>
            <a:pPr marL="45720" indent="0">
              <a:buNone/>
            </a:pP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Output: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F237FB1-B74B-242C-FFD5-D7F1220D5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679" y="4777954"/>
            <a:ext cx="3042680" cy="685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C266FAD-5083-C5C4-CB50-166120A40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908" y="3547005"/>
            <a:ext cx="6481474" cy="31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87441194"/>
      </p:ext>
    </p:extLst>
  </p:cSld>
  <p:clrMapOvr>
    <a:masterClrMapping/>
  </p:clrMapOvr>
  <p:transition spd="slow">
    <p:wip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D791A5-5663-DF5D-4015-C52865F2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Group By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75060F-BDD3-76F2-5073-09BF63632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6" y="2057399"/>
            <a:ext cx="10753724" cy="40671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This command is used to group the values based on the condition.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The Command:</a:t>
            </a:r>
          </a:p>
          <a:p>
            <a:pPr marL="45720" indent="0">
              <a:buNone/>
            </a:pPr>
            <a:r>
              <a:rPr lang="en-US" sz="2000" b="1" dirty="0"/>
              <a:t>	select * from </a:t>
            </a:r>
            <a:r>
              <a:rPr lang="en-US" sz="2000" b="1" dirty="0" err="1"/>
              <a:t>table_name</a:t>
            </a:r>
            <a:r>
              <a:rPr lang="en-US" sz="2000" b="1" dirty="0"/>
              <a:t> group by </a:t>
            </a:r>
            <a:r>
              <a:rPr lang="en-US" sz="2000" b="1" dirty="0" err="1"/>
              <a:t>column_name</a:t>
            </a:r>
            <a:r>
              <a:rPr lang="en-US" sz="2000" b="1" dirty="0"/>
              <a:t>;</a:t>
            </a:r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Syntax:</a:t>
            </a:r>
          </a:p>
          <a:p>
            <a:pPr marL="45720" indent="0">
              <a:buNone/>
            </a:pPr>
            <a:endParaRPr lang="en-US" sz="2000" b="1" dirty="0"/>
          </a:p>
          <a:p>
            <a:pPr marL="45720" indent="0">
              <a:buNone/>
            </a:pPr>
            <a:endParaRPr lang="en-US" sz="2000" b="1" dirty="0" smtClean="0">
              <a:solidFill>
                <a:schemeClr val="bg1"/>
              </a:solidFill>
            </a:endParaRPr>
          </a:p>
          <a:p>
            <a:pPr marL="45720" indent="0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Output</a:t>
            </a:r>
            <a:r>
              <a:rPr lang="en-US" sz="2000" b="1" dirty="0">
                <a:solidFill>
                  <a:schemeClr val="bg1"/>
                </a:solidFill>
              </a:rPr>
              <a:t>:</a:t>
            </a:r>
          </a:p>
          <a:p>
            <a:pPr marL="45720" indent="0">
              <a:buNone/>
            </a:pPr>
            <a:endParaRPr lang="en-IN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EB3D9A0-7FE3-9871-C9F5-58BD6C290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251" y="3560686"/>
            <a:ext cx="7042915" cy="3143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F491366-2027-1571-06A6-D665BDED2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652" y="4737736"/>
            <a:ext cx="2958218" cy="11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99923614"/>
      </p:ext>
    </p:extLst>
  </p:cSld>
  <p:clrMapOvr>
    <a:masterClrMapping/>
  </p:clrMapOvr>
  <p:transition spd="slow">
    <p:wip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40BC46-2868-1A75-2EF0-ACC57180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Order by </a:t>
            </a:r>
            <a:r>
              <a:rPr lang="en-US" b="1" dirty="0" err="1">
                <a:solidFill>
                  <a:schemeClr val="bg1"/>
                </a:solidFill>
              </a:rPr>
              <a:t>Asc</a:t>
            </a:r>
            <a:r>
              <a:rPr lang="en-US" b="1" dirty="0">
                <a:solidFill>
                  <a:schemeClr val="bg1"/>
                </a:solidFill>
              </a:rPr>
              <a:t> &amp; Desc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248F1C-A4F1-22F0-3EBD-A342625D1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2057400"/>
            <a:ext cx="10744200" cy="4038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This command is used to order the values in an order of either ascending or descending.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The Command:</a:t>
            </a:r>
          </a:p>
          <a:p>
            <a:pPr marL="45720" indent="0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Asc</a:t>
            </a:r>
            <a:r>
              <a:rPr lang="en-US" sz="2000" b="1" dirty="0"/>
              <a:t>:- select * from </a:t>
            </a:r>
            <a:r>
              <a:rPr lang="en-US" sz="2000" b="1" dirty="0" err="1"/>
              <a:t>table_name</a:t>
            </a:r>
            <a:r>
              <a:rPr lang="en-US" sz="2000" b="1" dirty="0"/>
              <a:t> order  by </a:t>
            </a:r>
            <a:r>
              <a:rPr lang="en-US" sz="2000" b="1" dirty="0" err="1"/>
              <a:t>column_name</a:t>
            </a:r>
            <a:r>
              <a:rPr lang="en-US" sz="2000" b="1" dirty="0"/>
              <a:t>;</a:t>
            </a:r>
          </a:p>
          <a:p>
            <a:pPr marL="45720" indent="0">
              <a:buNone/>
            </a:pPr>
            <a:r>
              <a:rPr lang="en-US" sz="2000" b="1" dirty="0"/>
              <a:t>	Desc:- select * from </a:t>
            </a:r>
            <a:r>
              <a:rPr lang="en-US" sz="2000" b="1" dirty="0" err="1"/>
              <a:t>table_name</a:t>
            </a:r>
            <a:r>
              <a:rPr lang="en-US" sz="2000" b="1" dirty="0"/>
              <a:t> order by </a:t>
            </a:r>
            <a:r>
              <a:rPr lang="en-US" sz="2000" b="1" dirty="0" err="1"/>
              <a:t>column_name</a:t>
            </a:r>
            <a:r>
              <a:rPr lang="en-US" sz="2000" b="1" dirty="0"/>
              <a:t> desc;</a:t>
            </a:r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Syntax:</a:t>
            </a:r>
          </a:p>
          <a:p>
            <a:pPr marL="45720" indent="0">
              <a:buNone/>
            </a:pPr>
            <a:r>
              <a:rPr lang="en-US" sz="2000" b="1" dirty="0" err="1"/>
              <a:t>Asc</a:t>
            </a:r>
            <a:r>
              <a:rPr lang="en-US" sz="2000" b="1" dirty="0"/>
              <a:t>:-</a:t>
            </a:r>
          </a:p>
          <a:p>
            <a:pPr marL="45720" indent="0">
              <a:buNone/>
            </a:pPr>
            <a:r>
              <a:rPr lang="en-US" sz="2000" b="1" dirty="0"/>
              <a:t>Desc:-</a:t>
            </a:r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Output:                   </a:t>
            </a:r>
            <a:r>
              <a:rPr lang="en-US" b="1" dirty="0" err="1"/>
              <a:t>Asc</a:t>
            </a:r>
            <a:r>
              <a:rPr lang="en-US" b="1" dirty="0"/>
              <a:t>                                             Desc</a:t>
            </a:r>
          </a:p>
          <a:p>
            <a:pPr marL="45720" indent="0">
              <a:buNone/>
            </a:pPr>
            <a:endParaRPr lang="en-IN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DB65377-75AB-4D39-1021-7CBDF7CBF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633" y="4230710"/>
            <a:ext cx="5115028" cy="2431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291C2EF-5DD1-7397-35B5-A3920DED6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236" y="5571052"/>
            <a:ext cx="3168573" cy="9513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B65DCC8C-C85B-42EE-AE60-D8CF2237D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9289" y="4615949"/>
            <a:ext cx="4719816" cy="2544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7595FFE0-05F8-F5B5-F799-F4C920F07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780" y="5553684"/>
            <a:ext cx="3239955" cy="100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55922207"/>
      </p:ext>
    </p:extLst>
  </p:cSld>
  <p:clrMapOvr>
    <a:masterClrMapping/>
  </p:clrMapOvr>
  <p:transition spd="slow">
    <p:wip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B50A52-1DFB-4CB4-C6D5-E56E9CC17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Limit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75794E-D721-0357-6352-4CB58DFC0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057400"/>
            <a:ext cx="10820399" cy="40767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This command is used to display the values to a limited level.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The Command:</a:t>
            </a:r>
          </a:p>
          <a:p>
            <a:pPr marL="45720" indent="0">
              <a:buNone/>
            </a:pPr>
            <a:r>
              <a:rPr lang="en-US" sz="2000" b="1" dirty="0"/>
              <a:t>	select * from </a:t>
            </a:r>
            <a:r>
              <a:rPr lang="en-US" sz="2000" b="1" dirty="0" err="1"/>
              <a:t>table_name</a:t>
            </a:r>
            <a:r>
              <a:rPr lang="en-US" sz="2000" b="1" dirty="0"/>
              <a:t> limit 2,5;</a:t>
            </a:r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Syntax:</a:t>
            </a:r>
          </a:p>
          <a:p>
            <a:pPr marL="45720" indent="0">
              <a:buNone/>
            </a:pPr>
            <a:endParaRPr lang="en-US" sz="2000" b="1" dirty="0"/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Output:</a:t>
            </a:r>
          </a:p>
          <a:p>
            <a:pPr marL="45720" indent="0">
              <a:buNone/>
            </a:pPr>
            <a:endParaRPr lang="en-US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15F6541-471F-E0EB-8B2E-9551AE39D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828" y="3525142"/>
            <a:ext cx="5109654" cy="2947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39F9295-A960-D37E-282D-612E7DFD8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541" y="4868196"/>
            <a:ext cx="4554990" cy="126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0091988"/>
      </p:ext>
    </p:extLst>
  </p:cSld>
  <p:clrMapOvr>
    <a:masterClrMapping/>
  </p:clrMapOvr>
  <p:transition spd="slow">
    <p:wip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7C1997-254D-6D62-18AD-6BC3212AB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887" y="609600"/>
            <a:ext cx="8596668" cy="13208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Desc Limit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9E917A-2580-AC86-2AC0-A95AFFCA0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57400"/>
            <a:ext cx="10696575" cy="40767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This command is used to display the values in a descending order of limit mentioned.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The Command:</a:t>
            </a:r>
          </a:p>
          <a:p>
            <a:pPr marL="45720" indent="0">
              <a:buNone/>
            </a:pPr>
            <a:r>
              <a:rPr lang="en-US" sz="2000" b="1" dirty="0"/>
              <a:t>	select * from </a:t>
            </a:r>
            <a:r>
              <a:rPr lang="en-US" sz="2000" b="1" dirty="0" err="1"/>
              <a:t>table_name</a:t>
            </a:r>
            <a:r>
              <a:rPr lang="en-US" sz="2000" b="1" dirty="0"/>
              <a:t> desc limit 10,5;</a:t>
            </a:r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Syntax:</a:t>
            </a:r>
          </a:p>
          <a:p>
            <a:pPr marL="45720" indent="0">
              <a:buNone/>
            </a:pPr>
            <a:endParaRPr lang="en-US" sz="2000" b="1" dirty="0"/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Output:</a:t>
            </a:r>
          </a:p>
          <a:p>
            <a:pPr marL="45720" indent="0">
              <a:buNone/>
            </a:pPr>
            <a:endParaRPr lang="en-IN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2B659C8-18F9-5428-D0A4-5857BC393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280" y="3534456"/>
            <a:ext cx="7944067" cy="334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625E46C-37C7-ABF6-5FDD-ED1E30F74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802" y="4549618"/>
            <a:ext cx="4284517" cy="137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02957262"/>
      </p:ext>
    </p:extLst>
  </p:cSld>
  <p:clrMapOvr>
    <a:masterClrMapping/>
  </p:clrMapOvr>
  <p:transition spd="slow">
    <p:wip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B75CCF3-77E7-97AC-F441-2721F762C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D5285A-13B7-B27A-6B9F-EDD0362CF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Like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439613-0661-E391-2DEB-BE2CBADF7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57400"/>
            <a:ext cx="10696575" cy="40767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The Command:</a:t>
            </a:r>
          </a:p>
          <a:p>
            <a:pPr marL="45720" indent="0">
              <a:buNone/>
            </a:pPr>
            <a:r>
              <a:rPr lang="en-US" sz="2000" b="1" dirty="0"/>
              <a:t>	select * from </a:t>
            </a:r>
            <a:r>
              <a:rPr lang="en-US" sz="2000" b="1" dirty="0" err="1"/>
              <a:t>table_name</a:t>
            </a:r>
            <a:r>
              <a:rPr lang="en-US" sz="2000" b="1" dirty="0"/>
              <a:t> where </a:t>
            </a:r>
            <a:r>
              <a:rPr lang="en-US" sz="2000" b="1" dirty="0" err="1"/>
              <a:t>column_name</a:t>
            </a:r>
            <a:r>
              <a:rPr lang="en-US" sz="2000" b="1" dirty="0"/>
              <a:t> like ‘%value’ or ‘value&amp;’ or ‘%value%’;</a:t>
            </a:r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Syntax:</a:t>
            </a:r>
          </a:p>
          <a:p>
            <a:pPr marL="45720" indent="0">
              <a:buNone/>
            </a:pPr>
            <a:endParaRPr lang="en-US" sz="2000" b="1" dirty="0"/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Output:</a:t>
            </a:r>
          </a:p>
          <a:p>
            <a:pPr marL="45720" indent="0">
              <a:buNone/>
            </a:pPr>
            <a:endParaRPr lang="en-IN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F1FF42F-0CA5-37BA-BF0E-134BE41D9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418" y="3501504"/>
            <a:ext cx="6671820" cy="316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AF7CA1A-7366-F9FD-EF5A-B8919A9D5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839" y="4411105"/>
            <a:ext cx="5451353" cy="129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03268131"/>
      </p:ext>
    </p:extLst>
  </p:cSld>
  <p:clrMapOvr>
    <a:masterClrMapping/>
  </p:clrMapOvr>
  <p:transition spd="slow">
    <p:wip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3809C6F-D465-9289-B524-663E29925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361F9A-2B06-35DC-40BE-D26785DF3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Not Like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9CA70E-9143-C9DA-D355-EE3BAC87A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57400"/>
            <a:ext cx="10696575" cy="40767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The Command:</a:t>
            </a:r>
          </a:p>
          <a:p>
            <a:pPr marL="45720" indent="0">
              <a:buNone/>
            </a:pPr>
            <a:r>
              <a:rPr lang="en-US" sz="2000" b="1" dirty="0"/>
              <a:t>	select * from </a:t>
            </a:r>
            <a:r>
              <a:rPr lang="en-US" sz="2000" b="1" dirty="0" err="1"/>
              <a:t>table_name</a:t>
            </a:r>
            <a:r>
              <a:rPr lang="en-US" sz="2000" b="1" dirty="0"/>
              <a:t> where </a:t>
            </a:r>
            <a:r>
              <a:rPr lang="en-US" sz="2000" b="1" dirty="0" err="1"/>
              <a:t>column_name</a:t>
            </a:r>
            <a:r>
              <a:rPr lang="en-US" sz="2000" b="1" dirty="0"/>
              <a:t> not like ‘%value%’;</a:t>
            </a:r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Syntax:</a:t>
            </a:r>
          </a:p>
          <a:p>
            <a:pPr marL="45720" indent="0">
              <a:buNone/>
            </a:pPr>
            <a:endParaRPr lang="en-US" sz="2000" b="1" dirty="0"/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Output:</a:t>
            </a:r>
          </a:p>
          <a:p>
            <a:pPr marL="45720" indent="0">
              <a:buNone/>
            </a:pPr>
            <a:endParaRPr lang="en-IN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7CA3D30-5224-7898-692F-EB9125017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822" y="3175612"/>
            <a:ext cx="6839497" cy="2659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4FA6BEF-715E-3508-B246-45C301C6D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682" y="4317725"/>
            <a:ext cx="4786401" cy="143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69131851"/>
      </p:ext>
    </p:extLst>
  </p:cSld>
  <p:clrMapOvr>
    <a:masterClrMapping/>
  </p:clrMapOvr>
  <p:transition spd="slow">
    <p:wip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D2CE99-6344-0DEF-A5E4-7FA5D4F2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Date &amp; Time Functions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92CA2E-B2EE-70E3-58C7-1683D5307C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Month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Year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Date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Now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F5C8F9F-56EB-88E3-088C-AF469B7486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Date – Format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/>
              <a:t>Datediff</a:t>
            </a:r>
            <a:endParaRPr lang="en-US" sz="2000" b="1" dirty="0"/>
          </a:p>
          <a:p>
            <a:pPr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/>
              <a:t>TimeStampDiff</a:t>
            </a:r>
            <a:endParaRPr lang="en-US" sz="2000" b="1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491584048"/>
      </p:ext>
    </p:extLst>
  </p:cSld>
  <p:clrMapOvr>
    <a:masterClrMapping/>
  </p:clrMapOvr>
  <p:transition spd="slow">
    <p:wip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2979638-FEC3-A0EC-8435-0B910ED50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94F1C1-36A0-3148-134E-3B372B94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Month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10448F-592E-9A4E-A7EB-87F010334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6" y="2057399"/>
            <a:ext cx="10696574" cy="40671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This command is used to display the month of a date value.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The command:</a:t>
            </a:r>
          </a:p>
          <a:p>
            <a:pPr marL="45720" indent="0">
              <a:buNone/>
            </a:pPr>
            <a:r>
              <a:rPr lang="en-US" sz="2000" b="1" dirty="0"/>
              <a:t>	select * from table name where month(</a:t>
            </a:r>
            <a:r>
              <a:rPr lang="en-US" sz="2000" b="1" dirty="0" err="1"/>
              <a:t>date_of_join</a:t>
            </a:r>
            <a:r>
              <a:rPr lang="en-US" sz="2000" b="1" dirty="0"/>
              <a:t>)  = 05;</a:t>
            </a:r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Syntax:</a:t>
            </a:r>
          </a:p>
          <a:p>
            <a:pPr marL="45720" indent="0">
              <a:buNone/>
            </a:pPr>
            <a:endParaRPr lang="en-US" sz="2000" b="1" dirty="0"/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Output:</a:t>
            </a:r>
          </a:p>
          <a:p>
            <a:pPr marL="45720" indent="0">
              <a:buNone/>
            </a:pPr>
            <a:endParaRPr lang="en-US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09C54B3-3AD6-66B4-86F9-FCDD5E4FD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654" y="3517229"/>
            <a:ext cx="6588969" cy="3408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93E736C-4E56-3223-9CC0-E25F2CA06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395" y="4780691"/>
            <a:ext cx="4782583" cy="122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72998392"/>
      </p:ext>
    </p:extLst>
  </p:cSld>
  <p:clrMapOvr>
    <a:masterClrMapping/>
  </p:clrMapOvr>
  <p:transition spd="slow">
    <p:wip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6807905-BA1C-4E53-F2D4-E2612C6A9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B17E77-5B1E-5E07-4C54-BAC79473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Year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C98AD5-777A-BC32-0FF0-8827CC420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6" y="2057399"/>
            <a:ext cx="10696574" cy="40671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This Command is used to display the year of the date value.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The Command:</a:t>
            </a:r>
          </a:p>
          <a:p>
            <a:pPr marL="45720" indent="0">
              <a:buNone/>
            </a:pPr>
            <a:r>
              <a:rPr lang="en-US" sz="2000" b="1" dirty="0"/>
              <a:t>	 select * from table name where year(</a:t>
            </a:r>
            <a:r>
              <a:rPr lang="en-US" sz="2000" b="1" dirty="0" err="1"/>
              <a:t>date_of_join</a:t>
            </a:r>
            <a:r>
              <a:rPr lang="en-US" sz="2000" b="1" dirty="0"/>
              <a:t>)  = 2022; </a:t>
            </a:r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Syntax:</a:t>
            </a:r>
          </a:p>
          <a:p>
            <a:pPr marL="45720" indent="0">
              <a:buNone/>
            </a:pPr>
            <a:endParaRPr lang="en-US" sz="2000" b="1" dirty="0"/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Output:</a:t>
            </a:r>
          </a:p>
          <a:p>
            <a:pPr marL="45720" indent="0">
              <a:buNone/>
            </a:pPr>
            <a:r>
              <a:rPr lang="en-US" sz="2000" b="1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447CEF2-3DE5-0548-B1BF-A412E4867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281" y="3507682"/>
            <a:ext cx="6526947" cy="3749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8C6B39D-9D04-D8EF-139C-8CB44C293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141" y="4798170"/>
            <a:ext cx="4576472" cy="129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7250193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7437FC-1E06-408A-49EB-074DCEF9C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DML Commands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066F85-67A5-4CF5-4D12-20A247409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7400"/>
            <a:ext cx="10915650" cy="41910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chemeClr val="tx1"/>
                </a:solidFill>
                <a:effectLst/>
              </a:rPr>
              <a:t>DML commands are used to modify the database. It is responsible for all form of changes in the database.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chemeClr val="tx1"/>
                </a:solidFill>
                <a:effectLst/>
              </a:rPr>
              <a:t>The command of DML is not auto-committed that means it can't permanently save all the changes in the database. They can be rollback.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chemeClr val="tx1"/>
                </a:solidFill>
                <a:effectLst/>
              </a:rPr>
              <a:t>Here are some commands that come under DML: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tx1"/>
              </a:solidFill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chemeClr val="tx1"/>
                </a:solidFill>
                <a:effectLst/>
              </a:rPr>
              <a:t>INSERT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chemeClr val="tx1"/>
                </a:solidFill>
                <a:effectLst/>
              </a:rPr>
              <a:t>UPDATE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chemeClr val="tx1"/>
                </a:solidFill>
                <a:effectLst/>
              </a:rPr>
              <a:t>DELETE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1" i="0" dirty="0">
              <a:solidFill>
                <a:schemeClr val="accent5">
                  <a:lumMod val="75000"/>
                </a:schemeClr>
              </a:solidFill>
              <a:effectLst/>
              <a:latin typeface="inter-regula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27223411"/>
      </p:ext>
    </p:extLst>
  </p:cSld>
  <p:clrMapOvr>
    <a:masterClrMapping/>
  </p:clrMapOvr>
  <p:transition spd="slow">
    <p:wip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EB59A6C-D723-E900-36BB-ECFD83AA1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4BF84B-D740-8E8D-D087-320249C35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F16BA6-147E-6A96-ED2F-57949A7E1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6" y="2057399"/>
            <a:ext cx="10696574" cy="40671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This command used to display a date value.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The Command:</a:t>
            </a:r>
          </a:p>
          <a:p>
            <a:pPr marL="45720" indent="0">
              <a:buNone/>
            </a:pPr>
            <a:r>
              <a:rPr lang="en-US" sz="2000" b="1" dirty="0"/>
              <a:t>	select date(</a:t>
            </a:r>
            <a:r>
              <a:rPr lang="en-US" sz="2000" b="1" dirty="0" err="1"/>
              <a:t>column_name</a:t>
            </a:r>
            <a:r>
              <a:rPr lang="en-US" sz="2000" b="1" dirty="0"/>
              <a:t>) from </a:t>
            </a:r>
            <a:r>
              <a:rPr lang="en-US" sz="2000" b="1" dirty="0" err="1"/>
              <a:t>table_name</a:t>
            </a:r>
            <a:r>
              <a:rPr lang="en-US" sz="2000" b="1" dirty="0"/>
              <a:t>;</a:t>
            </a:r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Syntax:</a:t>
            </a:r>
          </a:p>
          <a:p>
            <a:pPr marL="45720" indent="0">
              <a:buNone/>
            </a:pPr>
            <a:endParaRPr lang="en-US" sz="2000" b="1" dirty="0"/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Output:</a:t>
            </a:r>
          </a:p>
          <a:p>
            <a:pPr marL="45720" indent="0">
              <a:buNone/>
            </a:pPr>
            <a:endParaRPr lang="en-US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8530C0C-2D0E-65CA-D778-8A3BB3CFA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517" y="3593738"/>
            <a:ext cx="4946025" cy="3860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1AE6D06-3168-DF7F-3F04-4E598A146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046" y="4817600"/>
            <a:ext cx="2146954" cy="158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14770522"/>
      </p:ext>
    </p:extLst>
  </p:cSld>
  <p:clrMapOvr>
    <a:masterClrMapping/>
  </p:clrMapOvr>
  <p:transition spd="slow">
    <p:wip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B380C88-FCA0-142D-1518-A1E4C888B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EFFA44-699C-2CA4-2B55-B2175C90D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Date - Format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7D6798-BC5A-CA94-32B1-EFCE168F1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6" y="2057399"/>
            <a:ext cx="10696574" cy="40671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The Command:</a:t>
            </a:r>
          </a:p>
          <a:p>
            <a:pPr marL="45720" indent="0">
              <a:buNone/>
            </a:pPr>
            <a:r>
              <a:rPr lang="en-US" sz="2000" b="1" dirty="0"/>
              <a:t>	select *, </a:t>
            </a:r>
            <a:r>
              <a:rPr lang="en-US" sz="2000" b="1" dirty="0" err="1"/>
              <a:t>date_format</a:t>
            </a:r>
            <a:r>
              <a:rPr lang="en-US" sz="2000" b="1" dirty="0"/>
              <a:t>(</a:t>
            </a:r>
            <a:r>
              <a:rPr lang="en-US" sz="2000" b="1" dirty="0" err="1"/>
              <a:t>Column_Name</a:t>
            </a:r>
            <a:r>
              <a:rPr lang="en-US" sz="2000" b="1" dirty="0"/>
              <a:t>, ‘%b’) as </a:t>
            </a:r>
            <a:r>
              <a:rPr lang="en-US" sz="2000" b="1" dirty="0" err="1"/>
              <a:t>Month_name</a:t>
            </a:r>
            <a:r>
              <a:rPr lang="en-US" sz="2000" b="1" dirty="0"/>
              <a:t> from </a:t>
            </a:r>
            <a:r>
              <a:rPr lang="en-US" sz="2000" b="1" dirty="0" err="1"/>
              <a:t>table_name</a:t>
            </a:r>
            <a:r>
              <a:rPr lang="en-US" sz="2000" b="1" dirty="0"/>
              <a:t>;</a:t>
            </a:r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Syntax:</a:t>
            </a:r>
          </a:p>
          <a:p>
            <a:pPr marL="45720" indent="0">
              <a:buNone/>
            </a:pPr>
            <a:endParaRPr lang="en-US" sz="2000" b="1" dirty="0"/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Output:</a:t>
            </a:r>
          </a:p>
          <a:p>
            <a:pPr marL="45720" indent="0">
              <a:buNone/>
            </a:pPr>
            <a:endParaRPr lang="en-US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376253E-9840-16AC-BADE-34BEDBDE0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173" y="3116786"/>
            <a:ext cx="8540822" cy="3834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35D7CFD-FC37-E57F-7677-31FD81C60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575" y="4090986"/>
            <a:ext cx="66103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09237841"/>
      </p:ext>
    </p:extLst>
  </p:cSld>
  <p:clrMapOvr>
    <a:masterClrMapping/>
  </p:clrMapOvr>
  <p:transition spd="slow">
    <p:wip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6ECEAF9-8591-A60D-D94A-5502E51CF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CB4305-0B17-8562-B6C5-3E0EC774A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Now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06FEF-5911-E417-B313-9AD8405A8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6" y="2057399"/>
            <a:ext cx="10696574" cy="40671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The Command:</a:t>
            </a:r>
          </a:p>
          <a:p>
            <a:pPr marL="45720" indent="0">
              <a:buNone/>
            </a:pPr>
            <a:r>
              <a:rPr lang="en-US" sz="2000" b="1" dirty="0"/>
              <a:t>	select *, now() as name from </a:t>
            </a:r>
            <a:r>
              <a:rPr lang="en-US" sz="2000" b="1" dirty="0" err="1"/>
              <a:t>table_name</a:t>
            </a:r>
            <a:r>
              <a:rPr lang="en-US" sz="2000" b="1" dirty="0"/>
              <a:t>;</a:t>
            </a:r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Syntax:</a:t>
            </a:r>
          </a:p>
          <a:p>
            <a:pPr marL="45720" indent="0">
              <a:buNone/>
            </a:pPr>
            <a:endParaRPr lang="en-US" sz="2000" b="1" dirty="0"/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Output: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3DDBEB2-8FBC-8408-DDA8-14D8AA476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776" y="3219679"/>
            <a:ext cx="4768395" cy="2903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6E7B95D8-ABDC-CBB9-1DC2-57FBA4A4B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490" y="4613229"/>
            <a:ext cx="6417938" cy="123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46438481"/>
      </p:ext>
    </p:extLst>
  </p:cSld>
  <p:clrMapOvr>
    <a:masterClrMapping/>
  </p:clrMapOvr>
  <p:transition spd="slow">
    <p:wip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6ECEAF9-8591-A60D-D94A-5502E51CF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CB4305-0B17-8562-B6C5-3E0EC774A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Datediff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06FEF-5911-E417-B313-9AD8405A8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6" y="2057399"/>
            <a:ext cx="10696574" cy="40671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The Command:</a:t>
            </a:r>
          </a:p>
          <a:p>
            <a:pPr marL="45720" indent="0">
              <a:buNone/>
            </a:pPr>
            <a:r>
              <a:rPr lang="en-US" sz="2000" b="1" dirty="0"/>
              <a:t>	select *, </a:t>
            </a:r>
            <a:r>
              <a:rPr lang="en-US" sz="2000" b="1" dirty="0" err="1"/>
              <a:t>timestampdiff</a:t>
            </a:r>
            <a:r>
              <a:rPr lang="en-US" sz="2000" b="1" dirty="0"/>
              <a:t>(year, </a:t>
            </a:r>
            <a:r>
              <a:rPr lang="en-US" sz="2000" b="1" dirty="0" err="1"/>
              <a:t>column_name</a:t>
            </a:r>
            <a:r>
              <a:rPr lang="en-US" sz="2000" b="1" dirty="0"/>
              <a:t>, </a:t>
            </a:r>
            <a:r>
              <a:rPr lang="en-US" sz="2000" b="1" dirty="0" err="1"/>
              <a:t>current_date</a:t>
            </a:r>
            <a:r>
              <a:rPr lang="en-US" sz="2000" b="1" dirty="0"/>
              <a:t>()) as Experience from 	</a:t>
            </a:r>
            <a:r>
              <a:rPr lang="en-US" sz="2000" b="1" dirty="0" err="1"/>
              <a:t>table_name</a:t>
            </a:r>
            <a:r>
              <a:rPr lang="en-US" sz="2000" b="1" dirty="0"/>
              <a:t>;</a:t>
            </a:r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Syntax:</a:t>
            </a:r>
          </a:p>
          <a:p>
            <a:pPr marL="45720" indent="0">
              <a:buNone/>
            </a:pPr>
            <a:endParaRPr lang="en-US" sz="2000" b="1" dirty="0"/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Output: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3665CE9-5041-E735-2F5A-FF8813E04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538" y="3510810"/>
            <a:ext cx="8096222" cy="2903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552A80B3-640A-7BB2-3608-1B5E0878A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178" y="4740920"/>
            <a:ext cx="6057378" cy="132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74138222"/>
      </p:ext>
    </p:extLst>
  </p:cSld>
  <p:clrMapOvr>
    <a:masterClrMapping/>
  </p:clrMapOvr>
  <p:transition spd="slow">
    <p:wip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6ECEAF9-8591-A60D-D94A-5502E51CF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CB4305-0B17-8562-B6C5-3E0EC774A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Timestampdiff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06FEF-5911-E417-B313-9AD8405A8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6" y="2057399"/>
            <a:ext cx="10696574" cy="40671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The Command:</a:t>
            </a:r>
          </a:p>
          <a:p>
            <a:pPr marL="45720" indent="0">
              <a:buNone/>
            </a:pPr>
            <a:r>
              <a:rPr lang="en-US" sz="2000" b="1" dirty="0"/>
              <a:t>	select *, </a:t>
            </a:r>
            <a:r>
              <a:rPr lang="en-US" sz="2000" b="1" dirty="0" err="1"/>
              <a:t>timestampdiff</a:t>
            </a:r>
            <a:r>
              <a:rPr lang="en-US" sz="2000" b="1" dirty="0"/>
              <a:t>(year, </a:t>
            </a:r>
            <a:r>
              <a:rPr lang="en-US" sz="2000" b="1" dirty="0" err="1"/>
              <a:t>column_name</a:t>
            </a:r>
            <a:r>
              <a:rPr lang="en-US" sz="2000" b="1" dirty="0"/>
              <a:t>, </a:t>
            </a:r>
            <a:r>
              <a:rPr lang="en-US" sz="2000" b="1" dirty="0" err="1"/>
              <a:t>current_date</a:t>
            </a:r>
            <a:r>
              <a:rPr lang="en-US" sz="2000" b="1" dirty="0"/>
              <a:t>()) as Experience from 	</a:t>
            </a:r>
            <a:r>
              <a:rPr lang="en-US" sz="2000" b="1" dirty="0" err="1"/>
              <a:t>table_name</a:t>
            </a:r>
            <a:r>
              <a:rPr lang="en-US" sz="2000" b="1" dirty="0"/>
              <a:t>;</a:t>
            </a:r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Syntax:</a:t>
            </a:r>
          </a:p>
          <a:p>
            <a:pPr marL="45720" indent="0">
              <a:buNone/>
            </a:pPr>
            <a:endParaRPr lang="en-US" sz="2000" b="1" dirty="0"/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Output: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7CFE12B-9C9A-565F-F5FE-282C92F25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794" y="3487948"/>
            <a:ext cx="8354017" cy="3785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1E52EFA-4734-0717-4ABC-48CA0316F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856" y="4652313"/>
            <a:ext cx="6172026" cy="135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79401281"/>
      </p:ext>
    </p:extLst>
  </p:cSld>
  <p:clrMapOvr>
    <a:masterClrMapping/>
  </p:clrMapOvr>
  <p:transition spd="slow">
    <p:wip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AFCED2-FB3F-BD0C-0011-2E50C7988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Calculated Functions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498522-F960-C327-1956-1BF746CE34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Sum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Max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Min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Average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Round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>
              <a:buFont typeface="Wingdings" panose="05000000000000000000" pitchFamily="2" charset="2"/>
              <a:buChar char="Ø"/>
            </a:pPr>
            <a:endParaRPr lang="en-IN" sz="2000" b="1" dirty="0"/>
          </a:p>
        </p:txBody>
      </p:sp>
      <p:pic>
        <p:nvPicPr>
          <p:cNvPr id="1026" name="Picture 2" descr="SQL Math Functions: 15 Definitions &amp; Examples">
            <a:extLst>
              <a:ext uri="{FF2B5EF4-FFF2-40B4-BE49-F238E27FC236}">
                <a16:creationId xmlns:a16="http://schemas.microsoft.com/office/drawing/2014/main" xmlns="" id="{DEEA2730-852C-10D4-8104-0359FB851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48947" y="2095275"/>
            <a:ext cx="4402185" cy="292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53806524"/>
      </p:ext>
    </p:extLst>
  </p:cSld>
  <p:clrMapOvr>
    <a:masterClrMapping/>
  </p:clrMapOvr>
  <p:transition spd="slow">
    <p:wip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6006F5C-76C7-3B90-BA07-8FAAFF207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F78EF9-0F82-F63A-E8B2-81A8C0DD4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590550"/>
            <a:ext cx="9875520" cy="135636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Max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5A38D5-5DA1-282A-3441-77C7806AC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2057400"/>
            <a:ext cx="10706100" cy="40767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The Command:</a:t>
            </a:r>
          </a:p>
          <a:p>
            <a:pPr marL="45720" indent="0">
              <a:buNone/>
            </a:pPr>
            <a:r>
              <a:rPr lang="en-US" sz="2000" b="1" dirty="0"/>
              <a:t>	select max(</a:t>
            </a:r>
            <a:r>
              <a:rPr lang="en-US" sz="2000" b="1" dirty="0" err="1"/>
              <a:t>column_name</a:t>
            </a:r>
            <a:r>
              <a:rPr lang="en-US" sz="2000" b="1" dirty="0"/>
              <a:t>) from </a:t>
            </a:r>
            <a:r>
              <a:rPr lang="en-US" sz="2000" b="1" dirty="0" err="1"/>
              <a:t>table_name</a:t>
            </a:r>
            <a:r>
              <a:rPr lang="en-US" sz="2000" b="1" dirty="0"/>
              <a:t>;</a:t>
            </a:r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Syntax:</a:t>
            </a:r>
          </a:p>
          <a:p>
            <a:pPr marL="45720" indent="0">
              <a:buNone/>
            </a:pPr>
            <a:endParaRPr lang="en-US" sz="2000" b="1" dirty="0"/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Output:</a:t>
            </a:r>
          </a:p>
          <a:p>
            <a:pPr marL="45720" indent="0">
              <a:buNone/>
            </a:pPr>
            <a:endParaRPr lang="en-IN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2F8A534-DA4D-C8FA-F452-696298000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812" y="3208663"/>
            <a:ext cx="5384973" cy="3678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2B7BED5-D418-FB4B-526F-9629A31AC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140" y="4619098"/>
            <a:ext cx="2133168" cy="95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37188791"/>
      </p:ext>
    </p:extLst>
  </p:cSld>
  <p:clrMapOvr>
    <a:masterClrMapping/>
  </p:clrMapOvr>
  <p:transition spd="slow">
    <p:wip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6006F5C-76C7-3B90-BA07-8FAAFF207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F78EF9-0F82-F63A-E8B2-81A8C0DD4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590550"/>
            <a:ext cx="9875520" cy="135636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Sum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5A38D5-5DA1-282A-3441-77C7806AC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2057400"/>
            <a:ext cx="10706100" cy="40767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The Command:</a:t>
            </a:r>
          </a:p>
          <a:p>
            <a:pPr marL="45720" indent="0">
              <a:buNone/>
            </a:pPr>
            <a:r>
              <a:rPr lang="en-US" sz="2000" b="1" dirty="0"/>
              <a:t>	select sum(</a:t>
            </a:r>
            <a:r>
              <a:rPr lang="en-US" sz="2000" b="1" dirty="0" err="1"/>
              <a:t>column_name</a:t>
            </a:r>
            <a:r>
              <a:rPr lang="en-US" sz="2000" b="1" dirty="0"/>
              <a:t>) from </a:t>
            </a:r>
            <a:r>
              <a:rPr lang="en-US" sz="2000" b="1" dirty="0" err="1"/>
              <a:t>table_name</a:t>
            </a:r>
            <a:r>
              <a:rPr lang="en-US" sz="2000" b="1" dirty="0"/>
              <a:t>;</a:t>
            </a:r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Syntax:</a:t>
            </a:r>
          </a:p>
          <a:p>
            <a:pPr marL="45720" indent="0">
              <a:buNone/>
            </a:pPr>
            <a:endParaRPr lang="en-US" sz="2000" b="1" dirty="0"/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Output:</a:t>
            </a:r>
          </a:p>
          <a:p>
            <a:pPr marL="45720" indent="0">
              <a:buNone/>
            </a:pPr>
            <a:endParaRPr lang="en-IN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F139278-7EE5-160B-2ADB-C8862BD08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800" y="3164596"/>
            <a:ext cx="5155908" cy="3880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227E752-58AB-FA78-1DF8-2BDDE144D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678" y="4192364"/>
            <a:ext cx="2155410" cy="100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90095055"/>
      </p:ext>
    </p:extLst>
  </p:cSld>
  <p:clrMapOvr>
    <a:masterClrMapping/>
  </p:clrMapOvr>
  <p:transition spd="slow">
    <p:wip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09848B8-7236-01F8-7BBB-A0A89596E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7BD56E-61BD-0BD0-7D84-D705203C7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590550"/>
            <a:ext cx="9875520" cy="135636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Min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FCAFC8-A94D-0EF2-A531-0DE5898F9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2057400"/>
            <a:ext cx="10706100" cy="40767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The Command:</a:t>
            </a:r>
          </a:p>
          <a:p>
            <a:pPr marL="45720" indent="0">
              <a:buNone/>
            </a:pPr>
            <a:r>
              <a:rPr lang="en-US" sz="2000" b="1" dirty="0"/>
              <a:t>	select min(</a:t>
            </a:r>
            <a:r>
              <a:rPr lang="en-US" sz="2000" b="1" dirty="0" err="1"/>
              <a:t>Column_name</a:t>
            </a:r>
            <a:r>
              <a:rPr lang="en-US" sz="2000" b="1" dirty="0"/>
              <a:t>) from </a:t>
            </a:r>
            <a:r>
              <a:rPr lang="en-US" sz="2000" b="1" dirty="0" err="1"/>
              <a:t>table_name</a:t>
            </a:r>
            <a:r>
              <a:rPr lang="en-US" sz="2000" b="1" dirty="0"/>
              <a:t>;</a:t>
            </a:r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Syntax:</a:t>
            </a:r>
          </a:p>
          <a:p>
            <a:pPr marL="45720" indent="0">
              <a:buNone/>
            </a:pPr>
            <a:endParaRPr lang="en-US" sz="2000" b="1" dirty="0"/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Output:</a:t>
            </a:r>
          </a:p>
          <a:p>
            <a:pPr marL="45720" indent="0">
              <a:buNone/>
            </a:pPr>
            <a:endParaRPr lang="en-IN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71B76F5-DC1D-5270-F107-000A546F8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199" y="3153578"/>
            <a:ext cx="5248825" cy="3003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A721630-93E0-2A76-E852-1D8E7C922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548" y="4248014"/>
            <a:ext cx="1852482" cy="78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84092504"/>
      </p:ext>
    </p:extLst>
  </p:cSld>
  <p:clrMapOvr>
    <a:masterClrMapping/>
  </p:clrMapOvr>
  <p:transition spd="slow">
    <p:wip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BAA3630-641E-216E-AFF2-169B92E2B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3FE39F-71E3-D97A-D70D-432111D7E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590550"/>
            <a:ext cx="9875520" cy="135636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Average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CD1CB5-CD67-C1B0-0F95-BCFA51B13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2057400"/>
            <a:ext cx="10706100" cy="40767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The Command: </a:t>
            </a:r>
          </a:p>
          <a:p>
            <a:pPr marL="45720" indent="0">
              <a:buNone/>
            </a:pPr>
            <a:r>
              <a:rPr lang="en-US" sz="2000" b="1" dirty="0"/>
              <a:t>	select avg(</a:t>
            </a:r>
            <a:r>
              <a:rPr lang="en-US" sz="2000" b="1" dirty="0" err="1"/>
              <a:t>column_name</a:t>
            </a:r>
            <a:r>
              <a:rPr lang="en-US" sz="2000" b="1" dirty="0"/>
              <a:t>) from </a:t>
            </a:r>
            <a:r>
              <a:rPr lang="en-US" sz="2000" b="1" dirty="0" err="1"/>
              <a:t>table_name</a:t>
            </a:r>
            <a:r>
              <a:rPr lang="en-US" sz="2000" b="1" dirty="0"/>
              <a:t>;</a:t>
            </a:r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Syntax:</a:t>
            </a:r>
          </a:p>
          <a:p>
            <a:pPr marL="45720" indent="0">
              <a:buNone/>
            </a:pPr>
            <a:endParaRPr lang="en-US" sz="2000" b="1" dirty="0"/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Output:</a:t>
            </a:r>
          </a:p>
          <a:p>
            <a:pPr marL="45720" indent="0">
              <a:buNone/>
            </a:pPr>
            <a:endParaRPr lang="en-US" sz="2000" b="1" dirty="0"/>
          </a:p>
          <a:p>
            <a:pPr marL="45720" indent="0">
              <a:buNone/>
            </a:pPr>
            <a:endParaRPr lang="en-US" sz="2000" b="1" dirty="0"/>
          </a:p>
          <a:p>
            <a:pPr marL="45720" indent="0">
              <a:buNone/>
            </a:pPr>
            <a:r>
              <a:rPr lang="en-US" sz="2000" b="1" dirty="0"/>
              <a:t>	</a:t>
            </a:r>
            <a:endParaRPr lang="en-IN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C911D40-507E-4659-BDA0-C153C7ADE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528" y="3167069"/>
            <a:ext cx="4953069" cy="3778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FCAECDD-BB1A-EFE9-0D1B-5DA85C149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860" y="4366378"/>
            <a:ext cx="2157438" cy="93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1972428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4ED01B-A6B9-134E-26BF-BAF931185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DCL Commands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860743-64D5-5630-7312-B27214731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2057399"/>
            <a:ext cx="10877549" cy="41243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chemeClr val="tx1"/>
                </a:solidFill>
                <a:effectLst/>
              </a:rPr>
              <a:t>DCL commands are used to grant and take back authority from any database user.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chemeClr val="tx1"/>
                </a:solidFill>
                <a:effectLst/>
              </a:rPr>
              <a:t>Here are some commands that come under DCL: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tx1"/>
                </a:solidFill>
                <a:effectLst/>
              </a:rPr>
              <a:t>Grant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tx1"/>
                </a:solidFill>
                <a:effectLst/>
              </a:rPr>
              <a:t>Revoke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3756001"/>
      </p:ext>
    </p:extLst>
  </p:cSld>
  <p:clrMapOvr>
    <a:masterClrMapping/>
  </p:clrMapOvr>
  <p:transition spd="slow">
    <p:wip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E6AB98B-2CF2-1617-DF67-20509DEE4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FEFB2A-3C8B-4260-B907-44DF8C72C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590550"/>
            <a:ext cx="9875520" cy="135636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Round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1116A4-8BD4-529F-9A17-1C6A72D46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2057400"/>
            <a:ext cx="10706100" cy="40767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The Command:</a:t>
            </a:r>
          </a:p>
          <a:p>
            <a:pPr marL="45720" indent="0">
              <a:buNone/>
            </a:pPr>
            <a:r>
              <a:rPr lang="en-US" sz="2000" b="1" dirty="0"/>
              <a:t>	select round(avg(</a:t>
            </a:r>
            <a:r>
              <a:rPr lang="en-US" sz="2000" b="1" dirty="0" err="1"/>
              <a:t>column_name</a:t>
            </a:r>
            <a:r>
              <a:rPr lang="en-US" sz="2000" b="1" dirty="0"/>
              <a:t>),0) from </a:t>
            </a:r>
            <a:r>
              <a:rPr lang="en-US" sz="2000" b="1" dirty="0" err="1"/>
              <a:t>table_name</a:t>
            </a:r>
            <a:r>
              <a:rPr lang="en-US" sz="2000" b="1" dirty="0"/>
              <a:t>;</a:t>
            </a:r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Syntax:</a:t>
            </a:r>
          </a:p>
          <a:p>
            <a:pPr marL="45720" indent="0">
              <a:buNone/>
            </a:pPr>
            <a:endParaRPr lang="en-US" sz="2000" b="1" dirty="0"/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Output:</a:t>
            </a:r>
          </a:p>
          <a:p>
            <a:pPr marL="45720" indent="0">
              <a:buNone/>
            </a:pPr>
            <a:endParaRPr lang="en-IN" sz="20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8CBD9C6-1605-BC91-29C9-6A3409912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211" y="3131545"/>
            <a:ext cx="5855137" cy="3405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C65AA2F-CDCF-64E9-43E1-5F28FCB04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076" y="4304225"/>
            <a:ext cx="2797564" cy="90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61594660"/>
      </p:ext>
    </p:extLst>
  </p:cSld>
  <p:clrMapOvr>
    <a:masterClrMapping/>
  </p:clrMapOvr>
  <p:transition spd="slow">
    <p:wip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C5369E-4CDE-E500-A2BE-E91211BA9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Join Functions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206CBA-8987-07A0-31BF-F10F7A4A9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2057399"/>
            <a:ext cx="10648949" cy="40671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Inner Join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Left Join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Right</a:t>
            </a:r>
            <a:r>
              <a:rPr lang="en-IN" sz="2000" b="1" dirty="0"/>
              <a:t> Join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/>
              <a:t>Full Join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/>
              <a:t>Cross Join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/>
              <a:t>Case end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2918102639"/>
      </p:ext>
    </p:extLst>
  </p:cSld>
  <p:clrMapOvr>
    <a:masterClrMapping/>
  </p:clrMapOvr>
  <p:transition spd="slow">
    <p:wip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100775-68A2-13F9-63CE-4D8CD16A7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Inner Join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365D1A-F53A-2BDE-4057-181C68790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57400"/>
            <a:ext cx="10658475" cy="40767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The Command:</a:t>
            </a:r>
          </a:p>
          <a:p>
            <a:pPr marL="45720" indent="0">
              <a:buNone/>
            </a:pPr>
            <a:r>
              <a:rPr lang="en-US" sz="2000" b="1" dirty="0"/>
              <a:t>	select * from table_name1 inner join table_name2 on table_name1.column_name1 = 	table_name2.column_name2;</a:t>
            </a:r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Syntax:</a:t>
            </a:r>
          </a:p>
          <a:p>
            <a:pPr marL="45720" indent="0">
              <a:buNone/>
            </a:pPr>
            <a:endParaRPr lang="en-US" sz="2000" b="1" dirty="0"/>
          </a:p>
          <a:p>
            <a:pPr marL="45720" indent="0">
              <a:buNone/>
            </a:pPr>
            <a:endParaRPr lang="en-US" sz="2000" b="1" dirty="0"/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Output: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D2C2840-8CE8-347C-D4F4-FF3AE29A2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621" y="3541464"/>
            <a:ext cx="6153150" cy="609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39F4C26-9D15-9DF1-81CC-2D09E3796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299" y="4618477"/>
            <a:ext cx="8453438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09060127"/>
      </p:ext>
    </p:extLst>
  </p:cSld>
  <p:clrMapOvr>
    <a:masterClrMapping/>
  </p:clrMapOvr>
  <p:transition spd="slow">
    <p:wip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D945183-29DF-7B0C-6067-44703FA4C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12C401-592B-9B55-2238-9EF0BF991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Left Join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EFD2AD-4E21-A681-D13F-292BCA010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57400"/>
            <a:ext cx="10658475" cy="40767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The Command:</a:t>
            </a:r>
          </a:p>
          <a:p>
            <a:pPr marL="45720" indent="0">
              <a:buNone/>
            </a:pPr>
            <a:r>
              <a:rPr lang="en-US" sz="2000" b="1" dirty="0"/>
              <a:t>	select * from table_name1 left join table_name2 on table_name1.column_name1 = 	table_name2.column_name2;</a:t>
            </a:r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Syntax:</a:t>
            </a:r>
          </a:p>
          <a:p>
            <a:pPr marL="45720" indent="0">
              <a:buNone/>
            </a:pPr>
            <a:endParaRPr lang="en-US" sz="2000" b="1" dirty="0"/>
          </a:p>
          <a:p>
            <a:pPr marL="45720" indent="0">
              <a:buNone/>
            </a:pPr>
            <a:endParaRPr lang="en-US" sz="2000" b="1" dirty="0"/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Output: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7D2D4E4-C3F9-A63D-15E6-1AE698B57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261" y="3532678"/>
            <a:ext cx="9267825" cy="647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5D749E0-6DF5-A3E5-A404-3247272F2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329" y="4770986"/>
            <a:ext cx="8277225" cy="163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46316376"/>
      </p:ext>
    </p:extLst>
  </p:cSld>
  <p:clrMapOvr>
    <a:masterClrMapping/>
  </p:clrMapOvr>
  <p:transition spd="slow">
    <p:wip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3E1BEF7-BC22-9074-B376-4B9A0F3F9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C89322-F410-E67C-BE1B-728C11020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Right Join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CF28EB-F789-34E8-2021-2EECDF4B0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57400"/>
            <a:ext cx="10658475" cy="40767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The Command:</a:t>
            </a:r>
          </a:p>
          <a:p>
            <a:pPr marL="45720" indent="0">
              <a:buNone/>
            </a:pPr>
            <a:r>
              <a:rPr lang="en-US" sz="2000" b="1" dirty="0"/>
              <a:t>	select * from table_name1 right join table_name2 on table_name1.column_name1 = 	table_name2.column_name2;</a:t>
            </a:r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Syntax:</a:t>
            </a:r>
          </a:p>
          <a:p>
            <a:pPr marL="45720" indent="0">
              <a:buNone/>
            </a:pPr>
            <a:endParaRPr lang="en-US" sz="2000" b="1" dirty="0"/>
          </a:p>
          <a:p>
            <a:pPr marL="45720" indent="0">
              <a:buNone/>
            </a:pPr>
            <a:endParaRPr lang="en-US" sz="2000" b="1" dirty="0"/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Output: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5A0D937-28A0-84CD-BB11-7A342C41F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045" y="3461649"/>
            <a:ext cx="7924800" cy="695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9F43C20-ACA6-45D0-071C-860418835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994" y="4762792"/>
            <a:ext cx="7672388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82205891"/>
      </p:ext>
    </p:extLst>
  </p:cSld>
  <p:clrMapOvr>
    <a:masterClrMapping/>
  </p:clrMapOvr>
  <p:transition spd="slow">
    <p:wip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A07BC85-1E47-4AF9-6099-B5F0F5BDE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5E0BAA-7F02-6292-CDAB-896BEA3F9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Full Join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2817FB-43F6-4BAF-D6AB-606D14C0F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57400"/>
            <a:ext cx="10658475" cy="41052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The Command:</a:t>
            </a:r>
          </a:p>
          <a:p>
            <a:pPr marL="45720" indent="0">
              <a:buNone/>
            </a:pPr>
            <a:r>
              <a:rPr lang="en-US" sz="2000" b="1" dirty="0"/>
              <a:t>	(select * from table_name1 left join table_name2 on table_name1.column_name1 = 	table_name2.column_name2) Union (select * from table_name1 right join table_name2 	on table_name1.column_name1 = table_name2.column_name2);</a:t>
            </a:r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Syntax:</a:t>
            </a:r>
          </a:p>
          <a:p>
            <a:pPr marL="45720" indent="0">
              <a:buNone/>
            </a:pPr>
            <a:endParaRPr lang="en-US" sz="2000" b="1" dirty="0"/>
          </a:p>
          <a:p>
            <a:pPr marL="45720" indent="0">
              <a:buNone/>
            </a:pPr>
            <a:endParaRPr lang="en-US" sz="2000" b="1" dirty="0"/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Output: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3F9004C-C389-6848-B7B8-00BA39259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323" y="3801523"/>
            <a:ext cx="10344150" cy="657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1877AB8-5B05-141B-D0DF-1A030BBF5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933" y="5009369"/>
            <a:ext cx="84010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7650441"/>
      </p:ext>
    </p:extLst>
  </p:cSld>
  <p:clrMapOvr>
    <a:masterClrMapping/>
  </p:clrMapOvr>
  <p:transition spd="slow">
    <p:wip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xmlns="" id="{D3A6061C-D800-FDD5-48F7-3354180CD714}"/>
              </a:ext>
            </a:extLst>
          </p:cNvPr>
          <p:cNvSpPr>
            <a:spLocks noGrp="1"/>
          </p:cNvSpPr>
          <p:nvPr/>
        </p:nvSpPr>
        <p:spPr>
          <a:xfrm>
            <a:off x="732049" y="1105287"/>
            <a:ext cx="7053542" cy="757517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IN" sz="3200" dirty="0">
                <a:solidFill>
                  <a:srgbClr val="0000FF"/>
                </a:solidFill>
                <a:latin typeface="Algerian" panose="04020705040A02060702" pitchFamily="82" charset="0"/>
              </a:rPr>
              <a:t>	</a:t>
            </a:r>
            <a:endParaRPr lang="en-GB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8199AA6F-4F4D-CE60-140B-AC7A57558E57}"/>
              </a:ext>
            </a:extLst>
          </p:cNvPr>
          <p:cNvSpPr>
            <a:spLocks noGrp="1"/>
          </p:cNvSpPr>
          <p:nvPr/>
        </p:nvSpPr>
        <p:spPr>
          <a:xfrm>
            <a:off x="1281462" y="1862804"/>
            <a:ext cx="4418612" cy="2528047"/>
          </a:xfrm>
          <a:prstGeom prst="rect">
            <a:avLst/>
          </a:prstGeom>
        </p:spPr>
        <p:txBody>
          <a:bodyPr vert="horz" lIns="146304" tIns="91440" anchor="ctr">
            <a:normAutofit lnSpcReduction="10000"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4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kumimoji="0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kumimoji="0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bg1"/>
                </a:solidFill>
              </a:rPr>
              <a:t>Syntax: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>
              <a:solidFill>
                <a:schemeClr val="bg1"/>
              </a:solidFill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a typeface="Georgia"/>
                <a:cs typeface="Georgia"/>
                <a:sym typeface="Georgia"/>
              </a:rPr>
              <a:t>CASE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a typeface="Georgia"/>
                <a:cs typeface="Georgia"/>
                <a:sym typeface="Georgia"/>
              </a:rPr>
              <a:t>WHEN condition1 THEN result1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a typeface="Georgia"/>
                <a:cs typeface="Georgia"/>
                <a:sym typeface="Georgia"/>
              </a:rPr>
              <a:t>WHEN condition2 THEN result2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a typeface="Georgia"/>
                <a:cs typeface="Georgia"/>
                <a:sym typeface="Georgia"/>
              </a:rPr>
              <a:t>WHEN condition3 THEN result3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a typeface="Georgia"/>
                <a:cs typeface="Georgia"/>
                <a:sym typeface="Georgia"/>
              </a:rPr>
              <a:t>ELSE result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a typeface="Georgia"/>
                <a:cs typeface="Georgia"/>
                <a:sym typeface="Georgia"/>
              </a:rPr>
              <a:t>END;</a:t>
            </a:r>
          </a:p>
          <a:p>
            <a:endParaRPr lang="en-GB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xmlns="" id="{8F296DFE-FBF5-8E66-983C-F21B6F327D3A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408" y="2329525"/>
            <a:ext cx="3140687" cy="15677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9D4AB51-B40B-5BC3-E0C1-DE85B1C1B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801" y="4631159"/>
            <a:ext cx="2394520" cy="206447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8A31725-E03C-F166-9ECC-95D5796BE1B0}"/>
              </a:ext>
            </a:extLst>
          </p:cNvPr>
          <p:cNvSpPr/>
          <p:nvPr/>
        </p:nvSpPr>
        <p:spPr>
          <a:xfrm>
            <a:off x="6821392" y="1664828"/>
            <a:ext cx="178194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dirty="0">
                <a:solidFill>
                  <a:schemeClr val="bg1"/>
                </a:solidFill>
              </a:rPr>
              <a:t>Q</a:t>
            </a:r>
            <a:r>
              <a:rPr lang="en-US" b="1" dirty="0">
                <a:solidFill>
                  <a:schemeClr val="bg1"/>
                </a:solidFill>
              </a:rPr>
              <a:t>UERY 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34383-BF69-1C44-A96B-9425F07C4456}"/>
              </a:ext>
            </a:extLst>
          </p:cNvPr>
          <p:cNvSpPr/>
          <p:nvPr/>
        </p:nvSpPr>
        <p:spPr>
          <a:xfrm>
            <a:off x="1281462" y="4242065"/>
            <a:ext cx="1277888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Output: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DFD77E3-9960-4466-7E5D-916A44C43242}"/>
              </a:ext>
            </a:extLst>
          </p:cNvPr>
          <p:cNvSpPr txBox="1"/>
          <p:nvPr/>
        </p:nvSpPr>
        <p:spPr>
          <a:xfrm>
            <a:off x="4544008" y="745555"/>
            <a:ext cx="6102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Case end</a:t>
            </a:r>
            <a:endParaRPr lang="en-IN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4385048"/>
      </p:ext>
    </p:extLst>
  </p:cSld>
  <p:clrMapOvr>
    <a:masterClrMapping/>
  </p:clrMapOvr>
  <p:transition spd="slow">
    <p:wip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8E7F64-3B9E-780B-C07A-C1E40AF27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00" y="544286"/>
            <a:ext cx="8596668" cy="1320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Logical Functions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E11503-946E-D5B6-02FE-73E7AB902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57400"/>
            <a:ext cx="10668000" cy="40290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If</a:t>
            </a:r>
          </a:p>
          <a:p>
            <a:pPr marL="0" indent="0">
              <a:buNone/>
            </a:pPr>
            <a:endParaRPr lang="en-US" sz="2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Count If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xmlns="" val="2370677824"/>
      </p:ext>
    </p:extLst>
  </p:cSld>
  <p:clrMapOvr>
    <a:masterClrMapping/>
  </p:clrMapOvr>
  <p:transition spd="slow">
    <p:wip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C052E6-83D4-BB9E-6D70-9B29AF1D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IF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0561C2-708C-B465-0D61-041FE6B8D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6" y="2057400"/>
            <a:ext cx="10734674" cy="40957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The Command:</a:t>
            </a:r>
          </a:p>
          <a:p>
            <a:pPr marL="45720" indent="0">
              <a:buNone/>
            </a:pPr>
            <a:r>
              <a:rPr lang="en-US" sz="2000" b="1" dirty="0"/>
              <a:t>	select *, if (</a:t>
            </a:r>
            <a:r>
              <a:rPr lang="en-US" sz="2000" b="1" dirty="0" err="1"/>
              <a:t>column_name</a:t>
            </a:r>
            <a:r>
              <a:rPr lang="en-US" sz="2000" b="1" dirty="0"/>
              <a:t> = ‘value’ , ‘if state’, ‘else state’) from </a:t>
            </a:r>
            <a:r>
              <a:rPr lang="en-US" sz="2000" b="1" dirty="0" err="1"/>
              <a:t>table_name</a:t>
            </a:r>
            <a:r>
              <a:rPr lang="en-US" sz="2000" b="1" dirty="0"/>
              <a:t>;</a:t>
            </a:r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Syntax:</a:t>
            </a:r>
          </a:p>
          <a:p>
            <a:pPr marL="45720" indent="0">
              <a:buNone/>
            </a:pPr>
            <a:endParaRPr lang="en-US" sz="2000" b="1" dirty="0"/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Output:</a:t>
            </a:r>
          </a:p>
          <a:p>
            <a:pPr marL="45720" indent="0">
              <a:buNone/>
            </a:pPr>
            <a:endParaRPr lang="en-IN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87DC274-4AC2-0968-0460-4D70A3753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568" y="3186629"/>
            <a:ext cx="7191375" cy="323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4DDF971-AD1F-3B5C-2092-1DE5866C8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619" y="4129317"/>
            <a:ext cx="74580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41725623"/>
      </p:ext>
    </p:extLst>
  </p:cSld>
  <p:clrMapOvr>
    <a:masterClrMapping/>
  </p:clrMapOvr>
  <p:transition spd="slow">
    <p:wip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A315D0A-0540-9155-970E-B92C624A1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379305-596B-20FB-B2CB-2E551E12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Count If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3AA53A-5DEE-1D49-87E1-1C2FF4E11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6" y="2057400"/>
            <a:ext cx="10734674" cy="40957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The Command:</a:t>
            </a:r>
          </a:p>
          <a:p>
            <a:pPr marL="45720" indent="0">
              <a:buNone/>
            </a:pPr>
            <a:r>
              <a:rPr lang="en-US" sz="2000" b="1" dirty="0"/>
              <a:t>	select *, count(if(</a:t>
            </a:r>
            <a:r>
              <a:rPr lang="en-US" sz="2000" b="1" dirty="0" err="1"/>
              <a:t>column_name</a:t>
            </a:r>
            <a:r>
              <a:rPr lang="en-US" sz="2000" b="1" dirty="0"/>
              <a:t> = ‘value’, ‘</a:t>
            </a:r>
            <a:r>
              <a:rPr lang="en-US" sz="2000" b="1" dirty="0" err="1"/>
              <a:t>ifstate</a:t>
            </a:r>
            <a:r>
              <a:rPr lang="en-US" sz="2000" b="1" dirty="0"/>
              <a:t>’, ‘</a:t>
            </a:r>
            <a:r>
              <a:rPr lang="en-US" sz="2000" b="1" dirty="0" err="1"/>
              <a:t>elsestate</a:t>
            </a:r>
            <a:r>
              <a:rPr lang="en-US" sz="2000" b="1" dirty="0"/>
              <a:t>’)) from </a:t>
            </a:r>
            <a:r>
              <a:rPr lang="en-US" sz="2000" b="1" dirty="0" err="1"/>
              <a:t>table_name</a:t>
            </a:r>
            <a:r>
              <a:rPr lang="en-US" sz="2000" b="1" dirty="0"/>
              <a:t>;</a:t>
            </a:r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Syntax:</a:t>
            </a:r>
          </a:p>
          <a:p>
            <a:pPr marL="45720" indent="0">
              <a:buNone/>
            </a:pPr>
            <a:endParaRPr lang="en-US" sz="2000" b="1" dirty="0"/>
          </a:p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Output:</a:t>
            </a:r>
          </a:p>
          <a:p>
            <a:pPr marL="45720" indent="0">
              <a:buNone/>
            </a:pPr>
            <a:endParaRPr lang="en-IN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0378288-F4BB-2D09-9CF9-05D84F6F9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449" y="3113708"/>
            <a:ext cx="9695497" cy="4405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1947E70-E695-2A64-CDD5-DE64DB9C3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668" y="4429125"/>
            <a:ext cx="68580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4686194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60330E-6ECA-AD82-80FA-6ACB6FE0D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TCL Commands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170398-7355-D27B-6C9A-800F85008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2057400"/>
            <a:ext cx="10972799" cy="41910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chemeClr val="tx1"/>
                </a:solidFill>
                <a:effectLst/>
              </a:rPr>
              <a:t>TCL commands can only use with DML commands like INSERT, DELETE and UPDATE only.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chemeClr val="tx1"/>
                </a:solidFill>
                <a:effectLst/>
              </a:rPr>
              <a:t>These operations are automatically committed in the database that's why they cannot be used while creating tables or dropping them.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chemeClr val="tx1"/>
                </a:solidFill>
                <a:effectLst/>
              </a:rPr>
              <a:t>Here are some commands that come under TCL:</a:t>
            </a:r>
          </a:p>
          <a:p>
            <a:pPr marL="457200" lvl="1" indent="0" algn="just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457200" lvl="1" indent="0" algn="just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tx1"/>
                </a:solidFill>
                <a:effectLst/>
              </a:rPr>
              <a:t>COMMIT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tx1"/>
                </a:solidFill>
                <a:effectLst/>
              </a:rPr>
              <a:t>ROLLBACK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tx1"/>
                </a:solidFill>
                <a:effectLst/>
              </a:rPr>
              <a:t>SAVEPOINT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b="1" i="0" dirty="0">
              <a:solidFill>
                <a:schemeClr val="accent5">
                  <a:lumMod val="75000"/>
                </a:schemeClr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35594771"/>
      </p:ext>
    </p:extLst>
  </p:cSld>
  <p:clrMapOvr>
    <a:masterClrMapping/>
  </p:clrMapOvr>
  <p:transition spd="slow">
    <p:wip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640404-2335-B18C-0A4A-7829E1455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Delimiter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C6E5F6-988F-3ADC-9923-7C1BC821A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6" y="2057399"/>
            <a:ext cx="10734674" cy="408622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A</a:t>
            </a:r>
            <a:r>
              <a:rPr lang="en-US" sz="2000" b="1" i="0" dirty="0">
                <a:solidFill>
                  <a:schemeClr val="tx1"/>
                </a:solidFill>
                <a:effectLst/>
              </a:rPr>
              <a:t> delimiter is a special character used to signal the end of a SQL statement. The most commonly used delimiter in MySQL is the semicolon (;), which is used to separate statements from one another.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The Command:</a:t>
            </a:r>
          </a:p>
          <a:p>
            <a:pPr marL="45720" indent="0" algn="just">
              <a:buNone/>
            </a:pPr>
            <a:r>
              <a:rPr lang="en-US" sz="2000" b="1" dirty="0">
                <a:solidFill>
                  <a:schemeClr val="tx1"/>
                </a:solidFill>
              </a:rPr>
              <a:t>	delimiter //</a:t>
            </a:r>
          </a:p>
          <a:p>
            <a:pPr marL="45720" indent="0" algn="just">
              <a:buNone/>
            </a:pPr>
            <a:r>
              <a:rPr lang="en-US" sz="2000" b="1" dirty="0">
                <a:solidFill>
                  <a:schemeClr val="tx1"/>
                </a:solidFill>
              </a:rPr>
              <a:t>	Some Code</a:t>
            </a:r>
          </a:p>
          <a:p>
            <a:pPr marL="45720" indent="0" algn="just">
              <a:buNone/>
            </a:pPr>
            <a:r>
              <a:rPr lang="en-US" sz="2000" b="1" dirty="0">
                <a:solidFill>
                  <a:schemeClr val="tx1"/>
                </a:solidFill>
              </a:rPr>
              <a:t>	end //</a:t>
            </a:r>
          </a:p>
          <a:p>
            <a:pPr marL="45720" indent="0" algn="just">
              <a:buNone/>
            </a:pPr>
            <a:r>
              <a:rPr lang="en-US" sz="2000" b="1" dirty="0">
                <a:solidFill>
                  <a:schemeClr val="tx1"/>
                </a:solidFill>
              </a:rPr>
              <a:t>	delimiter ;</a:t>
            </a:r>
          </a:p>
          <a:p>
            <a:pPr marL="45720" indent="0" algn="just">
              <a:buNone/>
            </a:pPr>
            <a:endParaRPr lang="en-IN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8481672"/>
      </p:ext>
    </p:extLst>
  </p:cSld>
  <p:clrMapOvr>
    <a:masterClrMapping/>
  </p:clrMapOvr>
  <p:transition spd="slow">
    <p:wip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8A822F4-11F2-961E-91EF-BA236D23C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E3E884-20D6-29AF-1837-252F36A19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Procedure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245B45-6637-AC2F-B92F-92AFB3BD9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6" y="2057399"/>
            <a:ext cx="10734674" cy="408622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Syntax:                                                                Output:</a:t>
            </a:r>
          </a:p>
          <a:p>
            <a:pPr marL="45720" indent="0">
              <a:buNone/>
            </a:pPr>
            <a:endParaRPr lang="en-IN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D11EF69-4D1A-124A-7A49-DFE70471B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6" y="2581273"/>
            <a:ext cx="3714749" cy="3038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99FF111-1838-0D49-1B98-FAB181D95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089" y="2771774"/>
            <a:ext cx="6724649" cy="131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22601641"/>
      </p:ext>
    </p:extLst>
  </p:cSld>
  <p:clrMapOvr>
    <a:masterClrMapping/>
  </p:clrMapOvr>
  <p:transition spd="slow">
    <p:wip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A75A7B4-3891-AE7D-ADEC-BD1D7B5CB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6E10F9-8780-1B07-1BFF-100E9498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Triggers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0C61F4-DF04-BAD3-AF99-C36DBA0084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 fontAlgn="base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effectLst/>
              </a:rPr>
              <a:t>create trigger [</a:t>
            </a:r>
            <a:r>
              <a:rPr lang="en-US" sz="2000" b="1" dirty="0" err="1">
                <a:solidFill>
                  <a:schemeClr val="tx1"/>
                </a:solidFill>
                <a:effectLst/>
              </a:rPr>
              <a:t>trigger_name</a:t>
            </a:r>
            <a:r>
              <a:rPr lang="en-US" sz="2000" b="1" dirty="0">
                <a:solidFill>
                  <a:schemeClr val="tx1"/>
                </a:solidFill>
                <a:effectLst/>
              </a:rPr>
              <a:t>] </a:t>
            </a:r>
          </a:p>
          <a:p>
            <a:pPr algn="just" fontAlgn="base"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tx1"/>
              </a:solidFill>
              <a:effectLst/>
            </a:endParaRPr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effectLst/>
              </a:rPr>
              <a:t>[before | after]  </a:t>
            </a:r>
          </a:p>
          <a:p>
            <a:pPr algn="just" fontAlgn="base"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tx1"/>
              </a:solidFill>
              <a:effectLst/>
            </a:endParaRPr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effectLst/>
              </a:rPr>
              <a:t>{insert | update | delete}  </a:t>
            </a:r>
          </a:p>
          <a:p>
            <a:pPr algn="just" fontAlgn="base"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tx1"/>
              </a:solidFill>
              <a:effectLst/>
            </a:endParaRPr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effectLst/>
              </a:rPr>
              <a:t>on [</a:t>
            </a:r>
            <a:r>
              <a:rPr lang="en-US" sz="2000" b="1" dirty="0" err="1">
                <a:solidFill>
                  <a:schemeClr val="tx1"/>
                </a:solidFill>
                <a:effectLst/>
              </a:rPr>
              <a:t>table_name</a:t>
            </a:r>
            <a:r>
              <a:rPr lang="en-US" sz="2000" b="1" dirty="0">
                <a:solidFill>
                  <a:schemeClr val="tx1"/>
                </a:solidFill>
                <a:effectLst/>
              </a:rPr>
              <a:t>]  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880F54F-45AE-513E-1787-D26D5B31A4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[for each row]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[</a:t>
            </a:r>
            <a:r>
              <a:rPr lang="en-US" sz="2000" b="1" dirty="0" err="1"/>
              <a:t>trigger_body</a:t>
            </a:r>
            <a:r>
              <a:rPr lang="en-US" sz="2000" b="1" dirty="0"/>
              <a:t>]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xmlns="" val="1430302229"/>
      </p:ext>
    </p:extLst>
  </p:cSld>
  <p:clrMapOvr>
    <a:masterClrMapping/>
  </p:clrMapOvr>
  <p:transition spd="slow">
    <p:wip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90C4FAB-2452-AB35-2690-D0D93A901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5087C1-325A-48FE-6EB7-657FB3E3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Types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E70F583-DE47-9A09-EFBC-962BEE8A1D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Before Insert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Before Update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Before Delete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03D5EB2-8857-9890-EA2E-141025CF06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After Insert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After Update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After Delete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xmlns="" val="956237955"/>
      </p:ext>
    </p:extLst>
  </p:cSld>
  <p:clrMapOvr>
    <a:masterClrMapping/>
  </p:clrMapOvr>
  <p:transition spd="slow">
    <p:wipe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7A24F8-575B-08B2-8DA9-F242DCB8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162" y="209320"/>
            <a:ext cx="8596668" cy="1189822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Before Insert Trigger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2833720-B71C-3C4D-2C10-A178B633ACB2}"/>
              </a:ext>
            </a:extLst>
          </p:cNvPr>
          <p:cNvSpPr/>
          <p:nvPr/>
        </p:nvSpPr>
        <p:spPr>
          <a:xfrm>
            <a:off x="5817835" y="1377108"/>
            <a:ext cx="1671014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>
                <a:solidFill>
                  <a:schemeClr val="bg1"/>
                </a:solidFill>
              </a:rPr>
              <a:t>Output: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11377E2-CA84-36BC-44A1-0231DA427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4583" y="1930399"/>
            <a:ext cx="4335169" cy="4242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EFF75C8-8B78-6F89-D241-5381C1C6B17D}"/>
              </a:ext>
            </a:extLst>
          </p:cNvPr>
          <p:cNvSpPr/>
          <p:nvPr/>
        </p:nvSpPr>
        <p:spPr>
          <a:xfrm>
            <a:off x="844583" y="1426344"/>
            <a:ext cx="1226991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</a:rPr>
              <a:t>Syntax 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9C37D6C1-9736-6D6A-1EB7-BF5DDE884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28852" y="1987097"/>
            <a:ext cx="3763923" cy="3151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41DF0C1-19B7-4FEC-732C-9AFE73288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5265" y="5247504"/>
            <a:ext cx="3914480" cy="886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87325769"/>
      </p:ext>
    </p:extLst>
  </p:cSld>
  <p:clrMapOvr>
    <a:masterClrMapping/>
  </p:clrMapOvr>
  <p:transition spd="slow">
    <p:wipe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154810E-A576-9EB4-28E1-182ABA25A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8A0181-2272-660E-EB14-DD141AC37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061" y="557627"/>
            <a:ext cx="8596668" cy="13208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After Insert Trigger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B3B4348-E1CA-B8BC-1709-1239F1A1E6B2}"/>
              </a:ext>
            </a:extLst>
          </p:cNvPr>
          <p:cNvSpPr/>
          <p:nvPr/>
        </p:nvSpPr>
        <p:spPr>
          <a:xfrm>
            <a:off x="1455227" y="4239250"/>
            <a:ext cx="1656184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>
                <a:solidFill>
                  <a:schemeClr val="bg1"/>
                </a:solidFill>
              </a:rPr>
              <a:t>Output: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C6E9DDA-A93B-7828-99D9-2931344F4060}"/>
              </a:ext>
            </a:extLst>
          </p:cNvPr>
          <p:cNvSpPr/>
          <p:nvPr/>
        </p:nvSpPr>
        <p:spPr>
          <a:xfrm>
            <a:off x="1394009" y="1930400"/>
            <a:ext cx="11528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</a:rPr>
              <a:t>Syntax 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F858C5A-7F1C-E701-EA88-17FBBEDE3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61061" y="2434456"/>
            <a:ext cx="44958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93150CA8-1C2F-30B4-B3DE-D958ACFB2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87489" y="2079137"/>
            <a:ext cx="3841883" cy="4080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9674584-05E9-5583-96E2-954209B79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94009" y="4810720"/>
            <a:ext cx="322897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38874520"/>
      </p:ext>
    </p:extLst>
  </p:cSld>
  <p:clrMapOvr>
    <a:masterClrMapping/>
  </p:clrMapOvr>
  <p:transition spd="slow">
    <p:wipe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B91A60C-24AA-ED8E-E6C8-E6824140666B}"/>
              </a:ext>
            </a:extLst>
          </p:cNvPr>
          <p:cNvSpPr/>
          <p:nvPr/>
        </p:nvSpPr>
        <p:spPr>
          <a:xfrm>
            <a:off x="982841" y="3563672"/>
            <a:ext cx="165618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>
                <a:solidFill>
                  <a:schemeClr val="bg1"/>
                </a:solidFill>
              </a:rPr>
              <a:t>Output</a:t>
            </a:r>
            <a:r>
              <a:rPr lang="en-IN" sz="2400" b="1" dirty="0">
                <a:solidFill>
                  <a:schemeClr val="bg1"/>
                </a:solidFill>
              </a:rPr>
              <a:t>: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1ED10C6-6A58-523C-B554-B52F3086213B}"/>
              </a:ext>
            </a:extLst>
          </p:cNvPr>
          <p:cNvSpPr/>
          <p:nvPr/>
        </p:nvSpPr>
        <p:spPr>
          <a:xfrm>
            <a:off x="982841" y="1265737"/>
            <a:ext cx="11528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</a:rPr>
              <a:t>Syntax 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95F8CF7-AA83-9E5B-3EE2-0663A94EB24D}"/>
              </a:ext>
            </a:extLst>
          </p:cNvPr>
          <p:cNvSpPr txBox="1"/>
          <p:nvPr/>
        </p:nvSpPr>
        <p:spPr>
          <a:xfrm>
            <a:off x="3620278" y="393551"/>
            <a:ext cx="6102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Before update Trigger</a:t>
            </a:r>
            <a:endParaRPr lang="en-IN" sz="36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23CF1EC-2E46-FF12-5BE4-1D6803BF0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53703" y="1836996"/>
            <a:ext cx="5093690" cy="172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A65493F-9DC5-5483-F79E-C89218627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53702" y="4370139"/>
            <a:ext cx="3663385" cy="2161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4A1FD16-B8D5-1718-39D3-FBD11D48B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51676" y="1755551"/>
            <a:ext cx="3886622" cy="4128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10523423"/>
      </p:ext>
    </p:extLst>
  </p:cSld>
  <p:clrMapOvr>
    <a:masterClrMapping/>
  </p:clrMapOvr>
  <p:transition spd="slow">
    <p:wipe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5E26D3A-0215-363D-6E87-500476BA0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05437" y="2715207"/>
            <a:ext cx="6900819" cy="2997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0DC2D23-4601-BE97-B146-4F6B86088A61}"/>
              </a:ext>
            </a:extLst>
          </p:cNvPr>
          <p:cNvSpPr txBox="1"/>
          <p:nvPr/>
        </p:nvSpPr>
        <p:spPr>
          <a:xfrm>
            <a:off x="1350874" y="1759372"/>
            <a:ext cx="61022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Output: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4702728-6A6B-54AF-A1B6-3143764A5DFF}"/>
              </a:ext>
            </a:extLst>
          </p:cNvPr>
          <p:cNvSpPr txBox="1"/>
          <p:nvPr/>
        </p:nvSpPr>
        <p:spPr>
          <a:xfrm>
            <a:off x="3247053" y="430087"/>
            <a:ext cx="6102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Before update Trigger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2552654"/>
      </p:ext>
    </p:extLst>
  </p:cSld>
  <p:clrMapOvr>
    <a:masterClrMapping/>
  </p:clrMapOvr>
  <p:transition spd="slow">
    <p:wipe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D1CC5A8-31FE-3A93-82B5-4581CFBAA66E}"/>
              </a:ext>
            </a:extLst>
          </p:cNvPr>
          <p:cNvSpPr/>
          <p:nvPr/>
        </p:nvSpPr>
        <p:spPr>
          <a:xfrm>
            <a:off x="992950" y="1208469"/>
            <a:ext cx="1067921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</a:rPr>
              <a:t>syntax 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E487C8E-F08F-68E1-0D75-10BC1B03E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27693" y="1107008"/>
            <a:ext cx="638517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4DC4773-86A5-FC30-E856-828B26B36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0830" y="3428999"/>
            <a:ext cx="4165516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78A6D5D-0647-EF8E-031C-8B33C50DD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89391" y="3406966"/>
            <a:ext cx="3461819" cy="3286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374CFF7-1EB8-CF0D-708B-45E4E9EEB380}"/>
              </a:ext>
            </a:extLst>
          </p:cNvPr>
          <p:cNvSpPr txBox="1"/>
          <p:nvPr/>
        </p:nvSpPr>
        <p:spPr>
          <a:xfrm>
            <a:off x="3732244" y="209321"/>
            <a:ext cx="6102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After update Trigger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7655993"/>
      </p:ext>
    </p:extLst>
  </p:cSld>
  <p:clrMapOvr>
    <a:masterClrMapping/>
  </p:clrMapOvr>
  <p:transition spd="slow">
    <p:wipe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9F6FE1E-6A9E-5E7F-C036-D2EFB3E5B577}"/>
              </a:ext>
            </a:extLst>
          </p:cNvPr>
          <p:cNvSpPr/>
          <p:nvPr/>
        </p:nvSpPr>
        <p:spPr>
          <a:xfrm>
            <a:off x="959079" y="1648944"/>
            <a:ext cx="165618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>
                <a:solidFill>
                  <a:schemeClr val="bg1"/>
                </a:solidFill>
              </a:rPr>
              <a:t>Output</a:t>
            </a:r>
            <a:r>
              <a:rPr lang="en-IN" sz="2400" b="1" dirty="0">
                <a:solidFill>
                  <a:schemeClr val="bg1"/>
                </a:solidFill>
              </a:rPr>
              <a:t>: 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7549845-EB1D-BA9D-9E04-5386A7009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12024" y="2156740"/>
            <a:ext cx="2901151" cy="1293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CA176B0-984F-C5D0-DA04-36CFBFA01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33182" y="2249889"/>
            <a:ext cx="2901150" cy="1032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9B36CD4-E956-FC28-1FCE-DF554CFD8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5268" y="5446338"/>
            <a:ext cx="3316352" cy="98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3A3DCD9-708E-3D47-FFA4-7C4B83938101}"/>
              </a:ext>
            </a:extLst>
          </p:cNvPr>
          <p:cNvSpPr/>
          <p:nvPr/>
        </p:nvSpPr>
        <p:spPr>
          <a:xfrm>
            <a:off x="957362" y="4560638"/>
            <a:ext cx="7826666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>
                <a:solidFill>
                  <a:schemeClr val="bg1"/>
                </a:solidFill>
              </a:rPr>
              <a:t>Output</a:t>
            </a:r>
            <a:r>
              <a:rPr lang="en-IN" sz="2400" b="1" dirty="0" smtClean="0">
                <a:solidFill>
                  <a:schemeClr val="bg1"/>
                </a:solidFill>
              </a:rPr>
              <a:t>:  </a:t>
            </a:r>
            <a:r>
              <a:rPr lang="en-IN" sz="24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sz="2000" b="1" dirty="0"/>
              <a:t>After update data present into second table  </a:t>
            </a: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1EDDC0C-7933-F9E9-F465-9D63357188F9}"/>
              </a:ext>
            </a:extLst>
          </p:cNvPr>
          <p:cNvSpPr txBox="1"/>
          <p:nvPr/>
        </p:nvSpPr>
        <p:spPr>
          <a:xfrm>
            <a:off x="3732244" y="421824"/>
            <a:ext cx="6102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After update Trigger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296022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F7EFA0-59FB-87FD-AEC8-A19B9DD81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DQL Commands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79160E-4D96-9742-B365-86EB5AEE2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7400"/>
            <a:ext cx="10925175" cy="41910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chemeClr val="tx1"/>
                </a:solidFill>
                <a:effectLst/>
              </a:rPr>
              <a:t>DQL is used to fetch the data from the database.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chemeClr val="tx1"/>
                </a:solidFill>
                <a:effectLst/>
              </a:rPr>
              <a:t>It uses only one command: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tx1"/>
                </a:solidFill>
                <a:effectLst/>
              </a:rPr>
              <a:t>SELECT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85028823"/>
      </p:ext>
    </p:extLst>
  </p:cSld>
  <p:clrMapOvr>
    <a:masterClrMapping/>
  </p:clrMapOvr>
  <p:transition spd="slow">
    <p:wipe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FB4DA16-5317-E2AE-DB07-15F834BF8262}"/>
              </a:ext>
            </a:extLst>
          </p:cNvPr>
          <p:cNvSpPr/>
          <p:nvPr/>
        </p:nvSpPr>
        <p:spPr>
          <a:xfrm>
            <a:off x="924225" y="1463626"/>
            <a:ext cx="1477452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bg1"/>
                </a:solidFill>
              </a:rPr>
              <a:t>Q</a:t>
            </a:r>
            <a:r>
              <a:rPr lang="en-US" sz="2000" b="1" dirty="0" smtClean="0">
                <a:solidFill>
                  <a:schemeClr val="bg1"/>
                </a:solidFill>
              </a:rPr>
              <a:t>UERY :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EB5B59D-C236-525C-DBE7-8F137AAB2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3287" y="2497288"/>
            <a:ext cx="7217389" cy="1470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008594D-8744-4DE8-B61B-9E29061B8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3287" y="4352834"/>
            <a:ext cx="7217389" cy="212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A87627C-57C7-9CFE-70E9-8826DE0327FD}"/>
              </a:ext>
            </a:extLst>
          </p:cNvPr>
          <p:cNvSpPr txBox="1"/>
          <p:nvPr/>
        </p:nvSpPr>
        <p:spPr>
          <a:xfrm>
            <a:off x="3044890" y="451277"/>
            <a:ext cx="6102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Trigger ( Before Delete )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0832311"/>
      </p:ext>
    </p:extLst>
  </p:cSld>
  <p:clrMapOvr>
    <a:masterClrMapping/>
  </p:clrMapOvr>
  <p:transition spd="slow">
    <p:wipe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F313FC1-3455-AC12-D874-8F274A100D8E}"/>
              </a:ext>
            </a:extLst>
          </p:cNvPr>
          <p:cNvSpPr/>
          <p:nvPr/>
        </p:nvSpPr>
        <p:spPr>
          <a:xfrm>
            <a:off x="1045410" y="1715236"/>
            <a:ext cx="1208675" cy="408615"/>
          </a:xfrm>
          <a:prstGeom prst="rect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</a:rPr>
              <a:t>Output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>: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0C6E30B-EA2B-2C46-17FF-7885280B6054}"/>
              </a:ext>
            </a:extLst>
          </p:cNvPr>
          <p:cNvSpPr txBox="1"/>
          <p:nvPr/>
        </p:nvSpPr>
        <p:spPr>
          <a:xfrm>
            <a:off x="3044890" y="432615"/>
            <a:ext cx="6102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Trigger ( Before Delete )</a:t>
            </a:r>
            <a:endParaRPr lang="en-IN" sz="36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1E6A77A-38FC-A171-AF1B-37DE00F31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54085" y="2278289"/>
            <a:ext cx="311333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6BCF670-426D-46BD-6F22-13126B9CD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29428" y="3748760"/>
            <a:ext cx="3066529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710B93D-70CE-12E8-6715-674F3CAE4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71561" y="5413893"/>
            <a:ext cx="3009740" cy="1113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CEBD4BB-4A1D-657E-CB00-7B5A10DC2933}"/>
              </a:ext>
            </a:extLst>
          </p:cNvPr>
          <p:cNvSpPr/>
          <p:nvPr/>
        </p:nvSpPr>
        <p:spPr>
          <a:xfrm>
            <a:off x="976538" y="4797790"/>
            <a:ext cx="782666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>
                <a:solidFill>
                  <a:schemeClr val="bg1"/>
                </a:solidFill>
              </a:rPr>
              <a:t>Output: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      </a:t>
            </a:r>
            <a:r>
              <a:rPr lang="en-IN" sz="2000" b="1" dirty="0"/>
              <a:t>delete data present into  backup of  second table  </a:t>
            </a:r>
            <a:endParaRPr lang="en-IN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96AE4CC3-DAC1-48F4-60D0-D97060ED6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2951" y="5355890"/>
            <a:ext cx="2820577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9816369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465D742-03F8-4A07-AD44-2F5940A9609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28E4D0-782D-4812-BE7D-AE5131FD37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0915EF7-B9F6-4EB7-AA4F-557BE6AB702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1254</TotalTime>
  <Words>1882</Words>
  <Application>Microsoft Office PowerPoint</Application>
  <PresentationFormat>Custom</PresentationFormat>
  <Paragraphs>641</Paragraphs>
  <Slides>91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2" baseType="lpstr">
      <vt:lpstr>Apex</vt:lpstr>
      <vt:lpstr>Slide 1</vt:lpstr>
      <vt:lpstr>INTRODUCTION To MySQL</vt:lpstr>
      <vt:lpstr>DBMS Vs RDBMS</vt:lpstr>
      <vt:lpstr>Types of Commands</vt:lpstr>
      <vt:lpstr>DDL Commands</vt:lpstr>
      <vt:lpstr>DML Commands</vt:lpstr>
      <vt:lpstr>DCL Commands</vt:lpstr>
      <vt:lpstr>TCL Commands</vt:lpstr>
      <vt:lpstr>DQL Commands</vt:lpstr>
      <vt:lpstr>Primary Key &amp; Foreign Key</vt:lpstr>
      <vt:lpstr>Types of Datatypes</vt:lpstr>
      <vt:lpstr>String Datatypes</vt:lpstr>
      <vt:lpstr>String Datatypes</vt:lpstr>
      <vt:lpstr>Numeric Datatypes</vt:lpstr>
      <vt:lpstr>Numeric Datatypes</vt:lpstr>
      <vt:lpstr>Numeric Datatypes</vt:lpstr>
      <vt:lpstr>Date &amp; Time Datatypes</vt:lpstr>
      <vt:lpstr>Date &amp; Time Datatypes</vt:lpstr>
      <vt:lpstr>Database Creation and use</vt:lpstr>
      <vt:lpstr>Table Creation</vt:lpstr>
      <vt:lpstr>Describing a Table</vt:lpstr>
      <vt:lpstr>Show Tables in a Database</vt:lpstr>
      <vt:lpstr>Inserting Values to a Table</vt:lpstr>
      <vt:lpstr>Display Table with Values</vt:lpstr>
      <vt:lpstr>Altering a Table</vt:lpstr>
      <vt:lpstr>Adding a Column</vt:lpstr>
      <vt:lpstr>Modify a Table</vt:lpstr>
      <vt:lpstr>Updating a Table</vt:lpstr>
      <vt:lpstr>Deleting a Value</vt:lpstr>
      <vt:lpstr>Dropping a Column</vt:lpstr>
      <vt:lpstr>String Functions</vt:lpstr>
      <vt:lpstr>Lcase</vt:lpstr>
      <vt:lpstr>Ucase</vt:lpstr>
      <vt:lpstr>Left &amp; Right</vt:lpstr>
      <vt:lpstr>String Concatenation</vt:lpstr>
      <vt:lpstr>Trim</vt:lpstr>
      <vt:lpstr>Char Length</vt:lpstr>
      <vt:lpstr>Mid</vt:lpstr>
      <vt:lpstr>Length</vt:lpstr>
      <vt:lpstr>General Functions</vt:lpstr>
      <vt:lpstr>Where</vt:lpstr>
      <vt:lpstr>Or, And, In</vt:lpstr>
      <vt:lpstr>Or, And, In</vt:lpstr>
      <vt:lpstr>Not In</vt:lpstr>
      <vt:lpstr>Greater Than and Lesser Than</vt:lpstr>
      <vt:lpstr>Greater Than or Equal To and Lesser Than or Equal To</vt:lpstr>
      <vt:lpstr>Count</vt:lpstr>
      <vt:lpstr>Distinct</vt:lpstr>
      <vt:lpstr>Between</vt:lpstr>
      <vt:lpstr>Count with Distinct</vt:lpstr>
      <vt:lpstr>Group By</vt:lpstr>
      <vt:lpstr>Order by Asc &amp; Desc</vt:lpstr>
      <vt:lpstr>Limit</vt:lpstr>
      <vt:lpstr>Desc Limit</vt:lpstr>
      <vt:lpstr>Like</vt:lpstr>
      <vt:lpstr>Not Like</vt:lpstr>
      <vt:lpstr>Date &amp; Time Functions</vt:lpstr>
      <vt:lpstr>Month</vt:lpstr>
      <vt:lpstr>Year</vt:lpstr>
      <vt:lpstr>Date</vt:lpstr>
      <vt:lpstr>Date - Format</vt:lpstr>
      <vt:lpstr>Now</vt:lpstr>
      <vt:lpstr>Datediff</vt:lpstr>
      <vt:lpstr>Timestampdiff</vt:lpstr>
      <vt:lpstr>Calculated Functions</vt:lpstr>
      <vt:lpstr>Max</vt:lpstr>
      <vt:lpstr>Sum</vt:lpstr>
      <vt:lpstr>Min</vt:lpstr>
      <vt:lpstr>Average</vt:lpstr>
      <vt:lpstr>Round</vt:lpstr>
      <vt:lpstr>Join Functions</vt:lpstr>
      <vt:lpstr>Inner Join</vt:lpstr>
      <vt:lpstr>Left Join</vt:lpstr>
      <vt:lpstr>Right Join</vt:lpstr>
      <vt:lpstr>Full Join</vt:lpstr>
      <vt:lpstr>Slide 76</vt:lpstr>
      <vt:lpstr> Logical Functions</vt:lpstr>
      <vt:lpstr>IF</vt:lpstr>
      <vt:lpstr>Count If</vt:lpstr>
      <vt:lpstr>Delimiter</vt:lpstr>
      <vt:lpstr>Procedure</vt:lpstr>
      <vt:lpstr>Triggers</vt:lpstr>
      <vt:lpstr>Types</vt:lpstr>
      <vt:lpstr>Before Insert Trigger</vt:lpstr>
      <vt:lpstr>After Insert Trigger</vt:lpstr>
      <vt:lpstr>Slide 86</vt:lpstr>
      <vt:lpstr>Slide 87</vt:lpstr>
      <vt:lpstr>Slide 88</vt:lpstr>
      <vt:lpstr>Slide 89</vt:lpstr>
      <vt:lpstr>Slide 90</vt:lpstr>
      <vt:lpstr>Slide 91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Project</dc:title>
  <dc:creator>Ashik Mehir</dc:creator>
  <cp:lastModifiedBy>Windows User</cp:lastModifiedBy>
  <cp:revision>162</cp:revision>
  <dcterms:created xsi:type="dcterms:W3CDTF">2023-12-18T06:15:51Z</dcterms:created>
  <dcterms:modified xsi:type="dcterms:W3CDTF">2024-03-21T13:57:35Z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