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8E2B78-59B1-4AC9-B977-362555CF4BE0}">
  <a:tblStyle styleId="{0F8E2B78-59B1-4AC9-B977-362555CF4BE0}"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671346e36ef02f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671346e36ef02f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2.pn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8925"/>
            <a:ext cx="8520600" cy="139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3600" u="none" cap="none" strike="noStrike">
                <a:solidFill>
                  <a:srgbClr val="00717D"/>
                </a:solidFill>
                <a:latin typeface="Calibri"/>
                <a:ea typeface="Calibri"/>
                <a:cs typeface="Calibri"/>
                <a:sym typeface="Calibri"/>
              </a:rPr>
              <a:t>Management System for</a:t>
            </a:r>
            <a:br>
              <a:rPr b="1" i="0" lang="en-US" sz="3600" u="none" cap="none" strike="noStrike">
                <a:solidFill>
                  <a:srgbClr val="00717D"/>
                </a:solidFill>
                <a:latin typeface="Calibri"/>
                <a:ea typeface="Calibri"/>
                <a:cs typeface="Calibri"/>
                <a:sym typeface="Calibri"/>
              </a:rPr>
            </a:br>
            <a:r>
              <a:rPr b="1" i="0" lang="en-US" sz="3600" u="none" cap="none" strike="noStrike">
                <a:solidFill>
                  <a:schemeClr val="accent5"/>
                </a:solidFill>
                <a:latin typeface="Calibri"/>
                <a:ea typeface="Calibri"/>
                <a:cs typeface="Calibri"/>
                <a:sym typeface="Calibri"/>
              </a:rPr>
              <a:t> </a:t>
            </a:r>
            <a:r>
              <a:rPr b="1" i="1" lang="en-US" sz="4000" u="none" cap="none" strike="noStrike">
                <a:solidFill>
                  <a:srgbClr val="00B0F0"/>
                </a:solidFill>
                <a:latin typeface="Calibri"/>
                <a:ea typeface="Calibri"/>
                <a:cs typeface="Calibri"/>
                <a:sym typeface="Calibri"/>
              </a:rPr>
              <a:t>Orocare Toothpaste Company</a:t>
            </a:r>
            <a:endParaRPr b="1" i="1" sz="4000" u="none" cap="none" strike="noStrike">
              <a:solidFill>
                <a:srgbClr val="00B0F0"/>
              </a:solidFill>
              <a:latin typeface="Calibri"/>
              <a:ea typeface="Calibri"/>
              <a:cs typeface="Calibri"/>
              <a:sym typeface="Calibri"/>
            </a:endParaRPr>
          </a:p>
        </p:txBody>
      </p:sp>
      <p:sp>
        <p:nvSpPr>
          <p:cNvPr id="55" name="Google Shape;55;p13"/>
          <p:cNvSpPr txBox="1"/>
          <p:nvPr>
            <p:ph idx="1" type="subTitle"/>
          </p:nvPr>
        </p:nvSpPr>
        <p:spPr>
          <a:xfrm>
            <a:off x="3758664" y="4382905"/>
            <a:ext cx="56721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1" lang="en-US" sz="2800" u="none" cap="none" strike="noStrike">
                <a:solidFill>
                  <a:srgbClr val="00717D"/>
                </a:solidFill>
                <a:latin typeface="Calibri"/>
                <a:ea typeface="Calibri"/>
                <a:cs typeface="Calibri"/>
                <a:sym typeface="Calibri"/>
              </a:rPr>
              <a:t>Group :</a:t>
            </a:r>
            <a:r>
              <a:rPr b="1" i="0" lang="en-US" sz="2800" u="none" cap="none" strike="noStrike">
                <a:solidFill>
                  <a:schemeClr val="dk1"/>
                </a:solidFill>
                <a:latin typeface="Calibri"/>
                <a:ea typeface="Calibri"/>
                <a:cs typeface="Calibri"/>
                <a:sym typeface="Calibri"/>
              </a:rPr>
              <a:t> </a:t>
            </a:r>
            <a:r>
              <a:rPr b="1" i="0" lang="en-US" sz="2800" u="none" cap="none" strike="noStrike">
                <a:solidFill>
                  <a:srgbClr val="00B0F0"/>
                </a:solidFill>
                <a:latin typeface="Calibri"/>
                <a:ea typeface="Calibri"/>
                <a:cs typeface="Calibri"/>
                <a:sym typeface="Calibri"/>
              </a:rPr>
              <a:t>ITP-2018-MLB-G1-08</a:t>
            </a:r>
            <a:endParaRPr b="1" i="0" sz="2800" u="none" cap="none" strike="noStrike">
              <a:solidFill>
                <a:srgbClr val="00B0F0"/>
              </a:solidFill>
              <a:latin typeface="Calibri"/>
              <a:ea typeface="Calibri"/>
              <a:cs typeface="Calibri"/>
              <a:sym typeface="Calibri"/>
            </a:endParaRPr>
          </a:p>
        </p:txBody>
      </p:sp>
      <p:sp>
        <p:nvSpPr>
          <p:cNvPr id="56" name="Google Shape;56;p13"/>
          <p:cNvSpPr txBox="1"/>
          <p:nvPr/>
        </p:nvSpPr>
        <p:spPr>
          <a:xfrm>
            <a:off x="172167" y="3671613"/>
            <a:ext cx="2681400" cy="2023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rgbClr val="00717D"/>
                </a:solidFill>
                <a:latin typeface="Calibri"/>
                <a:ea typeface="Calibri"/>
                <a:cs typeface="Calibri"/>
                <a:sym typeface="Calibri"/>
              </a:rPr>
              <a:t>Project Proposal</a:t>
            </a:r>
            <a:endParaRPr b="1" i="1" sz="2800" u="none" cap="none" strike="noStrike">
              <a:solidFill>
                <a:srgbClr val="00717D"/>
              </a:solidFill>
              <a:latin typeface="Calibri"/>
              <a:ea typeface="Calibri"/>
              <a:cs typeface="Calibri"/>
              <a:sym typeface="Calibri"/>
            </a:endParaRPr>
          </a:p>
        </p:txBody>
      </p:sp>
      <p:pic>
        <p:nvPicPr>
          <p:cNvPr id="57" name="Google Shape;57;p13"/>
          <p:cNvPicPr preferRelativeResize="0"/>
          <p:nvPr/>
        </p:nvPicPr>
        <p:blipFill rotWithShape="1">
          <a:blip r:embed="rId3">
            <a:alphaModFix/>
          </a:blip>
          <a:srcRect b="0" l="0" r="0" t="0"/>
          <a:stretch/>
        </p:blipFill>
        <p:spPr>
          <a:xfrm>
            <a:off x="2365744" y="1603863"/>
            <a:ext cx="4412512" cy="2779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p:nvPr/>
        </p:nvSpPr>
        <p:spPr>
          <a:xfrm>
            <a:off x="2896375" y="168416"/>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0" name="Google Shape;170;p22"/>
          <p:cNvSpPr txBox="1"/>
          <p:nvPr/>
        </p:nvSpPr>
        <p:spPr>
          <a:xfrm>
            <a:off x="2970202" y="717829"/>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Order</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171" name="Google Shape;171;p22"/>
          <p:cNvPicPr preferRelativeResize="0"/>
          <p:nvPr/>
        </p:nvPicPr>
        <p:blipFill rotWithShape="1">
          <a:blip r:embed="rId3">
            <a:alphaModFix/>
          </a:blip>
          <a:srcRect b="0" l="0" r="0" t="0"/>
          <a:stretch/>
        </p:blipFill>
        <p:spPr>
          <a:xfrm>
            <a:off x="3464524" y="322224"/>
            <a:ext cx="433005" cy="395605"/>
          </a:xfrm>
          <a:prstGeom prst="rect">
            <a:avLst/>
          </a:prstGeom>
          <a:solidFill>
            <a:schemeClr val="accent5"/>
          </a:solidFill>
          <a:ln>
            <a:noFill/>
          </a:ln>
        </p:spPr>
      </p:pic>
      <p:sp>
        <p:nvSpPr>
          <p:cNvPr id="172" name="Google Shape;172;p22"/>
          <p:cNvSpPr/>
          <p:nvPr/>
        </p:nvSpPr>
        <p:spPr>
          <a:xfrm>
            <a:off x="4496976" y="168416"/>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22"/>
          <p:cNvSpPr txBox="1"/>
          <p:nvPr/>
        </p:nvSpPr>
        <p:spPr>
          <a:xfrm>
            <a:off x="4570803" y="717829"/>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Stock</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74" name="Google Shape;174;p22"/>
          <p:cNvSpPr/>
          <p:nvPr/>
        </p:nvSpPr>
        <p:spPr>
          <a:xfrm>
            <a:off x="5691367" y="1167464"/>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5" name="Google Shape;175;p22"/>
          <p:cNvSpPr txBox="1"/>
          <p:nvPr/>
        </p:nvSpPr>
        <p:spPr>
          <a:xfrm>
            <a:off x="5765194" y="1716877"/>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Emp Salary</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76" name="Google Shape;176;p22"/>
          <p:cNvSpPr/>
          <p:nvPr/>
        </p:nvSpPr>
        <p:spPr>
          <a:xfrm>
            <a:off x="5694905" y="2606409"/>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22"/>
          <p:cNvSpPr txBox="1"/>
          <p:nvPr/>
        </p:nvSpPr>
        <p:spPr>
          <a:xfrm>
            <a:off x="5768732" y="3155822"/>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Employee</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78" name="Google Shape;178;p22"/>
          <p:cNvSpPr/>
          <p:nvPr/>
        </p:nvSpPr>
        <p:spPr>
          <a:xfrm>
            <a:off x="4508213" y="3616090"/>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22"/>
          <p:cNvSpPr txBox="1"/>
          <p:nvPr/>
        </p:nvSpPr>
        <p:spPr>
          <a:xfrm>
            <a:off x="4582040" y="4165503"/>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User</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80" name="Google Shape;180;p22"/>
          <p:cNvSpPr/>
          <p:nvPr/>
        </p:nvSpPr>
        <p:spPr>
          <a:xfrm>
            <a:off x="2910547" y="3616920"/>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22"/>
          <p:cNvSpPr txBox="1"/>
          <p:nvPr/>
        </p:nvSpPr>
        <p:spPr>
          <a:xfrm>
            <a:off x="2984374" y="4166333"/>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Sales</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82" name="Google Shape;182;p22"/>
          <p:cNvSpPr/>
          <p:nvPr/>
        </p:nvSpPr>
        <p:spPr>
          <a:xfrm>
            <a:off x="1709069" y="1171420"/>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3" name="Google Shape;183;p22"/>
          <p:cNvSpPr txBox="1"/>
          <p:nvPr/>
        </p:nvSpPr>
        <p:spPr>
          <a:xfrm>
            <a:off x="1782896" y="1720833"/>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Supplier Info</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84" name="Google Shape;184;p22"/>
          <p:cNvSpPr/>
          <p:nvPr/>
        </p:nvSpPr>
        <p:spPr>
          <a:xfrm>
            <a:off x="1712611" y="2610361"/>
            <a:ext cx="1569306" cy="1390372"/>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22"/>
          <p:cNvSpPr txBox="1"/>
          <p:nvPr/>
        </p:nvSpPr>
        <p:spPr>
          <a:xfrm>
            <a:off x="1786438" y="3159774"/>
            <a:ext cx="142165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Product</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186" name="Google Shape;186;p22"/>
          <p:cNvPicPr preferRelativeResize="0"/>
          <p:nvPr/>
        </p:nvPicPr>
        <p:blipFill rotWithShape="1">
          <a:blip r:embed="rId4">
            <a:alphaModFix/>
          </a:blip>
          <a:srcRect b="0" l="0" r="0" t="0"/>
          <a:stretch/>
        </p:blipFill>
        <p:spPr>
          <a:xfrm>
            <a:off x="4882268" y="324746"/>
            <a:ext cx="830365" cy="467040"/>
          </a:xfrm>
          <a:prstGeom prst="rect">
            <a:avLst/>
          </a:prstGeom>
          <a:noFill/>
          <a:ln>
            <a:noFill/>
          </a:ln>
        </p:spPr>
      </p:pic>
      <p:pic>
        <p:nvPicPr>
          <p:cNvPr id="187" name="Google Shape;187;p22"/>
          <p:cNvPicPr preferRelativeResize="0"/>
          <p:nvPr/>
        </p:nvPicPr>
        <p:blipFill rotWithShape="1">
          <a:blip r:embed="rId5">
            <a:alphaModFix/>
          </a:blip>
          <a:srcRect b="0" l="0" r="0" t="0"/>
          <a:stretch/>
        </p:blipFill>
        <p:spPr>
          <a:xfrm>
            <a:off x="6234939" y="1273051"/>
            <a:ext cx="482159" cy="482159"/>
          </a:xfrm>
          <a:prstGeom prst="rect">
            <a:avLst/>
          </a:prstGeom>
          <a:noFill/>
          <a:ln>
            <a:noFill/>
          </a:ln>
        </p:spPr>
      </p:pic>
      <p:pic>
        <p:nvPicPr>
          <p:cNvPr id="188" name="Google Shape;188;p22"/>
          <p:cNvPicPr preferRelativeResize="0"/>
          <p:nvPr/>
        </p:nvPicPr>
        <p:blipFill rotWithShape="1">
          <a:blip r:embed="rId6">
            <a:alphaModFix/>
          </a:blip>
          <a:srcRect b="0" l="0" r="0" t="0"/>
          <a:stretch/>
        </p:blipFill>
        <p:spPr>
          <a:xfrm>
            <a:off x="6329019" y="2762600"/>
            <a:ext cx="388079" cy="393222"/>
          </a:xfrm>
          <a:prstGeom prst="rect">
            <a:avLst/>
          </a:prstGeom>
          <a:noFill/>
          <a:ln>
            <a:noFill/>
          </a:ln>
        </p:spPr>
      </p:pic>
      <p:pic>
        <p:nvPicPr>
          <p:cNvPr id="189" name="Google Shape;189;p22"/>
          <p:cNvPicPr preferRelativeResize="0"/>
          <p:nvPr/>
        </p:nvPicPr>
        <p:blipFill rotWithShape="1">
          <a:blip r:embed="rId7">
            <a:alphaModFix/>
          </a:blip>
          <a:srcRect b="0" l="0" r="0" t="0"/>
          <a:stretch/>
        </p:blipFill>
        <p:spPr>
          <a:xfrm>
            <a:off x="5091511" y="3762795"/>
            <a:ext cx="402708" cy="402708"/>
          </a:xfrm>
          <a:prstGeom prst="rect">
            <a:avLst/>
          </a:prstGeom>
          <a:noFill/>
          <a:ln>
            <a:noFill/>
          </a:ln>
        </p:spPr>
      </p:pic>
      <p:pic>
        <p:nvPicPr>
          <p:cNvPr id="190" name="Google Shape;190;p22"/>
          <p:cNvPicPr preferRelativeResize="0"/>
          <p:nvPr/>
        </p:nvPicPr>
        <p:blipFill rotWithShape="1">
          <a:blip r:embed="rId8">
            <a:alphaModFix/>
          </a:blip>
          <a:srcRect b="0" l="0" r="0" t="0"/>
          <a:stretch/>
        </p:blipFill>
        <p:spPr>
          <a:xfrm>
            <a:off x="3442998" y="3780609"/>
            <a:ext cx="504401" cy="432344"/>
          </a:xfrm>
          <a:prstGeom prst="rect">
            <a:avLst/>
          </a:prstGeom>
          <a:noFill/>
          <a:ln>
            <a:noFill/>
          </a:ln>
        </p:spPr>
      </p:pic>
      <p:pic>
        <p:nvPicPr>
          <p:cNvPr id="191" name="Google Shape;191;p22"/>
          <p:cNvPicPr preferRelativeResize="0"/>
          <p:nvPr/>
        </p:nvPicPr>
        <p:blipFill rotWithShape="1">
          <a:blip r:embed="rId9">
            <a:alphaModFix/>
          </a:blip>
          <a:srcRect b="0" l="0" r="0" t="0"/>
          <a:stretch/>
        </p:blipFill>
        <p:spPr>
          <a:xfrm>
            <a:off x="2285741" y="2751967"/>
            <a:ext cx="447324" cy="446868"/>
          </a:xfrm>
          <a:prstGeom prst="rect">
            <a:avLst/>
          </a:prstGeom>
          <a:noFill/>
          <a:ln>
            <a:noFill/>
          </a:ln>
        </p:spPr>
      </p:pic>
      <p:pic>
        <p:nvPicPr>
          <p:cNvPr id="192" name="Google Shape;192;p22"/>
          <p:cNvPicPr preferRelativeResize="0"/>
          <p:nvPr/>
        </p:nvPicPr>
        <p:blipFill rotWithShape="1">
          <a:blip r:embed="rId10">
            <a:alphaModFix/>
          </a:blip>
          <a:srcRect b="0" l="0" r="0" t="0"/>
          <a:stretch/>
        </p:blipFill>
        <p:spPr>
          <a:xfrm>
            <a:off x="2157520" y="1210303"/>
            <a:ext cx="618702" cy="607654"/>
          </a:xfrm>
          <a:prstGeom prst="rect">
            <a:avLst/>
          </a:prstGeom>
          <a:noFill/>
          <a:ln>
            <a:noFill/>
          </a:ln>
        </p:spPr>
      </p:pic>
      <p:sp>
        <p:nvSpPr>
          <p:cNvPr id="193" name="Google Shape;193;p22"/>
          <p:cNvSpPr txBox="1"/>
          <p:nvPr/>
        </p:nvSpPr>
        <p:spPr>
          <a:xfrm>
            <a:off x="3362603" y="1992412"/>
            <a:ext cx="2135259"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0070C0"/>
                </a:solidFill>
                <a:latin typeface="Calibri"/>
                <a:ea typeface="Calibri"/>
                <a:cs typeface="Calibri"/>
                <a:sym typeface="Calibri"/>
              </a:rPr>
              <a:t>Orocare Management System</a:t>
            </a:r>
            <a:endParaRPr b="1" i="0" sz="2400" u="none" cap="none" strike="noStrike">
              <a:solidFill>
                <a:srgbClr val="0070C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rotWithShape="1">
          <a:blip r:embed="rId3">
            <a:alphaModFix/>
          </a:blip>
          <a:srcRect b="0" l="0" r="0" t="0"/>
          <a:stretch/>
        </p:blipFill>
        <p:spPr>
          <a:xfrm>
            <a:off x="-110012" y="-397695"/>
            <a:ext cx="3856169" cy="2892126"/>
          </a:xfrm>
          <a:prstGeom prst="rect">
            <a:avLst/>
          </a:prstGeom>
          <a:noFill/>
          <a:ln>
            <a:noFill/>
          </a:ln>
          <a:effectLst>
            <a:outerShdw rotWithShape="0" algn="ctr" dir="5400000" dist="50800">
              <a:srgbClr val="000000">
                <a:alpha val="21960"/>
              </a:srgbClr>
            </a:outerShdw>
          </a:effectLst>
        </p:spPr>
      </p:pic>
      <p:pic>
        <p:nvPicPr>
          <p:cNvPr id="199" name="Google Shape;199;p23"/>
          <p:cNvPicPr preferRelativeResize="0"/>
          <p:nvPr/>
        </p:nvPicPr>
        <p:blipFill rotWithShape="1">
          <a:blip r:embed="rId3">
            <a:alphaModFix/>
          </a:blip>
          <a:srcRect b="0" l="0" r="0" t="0"/>
          <a:stretch/>
        </p:blipFill>
        <p:spPr>
          <a:xfrm>
            <a:off x="5528786" y="2328460"/>
            <a:ext cx="3856169" cy="2892126"/>
          </a:xfrm>
          <a:prstGeom prst="rect">
            <a:avLst/>
          </a:prstGeom>
          <a:noFill/>
          <a:ln>
            <a:noFill/>
          </a:ln>
          <a:effectLst>
            <a:outerShdw rotWithShape="0" algn="ctr" dir="5400000" dist="50800">
              <a:srgbClr val="000000">
                <a:alpha val="21960"/>
              </a:srgbClr>
            </a:outerShdw>
          </a:effectLst>
        </p:spPr>
      </p:pic>
      <p:sp>
        <p:nvSpPr>
          <p:cNvPr id="200" name="Google Shape;200;p23"/>
          <p:cNvSpPr txBox="1"/>
          <p:nvPr>
            <p:ph idx="1" type="body"/>
          </p:nvPr>
        </p:nvSpPr>
        <p:spPr>
          <a:xfrm>
            <a:off x="301065" y="297712"/>
            <a:ext cx="8672813" cy="4420019"/>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The main language used for developing the system is java </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Other technologies used, JAVA frames, MYSQL .</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 The system is developed as a standalone system </a:t>
            </a:r>
            <a:endParaRPr b="1" i="0" sz="2600" u="none" cap="none" strike="noStrike">
              <a:solidFill>
                <a:srgbClr val="00B0F0"/>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Supposed to be deployed on client’s computer.</a:t>
            </a:r>
            <a:endParaRPr b="1" i="0" sz="2600" u="none" cap="none" strike="noStrike">
              <a:solidFill>
                <a:srgbClr val="00B0F0"/>
              </a:solidFill>
              <a:latin typeface="Calibri"/>
              <a:ea typeface="Calibri"/>
              <a:cs typeface="Calibri"/>
              <a:sym typeface="Calibri"/>
            </a:endParaRPr>
          </a:p>
          <a:p>
            <a:pPr indent="0" lvl="0" marL="114300" marR="0" rtl="0" algn="l">
              <a:lnSpc>
                <a:spcPct val="115000"/>
              </a:lnSpc>
              <a:spcBef>
                <a:spcPts val="0"/>
              </a:spcBef>
              <a:spcAft>
                <a:spcPts val="0"/>
              </a:spcAft>
              <a:buClr>
                <a:schemeClr val="dk2"/>
              </a:buClr>
              <a:buSzPts val="1800"/>
              <a:buFont typeface="Arial"/>
              <a:buNone/>
            </a:pPr>
            <a:br>
              <a:rPr b="1" i="0" lang="en-US" sz="2600" u="none" cap="none" strike="noStrike">
                <a:solidFill>
                  <a:srgbClr val="00B0F0"/>
                </a:solidFill>
                <a:latin typeface="Calibri"/>
                <a:ea typeface="Calibri"/>
                <a:cs typeface="Calibri"/>
                <a:sym typeface="Calibri"/>
              </a:rPr>
            </a:br>
            <a:endParaRPr b="1" i="0" sz="2600" u="none" cap="none" strike="noStrike">
              <a:solidFill>
                <a:srgbClr val="00B0F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4"/>
          <p:cNvPicPr preferRelativeResize="0"/>
          <p:nvPr/>
        </p:nvPicPr>
        <p:blipFill rotWithShape="1">
          <a:blip r:embed="rId3">
            <a:alphaModFix/>
          </a:blip>
          <a:srcRect b="0" l="0" r="0" t="0"/>
          <a:stretch/>
        </p:blipFill>
        <p:spPr>
          <a:xfrm>
            <a:off x="5528786" y="2328460"/>
            <a:ext cx="3856169" cy="2892126"/>
          </a:xfrm>
          <a:prstGeom prst="rect">
            <a:avLst/>
          </a:prstGeom>
          <a:noFill/>
          <a:ln>
            <a:noFill/>
          </a:ln>
          <a:effectLst>
            <a:outerShdw rotWithShape="0" algn="ctr" dir="5400000" dist="50800">
              <a:srgbClr val="000000">
                <a:alpha val="21960"/>
              </a:srgbClr>
            </a:outerShdw>
          </a:effectLst>
        </p:spPr>
      </p:pic>
      <p:sp>
        <p:nvSpPr>
          <p:cNvPr id="206" name="Google Shape;206;p24"/>
          <p:cNvSpPr/>
          <p:nvPr/>
        </p:nvSpPr>
        <p:spPr>
          <a:xfrm>
            <a:off x="265814" y="99427"/>
            <a:ext cx="8676167" cy="50783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accent5"/>
                </a:solidFill>
                <a:latin typeface="Calibri"/>
                <a:ea typeface="Calibri"/>
                <a:cs typeface="Calibri"/>
                <a:sym typeface="Calibri"/>
              </a:rPr>
              <a:t>In the above diagram an overview of the system is show in simplest form. </a:t>
            </a:r>
            <a:endParaRPr/>
          </a:p>
          <a:p>
            <a:pPr indent="0" lvl="0" marL="0" marR="0" rtl="0" algn="l">
              <a:lnSpc>
                <a:spcPct val="100000"/>
              </a:lnSpc>
              <a:spcBef>
                <a:spcPts val="0"/>
              </a:spcBef>
              <a:spcAft>
                <a:spcPts val="0"/>
              </a:spcAft>
              <a:buNone/>
            </a:pPr>
            <a:r>
              <a:rPr b="1" i="0" lang="en-US" sz="2800" u="none" cap="none" strike="noStrike">
                <a:solidFill>
                  <a:schemeClr val="accent5"/>
                </a:solidFill>
                <a:latin typeface="Calibri"/>
                <a:ea typeface="Calibri"/>
                <a:cs typeface="Calibri"/>
                <a:sym typeface="Calibri"/>
              </a:rPr>
              <a:t>There are different user levels in the system;</a:t>
            </a:r>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accent5"/>
              </a:solidFill>
              <a:latin typeface="Calibri"/>
              <a:ea typeface="Calibri"/>
              <a:cs typeface="Calibri"/>
              <a:sym typeface="Calibri"/>
            </a:endParaRPr>
          </a:p>
          <a:p>
            <a:pPr indent="-152400" lvl="0" marL="4572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B0F0"/>
                </a:solidFill>
                <a:latin typeface="Calibri"/>
                <a:ea typeface="Calibri"/>
                <a:cs typeface="Calibri"/>
                <a:sym typeface="Calibri"/>
              </a:rPr>
              <a:t> The admin has the access to all the mentioned management     </a:t>
            </a:r>
            <a:endParaRPr/>
          </a:p>
          <a:p>
            <a:pPr indent="0" lvl="0" marL="457200" marR="0" rtl="0" algn="l">
              <a:lnSpc>
                <a:spcPct val="100000"/>
              </a:lnSpc>
              <a:spcBef>
                <a:spcPts val="0"/>
              </a:spcBef>
              <a:spcAft>
                <a:spcPts val="0"/>
              </a:spcAft>
              <a:buNone/>
            </a:pPr>
            <a:r>
              <a:rPr b="1" i="0" lang="en-US" sz="2400" u="none" cap="none" strike="noStrike">
                <a:solidFill>
                  <a:srgbClr val="00B0F0"/>
                </a:solidFill>
                <a:latin typeface="Calibri"/>
                <a:ea typeface="Calibri"/>
                <a:cs typeface="Calibri"/>
                <a:sym typeface="Calibri"/>
              </a:rPr>
              <a:t>  system</a:t>
            </a:r>
            <a:endParaRPr/>
          </a:p>
          <a:p>
            <a:pPr indent="0" lvl="0" marL="457200" marR="0" rtl="0" algn="l">
              <a:lnSpc>
                <a:spcPct val="100000"/>
              </a:lnSpc>
              <a:spcBef>
                <a:spcPts val="0"/>
              </a:spcBef>
              <a:spcAft>
                <a:spcPts val="0"/>
              </a:spcAft>
              <a:buNone/>
            </a:pPr>
            <a:r>
              <a:rPr b="1" i="0" lang="en-US" sz="2400" u="none" cap="none" strike="noStrike">
                <a:solidFill>
                  <a:srgbClr val="00B0F0"/>
                </a:solidFill>
                <a:latin typeface="Calibri"/>
                <a:ea typeface="Calibri"/>
                <a:cs typeface="Calibri"/>
                <a:sym typeface="Calibri"/>
              </a:rPr>
              <a:t>              </a:t>
            </a:r>
            <a:endParaRPr b="1" i="0" sz="2400" u="none" cap="none" strike="noStrike">
              <a:solidFill>
                <a:srgbClr val="00B0F0"/>
              </a:solidFill>
              <a:latin typeface="Calibri"/>
              <a:ea typeface="Calibri"/>
              <a:cs typeface="Calibri"/>
              <a:sym typeface="Calibri"/>
            </a:endParaRPr>
          </a:p>
          <a:p>
            <a:pPr indent="-152400" lvl="0" marL="4572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B0F0"/>
                </a:solidFill>
                <a:latin typeface="Calibri"/>
                <a:ea typeface="Calibri"/>
                <a:cs typeface="Calibri"/>
                <a:sym typeface="Calibri"/>
              </a:rPr>
              <a:t> The Sales Representative has the access only to the Sales      </a:t>
            </a:r>
            <a:endParaRPr/>
          </a:p>
          <a:p>
            <a:pPr indent="0" lvl="0" marL="457200" marR="0" rtl="0" algn="l">
              <a:lnSpc>
                <a:spcPct val="100000"/>
              </a:lnSpc>
              <a:spcBef>
                <a:spcPts val="0"/>
              </a:spcBef>
              <a:spcAft>
                <a:spcPts val="0"/>
              </a:spcAft>
              <a:buNone/>
            </a:pPr>
            <a:r>
              <a:rPr b="1" i="0" lang="en-US" sz="2400" u="none" cap="none" strike="noStrike">
                <a:solidFill>
                  <a:srgbClr val="00B0F0"/>
                </a:solidFill>
                <a:latin typeface="Calibri"/>
                <a:ea typeface="Calibri"/>
                <a:cs typeface="Calibri"/>
                <a:sym typeface="Calibri"/>
              </a:rPr>
              <a:t>  Management, Employee Salary Management and </a:t>
            </a:r>
            <a:endParaRPr b="1" i="0" sz="2400" u="none" cap="none" strike="noStrike">
              <a:solidFill>
                <a:srgbClr val="00B0F0"/>
              </a:solidFill>
              <a:latin typeface="Calibri"/>
              <a:ea typeface="Calibri"/>
              <a:cs typeface="Calibri"/>
              <a:sym typeface="Calibri"/>
            </a:endParaRPr>
          </a:p>
          <a:p>
            <a:pPr indent="0" lvl="0" marL="457200" marR="0" rtl="0" algn="l">
              <a:lnSpc>
                <a:spcPct val="100000"/>
              </a:lnSpc>
              <a:spcBef>
                <a:spcPts val="0"/>
              </a:spcBef>
              <a:spcAft>
                <a:spcPts val="0"/>
              </a:spcAft>
              <a:buNone/>
            </a:pPr>
            <a:r>
              <a:rPr b="1" i="0" lang="en-US" sz="2400" u="none" cap="none" strike="noStrike">
                <a:solidFill>
                  <a:srgbClr val="00B0F0"/>
                </a:solidFill>
                <a:latin typeface="Calibri"/>
                <a:ea typeface="Calibri"/>
                <a:cs typeface="Calibri"/>
                <a:sym typeface="Calibri"/>
              </a:rPr>
              <a:t>  User Management.</a:t>
            </a:r>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B0F0"/>
              </a:solidFill>
              <a:latin typeface="Calibri"/>
              <a:ea typeface="Calibri"/>
              <a:cs typeface="Calibri"/>
              <a:sym typeface="Calibri"/>
            </a:endParaRPr>
          </a:p>
          <a:p>
            <a:pPr indent="-152400" lvl="0" marL="4572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B0F0"/>
                </a:solidFill>
                <a:latin typeface="Calibri"/>
                <a:ea typeface="Calibri"/>
                <a:cs typeface="Calibri"/>
                <a:sym typeface="Calibri"/>
              </a:rPr>
              <a:t> The Employee has the access only to the Employee Salary Management and User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5"/>
          <p:cNvPicPr preferRelativeResize="0"/>
          <p:nvPr/>
        </p:nvPicPr>
        <p:blipFill rotWithShape="1">
          <a:blip r:embed="rId3">
            <a:alphaModFix/>
          </a:blip>
          <a:srcRect b="0" l="0" r="0" t="0"/>
          <a:stretch/>
        </p:blipFill>
        <p:spPr>
          <a:xfrm>
            <a:off x="5287831" y="2328460"/>
            <a:ext cx="3856169" cy="2892126"/>
          </a:xfrm>
          <a:prstGeom prst="rect">
            <a:avLst/>
          </a:prstGeom>
          <a:noFill/>
          <a:ln>
            <a:noFill/>
          </a:ln>
          <a:effectLst>
            <a:outerShdw rotWithShape="0" algn="ctr" dir="5400000" dist="50800">
              <a:srgbClr val="000000">
                <a:alpha val="21960"/>
              </a:srgbClr>
            </a:outerShdw>
          </a:effectLst>
        </p:spPr>
      </p:pic>
      <p:sp>
        <p:nvSpPr>
          <p:cNvPr id="212" name="Google Shape;212;p25"/>
          <p:cNvSpPr txBox="1"/>
          <p:nvPr>
            <p:ph idx="1" type="body"/>
          </p:nvPr>
        </p:nvSpPr>
        <p:spPr>
          <a:xfrm>
            <a:off x="311700" y="308344"/>
            <a:ext cx="8520600" cy="4260531"/>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Since the admin cannot handle all the management systems concurrently he can give access to employees as he desire.</a:t>
            </a:r>
            <a:endParaRPr b="1" i="0" sz="2400" u="none" cap="none" strike="noStrike">
              <a:solidFill>
                <a:srgbClr val="00B0F0"/>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All the users in the system deals with the system via the User Interface which is designed using Java Frames.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All the core modules of the system are connected to the database.</a:t>
            </a:r>
            <a:endParaRPr b="1" i="0" sz="2400" u="none" cap="none" strike="noStrike">
              <a:solidFill>
                <a:srgbClr val="00B0F0"/>
              </a:solidFill>
              <a:latin typeface="Calibri"/>
              <a:ea typeface="Calibri"/>
              <a:cs typeface="Calibri"/>
              <a:sym typeface="Calibri"/>
            </a:endParaRPr>
          </a:p>
          <a:p>
            <a:pPr indent="0" lvl="0" marL="114300" marR="0" rtl="0" algn="l">
              <a:lnSpc>
                <a:spcPct val="115000"/>
              </a:lnSpc>
              <a:spcBef>
                <a:spcPts val="0"/>
              </a:spcBef>
              <a:spcAft>
                <a:spcPts val="0"/>
              </a:spcAft>
              <a:buClr>
                <a:schemeClr val="dk2"/>
              </a:buClr>
              <a:buSzPts val="1800"/>
              <a:buFont typeface="Arial"/>
              <a:buNone/>
            </a:pPr>
            <a:br>
              <a:rPr b="1" i="0" lang="en-US" sz="2400" u="none" cap="none" strike="noStrike">
                <a:solidFill>
                  <a:srgbClr val="00B0F0"/>
                </a:solidFill>
                <a:latin typeface="Calibri"/>
                <a:ea typeface="Calibri"/>
                <a:cs typeface="Calibri"/>
                <a:sym typeface="Calibri"/>
              </a:rPr>
            </a:br>
            <a:endParaRPr b="1" i="0" sz="2400" u="none" cap="none" strike="noStrike">
              <a:solidFill>
                <a:srgbClr val="00B0F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6"/>
          <p:cNvPicPr preferRelativeResize="0"/>
          <p:nvPr/>
        </p:nvPicPr>
        <p:blipFill rotWithShape="1">
          <a:blip r:embed="rId3">
            <a:alphaModFix/>
          </a:blip>
          <a:srcRect b="0" l="0" r="0" t="0"/>
          <a:stretch/>
        </p:blipFill>
        <p:spPr>
          <a:xfrm>
            <a:off x="4671049" y="1190847"/>
            <a:ext cx="1455332" cy="1435396"/>
          </a:xfrm>
          <a:prstGeom prst="rect">
            <a:avLst/>
          </a:prstGeom>
          <a:noFill/>
          <a:ln>
            <a:noFill/>
          </a:ln>
        </p:spPr>
      </p:pic>
      <p:sp>
        <p:nvSpPr>
          <p:cNvPr id="218" name="Google Shape;218;p26"/>
          <p:cNvSpPr txBox="1"/>
          <p:nvPr>
            <p:ph type="title"/>
          </p:nvPr>
        </p:nvSpPr>
        <p:spPr>
          <a:xfrm>
            <a:off x="410749" y="264271"/>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4400" u="none" cap="none" strike="noStrike">
                <a:solidFill>
                  <a:srgbClr val="00717D"/>
                </a:solidFill>
                <a:latin typeface="Calibri"/>
                <a:ea typeface="Calibri"/>
                <a:cs typeface="Calibri"/>
                <a:sym typeface="Calibri"/>
              </a:rPr>
              <a:t>System Functions in detail….</a:t>
            </a:r>
            <a:endParaRPr b="1" i="0" sz="4400" u="none" cap="none" strike="noStrike">
              <a:solidFill>
                <a:srgbClr val="00717D"/>
              </a:solidFill>
              <a:latin typeface="Calibri"/>
              <a:ea typeface="Calibri"/>
              <a:cs typeface="Calibri"/>
              <a:sym typeface="Calibri"/>
            </a:endParaRPr>
          </a:p>
        </p:txBody>
      </p:sp>
      <p:pic>
        <p:nvPicPr>
          <p:cNvPr id="219" name="Google Shape;219;p26"/>
          <p:cNvPicPr preferRelativeResize="0"/>
          <p:nvPr/>
        </p:nvPicPr>
        <p:blipFill rotWithShape="1">
          <a:blip r:embed="rId4">
            <a:alphaModFix/>
          </a:blip>
          <a:srcRect b="0" l="0" r="0" t="0"/>
          <a:stretch/>
        </p:blipFill>
        <p:spPr>
          <a:xfrm>
            <a:off x="581453" y="2267020"/>
            <a:ext cx="2618947" cy="2461810"/>
          </a:xfrm>
          <a:prstGeom prst="rect">
            <a:avLst/>
          </a:prstGeom>
          <a:noFill/>
          <a:ln>
            <a:noFill/>
          </a:ln>
        </p:spPr>
      </p:pic>
      <p:pic>
        <p:nvPicPr>
          <p:cNvPr id="220" name="Google Shape;220;p26"/>
          <p:cNvPicPr preferRelativeResize="0"/>
          <p:nvPr/>
        </p:nvPicPr>
        <p:blipFill rotWithShape="1">
          <a:blip r:embed="rId5">
            <a:alphaModFix/>
          </a:blip>
          <a:srcRect b="0" l="0" r="0" t="0"/>
          <a:stretch/>
        </p:blipFill>
        <p:spPr>
          <a:xfrm>
            <a:off x="5241851" y="3036381"/>
            <a:ext cx="3498111" cy="18423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idx="1" type="body"/>
          </p:nvPr>
        </p:nvSpPr>
        <p:spPr>
          <a:xfrm>
            <a:off x="2586884" y="537254"/>
            <a:ext cx="6589200" cy="4475931"/>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This module is the main module in the system.</a:t>
            </a:r>
            <a:endParaRPr/>
          </a:p>
          <a:p>
            <a:pPr indent="0" lvl="0" marL="114300" marR="0" rtl="0" algn="l">
              <a:lnSpc>
                <a:spcPct val="115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One of the main tasks of this module is to give different user levels for users. </a:t>
            </a:r>
            <a:endParaRPr b="1" i="0" sz="2400" u="none" cap="none" strike="noStrike">
              <a:solidFill>
                <a:srgbClr val="00B0F0"/>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The admin is capable of granting permission to users according to his desire.</a:t>
            </a:r>
            <a:endParaRPr/>
          </a:p>
          <a:p>
            <a:pPr indent="-228600" lvl="0" marL="457200" marR="0" rtl="0" algn="l">
              <a:lnSpc>
                <a:spcPct val="115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Functions such as registering users, login include in this module.</a:t>
            </a:r>
            <a:endParaRPr/>
          </a:p>
          <a:p>
            <a:pPr indent="-228600" lvl="0" marL="457200" marR="0" rtl="0" algn="l">
              <a:lnSpc>
                <a:spcPct val="115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1800"/>
              <a:buFont typeface="Arial"/>
              <a:buNone/>
            </a:pPr>
            <a:r>
              <a:t/>
            </a:r>
            <a:endParaRPr b="1" i="0" sz="2400" u="none" cap="none" strike="noStrike">
              <a:solidFill>
                <a:srgbClr val="00B0F0"/>
              </a:solidFill>
              <a:latin typeface="Calibri"/>
              <a:ea typeface="Calibri"/>
              <a:cs typeface="Calibri"/>
              <a:sym typeface="Calibri"/>
            </a:endParaRPr>
          </a:p>
        </p:txBody>
      </p:sp>
      <p:sp>
        <p:nvSpPr>
          <p:cNvPr id="226" name="Google Shape;226;p27"/>
          <p:cNvSpPr/>
          <p:nvPr/>
        </p:nvSpPr>
        <p:spPr>
          <a:xfrm>
            <a:off x="189797" y="1720768"/>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27"/>
          <p:cNvSpPr txBox="1"/>
          <p:nvPr/>
        </p:nvSpPr>
        <p:spPr>
          <a:xfrm>
            <a:off x="263625" y="2482833"/>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User</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228" name="Google Shape;228;p27"/>
          <p:cNvPicPr preferRelativeResize="0"/>
          <p:nvPr/>
        </p:nvPicPr>
        <p:blipFill rotWithShape="1">
          <a:blip r:embed="rId3">
            <a:alphaModFix/>
          </a:blip>
          <a:srcRect b="0" l="0" r="0" t="0"/>
          <a:stretch/>
        </p:blipFill>
        <p:spPr>
          <a:xfrm>
            <a:off x="891457" y="1959310"/>
            <a:ext cx="523523" cy="523523"/>
          </a:xfrm>
          <a:prstGeom prst="rect">
            <a:avLst/>
          </a:prstGeom>
          <a:noFill/>
          <a:ln>
            <a:noFill/>
          </a:ln>
        </p:spPr>
      </p:pic>
      <p:cxnSp>
        <p:nvCxnSpPr>
          <p:cNvPr id="229" name="Google Shape;229;p27"/>
          <p:cNvCxnSpPr/>
          <p:nvPr/>
        </p:nvCxnSpPr>
        <p:spPr>
          <a:xfrm>
            <a:off x="2409367"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p:nvPr/>
        </p:nvSpPr>
        <p:spPr>
          <a:xfrm>
            <a:off x="2551137" y="354070"/>
            <a:ext cx="6645349" cy="44935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B0F0"/>
                </a:solidFill>
                <a:latin typeface="Calibri"/>
                <a:ea typeface="Calibri"/>
                <a:cs typeface="Calibri"/>
                <a:sym typeface="Calibri"/>
              </a:rPr>
              <a:t>An Employee of the company can login to the system using his NIC and Employee ID.</a:t>
            </a:r>
            <a:endParaRPr/>
          </a:p>
          <a:p>
            <a:pPr indent="0" lvl="0" marL="0" marR="0" rtl="0" algn="l">
              <a:lnSpc>
                <a:spcPct val="100000"/>
              </a:lnSpc>
              <a:spcBef>
                <a:spcPts val="0"/>
              </a:spcBef>
              <a:spcAft>
                <a:spcPts val="0"/>
              </a:spcAft>
              <a:buNone/>
            </a:pPr>
            <a:r>
              <a:t/>
            </a:r>
            <a:endParaRPr b="1" i="0" sz="2200" u="none" cap="none" strike="noStrike">
              <a:solidFill>
                <a:srgbClr val="00B0F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B0F0"/>
                </a:solidFill>
                <a:latin typeface="Calibri"/>
                <a:ea typeface="Calibri"/>
                <a:cs typeface="Calibri"/>
                <a:sym typeface="Calibri"/>
              </a:rPr>
              <a:t>If the Admin wishes to give permissions to an employee, the employee should submit a request to the admin, and upon the approval of the admin the employee can access restricted modules.</a:t>
            </a:r>
            <a:endParaRPr/>
          </a:p>
          <a:p>
            <a:pPr indent="-203200" lvl="0" marL="3429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B0F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B0F0"/>
                </a:solidFill>
                <a:latin typeface="Calibri"/>
                <a:ea typeface="Calibri"/>
                <a:cs typeface="Calibri"/>
                <a:sym typeface="Calibri"/>
              </a:rPr>
              <a:t>A user can maintain his personal details and update them according to his wish.</a:t>
            </a:r>
            <a:endParaRPr/>
          </a:p>
          <a:p>
            <a:pPr indent="-203200" lvl="0" marL="3429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B0F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B0F0"/>
                </a:solidFill>
                <a:latin typeface="Calibri"/>
                <a:ea typeface="Calibri"/>
                <a:cs typeface="Calibri"/>
                <a:sym typeface="Calibri"/>
              </a:rPr>
              <a:t>Admin also can track user activities such a logged in time, logged out time.</a:t>
            </a:r>
            <a:endParaRPr b="1" i="0" sz="2200" u="none" cap="none" strike="noStrike">
              <a:solidFill>
                <a:srgbClr val="00B0F0"/>
              </a:solidFill>
              <a:latin typeface="Calibri"/>
              <a:ea typeface="Calibri"/>
              <a:cs typeface="Calibri"/>
              <a:sym typeface="Calibri"/>
            </a:endParaRPr>
          </a:p>
        </p:txBody>
      </p:sp>
      <p:sp>
        <p:nvSpPr>
          <p:cNvPr id="235" name="Google Shape;235;p28"/>
          <p:cNvSpPr txBox="1"/>
          <p:nvPr/>
        </p:nvSpPr>
        <p:spPr>
          <a:xfrm>
            <a:off x="234595" y="2482833"/>
            <a:ext cx="171020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User</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236" name="Google Shape;236;p28"/>
          <p:cNvPicPr preferRelativeResize="0"/>
          <p:nvPr/>
        </p:nvPicPr>
        <p:blipFill rotWithShape="1">
          <a:blip r:embed="rId3">
            <a:alphaModFix/>
          </a:blip>
          <a:srcRect b="0" l="0" r="0" t="0"/>
          <a:stretch/>
        </p:blipFill>
        <p:spPr>
          <a:xfrm>
            <a:off x="862427" y="1959310"/>
            <a:ext cx="523523" cy="523523"/>
          </a:xfrm>
          <a:prstGeom prst="rect">
            <a:avLst/>
          </a:prstGeom>
          <a:noFill/>
          <a:ln>
            <a:noFill/>
          </a:ln>
        </p:spPr>
      </p:pic>
      <p:cxnSp>
        <p:nvCxnSpPr>
          <p:cNvPr id="237" name="Google Shape;237;p28"/>
          <p:cNvCxnSpPr/>
          <p:nvPr/>
        </p:nvCxnSpPr>
        <p:spPr>
          <a:xfrm>
            <a:off x="2206171"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9"/>
          <p:cNvSpPr txBox="1"/>
          <p:nvPr>
            <p:ph idx="1" type="body"/>
          </p:nvPr>
        </p:nvSpPr>
        <p:spPr>
          <a:xfrm>
            <a:off x="2796664" y="-338467"/>
            <a:ext cx="6523161" cy="55863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Keep track of the stock by inserting records of the items of the company into the system.This is been done by a valid privileged user.</a:t>
            </a:r>
            <a:endParaRPr b="1" i="0" sz="2300" u="none" cap="none" strike="noStrike">
              <a:solidFill>
                <a:srgbClr val="00B0F0"/>
              </a:solidFill>
              <a:latin typeface="Calibri"/>
              <a:ea typeface="Calibri"/>
              <a:cs typeface="Calibri"/>
              <a:sym typeface="Calibri"/>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In addition to inserting new records, the user can also update the existing records if any change has to be made due to various reasons.</a:t>
            </a:r>
            <a:endParaRPr b="1" i="0" sz="2300" u="none" cap="none" strike="noStrike">
              <a:solidFill>
                <a:srgbClr val="00B0F0"/>
              </a:solidFill>
              <a:latin typeface="Calibri"/>
              <a:ea typeface="Calibri"/>
              <a:cs typeface="Calibri"/>
              <a:sym typeface="Calibri"/>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user can also delete the unwanted stock item records if needed.</a:t>
            </a:r>
            <a:endParaRPr b="1" i="0" sz="2300" u="none" cap="none" strike="noStrike">
              <a:solidFill>
                <a:srgbClr val="00B0F0"/>
              </a:solidFill>
              <a:latin typeface="Calibri"/>
              <a:ea typeface="Calibri"/>
              <a:cs typeface="Calibri"/>
              <a:sym typeface="Calibri"/>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stock information viewing function is also included to view the new and updated item records when needed.</a:t>
            </a:r>
            <a:endParaRPr b="1" i="0" sz="2300" u="none" cap="none" strike="noStrike">
              <a:solidFill>
                <a:srgbClr val="00B0F0"/>
              </a:solidFill>
              <a:latin typeface="Calibri"/>
              <a:ea typeface="Calibri"/>
              <a:cs typeface="Calibri"/>
              <a:sym typeface="Calibri"/>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171450" lvl="0" marL="742950" marR="0" rtl="0" algn="l">
              <a:lnSpc>
                <a:spcPct val="115000"/>
              </a:lnSpc>
              <a:spcBef>
                <a:spcPts val="0"/>
              </a:spcBef>
              <a:spcAft>
                <a:spcPts val="160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p:txBody>
      </p:sp>
      <p:sp>
        <p:nvSpPr>
          <p:cNvPr id="243" name="Google Shape;243;p29"/>
          <p:cNvSpPr/>
          <p:nvPr/>
        </p:nvSpPr>
        <p:spPr>
          <a:xfrm>
            <a:off x="270130" y="1529382"/>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29"/>
          <p:cNvSpPr txBox="1"/>
          <p:nvPr/>
        </p:nvSpPr>
        <p:spPr>
          <a:xfrm>
            <a:off x="343958" y="2291447"/>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Stock</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245" name="Google Shape;245;p29"/>
          <p:cNvPicPr preferRelativeResize="0"/>
          <p:nvPr/>
        </p:nvPicPr>
        <p:blipFill rotWithShape="1">
          <a:blip r:embed="rId3">
            <a:alphaModFix/>
          </a:blip>
          <a:srcRect b="0" l="0" r="0" t="0"/>
          <a:stretch/>
        </p:blipFill>
        <p:spPr>
          <a:xfrm>
            <a:off x="686000" y="1709541"/>
            <a:ext cx="1057740" cy="594927"/>
          </a:xfrm>
          <a:prstGeom prst="rect">
            <a:avLst/>
          </a:prstGeom>
          <a:noFill/>
          <a:ln>
            <a:noFill/>
          </a:ln>
        </p:spPr>
      </p:pic>
      <p:cxnSp>
        <p:nvCxnSpPr>
          <p:cNvPr id="246" name="Google Shape;246;p29"/>
          <p:cNvCxnSpPr/>
          <p:nvPr/>
        </p:nvCxnSpPr>
        <p:spPr>
          <a:xfrm>
            <a:off x="2583538"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idx="1" type="body"/>
          </p:nvPr>
        </p:nvSpPr>
        <p:spPr>
          <a:xfrm>
            <a:off x="2329713" y="184912"/>
            <a:ext cx="6868633" cy="3416400"/>
          </a:xfrm>
          <a:prstGeom prst="rect">
            <a:avLst/>
          </a:prstGeom>
          <a:noFill/>
          <a:ln>
            <a:noFill/>
          </a:ln>
        </p:spPr>
        <p:txBody>
          <a:bodyPr anchorCtr="0" anchor="t" bIns="91425" lIns="91425" spcFirstLastPara="1" rIns="91425" wrap="square" tIns="91425">
            <a:noAutofit/>
          </a:bodyPr>
          <a:lstStyle/>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All the stock item records are been stored in the system database.  </a:t>
            </a:r>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user would be able to keep records off all the information on each item such as quantities, their expiry dates, manufacturers, prices, etc.</a:t>
            </a:r>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user will be notified, if the items of the stock is running out (getting low in quantities).</a:t>
            </a:r>
            <a:endParaRPr/>
          </a:p>
          <a:p>
            <a:pPr indent="-215900" lvl="0" marL="285750" marR="0" rtl="0" algn="l">
              <a:lnSpc>
                <a:spcPct val="100000"/>
              </a:lnSpc>
              <a:spcBef>
                <a:spcPts val="0"/>
              </a:spcBef>
              <a:spcAft>
                <a:spcPts val="0"/>
              </a:spcAft>
              <a:buClr>
                <a:srgbClr val="000000"/>
              </a:buClr>
              <a:buSzPts val="1100"/>
              <a:buFont typeface="Arial"/>
              <a:buNone/>
            </a:pPr>
            <a:r>
              <a:t/>
            </a:r>
            <a:endParaRPr b="1" i="0" sz="2300" u="none" cap="none" strike="noStrike">
              <a:solidFill>
                <a:srgbClr val="00B0F0"/>
              </a:solidFill>
              <a:latin typeface="Calibri"/>
              <a:ea typeface="Calibri"/>
              <a:cs typeface="Calibri"/>
              <a:sym typeface="Calibri"/>
            </a:endParaRPr>
          </a:p>
          <a:p>
            <a:pPr indent="-285750" lvl="0" marL="42545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Finally the user can be able to take a report of the stock management of its company including all of its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0" i="0" sz="2300" u="none" cap="none" strike="noStrike">
              <a:solidFill>
                <a:schemeClr val="dk2"/>
              </a:solidFill>
              <a:latin typeface="Arial"/>
              <a:ea typeface="Arial"/>
              <a:cs typeface="Arial"/>
              <a:sym typeface="Arial"/>
            </a:endParaRPr>
          </a:p>
        </p:txBody>
      </p:sp>
      <p:sp>
        <p:nvSpPr>
          <p:cNvPr id="252" name="Google Shape;252;p30"/>
          <p:cNvSpPr txBox="1"/>
          <p:nvPr/>
        </p:nvSpPr>
        <p:spPr>
          <a:xfrm>
            <a:off x="155276" y="2291447"/>
            <a:ext cx="171020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Stock</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253" name="Google Shape;253;p30"/>
          <p:cNvPicPr preferRelativeResize="0"/>
          <p:nvPr/>
        </p:nvPicPr>
        <p:blipFill rotWithShape="1">
          <a:blip r:embed="rId3">
            <a:alphaModFix/>
          </a:blip>
          <a:srcRect b="0" l="0" r="0" t="0"/>
          <a:stretch/>
        </p:blipFill>
        <p:spPr>
          <a:xfrm>
            <a:off x="497318" y="1751403"/>
            <a:ext cx="983312" cy="553065"/>
          </a:xfrm>
          <a:prstGeom prst="rect">
            <a:avLst/>
          </a:prstGeom>
          <a:noFill/>
          <a:ln>
            <a:noFill/>
          </a:ln>
        </p:spPr>
      </p:pic>
      <p:cxnSp>
        <p:nvCxnSpPr>
          <p:cNvPr id="254" name="Google Shape;254;p30"/>
          <p:cNvCxnSpPr/>
          <p:nvPr/>
        </p:nvCxnSpPr>
        <p:spPr>
          <a:xfrm>
            <a:off x="2148111"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idx="1" type="body"/>
          </p:nvPr>
        </p:nvSpPr>
        <p:spPr>
          <a:xfrm>
            <a:off x="2242847" y="-369275"/>
            <a:ext cx="6986039" cy="4898700"/>
          </a:xfrm>
          <a:prstGeom prst="rect">
            <a:avLst/>
          </a:prstGeom>
          <a:noFill/>
          <a:ln>
            <a:noFill/>
          </a:ln>
        </p:spPr>
        <p:txBody>
          <a:bodyPr anchorCtr="0" anchor="t" bIns="91425" lIns="91425" spcFirstLastPara="1" rIns="91425" wrap="square" tIns="91425">
            <a:noAutofit/>
          </a:bodyPr>
          <a:lstStyle/>
          <a:p>
            <a:pPr indent="-273050" lvl="0" marL="342900" marR="0" rtl="0" algn="l">
              <a:lnSpc>
                <a:spcPct val="100000"/>
              </a:lnSpc>
              <a:spcBef>
                <a:spcPts val="0"/>
              </a:spcBef>
              <a:spcAft>
                <a:spcPts val="0"/>
              </a:spcAft>
              <a:buClr>
                <a:schemeClr val="dk1"/>
              </a:buClr>
              <a:buSzPts val="1100"/>
              <a:buFont typeface="Arial"/>
              <a:buNone/>
            </a:pPr>
            <a:r>
              <a:t/>
            </a:r>
            <a:endParaRPr b="1" i="0" sz="22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200" u="none" cap="none" strike="noStrike">
                <a:solidFill>
                  <a:srgbClr val="00B0F0"/>
                </a:solidFill>
                <a:latin typeface="Calibri"/>
                <a:ea typeface="Calibri"/>
                <a:cs typeface="Calibri"/>
                <a:sym typeface="Calibri"/>
              </a:rPr>
              <a:t>Keep track of the Product details by inserting records of the products, which is produced by the company into the system.This would be done by a valid privileged user.</a:t>
            </a:r>
            <a:endParaRPr b="1" i="0" sz="22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2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200" u="none" cap="none" strike="noStrike">
                <a:solidFill>
                  <a:srgbClr val="00B0F0"/>
                </a:solidFill>
                <a:latin typeface="Calibri"/>
                <a:ea typeface="Calibri"/>
                <a:cs typeface="Calibri"/>
                <a:sym typeface="Calibri"/>
              </a:rPr>
              <a:t>In addition to inserting new records, the user can also update the existing records if any change has to be made due to various reasons.</a:t>
            </a:r>
            <a:endParaRPr b="1" i="0" sz="22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2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200" u="none" cap="none" strike="noStrike">
                <a:solidFill>
                  <a:srgbClr val="00B0F0"/>
                </a:solidFill>
                <a:latin typeface="Calibri"/>
                <a:ea typeface="Calibri"/>
                <a:cs typeface="Calibri"/>
                <a:sym typeface="Calibri"/>
              </a:rPr>
              <a:t>The user can also delete the unwanted or old product detail records if needed.</a:t>
            </a:r>
            <a:endParaRPr b="1" i="0" sz="22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2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200" u="none" cap="none" strike="noStrike">
                <a:solidFill>
                  <a:srgbClr val="00B0F0"/>
                </a:solidFill>
                <a:latin typeface="Calibri"/>
                <a:ea typeface="Calibri"/>
                <a:cs typeface="Calibri"/>
                <a:sym typeface="Calibri"/>
              </a:rPr>
              <a:t>The product information viewing function is also included to view the new and updated product detail records when needed.</a:t>
            </a:r>
            <a:endParaRPr b="1" i="0" sz="2200" u="none" cap="none" strike="noStrike">
              <a:solidFill>
                <a:srgbClr val="00B0F0"/>
              </a:solidFill>
              <a:latin typeface="Calibri"/>
              <a:ea typeface="Calibri"/>
              <a:cs typeface="Calibri"/>
              <a:sym typeface="Calibri"/>
            </a:endParaRPr>
          </a:p>
        </p:txBody>
      </p:sp>
      <p:sp>
        <p:nvSpPr>
          <p:cNvPr id="260" name="Google Shape;260;p31"/>
          <p:cNvSpPr/>
          <p:nvPr/>
        </p:nvSpPr>
        <p:spPr>
          <a:xfrm>
            <a:off x="183046" y="1529382"/>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31"/>
          <p:cNvSpPr txBox="1"/>
          <p:nvPr/>
        </p:nvSpPr>
        <p:spPr>
          <a:xfrm>
            <a:off x="256874" y="2291447"/>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Product</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262" name="Google Shape;262;p31"/>
          <p:cNvPicPr preferRelativeResize="0"/>
          <p:nvPr/>
        </p:nvPicPr>
        <p:blipFill rotWithShape="1">
          <a:blip r:embed="rId3">
            <a:alphaModFix/>
          </a:blip>
          <a:srcRect b="0" l="0" r="0" t="0"/>
          <a:stretch/>
        </p:blipFill>
        <p:spPr>
          <a:xfrm>
            <a:off x="862206" y="1709312"/>
            <a:ext cx="529510" cy="528970"/>
          </a:xfrm>
          <a:prstGeom prst="rect">
            <a:avLst/>
          </a:prstGeom>
          <a:noFill/>
          <a:ln>
            <a:noFill/>
          </a:ln>
        </p:spPr>
      </p:pic>
      <p:cxnSp>
        <p:nvCxnSpPr>
          <p:cNvPr id="263" name="Google Shape;263;p31"/>
          <p:cNvCxnSpPr/>
          <p:nvPr/>
        </p:nvCxnSpPr>
        <p:spPr>
          <a:xfrm>
            <a:off x="2264227"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86128" y="172433"/>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3600" u="none" cap="none" strike="noStrike">
                <a:solidFill>
                  <a:srgbClr val="00717D"/>
                </a:solidFill>
                <a:latin typeface="Calibri"/>
                <a:ea typeface="Calibri"/>
                <a:cs typeface="Calibri"/>
                <a:sym typeface="Calibri"/>
              </a:rPr>
              <a:t>Content Overwiew</a:t>
            </a:r>
            <a:endParaRPr b="1" i="0" sz="3600" u="none" cap="none" strike="noStrike">
              <a:solidFill>
                <a:srgbClr val="00717D"/>
              </a:solidFill>
              <a:latin typeface="Calibri"/>
              <a:ea typeface="Calibri"/>
              <a:cs typeface="Calibri"/>
              <a:sym typeface="Calibri"/>
            </a:endParaRPr>
          </a:p>
        </p:txBody>
      </p:sp>
      <p:sp>
        <p:nvSpPr>
          <p:cNvPr id="63" name="Google Shape;63;p14"/>
          <p:cNvSpPr txBox="1"/>
          <p:nvPr>
            <p:ph idx="1" type="body"/>
          </p:nvPr>
        </p:nvSpPr>
        <p:spPr>
          <a:xfrm>
            <a:off x="311700" y="861241"/>
            <a:ext cx="8520600" cy="4210492"/>
          </a:xfrm>
          <a:prstGeom prst="rect">
            <a:avLst/>
          </a:prstGeom>
          <a:noFill/>
          <a:ln>
            <a:noFill/>
          </a:ln>
        </p:spPr>
        <p:txBody>
          <a:bodyPr anchorCtr="0" anchor="t" bIns="91425" lIns="91425" spcFirstLastPara="1" rIns="91425" wrap="square" tIns="91425">
            <a:noAutofit/>
          </a:bodyPr>
          <a:lstStyle/>
          <a:p>
            <a:pPr indent="-457200" lvl="0" marL="1485900" marR="0" rtl="0" algn="l">
              <a:lnSpc>
                <a:spcPct val="115000"/>
              </a:lnSpc>
              <a:spcBef>
                <a:spcPts val="0"/>
              </a:spcBef>
              <a:spcAft>
                <a:spcPts val="0"/>
              </a:spcAft>
              <a:buClr>
                <a:schemeClr val="dk2"/>
              </a:buClr>
              <a:buSzPts val="1800"/>
              <a:buFont typeface="Arial"/>
              <a:buAutoNum type="arabicPeriod"/>
            </a:pPr>
            <a:r>
              <a:rPr b="1" i="0" lang="en-US" sz="2400" u="none" cap="none" strike="noStrike">
                <a:solidFill>
                  <a:schemeClr val="accent5"/>
                </a:solidFill>
                <a:latin typeface="Calibri"/>
                <a:ea typeface="Calibri"/>
                <a:cs typeface="Calibri"/>
                <a:sym typeface="Calibri"/>
              </a:rPr>
              <a:t>Introduction</a:t>
            </a:r>
            <a:endParaRPr/>
          </a:p>
          <a:p>
            <a:pPr indent="-457200" lvl="0" marL="24003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About Client</a:t>
            </a:r>
            <a:endParaRPr/>
          </a:p>
          <a:p>
            <a:pPr indent="-457200" lvl="0" marL="24003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Problems and difficulties </a:t>
            </a:r>
            <a:endParaRPr/>
          </a:p>
          <a:p>
            <a:pPr indent="-457200" lvl="0" marL="24003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Solutions</a:t>
            </a:r>
            <a:endParaRPr/>
          </a:p>
          <a:p>
            <a:pPr indent="-457200" lvl="0" marL="2400300" marR="0" rtl="0" algn="l">
              <a:lnSpc>
                <a:spcPct val="115000"/>
              </a:lnSpc>
              <a:spcBef>
                <a:spcPts val="0"/>
              </a:spcBef>
              <a:spcAft>
                <a:spcPts val="0"/>
              </a:spcAft>
              <a:buClr>
                <a:schemeClr val="dk2"/>
              </a:buClr>
              <a:buSzPts val="1800"/>
              <a:buFont typeface="Arial"/>
              <a:buChar char="●"/>
            </a:pPr>
            <a:r>
              <a:rPr b="1" i="0" lang="en-US" sz="2400" u="none" cap="none" strike="noStrike">
                <a:solidFill>
                  <a:srgbClr val="00B0F0"/>
                </a:solidFill>
                <a:latin typeface="Calibri"/>
                <a:ea typeface="Calibri"/>
                <a:cs typeface="Calibri"/>
                <a:sym typeface="Calibri"/>
              </a:rPr>
              <a:t>Benefits</a:t>
            </a:r>
            <a:endParaRPr b="1" i="0" sz="2400" u="none" cap="none" strike="noStrike">
              <a:solidFill>
                <a:schemeClr val="accent5"/>
              </a:solidFill>
              <a:latin typeface="Calibri"/>
              <a:ea typeface="Calibri"/>
              <a:cs typeface="Calibri"/>
              <a:sym typeface="Calibri"/>
            </a:endParaRPr>
          </a:p>
          <a:p>
            <a:pPr indent="-457200" lvl="0" marL="1485900" marR="0" rtl="0" algn="l">
              <a:lnSpc>
                <a:spcPct val="115000"/>
              </a:lnSpc>
              <a:spcBef>
                <a:spcPts val="0"/>
              </a:spcBef>
              <a:spcAft>
                <a:spcPts val="0"/>
              </a:spcAft>
              <a:buClr>
                <a:schemeClr val="dk2"/>
              </a:buClr>
              <a:buSzPts val="1800"/>
              <a:buFont typeface="Arial"/>
              <a:buAutoNum type="arabicPeriod" startAt="2"/>
            </a:pPr>
            <a:r>
              <a:rPr b="1" i="0" lang="en-US" sz="2400" u="none" cap="none" strike="noStrike">
                <a:solidFill>
                  <a:schemeClr val="accent5"/>
                </a:solidFill>
                <a:latin typeface="Calibri"/>
                <a:ea typeface="Calibri"/>
                <a:cs typeface="Calibri"/>
                <a:sym typeface="Calibri"/>
              </a:rPr>
              <a:t>System overview</a:t>
            </a:r>
            <a:endParaRPr b="1" i="0" sz="2400" u="none" cap="none" strike="noStrike">
              <a:solidFill>
                <a:schemeClr val="accent5"/>
              </a:solidFill>
              <a:latin typeface="Calibri"/>
              <a:ea typeface="Calibri"/>
              <a:cs typeface="Calibri"/>
              <a:sym typeface="Calibri"/>
            </a:endParaRPr>
          </a:p>
          <a:p>
            <a:pPr indent="-457200" lvl="0" marL="1485900" marR="0" rtl="0" algn="l">
              <a:lnSpc>
                <a:spcPct val="115000"/>
              </a:lnSpc>
              <a:spcBef>
                <a:spcPts val="0"/>
              </a:spcBef>
              <a:spcAft>
                <a:spcPts val="0"/>
              </a:spcAft>
              <a:buClr>
                <a:schemeClr val="dk2"/>
              </a:buClr>
              <a:buSzPts val="1800"/>
              <a:buFont typeface="Arial"/>
              <a:buAutoNum type="arabicPeriod" startAt="2"/>
            </a:pPr>
            <a:r>
              <a:rPr b="1" i="0" lang="en-US" sz="2400" u="none" cap="none" strike="noStrike">
                <a:solidFill>
                  <a:schemeClr val="accent5"/>
                </a:solidFill>
                <a:latin typeface="Calibri"/>
                <a:ea typeface="Calibri"/>
                <a:cs typeface="Calibri"/>
                <a:sym typeface="Calibri"/>
              </a:rPr>
              <a:t>Functions in detail</a:t>
            </a:r>
            <a:endParaRPr b="1" i="0" sz="2400" u="none" cap="none" strike="noStrike">
              <a:solidFill>
                <a:schemeClr val="accent5"/>
              </a:solidFill>
              <a:latin typeface="Calibri"/>
              <a:ea typeface="Calibri"/>
              <a:cs typeface="Calibri"/>
              <a:sym typeface="Calibri"/>
            </a:endParaRPr>
          </a:p>
          <a:p>
            <a:pPr indent="-457200" lvl="0" marL="1485900" marR="0" rtl="0" algn="l">
              <a:lnSpc>
                <a:spcPct val="115000"/>
              </a:lnSpc>
              <a:spcBef>
                <a:spcPts val="0"/>
              </a:spcBef>
              <a:spcAft>
                <a:spcPts val="0"/>
              </a:spcAft>
              <a:buClr>
                <a:schemeClr val="dk2"/>
              </a:buClr>
              <a:buSzPts val="1800"/>
              <a:buFont typeface="Arial"/>
              <a:buAutoNum type="arabicPeriod" startAt="2"/>
            </a:pPr>
            <a:r>
              <a:rPr b="1" i="0" lang="en-US" sz="2400" u="none" cap="none" strike="noStrike">
                <a:solidFill>
                  <a:schemeClr val="accent5"/>
                </a:solidFill>
                <a:latin typeface="Calibri"/>
                <a:ea typeface="Calibri"/>
                <a:cs typeface="Calibri"/>
                <a:sym typeface="Calibri"/>
              </a:rPr>
              <a:t>Tools and Technologies</a:t>
            </a:r>
            <a:endParaRPr b="1" i="0" sz="2400" u="none" cap="none" strike="noStrike">
              <a:solidFill>
                <a:schemeClr val="accent5"/>
              </a:solidFill>
              <a:latin typeface="Calibri"/>
              <a:ea typeface="Calibri"/>
              <a:cs typeface="Calibri"/>
              <a:sym typeface="Calibri"/>
            </a:endParaRPr>
          </a:p>
          <a:p>
            <a:pPr indent="-457200" lvl="0" marL="1485900" marR="0" rtl="0" algn="l">
              <a:lnSpc>
                <a:spcPct val="115000"/>
              </a:lnSpc>
              <a:spcBef>
                <a:spcPts val="0"/>
              </a:spcBef>
              <a:spcAft>
                <a:spcPts val="0"/>
              </a:spcAft>
              <a:buClr>
                <a:schemeClr val="dk2"/>
              </a:buClr>
              <a:buSzPts val="1800"/>
              <a:buFont typeface="Arial"/>
              <a:buAutoNum type="arabicPeriod" startAt="2"/>
            </a:pPr>
            <a:r>
              <a:rPr b="1" i="0" lang="en-US" sz="2400" u="none" cap="none" strike="noStrike">
                <a:solidFill>
                  <a:schemeClr val="accent5"/>
                </a:solidFill>
                <a:latin typeface="Calibri"/>
                <a:ea typeface="Calibri"/>
                <a:cs typeface="Calibri"/>
                <a:sym typeface="Calibri"/>
              </a:rPr>
              <a:t>Work breakdown structure</a:t>
            </a:r>
            <a:endParaRPr b="1" i="0" sz="2400" u="none" cap="none" strike="noStrike">
              <a:solidFill>
                <a:schemeClr val="accent5"/>
              </a:solidFill>
              <a:latin typeface="Calibri"/>
              <a:ea typeface="Calibri"/>
              <a:cs typeface="Calibri"/>
              <a:sym typeface="Calibri"/>
            </a:endParaRPr>
          </a:p>
        </p:txBody>
      </p:sp>
      <p:pic>
        <p:nvPicPr>
          <p:cNvPr id="64" name="Google Shape;64;p14"/>
          <p:cNvPicPr preferRelativeResize="0"/>
          <p:nvPr/>
        </p:nvPicPr>
        <p:blipFill rotWithShape="1">
          <a:blip r:embed="rId3">
            <a:alphaModFix/>
          </a:blip>
          <a:srcRect b="0" l="0" r="0" t="0"/>
          <a:stretch/>
        </p:blipFill>
        <p:spPr>
          <a:xfrm>
            <a:off x="6827383" y="2075381"/>
            <a:ext cx="1669345" cy="1806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idx="1" type="body"/>
          </p:nvPr>
        </p:nvSpPr>
        <p:spPr>
          <a:xfrm>
            <a:off x="1646675" y="312503"/>
            <a:ext cx="7598923" cy="34164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All the product item records are been stored in the system database.  </a:t>
            </a:r>
            <a:endParaRPr b="1" i="0" sz="2300" u="none" cap="none" strike="noStrike">
              <a:solidFill>
                <a:srgbClr val="00B0F0"/>
              </a:solidFill>
              <a:latin typeface="Calibri"/>
              <a:ea typeface="Calibri"/>
              <a:cs typeface="Calibri"/>
              <a:sym typeface="Calibri"/>
            </a:endParaRPr>
          </a:p>
          <a:p>
            <a:pPr indent="-254000" lvl="0" marL="482600" marR="0" rtl="0" algn="l">
              <a:lnSpc>
                <a:spcPct val="100000"/>
              </a:lnSpc>
              <a:spcBef>
                <a:spcPts val="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user would be able to keep records off all the information on each product such as name, ingredients, price, etc.</a:t>
            </a:r>
            <a:endParaRPr/>
          </a:p>
          <a:p>
            <a:pPr indent="-254000" lvl="0" marL="482600" marR="0" rtl="0" algn="l">
              <a:lnSpc>
                <a:spcPct val="100000"/>
              </a:lnSpc>
              <a:spcBef>
                <a:spcPts val="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Finally the user can be able to take a report of the items management of its company including all of its details.</a:t>
            </a:r>
            <a:endParaRPr b="1" i="0" sz="2300" u="sng" cap="none" strike="noStrike">
              <a:solidFill>
                <a:srgbClr val="00B0F0"/>
              </a:solidFill>
              <a:latin typeface="Calibri"/>
              <a:ea typeface="Calibri"/>
              <a:cs typeface="Calibri"/>
              <a:sym typeface="Calibri"/>
            </a:endParaRPr>
          </a:p>
          <a:p>
            <a:pPr indent="-228600" lvl="0" marL="342900" marR="0" rtl="0" algn="l">
              <a:lnSpc>
                <a:spcPct val="115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228600" lvl="0" marL="457200" marR="0" rtl="0" algn="l">
              <a:lnSpc>
                <a:spcPct val="115000"/>
              </a:lnSpc>
              <a:spcBef>
                <a:spcPts val="1600"/>
              </a:spcBef>
              <a:spcAft>
                <a:spcPts val="0"/>
              </a:spcAft>
              <a:buClr>
                <a:schemeClr val="dk2"/>
              </a:buClr>
              <a:buSzPts val="1800"/>
              <a:buFont typeface="Arial"/>
              <a:buNone/>
            </a:pPr>
            <a:r>
              <a:t/>
            </a:r>
            <a:endParaRPr b="0" i="0" sz="2300" u="none" cap="none" strike="noStrike">
              <a:solidFill>
                <a:schemeClr val="dk2"/>
              </a:solidFill>
              <a:latin typeface="Arial"/>
              <a:ea typeface="Arial"/>
              <a:cs typeface="Arial"/>
              <a:sym typeface="Arial"/>
            </a:endParaRPr>
          </a:p>
        </p:txBody>
      </p:sp>
      <p:sp>
        <p:nvSpPr>
          <p:cNvPr id="269" name="Google Shape;269;p32"/>
          <p:cNvSpPr txBox="1"/>
          <p:nvPr/>
        </p:nvSpPr>
        <p:spPr>
          <a:xfrm>
            <a:off x="-16703" y="2323345"/>
            <a:ext cx="171020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Product</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270" name="Google Shape;270;p32"/>
          <p:cNvPicPr preferRelativeResize="0"/>
          <p:nvPr/>
        </p:nvPicPr>
        <p:blipFill rotWithShape="1">
          <a:blip r:embed="rId3">
            <a:alphaModFix/>
          </a:blip>
          <a:srcRect b="0" l="0" r="0" t="0"/>
          <a:stretch/>
        </p:blipFill>
        <p:spPr>
          <a:xfrm>
            <a:off x="588629" y="1741210"/>
            <a:ext cx="529510" cy="528970"/>
          </a:xfrm>
          <a:prstGeom prst="rect">
            <a:avLst/>
          </a:prstGeom>
          <a:noFill/>
          <a:ln>
            <a:noFill/>
          </a:ln>
        </p:spPr>
      </p:pic>
      <p:cxnSp>
        <p:nvCxnSpPr>
          <p:cNvPr id="271" name="Google Shape;271;p32"/>
          <p:cNvCxnSpPr/>
          <p:nvPr/>
        </p:nvCxnSpPr>
        <p:spPr>
          <a:xfrm>
            <a:off x="1698167"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3"/>
          <p:cNvSpPr txBox="1"/>
          <p:nvPr>
            <p:ph idx="1" type="body"/>
          </p:nvPr>
        </p:nvSpPr>
        <p:spPr>
          <a:xfrm>
            <a:off x="2333274" y="-27576"/>
            <a:ext cx="6810725" cy="49374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Maintains the sales information of the company.</a:t>
            </a:r>
            <a:endParaRPr b="1" i="0" sz="2300" u="none" cap="none" strike="noStrike">
              <a:solidFill>
                <a:srgbClr val="00B0F0"/>
              </a:solidFill>
              <a:latin typeface="Calibri"/>
              <a:ea typeface="Calibri"/>
              <a:cs typeface="Calibri"/>
              <a:sym typeface="Calibri"/>
            </a:endParaRPr>
          </a:p>
          <a:p>
            <a:pPr indent="-228600" lvl="0" marL="1257300" marR="0" rtl="0" algn="l">
              <a:lnSpc>
                <a:spcPct val="100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Keep track of the sales by inserting records of the new sales of the company into the system.This is been done by the sales representatives.</a:t>
            </a:r>
            <a:endParaRPr b="1" i="0" sz="2300" u="none" cap="none" strike="noStrike">
              <a:solidFill>
                <a:srgbClr val="00B0F0"/>
              </a:solidFill>
              <a:latin typeface="Calibri"/>
              <a:ea typeface="Calibri"/>
              <a:cs typeface="Calibri"/>
              <a:sym typeface="Calibri"/>
            </a:endParaRPr>
          </a:p>
          <a:p>
            <a:pPr indent="0" lvl="0" marL="139700" marR="0" rtl="0" algn="l">
              <a:lnSpc>
                <a:spcPct val="100000"/>
              </a:lnSpc>
              <a:spcBef>
                <a:spcPts val="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In addition to inserting new records the sales representative can also update.</a:t>
            </a:r>
            <a:endParaRPr/>
          </a:p>
          <a:p>
            <a:pPr indent="0" lvl="0" marL="0" marR="0" rtl="0" algn="l">
              <a:lnSpc>
                <a:spcPct val="100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342900" lvl="0" marL="342900" marR="0" rtl="0" algn="l">
              <a:lnSpc>
                <a:spcPct val="100000"/>
              </a:lnSpc>
              <a:spcBef>
                <a:spcPts val="0"/>
              </a:spcBef>
              <a:spcAft>
                <a:spcPts val="0"/>
              </a:spcAft>
              <a:buClr>
                <a:schemeClr val="dk2"/>
              </a:buClr>
              <a:buSzPts val="1800"/>
              <a:buFont typeface="Arial"/>
              <a:buChar char="●"/>
            </a:pPr>
            <a:r>
              <a:rPr b="1" i="0" lang="en-US" sz="2300" u="none" cap="none" strike="noStrike">
                <a:solidFill>
                  <a:srgbClr val="00B0F0"/>
                </a:solidFill>
                <a:latin typeface="Calibri"/>
                <a:ea typeface="Calibri"/>
                <a:cs typeface="Calibri"/>
                <a:sym typeface="Calibri"/>
              </a:rPr>
              <a:t>  The existing records if any change has to be made    due to various reasons.</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sales representative can also delete the unwanted sales records if needed.</a:t>
            </a:r>
            <a:endParaRPr b="1" i="0" sz="2300" u="none" cap="none" strike="noStrike">
              <a:solidFill>
                <a:srgbClr val="00B0F0"/>
              </a:solidFill>
              <a:latin typeface="Calibri"/>
              <a:ea typeface="Calibri"/>
              <a:cs typeface="Calibri"/>
              <a:sym typeface="Calibri"/>
            </a:endParaRPr>
          </a:p>
          <a:p>
            <a:pPr indent="-228600" lvl="0" marL="1257300" marR="0" rtl="0" algn="l">
              <a:lnSpc>
                <a:spcPct val="100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p:txBody>
      </p:sp>
      <p:sp>
        <p:nvSpPr>
          <p:cNvPr id="277" name="Google Shape;277;p33"/>
          <p:cNvSpPr/>
          <p:nvPr/>
        </p:nvSpPr>
        <p:spPr>
          <a:xfrm>
            <a:off x="226588" y="1529382"/>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8" name="Google Shape;278;p33"/>
          <p:cNvSpPr txBox="1"/>
          <p:nvPr/>
        </p:nvSpPr>
        <p:spPr>
          <a:xfrm>
            <a:off x="300416" y="2291447"/>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Sales</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279" name="Google Shape;279;p33"/>
          <p:cNvPicPr preferRelativeResize="0"/>
          <p:nvPr/>
        </p:nvPicPr>
        <p:blipFill rotWithShape="1">
          <a:blip r:embed="rId3">
            <a:alphaModFix/>
          </a:blip>
          <a:srcRect b="0" l="0" r="0" t="0"/>
          <a:stretch/>
        </p:blipFill>
        <p:spPr>
          <a:xfrm>
            <a:off x="835711" y="1743206"/>
            <a:ext cx="639615" cy="548241"/>
          </a:xfrm>
          <a:prstGeom prst="rect">
            <a:avLst/>
          </a:prstGeom>
          <a:noFill/>
          <a:ln>
            <a:noFill/>
          </a:ln>
        </p:spPr>
      </p:pic>
      <p:cxnSp>
        <p:nvCxnSpPr>
          <p:cNvPr id="280" name="Google Shape;280;p33"/>
          <p:cNvCxnSpPr/>
          <p:nvPr/>
        </p:nvCxnSpPr>
        <p:spPr>
          <a:xfrm>
            <a:off x="2307769"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4"/>
          <p:cNvSpPr txBox="1"/>
          <p:nvPr>
            <p:ph idx="1" type="body"/>
          </p:nvPr>
        </p:nvSpPr>
        <p:spPr>
          <a:xfrm>
            <a:off x="2220684" y="203200"/>
            <a:ext cx="6829329" cy="4731657"/>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 sales viewing function is also included to view the new and updated sales records when needed.</a:t>
            </a:r>
            <a:endParaRPr/>
          </a:p>
          <a:p>
            <a:pPr indent="0" lvl="0" marL="139700" marR="0" rtl="0" algn="l">
              <a:lnSpc>
                <a:spcPct val="100000"/>
              </a:lnSpc>
              <a:spcBef>
                <a:spcPts val="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All the sales records are been stored in the system database.  </a:t>
            </a:r>
            <a:endParaRPr/>
          </a:p>
          <a:p>
            <a:pPr indent="0" lvl="0" marL="139700" marR="0" rtl="0" algn="l">
              <a:lnSpc>
                <a:spcPct val="100000"/>
              </a:lnSpc>
              <a:spcBef>
                <a:spcPts val="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Database keeps record of  information such as </a:t>
            </a:r>
            <a:endParaRPr b="1" i="0" sz="2300" u="none" cap="none" strike="noStrike">
              <a:solidFill>
                <a:srgbClr val="00B0F0"/>
              </a:solidFill>
              <a:latin typeface="Calibri"/>
              <a:ea typeface="Calibri"/>
              <a:cs typeface="Calibri"/>
              <a:sym typeface="Calibri"/>
            </a:endParaRPr>
          </a:p>
          <a:p>
            <a:pPr indent="0" lvl="0" marL="139700" marR="0" rtl="0" algn="l">
              <a:lnSpc>
                <a:spcPct val="100000"/>
              </a:lnSpc>
              <a:spcBef>
                <a:spcPts val="0"/>
              </a:spcBef>
              <a:spcAft>
                <a:spcPts val="0"/>
              </a:spcAft>
              <a:buClr>
                <a:schemeClr val="dk1"/>
              </a:buClr>
              <a:buSzPts val="1400"/>
              <a:buFont typeface="Arial"/>
              <a:buNone/>
            </a:pPr>
            <a:r>
              <a:rPr b="1" i="0" lang="en-US" sz="2300" u="none" cap="none" strike="noStrike">
                <a:solidFill>
                  <a:srgbClr val="00B0F0"/>
                </a:solidFill>
                <a:latin typeface="Calibri"/>
                <a:ea typeface="Calibri"/>
                <a:cs typeface="Calibri"/>
                <a:sym typeface="Calibri"/>
              </a:rPr>
              <a:t>     id, type, price, quantity of the product sold.  </a:t>
            </a:r>
            <a:endParaRPr/>
          </a:p>
          <a:p>
            <a:pPr indent="-228600" lvl="0" marL="342900" marR="0" rtl="0" algn="l">
              <a:lnSpc>
                <a:spcPct val="115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228600" lvl="0" marL="457200" marR="0" rtl="0" algn="l">
              <a:lnSpc>
                <a:spcPct val="115000"/>
              </a:lnSpc>
              <a:spcBef>
                <a:spcPts val="1600"/>
              </a:spcBef>
              <a:spcAft>
                <a:spcPts val="0"/>
              </a:spcAft>
              <a:buClr>
                <a:schemeClr val="dk2"/>
              </a:buClr>
              <a:buSzPts val="1800"/>
              <a:buFont typeface="Arial"/>
              <a:buNone/>
            </a:pPr>
            <a:r>
              <a:t/>
            </a:r>
            <a:endParaRPr b="1" i="0" sz="2300" u="none" cap="none" strike="noStrike">
              <a:solidFill>
                <a:schemeClr val="dk2"/>
              </a:solidFill>
              <a:latin typeface="Arial"/>
              <a:ea typeface="Arial"/>
              <a:cs typeface="Arial"/>
              <a:sym typeface="Arial"/>
            </a:endParaRPr>
          </a:p>
        </p:txBody>
      </p:sp>
      <p:sp>
        <p:nvSpPr>
          <p:cNvPr id="286" name="Google Shape;286;p34"/>
          <p:cNvSpPr txBox="1"/>
          <p:nvPr/>
        </p:nvSpPr>
        <p:spPr>
          <a:xfrm>
            <a:off x="133106" y="1594761"/>
            <a:ext cx="171020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Sales</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287" name="Google Shape;287;p34"/>
          <p:cNvPicPr preferRelativeResize="0"/>
          <p:nvPr/>
        </p:nvPicPr>
        <p:blipFill rotWithShape="1">
          <a:blip r:embed="rId3">
            <a:alphaModFix/>
          </a:blip>
          <a:srcRect b="0" l="0" r="0" t="0"/>
          <a:stretch/>
        </p:blipFill>
        <p:spPr>
          <a:xfrm>
            <a:off x="668401" y="1046520"/>
            <a:ext cx="639615" cy="548241"/>
          </a:xfrm>
          <a:prstGeom prst="rect">
            <a:avLst/>
          </a:prstGeom>
          <a:noFill/>
          <a:ln>
            <a:noFill/>
          </a:ln>
        </p:spPr>
      </p:pic>
      <p:cxnSp>
        <p:nvCxnSpPr>
          <p:cNvPr id="288" name="Google Shape;288;p34"/>
          <p:cNvCxnSpPr/>
          <p:nvPr/>
        </p:nvCxnSpPr>
        <p:spPr>
          <a:xfrm>
            <a:off x="2061025" y="-14514"/>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5"/>
          <p:cNvSpPr txBox="1"/>
          <p:nvPr>
            <p:ph idx="1" type="body"/>
          </p:nvPr>
        </p:nvSpPr>
        <p:spPr>
          <a:xfrm>
            <a:off x="2375673" y="129000"/>
            <a:ext cx="6986039" cy="50145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Keep and manipulate the salary details of all employees by inserting records of the employees and their salary details  including EPF, ETF, other funds into the system.This is been done by a valid privileged user.</a:t>
            </a:r>
            <a:endParaRPr b="1" i="0" sz="2300" u="none" cap="none" strike="noStrike">
              <a:solidFill>
                <a:srgbClr val="00B0F0"/>
              </a:solidFill>
              <a:latin typeface="Calibri"/>
              <a:ea typeface="Calibri"/>
              <a:cs typeface="Calibri"/>
              <a:sym typeface="Calibri"/>
            </a:endParaRPr>
          </a:p>
          <a:p>
            <a:pPr indent="0" lvl="0" marL="139700" marR="0" rtl="0" algn="l">
              <a:lnSpc>
                <a:spcPct val="100000"/>
              </a:lnSpc>
              <a:spcBef>
                <a:spcPts val="100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In addition to inserting new records, the user can also update the existing records if any change has to be made due to various reasons.</a:t>
            </a:r>
            <a:endParaRPr b="1" i="0" sz="2300" u="none" cap="none" strike="noStrike">
              <a:solidFill>
                <a:srgbClr val="00B0F0"/>
              </a:solidFill>
              <a:latin typeface="Calibri"/>
              <a:ea typeface="Calibri"/>
              <a:cs typeface="Calibri"/>
              <a:sym typeface="Calibri"/>
            </a:endParaRPr>
          </a:p>
          <a:p>
            <a:pPr indent="-228600" lvl="0" marL="1257300" marR="0" rtl="0" algn="l">
              <a:lnSpc>
                <a:spcPct val="100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user can also delete the unwanted records if needed.</a:t>
            </a:r>
            <a:endParaRPr b="1" i="0" sz="2300" u="none" cap="none" strike="noStrike">
              <a:solidFill>
                <a:srgbClr val="00B0F0"/>
              </a:solidFill>
              <a:latin typeface="Calibri"/>
              <a:ea typeface="Calibri"/>
              <a:cs typeface="Calibri"/>
              <a:sym typeface="Calibri"/>
            </a:endParaRPr>
          </a:p>
          <a:p>
            <a:pPr indent="-228600" lvl="0" marL="1257300" marR="0" rtl="0" algn="l">
              <a:lnSpc>
                <a:spcPct val="100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p:txBody>
      </p:sp>
      <p:sp>
        <p:nvSpPr>
          <p:cNvPr id="294" name="Google Shape;294;p35"/>
          <p:cNvSpPr/>
          <p:nvPr/>
        </p:nvSpPr>
        <p:spPr>
          <a:xfrm>
            <a:off x="212074" y="1529382"/>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5" name="Google Shape;295;p35"/>
          <p:cNvSpPr txBox="1"/>
          <p:nvPr/>
        </p:nvSpPr>
        <p:spPr>
          <a:xfrm>
            <a:off x="285902" y="2291447"/>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Employee Salary</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296" name="Google Shape;296;p35"/>
          <p:cNvPicPr preferRelativeResize="0"/>
          <p:nvPr/>
        </p:nvPicPr>
        <p:blipFill rotWithShape="1">
          <a:blip r:embed="rId3">
            <a:alphaModFix/>
          </a:blip>
          <a:srcRect b="0" l="0" r="0" t="0"/>
          <a:stretch/>
        </p:blipFill>
        <p:spPr>
          <a:xfrm>
            <a:off x="885881" y="1708479"/>
            <a:ext cx="568454" cy="568454"/>
          </a:xfrm>
          <a:prstGeom prst="rect">
            <a:avLst/>
          </a:prstGeom>
          <a:noFill/>
          <a:ln>
            <a:noFill/>
          </a:ln>
        </p:spPr>
      </p:pic>
      <p:cxnSp>
        <p:nvCxnSpPr>
          <p:cNvPr id="297" name="Google Shape;297;p35"/>
          <p:cNvCxnSpPr/>
          <p:nvPr/>
        </p:nvCxnSpPr>
        <p:spPr>
          <a:xfrm>
            <a:off x="2365824"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6"/>
          <p:cNvSpPr txBox="1"/>
          <p:nvPr>
            <p:ph idx="1" type="body"/>
          </p:nvPr>
        </p:nvSpPr>
        <p:spPr>
          <a:xfrm>
            <a:off x="1901369" y="180018"/>
            <a:ext cx="7474858" cy="34164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Employee salary information viewing function is also included to view the new and updated records when needed.</a:t>
            </a:r>
            <a:endParaRPr/>
          </a:p>
          <a:p>
            <a:pPr indent="0" lvl="0" marL="139700" marR="0" rtl="0" algn="l">
              <a:lnSpc>
                <a:spcPct val="100000"/>
              </a:lnSpc>
              <a:spcBef>
                <a:spcPts val="100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All the salary records of employees are been stored in the system database.</a:t>
            </a:r>
            <a:endParaRPr/>
          </a:p>
          <a:p>
            <a:pPr indent="0" lvl="0" marL="139700" marR="0" rtl="0" algn="l">
              <a:lnSpc>
                <a:spcPct val="100000"/>
              </a:lnSpc>
              <a:spcBef>
                <a:spcPts val="100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Finally the user can print a salary slip and view salary reports.</a:t>
            </a:r>
            <a:endParaRPr b="1" i="0" sz="2300" u="sng" cap="none" strike="noStrike">
              <a:solidFill>
                <a:srgbClr val="00B0F0"/>
              </a:solidFill>
              <a:latin typeface="Calibri"/>
              <a:ea typeface="Calibri"/>
              <a:cs typeface="Calibri"/>
              <a:sym typeface="Calibri"/>
            </a:endParaRPr>
          </a:p>
          <a:p>
            <a:pPr indent="-228600" lvl="0" marL="342900" marR="0" rtl="0" algn="l">
              <a:lnSpc>
                <a:spcPct val="115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228600" lvl="0" marL="457200" marR="0" rtl="0" algn="l">
              <a:lnSpc>
                <a:spcPct val="115000"/>
              </a:lnSpc>
              <a:spcBef>
                <a:spcPts val="1600"/>
              </a:spcBef>
              <a:spcAft>
                <a:spcPts val="0"/>
              </a:spcAft>
              <a:buClr>
                <a:schemeClr val="dk2"/>
              </a:buClr>
              <a:buSzPts val="1800"/>
              <a:buFont typeface="Arial"/>
              <a:buNone/>
            </a:pPr>
            <a:r>
              <a:t/>
            </a:r>
            <a:endParaRPr b="1" i="0" sz="2300" u="none" cap="none" strike="noStrike">
              <a:solidFill>
                <a:schemeClr val="dk2"/>
              </a:solidFill>
              <a:latin typeface="Arial"/>
              <a:ea typeface="Arial"/>
              <a:cs typeface="Arial"/>
              <a:sym typeface="Arial"/>
            </a:endParaRPr>
          </a:p>
        </p:txBody>
      </p:sp>
      <p:sp>
        <p:nvSpPr>
          <p:cNvPr id="303" name="Google Shape;303;p36"/>
          <p:cNvSpPr txBox="1"/>
          <p:nvPr/>
        </p:nvSpPr>
        <p:spPr>
          <a:xfrm>
            <a:off x="-58056" y="2044705"/>
            <a:ext cx="1847699" cy="10156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Employee Salary</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304" name="Google Shape;304;p36"/>
          <p:cNvPicPr preferRelativeResize="0"/>
          <p:nvPr/>
        </p:nvPicPr>
        <p:blipFill rotWithShape="1">
          <a:blip r:embed="rId3">
            <a:alphaModFix/>
          </a:blip>
          <a:srcRect b="0" l="0" r="0" t="0"/>
          <a:stretch/>
        </p:blipFill>
        <p:spPr>
          <a:xfrm>
            <a:off x="541924" y="1461737"/>
            <a:ext cx="568454" cy="568454"/>
          </a:xfrm>
          <a:prstGeom prst="rect">
            <a:avLst/>
          </a:prstGeom>
          <a:noFill/>
          <a:ln>
            <a:noFill/>
          </a:ln>
        </p:spPr>
      </p:pic>
      <p:cxnSp>
        <p:nvCxnSpPr>
          <p:cNvPr id="305" name="Google Shape;305;p36"/>
          <p:cNvCxnSpPr/>
          <p:nvPr/>
        </p:nvCxnSpPr>
        <p:spPr>
          <a:xfrm>
            <a:off x="1857824"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idx="1" type="body"/>
          </p:nvPr>
        </p:nvSpPr>
        <p:spPr>
          <a:xfrm>
            <a:off x="2493050" y="494833"/>
            <a:ext cx="6607410" cy="42336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Keep and manipulate the Supplier Information details of all suppliers by inserting records of the suppliers.</a:t>
            </a:r>
            <a:endParaRPr b="1" i="0" sz="2300" u="none" cap="none" strike="noStrike">
              <a:solidFill>
                <a:srgbClr val="00B0F0"/>
              </a:solidFill>
              <a:latin typeface="Calibri"/>
              <a:ea typeface="Calibri"/>
              <a:cs typeface="Calibri"/>
              <a:sym typeface="Calibri"/>
            </a:endParaRPr>
          </a:p>
          <a:p>
            <a:pPr indent="0" lvl="0" marL="139700" marR="0" rtl="0" algn="l">
              <a:lnSpc>
                <a:spcPct val="100000"/>
              </a:lnSpc>
              <a:spcBef>
                <a:spcPts val="1000"/>
              </a:spcBef>
              <a:spcAft>
                <a:spcPts val="0"/>
              </a:spcAft>
              <a:buClr>
                <a:schemeClr val="dk1"/>
              </a:buClr>
              <a:buSzPts val="14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In addition to inserting new records, the user can also update the existing records if any change has to be made due to various reasons.</a:t>
            </a:r>
            <a:endParaRPr b="1" i="0" sz="2300" u="none" cap="none" strike="noStrike">
              <a:solidFill>
                <a:srgbClr val="00B0F0"/>
              </a:solidFill>
              <a:latin typeface="Calibri"/>
              <a:ea typeface="Calibri"/>
              <a:cs typeface="Calibri"/>
              <a:sym typeface="Calibri"/>
            </a:endParaRPr>
          </a:p>
          <a:p>
            <a:pPr indent="-228600" lvl="0" marL="1257300" marR="0" rtl="0" algn="l">
              <a:lnSpc>
                <a:spcPct val="100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user can also delete the unwanted records if needed.</a:t>
            </a:r>
            <a:endParaRPr b="1" i="0" sz="2300" u="none" cap="none" strike="noStrike">
              <a:solidFill>
                <a:srgbClr val="00B0F0"/>
              </a:solidFill>
              <a:latin typeface="Calibri"/>
              <a:ea typeface="Calibri"/>
              <a:cs typeface="Calibri"/>
              <a:sym typeface="Calibri"/>
            </a:endParaRPr>
          </a:p>
          <a:p>
            <a:pPr indent="-228600" lvl="0" marL="1257300" marR="0" rtl="0" algn="l">
              <a:lnSpc>
                <a:spcPct val="100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p:txBody>
      </p:sp>
      <p:sp>
        <p:nvSpPr>
          <p:cNvPr id="311" name="Google Shape;311;p37"/>
          <p:cNvSpPr/>
          <p:nvPr/>
        </p:nvSpPr>
        <p:spPr>
          <a:xfrm>
            <a:off x="154018" y="1529382"/>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2" name="Google Shape;312;p37"/>
          <p:cNvSpPr txBox="1"/>
          <p:nvPr/>
        </p:nvSpPr>
        <p:spPr>
          <a:xfrm>
            <a:off x="227846" y="2291447"/>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Supplier Info</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313" name="Google Shape;313;p37"/>
          <p:cNvPicPr preferRelativeResize="0"/>
          <p:nvPr/>
        </p:nvPicPr>
        <p:blipFill rotWithShape="1">
          <a:blip r:embed="rId3">
            <a:alphaModFix/>
          </a:blip>
          <a:srcRect b="0" l="0" r="0" t="0"/>
          <a:stretch/>
        </p:blipFill>
        <p:spPr>
          <a:xfrm>
            <a:off x="772079" y="1638304"/>
            <a:ext cx="679796" cy="667657"/>
          </a:xfrm>
          <a:prstGeom prst="rect">
            <a:avLst/>
          </a:prstGeom>
          <a:noFill/>
          <a:ln>
            <a:noFill/>
          </a:ln>
        </p:spPr>
      </p:pic>
      <p:cxnSp>
        <p:nvCxnSpPr>
          <p:cNvPr id="314" name="Google Shape;314;p37"/>
          <p:cNvCxnSpPr/>
          <p:nvPr/>
        </p:nvCxnSpPr>
        <p:spPr>
          <a:xfrm>
            <a:off x="2380339"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8"/>
          <p:cNvSpPr txBox="1"/>
          <p:nvPr>
            <p:ph idx="1" type="body"/>
          </p:nvPr>
        </p:nvSpPr>
        <p:spPr>
          <a:xfrm>
            <a:off x="2184043" y="891216"/>
            <a:ext cx="7018014" cy="34164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Supplier information viewing function is also included to view the new and updated records when needed.</a:t>
            </a:r>
            <a:endParaRPr/>
          </a:p>
          <a:p>
            <a:pPr indent="-228600" lvl="0" marL="1257300" marR="0" rtl="0" algn="l">
              <a:lnSpc>
                <a:spcPct val="100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100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Supplier records of employees are been stored in the system database.</a:t>
            </a:r>
            <a:endParaRPr b="1" i="0" sz="2300" u="sng" cap="none" strike="noStrike">
              <a:solidFill>
                <a:srgbClr val="00B0F0"/>
              </a:solidFill>
              <a:latin typeface="Calibri"/>
              <a:ea typeface="Calibri"/>
              <a:cs typeface="Calibri"/>
              <a:sym typeface="Calibri"/>
            </a:endParaRPr>
          </a:p>
          <a:p>
            <a:pPr indent="-228600" lvl="0" marL="342900" marR="0" rtl="0" algn="l">
              <a:lnSpc>
                <a:spcPct val="115000"/>
              </a:lnSpc>
              <a:spcBef>
                <a:spcPts val="100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228600" lvl="0" marL="457200" marR="0" rtl="0" algn="l">
              <a:lnSpc>
                <a:spcPct val="115000"/>
              </a:lnSpc>
              <a:spcBef>
                <a:spcPts val="1600"/>
              </a:spcBef>
              <a:spcAft>
                <a:spcPts val="0"/>
              </a:spcAft>
              <a:buClr>
                <a:schemeClr val="dk2"/>
              </a:buClr>
              <a:buSzPts val="1800"/>
              <a:buFont typeface="Arial"/>
              <a:buNone/>
            </a:pPr>
            <a:r>
              <a:t/>
            </a:r>
            <a:endParaRPr b="0" i="0" sz="2300" u="none" cap="none" strike="noStrike">
              <a:solidFill>
                <a:schemeClr val="dk2"/>
              </a:solidFill>
              <a:latin typeface="Arial"/>
              <a:ea typeface="Arial"/>
              <a:cs typeface="Arial"/>
              <a:sym typeface="Arial"/>
            </a:endParaRPr>
          </a:p>
        </p:txBody>
      </p:sp>
      <p:sp>
        <p:nvSpPr>
          <p:cNvPr id="320" name="Google Shape;320;p38"/>
          <p:cNvSpPr txBox="1"/>
          <p:nvPr/>
        </p:nvSpPr>
        <p:spPr>
          <a:xfrm>
            <a:off x="101598" y="2030190"/>
            <a:ext cx="171020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Supplier Info</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321" name="Google Shape;321;p38"/>
          <p:cNvPicPr preferRelativeResize="0"/>
          <p:nvPr/>
        </p:nvPicPr>
        <p:blipFill rotWithShape="1">
          <a:blip r:embed="rId3">
            <a:alphaModFix/>
          </a:blip>
          <a:srcRect b="0" l="0" r="0" t="0"/>
          <a:stretch/>
        </p:blipFill>
        <p:spPr>
          <a:xfrm>
            <a:off x="511601" y="1155886"/>
            <a:ext cx="890200" cy="874304"/>
          </a:xfrm>
          <a:prstGeom prst="rect">
            <a:avLst/>
          </a:prstGeom>
          <a:noFill/>
          <a:ln>
            <a:noFill/>
          </a:ln>
        </p:spPr>
      </p:pic>
      <p:cxnSp>
        <p:nvCxnSpPr>
          <p:cNvPr id="322" name="Google Shape;322;p38"/>
          <p:cNvCxnSpPr/>
          <p:nvPr/>
        </p:nvCxnSpPr>
        <p:spPr>
          <a:xfrm>
            <a:off x="2046509"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ph idx="1" type="body"/>
          </p:nvPr>
        </p:nvSpPr>
        <p:spPr>
          <a:xfrm>
            <a:off x="2534836" y="227157"/>
            <a:ext cx="6486000" cy="42981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000" u="none" cap="none" strike="noStrike">
                <a:solidFill>
                  <a:srgbClr val="00B0F0"/>
                </a:solidFill>
                <a:latin typeface="Calibri"/>
                <a:ea typeface="Calibri"/>
                <a:cs typeface="Calibri"/>
                <a:sym typeface="Calibri"/>
              </a:rPr>
              <a:t>Maintains the employers’ information of the company.</a:t>
            </a:r>
            <a:endParaRPr b="1" i="0" sz="2000" u="none" cap="none" strike="noStrike">
              <a:solidFill>
                <a:srgbClr val="00B0F0"/>
              </a:solidFill>
              <a:latin typeface="Calibri"/>
              <a:ea typeface="Calibri"/>
              <a:cs typeface="Calibri"/>
              <a:sym typeface="Calibri"/>
            </a:endParaRPr>
          </a:p>
          <a:p>
            <a:pPr indent="-228600" lvl="0" marL="1257300" marR="0" rtl="0" algn="l">
              <a:lnSpc>
                <a:spcPct val="100000"/>
              </a:lnSpc>
              <a:spcBef>
                <a:spcPts val="0"/>
              </a:spcBef>
              <a:spcAft>
                <a:spcPts val="0"/>
              </a:spcAft>
              <a:buClr>
                <a:schemeClr val="dk2"/>
              </a:buClr>
              <a:buSzPts val="1800"/>
              <a:buFont typeface="Arial"/>
              <a:buNone/>
            </a:pPr>
            <a:r>
              <a:t/>
            </a:r>
            <a:endParaRPr b="1" i="0" sz="2000" u="none" cap="none" strike="noStrike">
              <a:solidFill>
                <a:srgbClr val="00B0F0"/>
              </a:solidFill>
              <a:latin typeface="Calibri"/>
              <a:ea typeface="Calibri"/>
              <a:cs typeface="Calibri"/>
              <a:sym typeface="Calibri"/>
            </a:endParaRPr>
          </a:p>
          <a:p>
            <a:pPr indent="-228600" lvl="0" marL="1257300" marR="0" rtl="0" algn="l">
              <a:lnSpc>
                <a:spcPct val="100000"/>
              </a:lnSpc>
              <a:spcBef>
                <a:spcPts val="0"/>
              </a:spcBef>
              <a:spcAft>
                <a:spcPts val="0"/>
              </a:spcAft>
              <a:buClr>
                <a:schemeClr val="dk2"/>
              </a:buClr>
              <a:buSzPts val="1800"/>
              <a:buFont typeface="Arial"/>
              <a:buNone/>
            </a:pPr>
            <a:r>
              <a:t/>
            </a:r>
            <a:endParaRPr b="1" i="0" sz="20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000" u="none" cap="none" strike="noStrike">
                <a:solidFill>
                  <a:srgbClr val="00B0F0"/>
                </a:solidFill>
                <a:latin typeface="Calibri"/>
                <a:ea typeface="Calibri"/>
                <a:cs typeface="Calibri"/>
                <a:sym typeface="Calibri"/>
              </a:rPr>
              <a:t>Keep track of the employees by inserting records of the new recruited employees of the company into the system.This is been done by the staff manager.</a:t>
            </a:r>
            <a:endParaRPr b="1" i="0" sz="2000" u="none" cap="none" strike="noStrike">
              <a:solidFill>
                <a:srgbClr val="00B0F0"/>
              </a:solidFill>
              <a:latin typeface="Calibri"/>
              <a:ea typeface="Calibri"/>
              <a:cs typeface="Calibri"/>
              <a:sym typeface="Calibri"/>
            </a:endParaRPr>
          </a:p>
          <a:p>
            <a:pPr indent="-228600" lvl="0" marL="800100" marR="0" rtl="0" algn="l">
              <a:lnSpc>
                <a:spcPct val="100000"/>
              </a:lnSpc>
              <a:spcBef>
                <a:spcPts val="0"/>
              </a:spcBef>
              <a:spcAft>
                <a:spcPts val="0"/>
              </a:spcAft>
              <a:buClr>
                <a:schemeClr val="dk2"/>
              </a:buClr>
              <a:buSzPts val="1800"/>
              <a:buFont typeface="Arial"/>
              <a:buNone/>
            </a:pPr>
            <a:r>
              <a:t/>
            </a:r>
            <a:endParaRPr b="1" i="0" sz="2000" u="none" cap="none" strike="noStrike">
              <a:solidFill>
                <a:srgbClr val="00B0F0"/>
              </a:solidFill>
              <a:latin typeface="Calibri"/>
              <a:ea typeface="Calibri"/>
              <a:cs typeface="Calibri"/>
              <a:sym typeface="Calibri"/>
            </a:endParaRPr>
          </a:p>
          <a:p>
            <a:pPr indent="-228600" lvl="0" marL="800100" marR="0" rtl="0" algn="l">
              <a:lnSpc>
                <a:spcPct val="100000"/>
              </a:lnSpc>
              <a:spcBef>
                <a:spcPts val="0"/>
              </a:spcBef>
              <a:spcAft>
                <a:spcPts val="0"/>
              </a:spcAft>
              <a:buClr>
                <a:schemeClr val="dk2"/>
              </a:buClr>
              <a:buSzPts val="1800"/>
              <a:buFont typeface="Arial"/>
              <a:buNone/>
            </a:pPr>
            <a:r>
              <a:t/>
            </a:r>
            <a:endParaRPr b="1" i="0" sz="20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000" u="none" cap="none" strike="noStrike">
                <a:solidFill>
                  <a:srgbClr val="00B0F0"/>
                </a:solidFill>
                <a:latin typeface="Calibri"/>
                <a:ea typeface="Calibri"/>
                <a:cs typeface="Calibri"/>
                <a:sym typeface="Calibri"/>
              </a:rPr>
              <a:t>In addition to inserting new records the staff manager can also update the existing records if any change has to be made due to various reasons.</a:t>
            </a:r>
            <a:endParaRPr b="1" i="0" sz="20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000" u="none" cap="none" strike="noStrike">
                <a:solidFill>
                  <a:srgbClr val="00B0F0"/>
                </a:solidFill>
                <a:latin typeface="Calibri"/>
                <a:ea typeface="Calibri"/>
                <a:cs typeface="Calibri"/>
                <a:sym typeface="Calibri"/>
              </a:rPr>
              <a:t>The staff manager can also delete the unwanted sales records if needed.</a:t>
            </a:r>
            <a:endParaRPr b="1" i="0" sz="2000" u="none" cap="none" strike="noStrike">
              <a:solidFill>
                <a:srgbClr val="00B0F0"/>
              </a:solidFill>
              <a:latin typeface="Calibri"/>
              <a:ea typeface="Calibri"/>
              <a:cs typeface="Calibri"/>
              <a:sym typeface="Calibri"/>
            </a:endParaRPr>
          </a:p>
          <a:p>
            <a:pPr indent="-228600" lvl="0" marL="1257300" marR="0" rtl="0" algn="l">
              <a:lnSpc>
                <a:spcPct val="100000"/>
              </a:lnSpc>
              <a:spcBef>
                <a:spcPts val="0"/>
              </a:spcBef>
              <a:spcAft>
                <a:spcPts val="0"/>
              </a:spcAft>
              <a:buClr>
                <a:schemeClr val="dk2"/>
              </a:buClr>
              <a:buSzPts val="1800"/>
              <a:buFont typeface="Arial"/>
              <a:buNone/>
            </a:pPr>
            <a:r>
              <a:t/>
            </a:r>
            <a:endParaRPr b="1" i="0" sz="20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0B0F0"/>
              </a:solidFill>
              <a:latin typeface="Calibri"/>
              <a:ea typeface="Calibri"/>
              <a:cs typeface="Calibri"/>
              <a:sym typeface="Calibri"/>
            </a:endParaRPr>
          </a:p>
          <a:p>
            <a:pPr indent="0" lvl="0" marL="139700" marR="0" rtl="0" algn="l">
              <a:lnSpc>
                <a:spcPct val="100000"/>
              </a:lnSpc>
              <a:spcBef>
                <a:spcPts val="0"/>
              </a:spcBef>
              <a:spcAft>
                <a:spcPts val="0"/>
              </a:spcAft>
              <a:buClr>
                <a:schemeClr val="dk1"/>
              </a:buClr>
              <a:buSzPts val="1400"/>
              <a:buFont typeface="Arial"/>
              <a:buNone/>
            </a:pPr>
            <a:r>
              <a:rPr b="1" i="0" lang="en-US" sz="2000" u="none" cap="none" strike="noStrike">
                <a:solidFill>
                  <a:srgbClr val="00B0F0"/>
                </a:solidFill>
                <a:latin typeface="Calibri"/>
                <a:ea typeface="Calibri"/>
                <a:cs typeface="Calibri"/>
                <a:sym typeface="Calibri"/>
              </a:rPr>
              <a:t>  </a:t>
            </a:r>
            <a:endParaRPr b="1" i="0" sz="20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000" u="none" cap="none" strike="noStrike">
              <a:solidFill>
                <a:srgbClr val="00B0F0"/>
              </a:solidFill>
              <a:latin typeface="Calibri"/>
              <a:ea typeface="Calibri"/>
              <a:cs typeface="Calibri"/>
              <a:sym typeface="Calibri"/>
            </a:endParaRPr>
          </a:p>
          <a:p>
            <a:pPr indent="-228600" lvl="0" marL="342900" marR="0" rtl="0" algn="l">
              <a:lnSpc>
                <a:spcPct val="115000"/>
              </a:lnSpc>
              <a:spcBef>
                <a:spcPts val="0"/>
              </a:spcBef>
              <a:spcAft>
                <a:spcPts val="1600"/>
              </a:spcAft>
              <a:buClr>
                <a:schemeClr val="dk2"/>
              </a:buClr>
              <a:buSzPts val="1800"/>
              <a:buFont typeface="Arial"/>
              <a:buNone/>
            </a:pPr>
            <a:r>
              <a:t/>
            </a:r>
            <a:endParaRPr b="1" i="0" sz="2000" u="none" cap="none" strike="noStrike">
              <a:solidFill>
                <a:srgbClr val="00B0F0"/>
              </a:solidFill>
              <a:latin typeface="Calibri"/>
              <a:ea typeface="Calibri"/>
              <a:cs typeface="Calibri"/>
              <a:sym typeface="Calibri"/>
            </a:endParaRPr>
          </a:p>
        </p:txBody>
      </p:sp>
      <p:sp>
        <p:nvSpPr>
          <p:cNvPr id="328" name="Google Shape;328;p39"/>
          <p:cNvSpPr/>
          <p:nvPr/>
        </p:nvSpPr>
        <p:spPr>
          <a:xfrm>
            <a:off x="197561" y="1181039"/>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39"/>
          <p:cNvSpPr txBox="1"/>
          <p:nvPr/>
        </p:nvSpPr>
        <p:spPr>
          <a:xfrm>
            <a:off x="271389" y="1943104"/>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Employee</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330" name="Google Shape;330;p39"/>
          <p:cNvPicPr preferRelativeResize="0"/>
          <p:nvPr/>
        </p:nvPicPr>
        <p:blipFill rotWithShape="1">
          <a:blip r:embed="rId3">
            <a:alphaModFix/>
          </a:blip>
          <a:srcRect b="0" l="0" r="0" t="0"/>
          <a:stretch/>
        </p:blipFill>
        <p:spPr>
          <a:xfrm>
            <a:off x="889250" y="1347752"/>
            <a:ext cx="558917" cy="566324"/>
          </a:xfrm>
          <a:prstGeom prst="rect">
            <a:avLst/>
          </a:prstGeom>
          <a:noFill/>
          <a:ln>
            <a:noFill/>
          </a:ln>
        </p:spPr>
      </p:pic>
      <p:cxnSp>
        <p:nvCxnSpPr>
          <p:cNvPr id="331" name="Google Shape;331;p39"/>
          <p:cNvCxnSpPr/>
          <p:nvPr/>
        </p:nvCxnSpPr>
        <p:spPr>
          <a:xfrm>
            <a:off x="2423881"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1"/>
          <p:cNvSpPr txBox="1"/>
          <p:nvPr>
            <p:ph idx="1" type="body"/>
          </p:nvPr>
        </p:nvSpPr>
        <p:spPr>
          <a:xfrm>
            <a:off x="2433349" y="293336"/>
            <a:ext cx="6768707" cy="47955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Maintains the order information of the company.</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Keep track of the orders made by customers. This is done by inserting records of the orders placed by the customer into the system.The order management representative is responsible for inserting the records of the orders.</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In addition to inserting new records the order management representative can also update the existing records if any change has to be made due to various reasons.</a:t>
            </a:r>
            <a:endParaRPr b="1" i="0" sz="2300" u="none" cap="none" strike="noStrike">
              <a:solidFill>
                <a:srgbClr val="00B0F0"/>
              </a:solidFill>
              <a:latin typeface="Calibri"/>
              <a:ea typeface="Calibri"/>
              <a:cs typeface="Calibri"/>
              <a:sym typeface="Calibri"/>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p:txBody>
      </p:sp>
      <p:sp>
        <p:nvSpPr>
          <p:cNvPr id="343" name="Google Shape;343;p41"/>
          <p:cNvSpPr/>
          <p:nvPr/>
        </p:nvSpPr>
        <p:spPr>
          <a:xfrm>
            <a:off x="139505" y="1181039"/>
            <a:ext cx="1887831" cy="1766710"/>
          </a:xfrm>
          <a:prstGeom prst="octagon">
            <a:avLst>
              <a:gd fmla="val 29289"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4" name="Google Shape;344;p41"/>
          <p:cNvSpPr txBox="1"/>
          <p:nvPr/>
        </p:nvSpPr>
        <p:spPr>
          <a:xfrm>
            <a:off x="213333" y="1943104"/>
            <a:ext cx="171020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Order</a:t>
            </a:r>
            <a:endParaRPr/>
          </a:p>
          <a:p>
            <a:pPr indent="0" lvl="0" marL="0" marR="0" rtl="0" algn="ctr">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pic>
        <p:nvPicPr>
          <p:cNvPr id="345" name="Google Shape;345;p41"/>
          <p:cNvPicPr preferRelativeResize="0"/>
          <p:nvPr/>
        </p:nvPicPr>
        <p:blipFill rotWithShape="1">
          <a:blip r:embed="rId3">
            <a:alphaModFix/>
          </a:blip>
          <a:srcRect b="0" l="0" r="0" t="0"/>
          <a:stretch/>
        </p:blipFill>
        <p:spPr>
          <a:xfrm>
            <a:off x="797772" y="1378858"/>
            <a:ext cx="546209" cy="477161"/>
          </a:xfrm>
          <a:prstGeom prst="rect">
            <a:avLst/>
          </a:prstGeom>
          <a:noFill/>
          <a:ln>
            <a:noFill/>
          </a:ln>
        </p:spPr>
      </p:pic>
      <p:cxnSp>
        <p:nvCxnSpPr>
          <p:cNvPr id="346" name="Google Shape;346;p41"/>
          <p:cNvCxnSpPr/>
          <p:nvPr/>
        </p:nvCxnSpPr>
        <p:spPr>
          <a:xfrm>
            <a:off x="2365825"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0" l="0" r="0" t="0"/>
          <a:stretch/>
        </p:blipFill>
        <p:spPr>
          <a:xfrm rot="961716">
            <a:off x="1726631" y="1580038"/>
            <a:ext cx="5836692" cy="2431955"/>
          </a:xfrm>
          <a:prstGeom prst="rect">
            <a:avLst/>
          </a:prstGeom>
          <a:noFill/>
          <a:ln>
            <a:noFill/>
          </a:ln>
        </p:spPr>
      </p:pic>
      <p:sp>
        <p:nvSpPr>
          <p:cNvPr id="70" name="Google Shape;70;p15"/>
          <p:cNvSpPr txBox="1"/>
          <p:nvPr>
            <p:ph type="title"/>
          </p:nvPr>
        </p:nvSpPr>
        <p:spPr>
          <a:xfrm>
            <a:off x="311700" y="85429"/>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3600" u="none" cap="none" strike="noStrike">
                <a:solidFill>
                  <a:srgbClr val="00717D"/>
                </a:solidFill>
                <a:latin typeface="Calibri"/>
                <a:ea typeface="Calibri"/>
                <a:cs typeface="Calibri"/>
                <a:sym typeface="Calibri"/>
              </a:rPr>
              <a:t>Introduction</a:t>
            </a:r>
            <a:endParaRPr b="0" i="1" sz="3600" u="none" cap="none" strike="noStrike">
              <a:solidFill>
                <a:schemeClr val="dk1"/>
              </a:solidFill>
              <a:latin typeface="Arial"/>
              <a:ea typeface="Arial"/>
              <a:cs typeface="Arial"/>
              <a:sym typeface="Arial"/>
            </a:endParaRPr>
          </a:p>
        </p:txBody>
      </p:sp>
      <p:sp>
        <p:nvSpPr>
          <p:cNvPr id="71" name="Google Shape;71;p15"/>
          <p:cNvSpPr txBox="1"/>
          <p:nvPr>
            <p:ph idx="1" type="body"/>
          </p:nvPr>
        </p:nvSpPr>
        <p:spPr>
          <a:xfrm>
            <a:off x="311700" y="1044430"/>
            <a:ext cx="8520600" cy="409907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 Toothpaste Company which has started recently.</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Since the company has started in  a small scale, </a:t>
            </a:r>
            <a:endParaRPr b="1" i="0" sz="2600" u="none" cap="none" strike="noStrike">
              <a:solidFill>
                <a:srgbClr val="00B0F0"/>
              </a:solidFill>
              <a:latin typeface="Calibri"/>
              <a:ea typeface="Calibri"/>
              <a:cs typeface="Calibri"/>
              <a:sym typeface="Calibri"/>
            </a:endParaRPr>
          </a:p>
          <a:p>
            <a:pPr indent="0" lvl="0" marL="114300" marR="0" rtl="0" algn="l">
              <a:lnSpc>
                <a:spcPct val="115000"/>
              </a:lnSpc>
              <a:spcBef>
                <a:spcPts val="0"/>
              </a:spcBef>
              <a:spcAft>
                <a:spcPts val="0"/>
              </a:spcAft>
              <a:buClr>
                <a:schemeClr val="dk2"/>
              </a:buClr>
              <a:buSzPts val="1800"/>
              <a:buFont typeface="Arial"/>
              <a:buNone/>
            </a:pPr>
            <a:r>
              <a:rPr b="1" i="0" lang="en-US" sz="2600" u="none" cap="none" strike="noStrike">
                <a:solidFill>
                  <a:srgbClr val="00B0F0"/>
                </a:solidFill>
                <a:latin typeface="Calibri"/>
                <a:ea typeface="Calibri"/>
                <a:cs typeface="Calibri"/>
                <a:sym typeface="Calibri"/>
              </a:rPr>
              <a:t>     every part of the company’s business is managed</a:t>
            </a:r>
            <a:endParaRPr/>
          </a:p>
          <a:p>
            <a:pPr indent="0" lvl="0" marL="114300" marR="0" rtl="0" algn="l">
              <a:lnSpc>
                <a:spcPct val="115000"/>
              </a:lnSpc>
              <a:spcBef>
                <a:spcPts val="0"/>
              </a:spcBef>
              <a:spcAft>
                <a:spcPts val="0"/>
              </a:spcAft>
              <a:buClr>
                <a:schemeClr val="dk2"/>
              </a:buClr>
              <a:buSzPts val="1800"/>
              <a:buFont typeface="Arial"/>
              <a:buNone/>
            </a:pPr>
            <a:r>
              <a:rPr b="1" i="0" lang="en-US" sz="2600" u="none" cap="none" strike="noStrike">
                <a:solidFill>
                  <a:srgbClr val="00B0F0"/>
                </a:solidFill>
                <a:latin typeface="Calibri"/>
                <a:ea typeface="Calibri"/>
                <a:cs typeface="Calibri"/>
                <a:sym typeface="Calibri"/>
              </a:rPr>
              <a:t>     by manually.</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The following company has now been gradually expanded.</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0" lvl="0" marL="114300" marR="0" rtl="0" algn="l">
              <a:lnSpc>
                <a:spcPct val="115000"/>
              </a:lnSpc>
              <a:spcBef>
                <a:spcPts val="0"/>
              </a:spcBef>
              <a:spcAft>
                <a:spcPts val="0"/>
              </a:spcAft>
              <a:buClr>
                <a:schemeClr val="dk2"/>
              </a:buClr>
              <a:buSzPts val="1800"/>
              <a:buFont typeface="Arial"/>
              <a:buNone/>
            </a:pPr>
            <a:br>
              <a:rPr b="1" i="0" lang="en-US" sz="2000" u="none" cap="none" strike="noStrike">
                <a:solidFill>
                  <a:srgbClr val="00B0F0"/>
                </a:solidFill>
                <a:latin typeface="Calibri"/>
                <a:ea typeface="Calibri"/>
                <a:cs typeface="Calibri"/>
                <a:sym typeface="Calibri"/>
              </a:rPr>
            </a:br>
            <a:endParaRPr b="1" i="1" sz="2000" u="none" cap="none" strike="noStrike">
              <a:solidFill>
                <a:srgbClr val="00B0F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2"/>
          <p:cNvSpPr txBox="1"/>
          <p:nvPr>
            <p:ph idx="1" type="body"/>
          </p:nvPr>
        </p:nvSpPr>
        <p:spPr>
          <a:xfrm>
            <a:off x="2046512" y="246744"/>
            <a:ext cx="6995887" cy="3416400"/>
          </a:xfrm>
          <a:prstGeom prst="rect">
            <a:avLst/>
          </a:prstGeom>
          <a:noFill/>
          <a:ln>
            <a:noFill/>
          </a:ln>
        </p:spPr>
        <p:txBody>
          <a:bodyPr anchorCtr="0" anchor="t" bIns="91425" lIns="91425" spcFirstLastPara="1" rIns="91425" wrap="square" tIns="91425">
            <a:noAutofit/>
          </a:bodyPr>
          <a:lstStyle/>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The order management representative can also delete the unwanted order records if needed.</a:t>
            </a:r>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An order viewing function is also included to view the order records when needed.</a:t>
            </a:r>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All the order records are been stored in the system database. </a:t>
            </a:r>
            <a:endParaRPr/>
          </a:p>
          <a:p>
            <a:pPr indent="-273050" lvl="0" marL="8001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342900" lvl="0" marL="482600" marR="0" rtl="0" algn="l">
              <a:lnSpc>
                <a:spcPct val="100000"/>
              </a:lnSpc>
              <a:spcBef>
                <a:spcPts val="0"/>
              </a:spcBef>
              <a:spcAft>
                <a:spcPts val="0"/>
              </a:spcAft>
              <a:buClr>
                <a:schemeClr val="dk1"/>
              </a:buClr>
              <a:buSzPts val="1400"/>
              <a:buFont typeface="Arial"/>
              <a:buChar char="●"/>
            </a:pPr>
            <a:r>
              <a:rPr b="1" i="0" lang="en-US" sz="2300" u="none" cap="none" strike="noStrike">
                <a:solidFill>
                  <a:srgbClr val="00B0F0"/>
                </a:solidFill>
                <a:latin typeface="Calibri"/>
                <a:ea typeface="Calibri"/>
                <a:cs typeface="Calibri"/>
                <a:sym typeface="Calibri"/>
              </a:rPr>
              <a:t>Database keeps record of  information such as order ID, customer ID, customer name, order date, product name, unit price of product, no. of items ordered, discounts, total price of the order. </a:t>
            </a:r>
            <a:endParaRPr/>
          </a:p>
          <a:p>
            <a:pPr indent="-273050" lvl="0" marL="342900" marR="0" rtl="0" algn="l">
              <a:lnSpc>
                <a:spcPct val="100000"/>
              </a:lnSpc>
              <a:spcBef>
                <a:spcPts val="0"/>
              </a:spcBef>
              <a:spcAft>
                <a:spcPts val="0"/>
              </a:spcAft>
              <a:buClr>
                <a:schemeClr val="dk1"/>
              </a:buClr>
              <a:buSzPts val="1100"/>
              <a:buFont typeface="Arial"/>
              <a:buNone/>
            </a:pPr>
            <a:r>
              <a:t/>
            </a:r>
            <a:endParaRPr b="1" i="0" sz="2300" u="none" cap="none" strike="noStrike">
              <a:solidFill>
                <a:srgbClr val="00B0F0"/>
              </a:solidFill>
              <a:latin typeface="Calibri"/>
              <a:ea typeface="Calibri"/>
              <a:cs typeface="Calibri"/>
              <a:sym typeface="Calibri"/>
            </a:endParaRPr>
          </a:p>
          <a:p>
            <a:pPr indent="-228600" lvl="0" marL="342900" marR="0" rtl="0" algn="l">
              <a:lnSpc>
                <a:spcPct val="115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a:p>
            <a:pPr indent="-228600" lvl="0" marL="457200" marR="0" rtl="0" algn="l">
              <a:lnSpc>
                <a:spcPct val="115000"/>
              </a:lnSpc>
              <a:spcBef>
                <a:spcPts val="1600"/>
              </a:spcBef>
              <a:spcAft>
                <a:spcPts val="0"/>
              </a:spcAft>
              <a:buClr>
                <a:schemeClr val="dk2"/>
              </a:buClr>
              <a:buSzPts val="1800"/>
              <a:buFont typeface="Arial"/>
              <a:buNone/>
            </a:pPr>
            <a:r>
              <a:t/>
            </a:r>
            <a:endParaRPr b="0" i="0" sz="2300" u="none" cap="none" strike="noStrike">
              <a:solidFill>
                <a:schemeClr val="dk2"/>
              </a:solidFill>
              <a:latin typeface="Arial"/>
              <a:ea typeface="Arial"/>
              <a:cs typeface="Arial"/>
              <a:sym typeface="Arial"/>
            </a:endParaRPr>
          </a:p>
        </p:txBody>
      </p:sp>
      <p:sp>
        <p:nvSpPr>
          <p:cNvPr id="352" name="Google Shape;352;p42"/>
          <p:cNvSpPr txBox="1"/>
          <p:nvPr/>
        </p:nvSpPr>
        <p:spPr>
          <a:xfrm>
            <a:off x="97218" y="1943104"/>
            <a:ext cx="1710206"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Order</a:t>
            </a:r>
            <a:endParaRPr/>
          </a:p>
          <a:p>
            <a:pPr indent="0" lvl="0" marL="0" marR="0" rtl="0" algn="ctr">
              <a:lnSpc>
                <a:spcPct val="100000"/>
              </a:lnSpc>
              <a:spcBef>
                <a:spcPts val="0"/>
              </a:spcBef>
              <a:spcAft>
                <a:spcPts val="0"/>
              </a:spcAft>
              <a:buNone/>
            </a:pPr>
            <a:r>
              <a:rPr b="1" i="0" lang="en-US" sz="2000" u="none" cap="none" strike="noStrike">
                <a:solidFill>
                  <a:srgbClr val="00717D"/>
                </a:solidFill>
                <a:latin typeface="Calibri"/>
                <a:ea typeface="Calibri"/>
                <a:cs typeface="Calibri"/>
                <a:sym typeface="Calibri"/>
              </a:rPr>
              <a:t>Management</a:t>
            </a:r>
            <a:endParaRPr b="1" i="0" sz="2000" u="none" cap="none" strike="noStrike">
              <a:solidFill>
                <a:srgbClr val="00717D"/>
              </a:solidFill>
              <a:latin typeface="Calibri"/>
              <a:ea typeface="Calibri"/>
              <a:cs typeface="Calibri"/>
              <a:sym typeface="Calibri"/>
            </a:endParaRPr>
          </a:p>
        </p:txBody>
      </p:sp>
      <p:pic>
        <p:nvPicPr>
          <p:cNvPr id="353" name="Google Shape;353;p42"/>
          <p:cNvPicPr preferRelativeResize="0"/>
          <p:nvPr/>
        </p:nvPicPr>
        <p:blipFill rotWithShape="1">
          <a:blip r:embed="rId3">
            <a:alphaModFix/>
          </a:blip>
          <a:srcRect b="0" l="0" r="0" t="0"/>
          <a:stretch/>
        </p:blipFill>
        <p:spPr>
          <a:xfrm>
            <a:off x="681657" y="1378858"/>
            <a:ext cx="546209" cy="477161"/>
          </a:xfrm>
          <a:prstGeom prst="rect">
            <a:avLst/>
          </a:prstGeom>
          <a:noFill/>
          <a:ln>
            <a:noFill/>
          </a:ln>
        </p:spPr>
      </p:pic>
      <p:cxnSp>
        <p:nvCxnSpPr>
          <p:cNvPr id="354" name="Google Shape;354;p42"/>
          <p:cNvCxnSpPr/>
          <p:nvPr/>
        </p:nvCxnSpPr>
        <p:spPr>
          <a:xfrm>
            <a:off x="2017484" y="0"/>
            <a:ext cx="0" cy="5143500"/>
          </a:xfrm>
          <a:prstGeom prst="straightConnector1">
            <a:avLst/>
          </a:prstGeom>
          <a:noFill/>
          <a:ln cap="flat" cmpd="sng" w="38100">
            <a:solidFill>
              <a:srgbClr val="00B0F0"/>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p:nvPr/>
        </p:nvSpPr>
        <p:spPr>
          <a:xfrm>
            <a:off x="2840362" y="2249714"/>
            <a:ext cx="6122565" cy="1168839"/>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0" name="Google Shape;360;p43"/>
          <p:cNvSpPr txBox="1"/>
          <p:nvPr>
            <p:ph type="title"/>
          </p:nvPr>
        </p:nvSpPr>
        <p:spPr>
          <a:xfrm>
            <a:off x="311700" y="-62973"/>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chemeClr val="dk1"/>
              </a:buClr>
              <a:buSzPts val="1100"/>
              <a:buFont typeface="Arial"/>
              <a:buNone/>
            </a:pPr>
            <a:r>
              <a:rPr b="1" i="0" lang="en-US" sz="3600" u="none" cap="none" strike="noStrike">
                <a:solidFill>
                  <a:srgbClr val="00717D"/>
                </a:solidFill>
                <a:latin typeface="Calibri"/>
                <a:ea typeface="Calibri"/>
                <a:cs typeface="Calibri"/>
                <a:sym typeface="Calibri"/>
              </a:rPr>
              <a:t>Tools and Technologies we used</a:t>
            </a:r>
            <a:endParaRPr b="1" i="0" sz="3600" u="none" cap="none" strike="noStrike">
              <a:solidFill>
                <a:srgbClr val="00717D"/>
              </a:solidFill>
              <a:latin typeface="Calibri"/>
              <a:ea typeface="Calibri"/>
              <a:cs typeface="Calibri"/>
              <a:sym typeface="Calibri"/>
            </a:endParaRPr>
          </a:p>
        </p:txBody>
      </p:sp>
      <p:sp>
        <p:nvSpPr>
          <p:cNvPr id="361" name="Google Shape;361;p43"/>
          <p:cNvSpPr txBox="1"/>
          <p:nvPr>
            <p:ph idx="1" type="body"/>
          </p:nvPr>
        </p:nvSpPr>
        <p:spPr>
          <a:xfrm>
            <a:off x="311700" y="760590"/>
            <a:ext cx="8520600" cy="438290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1" i="0" lang="en-US" sz="2400" u="none" cap="none" strike="noStrike">
                <a:solidFill>
                  <a:schemeClr val="accent5"/>
                </a:solidFill>
                <a:latin typeface="Calibri"/>
                <a:ea typeface="Calibri"/>
                <a:cs typeface="Calibri"/>
                <a:sym typeface="Calibri"/>
              </a:rPr>
              <a:t>Tools</a:t>
            </a:r>
            <a:endParaRPr/>
          </a:p>
          <a:p>
            <a:pPr indent="0" lvl="0" marL="0" marR="0" rtl="0" algn="l">
              <a:lnSpc>
                <a:spcPct val="115000"/>
              </a:lnSpc>
              <a:spcBef>
                <a:spcPts val="0"/>
              </a:spcBef>
              <a:spcAft>
                <a:spcPts val="0"/>
              </a:spcAft>
              <a:buClr>
                <a:schemeClr val="dk2"/>
              </a:buClr>
              <a:buSzPts val="1800"/>
              <a:buFont typeface="Arial"/>
              <a:buNone/>
            </a:pPr>
            <a:r>
              <a:rPr b="1" i="0" lang="en-US" sz="1800" u="none" cap="none" strike="noStrike">
                <a:solidFill>
                  <a:srgbClr val="00B0F0"/>
                </a:solidFill>
                <a:latin typeface="Calibri"/>
                <a:ea typeface="Calibri"/>
                <a:cs typeface="Calibri"/>
                <a:sym typeface="Calibri"/>
              </a:rPr>
              <a:t>                                                                   </a:t>
            </a:r>
            <a:endParaRPr b="1" i="0" sz="1800" u="none" cap="none" strike="noStrike">
              <a:solidFill>
                <a:srgbClr val="00B0F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0" marR="0" rtl="0" algn="l">
              <a:lnSpc>
                <a:spcPct val="115000"/>
              </a:lnSpc>
              <a:spcBef>
                <a:spcPts val="1600"/>
              </a:spcBef>
              <a:spcAft>
                <a:spcPts val="0"/>
              </a:spcAft>
              <a:buClr>
                <a:schemeClr val="dk2"/>
              </a:buClr>
              <a:buSzPts val="1800"/>
              <a:buFont typeface="Arial"/>
              <a:buNone/>
            </a:pPr>
            <a:r>
              <a:t/>
            </a:r>
            <a:endParaRPr b="1" i="0" sz="2300" u="none" cap="none" strike="noStrike">
              <a:solidFill>
                <a:schemeClr val="accent5"/>
              </a:solidFill>
              <a:latin typeface="Calibri"/>
              <a:ea typeface="Calibri"/>
              <a:cs typeface="Calibri"/>
              <a:sym typeface="Calibri"/>
            </a:endParaRPr>
          </a:p>
          <a:p>
            <a:pPr indent="0" lvl="0" marL="0" marR="0" rtl="0" algn="l">
              <a:lnSpc>
                <a:spcPct val="115000"/>
              </a:lnSpc>
              <a:spcBef>
                <a:spcPts val="1600"/>
              </a:spcBef>
              <a:spcAft>
                <a:spcPts val="0"/>
              </a:spcAft>
              <a:buClr>
                <a:schemeClr val="dk2"/>
              </a:buClr>
              <a:buSzPts val="1800"/>
              <a:buFont typeface="Arial"/>
              <a:buNone/>
            </a:pPr>
            <a:r>
              <a:rPr b="1" i="0" lang="en-US" sz="2300" u="none" cap="none" strike="noStrike">
                <a:solidFill>
                  <a:schemeClr val="accent5"/>
                </a:solidFill>
                <a:latin typeface="Calibri"/>
                <a:ea typeface="Calibri"/>
                <a:cs typeface="Calibri"/>
                <a:sym typeface="Calibri"/>
              </a:rPr>
              <a:t>Technologies </a:t>
            </a:r>
            <a:endParaRPr b="1" i="0" sz="2300" u="none" cap="none" strike="noStrike">
              <a:solidFill>
                <a:schemeClr val="accent5"/>
              </a:solidFill>
              <a:latin typeface="Calibri"/>
              <a:ea typeface="Calibri"/>
              <a:cs typeface="Calibri"/>
              <a:sym typeface="Calibri"/>
            </a:endParaRPr>
          </a:p>
          <a:p>
            <a:pPr indent="0" lvl="0" marL="596900" marR="0" rtl="0" algn="l">
              <a:lnSpc>
                <a:spcPct val="115000"/>
              </a:lnSpc>
              <a:spcBef>
                <a:spcPts val="1600"/>
              </a:spcBef>
              <a:spcAft>
                <a:spcPts val="0"/>
              </a:spcAft>
              <a:buClr>
                <a:schemeClr val="dk1"/>
              </a:buClr>
              <a:buSzPts val="1400"/>
              <a:buFont typeface="Arial"/>
              <a:buNone/>
            </a:pPr>
            <a:r>
              <a:t/>
            </a:r>
            <a:endParaRPr b="1" i="0" sz="1800" u="none" cap="none" strike="noStrike">
              <a:solidFill>
                <a:srgbClr val="00B0F0"/>
              </a:solidFill>
              <a:latin typeface="Calibri"/>
              <a:ea typeface="Calibri"/>
              <a:cs typeface="Calibri"/>
              <a:sym typeface="Calibri"/>
            </a:endParaRPr>
          </a:p>
        </p:txBody>
      </p:sp>
      <p:sp>
        <p:nvSpPr>
          <p:cNvPr id="362" name="Google Shape;362;p43"/>
          <p:cNvSpPr txBox="1"/>
          <p:nvPr/>
        </p:nvSpPr>
        <p:spPr>
          <a:xfrm>
            <a:off x="856343" y="1467670"/>
            <a:ext cx="1853392" cy="92333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Eclipse IDE</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XAMPP Server</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JAVA libraries</a:t>
            </a:r>
            <a:endParaRPr b="1" i="0" sz="1800" u="none" cap="none" strike="noStrike">
              <a:solidFill>
                <a:srgbClr val="00B0F0"/>
              </a:solidFill>
              <a:latin typeface="Calibri"/>
              <a:ea typeface="Calibri"/>
              <a:cs typeface="Calibri"/>
              <a:sym typeface="Calibri"/>
            </a:endParaRPr>
          </a:p>
        </p:txBody>
      </p:sp>
      <p:sp>
        <p:nvSpPr>
          <p:cNvPr id="363" name="Google Shape;363;p43"/>
          <p:cNvSpPr txBox="1"/>
          <p:nvPr/>
        </p:nvSpPr>
        <p:spPr>
          <a:xfrm>
            <a:off x="1095829" y="3463384"/>
            <a:ext cx="2122697" cy="120032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Java</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Java Frameworks</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Mysql</a:t>
            </a:r>
            <a:endParaRPr b="1" i="0" sz="1800" u="none" cap="none" strike="noStrike">
              <a:solidFill>
                <a:srgbClr val="00B0F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B0F0"/>
                </a:solidFill>
                <a:latin typeface="Calibri"/>
                <a:ea typeface="Calibri"/>
                <a:cs typeface="Calibri"/>
                <a:sym typeface="Calibri"/>
              </a:rPr>
              <a:t>Sql</a:t>
            </a:r>
            <a:endParaRPr b="1" i="0" sz="1800" u="none" cap="none" strike="noStrike">
              <a:solidFill>
                <a:srgbClr val="00B0F0"/>
              </a:solidFill>
              <a:latin typeface="Calibri"/>
              <a:ea typeface="Calibri"/>
              <a:cs typeface="Calibri"/>
              <a:sym typeface="Calibri"/>
            </a:endParaRPr>
          </a:p>
        </p:txBody>
      </p:sp>
      <p:sp>
        <p:nvSpPr>
          <p:cNvPr id="364" name="Google Shape;364;p43"/>
          <p:cNvSpPr txBox="1"/>
          <p:nvPr/>
        </p:nvSpPr>
        <p:spPr>
          <a:xfrm>
            <a:off x="2685310" y="2449056"/>
            <a:ext cx="6146234" cy="9694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900" u="none" cap="none" strike="noStrike">
                <a:solidFill>
                  <a:schemeClr val="accent5"/>
                </a:solidFill>
                <a:latin typeface="Calibri"/>
                <a:ea typeface="Calibri"/>
                <a:cs typeface="Calibri"/>
                <a:sym typeface="Calibri"/>
              </a:rPr>
              <a:t> The system is developed as standalone system,</a:t>
            </a:r>
            <a:endParaRPr/>
          </a:p>
          <a:p>
            <a:pPr indent="0" lvl="0" marL="0" marR="0" rtl="0" algn="ctr">
              <a:lnSpc>
                <a:spcPct val="100000"/>
              </a:lnSpc>
              <a:spcBef>
                <a:spcPts val="0"/>
              </a:spcBef>
              <a:spcAft>
                <a:spcPts val="0"/>
              </a:spcAft>
              <a:buNone/>
            </a:pPr>
            <a:r>
              <a:rPr b="1" i="0" lang="en-US" sz="1900" u="none" cap="none" strike="noStrike">
                <a:solidFill>
                  <a:schemeClr val="accent5"/>
                </a:solidFill>
                <a:latin typeface="Calibri"/>
                <a:ea typeface="Calibri"/>
                <a:cs typeface="Calibri"/>
                <a:sym typeface="Calibri"/>
              </a:rPr>
              <a:t>      which is supposed to be deployed on client’s computer.</a:t>
            </a:r>
            <a:endParaRPr/>
          </a:p>
          <a:p>
            <a:pPr indent="-165100" lvl="0" marL="285750" marR="0" rtl="0" algn="ctr">
              <a:lnSpc>
                <a:spcPct val="100000"/>
              </a:lnSpc>
              <a:spcBef>
                <a:spcPts val="0"/>
              </a:spcBef>
              <a:spcAft>
                <a:spcPts val="0"/>
              </a:spcAft>
              <a:buClr>
                <a:srgbClr val="000000"/>
              </a:buClr>
              <a:buSzPts val="1900"/>
              <a:buFont typeface="Arial"/>
              <a:buNone/>
            </a:pPr>
            <a:r>
              <a:t/>
            </a:r>
            <a:endParaRPr b="1" i="0" sz="1900" u="none" cap="none" strike="noStrike">
              <a:solidFill>
                <a:schemeClr val="accent5"/>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graphicFrame>
        <p:nvGraphicFramePr>
          <p:cNvPr id="369" name="Google Shape;369;p44"/>
          <p:cNvGraphicFramePr/>
          <p:nvPr/>
        </p:nvGraphicFramePr>
        <p:xfrm>
          <a:off x="400463" y="966150"/>
          <a:ext cx="3000000" cy="3000000"/>
        </p:xfrm>
        <a:graphic>
          <a:graphicData uri="http://schemas.openxmlformats.org/drawingml/2006/table">
            <a:tbl>
              <a:tblPr>
                <a:noFill/>
                <a:tableStyleId>{0F8E2B78-59B1-4AC9-B977-362555CF4BE0}</a:tableStyleId>
              </a:tblPr>
              <a:tblGrid>
                <a:gridCol w="3050850"/>
                <a:gridCol w="2546350"/>
                <a:gridCol w="2834625"/>
              </a:tblGrid>
              <a:tr h="446825">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717D"/>
                          </a:solidFill>
                          <a:latin typeface="Calibri"/>
                          <a:ea typeface="Calibri"/>
                          <a:cs typeface="Calibri"/>
                          <a:sym typeface="Calibri"/>
                        </a:rPr>
                        <a:t>Function</a:t>
                      </a:r>
                      <a:endParaRPr b="1" sz="1600" u="none" cap="none" strike="noStrike">
                        <a:solidFill>
                          <a:srgbClr val="00717D"/>
                        </a:solidFill>
                        <a:latin typeface="Calibri"/>
                        <a:ea typeface="Calibri"/>
                        <a:cs typeface="Calibri"/>
                        <a:sym typeface="Calibri"/>
                      </a:endParaRPr>
                    </a:p>
                  </a:txBody>
                  <a:tcPr marT="63500" marB="63500" marR="63500" marL="63500"/>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717D"/>
                          </a:solidFill>
                          <a:latin typeface="Calibri"/>
                          <a:ea typeface="Calibri"/>
                          <a:cs typeface="Calibri"/>
                          <a:sym typeface="Calibri"/>
                        </a:rPr>
                        <a:t>Registration No</a:t>
                      </a:r>
                      <a:endParaRPr b="1" sz="1600" u="none" cap="none" strike="noStrike">
                        <a:solidFill>
                          <a:srgbClr val="00717D"/>
                        </a:solidFill>
                        <a:latin typeface="Calibri"/>
                        <a:ea typeface="Calibri"/>
                        <a:cs typeface="Calibri"/>
                        <a:sym typeface="Calibri"/>
                      </a:endParaRPr>
                    </a:p>
                  </a:txBody>
                  <a:tcPr marT="63500" marB="63500" marR="63500" marL="63500"/>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717D"/>
                          </a:solidFill>
                          <a:latin typeface="Calibri"/>
                          <a:ea typeface="Calibri"/>
                          <a:cs typeface="Calibri"/>
                          <a:sym typeface="Calibri"/>
                        </a:rPr>
                        <a:t>Name</a:t>
                      </a:r>
                      <a:endParaRPr b="1" sz="1600" u="none" cap="none" strike="noStrike">
                        <a:solidFill>
                          <a:srgbClr val="00717D"/>
                        </a:solidFill>
                        <a:latin typeface="Calibri"/>
                        <a:ea typeface="Calibri"/>
                        <a:cs typeface="Calibri"/>
                        <a:sym typeface="Calibri"/>
                      </a:endParaRPr>
                    </a:p>
                  </a:txBody>
                  <a:tcPr marT="63500" marB="63500" marR="63500" marL="63500"/>
                </a:tc>
              </a:tr>
              <a:tr h="4974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User Management</a:t>
                      </a:r>
                      <a:endParaRPr b="1" sz="1400" u="none" cap="none" strike="noStrike">
                        <a:solidFill>
                          <a:schemeClr val="accent5"/>
                        </a:solidFill>
                        <a:latin typeface="Calibri"/>
                        <a:ea typeface="Calibri"/>
                        <a:cs typeface="Calibri"/>
                        <a:sym typeface="Calibri"/>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IT17042352</a:t>
                      </a:r>
                      <a:endParaRPr b="1" sz="1400" u="none" cap="none" strike="noStrike">
                        <a:solidFill>
                          <a:schemeClr val="accent5"/>
                        </a:solidFill>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P.P.G.S.H.A.Guruge</a:t>
                      </a:r>
                      <a:endParaRPr b="1" sz="1400" u="none" cap="none" strike="noStrike">
                        <a:solidFill>
                          <a:schemeClr val="accent5"/>
                        </a:solidFill>
                        <a:latin typeface="Calibri"/>
                        <a:ea typeface="Calibri"/>
                        <a:cs typeface="Calibri"/>
                        <a:sym typeface="Calibri"/>
                      </a:endParaRPr>
                    </a:p>
                  </a:txBody>
                  <a:tcPr marT="63500" marB="63500" marR="63500" marL="63500">
                    <a:solidFill>
                      <a:srgbClr val="FFFFFF"/>
                    </a:solidFill>
                  </a:tcPr>
                </a:tc>
              </a:tr>
              <a:tr h="4974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Stock Management, User login</a:t>
                      </a:r>
                      <a:endParaRPr b="1" sz="1400" u="none" cap="none" strike="noStrike">
                        <a:solidFill>
                          <a:schemeClr val="accent5"/>
                        </a:solidFill>
                        <a:latin typeface="Calibri"/>
                        <a:ea typeface="Calibri"/>
                        <a:cs typeface="Calibri"/>
                        <a:sym typeface="Calibri"/>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IT17052498</a:t>
                      </a:r>
                      <a:endParaRPr b="1" sz="1400" u="none" cap="none" strike="noStrike">
                        <a:solidFill>
                          <a:schemeClr val="accent5"/>
                        </a:solidFill>
                        <a:latin typeface="Calibri"/>
                        <a:ea typeface="Calibri"/>
                        <a:cs typeface="Calibri"/>
                        <a:sym typeface="Calibri"/>
                      </a:endParaRPr>
                    </a:p>
                  </a:txBody>
                  <a:tcPr marT="63500" marB="63500" marR="63500" marL="63500">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Jayawardena J.K.S.L</a:t>
                      </a:r>
                      <a:endParaRPr b="1" sz="1400" u="none" cap="none" strike="noStrike">
                        <a:solidFill>
                          <a:schemeClr val="accent5"/>
                        </a:solidFill>
                        <a:latin typeface="Calibri"/>
                        <a:ea typeface="Calibri"/>
                        <a:cs typeface="Calibri"/>
                        <a:sym typeface="Calibri"/>
                      </a:endParaRPr>
                    </a:p>
                  </a:txBody>
                  <a:tcPr marT="63500" marB="63500" marR="63500" marL="63500">
                    <a:lnB cap="flat" cmpd="sng" w="9525">
                      <a:solidFill>
                        <a:srgbClr val="000000"/>
                      </a:solidFill>
                      <a:prstDash val="solid"/>
                      <a:round/>
                      <a:headEnd len="sm" w="sm" type="none"/>
                      <a:tailEnd len="sm" w="sm" type="none"/>
                    </a:lnB>
                  </a:tcPr>
                </a:tc>
              </a:tr>
              <a:tr h="39625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Product Management</a:t>
                      </a:r>
                      <a:endParaRPr b="1" sz="1400" u="none" cap="none" strike="noStrike">
                        <a:solidFill>
                          <a:schemeClr val="accent5"/>
                        </a:solidFill>
                        <a:latin typeface="Calibri"/>
                        <a:ea typeface="Calibri"/>
                        <a:cs typeface="Calibri"/>
                        <a:sym typeface="Calibri"/>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IT17048088</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Nirathanka O.R.M</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5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Sales Management</a:t>
                      </a:r>
                      <a:endParaRPr b="1" sz="1400" u="none" cap="none" strike="noStrike">
                        <a:solidFill>
                          <a:schemeClr val="accent5"/>
                        </a:solidFill>
                        <a:latin typeface="Calibri"/>
                        <a:ea typeface="Calibri"/>
                        <a:cs typeface="Calibri"/>
                        <a:sym typeface="Calibri"/>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IT17051644</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Illandara T.S</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5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Employee Salary Management</a:t>
                      </a:r>
                      <a:endParaRPr b="1" sz="1400" u="none" cap="none" strike="noStrike">
                        <a:solidFill>
                          <a:schemeClr val="accent5"/>
                        </a:solidFill>
                        <a:latin typeface="Calibri"/>
                        <a:ea typeface="Calibri"/>
                        <a:cs typeface="Calibri"/>
                        <a:sym typeface="Calibri"/>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IT17024464</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Perera D.J.R</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5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Employee Management</a:t>
                      </a:r>
                      <a:endParaRPr b="1" sz="1400" u="none" cap="none" strike="noStrike">
                        <a:solidFill>
                          <a:schemeClr val="accent5"/>
                        </a:solidFill>
                        <a:latin typeface="Calibri"/>
                        <a:ea typeface="Calibri"/>
                        <a:cs typeface="Calibri"/>
                        <a:sym typeface="Calibri"/>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IT16037816</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Weerasooriya M.N.H</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74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Supplier Information Management</a:t>
                      </a:r>
                      <a:endParaRPr b="1" sz="1400" u="sng" cap="none" strike="noStrike">
                        <a:solidFill>
                          <a:schemeClr val="accent5"/>
                        </a:solidFill>
                        <a:latin typeface="Calibri"/>
                        <a:ea typeface="Calibri"/>
                        <a:cs typeface="Calibri"/>
                        <a:sym typeface="Calibri"/>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IT16003606</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 Serasinghe N.H</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74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Order Management</a:t>
                      </a:r>
                      <a:endParaRPr b="1" sz="1400" u="sng" cap="none" strike="noStrike">
                        <a:solidFill>
                          <a:schemeClr val="accent5"/>
                        </a:solidFill>
                        <a:latin typeface="Calibri"/>
                        <a:ea typeface="Calibri"/>
                        <a:cs typeface="Calibri"/>
                        <a:sym typeface="Calibri"/>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IT17028288</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accent5"/>
                          </a:solidFill>
                          <a:latin typeface="Calibri"/>
                          <a:ea typeface="Calibri"/>
                          <a:cs typeface="Calibri"/>
                          <a:sym typeface="Calibri"/>
                        </a:rPr>
                        <a:t>Gunatileka B.R.I.S</a:t>
                      </a:r>
                      <a:endParaRPr b="1" sz="1400" u="none" cap="none" strike="noStrike">
                        <a:solidFill>
                          <a:schemeClr val="accent5"/>
                        </a:solidFill>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70" name="Google Shape;370;p44"/>
          <p:cNvSpPr/>
          <p:nvPr/>
        </p:nvSpPr>
        <p:spPr>
          <a:xfrm>
            <a:off x="3168513" y="197176"/>
            <a:ext cx="3182281"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00717D"/>
                </a:solidFill>
                <a:latin typeface="Calibri"/>
                <a:ea typeface="Calibri"/>
                <a:cs typeface="Calibri"/>
                <a:sym typeface="Calibri"/>
              </a:rPr>
              <a:t>Work Breakdown Chart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5"/>
          <p:cNvSpPr txBox="1"/>
          <p:nvPr/>
        </p:nvSpPr>
        <p:spPr>
          <a:xfrm>
            <a:off x="1705429" y="3299214"/>
            <a:ext cx="6122189" cy="11079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6600" u="none" cap="none" strike="noStrike">
                <a:solidFill>
                  <a:srgbClr val="00717D"/>
                </a:solidFill>
                <a:latin typeface="Calibri"/>
                <a:ea typeface="Calibri"/>
                <a:cs typeface="Calibri"/>
                <a:sym typeface="Calibri"/>
              </a:rPr>
              <a:t>Q &amp; A Session…..</a:t>
            </a:r>
            <a:endParaRPr b="1" i="0" sz="6600" u="none" cap="none" strike="noStrike">
              <a:solidFill>
                <a:srgbClr val="00717D"/>
              </a:solidFill>
              <a:latin typeface="Calibri"/>
              <a:ea typeface="Calibri"/>
              <a:cs typeface="Calibri"/>
              <a:sym typeface="Calibri"/>
            </a:endParaRPr>
          </a:p>
        </p:txBody>
      </p:sp>
      <p:pic>
        <p:nvPicPr>
          <p:cNvPr id="376" name="Google Shape;376;p45"/>
          <p:cNvPicPr preferRelativeResize="0"/>
          <p:nvPr/>
        </p:nvPicPr>
        <p:blipFill rotWithShape="1">
          <a:blip r:embed="rId3">
            <a:alphaModFix/>
          </a:blip>
          <a:srcRect b="0" l="0" r="0" t="0"/>
          <a:stretch/>
        </p:blipFill>
        <p:spPr>
          <a:xfrm>
            <a:off x="2402590" y="338595"/>
            <a:ext cx="4593295" cy="2220093"/>
          </a:xfrm>
          <a:prstGeom prst="rect">
            <a:avLst/>
          </a:prstGeom>
          <a:noFill/>
          <a:ln>
            <a:noFill/>
          </a:ln>
        </p:spPr>
      </p:pic>
      <p:sp>
        <p:nvSpPr>
          <p:cNvPr id="377" name="Google Shape;377;p45"/>
          <p:cNvSpPr txBox="1"/>
          <p:nvPr/>
        </p:nvSpPr>
        <p:spPr>
          <a:xfrm>
            <a:off x="1741714" y="3320983"/>
            <a:ext cx="6122189" cy="11079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6600" u="none" cap="none" strike="noStrike">
                <a:solidFill>
                  <a:srgbClr val="00B0F0"/>
                </a:solidFill>
                <a:latin typeface="Calibri"/>
                <a:ea typeface="Calibri"/>
                <a:cs typeface="Calibri"/>
                <a:sym typeface="Calibri"/>
              </a:rPr>
              <a:t>Q &amp; A Session…..</a:t>
            </a:r>
            <a:endParaRPr b="1" i="0" sz="6600" u="none" cap="none" strike="noStrike">
              <a:solidFill>
                <a:srgbClr val="00B0F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6"/>
          <p:cNvSpPr/>
          <p:nvPr/>
        </p:nvSpPr>
        <p:spPr>
          <a:xfrm>
            <a:off x="2782889" y="1409118"/>
            <a:ext cx="4350884"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7200" u="none" cap="none" strike="noStrike">
                <a:solidFill>
                  <a:srgbClr val="00717D"/>
                </a:solidFill>
                <a:latin typeface="Calibri"/>
                <a:ea typeface="Calibri"/>
                <a:cs typeface="Calibri"/>
                <a:sym typeface="Calibri"/>
              </a:rPr>
              <a:t>The END</a:t>
            </a:r>
            <a:endParaRPr b="1" i="0" sz="7200" u="none" cap="none" strike="noStrike">
              <a:solidFill>
                <a:srgbClr val="00717D"/>
              </a:solidFill>
              <a:latin typeface="Calibri"/>
              <a:ea typeface="Calibri"/>
              <a:cs typeface="Calibri"/>
              <a:sym typeface="Calibri"/>
            </a:endParaRPr>
          </a:p>
        </p:txBody>
      </p:sp>
      <p:sp>
        <p:nvSpPr>
          <p:cNvPr id="383" name="Google Shape;383;p46"/>
          <p:cNvSpPr/>
          <p:nvPr/>
        </p:nvSpPr>
        <p:spPr>
          <a:xfrm>
            <a:off x="2732088" y="1387348"/>
            <a:ext cx="4350884"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7200" u="none" cap="none" strike="noStrike">
                <a:solidFill>
                  <a:srgbClr val="00B0F0"/>
                </a:solidFill>
                <a:latin typeface="Calibri"/>
                <a:ea typeface="Calibri"/>
                <a:cs typeface="Calibri"/>
                <a:sym typeface="Calibri"/>
              </a:rPr>
              <a:t>The END</a:t>
            </a:r>
            <a:endParaRPr b="1" i="0" sz="7200" u="none" cap="none" strike="noStrike">
              <a:solidFill>
                <a:srgbClr val="00B0F0"/>
              </a:solidFill>
              <a:latin typeface="Calibri"/>
              <a:ea typeface="Calibri"/>
              <a:cs typeface="Calibri"/>
              <a:sym typeface="Calibri"/>
            </a:endParaRPr>
          </a:p>
        </p:txBody>
      </p:sp>
      <p:sp>
        <p:nvSpPr>
          <p:cNvPr id="384" name="Google Shape;384;p46"/>
          <p:cNvSpPr/>
          <p:nvPr/>
        </p:nvSpPr>
        <p:spPr>
          <a:xfrm>
            <a:off x="2594202" y="2587677"/>
            <a:ext cx="5214483"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6000" u="none" cap="none" strike="noStrike">
                <a:solidFill>
                  <a:srgbClr val="00B0F0"/>
                </a:solidFill>
                <a:latin typeface="Calibri"/>
                <a:ea typeface="Calibri"/>
                <a:cs typeface="Calibri"/>
                <a:sym typeface="Calibri"/>
              </a:rPr>
              <a:t>Thank You!</a:t>
            </a:r>
            <a:endParaRPr b="1" i="0" sz="6000" u="none" cap="none" strike="noStrike">
              <a:solidFill>
                <a:srgbClr val="00B0F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0" l="0" r="0" t="0"/>
          <a:stretch/>
        </p:blipFill>
        <p:spPr>
          <a:xfrm>
            <a:off x="2054832" y="2656272"/>
            <a:ext cx="5305328" cy="2210554"/>
          </a:xfrm>
          <a:prstGeom prst="rect">
            <a:avLst/>
          </a:prstGeom>
          <a:noFill/>
          <a:ln>
            <a:noFill/>
          </a:ln>
        </p:spPr>
      </p:pic>
      <p:sp>
        <p:nvSpPr>
          <p:cNvPr id="77" name="Google Shape;77;p16"/>
          <p:cNvSpPr txBox="1"/>
          <p:nvPr>
            <p:ph idx="1" type="body"/>
          </p:nvPr>
        </p:nvSpPr>
        <p:spPr>
          <a:xfrm>
            <a:off x="311700" y="308225"/>
            <a:ext cx="8520600" cy="426065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Company finds difficulty in handling their work manually. </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The company have 4 sales reps. </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At the end of the day, the reps need to update the client (owner) with daily sales details.</a:t>
            </a:r>
            <a:endParaRPr b="1" i="0" sz="2600" u="none" cap="none" strike="noStrike">
              <a:solidFill>
                <a:srgbClr val="00B0F0"/>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1" i="0" sz="1800" u="none" cap="none" strike="noStrike">
              <a:solidFill>
                <a:srgbClr val="00B0F0"/>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237272" y="126048"/>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3200" u="none" cap="none" strike="noStrike">
                <a:solidFill>
                  <a:srgbClr val="00717D"/>
                </a:solidFill>
                <a:latin typeface="Calibri"/>
                <a:ea typeface="Calibri"/>
                <a:cs typeface="Calibri"/>
                <a:sym typeface="Calibri"/>
              </a:rPr>
              <a:t>What do they need?</a:t>
            </a:r>
            <a:endParaRPr b="1" i="0" sz="3200" u="none" cap="none" strike="noStrike">
              <a:solidFill>
                <a:schemeClr val="dk1"/>
              </a:solidFill>
              <a:latin typeface="Arial"/>
              <a:ea typeface="Arial"/>
              <a:cs typeface="Arial"/>
              <a:sym typeface="Arial"/>
            </a:endParaRPr>
          </a:p>
        </p:txBody>
      </p:sp>
      <p:sp>
        <p:nvSpPr>
          <p:cNvPr id="83" name="Google Shape;83;p17"/>
          <p:cNvSpPr txBox="1"/>
          <p:nvPr>
            <p:ph idx="1" type="body"/>
          </p:nvPr>
        </p:nvSpPr>
        <p:spPr>
          <a:xfrm>
            <a:off x="396760" y="805071"/>
            <a:ext cx="8520600" cy="4341084"/>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US" sz="2600" u="none" cap="none" strike="noStrike">
                <a:solidFill>
                  <a:schemeClr val="accent5"/>
                </a:solidFill>
                <a:latin typeface="Calibri"/>
                <a:ea typeface="Calibri"/>
                <a:cs typeface="Calibri"/>
                <a:sym typeface="Calibri"/>
              </a:rPr>
              <a:t>In order to succeed with their expansion, Orocare is in a need for automated system and is looking for IT services firm to perform the following:</a:t>
            </a:r>
            <a:endParaRPr/>
          </a:p>
          <a:p>
            <a:pPr indent="0" lvl="0" marL="114300" marR="0" rtl="0" algn="l">
              <a:lnSpc>
                <a:spcPct val="115000"/>
              </a:lnSpc>
              <a:spcBef>
                <a:spcPts val="0"/>
              </a:spcBef>
              <a:spcAft>
                <a:spcPts val="0"/>
              </a:spcAft>
              <a:buClr>
                <a:schemeClr val="dk2"/>
              </a:buClr>
              <a:buSzPts val="1800"/>
              <a:buFont typeface="Arial"/>
              <a:buNone/>
            </a:pPr>
            <a:r>
              <a:t/>
            </a:r>
            <a:endParaRPr b="1" i="0" sz="2300" u="none" cap="none" strike="noStrike">
              <a:solidFill>
                <a:schemeClr val="accent5"/>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employees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products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suppliers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300" u="none" cap="none" strike="noStrike">
              <a:solidFill>
                <a:srgbClr val="00B0F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0" l="0" r="0" t="0"/>
          <a:stretch/>
        </p:blipFill>
        <p:spPr>
          <a:xfrm>
            <a:off x="5773610" y="911270"/>
            <a:ext cx="3370390" cy="2100876"/>
          </a:xfrm>
          <a:prstGeom prst="rect">
            <a:avLst/>
          </a:prstGeom>
          <a:noFill/>
          <a:ln>
            <a:noFill/>
          </a:ln>
        </p:spPr>
      </p:pic>
      <p:sp>
        <p:nvSpPr>
          <p:cNvPr id="89" name="Google Shape;89;p18"/>
          <p:cNvSpPr txBox="1"/>
          <p:nvPr>
            <p:ph idx="1" type="body"/>
          </p:nvPr>
        </p:nvSpPr>
        <p:spPr>
          <a:xfrm>
            <a:off x="0" y="0"/>
            <a:ext cx="8520600" cy="5252484"/>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stocks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salaries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orders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Automate company’s sales details.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0" lvl="0" marL="114300" marR="0" rtl="0" algn="ctr">
              <a:lnSpc>
                <a:spcPct val="115000"/>
              </a:lnSpc>
              <a:spcBef>
                <a:spcPts val="0"/>
              </a:spcBef>
              <a:spcAft>
                <a:spcPts val="0"/>
              </a:spcAft>
              <a:buClr>
                <a:schemeClr val="dk2"/>
              </a:buClr>
              <a:buSzPts val="1800"/>
              <a:buFont typeface="Arial"/>
              <a:buNone/>
            </a:pPr>
            <a:r>
              <a:rPr b="1" i="0" lang="en-US" sz="2000" u="none" cap="none" strike="noStrike">
                <a:solidFill>
                  <a:srgbClr val="00B0F0"/>
                </a:solidFill>
                <a:latin typeface="Calibri"/>
                <a:ea typeface="Calibri"/>
                <a:cs typeface="Calibri"/>
                <a:sym typeface="Calibri"/>
              </a:rPr>
              <a:t>	</a:t>
            </a:r>
            <a:r>
              <a:rPr b="1" i="0" lang="en-US" sz="2000" u="none" cap="none" strike="noStrike">
                <a:solidFill>
                  <a:schemeClr val="accent5"/>
                </a:solidFill>
                <a:latin typeface="Calibri"/>
                <a:ea typeface="Calibri"/>
                <a:cs typeface="Calibri"/>
                <a:sym typeface="Calibri"/>
              </a:rPr>
              <a:t>So the solution proposed by us as IT students is to develop a system, that fulfills main aspects of the company’s management. </a:t>
            </a:r>
            <a:endParaRPr b="1" i="0" sz="2000" u="none" cap="none" strike="noStrike">
              <a:solidFill>
                <a:schemeClr val="accent5"/>
              </a:solidFill>
              <a:latin typeface="Calibri"/>
              <a:ea typeface="Calibri"/>
              <a:cs typeface="Calibri"/>
              <a:sym typeface="Calibri"/>
            </a:endParaRPr>
          </a:p>
          <a:p>
            <a:pPr indent="0" lvl="0" marL="114300" marR="0" rtl="0" algn="ctr">
              <a:lnSpc>
                <a:spcPct val="115000"/>
              </a:lnSpc>
              <a:spcBef>
                <a:spcPts val="0"/>
              </a:spcBef>
              <a:spcAft>
                <a:spcPts val="0"/>
              </a:spcAft>
              <a:buClr>
                <a:schemeClr val="dk2"/>
              </a:buClr>
              <a:buSzPts val="1800"/>
              <a:buFont typeface="Arial"/>
              <a:buNone/>
            </a:pPr>
            <a:r>
              <a:rPr b="1" i="0" lang="en-US" sz="2000" u="none" cap="none" strike="noStrike">
                <a:solidFill>
                  <a:schemeClr val="accent5"/>
                </a:solidFill>
                <a:latin typeface="Calibri"/>
                <a:ea typeface="Calibri"/>
                <a:cs typeface="Calibri"/>
                <a:sym typeface="Calibri"/>
              </a:rPr>
              <a:t>The proposed system consist of following 8 management systems</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chemeClr val="accent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3023"/>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3600" u="none" cap="none" strike="noStrike">
                <a:solidFill>
                  <a:srgbClr val="00717D"/>
                </a:solidFill>
                <a:latin typeface="Calibri"/>
                <a:ea typeface="Calibri"/>
                <a:cs typeface="Calibri"/>
                <a:sym typeface="Calibri"/>
              </a:rPr>
              <a:t>Main Functionalities </a:t>
            </a:r>
            <a:endParaRPr b="1" i="0" sz="3600" u="none" cap="none" strike="noStrike">
              <a:solidFill>
                <a:schemeClr val="dk1"/>
              </a:solidFill>
              <a:latin typeface="Arial"/>
              <a:ea typeface="Arial"/>
              <a:cs typeface="Arial"/>
              <a:sym typeface="Arial"/>
            </a:endParaRPr>
          </a:p>
        </p:txBody>
      </p:sp>
      <p:sp>
        <p:nvSpPr>
          <p:cNvPr id="95" name="Google Shape;95;p19"/>
          <p:cNvSpPr/>
          <p:nvPr/>
        </p:nvSpPr>
        <p:spPr>
          <a:xfrm>
            <a:off x="173476" y="869303"/>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nvSpPr>
        <p:spPr>
          <a:xfrm>
            <a:off x="205375" y="1185300"/>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Order</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97" name="Google Shape;97;p19"/>
          <p:cNvSpPr txBox="1"/>
          <p:nvPr/>
        </p:nvSpPr>
        <p:spPr>
          <a:xfrm>
            <a:off x="4646240" y="1208896"/>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Order</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98" name="Google Shape;98;p19"/>
          <p:cNvSpPr/>
          <p:nvPr/>
        </p:nvSpPr>
        <p:spPr>
          <a:xfrm>
            <a:off x="173476" y="2501184"/>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19"/>
          <p:cNvSpPr txBox="1"/>
          <p:nvPr/>
        </p:nvSpPr>
        <p:spPr>
          <a:xfrm>
            <a:off x="237274" y="2710854"/>
            <a:ext cx="1482715"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Employee</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Salary</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00" name="Google Shape;100;p19"/>
          <p:cNvSpPr/>
          <p:nvPr/>
        </p:nvSpPr>
        <p:spPr>
          <a:xfrm>
            <a:off x="2409858" y="877607"/>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p19"/>
          <p:cNvSpPr txBox="1"/>
          <p:nvPr/>
        </p:nvSpPr>
        <p:spPr>
          <a:xfrm>
            <a:off x="2441757" y="1193604"/>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Product	</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02" name="Google Shape;102;p19"/>
          <p:cNvSpPr/>
          <p:nvPr/>
        </p:nvSpPr>
        <p:spPr>
          <a:xfrm>
            <a:off x="2409858" y="2509488"/>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9"/>
          <p:cNvSpPr txBox="1"/>
          <p:nvPr/>
        </p:nvSpPr>
        <p:spPr>
          <a:xfrm>
            <a:off x="2441757" y="2825485"/>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User</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04" name="Google Shape;104;p19"/>
          <p:cNvSpPr/>
          <p:nvPr/>
        </p:nvSpPr>
        <p:spPr>
          <a:xfrm>
            <a:off x="4646240" y="869303"/>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19"/>
          <p:cNvSpPr txBox="1"/>
          <p:nvPr/>
        </p:nvSpPr>
        <p:spPr>
          <a:xfrm>
            <a:off x="4678139" y="1185300"/>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Employee</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06" name="Google Shape;106;p19"/>
          <p:cNvSpPr/>
          <p:nvPr/>
        </p:nvSpPr>
        <p:spPr>
          <a:xfrm>
            <a:off x="4646240" y="2501184"/>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19"/>
          <p:cNvSpPr txBox="1"/>
          <p:nvPr/>
        </p:nvSpPr>
        <p:spPr>
          <a:xfrm>
            <a:off x="4678139" y="2817181"/>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Supplier</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08" name="Google Shape;108;p19"/>
          <p:cNvSpPr/>
          <p:nvPr/>
        </p:nvSpPr>
        <p:spPr>
          <a:xfrm>
            <a:off x="6882622" y="877607"/>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9"/>
          <p:cNvSpPr txBox="1"/>
          <p:nvPr/>
        </p:nvSpPr>
        <p:spPr>
          <a:xfrm>
            <a:off x="6914521" y="1193604"/>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Sales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10" name="Google Shape;110;p19"/>
          <p:cNvSpPr/>
          <p:nvPr/>
        </p:nvSpPr>
        <p:spPr>
          <a:xfrm>
            <a:off x="6882622" y="2509488"/>
            <a:ext cx="2069992" cy="1216771"/>
          </a:xfrm>
          <a:prstGeom prst="flowChartMagneticDrum">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9"/>
          <p:cNvSpPr txBox="1"/>
          <p:nvPr/>
        </p:nvSpPr>
        <p:spPr>
          <a:xfrm>
            <a:off x="6914521" y="2825485"/>
            <a:ext cx="1482715"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Order</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Calibri"/>
                <a:ea typeface="Calibri"/>
                <a:cs typeface="Calibri"/>
                <a:sym typeface="Calibri"/>
              </a:rPr>
              <a:t>Management</a:t>
            </a:r>
            <a:endParaRPr b="1" i="0" sz="1600" u="none" cap="none" strike="noStrike">
              <a:solidFill>
                <a:schemeClr val="lt1"/>
              </a:solidFill>
              <a:latin typeface="Calibri"/>
              <a:ea typeface="Calibri"/>
              <a:cs typeface="Calibri"/>
              <a:sym typeface="Calibri"/>
            </a:endParaRPr>
          </a:p>
        </p:txBody>
      </p:sp>
      <p:sp>
        <p:nvSpPr>
          <p:cNvPr id="112" name="Google Shape;112;p19"/>
          <p:cNvSpPr/>
          <p:nvPr/>
        </p:nvSpPr>
        <p:spPr>
          <a:xfrm>
            <a:off x="397876" y="3927625"/>
            <a:ext cx="8496728" cy="163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chemeClr val="accent5"/>
                </a:solidFill>
                <a:latin typeface="Calibri"/>
                <a:ea typeface="Calibri"/>
                <a:cs typeface="Calibri"/>
                <a:sym typeface="Calibri"/>
              </a:rPr>
              <a:t>The following management systems ensures that the company’s details are managed, manipulated automatedly. Specially the system will keep the staff frequently updated…</a:t>
            </a:r>
            <a:endParaRPr b="1" i="0" sz="2000" u="none" cap="none" strike="noStrike">
              <a:solidFill>
                <a:schemeClr val="accent5"/>
              </a:solidFill>
              <a:latin typeface="Calibri"/>
              <a:ea typeface="Calibri"/>
              <a:cs typeface="Calibri"/>
              <a:sym typeface="Calibri"/>
            </a:endParaRPr>
          </a:p>
          <a:p>
            <a:pPr indent="0" lvl="0" marL="0" marR="0" rtl="0" algn="l">
              <a:lnSpc>
                <a:spcPct val="100000"/>
              </a:lnSpc>
              <a:spcBef>
                <a:spcPts val="0"/>
              </a:spcBef>
              <a:spcAft>
                <a:spcPts val="0"/>
              </a:spcAft>
              <a:buNone/>
            </a:pPr>
            <a:br>
              <a:rPr b="1" i="0" lang="en-US" sz="2000" u="none" cap="none" strike="noStrike">
                <a:solidFill>
                  <a:schemeClr val="accent5"/>
                </a:solidFill>
                <a:latin typeface="Arial"/>
                <a:ea typeface="Arial"/>
                <a:cs typeface="Arial"/>
                <a:sym typeface="Arial"/>
              </a:rPr>
            </a:br>
            <a:endParaRPr b="1" i="0" sz="2000" u="none" cap="none" strike="noStrike">
              <a:solidFill>
                <a:schemeClr val="accent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b="0" l="0" r="0" t="0"/>
          <a:stretch/>
        </p:blipFill>
        <p:spPr>
          <a:xfrm>
            <a:off x="1839074" y="1401648"/>
            <a:ext cx="5137657" cy="3417325"/>
          </a:xfrm>
          <a:prstGeom prst="rect">
            <a:avLst/>
          </a:prstGeom>
          <a:noFill/>
          <a:ln>
            <a:noFill/>
          </a:ln>
        </p:spPr>
      </p:pic>
      <p:sp>
        <p:nvSpPr>
          <p:cNvPr id="118" name="Google Shape;118;p20"/>
          <p:cNvSpPr txBox="1"/>
          <p:nvPr>
            <p:ph idx="1" type="body"/>
          </p:nvPr>
        </p:nvSpPr>
        <p:spPr>
          <a:xfrm>
            <a:off x="311699" y="986317"/>
            <a:ext cx="8520600" cy="4243226"/>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The client receives frequent sales information about his company</a:t>
            </a:r>
            <a:endParaRPr/>
          </a:p>
          <a:p>
            <a:pPr indent="0" lvl="0" marL="114300" marR="0" rtl="0" algn="l">
              <a:lnSpc>
                <a:spcPct val="115000"/>
              </a:lnSpc>
              <a:spcBef>
                <a:spcPts val="0"/>
              </a:spcBef>
              <a:spcAft>
                <a:spcPts val="0"/>
              </a:spcAft>
              <a:buClr>
                <a:schemeClr val="dk2"/>
              </a:buClr>
              <a:buSzPts val="1800"/>
              <a:buFont typeface="Arial"/>
              <a:buNone/>
            </a:pPr>
            <a:r>
              <a:rPr b="1" i="0" lang="en-US" sz="2600" u="none" cap="none" strike="noStrike">
                <a:solidFill>
                  <a:srgbClr val="00B0F0"/>
                </a:solidFill>
                <a:latin typeface="Calibri"/>
                <a:ea typeface="Calibri"/>
                <a:cs typeface="Calibri"/>
                <a:sym typeface="Calibri"/>
              </a:rPr>
              <a:t>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Concurrent access to database and real time information</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Reduction of duplicated data</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342900" lvl="0" marL="457200" marR="0" rtl="0" algn="l">
              <a:lnSpc>
                <a:spcPct val="115000"/>
              </a:lnSpc>
              <a:spcBef>
                <a:spcPts val="0"/>
              </a:spcBef>
              <a:spcAft>
                <a:spcPts val="0"/>
              </a:spcAft>
              <a:buClr>
                <a:schemeClr val="dk2"/>
              </a:buClr>
              <a:buSzPts val="1800"/>
              <a:buFont typeface="Arial"/>
              <a:buChar char="●"/>
            </a:pPr>
            <a:r>
              <a:rPr b="1" i="0" lang="en-US" sz="2600" u="none" cap="none" strike="noStrike">
                <a:solidFill>
                  <a:srgbClr val="00B0F0"/>
                </a:solidFill>
                <a:latin typeface="Calibri"/>
                <a:ea typeface="Calibri"/>
                <a:cs typeface="Calibri"/>
                <a:sym typeface="Calibri"/>
              </a:rPr>
              <a:t>All the company’s work is fully automated</a:t>
            </a:r>
            <a:endParaRPr/>
          </a:p>
          <a:p>
            <a:pPr indent="-228600" lvl="0" marL="457200" marR="0" rtl="0" algn="l">
              <a:lnSpc>
                <a:spcPct val="115000"/>
              </a:lnSpc>
              <a:spcBef>
                <a:spcPts val="0"/>
              </a:spcBef>
              <a:spcAft>
                <a:spcPts val="0"/>
              </a:spcAft>
              <a:buClr>
                <a:schemeClr val="dk2"/>
              </a:buClr>
              <a:buSzPts val="1800"/>
              <a:buFont typeface="Arial"/>
              <a:buNone/>
            </a:pPr>
            <a:r>
              <a:t/>
            </a:r>
            <a:endParaRPr b="1" i="0" sz="2600" u="none" cap="none" strike="noStrike">
              <a:solidFill>
                <a:srgbClr val="00B0F0"/>
              </a:solidFill>
              <a:latin typeface="Calibri"/>
              <a:ea typeface="Calibri"/>
              <a:cs typeface="Calibri"/>
              <a:sym typeface="Calibri"/>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9" name="Google Shape;119;p20"/>
          <p:cNvSpPr txBox="1"/>
          <p:nvPr>
            <p:ph type="title"/>
          </p:nvPr>
        </p:nvSpPr>
        <p:spPr>
          <a:xfrm>
            <a:off x="311699" y="159486"/>
            <a:ext cx="8520600" cy="55536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4000" u="none" cap="none" strike="noStrike">
                <a:solidFill>
                  <a:srgbClr val="00717D"/>
                </a:solidFill>
                <a:latin typeface="Calibri"/>
                <a:ea typeface="Calibri"/>
                <a:cs typeface="Calibri"/>
                <a:sym typeface="Calibri"/>
              </a:rPr>
              <a:t>So, what are the benefits ?</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p:nvPr/>
        </p:nvSpPr>
        <p:spPr>
          <a:xfrm>
            <a:off x="5837391" y="821933"/>
            <a:ext cx="3255239" cy="407884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5" name="Google Shape;125;p21"/>
          <p:cNvSpPr/>
          <p:nvPr/>
        </p:nvSpPr>
        <p:spPr>
          <a:xfrm>
            <a:off x="1106096" y="821933"/>
            <a:ext cx="4739391" cy="407884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6" name="Google Shape;126;p21"/>
          <p:cNvSpPr txBox="1"/>
          <p:nvPr>
            <p:ph type="title"/>
          </p:nvPr>
        </p:nvSpPr>
        <p:spPr>
          <a:xfrm>
            <a:off x="157588" y="-19336"/>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3600" u="none" cap="none" strike="noStrike">
                <a:solidFill>
                  <a:srgbClr val="00717D"/>
                </a:solidFill>
                <a:latin typeface="Calibri"/>
                <a:ea typeface="Calibri"/>
                <a:cs typeface="Calibri"/>
                <a:sym typeface="Calibri"/>
              </a:rPr>
              <a:t>System Overview</a:t>
            </a:r>
            <a:endParaRPr b="1" i="0" sz="3600" u="none" cap="none" strike="noStrike">
              <a:solidFill>
                <a:schemeClr val="dk1"/>
              </a:solidFill>
              <a:latin typeface="Arial"/>
              <a:ea typeface="Arial"/>
              <a:cs typeface="Arial"/>
              <a:sym typeface="Arial"/>
            </a:endParaRPr>
          </a:p>
        </p:txBody>
      </p:sp>
      <p:pic>
        <p:nvPicPr>
          <p:cNvPr id="127" name="Google Shape;127;p21"/>
          <p:cNvPicPr preferRelativeResize="0"/>
          <p:nvPr/>
        </p:nvPicPr>
        <p:blipFill rotWithShape="1">
          <a:blip r:embed="rId3">
            <a:alphaModFix/>
          </a:blip>
          <a:srcRect b="0" l="0" r="0" t="0"/>
          <a:stretch/>
        </p:blipFill>
        <p:spPr>
          <a:xfrm>
            <a:off x="51379" y="3587846"/>
            <a:ext cx="805188" cy="648743"/>
          </a:xfrm>
          <a:prstGeom prst="rect">
            <a:avLst/>
          </a:prstGeom>
          <a:noFill/>
          <a:ln>
            <a:noFill/>
          </a:ln>
        </p:spPr>
      </p:pic>
      <p:pic>
        <p:nvPicPr>
          <p:cNvPr id="128" name="Google Shape;128;p21"/>
          <p:cNvPicPr preferRelativeResize="0"/>
          <p:nvPr/>
        </p:nvPicPr>
        <p:blipFill rotWithShape="1">
          <a:blip r:embed="rId4">
            <a:alphaModFix/>
          </a:blip>
          <a:srcRect b="0" l="0" r="0" t="0"/>
          <a:stretch/>
        </p:blipFill>
        <p:spPr>
          <a:xfrm>
            <a:off x="300908" y="3703311"/>
            <a:ext cx="288225" cy="288225"/>
          </a:xfrm>
          <a:prstGeom prst="rect">
            <a:avLst/>
          </a:prstGeom>
          <a:noFill/>
          <a:ln>
            <a:noFill/>
          </a:ln>
        </p:spPr>
      </p:pic>
      <p:sp>
        <p:nvSpPr>
          <p:cNvPr id="129" name="Google Shape;129;p21"/>
          <p:cNvSpPr/>
          <p:nvPr/>
        </p:nvSpPr>
        <p:spPr>
          <a:xfrm>
            <a:off x="1510314" y="2512448"/>
            <a:ext cx="1102179" cy="507676"/>
          </a:xfrm>
          <a:prstGeom prst="round2SameRect">
            <a:avLst>
              <a:gd fmla="val 16667" name="adj1"/>
              <a:gd fmla="val 0" name="adj2"/>
            </a:avLst>
          </a:prstGeom>
          <a:solidFill>
            <a:schemeClr val="accent5"/>
          </a:solidFill>
          <a:ln cap="flat" cmpd="sng" w="28575">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1"/>
          <p:cNvSpPr txBox="1"/>
          <p:nvPr/>
        </p:nvSpPr>
        <p:spPr>
          <a:xfrm>
            <a:off x="1453805" y="2558458"/>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User Interface</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(JAVA)</a:t>
            </a:r>
            <a:endParaRPr b="1" i="0" sz="1200" u="none" cap="none" strike="noStrike">
              <a:solidFill>
                <a:schemeClr val="lt1"/>
              </a:solidFill>
              <a:latin typeface="Calibri"/>
              <a:ea typeface="Calibri"/>
              <a:cs typeface="Calibri"/>
              <a:sym typeface="Calibri"/>
            </a:endParaRPr>
          </a:p>
        </p:txBody>
      </p:sp>
      <p:cxnSp>
        <p:nvCxnSpPr>
          <p:cNvPr id="131" name="Google Shape;131;p21"/>
          <p:cNvCxnSpPr/>
          <p:nvPr/>
        </p:nvCxnSpPr>
        <p:spPr>
          <a:xfrm>
            <a:off x="934454" y="1726055"/>
            <a:ext cx="486863" cy="465913"/>
          </a:xfrm>
          <a:prstGeom prst="straightConnector1">
            <a:avLst/>
          </a:prstGeom>
          <a:noFill/>
          <a:ln cap="flat" cmpd="sng" w="57150">
            <a:solidFill>
              <a:srgbClr val="00B0F0"/>
            </a:solidFill>
            <a:prstDash val="solid"/>
            <a:round/>
            <a:headEnd len="sm" w="sm" type="none"/>
            <a:tailEnd len="med" w="med" type="triangle"/>
          </a:ln>
        </p:spPr>
      </p:cxnSp>
      <p:cxnSp>
        <p:nvCxnSpPr>
          <p:cNvPr id="132" name="Google Shape;132;p21"/>
          <p:cNvCxnSpPr/>
          <p:nvPr/>
        </p:nvCxnSpPr>
        <p:spPr>
          <a:xfrm flipH="1" rot="10800000">
            <a:off x="944727" y="3445725"/>
            <a:ext cx="476590" cy="456456"/>
          </a:xfrm>
          <a:prstGeom prst="straightConnector1">
            <a:avLst/>
          </a:prstGeom>
          <a:noFill/>
          <a:ln cap="flat" cmpd="sng" w="57150">
            <a:solidFill>
              <a:srgbClr val="00B0F0"/>
            </a:solidFill>
            <a:prstDash val="solid"/>
            <a:round/>
            <a:headEnd len="sm" w="sm" type="none"/>
            <a:tailEnd len="med" w="med" type="triangle"/>
          </a:ln>
        </p:spPr>
      </p:cxnSp>
      <p:cxnSp>
        <p:nvCxnSpPr>
          <p:cNvPr id="133" name="Google Shape;133;p21"/>
          <p:cNvCxnSpPr/>
          <p:nvPr/>
        </p:nvCxnSpPr>
        <p:spPr>
          <a:xfrm>
            <a:off x="916218" y="2809840"/>
            <a:ext cx="505099" cy="18013"/>
          </a:xfrm>
          <a:prstGeom prst="straightConnector1">
            <a:avLst/>
          </a:prstGeom>
          <a:noFill/>
          <a:ln cap="flat" cmpd="sng" w="57150">
            <a:solidFill>
              <a:srgbClr val="00B0F0"/>
            </a:solidFill>
            <a:prstDash val="solid"/>
            <a:round/>
            <a:headEnd len="sm" w="sm" type="none"/>
            <a:tailEnd len="med" w="med" type="triangle"/>
          </a:ln>
        </p:spPr>
      </p:cxnSp>
      <p:sp>
        <p:nvSpPr>
          <p:cNvPr id="134" name="Google Shape;134;p21"/>
          <p:cNvSpPr/>
          <p:nvPr/>
        </p:nvSpPr>
        <p:spPr>
          <a:xfrm>
            <a:off x="3164454" y="1428105"/>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21"/>
          <p:cNvSpPr/>
          <p:nvPr/>
        </p:nvSpPr>
        <p:spPr>
          <a:xfrm>
            <a:off x="3169590" y="2193230"/>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21"/>
          <p:cNvSpPr/>
          <p:nvPr/>
        </p:nvSpPr>
        <p:spPr>
          <a:xfrm>
            <a:off x="3164453" y="2984496"/>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21"/>
          <p:cNvSpPr/>
          <p:nvPr/>
        </p:nvSpPr>
        <p:spPr>
          <a:xfrm>
            <a:off x="3164453" y="3749621"/>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21"/>
          <p:cNvSpPr/>
          <p:nvPr/>
        </p:nvSpPr>
        <p:spPr>
          <a:xfrm>
            <a:off x="4549782" y="1428105"/>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21"/>
          <p:cNvSpPr/>
          <p:nvPr/>
        </p:nvSpPr>
        <p:spPr>
          <a:xfrm>
            <a:off x="4554918" y="2193230"/>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21"/>
          <p:cNvSpPr/>
          <p:nvPr/>
        </p:nvSpPr>
        <p:spPr>
          <a:xfrm>
            <a:off x="4549781" y="2984496"/>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21"/>
          <p:cNvSpPr/>
          <p:nvPr/>
        </p:nvSpPr>
        <p:spPr>
          <a:xfrm>
            <a:off x="4549781" y="3749621"/>
            <a:ext cx="1119883" cy="493156"/>
          </a:xfrm>
          <a:prstGeom prst="roundRect">
            <a:avLst>
              <a:gd fmla="val 16667" name="adj"/>
            </a:avLst>
          </a:prstGeom>
          <a:solidFill>
            <a:schemeClr val="accent5"/>
          </a:solidFill>
          <a:ln cap="flat" cmpd="sng" w="1905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2" name="Google Shape;142;p21"/>
          <p:cNvCxnSpPr/>
          <p:nvPr/>
        </p:nvCxnSpPr>
        <p:spPr>
          <a:xfrm flipH="1" rot="10800000">
            <a:off x="2727793" y="2827853"/>
            <a:ext cx="527876" cy="1"/>
          </a:xfrm>
          <a:prstGeom prst="straightConnector1">
            <a:avLst/>
          </a:prstGeom>
          <a:noFill/>
          <a:ln cap="flat" cmpd="sng" w="57150">
            <a:solidFill>
              <a:srgbClr val="00B0F0"/>
            </a:solidFill>
            <a:prstDash val="solid"/>
            <a:round/>
            <a:headEnd len="sm" w="sm" type="none"/>
            <a:tailEnd len="med" w="med" type="triangle"/>
          </a:ln>
        </p:spPr>
      </p:cxnSp>
      <p:sp>
        <p:nvSpPr>
          <p:cNvPr id="143" name="Google Shape;143;p21"/>
          <p:cNvSpPr txBox="1"/>
          <p:nvPr/>
        </p:nvSpPr>
        <p:spPr>
          <a:xfrm>
            <a:off x="1715791" y="2641793"/>
            <a:ext cx="169379" cy="28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21"/>
          <p:cNvSpPr txBox="1"/>
          <p:nvPr/>
        </p:nvSpPr>
        <p:spPr>
          <a:xfrm>
            <a:off x="3087396" y="1436968"/>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Order</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45" name="Google Shape;145;p21"/>
          <p:cNvSpPr txBox="1"/>
          <p:nvPr/>
        </p:nvSpPr>
        <p:spPr>
          <a:xfrm>
            <a:off x="3087396" y="2208498"/>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Stock</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46" name="Google Shape;146;p21"/>
          <p:cNvSpPr txBox="1"/>
          <p:nvPr/>
        </p:nvSpPr>
        <p:spPr>
          <a:xfrm>
            <a:off x="3086829" y="2987171"/>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Emp Salary</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47" name="Google Shape;147;p21"/>
          <p:cNvSpPr txBox="1"/>
          <p:nvPr/>
        </p:nvSpPr>
        <p:spPr>
          <a:xfrm>
            <a:off x="3086828" y="3774924"/>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Employee</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48" name="Google Shape;148;p21"/>
          <p:cNvSpPr txBox="1"/>
          <p:nvPr/>
        </p:nvSpPr>
        <p:spPr>
          <a:xfrm>
            <a:off x="4544642" y="1432719"/>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User</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49" name="Google Shape;149;p21"/>
          <p:cNvSpPr txBox="1"/>
          <p:nvPr/>
        </p:nvSpPr>
        <p:spPr>
          <a:xfrm>
            <a:off x="4530909" y="2192494"/>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Sales</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50" name="Google Shape;150;p21"/>
          <p:cNvSpPr txBox="1"/>
          <p:nvPr/>
        </p:nvSpPr>
        <p:spPr>
          <a:xfrm>
            <a:off x="4544641" y="2984060"/>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Product</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51" name="Google Shape;151;p21"/>
          <p:cNvSpPr txBox="1"/>
          <p:nvPr/>
        </p:nvSpPr>
        <p:spPr>
          <a:xfrm>
            <a:off x="4530909" y="3762504"/>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Supplier Info</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Management</a:t>
            </a:r>
            <a:endParaRPr b="1" i="0" sz="1200" u="none" cap="none" strike="noStrike">
              <a:solidFill>
                <a:schemeClr val="lt1"/>
              </a:solidFill>
              <a:latin typeface="Calibri"/>
              <a:ea typeface="Calibri"/>
              <a:cs typeface="Calibri"/>
              <a:sym typeface="Calibri"/>
            </a:endParaRPr>
          </a:p>
        </p:txBody>
      </p:sp>
      <p:sp>
        <p:nvSpPr>
          <p:cNvPr id="152" name="Google Shape;152;p21"/>
          <p:cNvSpPr/>
          <p:nvPr/>
        </p:nvSpPr>
        <p:spPr>
          <a:xfrm>
            <a:off x="6188502" y="2528080"/>
            <a:ext cx="1000739" cy="553689"/>
          </a:xfrm>
          <a:prstGeom prst="round2SameRect">
            <a:avLst>
              <a:gd fmla="val 16667" name="adj1"/>
              <a:gd fmla="val 0" name="adj2"/>
            </a:avLst>
          </a:prstGeom>
          <a:solidFill>
            <a:schemeClr val="accent5"/>
          </a:solidFill>
          <a:ln cap="flat" cmpd="sng" w="28575">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21"/>
          <p:cNvSpPr txBox="1"/>
          <p:nvPr/>
        </p:nvSpPr>
        <p:spPr>
          <a:xfrm>
            <a:off x="6049801" y="2686579"/>
            <a:ext cx="127399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SQL , JAVA</a:t>
            </a:r>
            <a:endParaRPr b="1" i="0" sz="1200" u="none" cap="none" strike="noStrike">
              <a:solidFill>
                <a:schemeClr val="lt1"/>
              </a:solidFill>
              <a:latin typeface="Calibri"/>
              <a:ea typeface="Calibri"/>
              <a:cs typeface="Calibri"/>
              <a:sym typeface="Calibri"/>
            </a:endParaRPr>
          </a:p>
        </p:txBody>
      </p:sp>
      <p:sp>
        <p:nvSpPr>
          <p:cNvPr id="154" name="Google Shape;154;p21"/>
          <p:cNvSpPr txBox="1"/>
          <p:nvPr/>
        </p:nvSpPr>
        <p:spPr>
          <a:xfrm>
            <a:off x="6352883" y="2657425"/>
            <a:ext cx="18473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5" name="Google Shape;155;p21"/>
          <p:cNvPicPr preferRelativeResize="0"/>
          <p:nvPr/>
        </p:nvPicPr>
        <p:blipFill rotWithShape="1">
          <a:blip r:embed="rId3">
            <a:alphaModFix/>
          </a:blip>
          <a:srcRect b="0" l="0" r="0" t="0"/>
          <a:stretch/>
        </p:blipFill>
        <p:spPr>
          <a:xfrm>
            <a:off x="51379" y="2530997"/>
            <a:ext cx="805188" cy="648743"/>
          </a:xfrm>
          <a:prstGeom prst="rect">
            <a:avLst/>
          </a:prstGeom>
          <a:noFill/>
          <a:ln>
            <a:noFill/>
          </a:ln>
        </p:spPr>
      </p:pic>
      <p:pic>
        <p:nvPicPr>
          <p:cNvPr id="156" name="Google Shape;156;p21"/>
          <p:cNvPicPr preferRelativeResize="0"/>
          <p:nvPr/>
        </p:nvPicPr>
        <p:blipFill rotWithShape="1">
          <a:blip r:embed="rId4">
            <a:alphaModFix/>
          </a:blip>
          <a:srcRect b="0" l="0" r="0" t="0"/>
          <a:stretch/>
        </p:blipFill>
        <p:spPr>
          <a:xfrm>
            <a:off x="300908" y="2646462"/>
            <a:ext cx="288225" cy="288225"/>
          </a:xfrm>
          <a:prstGeom prst="rect">
            <a:avLst/>
          </a:prstGeom>
          <a:noFill/>
          <a:ln>
            <a:noFill/>
          </a:ln>
        </p:spPr>
      </p:pic>
      <p:pic>
        <p:nvPicPr>
          <p:cNvPr id="157" name="Google Shape;157;p21"/>
          <p:cNvPicPr preferRelativeResize="0"/>
          <p:nvPr/>
        </p:nvPicPr>
        <p:blipFill rotWithShape="1">
          <a:blip r:embed="rId3">
            <a:alphaModFix/>
          </a:blip>
          <a:srcRect b="0" l="0" r="0" t="0"/>
          <a:stretch/>
        </p:blipFill>
        <p:spPr>
          <a:xfrm>
            <a:off x="51379" y="1453646"/>
            <a:ext cx="805188" cy="648743"/>
          </a:xfrm>
          <a:prstGeom prst="rect">
            <a:avLst/>
          </a:prstGeom>
          <a:noFill/>
          <a:ln>
            <a:noFill/>
          </a:ln>
        </p:spPr>
      </p:pic>
      <p:pic>
        <p:nvPicPr>
          <p:cNvPr id="158" name="Google Shape;158;p21"/>
          <p:cNvPicPr preferRelativeResize="0"/>
          <p:nvPr/>
        </p:nvPicPr>
        <p:blipFill rotWithShape="1">
          <a:blip r:embed="rId4">
            <a:alphaModFix/>
          </a:blip>
          <a:srcRect b="0" l="0" r="0" t="0"/>
          <a:stretch/>
        </p:blipFill>
        <p:spPr>
          <a:xfrm>
            <a:off x="300908" y="1569111"/>
            <a:ext cx="288225" cy="288225"/>
          </a:xfrm>
          <a:prstGeom prst="rect">
            <a:avLst/>
          </a:prstGeom>
          <a:noFill/>
          <a:ln>
            <a:noFill/>
          </a:ln>
        </p:spPr>
      </p:pic>
      <p:cxnSp>
        <p:nvCxnSpPr>
          <p:cNvPr id="159" name="Google Shape;159;p21"/>
          <p:cNvCxnSpPr/>
          <p:nvPr/>
        </p:nvCxnSpPr>
        <p:spPr>
          <a:xfrm>
            <a:off x="5541180" y="2859463"/>
            <a:ext cx="611990" cy="0"/>
          </a:xfrm>
          <a:prstGeom prst="straightConnector1">
            <a:avLst/>
          </a:prstGeom>
          <a:noFill/>
          <a:ln cap="flat" cmpd="sng" w="57150">
            <a:solidFill>
              <a:srgbClr val="00B0F0"/>
            </a:solidFill>
            <a:prstDash val="solid"/>
            <a:round/>
            <a:headEnd len="sm" w="sm" type="none"/>
            <a:tailEnd len="med" w="med" type="triangle"/>
          </a:ln>
        </p:spPr>
      </p:cxnSp>
      <p:sp>
        <p:nvSpPr>
          <p:cNvPr id="160" name="Google Shape;160;p21"/>
          <p:cNvSpPr/>
          <p:nvPr/>
        </p:nvSpPr>
        <p:spPr>
          <a:xfrm>
            <a:off x="7980329" y="2161932"/>
            <a:ext cx="982846" cy="1298761"/>
          </a:xfrm>
          <a:prstGeom prst="flowChartMagneticDisk">
            <a:avLst/>
          </a:prstGeom>
          <a:solidFill>
            <a:schemeClr val="accent5"/>
          </a:solidFill>
          <a:ln cap="flat" cmpd="sng" w="28575">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21"/>
          <p:cNvSpPr txBox="1"/>
          <p:nvPr/>
        </p:nvSpPr>
        <p:spPr>
          <a:xfrm>
            <a:off x="7832417" y="2710238"/>
            <a:ext cx="12739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MYSQL</a:t>
            </a:r>
            <a:endParaRPr/>
          </a:p>
          <a:p>
            <a:pPr indent="0" lvl="0" marL="0" marR="0" rtl="0" algn="ctr">
              <a:lnSpc>
                <a:spcPct val="100000"/>
              </a:lnSpc>
              <a:spcBef>
                <a:spcPts val="0"/>
              </a:spcBef>
              <a:spcAft>
                <a:spcPts val="0"/>
              </a:spcAft>
              <a:buNone/>
            </a:pPr>
            <a:r>
              <a:rPr b="1" i="0" lang="en-US" sz="1200" u="none" cap="none" strike="noStrike">
                <a:solidFill>
                  <a:schemeClr val="lt1"/>
                </a:solidFill>
                <a:latin typeface="Calibri"/>
                <a:ea typeface="Calibri"/>
                <a:cs typeface="Calibri"/>
                <a:sym typeface="Calibri"/>
              </a:rPr>
              <a:t>Database</a:t>
            </a:r>
            <a:endParaRPr b="1" i="0" sz="1200" u="none" cap="none" strike="noStrike">
              <a:solidFill>
                <a:schemeClr val="lt1"/>
              </a:solidFill>
              <a:latin typeface="Calibri"/>
              <a:ea typeface="Calibri"/>
              <a:cs typeface="Calibri"/>
              <a:sym typeface="Calibri"/>
            </a:endParaRPr>
          </a:p>
        </p:txBody>
      </p:sp>
      <p:cxnSp>
        <p:nvCxnSpPr>
          <p:cNvPr id="162" name="Google Shape;162;p21"/>
          <p:cNvCxnSpPr/>
          <p:nvPr/>
        </p:nvCxnSpPr>
        <p:spPr>
          <a:xfrm flipH="1" rot="10800000">
            <a:off x="7297484" y="2859463"/>
            <a:ext cx="607419" cy="24"/>
          </a:xfrm>
          <a:prstGeom prst="straightConnector1">
            <a:avLst/>
          </a:prstGeom>
          <a:noFill/>
          <a:ln cap="flat" cmpd="sng" w="57150">
            <a:solidFill>
              <a:srgbClr val="00B0F0"/>
            </a:solidFill>
            <a:prstDash val="solid"/>
            <a:round/>
            <a:headEnd len="sm" w="sm" type="none"/>
            <a:tailEnd len="med" w="med" type="triangle"/>
          </a:ln>
        </p:spPr>
      </p:cxnSp>
      <p:sp>
        <p:nvSpPr>
          <p:cNvPr id="163" name="Google Shape;163;p21"/>
          <p:cNvSpPr txBox="1"/>
          <p:nvPr/>
        </p:nvSpPr>
        <p:spPr>
          <a:xfrm>
            <a:off x="2838793" y="886528"/>
            <a:ext cx="1273995"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B0F0"/>
                </a:solidFill>
                <a:latin typeface="Calibri"/>
                <a:ea typeface="Calibri"/>
                <a:cs typeface="Calibri"/>
                <a:sym typeface="Calibri"/>
              </a:rPr>
              <a:t>Front End</a:t>
            </a:r>
            <a:endParaRPr b="1" i="0" sz="2000" u="none" cap="none" strike="noStrike">
              <a:solidFill>
                <a:srgbClr val="00B0F0"/>
              </a:solidFill>
              <a:latin typeface="Calibri"/>
              <a:ea typeface="Calibri"/>
              <a:cs typeface="Calibri"/>
              <a:sym typeface="Calibri"/>
            </a:endParaRPr>
          </a:p>
        </p:txBody>
      </p:sp>
      <p:sp>
        <p:nvSpPr>
          <p:cNvPr id="164" name="Google Shape;164;p21"/>
          <p:cNvSpPr txBox="1"/>
          <p:nvPr/>
        </p:nvSpPr>
        <p:spPr>
          <a:xfrm>
            <a:off x="6850105" y="886528"/>
            <a:ext cx="1273995"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rgbClr val="00B0F0"/>
                </a:solidFill>
                <a:latin typeface="Calibri"/>
                <a:ea typeface="Calibri"/>
                <a:cs typeface="Calibri"/>
                <a:sym typeface="Calibri"/>
              </a:rPr>
              <a:t>Back End</a:t>
            </a:r>
            <a:endParaRPr b="1" i="0" sz="2000" u="none" cap="none" strike="noStrike">
              <a:solidFill>
                <a:srgbClr val="00B0F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