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90" r:id="rId4"/>
    <p:sldId id="289" r:id="rId5"/>
    <p:sldId id="257" r:id="rId6"/>
    <p:sldId id="292" r:id="rId7"/>
    <p:sldId id="298" r:id="rId8"/>
    <p:sldId id="291" r:id="rId9"/>
    <p:sldId id="299" r:id="rId10"/>
    <p:sldId id="302" r:id="rId11"/>
    <p:sldId id="287" r:id="rId12"/>
    <p:sldId id="258" r:id="rId13"/>
    <p:sldId id="264" r:id="rId14"/>
    <p:sldId id="301" r:id="rId15"/>
    <p:sldId id="260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2C967-202D-40A9-B545-B0E301D25147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9746A9-08BC-439F-93F1-A77BAEED00C5}">
      <dgm:prSet phldrT="[Text]" custT="1"/>
      <dgm:spPr/>
      <dgm:t>
        <a:bodyPr/>
        <a:lstStyle/>
        <a:p>
          <a:r>
            <a:rPr lang="en-US" sz="1400" b="1" dirty="0">
              <a:latin typeface="+mn-lt"/>
            </a:rPr>
            <a:t>What is Churn?</a:t>
          </a:r>
          <a:endParaRPr lang="en-US" sz="1400" dirty="0">
            <a:latin typeface="+mn-lt"/>
          </a:endParaRPr>
        </a:p>
        <a:p>
          <a:r>
            <a:rPr lang="en-US" sz="1400" b="0" i="0" u="none" strike="noStrike" baseline="0" dirty="0">
              <a:latin typeface="+mn-lt"/>
            </a:rPr>
            <a:t>Churn is a term that refers to the number of customers that a company(bank) loses over a specific time period</a:t>
          </a:r>
          <a:r>
            <a:rPr lang="en-US" sz="1400" dirty="0">
              <a:latin typeface="+mn-lt"/>
            </a:rPr>
            <a:t> either by closing their account.</a:t>
          </a:r>
        </a:p>
      </dgm:t>
    </dgm:pt>
    <dgm:pt modelId="{8E61D285-FACB-46CE-B04A-53A2BBC6207F}" type="parTrans" cxnId="{7A8E9515-1709-4DE0-873B-5A3B19A3F2E2}">
      <dgm:prSet/>
      <dgm:spPr/>
      <dgm:t>
        <a:bodyPr/>
        <a:lstStyle/>
        <a:p>
          <a:endParaRPr lang="en-US"/>
        </a:p>
      </dgm:t>
    </dgm:pt>
    <dgm:pt modelId="{855993BF-469B-4D27-85A8-A73DB69917BB}" type="sibTrans" cxnId="{7A8E9515-1709-4DE0-873B-5A3B19A3F2E2}">
      <dgm:prSet/>
      <dgm:spPr/>
      <dgm:t>
        <a:bodyPr/>
        <a:lstStyle/>
        <a:p>
          <a:endParaRPr lang="en-US"/>
        </a:p>
      </dgm:t>
    </dgm:pt>
    <dgm:pt modelId="{8162C92D-9845-48B7-AEDE-B55E3BA370E3}">
      <dgm:prSet phldrT="[Text]" custT="1"/>
      <dgm:spPr/>
      <dgm:t>
        <a:bodyPr/>
        <a:lstStyle/>
        <a:p>
          <a:r>
            <a:rPr lang="en-US" sz="1800" b="1" dirty="0"/>
            <a:t>Cost of Customer Acquisition</a:t>
          </a:r>
        </a:p>
        <a:p>
          <a:r>
            <a:rPr lang="en-US" sz="1800" dirty="0"/>
            <a:t>5-25 times more expensive than retaining existing customers  </a:t>
          </a:r>
        </a:p>
      </dgm:t>
    </dgm:pt>
    <dgm:pt modelId="{2F63FB2C-792F-4C07-9D4C-7F57FE4F137A}" type="parTrans" cxnId="{ECCDF34F-F1A8-42D5-823F-CE18D8C47F70}">
      <dgm:prSet/>
      <dgm:spPr/>
      <dgm:t>
        <a:bodyPr/>
        <a:lstStyle/>
        <a:p>
          <a:endParaRPr lang="en-US"/>
        </a:p>
      </dgm:t>
    </dgm:pt>
    <dgm:pt modelId="{0A79B5CD-F09D-4EB2-A687-1F5E9EBEBEBC}" type="sibTrans" cxnId="{ECCDF34F-F1A8-42D5-823F-CE18D8C47F70}">
      <dgm:prSet/>
      <dgm:spPr/>
      <dgm:t>
        <a:bodyPr/>
        <a:lstStyle/>
        <a:p>
          <a:endParaRPr lang="en-US"/>
        </a:p>
      </dgm:t>
    </dgm:pt>
    <dgm:pt modelId="{50C7BF43-DEC9-4E53-AAD0-F7C0B8825D10}">
      <dgm:prSet phldrT="[Text]" custT="1"/>
      <dgm:spPr/>
      <dgm:t>
        <a:bodyPr/>
        <a:lstStyle/>
        <a:p>
          <a:r>
            <a:rPr lang="en-US" sz="1800" b="1" dirty="0"/>
            <a:t>Profit from Customer Retention (5%)</a:t>
          </a:r>
        </a:p>
        <a:p>
          <a:r>
            <a:rPr lang="en-US" sz="1800" dirty="0"/>
            <a:t>25-95 % profit increase</a:t>
          </a:r>
        </a:p>
      </dgm:t>
    </dgm:pt>
    <dgm:pt modelId="{DD5438A3-DF61-4F0B-8815-A498D3DFBE32}" type="parTrans" cxnId="{74495447-F66D-467E-9A67-B1675FDB9B23}">
      <dgm:prSet/>
      <dgm:spPr/>
      <dgm:t>
        <a:bodyPr/>
        <a:lstStyle/>
        <a:p>
          <a:endParaRPr lang="en-US"/>
        </a:p>
      </dgm:t>
    </dgm:pt>
    <dgm:pt modelId="{41BB2A69-55FF-4D2F-A5C3-297EFAA1DA8E}" type="sibTrans" cxnId="{74495447-F66D-467E-9A67-B1675FDB9B23}">
      <dgm:prSet/>
      <dgm:spPr/>
      <dgm:t>
        <a:bodyPr/>
        <a:lstStyle/>
        <a:p>
          <a:endParaRPr lang="en-US"/>
        </a:p>
      </dgm:t>
    </dgm:pt>
    <dgm:pt modelId="{07B1C758-E50B-437B-85DD-52AAA0869B0A}">
      <dgm:prSet phldrT="[Text]" custT="1"/>
      <dgm:spPr/>
      <dgm:t>
        <a:bodyPr/>
        <a:lstStyle/>
        <a:p>
          <a:r>
            <a:rPr lang="en-US" sz="1200" b="1" dirty="0"/>
            <a:t>Problem Statement:</a:t>
          </a:r>
        </a:p>
        <a:p>
          <a:r>
            <a:rPr lang="en-US" sz="1200" dirty="0"/>
            <a:t>Customer churn is a critical issue for businesses in a competitive markets. Understanding and predicting churn can help bank to strategize proactive measures on customer retention, improve customer satisfaction and service, and therefore increasing revenue. </a:t>
          </a:r>
        </a:p>
      </dgm:t>
    </dgm:pt>
    <dgm:pt modelId="{04E106A7-E3EE-4C12-B433-11CF0F53CB84}" type="parTrans" cxnId="{9C20FABD-1F2D-4DAE-9E51-3E4BB00C58ED}">
      <dgm:prSet/>
      <dgm:spPr/>
      <dgm:t>
        <a:bodyPr/>
        <a:lstStyle/>
        <a:p>
          <a:endParaRPr lang="en-US"/>
        </a:p>
      </dgm:t>
    </dgm:pt>
    <dgm:pt modelId="{B72838D2-809D-446F-90CE-7F7043C2DB85}" type="sibTrans" cxnId="{9C20FABD-1F2D-4DAE-9E51-3E4BB00C58ED}">
      <dgm:prSet/>
      <dgm:spPr/>
      <dgm:t>
        <a:bodyPr/>
        <a:lstStyle/>
        <a:p>
          <a:endParaRPr lang="en-US"/>
        </a:p>
      </dgm:t>
    </dgm:pt>
    <dgm:pt modelId="{10D259CB-BC23-4A8B-8B91-10992983A280}" type="pres">
      <dgm:prSet presAssocID="{6232C967-202D-40A9-B545-B0E301D25147}" presName="Name0" presStyleCnt="0">
        <dgm:presLayoutVars>
          <dgm:chMax val="7"/>
          <dgm:chPref val="7"/>
          <dgm:dir/>
        </dgm:presLayoutVars>
      </dgm:prSet>
      <dgm:spPr/>
    </dgm:pt>
    <dgm:pt modelId="{65E32A40-93EE-4FCC-9EE6-EB597213F0C3}" type="pres">
      <dgm:prSet presAssocID="{6232C967-202D-40A9-B545-B0E301D25147}" presName="Name1" presStyleCnt="0"/>
      <dgm:spPr/>
    </dgm:pt>
    <dgm:pt modelId="{FFA2D700-3C45-40EE-B888-D683CA803204}" type="pres">
      <dgm:prSet presAssocID="{6232C967-202D-40A9-B545-B0E301D25147}" presName="cycle" presStyleCnt="0"/>
      <dgm:spPr/>
    </dgm:pt>
    <dgm:pt modelId="{7F75F264-5F4B-4BD8-89B1-D7FC79E7DDAC}" type="pres">
      <dgm:prSet presAssocID="{6232C967-202D-40A9-B545-B0E301D25147}" presName="srcNode" presStyleLbl="node1" presStyleIdx="0" presStyleCnt="4"/>
      <dgm:spPr/>
    </dgm:pt>
    <dgm:pt modelId="{76EE3B2E-7A27-4F02-8189-E81C9F12BAC8}" type="pres">
      <dgm:prSet presAssocID="{6232C967-202D-40A9-B545-B0E301D25147}" presName="conn" presStyleLbl="parChTrans1D2" presStyleIdx="0" presStyleCnt="1"/>
      <dgm:spPr/>
    </dgm:pt>
    <dgm:pt modelId="{ADC428C4-32F4-4275-BD36-EADC1726690E}" type="pres">
      <dgm:prSet presAssocID="{6232C967-202D-40A9-B545-B0E301D25147}" presName="extraNode" presStyleLbl="node1" presStyleIdx="0" presStyleCnt="4"/>
      <dgm:spPr/>
    </dgm:pt>
    <dgm:pt modelId="{88B1A648-892F-4A2F-B5FD-49702C85DAE4}" type="pres">
      <dgm:prSet presAssocID="{6232C967-202D-40A9-B545-B0E301D25147}" presName="dstNode" presStyleLbl="node1" presStyleIdx="0" presStyleCnt="4"/>
      <dgm:spPr/>
    </dgm:pt>
    <dgm:pt modelId="{85CEB0D2-082C-4811-841D-FC09AAB61C5F}" type="pres">
      <dgm:prSet presAssocID="{319746A9-08BC-439F-93F1-A77BAEED00C5}" presName="text_1" presStyleLbl="node1" presStyleIdx="0" presStyleCnt="4">
        <dgm:presLayoutVars>
          <dgm:bulletEnabled val="1"/>
        </dgm:presLayoutVars>
      </dgm:prSet>
      <dgm:spPr/>
    </dgm:pt>
    <dgm:pt modelId="{E8C6B132-7FA6-43F2-BD3E-FC3EE8589B9D}" type="pres">
      <dgm:prSet presAssocID="{319746A9-08BC-439F-93F1-A77BAEED00C5}" presName="accent_1" presStyleCnt="0"/>
      <dgm:spPr/>
    </dgm:pt>
    <dgm:pt modelId="{275587C3-7957-41F4-A55A-32E91F540FB3}" type="pres">
      <dgm:prSet presAssocID="{319746A9-08BC-439F-93F1-A77BAEED00C5}" presName="accentRepeatNode" presStyleLbl="solidFgAcc1" presStyleIdx="0" presStyleCnt="4"/>
      <dgm:spPr/>
    </dgm:pt>
    <dgm:pt modelId="{6938C92E-D39A-4632-8F59-C4AE80CCDC9B}" type="pres">
      <dgm:prSet presAssocID="{8162C92D-9845-48B7-AEDE-B55E3BA370E3}" presName="text_2" presStyleLbl="node1" presStyleIdx="1" presStyleCnt="4">
        <dgm:presLayoutVars>
          <dgm:bulletEnabled val="1"/>
        </dgm:presLayoutVars>
      </dgm:prSet>
      <dgm:spPr/>
    </dgm:pt>
    <dgm:pt modelId="{39517A76-4B95-4387-9152-B4D68594FB59}" type="pres">
      <dgm:prSet presAssocID="{8162C92D-9845-48B7-AEDE-B55E3BA370E3}" presName="accent_2" presStyleCnt="0"/>
      <dgm:spPr/>
    </dgm:pt>
    <dgm:pt modelId="{A12E8832-8296-4DD5-8518-A76E6CCD8D44}" type="pres">
      <dgm:prSet presAssocID="{8162C92D-9845-48B7-AEDE-B55E3BA370E3}" presName="accentRepeatNode" presStyleLbl="solidFgAcc1" presStyleIdx="1" presStyleCnt="4"/>
      <dgm:spPr/>
    </dgm:pt>
    <dgm:pt modelId="{EA5A35D0-4397-4D85-A930-BCB845BA6D5E}" type="pres">
      <dgm:prSet presAssocID="{50C7BF43-DEC9-4E53-AAD0-F7C0B8825D10}" presName="text_3" presStyleLbl="node1" presStyleIdx="2" presStyleCnt="4">
        <dgm:presLayoutVars>
          <dgm:bulletEnabled val="1"/>
        </dgm:presLayoutVars>
      </dgm:prSet>
      <dgm:spPr/>
    </dgm:pt>
    <dgm:pt modelId="{7B5E7345-7FD1-417B-8AEC-F5E64F7BAFD4}" type="pres">
      <dgm:prSet presAssocID="{50C7BF43-DEC9-4E53-AAD0-F7C0B8825D10}" presName="accent_3" presStyleCnt="0"/>
      <dgm:spPr/>
    </dgm:pt>
    <dgm:pt modelId="{AC9F5DD9-AE46-4FF9-8746-6F431FD1CC8D}" type="pres">
      <dgm:prSet presAssocID="{50C7BF43-DEC9-4E53-AAD0-F7C0B8825D10}" presName="accentRepeatNode" presStyleLbl="solidFgAcc1" presStyleIdx="2" presStyleCnt="4"/>
      <dgm:spPr/>
    </dgm:pt>
    <dgm:pt modelId="{98B4F742-FC20-4B90-A3DC-8C1B2E8E47B5}" type="pres">
      <dgm:prSet presAssocID="{07B1C758-E50B-437B-85DD-52AAA0869B0A}" presName="text_4" presStyleLbl="node1" presStyleIdx="3" presStyleCnt="4">
        <dgm:presLayoutVars>
          <dgm:bulletEnabled val="1"/>
        </dgm:presLayoutVars>
      </dgm:prSet>
      <dgm:spPr/>
    </dgm:pt>
    <dgm:pt modelId="{AD238F04-0A06-41CE-A609-90A5215A4F97}" type="pres">
      <dgm:prSet presAssocID="{07B1C758-E50B-437B-85DD-52AAA0869B0A}" presName="accent_4" presStyleCnt="0"/>
      <dgm:spPr/>
    </dgm:pt>
    <dgm:pt modelId="{14CDC669-DE43-4BAA-BCAF-CA67E758FC05}" type="pres">
      <dgm:prSet presAssocID="{07B1C758-E50B-437B-85DD-52AAA0869B0A}" presName="accentRepeatNode" presStyleLbl="solidFgAcc1" presStyleIdx="3" presStyleCnt="4"/>
      <dgm:spPr/>
    </dgm:pt>
  </dgm:ptLst>
  <dgm:cxnLst>
    <dgm:cxn modelId="{FD14E306-FE6C-41CA-A344-30ACE8EA2DDC}" type="presOf" srcId="{319746A9-08BC-439F-93F1-A77BAEED00C5}" destId="{85CEB0D2-082C-4811-841D-FC09AAB61C5F}" srcOrd="0" destOrd="0" presId="urn:microsoft.com/office/officeart/2008/layout/VerticalCurvedList"/>
    <dgm:cxn modelId="{7A8E9515-1709-4DE0-873B-5A3B19A3F2E2}" srcId="{6232C967-202D-40A9-B545-B0E301D25147}" destId="{319746A9-08BC-439F-93F1-A77BAEED00C5}" srcOrd="0" destOrd="0" parTransId="{8E61D285-FACB-46CE-B04A-53A2BBC6207F}" sibTransId="{855993BF-469B-4D27-85A8-A73DB69917BB}"/>
    <dgm:cxn modelId="{74495447-F66D-467E-9A67-B1675FDB9B23}" srcId="{6232C967-202D-40A9-B545-B0E301D25147}" destId="{50C7BF43-DEC9-4E53-AAD0-F7C0B8825D10}" srcOrd="2" destOrd="0" parTransId="{DD5438A3-DF61-4F0B-8815-A498D3DFBE32}" sibTransId="{41BB2A69-55FF-4D2F-A5C3-297EFAA1DA8E}"/>
    <dgm:cxn modelId="{ECCDF34F-F1A8-42D5-823F-CE18D8C47F70}" srcId="{6232C967-202D-40A9-B545-B0E301D25147}" destId="{8162C92D-9845-48B7-AEDE-B55E3BA370E3}" srcOrd="1" destOrd="0" parTransId="{2F63FB2C-792F-4C07-9D4C-7F57FE4F137A}" sibTransId="{0A79B5CD-F09D-4EB2-A687-1F5E9EBEBEBC}"/>
    <dgm:cxn modelId="{469FC774-AA35-4CC5-B360-90384293DA37}" type="presOf" srcId="{855993BF-469B-4D27-85A8-A73DB69917BB}" destId="{76EE3B2E-7A27-4F02-8189-E81C9F12BAC8}" srcOrd="0" destOrd="0" presId="urn:microsoft.com/office/officeart/2008/layout/VerticalCurvedList"/>
    <dgm:cxn modelId="{D441EB57-DE5D-40C6-92C5-6FD6559D6C5F}" type="presOf" srcId="{07B1C758-E50B-437B-85DD-52AAA0869B0A}" destId="{98B4F742-FC20-4B90-A3DC-8C1B2E8E47B5}" srcOrd="0" destOrd="0" presId="urn:microsoft.com/office/officeart/2008/layout/VerticalCurvedList"/>
    <dgm:cxn modelId="{8AC60381-D430-4C8F-BC9B-E3682050B1C1}" type="presOf" srcId="{50C7BF43-DEC9-4E53-AAD0-F7C0B8825D10}" destId="{EA5A35D0-4397-4D85-A930-BCB845BA6D5E}" srcOrd="0" destOrd="0" presId="urn:microsoft.com/office/officeart/2008/layout/VerticalCurvedList"/>
    <dgm:cxn modelId="{8D89549F-4A07-4454-AC29-736349F3F148}" type="presOf" srcId="{6232C967-202D-40A9-B545-B0E301D25147}" destId="{10D259CB-BC23-4A8B-8B91-10992983A280}" srcOrd="0" destOrd="0" presId="urn:microsoft.com/office/officeart/2008/layout/VerticalCurvedList"/>
    <dgm:cxn modelId="{9C20FABD-1F2D-4DAE-9E51-3E4BB00C58ED}" srcId="{6232C967-202D-40A9-B545-B0E301D25147}" destId="{07B1C758-E50B-437B-85DD-52AAA0869B0A}" srcOrd="3" destOrd="0" parTransId="{04E106A7-E3EE-4C12-B433-11CF0F53CB84}" sibTransId="{B72838D2-809D-446F-90CE-7F7043C2DB85}"/>
    <dgm:cxn modelId="{60D76AC4-32B6-4056-846A-F8708DDD8D27}" type="presOf" srcId="{8162C92D-9845-48B7-AEDE-B55E3BA370E3}" destId="{6938C92E-D39A-4632-8F59-C4AE80CCDC9B}" srcOrd="0" destOrd="0" presId="urn:microsoft.com/office/officeart/2008/layout/VerticalCurvedList"/>
    <dgm:cxn modelId="{D8C93D90-3349-47D3-AC01-90BB35175EDB}" type="presParOf" srcId="{10D259CB-BC23-4A8B-8B91-10992983A280}" destId="{65E32A40-93EE-4FCC-9EE6-EB597213F0C3}" srcOrd="0" destOrd="0" presId="urn:microsoft.com/office/officeart/2008/layout/VerticalCurvedList"/>
    <dgm:cxn modelId="{9DE57E0F-6737-4D91-84A9-430D0D4F5494}" type="presParOf" srcId="{65E32A40-93EE-4FCC-9EE6-EB597213F0C3}" destId="{FFA2D700-3C45-40EE-B888-D683CA803204}" srcOrd="0" destOrd="0" presId="urn:microsoft.com/office/officeart/2008/layout/VerticalCurvedList"/>
    <dgm:cxn modelId="{3CEBF285-3242-4D62-9A36-ABCD7FB0DF71}" type="presParOf" srcId="{FFA2D700-3C45-40EE-B888-D683CA803204}" destId="{7F75F264-5F4B-4BD8-89B1-D7FC79E7DDAC}" srcOrd="0" destOrd="0" presId="urn:microsoft.com/office/officeart/2008/layout/VerticalCurvedList"/>
    <dgm:cxn modelId="{AA909376-F412-4CE1-8AA1-6450F4DF5EFE}" type="presParOf" srcId="{FFA2D700-3C45-40EE-B888-D683CA803204}" destId="{76EE3B2E-7A27-4F02-8189-E81C9F12BAC8}" srcOrd="1" destOrd="0" presId="urn:microsoft.com/office/officeart/2008/layout/VerticalCurvedList"/>
    <dgm:cxn modelId="{44D208DF-54D4-40C3-AB52-6B9A5B4C4DD4}" type="presParOf" srcId="{FFA2D700-3C45-40EE-B888-D683CA803204}" destId="{ADC428C4-32F4-4275-BD36-EADC1726690E}" srcOrd="2" destOrd="0" presId="urn:microsoft.com/office/officeart/2008/layout/VerticalCurvedList"/>
    <dgm:cxn modelId="{99AE931D-27B5-4E29-AB1B-85FA111FF4E3}" type="presParOf" srcId="{FFA2D700-3C45-40EE-B888-D683CA803204}" destId="{88B1A648-892F-4A2F-B5FD-49702C85DAE4}" srcOrd="3" destOrd="0" presId="urn:microsoft.com/office/officeart/2008/layout/VerticalCurvedList"/>
    <dgm:cxn modelId="{0533A951-A772-445A-88F0-B0CE7AC841E0}" type="presParOf" srcId="{65E32A40-93EE-4FCC-9EE6-EB597213F0C3}" destId="{85CEB0D2-082C-4811-841D-FC09AAB61C5F}" srcOrd="1" destOrd="0" presId="urn:microsoft.com/office/officeart/2008/layout/VerticalCurvedList"/>
    <dgm:cxn modelId="{A3E681DA-6710-40E5-891B-2CE3AFF6E173}" type="presParOf" srcId="{65E32A40-93EE-4FCC-9EE6-EB597213F0C3}" destId="{E8C6B132-7FA6-43F2-BD3E-FC3EE8589B9D}" srcOrd="2" destOrd="0" presId="urn:microsoft.com/office/officeart/2008/layout/VerticalCurvedList"/>
    <dgm:cxn modelId="{87155F92-1BCB-4FC7-AFD0-E453AE10B280}" type="presParOf" srcId="{E8C6B132-7FA6-43F2-BD3E-FC3EE8589B9D}" destId="{275587C3-7957-41F4-A55A-32E91F540FB3}" srcOrd="0" destOrd="0" presId="urn:microsoft.com/office/officeart/2008/layout/VerticalCurvedList"/>
    <dgm:cxn modelId="{E92E7EF4-F7B3-47D3-869C-71A2E3BB81AF}" type="presParOf" srcId="{65E32A40-93EE-4FCC-9EE6-EB597213F0C3}" destId="{6938C92E-D39A-4632-8F59-C4AE80CCDC9B}" srcOrd="3" destOrd="0" presId="urn:microsoft.com/office/officeart/2008/layout/VerticalCurvedList"/>
    <dgm:cxn modelId="{CFDD0826-4CCB-4CE7-B069-608630932995}" type="presParOf" srcId="{65E32A40-93EE-4FCC-9EE6-EB597213F0C3}" destId="{39517A76-4B95-4387-9152-B4D68594FB59}" srcOrd="4" destOrd="0" presId="urn:microsoft.com/office/officeart/2008/layout/VerticalCurvedList"/>
    <dgm:cxn modelId="{2CDFBB58-A91F-4D77-87DE-50801764865B}" type="presParOf" srcId="{39517A76-4B95-4387-9152-B4D68594FB59}" destId="{A12E8832-8296-4DD5-8518-A76E6CCD8D44}" srcOrd="0" destOrd="0" presId="urn:microsoft.com/office/officeart/2008/layout/VerticalCurvedList"/>
    <dgm:cxn modelId="{B187F17D-C243-4813-B1E4-2209DACE4368}" type="presParOf" srcId="{65E32A40-93EE-4FCC-9EE6-EB597213F0C3}" destId="{EA5A35D0-4397-4D85-A930-BCB845BA6D5E}" srcOrd="5" destOrd="0" presId="urn:microsoft.com/office/officeart/2008/layout/VerticalCurvedList"/>
    <dgm:cxn modelId="{8790BCA7-5108-4BAA-8FE5-8A4CEA10772E}" type="presParOf" srcId="{65E32A40-93EE-4FCC-9EE6-EB597213F0C3}" destId="{7B5E7345-7FD1-417B-8AEC-F5E64F7BAFD4}" srcOrd="6" destOrd="0" presId="urn:microsoft.com/office/officeart/2008/layout/VerticalCurvedList"/>
    <dgm:cxn modelId="{7E1760A0-1032-4384-A4E8-4854FCE0B0F2}" type="presParOf" srcId="{7B5E7345-7FD1-417B-8AEC-F5E64F7BAFD4}" destId="{AC9F5DD9-AE46-4FF9-8746-6F431FD1CC8D}" srcOrd="0" destOrd="0" presId="urn:microsoft.com/office/officeart/2008/layout/VerticalCurvedList"/>
    <dgm:cxn modelId="{D093094D-35CA-4DBC-ABC4-69EFD045E1DA}" type="presParOf" srcId="{65E32A40-93EE-4FCC-9EE6-EB597213F0C3}" destId="{98B4F742-FC20-4B90-A3DC-8C1B2E8E47B5}" srcOrd="7" destOrd="0" presId="urn:microsoft.com/office/officeart/2008/layout/VerticalCurvedList"/>
    <dgm:cxn modelId="{B2E7DC98-F82F-4BB5-8099-0097827E197B}" type="presParOf" srcId="{65E32A40-93EE-4FCC-9EE6-EB597213F0C3}" destId="{AD238F04-0A06-41CE-A609-90A5215A4F97}" srcOrd="8" destOrd="0" presId="urn:microsoft.com/office/officeart/2008/layout/VerticalCurvedList"/>
    <dgm:cxn modelId="{DBD147F2-5872-4EA4-AD79-DC402992FC26}" type="presParOf" srcId="{AD238F04-0A06-41CE-A609-90A5215A4F97}" destId="{14CDC669-DE43-4BAA-BCAF-CA67E758FC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DB65D-E163-4287-9328-DCD5D7B9B5D1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6F617D-625A-459B-BA6B-A71CEAF7C739}">
      <dgm:prSet phldrT="[Text]" custT="1"/>
      <dgm:spPr/>
      <dgm:t>
        <a:bodyPr/>
        <a:lstStyle/>
        <a:p>
          <a:r>
            <a:rPr lang="en-US" sz="3600" b="1" dirty="0"/>
            <a:t>Variables</a:t>
          </a:r>
          <a:r>
            <a:rPr lang="en-US" sz="4800" dirty="0"/>
            <a:t> </a:t>
          </a:r>
        </a:p>
      </dgm:t>
    </dgm:pt>
    <dgm:pt modelId="{5707A753-B5D6-401C-9FA3-53A201EB26FD}" type="parTrans" cxnId="{B030B5E5-33FA-47D2-A5F8-DDD7563F273C}">
      <dgm:prSet/>
      <dgm:spPr/>
      <dgm:t>
        <a:bodyPr/>
        <a:lstStyle/>
        <a:p>
          <a:endParaRPr lang="en-US"/>
        </a:p>
      </dgm:t>
    </dgm:pt>
    <dgm:pt modelId="{0E7EED4D-5C0F-409A-B72F-17464C41C200}" type="sibTrans" cxnId="{B030B5E5-33FA-47D2-A5F8-DDD7563F273C}">
      <dgm:prSet/>
      <dgm:spPr/>
      <dgm:t>
        <a:bodyPr/>
        <a:lstStyle/>
        <a:p>
          <a:endParaRPr lang="en-US"/>
        </a:p>
      </dgm:t>
    </dgm:pt>
    <dgm:pt modelId="{5D162820-B8AB-40DC-9C6D-470EAA2CDADE}">
      <dgm:prSet phldrT="[Text]" custT="1"/>
      <dgm:spPr/>
      <dgm:t>
        <a:bodyPr/>
        <a:lstStyle/>
        <a:p>
          <a:pPr algn="ctr">
            <a:buNone/>
          </a:pPr>
          <a:r>
            <a:rPr lang="en-US" sz="2000" b="1" u="sng" dirty="0">
              <a:solidFill>
                <a:schemeClr val="tx1"/>
              </a:solidFill>
            </a:rPr>
            <a:t>Numerical</a:t>
          </a:r>
        </a:p>
        <a:p>
          <a:pPr algn="l">
            <a:buFont typeface="Arial" panose="020B0604020202020204" pitchFamily="34" charset="0"/>
            <a:buNone/>
          </a:pPr>
          <a:r>
            <a:rPr lang="en-US" sz="2000" b="1" u="none" dirty="0">
              <a:solidFill>
                <a:schemeClr val="tx1"/>
              </a:solidFill>
            </a:rPr>
            <a:t>  1) Credit Score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2000" b="1" u="none" dirty="0">
              <a:solidFill>
                <a:schemeClr val="tx1"/>
              </a:solidFill>
            </a:rPr>
            <a:t>  2) Age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2000" b="1" u="none" dirty="0">
              <a:solidFill>
                <a:schemeClr val="tx1"/>
              </a:solidFill>
            </a:rPr>
            <a:t>  3) Balance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2000" b="1" u="none" dirty="0">
              <a:solidFill>
                <a:schemeClr val="tx1"/>
              </a:solidFill>
            </a:rPr>
            <a:t>  4) Estimated Salary</a:t>
          </a:r>
        </a:p>
        <a:p>
          <a:pPr algn="l">
            <a:buFont typeface="Arial" panose="020B0604020202020204" pitchFamily="34" charset="0"/>
            <a:buChar char="•"/>
          </a:pPr>
          <a:endParaRPr lang="en-US" sz="2000" b="1" u="none" dirty="0">
            <a:solidFill>
              <a:schemeClr val="tx1"/>
            </a:solidFill>
          </a:endParaRPr>
        </a:p>
        <a:p>
          <a:pPr algn="l">
            <a:buFont typeface="Arial" panose="020B0604020202020204" pitchFamily="34" charset="0"/>
            <a:buChar char="•"/>
          </a:pPr>
          <a:endParaRPr lang="en-US" sz="2000" b="1" u="none" dirty="0">
            <a:solidFill>
              <a:schemeClr val="tx1"/>
            </a:solidFill>
          </a:endParaRPr>
        </a:p>
      </dgm:t>
    </dgm:pt>
    <dgm:pt modelId="{610CA275-E937-412A-9829-4883616BA7F3}" type="parTrans" cxnId="{3E1C085D-C611-43C5-B086-5058E936E512}">
      <dgm:prSet/>
      <dgm:spPr/>
      <dgm:t>
        <a:bodyPr/>
        <a:lstStyle/>
        <a:p>
          <a:endParaRPr lang="en-US"/>
        </a:p>
      </dgm:t>
    </dgm:pt>
    <dgm:pt modelId="{AF2F0BD7-B309-4794-97D2-C0245FD41131}" type="sibTrans" cxnId="{3E1C085D-C611-43C5-B086-5058E936E512}">
      <dgm:prSet/>
      <dgm:spPr/>
      <dgm:t>
        <a:bodyPr/>
        <a:lstStyle/>
        <a:p>
          <a:endParaRPr lang="en-US"/>
        </a:p>
      </dgm:t>
    </dgm:pt>
    <dgm:pt modelId="{28AFC5F8-43AB-4570-A22C-F2F4A6219681}">
      <dgm:prSet phldrT="[Text]" custT="1"/>
      <dgm:spPr/>
      <dgm:t>
        <a:bodyPr/>
        <a:lstStyle/>
        <a:p>
          <a:pPr algn="ctr"/>
          <a:r>
            <a:rPr lang="en-US" sz="2000" b="1" u="sng" dirty="0">
              <a:solidFill>
                <a:schemeClr val="tx1"/>
              </a:solidFill>
            </a:rPr>
            <a:t>Categorical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1)Geography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2)Gender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3)Tenure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4)No of products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5)Has Credit card</a:t>
          </a:r>
        </a:p>
        <a:p>
          <a:pPr algn="l"/>
          <a:r>
            <a:rPr lang="en-US" sz="2000" b="1" u="none" dirty="0">
              <a:solidFill>
                <a:schemeClr val="tx1"/>
              </a:solidFill>
            </a:rPr>
            <a:t>  6)Active member</a:t>
          </a:r>
          <a:r>
            <a:rPr lang="en-US" sz="3000" u="none" dirty="0"/>
            <a:t> </a:t>
          </a:r>
        </a:p>
      </dgm:t>
    </dgm:pt>
    <dgm:pt modelId="{EFCE7DF5-62AF-4053-B37B-F4FDB6228B5B}" type="parTrans" cxnId="{CA903B3C-97E1-4676-B75C-94992E6F5195}">
      <dgm:prSet/>
      <dgm:spPr/>
      <dgm:t>
        <a:bodyPr/>
        <a:lstStyle/>
        <a:p>
          <a:endParaRPr lang="en-US"/>
        </a:p>
      </dgm:t>
    </dgm:pt>
    <dgm:pt modelId="{04688CC3-8077-4F19-9092-AE42AD5B0A7E}" type="sibTrans" cxnId="{CA903B3C-97E1-4676-B75C-94992E6F5195}">
      <dgm:prSet/>
      <dgm:spPr/>
      <dgm:t>
        <a:bodyPr/>
        <a:lstStyle/>
        <a:p>
          <a:endParaRPr lang="en-US"/>
        </a:p>
      </dgm:t>
    </dgm:pt>
    <dgm:pt modelId="{5949E562-5905-4F15-B72F-C707BBA4DC0C}" type="pres">
      <dgm:prSet presAssocID="{462DB65D-E163-4287-9328-DCD5D7B9B5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D19658-6F7E-4C0A-AEB6-DBAF26DC1CB6}" type="pres">
      <dgm:prSet presAssocID="{2A6F617D-625A-459B-BA6B-A71CEAF7C739}" presName="hierRoot1" presStyleCnt="0">
        <dgm:presLayoutVars>
          <dgm:hierBranch val="init"/>
        </dgm:presLayoutVars>
      </dgm:prSet>
      <dgm:spPr/>
    </dgm:pt>
    <dgm:pt modelId="{5F1599FF-6B17-4AC4-BAF1-9C8ABFDB34C0}" type="pres">
      <dgm:prSet presAssocID="{2A6F617D-625A-459B-BA6B-A71CEAF7C739}" presName="rootComposite1" presStyleCnt="0"/>
      <dgm:spPr/>
    </dgm:pt>
    <dgm:pt modelId="{CCC85E67-0A1B-4622-9885-27269BEF55B5}" type="pres">
      <dgm:prSet presAssocID="{2A6F617D-625A-459B-BA6B-A71CEAF7C739}" presName="rootText1" presStyleLbl="node0" presStyleIdx="0" presStyleCnt="1">
        <dgm:presLayoutVars>
          <dgm:chPref val="3"/>
        </dgm:presLayoutVars>
      </dgm:prSet>
      <dgm:spPr/>
    </dgm:pt>
    <dgm:pt modelId="{726FE8CA-72DC-4A30-8F3B-DBB53C2C8B10}" type="pres">
      <dgm:prSet presAssocID="{2A6F617D-625A-459B-BA6B-A71CEAF7C739}" presName="rootConnector1" presStyleLbl="node1" presStyleIdx="0" presStyleCnt="0"/>
      <dgm:spPr/>
    </dgm:pt>
    <dgm:pt modelId="{13977496-13BA-4ECB-B978-DF5DFE2691F1}" type="pres">
      <dgm:prSet presAssocID="{2A6F617D-625A-459B-BA6B-A71CEAF7C739}" presName="hierChild2" presStyleCnt="0"/>
      <dgm:spPr/>
    </dgm:pt>
    <dgm:pt modelId="{17D1141B-4A1C-4B6B-AAC3-A6520C009ABD}" type="pres">
      <dgm:prSet presAssocID="{610CA275-E937-412A-9829-4883616BA7F3}" presName="Name37" presStyleLbl="parChTrans1D2" presStyleIdx="0" presStyleCnt="2"/>
      <dgm:spPr/>
    </dgm:pt>
    <dgm:pt modelId="{E4E1630E-6873-4752-8DB4-D424AD4596F1}" type="pres">
      <dgm:prSet presAssocID="{5D162820-B8AB-40DC-9C6D-470EAA2CDADE}" presName="hierRoot2" presStyleCnt="0">
        <dgm:presLayoutVars>
          <dgm:hierBranch val="init"/>
        </dgm:presLayoutVars>
      </dgm:prSet>
      <dgm:spPr/>
    </dgm:pt>
    <dgm:pt modelId="{C86E8A82-6A79-4D3F-9E2B-97DBBF449C8E}" type="pres">
      <dgm:prSet presAssocID="{5D162820-B8AB-40DC-9C6D-470EAA2CDADE}" presName="rootComposite" presStyleCnt="0"/>
      <dgm:spPr/>
    </dgm:pt>
    <dgm:pt modelId="{CF754CCC-E9FF-4B7E-82EC-FE7E8BD6E3C7}" type="pres">
      <dgm:prSet presAssocID="{5D162820-B8AB-40DC-9C6D-470EAA2CDADE}" presName="rootText" presStyleLbl="node2" presStyleIdx="0" presStyleCnt="2" custScaleY="241607">
        <dgm:presLayoutVars>
          <dgm:chPref val="3"/>
        </dgm:presLayoutVars>
      </dgm:prSet>
      <dgm:spPr/>
    </dgm:pt>
    <dgm:pt modelId="{CC3E6F96-EE08-47E0-AD88-3299D93D7A30}" type="pres">
      <dgm:prSet presAssocID="{5D162820-B8AB-40DC-9C6D-470EAA2CDADE}" presName="rootConnector" presStyleLbl="node2" presStyleIdx="0" presStyleCnt="2"/>
      <dgm:spPr/>
    </dgm:pt>
    <dgm:pt modelId="{4B1CBB88-0959-425D-A36C-9E188ECA036D}" type="pres">
      <dgm:prSet presAssocID="{5D162820-B8AB-40DC-9C6D-470EAA2CDADE}" presName="hierChild4" presStyleCnt="0"/>
      <dgm:spPr/>
    </dgm:pt>
    <dgm:pt modelId="{FDFCC051-3716-48BF-9E36-A565F62342D6}" type="pres">
      <dgm:prSet presAssocID="{5D162820-B8AB-40DC-9C6D-470EAA2CDADE}" presName="hierChild5" presStyleCnt="0"/>
      <dgm:spPr/>
    </dgm:pt>
    <dgm:pt modelId="{65C03435-F593-4350-8386-E82F00C3172A}" type="pres">
      <dgm:prSet presAssocID="{EFCE7DF5-62AF-4053-B37B-F4FDB6228B5B}" presName="Name37" presStyleLbl="parChTrans1D2" presStyleIdx="1" presStyleCnt="2"/>
      <dgm:spPr/>
    </dgm:pt>
    <dgm:pt modelId="{A796B7EB-02AD-4F72-A7E0-0319AC591991}" type="pres">
      <dgm:prSet presAssocID="{28AFC5F8-43AB-4570-A22C-F2F4A6219681}" presName="hierRoot2" presStyleCnt="0">
        <dgm:presLayoutVars>
          <dgm:hierBranch val="init"/>
        </dgm:presLayoutVars>
      </dgm:prSet>
      <dgm:spPr/>
    </dgm:pt>
    <dgm:pt modelId="{28BFF0A7-25F9-43A1-BDEB-BBF375291DCA}" type="pres">
      <dgm:prSet presAssocID="{28AFC5F8-43AB-4570-A22C-F2F4A6219681}" presName="rootComposite" presStyleCnt="0"/>
      <dgm:spPr/>
    </dgm:pt>
    <dgm:pt modelId="{234B545D-235A-4C20-8F55-379FE89D9927}" type="pres">
      <dgm:prSet presAssocID="{28AFC5F8-43AB-4570-A22C-F2F4A6219681}" presName="rootText" presStyleLbl="node2" presStyleIdx="1" presStyleCnt="2" custScaleY="246245">
        <dgm:presLayoutVars>
          <dgm:chPref val="3"/>
        </dgm:presLayoutVars>
      </dgm:prSet>
      <dgm:spPr/>
    </dgm:pt>
    <dgm:pt modelId="{933D1C6C-8CC7-4CF8-8B70-C9263B50424D}" type="pres">
      <dgm:prSet presAssocID="{28AFC5F8-43AB-4570-A22C-F2F4A6219681}" presName="rootConnector" presStyleLbl="node2" presStyleIdx="1" presStyleCnt="2"/>
      <dgm:spPr/>
    </dgm:pt>
    <dgm:pt modelId="{98385B3D-06C2-454F-B07B-A5067009FE3E}" type="pres">
      <dgm:prSet presAssocID="{28AFC5F8-43AB-4570-A22C-F2F4A6219681}" presName="hierChild4" presStyleCnt="0"/>
      <dgm:spPr/>
    </dgm:pt>
    <dgm:pt modelId="{371A9A26-EE86-49EF-9B57-2BC7666748C7}" type="pres">
      <dgm:prSet presAssocID="{28AFC5F8-43AB-4570-A22C-F2F4A6219681}" presName="hierChild5" presStyleCnt="0"/>
      <dgm:spPr/>
    </dgm:pt>
    <dgm:pt modelId="{E3FADC97-6E09-42BE-A304-0D7CCF0B2489}" type="pres">
      <dgm:prSet presAssocID="{2A6F617D-625A-459B-BA6B-A71CEAF7C739}" presName="hierChild3" presStyleCnt="0"/>
      <dgm:spPr/>
    </dgm:pt>
  </dgm:ptLst>
  <dgm:cxnLst>
    <dgm:cxn modelId="{3FF6A129-7B34-4846-AE9F-382C9FBFCD4C}" type="presOf" srcId="{2A6F617D-625A-459B-BA6B-A71CEAF7C739}" destId="{CCC85E67-0A1B-4622-9885-27269BEF55B5}" srcOrd="0" destOrd="0" presId="urn:microsoft.com/office/officeart/2005/8/layout/orgChart1"/>
    <dgm:cxn modelId="{54343D2D-FE36-43AB-AA8B-2A0E37035AB5}" type="presOf" srcId="{28AFC5F8-43AB-4570-A22C-F2F4A6219681}" destId="{234B545D-235A-4C20-8F55-379FE89D9927}" srcOrd="0" destOrd="0" presId="urn:microsoft.com/office/officeart/2005/8/layout/orgChart1"/>
    <dgm:cxn modelId="{CA903B3C-97E1-4676-B75C-94992E6F5195}" srcId="{2A6F617D-625A-459B-BA6B-A71CEAF7C739}" destId="{28AFC5F8-43AB-4570-A22C-F2F4A6219681}" srcOrd="1" destOrd="0" parTransId="{EFCE7DF5-62AF-4053-B37B-F4FDB6228B5B}" sibTransId="{04688CC3-8077-4F19-9092-AE42AD5B0A7E}"/>
    <dgm:cxn modelId="{3E1C085D-C611-43C5-B086-5058E936E512}" srcId="{2A6F617D-625A-459B-BA6B-A71CEAF7C739}" destId="{5D162820-B8AB-40DC-9C6D-470EAA2CDADE}" srcOrd="0" destOrd="0" parTransId="{610CA275-E937-412A-9829-4883616BA7F3}" sibTransId="{AF2F0BD7-B309-4794-97D2-C0245FD41131}"/>
    <dgm:cxn modelId="{95588B83-8BE2-4494-BA4B-74531172029E}" type="presOf" srcId="{5D162820-B8AB-40DC-9C6D-470EAA2CDADE}" destId="{CC3E6F96-EE08-47E0-AD88-3299D93D7A30}" srcOrd="1" destOrd="0" presId="urn:microsoft.com/office/officeart/2005/8/layout/orgChart1"/>
    <dgm:cxn modelId="{86313289-9B17-4995-B28D-9220F64733D1}" type="presOf" srcId="{2A6F617D-625A-459B-BA6B-A71CEAF7C739}" destId="{726FE8CA-72DC-4A30-8F3B-DBB53C2C8B10}" srcOrd="1" destOrd="0" presId="urn:microsoft.com/office/officeart/2005/8/layout/orgChart1"/>
    <dgm:cxn modelId="{C941978A-A347-48E3-91AA-BB617D64FDEF}" type="presOf" srcId="{610CA275-E937-412A-9829-4883616BA7F3}" destId="{17D1141B-4A1C-4B6B-AAC3-A6520C009ABD}" srcOrd="0" destOrd="0" presId="urn:microsoft.com/office/officeart/2005/8/layout/orgChart1"/>
    <dgm:cxn modelId="{78383099-1CDB-4DCC-9B32-CCC3217EFDA6}" type="presOf" srcId="{462DB65D-E163-4287-9328-DCD5D7B9B5D1}" destId="{5949E562-5905-4F15-B72F-C707BBA4DC0C}" srcOrd="0" destOrd="0" presId="urn:microsoft.com/office/officeart/2005/8/layout/orgChart1"/>
    <dgm:cxn modelId="{C23D2DA8-2851-49CF-9AD3-528F5AD393E6}" type="presOf" srcId="{28AFC5F8-43AB-4570-A22C-F2F4A6219681}" destId="{933D1C6C-8CC7-4CF8-8B70-C9263B50424D}" srcOrd="1" destOrd="0" presId="urn:microsoft.com/office/officeart/2005/8/layout/orgChart1"/>
    <dgm:cxn modelId="{AEE5BED3-1419-4F7E-8AD1-F60CA09241C2}" type="presOf" srcId="{5D162820-B8AB-40DC-9C6D-470EAA2CDADE}" destId="{CF754CCC-E9FF-4B7E-82EC-FE7E8BD6E3C7}" srcOrd="0" destOrd="0" presId="urn:microsoft.com/office/officeart/2005/8/layout/orgChart1"/>
    <dgm:cxn modelId="{B030B5E5-33FA-47D2-A5F8-DDD7563F273C}" srcId="{462DB65D-E163-4287-9328-DCD5D7B9B5D1}" destId="{2A6F617D-625A-459B-BA6B-A71CEAF7C739}" srcOrd="0" destOrd="0" parTransId="{5707A753-B5D6-401C-9FA3-53A201EB26FD}" sibTransId="{0E7EED4D-5C0F-409A-B72F-17464C41C200}"/>
    <dgm:cxn modelId="{7616E4E6-257E-4DD4-8D45-A55FDCBECF92}" type="presOf" srcId="{EFCE7DF5-62AF-4053-B37B-F4FDB6228B5B}" destId="{65C03435-F593-4350-8386-E82F00C3172A}" srcOrd="0" destOrd="0" presId="urn:microsoft.com/office/officeart/2005/8/layout/orgChart1"/>
    <dgm:cxn modelId="{90B2E054-36F1-46CA-94A8-1879F326FEFB}" type="presParOf" srcId="{5949E562-5905-4F15-B72F-C707BBA4DC0C}" destId="{46D19658-6F7E-4C0A-AEB6-DBAF26DC1CB6}" srcOrd="0" destOrd="0" presId="urn:microsoft.com/office/officeart/2005/8/layout/orgChart1"/>
    <dgm:cxn modelId="{F2E6DFEB-90CE-4699-BEE0-3E1B5DC700A0}" type="presParOf" srcId="{46D19658-6F7E-4C0A-AEB6-DBAF26DC1CB6}" destId="{5F1599FF-6B17-4AC4-BAF1-9C8ABFDB34C0}" srcOrd="0" destOrd="0" presId="urn:microsoft.com/office/officeart/2005/8/layout/orgChart1"/>
    <dgm:cxn modelId="{8D971E6A-8536-498F-82A6-34206779637A}" type="presParOf" srcId="{5F1599FF-6B17-4AC4-BAF1-9C8ABFDB34C0}" destId="{CCC85E67-0A1B-4622-9885-27269BEF55B5}" srcOrd="0" destOrd="0" presId="urn:microsoft.com/office/officeart/2005/8/layout/orgChart1"/>
    <dgm:cxn modelId="{0B3ABF4B-06D5-41F5-AF7D-3C6BD4FBC2BA}" type="presParOf" srcId="{5F1599FF-6B17-4AC4-BAF1-9C8ABFDB34C0}" destId="{726FE8CA-72DC-4A30-8F3B-DBB53C2C8B10}" srcOrd="1" destOrd="0" presId="urn:microsoft.com/office/officeart/2005/8/layout/orgChart1"/>
    <dgm:cxn modelId="{55FB6E6A-9D33-4C3D-BE86-7C8DBE6442A6}" type="presParOf" srcId="{46D19658-6F7E-4C0A-AEB6-DBAF26DC1CB6}" destId="{13977496-13BA-4ECB-B978-DF5DFE2691F1}" srcOrd="1" destOrd="0" presId="urn:microsoft.com/office/officeart/2005/8/layout/orgChart1"/>
    <dgm:cxn modelId="{510C294D-1642-4DF7-859A-6DC4575B482A}" type="presParOf" srcId="{13977496-13BA-4ECB-B978-DF5DFE2691F1}" destId="{17D1141B-4A1C-4B6B-AAC3-A6520C009ABD}" srcOrd="0" destOrd="0" presId="urn:microsoft.com/office/officeart/2005/8/layout/orgChart1"/>
    <dgm:cxn modelId="{9BAE4901-FD16-4DF8-86E6-71E89B25507B}" type="presParOf" srcId="{13977496-13BA-4ECB-B978-DF5DFE2691F1}" destId="{E4E1630E-6873-4752-8DB4-D424AD4596F1}" srcOrd="1" destOrd="0" presId="urn:microsoft.com/office/officeart/2005/8/layout/orgChart1"/>
    <dgm:cxn modelId="{E48B78CD-BE1E-4FF1-9612-635760217C9C}" type="presParOf" srcId="{E4E1630E-6873-4752-8DB4-D424AD4596F1}" destId="{C86E8A82-6A79-4D3F-9E2B-97DBBF449C8E}" srcOrd="0" destOrd="0" presId="urn:microsoft.com/office/officeart/2005/8/layout/orgChart1"/>
    <dgm:cxn modelId="{A5229281-A94F-4B49-B0A4-F5275852A024}" type="presParOf" srcId="{C86E8A82-6A79-4D3F-9E2B-97DBBF449C8E}" destId="{CF754CCC-E9FF-4B7E-82EC-FE7E8BD6E3C7}" srcOrd="0" destOrd="0" presId="urn:microsoft.com/office/officeart/2005/8/layout/orgChart1"/>
    <dgm:cxn modelId="{DBCFECD3-3A61-49BD-A78E-7FD770F43BC3}" type="presParOf" srcId="{C86E8A82-6A79-4D3F-9E2B-97DBBF449C8E}" destId="{CC3E6F96-EE08-47E0-AD88-3299D93D7A30}" srcOrd="1" destOrd="0" presId="urn:microsoft.com/office/officeart/2005/8/layout/orgChart1"/>
    <dgm:cxn modelId="{C793F3FD-FE8A-40F3-858C-88FBCDD2CFF7}" type="presParOf" srcId="{E4E1630E-6873-4752-8DB4-D424AD4596F1}" destId="{4B1CBB88-0959-425D-A36C-9E188ECA036D}" srcOrd="1" destOrd="0" presId="urn:microsoft.com/office/officeart/2005/8/layout/orgChart1"/>
    <dgm:cxn modelId="{09F6C123-0E41-49F8-A54F-D45078B43CDF}" type="presParOf" srcId="{E4E1630E-6873-4752-8DB4-D424AD4596F1}" destId="{FDFCC051-3716-48BF-9E36-A565F62342D6}" srcOrd="2" destOrd="0" presId="urn:microsoft.com/office/officeart/2005/8/layout/orgChart1"/>
    <dgm:cxn modelId="{3CFA91A9-2B90-48FD-9E40-AEBBF9BA770C}" type="presParOf" srcId="{13977496-13BA-4ECB-B978-DF5DFE2691F1}" destId="{65C03435-F593-4350-8386-E82F00C3172A}" srcOrd="2" destOrd="0" presId="urn:microsoft.com/office/officeart/2005/8/layout/orgChart1"/>
    <dgm:cxn modelId="{0FEA1463-F9C0-4EE0-BF11-13F508FB6B04}" type="presParOf" srcId="{13977496-13BA-4ECB-B978-DF5DFE2691F1}" destId="{A796B7EB-02AD-4F72-A7E0-0319AC591991}" srcOrd="3" destOrd="0" presId="urn:microsoft.com/office/officeart/2005/8/layout/orgChart1"/>
    <dgm:cxn modelId="{DECAD6F5-C4CB-4971-9BC8-45AF956CDF30}" type="presParOf" srcId="{A796B7EB-02AD-4F72-A7E0-0319AC591991}" destId="{28BFF0A7-25F9-43A1-BDEB-BBF375291DCA}" srcOrd="0" destOrd="0" presId="urn:microsoft.com/office/officeart/2005/8/layout/orgChart1"/>
    <dgm:cxn modelId="{C6066A34-C2CE-4D8E-A9CC-36D3CC846B5B}" type="presParOf" srcId="{28BFF0A7-25F9-43A1-BDEB-BBF375291DCA}" destId="{234B545D-235A-4C20-8F55-379FE89D9927}" srcOrd="0" destOrd="0" presId="urn:microsoft.com/office/officeart/2005/8/layout/orgChart1"/>
    <dgm:cxn modelId="{4387F879-4374-41D1-9CA3-DF7FAF767661}" type="presParOf" srcId="{28BFF0A7-25F9-43A1-BDEB-BBF375291DCA}" destId="{933D1C6C-8CC7-4CF8-8B70-C9263B50424D}" srcOrd="1" destOrd="0" presId="urn:microsoft.com/office/officeart/2005/8/layout/orgChart1"/>
    <dgm:cxn modelId="{D7659CC5-638F-4159-8DD5-2CC9B52FA03E}" type="presParOf" srcId="{A796B7EB-02AD-4F72-A7E0-0319AC591991}" destId="{98385B3D-06C2-454F-B07B-A5067009FE3E}" srcOrd="1" destOrd="0" presId="urn:microsoft.com/office/officeart/2005/8/layout/orgChart1"/>
    <dgm:cxn modelId="{D55DDD99-AF9D-4B1F-8D30-7D80577D3CBE}" type="presParOf" srcId="{A796B7EB-02AD-4F72-A7E0-0319AC591991}" destId="{371A9A26-EE86-49EF-9B57-2BC7666748C7}" srcOrd="2" destOrd="0" presId="urn:microsoft.com/office/officeart/2005/8/layout/orgChart1"/>
    <dgm:cxn modelId="{71EF456D-B123-41DC-9D71-2A7B57BEF0D0}" type="presParOf" srcId="{46D19658-6F7E-4C0A-AEB6-DBAF26DC1CB6}" destId="{E3FADC97-6E09-42BE-A304-0D7CCF0B24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E3B2E-7A27-4F02-8189-E81C9F12BAC8}">
      <dsp:nvSpPr>
        <dsp:cNvPr id="0" name=""/>
        <dsp:cNvSpPr/>
      </dsp:nvSpPr>
      <dsp:spPr>
        <a:xfrm>
          <a:off x="-5466186" y="-836952"/>
          <a:ext cx="6508511" cy="6508511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EB0D2-082C-4811-841D-FC09AAB61C5F}">
      <dsp:nvSpPr>
        <dsp:cNvPr id="0" name=""/>
        <dsp:cNvSpPr/>
      </dsp:nvSpPr>
      <dsp:spPr>
        <a:xfrm>
          <a:off x="545670" y="371684"/>
          <a:ext cx="10541582" cy="7437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56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n-lt"/>
            </a:rPr>
            <a:t>What is Churn?</a:t>
          </a:r>
          <a:endParaRPr lang="en-US" sz="1400" kern="1200" dirty="0">
            <a:latin typeface="+mn-lt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strike="noStrike" kern="1200" baseline="0" dirty="0">
              <a:latin typeface="+mn-lt"/>
            </a:rPr>
            <a:t>Churn is a term that refers to the number of customers that a company(bank) loses over a specific time period</a:t>
          </a:r>
          <a:r>
            <a:rPr lang="en-US" sz="1400" kern="1200" dirty="0">
              <a:latin typeface="+mn-lt"/>
            </a:rPr>
            <a:t> either by closing their account.</a:t>
          </a:r>
        </a:p>
      </dsp:txBody>
      <dsp:txXfrm>
        <a:off x="545670" y="371684"/>
        <a:ext cx="10541582" cy="743755"/>
      </dsp:txXfrm>
    </dsp:sp>
    <dsp:sp modelId="{275587C3-7957-41F4-A55A-32E91F540FB3}">
      <dsp:nvSpPr>
        <dsp:cNvPr id="0" name=""/>
        <dsp:cNvSpPr/>
      </dsp:nvSpPr>
      <dsp:spPr>
        <a:xfrm>
          <a:off x="80823" y="278715"/>
          <a:ext cx="929694" cy="929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38C92E-D39A-4632-8F59-C4AE80CCDC9B}">
      <dsp:nvSpPr>
        <dsp:cNvPr id="0" name=""/>
        <dsp:cNvSpPr/>
      </dsp:nvSpPr>
      <dsp:spPr>
        <a:xfrm>
          <a:off x="972083" y="1487511"/>
          <a:ext cx="10115170" cy="743755"/>
        </a:xfrm>
        <a:prstGeom prst="rect">
          <a:avLst/>
        </a:prstGeom>
        <a:gradFill rotWithShape="0">
          <a:gsLst>
            <a:gs pos="0">
              <a:schemeClr val="accent3">
                <a:hueOff val="1372388"/>
                <a:satOff val="8237"/>
                <a:lumOff val="6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72388"/>
                <a:satOff val="8237"/>
                <a:lumOff val="6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72388"/>
                <a:satOff val="8237"/>
                <a:lumOff val="6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Cost of Customer Acquisition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5-25 times more expensive than retaining existing customers  </a:t>
          </a:r>
        </a:p>
      </dsp:txBody>
      <dsp:txXfrm>
        <a:off x="972083" y="1487511"/>
        <a:ext cx="10115170" cy="743755"/>
      </dsp:txXfrm>
    </dsp:sp>
    <dsp:sp modelId="{A12E8832-8296-4DD5-8518-A76E6CCD8D44}">
      <dsp:nvSpPr>
        <dsp:cNvPr id="0" name=""/>
        <dsp:cNvSpPr/>
      </dsp:nvSpPr>
      <dsp:spPr>
        <a:xfrm>
          <a:off x="507235" y="1394542"/>
          <a:ext cx="929694" cy="929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5A35D0-4397-4D85-A930-BCB845BA6D5E}">
      <dsp:nvSpPr>
        <dsp:cNvPr id="0" name=""/>
        <dsp:cNvSpPr/>
      </dsp:nvSpPr>
      <dsp:spPr>
        <a:xfrm>
          <a:off x="972083" y="2603339"/>
          <a:ext cx="10115170" cy="743755"/>
        </a:xfrm>
        <a:prstGeom prst="rect">
          <a:avLst/>
        </a:prstGeom>
        <a:gradFill rotWithShape="0">
          <a:gsLst>
            <a:gs pos="0">
              <a:schemeClr val="accent3">
                <a:hueOff val="2744775"/>
                <a:satOff val="16475"/>
                <a:lumOff val="125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44775"/>
                <a:satOff val="16475"/>
                <a:lumOff val="125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44775"/>
                <a:satOff val="16475"/>
                <a:lumOff val="125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56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Profit from Customer Retention (5%)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25-95 % profit increase</a:t>
          </a:r>
        </a:p>
      </dsp:txBody>
      <dsp:txXfrm>
        <a:off x="972083" y="2603339"/>
        <a:ext cx="10115170" cy="743755"/>
      </dsp:txXfrm>
    </dsp:sp>
    <dsp:sp modelId="{AC9F5DD9-AE46-4FF9-8746-6F431FD1CC8D}">
      <dsp:nvSpPr>
        <dsp:cNvPr id="0" name=""/>
        <dsp:cNvSpPr/>
      </dsp:nvSpPr>
      <dsp:spPr>
        <a:xfrm>
          <a:off x="507235" y="2510369"/>
          <a:ext cx="929694" cy="929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B4F742-FC20-4B90-A3DC-8C1B2E8E47B5}">
      <dsp:nvSpPr>
        <dsp:cNvPr id="0" name=""/>
        <dsp:cNvSpPr/>
      </dsp:nvSpPr>
      <dsp:spPr>
        <a:xfrm>
          <a:off x="545670" y="3719166"/>
          <a:ext cx="10541582" cy="743755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35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Problem Statement: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Customer churn is a critical issue for businesses in a competitive markets. Understanding and predicting churn can help bank to strategize proactive measures on customer retention, improve customer satisfaction and service, and therefore increasing revenue. </a:t>
          </a:r>
        </a:p>
      </dsp:txBody>
      <dsp:txXfrm>
        <a:off x="545670" y="3719166"/>
        <a:ext cx="10541582" cy="743755"/>
      </dsp:txXfrm>
    </dsp:sp>
    <dsp:sp modelId="{14CDC669-DE43-4BAA-BCAF-CA67E758FC05}">
      <dsp:nvSpPr>
        <dsp:cNvPr id="0" name=""/>
        <dsp:cNvSpPr/>
      </dsp:nvSpPr>
      <dsp:spPr>
        <a:xfrm>
          <a:off x="80823" y="3626196"/>
          <a:ext cx="929694" cy="9296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03435-F593-4350-8386-E82F00C3172A}">
      <dsp:nvSpPr>
        <dsp:cNvPr id="0" name=""/>
        <dsp:cNvSpPr/>
      </dsp:nvSpPr>
      <dsp:spPr>
        <a:xfrm>
          <a:off x="2810933" y="1436552"/>
          <a:ext cx="1538275" cy="533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973"/>
              </a:lnTo>
              <a:lnTo>
                <a:pt x="1538275" y="266973"/>
              </a:lnTo>
              <a:lnTo>
                <a:pt x="1538275" y="53394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1141B-4A1C-4B6B-AAC3-A6520C009ABD}">
      <dsp:nvSpPr>
        <dsp:cNvPr id="0" name=""/>
        <dsp:cNvSpPr/>
      </dsp:nvSpPr>
      <dsp:spPr>
        <a:xfrm>
          <a:off x="1272657" y="1436552"/>
          <a:ext cx="1538275" cy="533946"/>
        </a:xfrm>
        <a:custGeom>
          <a:avLst/>
          <a:gdLst/>
          <a:ahLst/>
          <a:cxnLst/>
          <a:rect l="0" t="0" r="0" b="0"/>
          <a:pathLst>
            <a:path>
              <a:moveTo>
                <a:pt x="1538275" y="0"/>
              </a:moveTo>
              <a:lnTo>
                <a:pt x="1538275" y="266973"/>
              </a:lnTo>
              <a:lnTo>
                <a:pt x="0" y="266973"/>
              </a:lnTo>
              <a:lnTo>
                <a:pt x="0" y="53394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85E67-0A1B-4622-9885-27269BEF55B5}">
      <dsp:nvSpPr>
        <dsp:cNvPr id="0" name=""/>
        <dsp:cNvSpPr/>
      </dsp:nvSpPr>
      <dsp:spPr>
        <a:xfrm>
          <a:off x="1539630" y="165250"/>
          <a:ext cx="2542604" cy="12713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Variables</a:t>
          </a:r>
          <a:r>
            <a:rPr lang="en-US" sz="4800" kern="1200" dirty="0"/>
            <a:t> </a:t>
          </a:r>
        </a:p>
      </dsp:txBody>
      <dsp:txXfrm>
        <a:off x="1539630" y="165250"/>
        <a:ext cx="2542604" cy="1271302"/>
      </dsp:txXfrm>
    </dsp:sp>
    <dsp:sp modelId="{CF754CCC-E9FF-4B7E-82EC-FE7E8BD6E3C7}">
      <dsp:nvSpPr>
        <dsp:cNvPr id="0" name=""/>
        <dsp:cNvSpPr/>
      </dsp:nvSpPr>
      <dsp:spPr>
        <a:xfrm>
          <a:off x="1355" y="1970499"/>
          <a:ext cx="2542604" cy="30715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chemeClr val="tx1"/>
              </a:solidFill>
            </a:rPr>
            <a:t>Numerical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u="none" kern="1200" dirty="0">
              <a:solidFill>
                <a:schemeClr val="tx1"/>
              </a:solidFill>
            </a:rPr>
            <a:t>  1) Credit Score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u="none" kern="1200" dirty="0">
              <a:solidFill>
                <a:schemeClr val="tx1"/>
              </a:solidFill>
            </a:rPr>
            <a:t>  2) Age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u="none" kern="1200" dirty="0">
              <a:solidFill>
                <a:schemeClr val="tx1"/>
              </a:solidFill>
            </a:rPr>
            <a:t>  3) Balance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u="none" kern="1200" dirty="0">
              <a:solidFill>
                <a:schemeClr val="tx1"/>
              </a:solidFill>
            </a:rPr>
            <a:t>  4) Estimated Salary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b="1" u="none" kern="1200" dirty="0">
            <a:solidFill>
              <a:schemeClr val="tx1"/>
            </a:solidFill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2000" b="1" u="none" kern="1200" dirty="0">
            <a:solidFill>
              <a:schemeClr val="tx1"/>
            </a:solidFill>
          </a:endParaRPr>
        </a:p>
      </dsp:txBody>
      <dsp:txXfrm>
        <a:off x="1355" y="1970499"/>
        <a:ext cx="2542604" cy="3071554"/>
      </dsp:txXfrm>
    </dsp:sp>
    <dsp:sp modelId="{234B545D-235A-4C20-8F55-379FE89D9927}">
      <dsp:nvSpPr>
        <dsp:cNvPr id="0" name=""/>
        <dsp:cNvSpPr/>
      </dsp:nvSpPr>
      <dsp:spPr>
        <a:xfrm>
          <a:off x="3077906" y="1970499"/>
          <a:ext cx="2542604" cy="31305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chemeClr val="tx1"/>
              </a:solidFill>
            </a:rPr>
            <a:t>Categorical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1)Geography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2)Gender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3)Tenure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4)No of products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5)Has Credit card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none" kern="1200" dirty="0">
              <a:solidFill>
                <a:schemeClr val="tx1"/>
              </a:solidFill>
            </a:rPr>
            <a:t>  6)Active member</a:t>
          </a:r>
          <a:r>
            <a:rPr lang="en-US" sz="3000" u="none" kern="1200" dirty="0"/>
            <a:t> </a:t>
          </a:r>
        </a:p>
      </dsp:txBody>
      <dsp:txXfrm>
        <a:off x="3077906" y="1970499"/>
        <a:ext cx="2542604" cy="313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6" name="Google Shape;167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30/6/2024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30/6/2024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30/6/2024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30/6/2024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30/6/2024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rehensiveconsultingsolutionsforsmallbusiness.com/customer-acquisition-costs-five-times-more-than-customer-retention/" TargetMode="External"/><Relationship Id="rId2" Type="http://schemas.openxmlformats.org/officeDocument/2006/relationships/hyperlink" Target="https://hbr.org/2014/10/the-value-of-keeping-the-right-custom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ECONF57129.2023.10083813" TargetMode="External"/><Relationship Id="rId5" Type="http://schemas.openxmlformats.org/officeDocument/2006/relationships/hyperlink" Target="https://www.oliverwyman.com/media-center/2021/mar/banking-as-a-service-enables-up-to-95-percent-cost-saving-in-acquiring-customers.html" TargetMode="External"/><Relationship Id="rId4" Type="http://schemas.openxmlformats.org/officeDocument/2006/relationships/hyperlink" Target="https://vwo.com/blog/what-is-customer-retention-strategie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ECONF57129.2023.10083813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www.oliverwyman.com/media-center/2021/mar/banking-as-a-service-enables-up-to-95-percent-cost-saving-in-acquiring-customers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Title: European Bank’s Customer Churn Analysis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1256"/>
          </a:xfrm>
        </p:spPr>
        <p:txBody>
          <a:bodyPr/>
          <a:lstStyle/>
          <a:p>
            <a:r>
              <a:rPr lang="en-US" dirty="0"/>
              <a:t>Sathiswaran Sangaran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CC9-5817-CD65-96C5-ADF823CC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4E3C-9E2D-013D-E7EA-EDDFF1AC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Customers who are more likely to churn are: </a:t>
            </a:r>
          </a:p>
          <a:p>
            <a:r>
              <a:rPr lang="en-US" dirty="0"/>
              <a:t>1) High balance customers </a:t>
            </a:r>
          </a:p>
          <a:p>
            <a:r>
              <a:rPr lang="en-US" dirty="0"/>
              <a:t>2) Older Customers </a:t>
            </a:r>
          </a:p>
          <a:p>
            <a:r>
              <a:rPr lang="en-US" dirty="0"/>
              <a:t>3) Customer with Fewer products </a:t>
            </a:r>
          </a:p>
          <a:p>
            <a:r>
              <a:rPr lang="en-US" dirty="0"/>
              <a:t>4) Non active customers </a:t>
            </a:r>
          </a:p>
          <a:p>
            <a:r>
              <a:rPr lang="en-US" altLang="en-US" sz="2800" dirty="0"/>
              <a:t>5) Customers in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Germany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429C2-1902-9106-4FA1-B93A2EF3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228"/>
          <p:cNvSpPr/>
          <p:nvPr/>
        </p:nvSpPr>
        <p:spPr>
          <a:xfrm>
            <a:off x="0" y="43543"/>
            <a:ext cx="12119428" cy="6771203"/>
          </a:xfrm>
          <a:prstGeom prst="rect">
            <a:avLst/>
          </a:prstGeom>
          <a:noFill/>
          <a:ln w="155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228"/>
          <p:cNvSpPr/>
          <p:nvPr/>
        </p:nvSpPr>
        <p:spPr>
          <a:xfrm>
            <a:off x="7509755" y="1586367"/>
            <a:ext cx="4407600" cy="892000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ML Model 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3" name="Google Shape;1683;p228"/>
          <p:cNvSpPr/>
          <p:nvPr/>
        </p:nvSpPr>
        <p:spPr>
          <a:xfrm>
            <a:off x="171448" y="1586652"/>
            <a:ext cx="4557751" cy="892000"/>
          </a:xfrm>
          <a:prstGeom prst="homePlat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&amp; Preprocessing 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6" name="Google Shape;1686;p228"/>
          <p:cNvSpPr/>
          <p:nvPr/>
        </p:nvSpPr>
        <p:spPr>
          <a:xfrm>
            <a:off x="3925605" y="1586366"/>
            <a:ext cx="4407600" cy="892285"/>
          </a:xfrm>
          <a:prstGeom prst="chevron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1687" name="Google Shape;1687;p228"/>
          <p:cNvSpPr txBox="1"/>
          <p:nvPr/>
        </p:nvSpPr>
        <p:spPr>
          <a:xfrm>
            <a:off x="3665725" y="2742834"/>
            <a:ext cx="4141435" cy="3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88" name="Google Shape;1688;p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2191" y="428624"/>
            <a:ext cx="1603989" cy="9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228" descr="Open quotation mar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3551" y="302983"/>
            <a:ext cx="808218" cy="80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104" y="6372308"/>
            <a:ext cx="904018" cy="139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2B5C1F0-4E8F-4541-90D0-F71471E84C9B}"/>
              </a:ext>
            </a:extLst>
          </p:cNvPr>
          <p:cNvSpPr txBox="1">
            <a:spLocks/>
          </p:cNvSpPr>
          <p:nvPr/>
        </p:nvSpPr>
        <p:spPr>
          <a:xfrm>
            <a:off x="801914" y="455427"/>
            <a:ext cx="10515600" cy="973607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kern="0" dirty="0">
                <a:solidFill>
                  <a:schemeClr val="bg1"/>
                </a:solidFill>
              </a:rPr>
              <a:t>Literature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00B80-F908-0953-9EF3-1BA6E526D491}"/>
              </a:ext>
            </a:extLst>
          </p:cNvPr>
          <p:cNvSpPr txBox="1">
            <a:spLocks/>
          </p:cNvSpPr>
          <p:nvPr/>
        </p:nvSpPr>
        <p:spPr>
          <a:xfrm>
            <a:off x="838200" y="478642"/>
            <a:ext cx="10515600" cy="89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Approach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1B5987-319F-4BD7-502C-82B47989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272" y="2831521"/>
            <a:ext cx="40195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Histograms, Boxplots, donut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290C6F-E29C-265A-31A1-B5187291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064" y="2830674"/>
            <a:ext cx="388248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Splitting: Training, Testing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Algorithms: Logistic Regression, Random Forest, Gradient Boosting, AdaBoost, KNN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Tuning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 Tuning: Random Forest,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/>
              <a:t>Model Evaluation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Metrics: Accuracy, Precision,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Recall, 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379CD6-6342-A8F6-84A3-34A18A165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84" y="2808720"/>
            <a:ext cx="38824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Handling Missing Values: Mode values for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/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'Geography', 'Gender’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Encoding: Label Encoding, One-Hot Encoding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Imbalance: SMOTE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Scaling: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39941-2626-90B0-824B-01558BA9FC0C}"/>
              </a:ext>
            </a:extLst>
          </p:cNvPr>
          <p:cNvSpPr txBox="1"/>
          <p:nvPr/>
        </p:nvSpPr>
        <p:spPr>
          <a:xfrm>
            <a:off x="6375400" y="1466151"/>
            <a:ext cx="55541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Evaluation Results:</a:t>
            </a:r>
          </a:p>
          <a:p>
            <a:endParaRPr lang="en-US" b="1" dirty="0"/>
          </a:p>
          <a:p>
            <a:r>
              <a:rPr lang="en-US" b="1" dirty="0"/>
              <a:t>Random Forest: </a:t>
            </a:r>
            <a:r>
              <a:rPr lang="en-US" dirty="0"/>
              <a:t>Best performance in </a:t>
            </a:r>
          </a:p>
          <a:p>
            <a:r>
              <a:rPr lang="en-US" dirty="0"/>
              <a:t>Accuracy (77.5%), </a:t>
            </a:r>
          </a:p>
          <a:p>
            <a:r>
              <a:rPr lang="en-US" dirty="0"/>
              <a:t>Precision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 (74.0%)</a:t>
            </a:r>
            <a:r>
              <a:rPr lang="en-US" dirty="0"/>
              <a:t>, </a:t>
            </a:r>
          </a:p>
          <a:p>
            <a:r>
              <a:rPr lang="en-US" dirty="0"/>
              <a:t>Recall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(84.1%)</a:t>
            </a:r>
            <a:r>
              <a:rPr lang="en-US" dirty="0"/>
              <a:t>, </a:t>
            </a:r>
          </a:p>
          <a:p>
            <a:r>
              <a:rPr lang="en-US" dirty="0"/>
              <a:t>AUC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(0.872)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Gradient Boosting</a:t>
            </a:r>
            <a:r>
              <a:rPr lang="en-US" dirty="0"/>
              <a:t>: Strong alternative.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7CA64A-5279-91CC-E4B0-9435D877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8" y="2831811"/>
            <a:ext cx="4347781" cy="1705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5A5C9-CE1D-7E7B-7BA3-9A279913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7214"/>
            <a:ext cx="4282440" cy="1705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5B44A-8434-2F7C-04FF-77CE11D8FD9E}"/>
              </a:ext>
            </a:extLst>
          </p:cNvPr>
          <p:cNvSpPr txBox="1"/>
          <p:nvPr/>
        </p:nvSpPr>
        <p:spPr>
          <a:xfrm>
            <a:off x="6375400" y="4613240"/>
            <a:ext cx="501119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the critical factors influencing customer churn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effective 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 in predicting churn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B98A6-078B-3D40-4E86-38BC618CA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3" y="1378333"/>
            <a:ext cx="4484370" cy="11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Recommendation on Future Work: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933" y="1358900"/>
            <a:ext cx="3285067" cy="528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Dashboard with the machine learning model developed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Objective: </a:t>
            </a:r>
            <a:r>
              <a:rPr lang="en-US" sz="1400" dirty="0"/>
              <a:t>Real-time monitoring of customer behavior and churn rate.</a:t>
            </a:r>
          </a:p>
          <a:p>
            <a:pPr marL="0" indent="0">
              <a:buNone/>
            </a:pPr>
            <a:r>
              <a:rPr lang="en-US" sz="1400" dirty="0"/>
              <a:t>Review the analysis in Biweekly management meeting </a:t>
            </a:r>
          </a:p>
          <a:p>
            <a:pPr marL="0" indent="0">
              <a:buNone/>
            </a:pPr>
            <a:r>
              <a:rPr lang="en-US" sz="1400" dirty="0"/>
              <a:t>Make sure strategies aligns with the data pattern reflection on customer behaviour. </a:t>
            </a:r>
          </a:p>
          <a:p>
            <a:pPr marL="0" indent="0">
              <a:buNone/>
            </a:pPr>
            <a:r>
              <a:rPr lang="en-US" sz="1400" b="1" dirty="0"/>
              <a:t>Features: </a:t>
            </a:r>
          </a:p>
          <a:p>
            <a:pPr marL="0" indent="0">
              <a:buNone/>
            </a:pPr>
            <a:r>
              <a:rPr lang="en-US" sz="1400" b="1" dirty="0"/>
              <a:t>Live</a:t>
            </a:r>
            <a:r>
              <a:rPr lang="en-US" sz="1400" dirty="0"/>
              <a:t> (Churn rate, customer count, customer lost)</a:t>
            </a:r>
          </a:p>
          <a:p>
            <a:pPr marL="0" indent="0">
              <a:buNone/>
            </a:pPr>
            <a:r>
              <a:rPr lang="en-US" sz="1400" b="1" dirty="0"/>
              <a:t>Donut charts </a:t>
            </a:r>
            <a:r>
              <a:rPr lang="en-US" sz="1400" dirty="0"/>
              <a:t>for:</a:t>
            </a:r>
          </a:p>
          <a:p>
            <a:r>
              <a:rPr lang="en-US" sz="1400" dirty="0"/>
              <a:t>customers and churn rate by gender, activity status, credit card status, country, churn rate, no of products. </a:t>
            </a:r>
          </a:p>
          <a:p>
            <a:pPr marL="0" indent="0">
              <a:buNone/>
            </a:pPr>
            <a:r>
              <a:rPr lang="en-US" sz="1400" b="1" dirty="0"/>
              <a:t>Line bar charts </a:t>
            </a:r>
            <a:r>
              <a:rPr lang="en-US" sz="1400" dirty="0"/>
              <a:t>for:</a:t>
            </a:r>
          </a:p>
          <a:p>
            <a:r>
              <a:rPr lang="en-US" sz="1400" dirty="0"/>
              <a:t>customers and churn rate by age group, credit score, balance.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6F61F-259A-EDB3-7285-D528AF7D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358900"/>
            <a:ext cx="7376790" cy="42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A555-79B1-62D3-3E21-2875118C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Actionable Insights for Customer Retention Strategies: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F7F64-A82C-256B-5326-E04BA0D8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664FE-A05A-EB85-6B79-44BF55D2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29750"/>
              </p:ext>
            </p:extLst>
          </p:nvPr>
        </p:nvGraphicFramePr>
        <p:xfrm>
          <a:off x="838200" y="1346994"/>
          <a:ext cx="1074179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64">
                  <a:extLst>
                    <a:ext uri="{9D8B030D-6E8A-4147-A177-3AD203B41FA5}">
                      <a16:colId xmlns:a16="http://schemas.microsoft.com/office/drawing/2014/main" val="2507356238"/>
                    </a:ext>
                  </a:extLst>
                </a:gridCol>
                <a:gridCol w="8393230">
                  <a:extLst>
                    <a:ext uri="{9D8B030D-6E8A-4147-A177-3AD203B41FA5}">
                      <a16:colId xmlns:a16="http://schemas.microsoft.com/office/drawing/2014/main" val="2941997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Customers who are more likely to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Retention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72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 balance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Personalized Services</a:t>
                      </a:r>
                      <a:r>
                        <a:rPr lang="en-US" sz="1600" dirty="0"/>
                        <a:t>: Assign dedicated relationship managers.</a:t>
                      </a:r>
                    </a:p>
                    <a:p>
                      <a:r>
                        <a:rPr lang="en-US" sz="1600" b="1" dirty="0"/>
                        <a:t>Exclusive Benefits</a:t>
                      </a:r>
                      <a:r>
                        <a:rPr lang="en-US" sz="1600" dirty="0"/>
                        <a:t>: Offer premium banking services and rewards. (Low interest loan, insurance, credit card with special benefits. </a:t>
                      </a:r>
                    </a:p>
                    <a:p>
                      <a:r>
                        <a:rPr lang="en-US" sz="1600" b="1" dirty="0"/>
                        <a:t>Reward Programs</a:t>
                      </a:r>
                      <a:r>
                        <a:rPr lang="en-US" sz="1600" dirty="0"/>
                        <a:t>: Implement loyalty programs.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Older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Financial Planning Services</a:t>
                      </a:r>
                      <a:r>
                        <a:rPr lang="en-US" sz="1600" dirty="0"/>
                        <a:t>: Provide retirement planning and investment advice.</a:t>
                      </a:r>
                    </a:p>
                    <a:p>
                      <a:r>
                        <a:rPr lang="en-US" sz="1600" b="1" dirty="0"/>
                        <a:t>Long-Term Relationship Building</a:t>
                      </a:r>
                      <a:r>
                        <a:rPr lang="en-US" sz="1600" dirty="0"/>
                        <a:t>: Focus on trust and personalized interactions.</a:t>
                      </a:r>
                    </a:p>
                    <a:p>
                      <a:r>
                        <a:rPr lang="en-US" sz="1600" b="1" dirty="0"/>
                        <a:t>Health and Wellness Programs</a:t>
                      </a:r>
                      <a:r>
                        <a:rPr lang="en-US" sz="1600" dirty="0"/>
                        <a:t>: Offer health-related financial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41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Customers with Fewer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Cross-Selling Campaigns</a:t>
                      </a:r>
                      <a:r>
                        <a:rPr lang="en-US" sz="1600" dirty="0"/>
                        <a:t>: Encourage adoption of additional products.</a:t>
                      </a:r>
                    </a:p>
                    <a:p>
                      <a:r>
                        <a:rPr lang="en-US" sz="1600" b="1" dirty="0"/>
                        <a:t>Bundling Discounts</a:t>
                      </a:r>
                      <a:r>
                        <a:rPr lang="en-US" sz="1600" dirty="0"/>
                        <a:t>: Offer incentives for product bundling.</a:t>
                      </a:r>
                    </a:p>
                    <a:p>
                      <a:r>
                        <a:rPr lang="en-US" sz="1600" b="1" dirty="0"/>
                        <a:t>Product Education</a:t>
                      </a:r>
                      <a:r>
                        <a:rPr lang="en-US" sz="1600" dirty="0"/>
                        <a:t>: Educate on benefits of additional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Non-Active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Reactivation Campaigns</a:t>
                      </a:r>
                      <a:r>
                        <a:rPr lang="en-US" sz="1600" dirty="0"/>
                        <a:t>: Launch targeted campaigns with incentives.</a:t>
                      </a:r>
                    </a:p>
                    <a:p>
                      <a:r>
                        <a:rPr lang="en-US" sz="1600" b="1" dirty="0"/>
                        <a:t>Digital Engagement</a:t>
                      </a:r>
                      <a:r>
                        <a:rPr lang="en-US" sz="1600" dirty="0"/>
                        <a:t>: Enhance digital platforms for convenience.</a:t>
                      </a:r>
                    </a:p>
                    <a:p>
                      <a:r>
                        <a:rPr lang="en-US" sz="1600" b="1" dirty="0"/>
                        <a:t>Exclusive Benefits: </a:t>
                      </a:r>
                      <a:r>
                        <a:rPr lang="en-US" sz="1600" b="0" dirty="0"/>
                        <a:t>Offer premium banking services and rewards. (Low interest loan, insurance, credit card with special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Germany Customers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Localized Offerings</a:t>
                      </a:r>
                      <a:r>
                        <a:rPr lang="en-US" sz="1600" dirty="0"/>
                        <a:t>: Customize marketing and products.</a:t>
                      </a:r>
                    </a:p>
                    <a:p>
                      <a:r>
                        <a:rPr lang="en-US" sz="1600" b="1" dirty="0"/>
                        <a:t>Community Engagement</a:t>
                      </a:r>
                      <a:r>
                        <a:rPr lang="en-US" sz="1600" dirty="0"/>
                        <a:t>: Participate in local initiatives.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9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82E4-03AF-237E-D1B0-94D416FF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References: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082A-9B24-C0FF-1E77-CE7F3A0F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Harvard Business Review. (n.d.). The Value of Keeping the Right Customers. Retrieved June 30, 2024, from </a:t>
            </a:r>
            <a:r>
              <a:rPr lang="en-US" sz="1400" dirty="0">
                <a:hlinkClick r:id="rId2"/>
              </a:rPr>
              <a:t>https://hbr.org/2014/10/the-value-of-keeping-the-right-customers</a:t>
            </a:r>
            <a:endParaRPr lang="en-US" sz="1400" dirty="0"/>
          </a:p>
          <a:p>
            <a:r>
              <a:rPr lang="en-US" sz="1400" dirty="0"/>
              <a:t>Outbound Engine. (n.d.). Customer Retention Marketing vs. Customer Acquisition Marketing. Retrieved June 30, 2024, from https://www.outboundengine.com/blog/customer-retention-marketing-vs-customer-acquisition-marketingComprehensive Consulting Solutions for Small Businesses. (n.d.). Customer Acquisition Costs Five Times More than Customer Retention. Retrieved June 30, 2024, from </a:t>
            </a:r>
            <a:r>
              <a:rPr lang="en-US" sz="1400" dirty="0">
                <a:hlinkClick r:id="rId3"/>
              </a:rPr>
              <a:t>https://www.comprehensiveconsultingsolutionsforsmallbusiness.com/customer-acquisition-costs-five-times-more-than-customer-retention/</a:t>
            </a:r>
            <a:endParaRPr lang="en-US" sz="1400" dirty="0"/>
          </a:p>
          <a:p>
            <a:r>
              <a:rPr lang="en-US" sz="1400" dirty="0"/>
              <a:t>VWO. (n.d.). What is Customer Retention? 12 Practical Strategies That Help. Retrieved June 30, 2024, from </a:t>
            </a:r>
            <a:r>
              <a:rPr lang="en-US" sz="1400" dirty="0">
                <a:hlinkClick r:id="rId4"/>
              </a:rPr>
              <a:t>https://vwo.com/blog/what-is-customer-retention-strategies/</a:t>
            </a:r>
            <a:endParaRPr lang="en-US" sz="1400" dirty="0"/>
          </a:p>
          <a:p>
            <a:r>
              <a:rPr lang="en-US" sz="1400" dirty="0"/>
              <a:t>Oliver Wyman. (2021, March). </a:t>
            </a:r>
            <a:r>
              <a:rPr lang="en-US" sz="1400" i="1" dirty="0"/>
              <a:t>Banking-as-a-Service enables up to 95 percent cost saving in acquiring customers</a:t>
            </a:r>
            <a:r>
              <a:rPr lang="en-US" sz="1400" dirty="0"/>
              <a:t>. Retrieved from </a:t>
            </a:r>
            <a:r>
              <a:rPr lang="en-US" sz="1400" dirty="0">
                <a:hlinkClick r:id="rId5"/>
              </a:rPr>
              <a:t>https://www.oliverwyman.com/media-center/2021/mar/banking-as-a-service-enables-up-to-95-percent-cost-saving-in-acquiring-customers.html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Rajendran, S., Devarajan, R., &amp; </a:t>
            </a:r>
            <a:r>
              <a:rPr lang="en-US" sz="1400" dirty="0" err="1"/>
              <a:t>Elangovan</a:t>
            </a:r>
            <a:r>
              <a:rPr lang="en-US" sz="1400" dirty="0"/>
              <a:t>, G. (2023, January). Customer churn prediction using machine learning approaches. </a:t>
            </a:r>
            <a:r>
              <a:rPr lang="en-US" sz="1400" i="1" dirty="0"/>
              <a:t>2023 International Conference on Engineering, Technology, and Applied Science (ICECONF)</a:t>
            </a:r>
            <a:r>
              <a:rPr lang="en-US" sz="1400" dirty="0"/>
              <a:t>. </a:t>
            </a:r>
            <a:r>
              <a:rPr lang="en-US" sz="1400" dirty="0">
                <a:hlinkClick r:id="rId6"/>
              </a:rPr>
              <a:t>https://doi.org/10.1109/ICECONF57129.2023.10083813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AD187-3E6E-9B6E-7EC5-32D5BED7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E827EB-F1F8-4448-7B4C-8DADECA88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669523"/>
              </p:ext>
            </p:extLst>
          </p:nvPr>
        </p:nvGraphicFramePr>
        <p:xfrm>
          <a:off x="518694" y="1095918"/>
          <a:ext cx="11154611" cy="483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FDE0B3-BE24-53A2-2772-6AF6D16604B7}"/>
              </a:ext>
            </a:extLst>
          </p:cNvPr>
          <p:cNvSpPr txBox="1"/>
          <p:nvPr/>
        </p:nvSpPr>
        <p:spPr>
          <a:xfrm>
            <a:off x="0" y="593052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Oliver Wyman. (2021, March). </a:t>
            </a:r>
            <a:r>
              <a:rPr lang="en-US" sz="800" i="1" dirty="0"/>
              <a:t>Banking-as-a-Service enables up to 95 percent cost saving in acquiring customers</a:t>
            </a:r>
            <a:r>
              <a:rPr lang="en-US" sz="800" dirty="0"/>
              <a:t>. Retrieved from </a:t>
            </a:r>
            <a:r>
              <a:rPr lang="en-US" sz="800" dirty="0">
                <a:hlinkClick r:id="rId7"/>
              </a:rPr>
              <a:t>https://www.oliverwyman.com/media-center/2021/mar/banking-as-a-service-enables-up-to-95-percent-cost-saving-in-acquiring-customers.html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Rajendran, S., Devarajan, R., &amp; </a:t>
            </a:r>
            <a:r>
              <a:rPr lang="en-US" sz="800" dirty="0" err="1"/>
              <a:t>Elangovan</a:t>
            </a:r>
            <a:r>
              <a:rPr lang="en-US" sz="800" dirty="0"/>
              <a:t>, G. (2023, January). Customer churn prediction using machine learning approaches. </a:t>
            </a:r>
            <a:r>
              <a:rPr lang="en-US" sz="800" i="1" dirty="0"/>
              <a:t>2023 International Conference on Engineering, Technology, and Applied Science (ICECONF)</a:t>
            </a:r>
            <a:r>
              <a:rPr lang="en-US" sz="800" dirty="0"/>
              <a:t>. </a:t>
            </a:r>
            <a:r>
              <a:rPr lang="en-US" sz="800" dirty="0">
                <a:hlinkClick r:id="rId8"/>
              </a:rPr>
              <a:t>https://doi.org/10.1109/ICECONF57129.2023.10083813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Comprehensive Consulting Solutions for Small Businesses. (n.d.). </a:t>
            </a:r>
            <a:r>
              <a:rPr lang="en-US" sz="800" i="1" dirty="0"/>
              <a:t>Customer Acquisition Costs Five Times More than Customer Retention</a:t>
            </a:r>
            <a:r>
              <a:rPr lang="en-US" sz="800" dirty="0"/>
              <a:t>. Retrieved June 30, 2024, from https://www.comprehensiveconsultingsolutionsforsmallbusiness.com/customer-acquisition-costs-five-times-more-than-customer-retention/</a:t>
            </a:r>
          </a:p>
          <a:p>
            <a:endParaRPr lang="en-US" sz="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75EB88-4CE1-BDF3-CF7C-7AB438C59871}"/>
              </a:ext>
            </a:extLst>
          </p:cNvPr>
          <p:cNvSpPr txBox="1">
            <a:spLocks/>
          </p:cNvSpPr>
          <p:nvPr/>
        </p:nvSpPr>
        <p:spPr>
          <a:xfrm>
            <a:off x="0" y="203492"/>
            <a:ext cx="12192000" cy="89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Introduction &amp;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9770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0B7F5CF-C77D-737A-D7BE-E596AE244C6B}"/>
              </a:ext>
            </a:extLst>
          </p:cNvPr>
          <p:cNvGrpSpPr/>
          <p:nvPr/>
        </p:nvGrpSpPr>
        <p:grpSpPr>
          <a:xfrm>
            <a:off x="848423" y="1483907"/>
            <a:ext cx="10249505" cy="3588608"/>
            <a:chOff x="848429" y="983393"/>
            <a:chExt cx="10495153" cy="4613611"/>
          </a:xfrm>
        </p:grpSpPr>
        <p:grpSp>
          <p:nvGrpSpPr>
            <p:cNvPr id="30" name="Google Shape;1737;p230">
              <a:extLst>
                <a:ext uri="{FF2B5EF4-FFF2-40B4-BE49-F238E27FC236}">
                  <a16:creationId xmlns:a16="http://schemas.microsoft.com/office/drawing/2014/main" id="{269D34D1-043F-73B9-0DD5-35DA558B597D}"/>
                </a:ext>
              </a:extLst>
            </p:cNvPr>
            <p:cNvGrpSpPr/>
            <p:nvPr/>
          </p:nvGrpSpPr>
          <p:grpSpPr>
            <a:xfrm>
              <a:off x="8050701" y="3214947"/>
              <a:ext cx="3292881" cy="1846000"/>
              <a:chOff x="6038025" y="2598925"/>
              <a:chExt cx="2469661" cy="1384500"/>
            </a:xfrm>
          </p:grpSpPr>
          <p:cxnSp>
            <p:nvCxnSpPr>
              <p:cNvPr id="50" name="Google Shape;1738;p230">
                <a:extLst>
                  <a:ext uri="{FF2B5EF4-FFF2-40B4-BE49-F238E27FC236}">
                    <a16:creationId xmlns:a16="http://schemas.microsoft.com/office/drawing/2014/main" id="{7A41845D-4F40-9963-EC89-63E5D4BA2485}"/>
                  </a:ext>
                </a:extLst>
              </p:cNvPr>
              <p:cNvCxnSpPr/>
              <p:nvPr/>
            </p:nvCxnSpPr>
            <p:spPr>
              <a:xfrm>
                <a:off x="6038025" y="3312550"/>
                <a:ext cx="582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51" name="Google Shape;1739;p230">
                <a:extLst>
                  <a:ext uri="{FF2B5EF4-FFF2-40B4-BE49-F238E27FC236}">
                    <a16:creationId xmlns:a16="http://schemas.microsoft.com/office/drawing/2014/main" id="{E2812AEB-23C5-FA55-8D6A-BBFE6A5746C8}"/>
                  </a:ext>
                </a:extLst>
              </p:cNvPr>
              <p:cNvSpPr txBox="1"/>
              <p:nvPr/>
            </p:nvSpPr>
            <p:spPr>
              <a:xfrm>
                <a:off x="6640486" y="2598925"/>
                <a:ext cx="1867200" cy="1384500"/>
              </a:xfrm>
              <a:prstGeom prst="rect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Customer Service 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GB" sz="1067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Preventive measures that reduce complaints and improve customer satisfaction</a:t>
                </a:r>
                <a:endParaRPr sz="1067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2" name="Google Shape;1740;p230">
                <a:extLst>
                  <a:ext uri="{FF2B5EF4-FFF2-40B4-BE49-F238E27FC236}">
                    <a16:creationId xmlns:a16="http://schemas.microsoft.com/office/drawing/2014/main" id="{6F0DBCDB-FA61-C2C2-B535-E97AB693A022}"/>
                  </a:ext>
                </a:extLst>
              </p:cNvPr>
              <p:cNvSpPr/>
              <p:nvPr/>
            </p:nvSpPr>
            <p:spPr>
              <a:xfrm>
                <a:off x="6424027" y="3212150"/>
                <a:ext cx="198600" cy="1983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1741;p230">
                <a:extLst>
                  <a:ext uri="{FF2B5EF4-FFF2-40B4-BE49-F238E27FC236}">
                    <a16:creationId xmlns:a16="http://schemas.microsoft.com/office/drawing/2014/main" id="{DBF4481C-A164-5C4E-261C-692FD1602548}"/>
                  </a:ext>
                </a:extLst>
              </p:cNvPr>
              <p:cNvSpPr txBox="1"/>
              <p:nvPr/>
            </p:nvSpPr>
            <p:spPr>
              <a:xfrm>
                <a:off x="6399017" y="3156109"/>
                <a:ext cx="247500" cy="312900"/>
              </a:xfrm>
              <a:prstGeom prst="rect">
                <a:avLst/>
              </a:prstGeom>
              <a:solidFill>
                <a:srgbClr val="0C0C0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GB" sz="1067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sz="10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1" name="Google Shape;1742;p230">
              <a:extLst>
                <a:ext uri="{FF2B5EF4-FFF2-40B4-BE49-F238E27FC236}">
                  <a16:creationId xmlns:a16="http://schemas.microsoft.com/office/drawing/2014/main" id="{6A75F3A1-FA43-F04A-4E9B-6B0E43F0438A}"/>
                </a:ext>
              </a:extLst>
            </p:cNvPr>
            <p:cNvGrpSpPr/>
            <p:nvPr/>
          </p:nvGrpSpPr>
          <p:grpSpPr>
            <a:xfrm>
              <a:off x="848429" y="2184971"/>
              <a:ext cx="3992972" cy="1846000"/>
              <a:chOff x="636321" y="1844098"/>
              <a:chExt cx="2994729" cy="1384500"/>
            </a:xfrm>
          </p:grpSpPr>
          <p:sp>
            <p:nvSpPr>
              <p:cNvPr id="46" name="Google Shape;1743;p230">
                <a:extLst>
                  <a:ext uri="{FF2B5EF4-FFF2-40B4-BE49-F238E27FC236}">
                    <a16:creationId xmlns:a16="http://schemas.microsoft.com/office/drawing/2014/main" id="{6960F36D-22AE-2674-BDA3-7C8F3F7CB30F}"/>
                  </a:ext>
                </a:extLst>
              </p:cNvPr>
              <p:cNvSpPr txBox="1"/>
              <p:nvPr/>
            </p:nvSpPr>
            <p:spPr>
              <a:xfrm>
                <a:off x="636321" y="1844098"/>
                <a:ext cx="1867200" cy="1384500"/>
              </a:xfrm>
              <a:prstGeom prst="rect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Marketing Team</a:t>
                </a:r>
                <a:endParaRPr sz="16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GB" sz="1067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Targeted strategies that improve customer loyalty.</a:t>
                </a:r>
                <a:endParaRPr sz="1067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7" name="Google Shape;1744;p230">
                <a:extLst>
                  <a:ext uri="{FF2B5EF4-FFF2-40B4-BE49-F238E27FC236}">
                    <a16:creationId xmlns:a16="http://schemas.microsoft.com/office/drawing/2014/main" id="{DC461081-8D6A-483F-8108-BD2B651BCD6C}"/>
                  </a:ext>
                </a:extLst>
              </p:cNvPr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" name="Google Shape;1745;p230">
                <a:extLst>
                  <a:ext uri="{FF2B5EF4-FFF2-40B4-BE49-F238E27FC236}">
                    <a16:creationId xmlns:a16="http://schemas.microsoft.com/office/drawing/2014/main" id="{EA23FC9B-ECFA-D24D-A790-9442C9FF1B77}"/>
                  </a:ext>
                </a:extLst>
              </p:cNvPr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746;p230">
                <a:extLst>
                  <a:ext uri="{FF2B5EF4-FFF2-40B4-BE49-F238E27FC236}">
                    <a16:creationId xmlns:a16="http://schemas.microsoft.com/office/drawing/2014/main" id="{7CBE1A5D-6507-669A-96CD-9506967B8125}"/>
                  </a:ext>
                </a:extLst>
              </p:cNvPr>
              <p:cNvSpPr txBox="1"/>
              <p:nvPr/>
            </p:nvSpPr>
            <p:spPr>
              <a:xfrm>
                <a:off x="2498491" y="2373759"/>
                <a:ext cx="247500" cy="312900"/>
              </a:xfrm>
              <a:prstGeom prst="rect">
                <a:avLst/>
              </a:prstGeom>
              <a:solidFill>
                <a:srgbClr val="0C0C0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GB" sz="1067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10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" name="Google Shape;1747;p230">
              <a:extLst>
                <a:ext uri="{FF2B5EF4-FFF2-40B4-BE49-F238E27FC236}">
                  <a16:creationId xmlns:a16="http://schemas.microsoft.com/office/drawing/2014/main" id="{33AA068C-A465-CA2B-847C-461BB9C29D6A}"/>
                </a:ext>
              </a:extLst>
            </p:cNvPr>
            <p:cNvGrpSpPr/>
            <p:nvPr/>
          </p:nvGrpSpPr>
          <p:grpSpPr>
            <a:xfrm>
              <a:off x="6544133" y="983393"/>
              <a:ext cx="4799448" cy="1846000"/>
              <a:chOff x="4908100" y="889950"/>
              <a:chExt cx="3599586" cy="1384500"/>
            </a:xfrm>
          </p:grpSpPr>
          <p:cxnSp>
            <p:nvCxnSpPr>
              <p:cNvPr id="42" name="Google Shape;1748;p230">
                <a:extLst>
                  <a:ext uri="{FF2B5EF4-FFF2-40B4-BE49-F238E27FC236}">
                    <a16:creationId xmlns:a16="http://schemas.microsoft.com/office/drawing/2014/main" id="{1B0F12CA-FEE2-6EE6-2B65-3640B8606E89}"/>
                  </a:ext>
                </a:extLst>
              </p:cNvPr>
              <p:cNvCxnSpPr/>
              <p:nvPr/>
            </p:nvCxnSpPr>
            <p:spPr>
              <a:xfrm>
                <a:off x="4908100" y="1593250"/>
                <a:ext cx="1715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" name="Google Shape;1749;p230">
                <a:extLst>
                  <a:ext uri="{FF2B5EF4-FFF2-40B4-BE49-F238E27FC236}">
                    <a16:creationId xmlns:a16="http://schemas.microsoft.com/office/drawing/2014/main" id="{157A29B5-707E-F595-363E-0B5548BF4E2A}"/>
                  </a:ext>
                </a:extLst>
              </p:cNvPr>
              <p:cNvSpPr txBox="1"/>
              <p:nvPr/>
            </p:nvSpPr>
            <p:spPr>
              <a:xfrm>
                <a:off x="6640486" y="889950"/>
                <a:ext cx="1867200" cy="1384500"/>
              </a:xfrm>
              <a:prstGeom prst="rect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Roboto"/>
                  <a:buNone/>
                </a:pPr>
                <a:r>
                  <a:rPr lang="en-GB" sz="1600" b="1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Bank Executives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lang="en-US" sz="16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US" sz="1067" b="0" i="0" u="none" strike="noStrike" cap="none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Sustainable revenue and long term success</a:t>
                </a:r>
                <a:endParaRPr lang="en-US" sz="1067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" name="Google Shape;1750;p230">
                <a:extLst>
                  <a:ext uri="{FF2B5EF4-FFF2-40B4-BE49-F238E27FC236}">
                    <a16:creationId xmlns:a16="http://schemas.microsoft.com/office/drawing/2014/main" id="{35F4ED48-157F-0799-D3A4-FE16D27E7C84}"/>
                  </a:ext>
                </a:extLst>
              </p:cNvPr>
              <p:cNvSpPr/>
              <p:nvPr/>
            </p:nvSpPr>
            <p:spPr>
              <a:xfrm>
                <a:off x="6427830" y="1493307"/>
                <a:ext cx="198600" cy="198300"/>
              </a:xfrm>
              <a:prstGeom prst="ellipse">
                <a:avLst/>
              </a:prstGeom>
              <a:solidFill>
                <a:srgbClr val="0C0C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endParaRPr sz="1867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751;p230">
                <a:extLst>
                  <a:ext uri="{FF2B5EF4-FFF2-40B4-BE49-F238E27FC236}">
                    <a16:creationId xmlns:a16="http://schemas.microsoft.com/office/drawing/2014/main" id="{BFE3C04C-E1C7-900A-B7FA-512BEC508AE2}"/>
                  </a:ext>
                </a:extLst>
              </p:cNvPr>
              <p:cNvSpPr txBox="1"/>
              <p:nvPr/>
            </p:nvSpPr>
            <p:spPr>
              <a:xfrm>
                <a:off x="6402820" y="1436790"/>
                <a:ext cx="247500" cy="312900"/>
              </a:xfrm>
              <a:prstGeom prst="rect">
                <a:avLst/>
              </a:prstGeom>
              <a:solidFill>
                <a:srgbClr val="0C0C0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2133"/>
                  </a:spcAft>
                  <a:buClr>
                    <a:srgbClr val="000000"/>
                  </a:buClr>
                  <a:buSzPts val="1067"/>
                  <a:buFont typeface="Roboto"/>
                  <a:buNone/>
                </a:pPr>
                <a:r>
                  <a:rPr lang="en-GB" sz="1067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sz="1067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" name="Google Shape;1752;p230">
              <a:extLst>
                <a:ext uri="{FF2B5EF4-FFF2-40B4-BE49-F238E27FC236}">
                  <a16:creationId xmlns:a16="http://schemas.microsoft.com/office/drawing/2014/main" id="{86E4BE9E-7906-E2CD-E416-64B8F4FED54F}"/>
                </a:ext>
              </a:extLst>
            </p:cNvPr>
            <p:cNvGrpSpPr/>
            <p:nvPr/>
          </p:nvGrpSpPr>
          <p:grpSpPr>
            <a:xfrm>
              <a:off x="3752793" y="1261001"/>
              <a:ext cx="4686415" cy="4336003"/>
              <a:chOff x="2991269" y="1153325"/>
              <a:chExt cx="3514811" cy="3252002"/>
            </a:xfrm>
          </p:grpSpPr>
          <p:sp>
            <p:nvSpPr>
              <p:cNvPr id="34" name="Google Shape;1753;p230">
                <a:extLst>
                  <a:ext uri="{FF2B5EF4-FFF2-40B4-BE49-F238E27FC236}">
                    <a16:creationId xmlns:a16="http://schemas.microsoft.com/office/drawing/2014/main" id="{F45DEEF2-50F0-60B9-4A2A-C1B2E80A7691}"/>
                  </a:ext>
                </a:extLst>
              </p:cNvPr>
              <p:cNvSpPr/>
              <p:nvPr/>
            </p:nvSpPr>
            <p:spPr>
              <a:xfrm>
                <a:off x="3477586" y="2585458"/>
                <a:ext cx="2541910" cy="950456"/>
              </a:xfrm>
              <a:custGeom>
                <a:avLst/>
                <a:gdLst/>
                <a:ahLst/>
                <a:cxnLst/>
                <a:rect l="l" t="t" r="r" b="b"/>
                <a:pathLst>
                  <a:path w="126826" h="43529" extrusionOk="0">
                    <a:moveTo>
                      <a:pt x="0" y="20002"/>
                    </a:moveTo>
                    <a:lnTo>
                      <a:pt x="63389" y="43529"/>
                    </a:lnTo>
                    <a:lnTo>
                      <a:pt x="126826" y="19907"/>
                    </a:lnTo>
                    <a:lnTo>
                      <a:pt x="6358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</p:sp>
          <p:sp>
            <p:nvSpPr>
              <p:cNvPr id="35" name="Google Shape;1754;p230">
                <a:extLst>
                  <a:ext uri="{FF2B5EF4-FFF2-40B4-BE49-F238E27FC236}">
                    <a16:creationId xmlns:a16="http://schemas.microsoft.com/office/drawing/2014/main" id="{913D50F2-1490-9BFB-6391-1EB2B71B043A}"/>
                  </a:ext>
                </a:extLst>
              </p:cNvPr>
              <p:cNvSpPr/>
              <p:nvPr/>
            </p:nvSpPr>
            <p:spPr>
              <a:xfrm>
                <a:off x="2991269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755;p230">
                <a:extLst>
                  <a:ext uri="{FF2B5EF4-FFF2-40B4-BE49-F238E27FC236}">
                    <a16:creationId xmlns:a16="http://schemas.microsoft.com/office/drawing/2014/main" id="{6CBB14DF-74B9-6A77-45D1-30628D1DA85D}"/>
                  </a:ext>
                </a:extLst>
              </p:cNvPr>
              <p:cNvSpPr/>
              <p:nvPr/>
            </p:nvSpPr>
            <p:spPr>
              <a:xfrm flipH="1">
                <a:off x="4747852" y="3020977"/>
                <a:ext cx="1758228" cy="1384350"/>
              </a:xfrm>
              <a:custGeom>
                <a:avLst/>
                <a:gdLst/>
                <a:ahLst/>
                <a:cxnLst/>
                <a:rect l="l" t="t" r="r" b="b"/>
                <a:pathLst>
                  <a:path w="87725" h="63817" extrusionOk="0">
                    <a:moveTo>
                      <a:pt x="24288" y="0"/>
                    </a:moveTo>
                    <a:lnTo>
                      <a:pt x="0" y="29908"/>
                    </a:lnTo>
                    <a:lnTo>
                      <a:pt x="87725" y="63817"/>
                    </a:lnTo>
                    <a:lnTo>
                      <a:pt x="87725" y="42291"/>
                    </a:lnTo>
                    <a:lnTo>
                      <a:pt x="87725" y="2352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756;p230">
                <a:extLst>
                  <a:ext uri="{FF2B5EF4-FFF2-40B4-BE49-F238E27FC236}">
                    <a16:creationId xmlns:a16="http://schemas.microsoft.com/office/drawing/2014/main" id="{65351A85-A7E4-FB81-AB52-56785D87B10C}"/>
                  </a:ext>
                </a:extLst>
              </p:cNvPr>
              <p:cNvSpPr/>
              <p:nvPr/>
            </p:nvSpPr>
            <p:spPr>
              <a:xfrm>
                <a:off x="3969199" y="2001324"/>
                <a:ext cx="1565850" cy="585863"/>
              </a:xfrm>
              <a:custGeom>
                <a:avLst/>
                <a:gdLst/>
                <a:ahLst/>
                <a:cxnLst/>
                <a:rect l="l" t="t" r="r" b="b"/>
                <a:pathLst>
                  <a:path w="24053" h="8150" extrusionOk="0">
                    <a:moveTo>
                      <a:pt x="0" y="3827"/>
                    </a:moveTo>
                    <a:lnTo>
                      <a:pt x="11976" y="8150"/>
                    </a:lnTo>
                    <a:lnTo>
                      <a:pt x="24053" y="3827"/>
                    </a:lnTo>
                    <a:lnTo>
                      <a:pt x="1212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</p:sp>
          <p:sp>
            <p:nvSpPr>
              <p:cNvPr id="38" name="Google Shape;1757;p230">
                <a:extLst>
                  <a:ext uri="{FF2B5EF4-FFF2-40B4-BE49-F238E27FC236}">
                    <a16:creationId xmlns:a16="http://schemas.microsoft.com/office/drawing/2014/main" id="{24E26BD7-23F6-66F6-4FCE-4DC25609895F}"/>
                  </a:ext>
                </a:extLst>
              </p:cNvPr>
              <p:cNvSpPr/>
              <p:nvPr/>
            </p:nvSpPr>
            <p:spPr>
              <a:xfrm>
                <a:off x="356325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</p:sp>
          <p:sp>
            <p:nvSpPr>
              <p:cNvPr id="39" name="Google Shape;1758;p230">
                <a:extLst>
                  <a:ext uri="{FF2B5EF4-FFF2-40B4-BE49-F238E27FC236}">
                    <a16:creationId xmlns:a16="http://schemas.microsoft.com/office/drawing/2014/main" id="{FDB803CE-FF61-5387-8543-81F1A4CEFAA5}"/>
                  </a:ext>
                </a:extLst>
              </p:cNvPr>
              <p:cNvSpPr/>
              <p:nvPr/>
            </p:nvSpPr>
            <p:spPr>
              <a:xfrm flipH="1">
                <a:off x="4749365" y="2275837"/>
                <a:ext cx="1189300" cy="1015326"/>
              </a:xfrm>
              <a:custGeom>
                <a:avLst/>
                <a:gdLst/>
                <a:ahLst/>
                <a:cxnLst/>
                <a:rect l="l" t="t" r="r" b="b"/>
                <a:pathLst>
                  <a:path w="18238" h="14114" extrusionOk="0">
                    <a:moveTo>
                      <a:pt x="6262" y="0"/>
                    </a:moveTo>
                    <a:lnTo>
                      <a:pt x="18238" y="4324"/>
                    </a:lnTo>
                    <a:lnTo>
                      <a:pt x="18238" y="14114"/>
                    </a:lnTo>
                    <a:lnTo>
                      <a:pt x="0" y="755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</p:sp>
          <p:sp>
            <p:nvSpPr>
              <p:cNvPr id="40" name="Google Shape;1759;p230">
                <a:extLst>
                  <a:ext uri="{FF2B5EF4-FFF2-40B4-BE49-F238E27FC236}">
                    <a16:creationId xmlns:a16="http://schemas.microsoft.com/office/drawing/2014/main" id="{1E6C8B92-DC28-7FF9-FCAD-9B5CCB8AFC3C}"/>
                  </a:ext>
                </a:extLst>
              </p:cNvPr>
              <p:cNvSpPr/>
              <p:nvPr/>
            </p:nvSpPr>
            <p:spPr>
              <a:xfrm>
                <a:off x="4059061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</p:sp>
          <p:sp>
            <p:nvSpPr>
              <p:cNvPr id="41" name="Google Shape;1760;p230">
                <a:extLst>
                  <a:ext uri="{FF2B5EF4-FFF2-40B4-BE49-F238E27FC236}">
                    <a16:creationId xmlns:a16="http://schemas.microsoft.com/office/drawing/2014/main" id="{72AEEE5D-F11F-AB70-7ECE-ED9A45DBD338}"/>
                  </a:ext>
                </a:extLst>
              </p:cNvPr>
              <p:cNvSpPr/>
              <p:nvPr/>
            </p:nvSpPr>
            <p:spPr>
              <a:xfrm flipH="1">
                <a:off x="4749350" y="1153325"/>
                <a:ext cx="693508" cy="1201140"/>
              </a:xfrm>
              <a:custGeom>
                <a:avLst/>
                <a:gdLst/>
                <a:ahLst/>
                <a:cxnLst/>
                <a:rect l="l" t="t" r="r" b="b"/>
                <a:pathLst>
                  <a:path w="10635" h="16697" extrusionOk="0">
                    <a:moveTo>
                      <a:pt x="10635" y="0"/>
                    </a:moveTo>
                    <a:lnTo>
                      <a:pt x="0" y="12722"/>
                    </a:lnTo>
                    <a:lnTo>
                      <a:pt x="10635" y="1669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</p:sp>
        </p:grp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3F8A6414-EA5B-214C-C2FD-501F2178C069}"/>
              </a:ext>
            </a:extLst>
          </p:cNvPr>
          <p:cNvSpPr txBox="1">
            <a:spLocks/>
          </p:cNvSpPr>
          <p:nvPr/>
        </p:nvSpPr>
        <p:spPr>
          <a:xfrm>
            <a:off x="0" y="481262"/>
            <a:ext cx="12192000" cy="89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Stakeholders &amp; Goals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3BD5EE-F38E-A97A-5636-074A0CD78196}"/>
              </a:ext>
            </a:extLst>
          </p:cNvPr>
          <p:cNvSpPr txBox="1"/>
          <p:nvPr/>
        </p:nvSpPr>
        <p:spPr>
          <a:xfrm>
            <a:off x="589944" y="5387910"/>
            <a:ext cx="10764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Goals:</a:t>
            </a:r>
          </a:p>
          <a:p>
            <a:pPr algn="ctr"/>
            <a:r>
              <a:rPr lang="en-US" dirty="0"/>
              <a:t>T</a:t>
            </a:r>
            <a:r>
              <a:rPr lang="en-US" sz="1800" dirty="0"/>
              <a:t>o improve </a:t>
            </a:r>
            <a:r>
              <a:rPr lang="en-US" dirty="0"/>
              <a:t>customer </a:t>
            </a:r>
            <a:r>
              <a:rPr lang="en-US" sz="1800" dirty="0"/>
              <a:t>retention</a:t>
            </a:r>
            <a:endParaRPr lang="en-US" dirty="0"/>
          </a:p>
          <a:p>
            <a:pPr algn="ctr"/>
            <a:r>
              <a:rPr lang="en-US" sz="1800" dirty="0"/>
              <a:t>Develop ML models to predict churn</a:t>
            </a:r>
          </a:p>
          <a:p>
            <a:pPr algn="ctr"/>
            <a:r>
              <a:rPr lang="en-US" sz="1800" dirty="0"/>
              <a:t>Provide actionable insights for bank management</a:t>
            </a:r>
          </a:p>
        </p:txBody>
      </p:sp>
    </p:spTree>
    <p:extLst>
      <p:ext uri="{BB962C8B-B14F-4D97-AF65-F5344CB8AC3E}">
        <p14:creationId xmlns:p14="http://schemas.microsoft.com/office/powerpoint/2010/main" val="19366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D47DE-E8A9-70CA-E028-12A7BCC2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88C026-E421-7376-6AC6-0A1E097FBBC0}"/>
              </a:ext>
            </a:extLst>
          </p:cNvPr>
          <p:cNvGrpSpPr/>
          <p:nvPr/>
        </p:nvGrpSpPr>
        <p:grpSpPr>
          <a:xfrm>
            <a:off x="1096737" y="1986619"/>
            <a:ext cx="9905124" cy="2900887"/>
            <a:chOff x="1096737" y="1986619"/>
            <a:chExt cx="9905124" cy="29008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B35BAA-1EA3-383F-3268-097F1847FC67}"/>
                </a:ext>
              </a:extLst>
            </p:cNvPr>
            <p:cNvGrpSpPr/>
            <p:nvPr/>
          </p:nvGrpSpPr>
          <p:grpSpPr>
            <a:xfrm>
              <a:off x="1096737" y="1986619"/>
              <a:ext cx="2406979" cy="1857180"/>
              <a:chOff x="1009650" y="2102584"/>
              <a:chExt cx="3678465" cy="2838234"/>
            </a:xfrm>
            <a:solidFill>
              <a:schemeClr val="accent1"/>
            </a:solidFill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0F25443A-AE9F-31BB-09B4-BF1F0F71180D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E8363C95-CA62-F76E-88CA-2190AB43C30E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1937FA-E0D2-F7E7-A791-8846F5B25020}"/>
                </a:ext>
              </a:extLst>
            </p:cNvPr>
            <p:cNvGrpSpPr/>
            <p:nvPr/>
          </p:nvGrpSpPr>
          <p:grpSpPr>
            <a:xfrm>
              <a:off x="3694794" y="1986619"/>
              <a:ext cx="2406979" cy="1857180"/>
              <a:chOff x="1009650" y="2102584"/>
              <a:chExt cx="3678465" cy="2838234"/>
            </a:xfrm>
            <a:solidFill>
              <a:schemeClr val="accent2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AFC60CF-B56B-4653-0B3C-A24AC4A6C856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2F75203-2257-BC4C-643F-818D7E2657B1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4FB7C7-0FA8-C097-FC3D-E670B9AC0DA2}"/>
                </a:ext>
              </a:extLst>
            </p:cNvPr>
            <p:cNvGrpSpPr/>
            <p:nvPr/>
          </p:nvGrpSpPr>
          <p:grpSpPr>
            <a:xfrm>
              <a:off x="6205765" y="1986619"/>
              <a:ext cx="2406979" cy="1857180"/>
              <a:chOff x="1009650" y="2102584"/>
              <a:chExt cx="3678465" cy="2838234"/>
            </a:xfrm>
            <a:solidFill>
              <a:schemeClr val="accent4"/>
            </a:solidFill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77691062-C6E2-6A69-499F-9D621892D4EE}"/>
                  </a:ext>
                </a:extLst>
              </p:cNvPr>
              <p:cNvSpPr/>
              <p:nvPr/>
            </p:nvSpPr>
            <p:spPr>
              <a:xfrm>
                <a:off x="1009650" y="2102584"/>
                <a:ext cx="2838234" cy="2838234"/>
              </a:xfrm>
              <a:prstGeom prst="blockArc">
                <a:avLst>
                  <a:gd name="adj1" fmla="val 21570102"/>
                  <a:gd name="adj2" fmla="val 17581411"/>
                  <a:gd name="adj3" fmla="val 105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541435E5-E2E8-3E06-1F4B-EA334D11E246}"/>
                  </a:ext>
                </a:extLst>
              </p:cNvPr>
              <p:cNvSpPr/>
              <p:nvPr/>
            </p:nvSpPr>
            <p:spPr>
              <a:xfrm>
                <a:off x="3541486" y="3216901"/>
                <a:ext cx="1146629" cy="609600"/>
              </a:xfrm>
              <a:prstGeom prst="rightArrow">
                <a:avLst>
                  <a:gd name="adj1" fmla="val 50000"/>
                  <a:gd name="adj2" fmla="val 738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8EEBBE3D-502B-B9DF-2070-57155DA2FADB}"/>
                </a:ext>
              </a:extLst>
            </p:cNvPr>
            <p:cNvSpPr/>
            <p:nvPr/>
          </p:nvSpPr>
          <p:spPr>
            <a:xfrm>
              <a:off x="8832851" y="1986619"/>
              <a:ext cx="1857179" cy="1857180"/>
            </a:xfrm>
            <a:prstGeom prst="blockArc">
              <a:avLst>
                <a:gd name="adj1" fmla="val 17592716"/>
                <a:gd name="adj2" fmla="val 17581411"/>
                <a:gd name="adj3" fmla="val 1058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E4DAD4-3AAA-E394-0B9C-9BFE84666FBA}"/>
                </a:ext>
              </a:extLst>
            </p:cNvPr>
            <p:cNvSpPr txBox="1"/>
            <p:nvPr/>
          </p:nvSpPr>
          <p:spPr>
            <a:xfrm>
              <a:off x="1096737" y="2253489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1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EB4028-ABFD-7740-5C63-9A686B601552}"/>
                </a:ext>
              </a:extLst>
            </p:cNvPr>
            <p:cNvSpPr txBox="1"/>
            <p:nvPr/>
          </p:nvSpPr>
          <p:spPr>
            <a:xfrm>
              <a:off x="3723823" y="2253489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2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F8736B-B55A-E444-5D96-172548F8F77B}"/>
                </a:ext>
              </a:extLst>
            </p:cNvPr>
            <p:cNvSpPr txBox="1"/>
            <p:nvPr/>
          </p:nvSpPr>
          <p:spPr>
            <a:xfrm>
              <a:off x="6278337" y="2253489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3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04584A-AF7C-B1F9-5FE3-A9EB3E9B5794}"/>
                </a:ext>
              </a:extLst>
            </p:cNvPr>
            <p:cNvSpPr txBox="1"/>
            <p:nvPr/>
          </p:nvSpPr>
          <p:spPr>
            <a:xfrm>
              <a:off x="8876394" y="2253489"/>
              <a:ext cx="176795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en Sans" panose="020B0606030504020204" pitchFamily="34" charset="0"/>
                </a:rPr>
                <a:t>4</a:t>
              </a:r>
              <a:endParaRPr kumimoji="0" lang="en-GB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0DBE89-48B6-538D-5888-90548C8408B6}"/>
                </a:ext>
              </a:extLst>
            </p:cNvPr>
            <p:cNvSpPr txBox="1"/>
            <p:nvPr/>
          </p:nvSpPr>
          <p:spPr>
            <a:xfrm>
              <a:off x="1190139" y="4164231"/>
              <a:ext cx="185717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IDENTIFY</a:t>
              </a:r>
              <a:r>
                <a:rPr lang="en-GB" sz="13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3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The Data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893CE-5605-6DD9-0F33-EB59CE9C293A}"/>
                </a:ext>
              </a:extLst>
            </p:cNvPr>
            <p:cNvSpPr txBox="1"/>
            <p:nvPr/>
          </p:nvSpPr>
          <p:spPr>
            <a:xfrm>
              <a:off x="3772613" y="4164231"/>
              <a:ext cx="167037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TRAIN</a:t>
              </a:r>
              <a:r>
                <a:rPr lang="en-GB" sz="13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The models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F92401-17BF-D9BD-BE72-F05F055E45C5}"/>
                </a:ext>
              </a:extLst>
            </p:cNvPr>
            <p:cNvSpPr txBox="1"/>
            <p:nvPr/>
          </p:nvSpPr>
          <p:spPr>
            <a:xfrm>
              <a:off x="8367748" y="4112864"/>
              <a:ext cx="2634113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b="1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DEPLOYMENT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300" dirty="0"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Of the Model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442CA3-AE39-99DF-A723-5573273138E6}"/>
                </a:ext>
              </a:extLst>
            </p:cNvPr>
            <p:cNvSpPr txBox="1"/>
            <p:nvPr/>
          </p:nvSpPr>
          <p:spPr>
            <a:xfrm>
              <a:off x="6168283" y="4164231"/>
              <a:ext cx="167037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DEVELOP</a:t>
              </a:r>
              <a:r>
                <a:rPr kumimoji="0" lang="en-GB" sz="13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Strategies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A0FD5A-6A67-F084-D82C-1EC92684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4" y="1529292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Dataset: </a:t>
            </a:r>
            <a:r>
              <a:rPr lang="en-US" sz="1800" dirty="0"/>
              <a:t>10,000 rows x 14 columns </a:t>
            </a:r>
          </a:p>
          <a:p>
            <a:pPr marL="0" indent="0">
              <a:buNone/>
            </a:pPr>
            <a:r>
              <a:rPr lang="en-US" sz="1800" b="1" dirty="0"/>
              <a:t>Missing Data</a:t>
            </a:r>
            <a:r>
              <a:rPr lang="en-US" sz="1800" dirty="0"/>
              <a:t>: Steps to handle missing data. (Geography &amp; gender)</a:t>
            </a:r>
          </a:p>
          <a:p>
            <a:pPr marL="0" indent="0">
              <a:buNone/>
            </a:pPr>
            <a:r>
              <a:rPr lang="en-US" sz="1800" b="1" dirty="0"/>
              <a:t>Encoding Categorical Features</a:t>
            </a:r>
            <a:r>
              <a:rPr lang="en-US" sz="1800" dirty="0"/>
              <a:t>: </a:t>
            </a:r>
          </a:p>
          <a:p>
            <a:r>
              <a:rPr lang="en-US" sz="1800" dirty="0"/>
              <a:t>Label Encoding for binary categorical features (Gender).</a:t>
            </a:r>
          </a:p>
          <a:p>
            <a:r>
              <a:rPr lang="en-US" sz="1800" dirty="0"/>
              <a:t>One-Hot Encoding for multi-class categorical features (Geography).</a:t>
            </a:r>
          </a:p>
          <a:p>
            <a:pPr marL="0" indent="0">
              <a:buNone/>
            </a:pPr>
            <a:r>
              <a:rPr lang="en-US" sz="1800" b="1" dirty="0"/>
              <a:t>Drop: </a:t>
            </a:r>
            <a:r>
              <a:rPr lang="en-US" sz="1800" dirty="0"/>
              <a:t>Row number, Customer ID, Surname</a:t>
            </a:r>
          </a:p>
          <a:p>
            <a:pPr marL="0" indent="0">
              <a:buNone/>
            </a:pPr>
            <a:r>
              <a:rPr lang="en-US" sz="1800" b="1" dirty="0"/>
              <a:t>Responding Variable</a:t>
            </a:r>
            <a:r>
              <a:rPr lang="en-US" sz="1800" dirty="0"/>
              <a:t>: Exited </a:t>
            </a:r>
          </a:p>
          <a:p>
            <a:endParaRPr lang="en-US" sz="18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E502F1D-EB46-7C7B-9FFB-E83122A30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120777"/>
              </p:ext>
            </p:extLst>
          </p:nvPr>
        </p:nvGraphicFramePr>
        <p:xfrm>
          <a:off x="5867400" y="880532"/>
          <a:ext cx="5621866" cy="526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E00-F99D-1C06-998E-57BD0262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6A79-F8CD-B949-80C3-9FB27BF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BBDB-17A1-2CFD-24AF-B48FA1D50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461" y="1616508"/>
            <a:ext cx="4844942" cy="320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F48FB1-18B3-3DFB-36B0-4A176DC0BF76}"/>
              </a:ext>
            </a:extLst>
          </p:cNvPr>
          <p:cNvSpPr txBox="1"/>
          <p:nvPr/>
        </p:nvSpPr>
        <p:spPr>
          <a:xfrm>
            <a:off x="979544" y="1593899"/>
            <a:ext cx="424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Churn Rate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9CA338-48F0-C1CA-7B50-DAD961AC9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99359"/>
              </p:ext>
            </p:extLst>
          </p:nvPr>
        </p:nvGraphicFramePr>
        <p:xfrm>
          <a:off x="1056548" y="3220794"/>
          <a:ext cx="48449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81">
                  <a:extLst>
                    <a:ext uri="{9D8B030D-6E8A-4147-A177-3AD203B41FA5}">
                      <a16:colId xmlns:a16="http://schemas.microsoft.com/office/drawing/2014/main" val="1750569976"/>
                    </a:ext>
                  </a:extLst>
                </a:gridCol>
                <a:gridCol w="1614981">
                  <a:extLst>
                    <a:ext uri="{9D8B030D-6E8A-4147-A177-3AD203B41FA5}">
                      <a16:colId xmlns:a16="http://schemas.microsoft.com/office/drawing/2014/main" val="1010530587"/>
                    </a:ext>
                  </a:extLst>
                </a:gridCol>
                <a:gridCol w="1614981">
                  <a:extLst>
                    <a:ext uri="{9D8B030D-6E8A-4147-A177-3AD203B41FA5}">
                      <a16:colId xmlns:a16="http://schemas.microsoft.com/office/drawing/2014/main" val="385781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95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3A3E73-8D57-EE24-B482-C5EDCAD34F18}"/>
              </a:ext>
            </a:extLst>
          </p:cNvPr>
          <p:cNvSpPr txBox="1"/>
          <p:nvPr/>
        </p:nvSpPr>
        <p:spPr>
          <a:xfrm>
            <a:off x="979544" y="2297464"/>
            <a:ext cx="4244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Customer: 18, 869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Customer Churn Rate: 34.3%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CC294-CFD6-A1FA-F6FD-59BF7573009A}"/>
              </a:ext>
            </a:extLst>
          </p:cNvPr>
          <p:cNvSpPr/>
          <p:nvPr/>
        </p:nvSpPr>
        <p:spPr>
          <a:xfrm>
            <a:off x="979544" y="3929457"/>
            <a:ext cx="5116456" cy="40385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9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6A79-F8CD-B949-80C3-9FB27BF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9CA338-48F0-C1CA-7B50-DAD961AC9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86912"/>
              </p:ext>
            </p:extLst>
          </p:nvPr>
        </p:nvGraphicFramePr>
        <p:xfrm>
          <a:off x="5555784" y="1924126"/>
          <a:ext cx="4917708" cy="1978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27">
                  <a:extLst>
                    <a:ext uri="{9D8B030D-6E8A-4147-A177-3AD203B41FA5}">
                      <a16:colId xmlns:a16="http://schemas.microsoft.com/office/drawing/2014/main" val="1750569976"/>
                    </a:ext>
                  </a:extLst>
                </a:gridCol>
                <a:gridCol w="1229427">
                  <a:extLst>
                    <a:ext uri="{9D8B030D-6E8A-4147-A177-3AD203B41FA5}">
                      <a16:colId xmlns:a16="http://schemas.microsoft.com/office/drawing/2014/main" val="1010530587"/>
                    </a:ext>
                  </a:extLst>
                </a:gridCol>
                <a:gridCol w="1229427">
                  <a:extLst>
                    <a:ext uri="{9D8B030D-6E8A-4147-A177-3AD203B41FA5}">
                      <a16:colId xmlns:a16="http://schemas.microsoft.com/office/drawing/2014/main" val="3857818655"/>
                    </a:ext>
                  </a:extLst>
                </a:gridCol>
                <a:gridCol w="1229427">
                  <a:extLst>
                    <a:ext uri="{9D8B030D-6E8A-4147-A177-3AD203B41FA5}">
                      <a16:colId xmlns:a16="http://schemas.microsoft.com/office/drawing/2014/main" val="728269203"/>
                    </a:ext>
                  </a:extLst>
                </a:gridCol>
              </a:tblGrid>
              <a:tr h="3346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58939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0383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400" b="1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7,635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2,257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9560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400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7,324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59111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18,869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6,442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73985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C955B7F-B4B5-14AF-33E9-2EADBDB5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9" y="1581699"/>
            <a:ext cx="4438383" cy="3336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4D2F6F-31E5-3E91-5EA0-20470ACB34F4}"/>
              </a:ext>
            </a:extLst>
          </p:cNvPr>
          <p:cNvSpPr txBox="1"/>
          <p:nvPr/>
        </p:nvSpPr>
        <p:spPr>
          <a:xfrm>
            <a:off x="1181501" y="4878412"/>
            <a:ext cx="9685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Geography: Higher exits in Germany, lowest in France. </a:t>
            </a:r>
            <a:endParaRPr lang="en-US" sz="18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28CD4-6DB3-C8D9-9572-ABA0A188E8B4}"/>
              </a:ext>
            </a:extLst>
          </p:cNvPr>
          <p:cNvSpPr txBox="1"/>
          <p:nvPr/>
        </p:nvSpPr>
        <p:spPr>
          <a:xfrm>
            <a:off x="950494" y="734929"/>
            <a:ext cx="424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Churn Rate by Country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CC2DA5-EDAA-7737-10EC-4C8E0BB49E46}"/>
              </a:ext>
            </a:extLst>
          </p:cNvPr>
          <p:cNvSpPr/>
          <p:nvPr/>
        </p:nvSpPr>
        <p:spPr>
          <a:xfrm>
            <a:off x="5361272" y="2800951"/>
            <a:ext cx="5284270" cy="49088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6A79-F8CD-B949-80C3-9FB27BFB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7100"/>
            <a:ext cx="2743200" cy="365125"/>
          </a:xfrm>
        </p:spPr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9CA338-48F0-C1CA-7B50-DAD961AC9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5122"/>
              </p:ext>
            </p:extLst>
          </p:nvPr>
        </p:nvGraphicFramePr>
        <p:xfrm>
          <a:off x="116304" y="4088799"/>
          <a:ext cx="381417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393">
                  <a:extLst>
                    <a:ext uri="{9D8B030D-6E8A-4147-A177-3AD203B41FA5}">
                      <a16:colId xmlns:a16="http://schemas.microsoft.com/office/drawing/2014/main" val="1750569976"/>
                    </a:ext>
                  </a:extLst>
                </a:gridCol>
                <a:gridCol w="1271393">
                  <a:extLst>
                    <a:ext uri="{9D8B030D-6E8A-4147-A177-3AD203B41FA5}">
                      <a16:colId xmlns:a16="http://schemas.microsoft.com/office/drawing/2014/main" val="1010530587"/>
                    </a:ext>
                  </a:extLst>
                </a:gridCol>
                <a:gridCol w="1271393">
                  <a:extLst>
                    <a:ext uri="{9D8B030D-6E8A-4147-A177-3AD203B41FA5}">
                      <a16:colId xmlns:a16="http://schemas.microsoft.com/office/drawing/2014/main" val="3857818655"/>
                    </a:ext>
                  </a:extLst>
                </a:gridCol>
              </a:tblGrid>
              <a:tr h="334663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58939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600" b="1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3,336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0383"/>
                  </a:ext>
                </a:extLst>
              </a:tr>
              <a:tr h="334663">
                <a:tc>
                  <a:txBody>
                    <a:bodyPr/>
                    <a:lstStyle/>
                    <a:p>
                      <a:r>
                        <a:rPr lang="en-US" sz="16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95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6BCDF1F-051B-1A3A-C7D0-B077DE27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" y="1131851"/>
            <a:ext cx="3814179" cy="2614698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9604E9-FE40-0D43-3ACB-F19AB125F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19383"/>
              </p:ext>
            </p:extLst>
          </p:nvPr>
        </p:nvGraphicFramePr>
        <p:xfrm>
          <a:off x="4117383" y="4058073"/>
          <a:ext cx="3809823" cy="107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41">
                  <a:extLst>
                    <a:ext uri="{9D8B030D-6E8A-4147-A177-3AD203B41FA5}">
                      <a16:colId xmlns:a16="http://schemas.microsoft.com/office/drawing/2014/main" val="1750569976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1010530587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3857818655"/>
                    </a:ext>
                  </a:extLst>
                </a:gridCol>
              </a:tblGrid>
              <a:tr h="35886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58939"/>
                  </a:ext>
                </a:extLst>
              </a:tr>
              <a:tr h="358864">
                <a:tc>
                  <a:txBody>
                    <a:bodyPr/>
                    <a:lstStyle/>
                    <a:p>
                      <a:r>
                        <a:rPr lang="en-US" sz="16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0383"/>
                  </a:ext>
                </a:extLst>
              </a:tr>
              <a:tr h="358864">
                <a:tc>
                  <a:txBody>
                    <a:bodyPr/>
                    <a:lstStyle/>
                    <a:p>
                      <a:r>
                        <a:rPr lang="en-US" sz="1600" b="1" dirty="0"/>
                        <a:t>Not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2,967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46.1%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956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2E4001C-6E1B-8747-CF3C-89FA2EA6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83" y="1231313"/>
            <a:ext cx="3577222" cy="243607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809968-238C-8C18-0A3F-F12537CEC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01202"/>
              </p:ext>
            </p:extLst>
          </p:nvPr>
        </p:nvGraphicFramePr>
        <p:xfrm>
          <a:off x="8098867" y="4086947"/>
          <a:ext cx="3809823" cy="1007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41">
                  <a:extLst>
                    <a:ext uri="{9D8B030D-6E8A-4147-A177-3AD203B41FA5}">
                      <a16:colId xmlns:a16="http://schemas.microsoft.com/office/drawing/2014/main" val="1750569976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1010530587"/>
                    </a:ext>
                  </a:extLst>
                </a:gridCol>
                <a:gridCol w="1269941">
                  <a:extLst>
                    <a:ext uri="{9D8B030D-6E8A-4147-A177-3AD203B41FA5}">
                      <a16:colId xmlns:a16="http://schemas.microsoft.com/office/drawing/2014/main" val="3857818655"/>
                    </a:ext>
                  </a:extLst>
                </a:gridCol>
              </a:tblGrid>
              <a:tr h="33589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58939"/>
                  </a:ext>
                </a:extLst>
              </a:tr>
              <a:tr h="335897">
                <a:tc>
                  <a:txBody>
                    <a:bodyPr/>
                    <a:lstStyle/>
                    <a:p>
                      <a:r>
                        <a:rPr lang="en-US" sz="1600" b="1" dirty="0"/>
                        <a:t>With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3,589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20383"/>
                  </a:ext>
                </a:extLst>
              </a:tr>
              <a:tr h="335897">
                <a:tc>
                  <a:txBody>
                    <a:bodyPr/>
                    <a:lstStyle/>
                    <a:p>
                      <a:r>
                        <a:rPr lang="en-US" sz="1600" dirty="0"/>
                        <a:t>Without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95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F0FFA3F1-406D-D3F6-34CA-52D7B182E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68" y="1171095"/>
            <a:ext cx="3577222" cy="2499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8B1120-C95A-135D-74D3-D87803D9E910}"/>
              </a:ext>
            </a:extLst>
          </p:cNvPr>
          <p:cNvSpPr txBox="1"/>
          <p:nvPr/>
        </p:nvSpPr>
        <p:spPr>
          <a:xfrm>
            <a:off x="209192" y="5268723"/>
            <a:ext cx="37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Gender: Higher exit proportion for females.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CB096-5EAA-D8F1-9E4F-FEEAD14783FF}"/>
              </a:ext>
            </a:extLst>
          </p:cNvPr>
          <p:cNvSpPr txBox="1"/>
          <p:nvPr/>
        </p:nvSpPr>
        <p:spPr>
          <a:xfrm>
            <a:off x="4028291" y="5270827"/>
            <a:ext cx="398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Is Active Member: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Higher exit proportion 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for not active members.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B73A5-22C5-D361-A9DD-C7EB0983BDEA}"/>
              </a:ext>
            </a:extLst>
          </p:cNvPr>
          <p:cNvSpPr txBox="1"/>
          <p:nvPr/>
        </p:nvSpPr>
        <p:spPr>
          <a:xfrm>
            <a:off x="8098867" y="5268723"/>
            <a:ext cx="3988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CrCard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: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Higher exit proportion with CC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867E28-C3FA-3CB9-AF4E-93A3656191B9}"/>
              </a:ext>
            </a:extLst>
          </p:cNvPr>
          <p:cNvSpPr/>
          <p:nvPr/>
        </p:nvSpPr>
        <p:spPr>
          <a:xfrm>
            <a:off x="17019" y="4398743"/>
            <a:ext cx="3963145" cy="3543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3AF8EA-161B-2291-B7A6-7E088115E220}"/>
              </a:ext>
            </a:extLst>
          </p:cNvPr>
          <p:cNvSpPr/>
          <p:nvPr/>
        </p:nvSpPr>
        <p:spPr>
          <a:xfrm>
            <a:off x="4053151" y="4780328"/>
            <a:ext cx="3963145" cy="3543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DDE15-0534-032B-3CE6-2665A589603A}"/>
              </a:ext>
            </a:extLst>
          </p:cNvPr>
          <p:cNvSpPr/>
          <p:nvPr/>
        </p:nvSpPr>
        <p:spPr>
          <a:xfrm>
            <a:off x="8032401" y="4425991"/>
            <a:ext cx="3963145" cy="3543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8E29-354F-DB57-F11F-AE83C07D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7B1D6-B4B9-143A-A9FC-703AE44E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6" y="1090401"/>
            <a:ext cx="5424765" cy="1710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7EE29-B295-5871-23A6-8E5323FD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6" y="3683294"/>
            <a:ext cx="5424765" cy="1806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92139-24FC-9A04-D5B7-7155AA99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182" y="1014397"/>
            <a:ext cx="4999191" cy="16302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378F8-03C3-44D4-E696-D372EFF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403" y="3746647"/>
            <a:ext cx="5181970" cy="1680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CC5839-8984-4E1A-90C3-25CC1C61F71D}"/>
              </a:ext>
            </a:extLst>
          </p:cNvPr>
          <p:cNvSpPr txBox="1"/>
          <p:nvPr/>
        </p:nvSpPr>
        <p:spPr>
          <a:xfrm>
            <a:off x="779646" y="2800952"/>
            <a:ext cx="51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Score: Slightly lower median for exited customers.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credit score for customers who exited: 611.0 </a:t>
            </a: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637.0 for those who did not exit.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7635E-AAD0-83C4-B659-EBE06DF850FA}"/>
              </a:ext>
            </a:extLst>
          </p:cNvPr>
          <p:cNvSpPr txBox="1"/>
          <p:nvPr/>
        </p:nvSpPr>
        <p:spPr>
          <a:xfrm>
            <a:off x="779645" y="5490076"/>
            <a:ext cx="513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 Older customers are more likely to exit.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age of customers who exited is 44</a:t>
            </a: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compared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39  for those who did not exit</a:t>
            </a: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9FF712-A1BF-1CC1-81DF-6402902974A5}"/>
              </a:ext>
            </a:extLst>
          </p:cNvPr>
          <p:cNvSpPr txBox="1"/>
          <p:nvPr/>
        </p:nvSpPr>
        <p:spPr>
          <a:xfrm>
            <a:off x="6699182" y="2893284"/>
            <a:ext cx="5138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Balance: Higher median balance for exited customers. Range of balance for customers who exited:  0 </a:t>
            </a: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𝑡𝑜 </a:t>
            </a: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250,898.09 with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balance of $116,760.60</a:t>
            </a:r>
            <a:endParaRPr lang="en-US" sz="12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E8C51-787C-022B-ED15-5C2A9D939C47}"/>
              </a:ext>
            </a:extLst>
          </p:cNvPr>
          <p:cNvSpPr txBox="1"/>
          <p:nvPr/>
        </p:nvSpPr>
        <p:spPr>
          <a:xfrm>
            <a:off x="6629404" y="5587588"/>
            <a:ext cx="513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 Salary: Similar distributions, suggesting it might not be a significant factor for churn.</a:t>
            </a:r>
            <a:endParaRPr lang="en-US" sz="12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37142-2D4C-B436-6003-2BAB90923951}"/>
              </a:ext>
            </a:extLst>
          </p:cNvPr>
          <p:cNvSpPr txBox="1"/>
          <p:nvPr/>
        </p:nvSpPr>
        <p:spPr>
          <a:xfrm>
            <a:off x="779645" y="279133"/>
            <a:ext cx="648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Continuous Numerical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269484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1379</Words>
  <Application>Microsoft Office PowerPoint</Application>
  <PresentationFormat>Widescreen</PresentationFormat>
  <Paragraphs>228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Helvetica Neue</vt:lpstr>
      <vt:lpstr>Noto Sans</vt:lpstr>
      <vt:lpstr>Open Sans</vt:lpstr>
      <vt:lpstr>Roboto</vt:lpstr>
      <vt:lpstr>Times New Roman</vt:lpstr>
      <vt:lpstr>Office Theme</vt:lpstr>
      <vt:lpstr>Title: European Bank’s Customer Churn Analysis &amp; Prediction</vt:lpstr>
      <vt:lpstr>PowerPoint Presentation</vt:lpstr>
      <vt:lpstr>PowerPoint Presentation</vt:lpstr>
      <vt:lpstr>PowerPoint Presentation</vt:lpstr>
      <vt:lpstr>Identify  Data</vt:lpstr>
      <vt:lpstr>Exploratory Data Analysis Findings</vt:lpstr>
      <vt:lpstr>PowerPoint Presentation</vt:lpstr>
      <vt:lpstr>PowerPoint Presentation</vt:lpstr>
      <vt:lpstr>PowerPoint Presentation</vt:lpstr>
      <vt:lpstr>Summary of EDA</vt:lpstr>
      <vt:lpstr>PowerPoint Presentation</vt:lpstr>
      <vt:lpstr>Model Performance</vt:lpstr>
      <vt:lpstr>Recommendation on Future Work: Deployment</vt:lpstr>
      <vt:lpstr>Actionable Insights for Customer Retention Strategies:</vt:lpstr>
      <vt:lpstr>PowerPoint Presentation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Kugaaneswaran Sangaran</cp:lastModifiedBy>
  <cp:revision>26</cp:revision>
  <dcterms:created xsi:type="dcterms:W3CDTF">2024-03-15T17:02:54Z</dcterms:created>
  <dcterms:modified xsi:type="dcterms:W3CDTF">2024-06-30T05:49:09Z</dcterms:modified>
</cp:coreProperties>
</file>