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Maven Pro" pitchFamily="2" charset="77"/>
      <p:regular r:id="rId20"/>
      <p:bold r:id="rId21"/>
    </p:embeddedFont>
    <p:embeddedFont>
      <p:font typeface="Nunito"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673F9E-25E4-4EFD-A54F-5339BB0A2428}">
  <a:tblStyle styleId="{79673F9E-25E4-4EFD-A54F-5339BB0A24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1d8b36ef5e_0_1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1d8b36ef5e_0_1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1d8b36ef5e_0_1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1d8b36ef5e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1d8b36ef5e_0_1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1d8b36ef5e_0_1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1d8b36ef5e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1d8b36ef5e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p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p1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75" name="Google Shape;275;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276" name="Google Shape;276;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p4"/>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p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p5"/>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7" name="Google Shape;97;p5"/>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p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p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p7"/>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p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p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p9"/>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p9"/>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p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p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1098666" y="2151750"/>
            <a:ext cx="10224089" cy="223962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25000"/>
              <a:buFont typeface="Calibri"/>
              <a:buNone/>
            </a:pPr>
            <a:r>
              <a:rPr lang="en-US" dirty="0"/>
              <a:t>HOUSE PRICE PREDICTION USING MACHINE LEARNING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FD6984-59E6-B67F-CEDF-B0B5A43F22F7}"/>
              </a:ext>
            </a:extLst>
          </p:cNvPr>
          <p:cNvSpPr>
            <a:spLocks noGrp="1"/>
          </p:cNvSpPr>
          <p:nvPr>
            <p:ph type="body" idx="1"/>
          </p:nvPr>
        </p:nvSpPr>
        <p:spPr/>
        <p:txBody>
          <a:bodyPr/>
          <a:lstStyle/>
          <a:p>
            <a:pPr marL="114300" indent="0">
              <a:buNone/>
            </a:pPr>
            <a:endParaRPr lang="en-US" dirty="0"/>
          </a:p>
        </p:txBody>
      </p:sp>
      <p:pic>
        <p:nvPicPr>
          <p:cNvPr id="5" name="Picture 4" descr="A picture containing text, screenshot, rectangle, diagram&#10;&#10;Description automatically generated">
            <a:extLst>
              <a:ext uri="{FF2B5EF4-FFF2-40B4-BE49-F238E27FC236}">
                <a16:creationId xmlns:a16="http://schemas.microsoft.com/office/drawing/2014/main" id="{5D18A5E8-F2B9-3FED-39C2-BA5620BA7947}"/>
              </a:ext>
            </a:extLst>
          </p:cNvPr>
          <p:cNvPicPr>
            <a:picLocks noChangeAspect="1"/>
          </p:cNvPicPr>
          <p:nvPr/>
        </p:nvPicPr>
        <p:blipFill>
          <a:blip r:embed="rId2"/>
          <a:stretch>
            <a:fillRect/>
          </a:stretch>
        </p:blipFill>
        <p:spPr>
          <a:xfrm>
            <a:off x="1011766" y="1986844"/>
            <a:ext cx="4587522" cy="3373642"/>
          </a:xfrm>
          <a:prstGeom prst="rect">
            <a:avLst/>
          </a:prstGeom>
        </p:spPr>
      </p:pic>
      <p:sp>
        <p:nvSpPr>
          <p:cNvPr id="6" name="TextBox 5">
            <a:extLst>
              <a:ext uri="{FF2B5EF4-FFF2-40B4-BE49-F238E27FC236}">
                <a16:creationId xmlns:a16="http://schemas.microsoft.com/office/drawing/2014/main" id="{CE82C9C9-BBF8-ED5D-7C41-47252F621E05}"/>
              </a:ext>
            </a:extLst>
          </p:cNvPr>
          <p:cNvSpPr txBox="1"/>
          <p:nvPr/>
        </p:nvSpPr>
        <p:spPr>
          <a:xfrm>
            <a:off x="1873956" y="5614767"/>
            <a:ext cx="3036711" cy="307777"/>
          </a:xfrm>
          <a:prstGeom prst="rect">
            <a:avLst/>
          </a:prstGeom>
          <a:noFill/>
        </p:spPr>
        <p:txBody>
          <a:bodyPr wrap="square" rtlCol="0">
            <a:spAutoFit/>
          </a:bodyPr>
          <a:lstStyle/>
          <a:p>
            <a:r>
              <a:rPr lang="en-US" dirty="0"/>
              <a:t>Fig. 3. Train dataset performance</a:t>
            </a:r>
          </a:p>
        </p:txBody>
      </p:sp>
      <p:pic>
        <p:nvPicPr>
          <p:cNvPr id="8" name="Picture 7" descr="A picture containing text, screenshot, rectangle, number&#10;&#10;Description automatically generated">
            <a:extLst>
              <a:ext uri="{FF2B5EF4-FFF2-40B4-BE49-F238E27FC236}">
                <a16:creationId xmlns:a16="http://schemas.microsoft.com/office/drawing/2014/main" id="{C9D400D6-23B8-01A0-2013-56E3E4B48285}"/>
              </a:ext>
            </a:extLst>
          </p:cNvPr>
          <p:cNvPicPr>
            <a:picLocks noChangeAspect="1"/>
          </p:cNvPicPr>
          <p:nvPr/>
        </p:nvPicPr>
        <p:blipFill>
          <a:blip r:embed="rId3"/>
          <a:stretch>
            <a:fillRect/>
          </a:stretch>
        </p:blipFill>
        <p:spPr>
          <a:xfrm>
            <a:off x="6096000" y="1986844"/>
            <a:ext cx="4587522" cy="3300489"/>
          </a:xfrm>
          <a:prstGeom prst="rect">
            <a:avLst/>
          </a:prstGeom>
        </p:spPr>
      </p:pic>
      <p:sp>
        <p:nvSpPr>
          <p:cNvPr id="9" name="TextBox 8">
            <a:extLst>
              <a:ext uri="{FF2B5EF4-FFF2-40B4-BE49-F238E27FC236}">
                <a16:creationId xmlns:a16="http://schemas.microsoft.com/office/drawing/2014/main" id="{A5C9EBC5-36CC-A892-24F2-8DADF3E198DE}"/>
              </a:ext>
            </a:extLst>
          </p:cNvPr>
          <p:cNvSpPr txBox="1"/>
          <p:nvPr/>
        </p:nvSpPr>
        <p:spPr>
          <a:xfrm>
            <a:off x="6908800" y="5640341"/>
            <a:ext cx="3409244" cy="307777"/>
          </a:xfrm>
          <a:prstGeom prst="rect">
            <a:avLst/>
          </a:prstGeom>
          <a:noFill/>
        </p:spPr>
        <p:txBody>
          <a:bodyPr wrap="square" rtlCol="0">
            <a:spAutoFit/>
          </a:bodyPr>
          <a:lstStyle/>
          <a:p>
            <a:r>
              <a:rPr lang="en-US" dirty="0"/>
              <a:t>Fig. 4. Test dataset performance</a:t>
            </a:r>
          </a:p>
        </p:txBody>
      </p:sp>
    </p:spTree>
    <p:extLst>
      <p:ext uri="{BB962C8B-B14F-4D97-AF65-F5344CB8AC3E}">
        <p14:creationId xmlns:p14="http://schemas.microsoft.com/office/powerpoint/2010/main" val="330827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sz="3600">
                <a:latin typeface="Arial"/>
                <a:ea typeface="Arial"/>
                <a:cs typeface="Arial"/>
                <a:sym typeface="Arial"/>
              </a:rPr>
              <a:t>REFERENCES</a:t>
            </a:r>
            <a:endParaRPr sz="3600">
              <a:latin typeface="Arial"/>
              <a:ea typeface="Arial"/>
              <a:cs typeface="Arial"/>
              <a:sym typeface="Arial"/>
            </a:endParaRPr>
          </a:p>
        </p:txBody>
      </p:sp>
      <p:sp>
        <p:nvSpPr>
          <p:cNvPr id="338" name="Google Shape;338;p23"/>
          <p:cNvSpPr txBox="1">
            <a:spLocks noGrp="1"/>
          </p:cNvSpPr>
          <p:nvPr>
            <p:ph type="body" idx="1"/>
          </p:nvPr>
        </p:nvSpPr>
        <p:spPr>
          <a:xfrm>
            <a:off x="838200" y="1839700"/>
            <a:ext cx="10515600" cy="4351200"/>
          </a:xfrm>
          <a:prstGeom prst="rect">
            <a:avLst/>
          </a:prstGeom>
          <a:noFill/>
          <a:ln>
            <a:noFill/>
          </a:ln>
        </p:spPr>
        <p:txBody>
          <a:bodyPr spcFirstLastPara="1" wrap="square" lIns="91425" tIns="45700" rIns="91425" bIns="45700" anchor="t" anchorCtr="0">
            <a:noAutofit/>
          </a:bodyPr>
          <a:lstStyle/>
          <a:p>
            <a:pPr marL="228600" lvl="0" indent="-280035" algn="l" rtl="0">
              <a:lnSpc>
                <a:spcPct val="100000"/>
              </a:lnSpc>
              <a:spcBef>
                <a:spcPts val="0"/>
              </a:spcBef>
              <a:spcAft>
                <a:spcPts val="0"/>
              </a:spcAft>
              <a:buClr>
                <a:schemeClr val="dk1"/>
              </a:buClr>
              <a:buSzPts val="3400"/>
              <a:buFont typeface="Arial"/>
              <a:buChar char="●"/>
            </a:pPr>
            <a:r>
              <a:rPr lang="en-US" sz="2400" dirty="0"/>
              <a:t>Vivek Singh Rana, </a:t>
            </a:r>
            <a:r>
              <a:rPr lang="en-US" sz="2400" dirty="0" err="1"/>
              <a:t>Jayanto</a:t>
            </a:r>
            <a:r>
              <a:rPr lang="en-US" sz="2400" dirty="0"/>
              <a:t> Mondal, Annu Sharma, Indu Kashyap,” House Price Prediction Using Optimal Regression Techniques”, 2020 2nd International Conference on Advances in Computing, Communication Control and Networking (ICACCCN). </a:t>
            </a:r>
          </a:p>
          <a:p>
            <a:pPr marL="0" lvl="0" indent="0" algn="l" rtl="0">
              <a:lnSpc>
                <a:spcPct val="100000"/>
              </a:lnSpc>
              <a:spcBef>
                <a:spcPts val="0"/>
              </a:spcBef>
              <a:spcAft>
                <a:spcPts val="0"/>
              </a:spcAft>
              <a:buClr>
                <a:schemeClr val="dk1"/>
              </a:buClr>
              <a:buSzPts val="3400"/>
              <a:buNone/>
            </a:pPr>
            <a:endParaRPr lang="en-US" sz="2400" dirty="0"/>
          </a:p>
          <a:p>
            <a:pPr marL="228600" lvl="0" indent="-280035" algn="l" rtl="0">
              <a:lnSpc>
                <a:spcPct val="100000"/>
              </a:lnSpc>
              <a:spcBef>
                <a:spcPts val="0"/>
              </a:spcBef>
              <a:spcAft>
                <a:spcPts val="0"/>
              </a:spcAft>
              <a:buClr>
                <a:schemeClr val="dk1"/>
              </a:buClr>
              <a:buSzPts val="3400"/>
              <a:buFont typeface="Arial"/>
              <a:buChar char="●"/>
            </a:pPr>
            <a:r>
              <a:rPr lang="en-US" sz="2400" dirty="0" err="1"/>
              <a:t>Manasa</a:t>
            </a:r>
            <a:r>
              <a:rPr lang="en-US" sz="2400" dirty="0"/>
              <a:t> J, Radha Gupta, </a:t>
            </a:r>
            <a:r>
              <a:rPr lang="en-US" sz="2400" dirty="0" err="1"/>
              <a:t>Narahari</a:t>
            </a:r>
            <a:r>
              <a:rPr lang="en-US" sz="2400" dirty="0"/>
              <a:t> N S,” Machine Learning based Predicting House Prices using Regression Techniques”, Proceedings of the Second International Conference on Innovative Mechanisms for Industry Applications (ICIMIA 2020) IEEE Xplore Part Number: CFP20K58-ART; ISBN: 978-1-7281-4167-1.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4"/>
          <p:cNvSpPr txBox="1">
            <a:spLocks noGrp="1"/>
          </p:cNvSpPr>
          <p:nvPr>
            <p:ph type="body" idx="1"/>
          </p:nvPr>
        </p:nvSpPr>
        <p:spPr>
          <a:xfrm>
            <a:off x="697400" y="642725"/>
            <a:ext cx="10515600" cy="4351200"/>
          </a:xfrm>
          <a:prstGeom prst="rect">
            <a:avLst/>
          </a:prstGeom>
        </p:spPr>
        <p:txBody>
          <a:bodyPr spcFirstLastPara="1" wrap="square" lIns="91425" tIns="45700" rIns="91425" bIns="45700" anchor="t" anchorCtr="0">
            <a:normAutofit/>
          </a:bodyPr>
          <a:lstStyle/>
          <a:p>
            <a:pPr indent="-381000">
              <a:lnSpc>
                <a:spcPct val="100000"/>
              </a:lnSpc>
              <a:buSzPts val="2400"/>
              <a:buFont typeface="Arial"/>
              <a:buChar char="●"/>
            </a:pPr>
            <a:r>
              <a:rPr lang="en-US" sz="2400" dirty="0"/>
              <a:t>Maida </a:t>
            </a:r>
            <a:r>
              <a:rPr lang="en-US" sz="2400" dirty="0" err="1"/>
              <a:t>Ahtesham</a:t>
            </a:r>
            <a:r>
              <a:rPr lang="en-US" sz="2400" dirty="0"/>
              <a:t>, </a:t>
            </a:r>
            <a:r>
              <a:rPr lang="en-US" sz="2400" dirty="0" err="1"/>
              <a:t>Narmeen</a:t>
            </a:r>
            <a:r>
              <a:rPr lang="en-US" sz="2400" dirty="0"/>
              <a:t> Zakaria </a:t>
            </a:r>
            <a:r>
              <a:rPr lang="en-US" sz="2400" dirty="0" err="1"/>
              <a:t>Bawany</a:t>
            </a:r>
            <a:r>
              <a:rPr lang="en-US" sz="2400" dirty="0"/>
              <a:t>, Kiran Fatima,” House Price Prediction using Machine Learning Algorithm – The Case of Karachi City, Pakistan”,2020 21st </a:t>
            </a:r>
            <a:r>
              <a:rPr lang="en-US" sz="2400" dirty="0" err="1"/>
              <a:t>Internation</a:t>
            </a:r>
            <a:r>
              <a:rPr lang="en-US" sz="2400" dirty="0"/>
              <a:t> Arab Conference on Information Technology (ACIT).</a:t>
            </a:r>
          </a:p>
          <a:p>
            <a:pPr indent="-381000">
              <a:lnSpc>
                <a:spcPct val="100000"/>
              </a:lnSpc>
              <a:buSzPts val="2400"/>
              <a:buFont typeface="Arial"/>
              <a:buChar char="●"/>
            </a:pPr>
            <a:r>
              <a:rPr lang="en-US" sz="2400" dirty="0"/>
              <a:t>Mansi Jain, Himani Rajput, Neha Garg, </a:t>
            </a:r>
            <a:r>
              <a:rPr lang="en-US" sz="2400" dirty="0" err="1"/>
              <a:t>Pronika</a:t>
            </a:r>
            <a:r>
              <a:rPr lang="en-US" sz="2400" dirty="0"/>
              <a:t> Chawla,” Prediction of House Pricing Using Machine Learning with Python”, Proceedings of the International Conference on Electronics and Sustainable Communication Systems (ICESC 2020) IEEE Xplore Part Number: CFP20V66- ART; ISBN: 978-1-7281-4108-4</a:t>
            </a:r>
            <a:r>
              <a:rPr lang="en-US" sz="2300" dirty="0">
                <a:latin typeface="Arial"/>
                <a:ea typeface="Arial"/>
                <a:cs typeface="Arial"/>
                <a:sym typeface="Aria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p:nvPr/>
        </p:nvSpPr>
        <p:spPr>
          <a:xfrm>
            <a:off x="1984050" y="3289328"/>
            <a:ext cx="82239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dirty="0">
                <a:latin typeface="Nunito"/>
                <a:ea typeface="Nunito"/>
                <a:cs typeface="Nunito"/>
                <a:sym typeface="Nunito"/>
              </a:rPr>
              <a:t>THANK YOU</a:t>
            </a:r>
            <a:endParaRPr sz="4900" b="1" dirty="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t>Group Members Information</a:t>
            </a:r>
            <a:endParaRPr sz="3200"/>
          </a:p>
        </p:txBody>
      </p:sp>
      <p:sp>
        <p:nvSpPr>
          <p:cNvPr id="290" name="Google Shape;290;p15"/>
          <p:cNvSpPr txBox="1">
            <a:spLocks noGrp="1"/>
          </p:cNvSpPr>
          <p:nvPr>
            <p:ph type="body" idx="1"/>
          </p:nvPr>
        </p:nvSpPr>
        <p:spPr>
          <a:xfrm>
            <a:off x="838200" y="178337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800" dirty="0"/>
              <a:t>Sathish </a:t>
            </a:r>
            <a:r>
              <a:rPr lang="en-US" sz="2800" dirty="0" err="1"/>
              <a:t>Sattenapalli</a:t>
            </a:r>
            <a:r>
              <a:rPr lang="en-US" sz="2800" dirty="0"/>
              <a:t>     - 700743037</a:t>
            </a:r>
          </a:p>
          <a:p>
            <a:pPr marL="0" lvl="0" indent="0" algn="l" rtl="0">
              <a:spcBef>
                <a:spcPts val="1000"/>
              </a:spcBef>
              <a:spcAft>
                <a:spcPts val="0"/>
              </a:spcAft>
              <a:buNone/>
            </a:pPr>
            <a:r>
              <a:rPr lang="en-US" sz="2800" dirty="0"/>
              <a:t>Poojitha Reddy </a:t>
            </a:r>
            <a:r>
              <a:rPr lang="en-US" sz="2800" dirty="0" err="1"/>
              <a:t>Ganta</a:t>
            </a:r>
            <a:r>
              <a:rPr lang="en-US" sz="2800" dirty="0"/>
              <a:t>  - 700726910</a:t>
            </a:r>
          </a:p>
          <a:p>
            <a:pPr marL="0" lvl="0" indent="0" algn="l" rtl="0">
              <a:spcBef>
                <a:spcPts val="1000"/>
              </a:spcBef>
              <a:spcAft>
                <a:spcPts val="0"/>
              </a:spcAft>
              <a:buNone/>
            </a:pPr>
            <a:r>
              <a:rPr lang="en-US" sz="2800" dirty="0"/>
              <a:t>Bhavana </a:t>
            </a:r>
            <a:r>
              <a:rPr lang="en-US" sz="2800" dirty="0" err="1"/>
              <a:t>Vadiyala</a:t>
            </a:r>
            <a:r>
              <a:rPr lang="en-US" sz="2800" dirty="0"/>
              <a:t>         - 700740309</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838200" y="365125"/>
            <a:ext cx="10515600" cy="1119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latin typeface="Arial"/>
                <a:ea typeface="Arial"/>
                <a:cs typeface="Arial"/>
                <a:sym typeface="Arial"/>
              </a:rPr>
              <a:t>Role/Responsibilities and Contribution in project</a:t>
            </a:r>
            <a:endParaRPr sz="3200">
              <a:latin typeface="Arial"/>
              <a:ea typeface="Arial"/>
              <a:cs typeface="Arial"/>
              <a:sym typeface="Arial"/>
            </a:endParaRPr>
          </a:p>
        </p:txBody>
      </p:sp>
      <p:graphicFrame>
        <p:nvGraphicFramePr>
          <p:cNvPr id="296" name="Google Shape;296;p16"/>
          <p:cNvGraphicFramePr/>
          <p:nvPr>
            <p:extLst>
              <p:ext uri="{D42A27DB-BD31-4B8C-83A1-F6EECF244321}">
                <p14:modId xmlns:p14="http://schemas.microsoft.com/office/powerpoint/2010/main" val="1400958240"/>
              </p:ext>
            </p:extLst>
          </p:nvPr>
        </p:nvGraphicFramePr>
        <p:xfrm>
          <a:off x="838200" y="1919175"/>
          <a:ext cx="10287000" cy="4402220"/>
        </p:xfrm>
        <a:graphic>
          <a:graphicData uri="http://schemas.openxmlformats.org/drawingml/2006/table">
            <a:tbl>
              <a:tblPr>
                <a:noFill/>
                <a:tableStyleId>{79673F9E-25E4-4EFD-A54F-5339BB0A2428}</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737400">
                <a:tc>
                  <a:txBody>
                    <a:bodyPr/>
                    <a:lstStyle/>
                    <a:p>
                      <a:pPr marL="0" lvl="0" indent="0" algn="ctr" rtl="0">
                        <a:spcBef>
                          <a:spcPts val="0"/>
                        </a:spcBef>
                        <a:spcAft>
                          <a:spcPts val="0"/>
                        </a:spcAft>
                        <a:buNone/>
                      </a:pPr>
                      <a:r>
                        <a:rPr lang="en-US" sz="2400" b="1" dirty="0"/>
                        <a:t>Name</a:t>
                      </a:r>
                      <a:endParaRPr sz="2400" b="1" dirty="0"/>
                    </a:p>
                  </a:txBody>
                  <a:tcPr marL="91425" marR="91425" marT="91425" marB="91425"/>
                </a:tc>
                <a:tc>
                  <a:txBody>
                    <a:bodyPr/>
                    <a:lstStyle/>
                    <a:p>
                      <a:pPr marL="0" lvl="0" indent="0" algn="ctr" rtl="0">
                        <a:spcBef>
                          <a:spcPts val="0"/>
                        </a:spcBef>
                        <a:spcAft>
                          <a:spcPts val="0"/>
                        </a:spcAft>
                        <a:buNone/>
                      </a:pPr>
                      <a:r>
                        <a:rPr lang="en-US" sz="2400" b="1"/>
                        <a:t>Responsibilities </a:t>
                      </a:r>
                      <a:endParaRPr sz="2400" b="1"/>
                    </a:p>
                  </a:txBody>
                  <a:tcPr marL="91425" marR="91425" marT="91425" marB="91425"/>
                </a:tc>
                <a:extLst>
                  <a:ext uri="{0D108BD9-81ED-4DB2-BD59-A6C34878D82A}">
                    <a16:rowId xmlns:a16="http://schemas.microsoft.com/office/drawing/2014/main" val="10000"/>
                  </a:ext>
                </a:extLst>
              </a:tr>
              <a:tr h="1275075">
                <a:tc>
                  <a:txBody>
                    <a:bodyPr/>
                    <a:lstStyle/>
                    <a:p>
                      <a:pPr marL="0" lvl="0" indent="0" algn="ctr" rtl="0">
                        <a:spcBef>
                          <a:spcPts val="0"/>
                        </a:spcBef>
                        <a:spcAft>
                          <a:spcPts val="0"/>
                        </a:spcAft>
                        <a:buNone/>
                      </a:pPr>
                      <a:r>
                        <a:rPr lang="en-US" sz="2400" dirty="0"/>
                        <a:t>Bhavana </a:t>
                      </a:r>
                      <a:r>
                        <a:rPr lang="en-US" sz="2400" dirty="0" err="1"/>
                        <a:t>Vadiyala</a:t>
                      </a:r>
                      <a:r>
                        <a:rPr lang="en-US" sz="2400" dirty="0"/>
                        <a:t> </a:t>
                      </a:r>
                      <a:endParaRPr sz="2400" dirty="0"/>
                    </a:p>
                  </a:txBody>
                  <a:tcPr marL="91425" marR="91425" marT="91425" marB="91425"/>
                </a:tc>
                <a:tc>
                  <a:txBody>
                    <a:bodyPr/>
                    <a:lstStyle/>
                    <a:p>
                      <a:pPr marL="0" lvl="0" indent="0" algn="l" rtl="0">
                        <a:spcBef>
                          <a:spcPts val="0"/>
                        </a:spcBef>
                        <a:spcAft>
                          <a:spcPts val="0"/>
                        </a:spcAft>
                        <a:buNone/>
                      </a:pPr>
                      <a:r>
                        <a:rPr lang="en-US" sz="1700" dirty="0"/>
                        <a:t>Visualizing the data patterns using matplotlib and seaborn, analyzing the data using graphs worked for final report preparation along with teammates</a:t>
                      </a:r>
                      <a:endParaRPr sz="1700" dirty="0"/>
                    </a:p>
                  </a:txBody>
                  <a:tcPr marL="91425" marR="91425" marT="91425" marB="91425"/>
                </a:tc>
                <a:extLst>
                  <a:ext uri="{0D108BD9-81ED-4DB2-BD59-A6C34878D82A}">
                    <a16:rowId xmlns:a16="http://schemas.microsoft.com/office/drawing/2014/main" val="10001"/>
                  </a:ext>
                </a:extLst>
              </a:tr>
              <a:tr h="1170575">
                <a:tc>
                  <a:txBody>
                    <a:bodyPr/>
                    <a:lstStyle/>
                    <a:p>
                      <a:pPr marL="0" lvl="0" indent="0" algn="ctr" rtl="0">
                        <a:spcBef>
                          <a:spcPts val="0"/>
                        </a:spcBef>
                        <a:spcAft>
                          <a:spcPts val="0"/>
                        </a:spcAft>
                        <a:buNone/>
                      </a:pPr>
                      <a:r>
                        <a:rPr lang="en-US" sz="2400" dirty="0"/>
                        <a:t>Poojitha Reddy </a:t>
                      </a:r>
                      <a:r>
                        <a:rPr lang="en-US" sz="2400" dirty="0" err="1"/>
                        <a:t>Ganta</a:t>
                      </a:r>
                      <a:r>
                        <a:rPr lang="en-US" sz="2400" dirty="0"/>
                        <a:t> </a:t>
                      </a:r>
                      <a:endParaRPr sz="2400" dirty="0"/>
                    </a:p>
                  </a:txBody>
                  <a:tcPr marL="91425" marR="91425" marT="91425" marB="91425"/>
                </a:tc>
                <a:tc>
                  <a:txBody>
                    <a:bodyPr/>
                    <a:lstStyle/>
                    <a:p>
                      <a:pPr marL="0" lvl="0" indent="0" algn="l" rtl="0">
                        <a:spcBef>
                          <a:spcPts val="0"/>
                        </a:spcBef>
                        <a:spcAft>
                          <a:spcPts val="0"/>
                        </a:spcAft>
                        <a:buNone/>
                      </a:pPr>
                      <a:r>
                        <a:rPr lang="en-US" sz="1700" dirty="0"/>
                        <a:t>Loading the dataset to feed the model. Since the dataset contains a large amount of records to reduce the training time cleaned the dataset for training the model.</a:t>
                      </a:r>
                      <a:endParaRPr sz="1700" dirty="0"/>
                    </a:p>
                  </a:txBody>
                  <a:tcPr marL="91425" marR="91425" marT="91425" marB="91425"/>
                </a:tc>
                <a:extLst>
                  <a:ext uri="{0D108BD9-81ED-4DB2-BD59-A6C34878D82A}">
                    <a16:rowId xmlns:a16="http://schemas.microsoft.com/office/drawing/2014/main" val="10002"/>
                  </a:ext>
                </a:extLst>
              </a:tr>
              <a:tr h="1170575">
                <a:tc>
                  <a:txBody>
                    <a:bodyPr/>
                    <a:lstStyle/>
                    <a:p>
                      <a:pPr marL="0" lvl="0" indent="0" algn="ctr" rtl="0">
                        <a:spcBef>
                          <a:spcPts val="0"/>
                        </a:spcBef>
                        <a:spcAft>
                          <a:spcPts val="0"/>
                        </a:spcAft>
                        <a:buNone/>
                      </a:pPr>
                      <a:r>
                        <a:rPr lang="en-US" sz="2400" dirty="0"/>
                        <a:t>Sathish </a:t>
                      </a:r>
                      <a:r>
                        <a:rPr lang="en-US" sz="2400" dirty="0" err="1"/>
                        <a:t>Sattenpalli</a:t>
                      </a:r>
                      <a:endParaRPr sz="2400" dirty="0"/>
                    </a:p>
                  </a:txBody>
                  <a:tcPr marL="91425" marR="91425" marT="91425" marB="91425"/>
                </a:tc>
                <a:tc>
                  <a:txBody>
                    <a:bodyPr/>
                    <a:lstStyle/>
                    <a:p>
                      <a:pPr marL="0" lvl="0" indent="0" algn="l" rtl="0">
                        <a:spcBef>
                          <a:spcPts val="0"/>
                        </a:spcBef>
                        <a:spcAft>
                          <a:spcPts val="0"/>
                        </a:spcAft>
                        <a:buNone/>
                      </a:pPr>
                      <a:r>
                        <a:rPr lang="en-US" sz="1700" dirty="0"/>
                        <a:t>Implemented different machine learning models on the dataset to get the desired outcome and pick the best model to predict house prices.</a:t>
                      </a:r>
                      <a:endParaRPr sz="17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MOTIVATION</a:t>
            </a:r>
            <a:endParaRPr b="1" dirty="0"/>
          </a:p>
        </p:txBody>
      </p:sp>
      <p:sp>
        <p:nvSpPr>
          <p:cNvPr id="302" name="Google Shape;302;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800100" algn="just">
              <a:lnSpc>
                <a:spcPct val="100000"/>
              </a:lnSpc>
              <a:spcBef>
                <a:spcPts val="0"/>
              </a:spcBef>
              <a:buSzPts val="1018"/>
            </a:pPr>
            <a:r>
              <a:rPr lang="en-US" sz="2800" b="0" i="0" dirty="0">
                <a:solidFill>
                  <a:srgbClr val="000000"/>
                </a:solidFill>
                <a:effectLst/>
                <a:latin typeface="Arial" panose="020B0604020202020204" pitchFamily="34" charset="0"/>
              </a:rPr>
              <a:t>Accurately estimating house prices is of paramount importance in the real estate market, as it enables buyers, sellers, and investors to make informed decisions.</a:t>
            </a:r>
            <a:endParaRPr lang="en-US" sz="2420" b="0" i="0" dirty="0">
              <a:solidFill>
                <a:srgbClr val="000000"/>
              </a:solidFill>
              <a:effectLst/>
              <a:latin typeface="Arial"/>
              <a:cs typeface="Arial"/>
              <a:sym typeface="Arial"/>
            </a:endParaRPr>
          </a:p>
          <a:p>
            <a:pPr marL="800100" algn="just">
              <a:lnSpc>
                <a:spcPct val="100000"/>
              </a:lnSpc>
              <a:spcBef>
                <a:spcPts val="0"/>
              </a:spcBef>
              <a:buSzPts val="1018"/>
            </a:pPr>
            <a:endParaRPr lang="en-US" sz="2420" dirty="0">
              <a:solidFill>
                <a:srgbClr val="000000"/>
              </a:solidFill>
              <a:latin typeface="Arial"/>
              <a:cs typeface="Arial"/>
              <a:sym typeface="Arial"/>
            </a:endParaRPr>
          </a:p>
          <a:p>
            <a:pPr marL="800100" algn="just">
              <a:lnSpc>
                <a:spcPct val="100000"/>
              </a:lnSpc>
              <a:spcBef>
                <a:spcPts val="0"/>
              </a:spcBef>
              <a:buSzPts val="1018"/>
            </a:pPr>
            <a:r>
              <a:rPr lang="en-US" sz="2800" b="0" i="0" dirty="0">
                <a:solidFill>
                  <a:srgbClr val="000000"/>
                </a:solidFill>
                <a:effectLst/>
                <a:latin typeface="Arial" panose="020B0604020202020204" pitchFamily="34" charset="0"/>
              </a:rPr>
              <a:t>Buyers can evaluate the affordability of properties, compare prices across different locations, and identify potential undervalued or overvalued houses.</a:t>
            </a:r>
          </a:p>
          <a:p>
            <a:pPr marL="800100" algn="just">
              <a:lnSpc>
                <a:spcPct val="100000"/>
              </a:lnSpc>
              <a:spcBef>
                <a:spcPts val="0"/>
              </a:spcBef>
              <a:buSzPts val="1018"/>
            </a:pPr>
            <a:endParaRPr lang="en-US" sz="2800" dirty="0">
              <a:solidFill>
                <a:srgbClr val="000000"/>
              </a:solidFill>
              <a:latin typeface="Arial" panose="020B0604020202020204" pitchFamily="34" charset="0"/>
            </a:endParaRPr>
          </a:p>
          <a:p>
            <a:pPr marL="800100" algn="just">
              <a:lnSpc>
                <a:spcPct val="100000"/>
              </a:lnSpc>
              <a:spcBef>
                <a:spcPts val="0"/>
              </a:spcBef>
              <a:buSzPts val="1018"/>
            </a:pPr>
            <a:r>
              <a:rPr lang="en-US" sz="2800" b="0" i="0" dirty="0">
                <a:solidFill>
                  <a:srgbClr val="000000"/>
                </a:solidFill>
                <a:effectLst/>
                <a:latin typeface="Arial" panose="020B0604020202020204" pitchFamily="34" charset="0"/>
              </a:rPr>
              <a:t>Similarly, sellers can greatly benefit from accurate house price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Arial"/>
                <a:ea typeface="Arial"/>
                <a:cs typeface="Arial"/>
                <a:sym typeface="Arial"/>
              </a:rPr>
              <a:t>OBJECTIVES</a:t>
            </a:r>
            <a:endParaRPr>
              <a:latin typeface="Arial"/>
              <a:ea typeface="Arial"/>
              <a:cs typeface="Arial"/>
              <a:sym typeface="Arial"/>
            </a:endParaRPr>
          </a:p>
        </p:txBody>
      </p:sp>
      <p:sp>
        <p:nvSpPr>
          <p:cNvPr id="308" name="Google Shape;308;p18"/>
          <p:cNvSpPr txBox="1">
            <a:spLocks noGrp="1"/>
          </p:cNvSpPr>
          <p:nvPr>
            <p:ph type="body" idx="1"/>
          </p:nvPr>
        </p:nvSpPr>
        <p:spPr>
          <a:xfrm>
            <a:off x="838200" y="1521576"/>
            <a:ext cx="10515600" cy="4655400"/>
          </a:xfrm>
          <a:prstGeom prst="rect">
            <a:avLst/>
          </a:prstGeom>
          <a:noFill/>
          <a:ln>
            <a:noFill/>
          </a:ln>
        </p:spPr>
        <p:txBody>
          <a:bodyPr spcFirstLastPara="1" wrap="square" lIns="91425" tIns="45700" rIns="91425" bIns="45700" anchor="t" anchorCtr="0">
            <a:noAutofit/>
          </a:bodyPr>
          <a:lstStyle/>
          <a:p>
            <a:pPr marL="285750" indent="-285750">
              <a:lnSpc>
                <a:spcPct val="107000"/>
              </a:lnSpc>
              <a:spcBef>
                <a:spcPts val="0"/>
              </a:spcBef>
              <a:spcAft>
                <a:spcPts val="800"/>
              </a:spcAft>
            </a:pPr>
            <a:r>
              <a:rPr lang="en-US" sz="2800" b="0" i="0" dirty="0">
                <a:solidFill>
                  <a:srgbClr val="000000"/>
                </a:solidFill>
                <a:effectLst/>
                <a:latin typeface="Arial" panose="020B0604020202020204" pitchFamily="34" charset="0"/>
              </a:rPr>
              <a:t>Develop and implement machine learning models for house price prediction.</a:t>
            </a:r>
          </a:p>
          <a:p>
            <a:pPr marL="285750" indent="-285750">
              <a:lnSpc>
                <a:spcPct val="107000"/>
              </a:lnSpc>
              <a:spcBef>
                <a:spcPts val="0"/>
              </a:spcBef>
              <a:spcAft>
                <a:spcPts val="800"/>
              </a:spcAft>
            </a:pPr>
            <a:r>
              <a:rPr lang="en-US" sz="2800" b="0" i="0" dirty="0">
                <a:solidFill>
                  <a:srgbClr val="000000"/>
                </a:solidFill>
                <a:effectLst/>
                <a:latin typeface="Arial" panose="020B0604020202020204" pitchFamily="34" charset="0"/>
              </a:rPr>
              <a:t>Evaluate the performance of different regression algorithms.</a:t>
            </a:r>
          </a:p>
          <a:p>
            <a:pPr marL="285750" indent="-285750">
              <a:lnSpc>
                <a:spcPct val="107000"/>
              </a:lnSpc>
              <a:spcBef>
                <a:spcPts val="0"/>
              </a:spcBef>
              <a:spcAft>
                <a:spcPts val="800"/>
              </a:spcAft>
            </a:pPr>
            <a:r>
              <a:rPr lang="en-US" sz="2800" b="0" i="0" dirty="0">
                <a:solidFill>
                  <a:srgbClr val="000000"/>
                </a:solidFill>
                <a:effectLst/>
                <a:latin typeface="Arial" panose="020B0604020202020204" pitchFamily="34" charset="0"/>
              </a:rPr>
              <a:t>Investigate the impact of house characteristics on price prediction.</a:t>
            </a:r>
          </a:p>
          <a:p>
            <a:pPr marL="285750" indent="-285750">
              <a:lnSpc>
                <a:spcPct val="107000"/>
              </a:lnSpc>
              <a:spcBef>
                <a:spcPts val="0"/>
              </a:spcBef>
              <a:spcAft>
                <a:spcPts val="800"/>
              </a:spcAft>
            </a:pPr>
            <a:r>
              <a:rPr lang="en-US" sz="2800" b="0" i="0" dirty="0">
                <a:solidFill>
                  <a:srgbClr val="000000"/>
                </a:solidFill>
                <a:effectLst/>
                <a:latin typeface="Arial" panose="020B0604020202020204" pitchFamily="34" charset="0"/>
              </a:rPr>
              <a:t>Provide insights and recommendations for real estate stakeholders.</a:t>
            </a:r>
          </a:p>
          <a:p>
            <a:pPr marL="285750" indent="-285750">
              <a:lnSpc>
                <a:spcPct val="107000"/>
              </a:lnSpc>
              <a:spcBef>
                <a:spcPts val="0"/>
              </a:spcBef>
              <a:spcAft>
                <a:spcPts val="800"/>
              </a:spcAft>
            </a:pPr>
            <a:r>
              <a:rPr lang="en-US" sz="2800" b="0" i="0" dirty="0">
                <a:solidFill>
                  <a:srgbClr val="000000"/>
                </a:solidFill>
                <a:effectLst/>
                <a:latin typeface="Arial" panose="020B0604020202020204" pitchFamily="34" charset="0"/>
              </a:rPr>
              <a:t>Contribute to the advancement of house price prediction research.</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lvl="0" indent="0" algn="l" rtl="0">
              <a:lnSpc>
                <a:spcPct val="70000"/>
              </a:lnSpc>
              <a:spcBef>
                <a:spcPts val="1600"/>
              </a:spcBef>
              <a:spcAft>
                <a:spcPts val="1600"/>
              </a:spcAft>
              <a:buSzPts val="935"/>
              <a:buNone/>
            </a:pPr>
            <a:endParaRPr sz="204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838200" y="2272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Arial"/>
                <a:ea typeface="Arial"/>
                <a:cs typeface="Arial"/>
                <a:sym typeface="Arial"/>
              </a:rPr>
              <a:t>RELATED WORK</a:t>
            </a:r>
            <a:endParaRPr dirty="0">
              <a:latin typeface="Arial"/>
              <a:ea typeface="Arial"/>
              <a:cs typeface="Arial"/>
              <a:sym typeface="Arial"/>
            </a:endParaRPr>
          </a:p>
        </p:txBody>
      </p:sp>
      <p:sp>
        <p:nvSpPr>
          <p:cNvPr id="314" name="Google Shape;314;p19"/>
          <p:cNvSpPr txBox="1">
            <a:spLocks noGrp="1"/>
          </p:cNvSpPr>
          <p:nvPr>
            <p:ph type="body" idx="1"/>
          </p:nvPr>
        </p:nvSpPr>
        <p:spPr>
          <a:xfrm>
            <a:off x="838200" y="1334125"/>
            <a:ext cx="10515600" cy="49521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600"/>
              </a:spcBef>
              <a:spcAft>
                <a:spcPts val="1600"/>
              </a:spcAft>
              <a:buNone/>
            </a:pPr>
            <a:r>
              <a:rPr lang="en-US" sz="2800" b="0" i="0" dirty="0">
                <a:solidFill>
                  <a:srgbClr val="000000"/>
                </a:solidFill>
                <a:effectLst/>
                <a:latin typeface="Arial" panose="020B0604020202020204" pitchFamily="34" charset="0"/>
              </a:rPr>
              <a:t>In the realm of house price prediction, extensive research has been conducted to leverage machine learning techniques and regression algorithms. Several studies have explored the application of Decision Tree Regression, Linear Regression, KNN Regression, and Random Forest Regression in predicting house prices based on various house characteristics. So, we have researched few IEEE papers and explored through it to get sufficient knowledge to implement our model. </a:t>
            </a:r>
            <a:endParaRPr lang="en-US" sz="28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Arial"/>
                <a:ea typeface="Arial"/>
                <a:cs typeface="Arial"/>
                <a:sym typeface="Arial"/>
              </a:rPr>
              <a:t>PROBLEM STATEMENT</a:t>
            </a:r>
            <a:endParaRPr>
              <a:latin typeface="Arial"/>
              <a:ea typeface="Arial"/>
              <a:cs typeface="Arial"/>
              <a:sym typeface="Arial"/>
            </a:endParaRPr>
          </a:p>
        </p:txBody>
      </p:sp>
      <p:sp>
        <p:nvSpPr>
          <p:cNvPr id="320" name="Google Shape;320;p20"/>
          <p:cNvSpPr txBox="1">
            <a:spLocks noGrp="1"/>
          </p:cNvSpPr>
          <p:nvPr>
            <p:ph type="body" idx="1"/>
          </p:nvPr>
        </p:nvSpPr>
        <p:spPr>
          <a:xfrm>
            <a:off x="838200" y="1825625"/>
            <a:ext cx="10515600" cy="4657800"/>
          </a:xfrm>
          <a:prstGeom prst="rect">
            <a:avLst/>
          </a:prstGeom>
          <a:noFill/>
          <a:ln>
            <a:noFill/>
          </a:ln>
        </p:spPr>
        <p:txBody>
          <a:bodyPr spcFirstLastPara="1" wrap="square" lIns="91425" tIns="45700" rIns="91425" bIns="45700" anchor="t" anchorCtr="0">
            <a:normAutofit fontScale="77500" lnSpcReduction="20000"/>
          </a:bodyPr>
          <a:lstStyle/>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Real estate property values are intricately correlated with our economy. Despite this, despite the abundance of data available, we do not have precise estimates of house costs. So, the objective of this study is to apply machine learning to forecast the selling values of homes based on a variety of economic parameters.</a:t>
            </a: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customer currently approaches a real estate agent to handle his or her investments and recommend appropriate estates for his investments. However, this approach carries some risk because the agent could make a mistaken estate prediction and lose the customer's capital as a result. The manual process still utilized in the market is inefficient and dangerous. There is a need for an updated, automated system to address this flaw.</a:t>
            </a: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housing price prediction problem is the issue we intend to resolve in this project. We must anticipate the estimated price of the house based on several characteristics, including the square footage, age of the house, number of bedrooms, number of rooms, and population.</a:t>
            </a:r>
          </a:p>
          <a:p>
            <a:pPr marL="228600" lvl="0" indent="0" algn="l" rtl="0">
              <a:lnSpc>
                <a:spcPct val="100000"/>
              </a:lnSpc>
              <a:spcBef>
                <a:spcPts val="1600"/>
              </a:spcBef>
              <a:spcAft>
                <a:spcPts val="0"/>
              </a:spcAft>
              <a:buNone/>
            </a:pPr>
            <a:endParaRPr sz="2980" dirty="0">
              <a:latin typeface="Arial"/>
              <a:ea typeface="Arial"/>
              <a:cs typeface="Arial"/>
              <a:sym typeface="Arial"/>
            </a:endParaRPr>
          </a:p>
          <a:p>
            <a:pPr marL="228600" lvl="0" indent="0" algn="l" rtl="0">
              <a:lnSpc>
                <a:spcPct val="90000"/>
              </a:lnSpc>
              <a:spcBef>
                <a:spcPts val="1600"/>
              </a:spcBef>
              <a:spcAft>
                <a:spcPts val="1600"/>
              </a:spcAft>
              <a:buNone/>
            </a:pPr>
            <a:endParaRPr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Arial"/>
                <a:ea typeface="Arial"/>
                <a:cs typeface="Arial"/>
                <a:sym typeface="Arial"/>
              </a:rPr>
              <a:t>PROPOSED SOLUTION</a:t>
            </a:r>
            <a:endParaRPr>
              <a:latin typeface="Arial"/>
              <a:ea typeface="Arial"/>
              <a:cs typeface="Arial"/>
              <a:sym typeface="Arial"/>
            </a:endParaRPr>
          </a:p>
        </p:txBody>
      </p:sp>
      <p:sp>
        <p:nvSpPr>
          <p:cNvPr id="326" name="Google Shape;326;p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685800" indent="-457200">
              <a:spcBef>
                <a:spcPts val="1600"/>
              </a:spcBef>
              <a:spcAft>
                <a:spcPts val="1600"/>
              </a:spcAft>
            </a:pPr>
            <a:r>
              <a:rPr lang="en-US" sz="2800" b="0" i="0" dirty="0">
                <a:solidFill>
                  <a:srgbClr val="000000"/>
                </a:solidFill>
                <a:effectLst/>
                <a:latin typeface="Arial" panose="020B0604020202020204" pitchFamily="34" charset="0"/>
              </a:rPr>
              <a:t>The proposed framework for house price prediction encompasses key steps, including data preprocessing, feature engineering, model selection, training and evaluation, optimization, and interpretation. By following this framework, real estate professionals can leverage machine learning techniques to accurately predict house prices based on various house characteristics. </a:t>
            </a:r>
          </a:p>
          <a:p>
            <a:pPr marL="685800" indent="-457200">
              <a:spcBef>
                <a:spcPts val="1600"/>
              </a:spcBef>
              <a:spcAft>
                <a:spcPts val="1600"/>
              </a:spcAft>
            </a:pPr>
            <a:r>
              <a:rPr lang="en-US" sz="2800" b="0" i="0" dirty="0">
                <a:solidFill>
                  <a:srgbClr val="000000"/>
                </a:solidFill>
                <a:effectLst/>
                <a:latin typeface="Arial" panose="020B0604020202020204" pitchFamily="34" charset="0"/>
              </a:rPr>
              <a:t>In our project we applied different types of machine learning regression models to predict the house prices. We have mainly used Decision tree, Random Forest, Linear regression and KNN regression models in our project.</a:t>
            </a:r>
            <a:endParaRPr sz="2800"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title"/>
          </p:nvPr>
        </p:nvSpPr>
        <p:spPr>
          <a:xfrm>
            <a:off x="838200" y="775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dirty="0"/>
              <a:t>RESULTS</a:t>
            </a:r>
            <a:endParaRPr dirty="0"/>
          </a:p>
        </p:txBody>
      </p:sp>
      <p:sp>
        <p:nvSpPr>
          <p:cNvPr id="332" name="Google Shape;332;p22"/>
          <p:cNvSpPr txBox="1">
            <a:spLocks noGrp="1"/>
          </p:cNvSpPr>
          <p:nvPr>
            <p:ph type="body" idx="1"/>
          </p:nvPr>
        </p:nvSpPr>
        <p:spPr>
          <a:xfrm>
            <a:off x="838200" y="1403150"/>
            <a:ext cx="10515600" cy="5136600"/>
          </a:xfrm>
          <a:prstGeom prst="rect">
            <a:avLst/>
          </a:prstGeom>
          <a:noFill/>
          <a:ln>
            <a:noFill/>
          </a:ln>
        </p:spPr>
        <p:txBody>
          <a:bodyPr spcFirstLastPara="1" wrap="square" lIns="91425" tIns="45700" rIns="91425" bIns="45700" anchor="t" anchorCtr="0">
            <a:noAutofit/>
          </a:bodyPr>
          <a:lstStyle/>
          <a:p>
            <a:pPr marL="31750" lvl="0" indent="0" algn="l" rtl="0">
              <a:lnSpc>
                <a:spcPct val="80000"/>
              </a:lnSpc>
              <a:spcBef>
                <a:spcPts val="1600"/>
              </a:spcBef>
              <a:spcAft>
                <a:spcPts val="0"/>
              </a:spcAft>
              <a:buSzPts val="2300"/>
              <a:buNone/>
            </a:pPr>
            <a:endParaRPr sz="2300" dirty="0">
              <a:latin typeface="Arial"/>
              <a:ea typeface="Arial"/>
              <a:cs typeface="Arial"/>
              <a:sym typeface="Arial"/>
            </a:endParaRPr>
          </a:p>
          <a:p>
            <a:pPr marL="228600" lvl="0" indent="0" algn="l" rtl="0">
              <a:lnSpc>
                <a:spcPct val="70000"/>
              </a:lnSpc>
              <a:spcBef>
                <a:spcPts val="1600"/>
              </a:spcBef>
              <a:spcAft>
                <a:spcPts val="1600"/>
              </a:spcAft>
              <a:buSzPts val="852"/>
              <a:buNone/>
            </a:pPr>
            <a:endParaRPr sz="1960" dirty="0">
              <a:latin typeface="Arial"/>
              <a:ea typeface="Arial"/>
              <a:cs typeface="Arial"/>
              <a:sym typeface="Arial"/>
            </a:endParaRPr>
          </a:p>
        </p:txBody>
      </p:sp>
      <p:pic>
        <p:nvPicPr>
          <p:cNvPr id="5" name="Picture 4" descr="A picture containing text, screenshot, font, white&#10;&#10;Description automatically generated">
            <a:extLst>
              <a:ext uri="{FF2B5EF4-FFF2-40B4-BE49-F238E27FC236}">
                <a16:creationId xmlns:a16="http://schemas.microsoft.com/office/drawing/2014/main" id="{E5F6E03F-356C-DECA-F7C1-6D2558265A82}"/>
              </a:ext>
            </a:extLst>
          </p:cNvPr>
          <p:cNvPicPr>
            <a:picLocks noChangeAspect="1"/>
          </p:cNvPicPr>
          <p:nvPr/>
        </p:nvPicPr>
        <p:blipFill>
          <a:blip r:embed="rId3"/>
          <a:stretch>
            <a:fillRect/>
          </a:stretch>
        </p:blipFill>
        <p:spPr>
          <a:xfrm>
            <a:off x="629293" y="2764805"/>
            <a:ext cx="4356100" cy="1816100"/>
          </a:xfrm>
          <a:prstGeom prst="rect">
            <a:avLst/>
          </a:prstGeom>
        </p:spPr>
      </p:pic>
      <p:pic>
        <p:nvPicPr>
          <p:cNvPr id="10" name="Picture 9" descr="A picture containing line, plot, screenshot&#10;&#10;Description automatically generated">
            <a:extLst>
              <a:ext uri="{FF2B5EF4-FFF2-40B4-BE49-F238E27FC236}">
                <a16:creationId xmlns:a16="http://schemas.microsoft.com/office/drawing/2014/main" id="{D157A9B2-2C0C-69DB-A027-DE605F3E22FA}"/>
              </a:ext>
            </a:extLst>
          </p:cNvPr>
          <p:cNvPicPr>
            <a:picLocks noChangeAspect="1"/>
          </p:cNvPicPr>
          <p:nvPr/>
        </p:nvPicPr>
        <p:blipFill>
          <a:blip r:embed="rId4"/>
          <a:stretch>
            <a:fillRect/>
          </a:stretch>
        </p:blipFill>
        <p:spPr>
          <a:xfrm>
            <a:off x="5194300" y="2046617"/>
            <a:ext cx="6151966" cy="3326894"/>
          </a:xfrm>
          <a:prstGeom prst="rect">
            <a:avLst/>
          </a:prstGeom>
        </p:spPr>
      </p:pic>
      <p:sp>
        <p:nvSpPr>
          <p:cNvPr id="11" name="TextBox 10">
            <a:extLst>
              <a:ext uri="{FF2B5EF4-FFF2-40B4-BE49-F238E27FC236}">
                <a16:creationId xmlns:a16="http://schemas.microsoft.com/office/drawing/2014/main" id="{586D86F9-D20C-6371-E8E7-C64B5D65A7A3}"/>
              </a:ext>
            </a:extLst>
          </p:cNvPr>
          <p:cNvSpPr txBox="1"/>
          <p:nvPr/>
        </p:nvSpPr>
        <p:spPr>
          <a:xfrm>
            <a:off x="1704623" y="4832396"/>
            <a:ext cx="2619022" cy="307777"/>
          </a:xfrm>
          <a:prstGeom prst="rect">
            <a:avLst/>
          </a:prstGeom>
          <a:noFill/>
        </p:spPr>
        <p:txBody>
          <a:bodyPr wrap="square" rtlCol="0">
            <a:spAutoFit/>
          </a:bodyPr>
          <a:lstStyle/>
          <a:p>
            <a:r>
              <a:rPr lang="en-US" dirty="0"/>
              <a:t>Fig. 1. Prediction accuracy</a:t>
            </a:r>
          </a:p>
        </p:txBody>
      </p:sp>
      <p:sp>
        <p:nvSpPr>
          <p:cNvPr id="12" name="TextBox 11">
            <a:extLst>
              <a:ext uri="{FF2B5EF4-FFF2-40B4-BE49-F238E27FC236}">
                <a16:creationId xmlns:a16="http://schemas.microsoft.com/office/drawing/2014/main" id="{790F17D2-C04F-9C94-90BA-953830A48B88}"/>
              </a:ext>
            </a:extLst>
          </p:cNvPr>
          <p:cNvSpPr txBox="1"/>
          <p:nvPr/>
        </p:nvSpPr>
        <p:spPr>
          <a:xfrm>
            <a:off x="6547555" y="5373511"/>
            <a:ext cx="3951393" cy="523220"/>
          </a:xfrm>
          <a:prstGeom prst="rect">
            <a:avLst/>
          </a:prstGeom>
          <a:noFill/>
        </p:spPr>
        <p:txBody>
          <a:bodyPr wrap="square" rtlCol="0">
            <a:spAutoFit/>
          </a:bodyPr>
          <a:lstStyle/>
          <a:p>
            <a:r>
              <a:rPr lang="en-US" dirty="0"/>
              <a:t>Fig. 2. California map with house prices based on locations</a:t>
            </a: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786</Words>
  <Application>Microsoft Macintosh PowerPoint</Application>
  <PresentationFormat>Widescreen</PresentationFormat>
  <Paragraphs>47</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Nunito</vt:lpstr>
      <vt:lpstr>Calibri</vt:lpstr>
      <vt:lpstr>Maven Pro</vt:lpstr>
      <vt:lpstr>Momentum</vt:lpstr>
      <vt:lpstr>HOUSE PRICE PREDICTION USING MACHINE LEARNING</vt:lpstr>
      <vt:lpstr>Group Members Information</vt:lpstr>
      <vt:lpstr>Role/Responsibilities and Contribution in project</vt:lpstr>
      <vt:lpstr>MOTIVATION</vt:lpstr>
      <vt:lpstr>OBJECTIVES</vt:lpstr>
      <vt:lpstr>RELATED WORK</vt:lpstr>
      <vt:lpstr>PROBLEM STATEMENT</vt:lpstr>
      <vt:lpstr>PROPOSED SOLUTION</vt:lpstr>
      <vt:lpstr>RESULTS</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MACHINE LEARNING</dc:title>
  <cp:lastModifiedBy>Sathish Sattenapalli</cp:lastModifiedBy>
  <cp:revision>9</cp:revision>
  <dcterms:modified xsi:type="dcterms:W3CDTF">2023-06-18T21:55:03Z</dcterms:modified>
</cp:coreProperties>
</file>