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20"/>
  </p:notesMasterIdLst>
  <p:sldIdLst>
    <p:sldId id="256" r:id="rId3"/>
    <p:sldId id="257" r:id="rId4"/>
    <p:sldId id="269" r:id="rId5"/>
    <p:sldId id="260" r:id="rId6"/>
    <p:sldId id="270" r:id="rId7"/>
    <p:sldId id="271" r:id="rId8"/>
    <p:sldId id="272" r:id="rId9"/>
    <p:sldId id="273" r:id="rId10"/>
    <p:sldId id="274" r:id="rId11"/>
    <p:sldId id="267" r:id="rId12"/>
    <p:sldId id="266" r:id="rId13"/>
    <p:sldId id="262" r:id="rId14"/>
    <p:sldId id="261" r:id="rId15"/>
    <p:sldId id="264" r:id="rId16"/>
    <p:sldId id="265" r:id="rId17"/>
    <p:sldId id="263" r:id="rId18"/>
    <p:sldId id="259" r:id="rId19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7" d="100"/>
          <a:sy n="77" d="100"/>
        </p:scale>
        <p:origin x="121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 smtClean="0"/>
              <a:t>Know About Hardware's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DF15-167A-0064-E484-755D00CB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Keyboard &amp; mouse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643C-C616-5BEE-F527-64416034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F4224"/>
                </a:solidFill>
              </a:rPr>
              <a:t>Keyboard: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Keyboard is the most </a:t>
            </a:r>
            <a:r>
              <a:rPr lang="en-US" sz="1800" dirty="0">
                <a:solidFill>
                  <a:srgbClr val="EF4224"/>
                </a:solidFill>
              </a:rPr>
              <a:t>common and very popular</a:t>
            </a:r>
            <a:r>
              <a:rPr lang="en-US" sz="1800" dirty="0"/>
              <a:t> input device.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layout of the keyboard is like that of </a:t>
            </a:r>
            <a:r>
              <a:rPr lang="en-US" sz="1800" dirty="0">
                <a:solidFill>
                  <a:srgbClr val="EF4224"/>
                </a:solidFill>
              </a:rPr>
              <a:t>traditional typewriter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Keyboards are two sizes </a:t>
            </a:r>
            <a:r>
              <a:rPr lang="en-IN" sz="1800" dirty="0">
                <a:solidFill>
                  <a:srgbClr val="EF4224"/>
                </a:solidFill>
              </a:rPr>
              <a:t>84 keys or </a:t>
            </a:r>
            <a:r>
              <a:rPr lang="en-IN" sz="1800" dirty="0" smtClean="0">
                <a:solidFill>
                  <a:srgbClr val="EF4224"/>
                </a:solidFill>
              </a:rPr>
              <a:t>101 keys</a:t>
            </a:r>
            <a:r>
              <a:rPr lang="en-IN" sz="1800" dirty="0"/>
              <a:t>.</a:t>
            </a:r>
          </a:p>
          <a:p>
            <a:pPr>
              <a:buClr>
                <a:srgbClr val="EF4224"/>
              </a:buClr>
            </a:pPr>
            <a:r>
              <a:rPr lang="en-IN" dirty="0">
                <a:solidFill>
                  <a:srgbClr val="EF4224"/>
                </a:solidFill>
              </a:rPr>
              <a:t>Mouse:</a:t>
            </a:r>
          </a:p>
          <a:p>
            <a:pPr marL="285750" indent="-28575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Mouse is the most popular </a:t>
            </a:r>
            <a:r>
              <a:rPr lang="en-IN" sz="1800" dirty="0">
                <a:solidFill>
                  <a:srgbClr val="EF4224"/>
                </a:solidFill>
              </a:rPr>
              <a:t>pointing device</a:t>
            </a:r>
            <a:r>
              <a:rPr lang="en-IN" sz="1800" dirty="0"/>
              <a:t>.</a:t>
            </a:r>
          </a:p>
          <a:p>
            <a:pPr marL="285750" indent="-28575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It is a very famous </a:t>
            </a:r>
            <a:r>
              <a:rPr lang="en-IN" sz="1800" dirty="0">
                <a:solidFill>
                  <a:srgbClr val="EF4224"/>
                </a:solidFill>
              </a:rPr>
              <a:t>cursor-control device</a:t>
            </a:r>
            <a:r>
              <a:rPr lang="en-IN" sz="1800" dirty="0"/>
              <a:t> having a </a:t>
            </a:r>
            <a:r>
              <a:rPr lang="en-IN" sz="1800" dirty="0">
                <a:solidFill>
                  <a:srgbClr val="EF4224"/>
                </a:solidFill>
              </a:rPr>
              <a:t>small ball</a:t>
            </a:r>
            <a:r>
              <a:rPr lang="en-IN" sz="1800" dirty="0"/>
              <a:t> at its base.</a:t>
            </a:r>
          </a:p>
          <a:p>
            <a:pPr marL="285750" indent="-28575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The ball senses the movement of the mouse and send the signals </a:t>
            </a:r>
          </a:p>
          <a:p>
            <a:pPr>
              <a:buClr>
                <a:srgbClr val="EF4224"/>
              </a:buClr>
            </a:pPr>
            <a:r>
              <a:rPr lang="en-IN" sz="1800" dirty="0"/>
              <a:t>      To the CPU.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16913-5CA0-8600-3D8A-05DC30B9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00" y="1463206"/>
            <a:ext cx="2049000" cy="1367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68F1-D4F2-750D-0AC6-049D7517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99" y="4631207"/>
            <a:ext cx="2254450" cy="13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3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92E4-A693-BC4B-7F39-98455167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Monitor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41E1-CA2D-5526-C0D3-5B87FB27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Monitor: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computer monitor is an </a:t>
            </a:r>
            <a:r>
              <a:rPr lang="en-US" sz="2000" dirty="0">
                <a:solidFill>
                  <a:srgbClr val="EF4224"/>
                </a:solidFill>
              </a:rPr>
              <a:t>output device</a:t>
            </a:r>
            <a:r>
              <a:rPr lang="en-US" sz="2000" dirty="0"/>
              <a:t> that displays </a:t>
            </a:r>
            <a:r>
              <a:rPr lang="en-US" sz="2000" dirty="0" smtClean="0"/>
              <a:t>information's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EF4224"/>
                </a:solidFill>
              </a:rPr>
              <a:t>pictorial or textual form</a:t>
            </a:r>
            <a:r>
              <a:rPr lang="en-US" sz="20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 computer monitor is also one of the important part of a computer system.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rgbClr val="EF4224"/>
                </a:solidFill>
              </a:rPr>
              <a:t>Types of monitors: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CRT(Cathode Ray Tube)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LCD(Liquid Crystal Display)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LED(Light Emitting Diode</a:t>
            </a:r>
            <a:r>
              <a:rPr lang="en-US" sz="2000" dirty="0" smtClean="0"/>
              <a:t>)	</a:t>
            </a:r>
            <a:r>
              <a:rPr lang="en-US" sz="2000" dirty="0" smtClean="0">
                <a:solidFill>
                  <a:srgbClr val="EF4224"/>
                </a:solidFill>
              </a:rPr>
              <a:t>CRT		LCD		LED</a:t>
            </a:r>
            <a:endParaRPr lang="en-IN" sz="2000" dirty="0">
              <a:solidFill>
                <a:srgbClr val="EF422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00" y="3047206"/>
            <a:ext cx="1651462" cy="15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58" y="3047206"/>
            <a:ext cx="1728000" cy="172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62" y="3276204"/>
            <a:ext cx="1754138" cy="13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C195-C451-A4DC-E961-9A86051E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B9D5-61A7-4ED9-CA47-DF58748A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processor: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An computer processor is also Known as </a:t>
            </a:r>
            <a:r>
              <a:rPr lang="en-US" sz="1800" dirty="0" smtClean="0">
                <a:solidFill>
                  <a:srgbClr val="EF4224"/>
                </a:solidFill>
              </a:rPr>
              <a:t>CPU</a:t>
            </a:r>
            <a:r>
              <a:rPr lang="en-US" sz="1800" dirty="0" smtClean="0"/>
              <a:t>(Central Processing Unit).</a:t>
            </a:r>
            <a:endParaRPr lang="en-US" sz="18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is considered as the </a:t>
            </a:r>
            <a:r>
              <a:rPr lang="en-US" sz="1800" dirty="0">
                <a:solidFill>
                  <a:srgbClr val="EF4224"/>
                </a:solidFill>
              </a:rPr>
              <a:t>brain of the computer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performs all type of data processing operations.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stores data, intermediate results and Instructions.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controls the operation of all parts of the computer.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Popular processor manufacturer’s are </a:t>
            </a:r>
            <a:r>
              <a:rPr lang="en-US" sz="1800" dirty="0">
                <a:solidFill>
                  <a:srgbClr val="EF4224"/>
                </a:solidFill>
              </a:rPr>
              <a:t>Intel, AMD</a:t>
            </a:r>
            <a:r>
              <a:rPr lang="en-US" sz="1800" dirty="0"/>
              <a:t>.</a:t>
            </a:r>
          </a:p>
          <a:p>
            <a:pPr>
              <a:buClr>
                <a:srgbClr val="EF4224"/>
              </a:buClr>
            </a:pPr>
            <a:endParaRPr lang="en-US" sz="18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E38A-AA75-26FD-4E39-F66F2FDCF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00" y="2280781"/>
            <a:ext cx="2088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FDBF-491B-61CE-9CAB-3B96C67E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Motherboard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62F5-62AA-E463-47A6-8F041B44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Motherboard: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The motherboard is the</a:t>
            </a:r>
            <a:r>
              <a:rPr lang="en-IN" sz="1800" dirty="0">
                <a:solidFill>
                  <a:srgbClr val="EF4224"/>
                </a:solidFill>
              </a:rPr>
              <a:t> backbone</a:t>
            </a:r>
            <a:r>
              <a:rPr lang="en-IN" sz="1800" dirty="0"/>
              <a:t> of the computer.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It ties </a:t>
            </a:r>
            <a:r>
              <a:rPr lang="en-IN" sz="1800" dirty="0" smtClean="0"/>
              <a:t>all  </a:t>
            </a:r>
            <a:r>
              <a:rPr lang="en-IN" sz="1800" dirty="0"/>
              <a:t>components together at one </a:t>
            </a:r>
            <a:r>
              <a:rPr lang="en-IN" sz="1800" dirty="0" smtClean="0"/>
              <a:t>spot.</a:t>
            </a:r>
            <a:endParaRPr lang="en-IN" sz="18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Total motherboard functionality is necessary for a computer to work well.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Popular motherboard manufacturers are </a:t>
            </a:r>
            <a:r>
              <a:rPr lang="en-IN" sz="1800" dirty="0">
                <a:solidFill>
                  <a:srgbClr val="EF4224"/>
                </a:solidFill>
              </a:rPr>
              <a:t>Intel , AMD, Gigabyte, </a:t>
            </a:r>
            <a:r>
              <a:rPr lang="en-IN" sz="1800" dirty="0" smtClean="0">
                <a:solidFill>
                  <a:srgbClr val="EF4224"/>
                </a:solidFill>
              </a:rPr>
              <a:t>MSI</a:t>
            </a:r>
            <a:r>
              <a:rPr lang="en-IN" sz="1800" dirty="0"/>
              <a:t>.</a:t>
            </a:r>
          </a:p>
          <a:p>
            <a:pPr>
              <a:buClr>
                <a:srgbClr val="EF4224"/>
              </a:buClr>
            </a:pPr>
            <a:endParaRPr lang="en-IN" sz="2000" dirty="0"/>
          </a:p>
          <a:p>
            <a:pPr>
              <a:buClr>
                <a:srgbClr val="EF4224"/>
              </a:buClr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C95F-3E7F-A119-35A8-760FB979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00" y="3833038"/>
            <a:ext cx="2316825" cy="174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6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1EA-30AD-7780-4A1A-88466CE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HDD &amp; SSD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6F03-DD6E-3835-3926-4B8B1B15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HDD(HDD):</a:t>
            </a:r>
            <a:endParaRPr lang="en-US" dirty="0">
              <a:solidFill>
                <a:srgbClr val="EF4224"/>
              </a:solidFill>
            </a:endParaRP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HDD Stands for </a:t>
            </a:r>
            <a:r>
              <a:rPr lang="en-US" sz="1800" dirty="0">
                <a:solidFill>
                  <a:srgbClr val="EF4224"/>
                </a:solidFill>
              </a:rPr>
              <a:t>Hard Disk Drive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An hard disk is an </a:t>
            </a:r>
            <a:r>
              <a:rPr lang="en-US" sz="1800" dirty="0">
                <a:solidFill>
                  <a:srgbClr val="EF4224"/>
                </a:solidFill>
              </a:rPr>
              <a:t>magnetic storage medium</a:t>
            </a:r>
            <a:r>
              <a:rPr lang="en-US" sz="1800" dirty="0"/>
              <a:t> for a computer.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is a flat circular plate made of </a:t>
            </a:r>
            <a:r>
              <a:rPr lang="en-US" sz="1800" dirty="0" smtClean="0">
                <a:solidFill>
                  <a:srgbClr val="EF4224"/>
                </a:solidFill>
              </a:rPr>
              <a:t>aluminum </a:t>
            </a:r>
            <a:r>
              <a:rPr lang="en-US" sz="1800" dirty="0">
                <a:solidFill>
                  <a:srgbClr val="EF4224"/>
                </a:solidFill>
              </a:rPr>
              <a:t>or glass</a:t>
            </a:r>
            <a:r>
              <a:rPr lang="en-US" sz="1800" dirty="0"/>
              <a:t> and coated with </a:t>
            </a:r>
            <a:r>
              <a:rPr lang="en-US" sz="1800" dirty="0">
                <a:solidFill>
                  <a:srgbClr val="EF4224"/>
                </a:solidFill>
              </a:rPr>
              <a:t>magnetic material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Hard Disk for personal computers can store </a:t>
            </a:r>
            <a:r>
              <a:rPr lang="en-US" sz="1800" dirty="0">
                <a:solidFill>
                  <a:srgbClr val="EF4224"/>
                </a:solidFill>
              </a:rPr>
              <a:t>terabytes</a:t>
            </a:r>
            <a:r>
              <a:rPr lang="en-US" sz="1800" dirty="0"/>
              <a:t> of information.</a:t>
            </a:r>
          </a:p>
          <a:p>
            <a:pPr>
              <a:buClr>
                <a:srgbClr val="EF4224"/>
              </a:buClr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EA700-6CBE-D6DB-CA64-8B05BF01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99" y="4055206"/>
            <a:ext cx="2241923" cy="17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1EA-30AD-7780-4A1A-88466CE0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HDD &amp; SSD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6F03-DD6E-3835-3926-4B8B1B15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SSD(ROM):</a:t>
            </a:r>
            <a:endParaRPr lang="en-US" dirty="0">
              <a:solidFill>
                <a:srgbClr val="EF4224"/>
              </a:solidFill>
            </a:endParaRP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SSD Stands for </a:t>
            </a:r>
            <a:r>
              <a:rPr lang="en-US" sz="1800" dirty="0">
                <a:solidFill>
                  <a:srgbClr val="EF4224"/>
                </a:solidFill>
              </a:rPr>
              <a:t>Solid State Drive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is </a:t>
            </a:r>
            <a:r>
              <a:rPr lang="en-US" sz="1800" dirty="0">
                <a:solidFill>
                  <a:srgbClr val="EF4224"/>
                </a:solidFill>
              </a:rPr>
              <a:t>smaller and faster</a:t>
            </a:r>
            <a:r>
              <a:rPr lang="en-US" sz="1800" dirty="0"/>
              <a:t> than hard disk.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allows pc to be </a:t>
            </a:r>
            <a:r>
              <a:rPr lang="en-US" sz="1800" dirty="0">
                <a:solidFill>
                  <a:srgbClr val="EF4224"/>
                </a:solidFill>
              </a:rPr>
              <a:t>thinner</a:t>
            </a:r>
            <a:r>
              <a:rPr lang="en-US" sz="1800" dirty="0"/>
              <a:t> and more</a:t>
            </a:r>
            <a:r>
              <a:rPr lang="en-US" sz="1800" dirty="0">
                <a:solidFill>
                  <a:srgbClr val="EF4224"/>
                </a:solidFill>
              </a:rPr>
              <a:t> lightweight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SSDs are most common storage drives today.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SSD is </a:t>
            </a:r>
            <a:r>
              <a:rPr lang="en-US" sz="1800" dirty="0">
                <a:solidFill>
                  <a:srgbClr val="EF4224"/>
                </a:solidFill>
              </a:rPr>
              <a:t>costlier</a:t>
            </a:r>
            <a:r>
              <a:rPr lang="en-US" sz="1800" dirty="0"/>
              <a:t> than Hard Disk.</a:t>
            </a:r>
          </a:p>
          <a:p>
            <a:pPr>
              <a:buClr>
                <a:srgbClr val="EF4224"/>
              </a:buClr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BA554-F4A5-010F-3E2B-4DB2DABF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834" y="1535206"/>
            <a:ext cx="3265798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2E2-D6B8-1D3A-3DFF-746F9D7C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 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F210-4617-3AC7-D1E2-F5E6A3D6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RAM: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RAM stands for </a:t>
            </a:r>
            <a:r>
              <a:rPr lang="en-US" sz="1800" dirty="0" smtClean="0">
                <a:solidFill>
                  <a:srgbClr val="EF4224"/>
                </a:solidFill>
              </a:rPr>
              <a:t>Random </a:t>
            </a:r>
            <a:r>
              <a:rPr lang="en-US" sz="1800" dirty="0">
                <a:solidFill>
                  <a:srgbClr val="EF4224"/>
                </a:solidFill>
              </a:rPr>
              <a:t>Access Memory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is a </a:t>
            </a:r>
            <a:r>
              <a:rPr lang="en-US" sz="1800" dirty="0">
                <a:solidFill>
                  <a:srgbClr val="EF4224"/>
                </a:solidFill>
              </a:rPr>
              <a:t>read/write memory</a:t>
            </a:r>
            <a:r>
              <a:rPr lang="en-US" sz="1800" dirty="0"/>
              <a:t> which stores data until the machine is working.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It is also known as </a:t>
            </a:r>
            <a:r>
              <a:rPr lang="en-US" sz="1800" dirty="0">
                <a:solidFill>
                  <a:srgbClr val="EF4224"/>
                </a:solidFill>
              </a:rPr>
              <a:t>temporary memory</a:t>
            </a:r>
            <a:r>
              <a:rPr lang="en-US" sz="18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Ram is </a:t>
            </a:r>
            <a:r>
              <a:rPr lang="en-US" sz="1800" dirty="0">
                <a:solidFill>
                  <a:srgbClr val="EF4224"/>
                </a:solidFill>
              </a:rPr>
              <a:t>volatile</a:t>
            </a:r>
            <a:r>
              <a:rPr lang="en-US" sz="1800" dirty="0"/>
              <a:t> in nature.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Ram is small both in </a:t>
            </a:r>
            <a:r>
              <a:rPr lang="en-US" sz="1800" dirty="0">
                <a:solidFill>
                  <a:srgbClr val="EF4224"/>
                </a:solidFill>
              </a:rPr>
              <a:t>physical size</a:t>
            </a:r>
            <a:r>
              <a:rPr lang="en-US" sz="1800" dirty="0"/>
              <a:t> and the </a:t>
            </a:r>
            <a:r>
              <a:rPr lang="en-US" sz="1800" dirty="0">
                <a:solidFill>
                  <a:srgbClr val="EF4224"/>
                </a:solidFill>
              </a:rPr>
              <a:t>amount of data</a:t>
            </a:r>
            <a:r>
              <a:rPr lang="en-US" sz="1800" dirty="0"/>
              <a:t> it can hold.</a:t>
            </a:r>
          </a:p>
          <a:p>
            <a:pPr>
              <a:buClr>
                <a:srgbClr val="EF4224"/>
              </a:buClr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84E6-ED9D-D75F-C0E8-5A94F9B1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00" y="3964582"/>
            <a:ext cx="1793573" cy="17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4015350" cy="386715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History of Electronics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History </a:t>
            </a:r>
            <a:r>
              <a:rPr lang="en-US" sz="2400" dirty="0"/>
              <a:t>of </a:t>
            </a:r>
            <a:r>
              <a:rPr lang="en-US" sz="2400" dirty="0" smtClean="0"/>
              <a:t>computer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Generation of Computers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KAH Keyboard &amp; mouse</a:t>
            </a:r>
            <a:endParaRPr lang="en-US" sz="2400" dirty="0" smtClean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KAH Monitor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00" y="1391206"/>
            <a:ext cx="34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KAH Processor</a:t>
            </a:r>
            <a:endParaRPr lang="en-US" sz="2200" dirty="0" smtClean="0">
              <a:latin typeface="+mn-lt"/>
            </a:endParaRP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</a:rPr>
              <a:t>KAH </a:t>
            </a:r>
            <a:r>
              <a:rPr lang="en-US" sz="2200" dirty="0">
                <a:latin typeface="+mn-lt"/>
              </a:rPr>
              <a:t>Mother board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KAH HDD &amp; SSD</a:t>
            </a:r>
            <a:endParaRPr lang="en-US" sz="2200" dirty="0" smtClean="0">
              <a:latin typeface="+mn-lt"/>
            </a:endParaRP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</a:rPr>
              <a:t>KAH Ram</a:t>
            </a:r>
            <a:endParaRPr lang="en-US" sz="2200" dirty="0">
              <a:latin typeface="+mn-lt"/>
            </a:endParaRP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KAH OS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Electronics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00" y="1391206"/>
            <a:ext cx="8928000" cy="4536000"/>
          </a:xfrm>
        </p:spPr>
        <p:txBody>
          <a:bodyPr/>
          <a:lstStyle/>
          <a:p>
            <a:r>
              <a:rPr lang="en-US" sz="2000" dirty="0" smtClean="0">
                <a:solidFill>
                  <a:srgbClr val="EF4224"/>
                </a:solidFill>
              </a:rPr>
              <a:t>Steam</a:t>
            </a:r>
            <a:r>
              <a:rPr lang="en-US" sz="2000" dirty="0" smtClean="0">
                <a:solidFill>
                  <a:srgbClr val="EF4224"/>
                </a:solidFill>
              </a:rPr>
              <a:t> </a:t>
            </a:r>
            <a:r>
              <a:rPr lang="en-US" sz="2000" dirty="0" smtClean="0">
                <a:solidFill>
                  <a:srgbClr val="EF4224"/>
                </a:solidFill>
              </a:rPr>
              <a:t>Engine:	      Vacuum Tubes:		Transistor:</a:t>
            </a:r>
            <a:endParaRPr lang="en-US" dirty="0" smtClean="0">
              <a:solidFill>
                <a:srgbClr val="EF4224"/>
              </a:solidFill>
            </a:endParaRPr>
          </a:p>
          <a:p>
            <a:r>
              <a:rPr lang="en-US" dirty="0" smtClean="0">
                <a:solidFill>
                  <a:srgbClr val="EF4224"/>
                </a:solidFill>
              </a:rPr>
              <a:t>		</a:t>
            </a:r>
          </a:p>
          <a:p>
            <a:endParaRPr lang="en-US" dirty="0" smtClean="0">
              <a:solidFill>
                <a:srgbClr val="EF4224"/>
              </a:solidFill>
            </a:endParaRPr>
          </a:p>
          <a:p>
            <a:endParaRPr lang="en-US" dirty="0" smtClean="0">
              <a:solidFill>
                <a:srgbClr val="EF4224"/>
              </a:solidFill>
            </a:endParaRPr>
          </a:p>
          <a:p>
            <a:r>
              <a:rPr lang="en-US" sz="2000" dirty="0" smtClean="0">
                <a:solidFill>
                  <a:srgbClr val="EF4224"/>
                </a:solidFill>
              </a:rPr>
              <a:t>IC(Integrated Circuit): 			</a:t>
            </a:r>
            <a:r>
              <a:rPr lang="en-US" sz="2000" dirty="0" err="1" smtClean="0">
                <a:solidFill>
                  <a:srgbClr val="EF4224"/>
                </a:solidFill>
              </a:rPr>
              <a:t>MicroProcessor</a:t>
            </a:r>
            <a:r>
              <a:rPr lang="en-US" sz="2000" dirty="0" smtClean="0">
                <a:solidFill>
                  <a:srgbClr val="EF4224"/>
                </a:solidFill>
              </a:rPr>
              <a:t>:</a:t>
            </a:r>
            <a:endParaRPr lang="en-US" dirty="0" smtClean="0">
              <a:solidFill>
                <a:srgbClr val="EF4224"/>
              </a:solidFill>
            </a:endParaRPr>
          </a:p>
          <a:p>
            <a:endParaRPr lang="en-US" dirty="0">
              <a:solidFill>
                <a:srgbClr val="EF4224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2" y="1895206"/>
            <a:ext cx="976843" cy="1440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" y="4091252"/>
            <a:ext cx="296227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35" y="4086774"/>
            <a:ext cx="2302048" cy="158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1883202"/>
            <a:ext cx="1651094" cy="1651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1883202"/>
            <a:ext cx="2003706" cy="15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D550-3E88-FCF8-A5F7-640A2567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27FE-FF43-BBFC-4E1B-6FEFB6FE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F4224"/>
                </a:solidFill>
              </a:rPr>
              <a:t>Computer History: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700" dirty="0"/>
              <a:t>The first mechanical computer name is </a:t>
            </a:r>
            <a:r>
              <a:rPr lang="en-IN" sz="1700" dirty="0">
                <a:solidFill>
                  <a:srgbClr val="EF4224"/>
                </a:solidFill>
              </a:rPr>
              <a:t>Analytical Engine</a:t>
            </a:r>
            <a:r>
              <a:rPr lang="en-IN" sz="17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700" dirty="0"/>
              <a:t>It was developed by </a:t>
            </a:r>
            <a:r>
              <a:rPr lang="en-IN" sz="1700" dirty="0">
                <a:solidFill>
                  <a:srgbClr val="EF4224"/>
                </a:solidFill>
              </a:rPr>
              <a:t>Charles Babbage</a:t>
            </a:r>
            <a:r>
              <a:rPr lang="en-IN" sz="1700" dirty="0"/>
              <a:t> in </a:t>
            </a:r>
            <a:r>
              <a:rPr lang="en-IN" sz="1700" dirty="0">
                <a:solidFill>
                  <a:srgbClr val="EF4224"/>
                </a:solidFill>
              </a:rPr>
              <a:t>1833</a:t>
            </a:r>
            <a:r>
              <a:rPr lang="en-IN" sz="1700" dirty="0"/>
              <a:t>.</a:t>
            </a:r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700" dirty="0"/>
              <a:t> The first computer programmer was </a:t>
            </a:r>
            <a:r>
              <a:rPr lang="en-IN" sz="1700" dirty="0">
                <a:solidFill>
                  <a:srgbClr val="EF4224"/>
                </a:solidFill>
              </a:rPr>
              <a:t>Ada </a:t>
            </a:r>
            <a:r>
              <a:rPr lang="en-IN" sz="1700" dirty="0" smtClean="0">
                <a:solidFill>
                  <a:srgbClr val="EF4224"/>
                </a:solidFill>
              </a:rPr>
              <a:t>Byron </a:t>
            </a:r>
            <a:r>
              <a:rPr lang="en-IN" sz="1700" dirty="0" smtClean="0"/>
              <a:t>in</a:t>
            </a:r>
            <a:r>
              <a:rPr lang="en-IN" sz="1700" dirty="0" smtClean="0">
                <a:solidFill>
                  <a:srgbClr val="EF4224"/>
                </a:solidFill>
              </a:rPr>
              <a:t> 1840</a:t>
            </a:r>
            <a:r>
              <a:rPr lang="en-IN" sz="1700" dirty="0" smtClean="0"/>
              <a:t>.</a:t>
            </a:r>
            <a:endParaRPr lang="en-IN" sz="17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700" dirty="0" smtClean="0">
                <a:solidFill>
                  <a:srgbClr val="EF4224"/>
                </a:solidFill>
              </a:rPr>
              <a:t>MITS</a:t>
            </a:r>
            <a:r>
              <a:rPr lang="en-IN" sz="1700" dirty="0" smtClean="0"/>
              <a:t>(</a:t>
            </a:r>
            <a:r>
              <a:rPr lang="en-IN" sz="1700" dirty="0" smtClean="0">
                <a:solidFill>
                  <a:srgbClr val="FF0000"/>
                </a:solidFill>
              </a:rPr>
              <a:t>Micro Instrumentation and Telemetry System</a:t>
            </a:r>
            <a:r>
              <a:rPr lang="en-IN" sz="1700" dirty="0" smtClean="0"/>
              <a:t>) </a:t>
            </a:r>
            <a:r>
              <a:rPr lang="en-IN" sz="1700" dirty="0"/>
              <a:t>made the first personal computer </a:t>
            </a:r>
            <a:r>
              <a:rPr lang="en-IN" sz="1700" dirty="0" smtClean="0">
                <a:solidFill>
                  <a:srgbClr val="EF4224"/>
                </a:solidFill>
              </a:rPr>
              <a:t>Altair </a:t>
            </a:r>
            <a:r>
              <a:rPr lang="en-IN" sz="1700" dirty="0" smtClean="0"/>
              <a:t>in</a:t>
            </a:r>
            <a:r>
              <a:rPr lang="en-IN" sz="1700" dirty="0" smtClean="0">
                <a:solidFill>
                  <a:srgbClr val="EF4224"/>
                </a:solidFill>
              </a:rPr>
              <a:t> 1974</a:t>
            </a:r>
            <a:r>
              <a:rPr lang="en-IN" sz="1700" dirty="0" smtClean="0"/>
              <a:t>.</a:t>
            </a:r>
            <a:endParaRPr lang="en-IN" sz="1800" dirty="0"/>
          </a:p>
          <a:p>
            <a:pPr marL="457200" indent="-4572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700" dirty="0"/>
              <a:t>The processor used in first personal computer was</a:t>
            </a:r>
            <a:r>
              <a:rPr lang="en-IN" sz="1900" dirty="0"/>
              <a:t> </a:t>
            </a:r>
            <a:r>
              <a:rPr lang="en-IN" sz="1700" dirty="0">
                <a:solidFill>
                  <a:srgbClr val="EF4224"/>
                </a:solidFill>
              </a:rPr>
              <a:t>Intel 8080</a:t>
            </a:r>
            <a:r>
              <a:rPr lang="en-IN" sz="1700" dirty="0"/>
              <a:t>, It was developed in </a:t>
            </a:r>
            <a:r>
              <a:rPr lang="en-IN" sz="1700" dirty="0">
                <a:solidFill>
                  <a:srgbClr val="EF4224"/>
                </a:solidFill>
              </a:rPr>
              <a:t>1974</a:t>
            </a:r>
            <a:r>
              <a:rPr lang="en-IN" sz="1700" dirty="0"/>
              <a:t>.</a:t>
            </a:r>
            <a:endParaRPr lang="en-IN" sz="1900" dirty="0"/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1226136"/>
            <a:ext cx="2268000" cy="172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1" y="4378242"/>
            <a:ext cx="1584000" cy="1620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81" y="4192526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21" y="4261470"/>
            <a:ext cx="2204956" cy="1724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61" y="4318795"/>
            <a:ext cx="2838450" cy="16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F4224"/>
              </a:buClr>
            </a:pPr>
            <a:r>
              <a:rPr lang="en-IN" sz="3200" dirty="0" smtClean="0">
                <a:solidFill>
                  <a:srgbClr val="EF4224"/>
                </a:solidFill>
              </a:rPr>
              <a:t>First Generation Computer:</a:t>
            </a:r>
            <a:endParaRPr lang="en-IN" sz="3200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EF4224"/>
                </a:solidFill>
              </a:rPr>
              <a:t>Main Electronic component</a:t>
            </a:r>
            <a:r>
              <a:rPr lang="en-IN" sz="2000" dirty="0" smtClean="0"/>
              <a:t> – Vacuum Tube.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EF4224"/>
                </a:solidFill>
              </a:rPr>
              <a:t>Main Memory</a:t>
            </a:r>
            <a:r>
              <a:rPr lang="en-IN" sz="1800" dirty="0" smtClean="0"/>
              <a:t> – Magnetic Drums and Magnetic Tapes.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EF4224"/>
                </a:solidFill>
              </a:rPr>
              <a:t>Programming Language</a:t>
            </a:r>
            <a:r>
              <a:rPr lang="en-IN" sz="1800" dirty="0" smtClean="0"/>
              <a:t> – Machine Language.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EF4224"/>
                </a:solidFill>
              </a:rPr>
              <a:t>Power</a:t>
            </a:r>
            <a:r>
              <a:rPr lang="en-IN" sz="1800" dirty="0" smtClean="0"/>
              <a:t> – Consume lot of energy and produce lot of heat.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EF4224"/>
                </a:solidFill>
              </a:rPr>
              <a:t>Speed</a:t>
            </a:r>
            <a:r>
              <a:rPr lang="en-IN" sz="1800" dirty="0" smtClean="0"/>
              <a:t> – Very slow in speed.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EF4224"/>
                </a:solidFill>
              </a:rPr>
              <a:t>I/O devices</a:t>
            </a:r>
            <a:r>
              <a:rPr lang="en-IN" sz="1800" dirty="0" smtClean="0"/>
              <a:t> – Punched Cards and Paper Tape.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FF0000"/>
                </a:solidFill>
              </a:rPr>
              <a:t>Example</a:t>
            </a:r>
            <a:r>
              <a:rPr lang="en-IN" sz="1800" dirty="0" smtClean="0"/>
              <a:t> – ENIAC, IBM 650 etc….</a:t>
            </a:r>
          </a:p>
          <a:p>
            <a:pPr>
              <a:buClr>
                <a:srgbClr val="EF4224"/>
              </a:buClr>
            </a:pPr>
            <a:endParaRPr lang="en-IN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0" y="1423289"/>
            <a:ext cx="2740271" cy="19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391206"/>
            <a:ext cx="8712000" cy="4464000"/>
          </a:xfrm>
        </p:spPr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Second Generation: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Main Electronic Component</a:t>
            </a:r>
            <a:r>
              <a:rPr lang="en-US" sz="2000" dirty="0" smtClean="0"/>
              <a:t> – Transistor.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Memory</a:t>
            </a:r>
            <a:r>
              <a:rPr lang="en-US" sz="2000" dirty="0" smtClean="0"/>
              <a:t> – Magnetic core and Magnetic tape/disk. 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Programming Language</a:t>
            </a:r>
            <a:r>
              <a:rPr lang="en-US" sz="2000" dirty="0" smtClean="0"/>
              <a:t> – Assembly Language.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Power</a:t>
            </a:r>
            <a:r>
              <a:rPr lang="en-US" sz="2000" dirty="0" smtClean="0"/>
              <a:t> – Low Power consumption.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Speed</a:t>
            </a:r>
            <a:r>
              <a:rPr lang="en-US" sz="2000" dirty="0" smtClean="0"/>
              <a:t> – Improvement of speed and Reliability.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EF4224"/>
                </a:solidFill>
              </a:rPr>
              <a:t>I/O Devices</a:t>
            </a:r>
            <a:r>
              <a:rPr lang="en-US" sz="2000" dirty="0" smtClean="0"/>
              <a:t> – Punched cards and Magnetic Tape.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Example</a:t>
            </a:r>
            <a:r>
              <a:rPr lang="en-US" sz="2000" dirty="0" smtClean="0"/>
              <a:t> – IBM 1401, IBM 7090 etc…</a:t>
            </a:r>
          </a:p>
          <a:p>
            <a:endParaRPr lang="en-US" dirty="0" smtClean="0">
              <a:solidFill>
                <a:srgbClr val="EF42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EF4224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00" y="1391206"/>
            <a:ext cx="3168000" cy="25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391206"/>
            <a:ext cx="8712000" cy="4464000"/>
          </a:xfrm>
        </p:spPr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Third Generation: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Main Electronic Component</a:t>
            </a:r>
            <a:r>
              <a:rPr lang="en-US" sz="1800" dirty="0" smtClean="0"/>
              <a:t> – IC(Integrated Circuit).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Memory</a:t>
            </a:r>
            <a:r>
              <a:rPr lang="en-US" sz="1800" dirty="0" smtClean="0"/>
              <a:t> – Large Magnetic core, Magnetic tape/disk. 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Programming Language</a:t>
            </a:r>
            <a:r>
              <a:rPr lang="en-US" sz="1800" dirty="0" smtClean="0"/>
              <a:t> – High Level Language(FORTRAN, </a:t>
            </a:r>
            <a:r>
              <a:rPr lang="en-US" sz="1800" dirty="0" smtClean="0"/>
              <a:t>Pascal, C </a:t>
            </a:r>
            <a:r>
              <a:rPr lang="en-US" sz="1800" dirty="0" smtClean="0"/>
              <a:t>etc…).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Size</a:t>
            </a:r>
            <a:r>
              <a:rPr lang="en-US" sz="1800" dirty="0" smtClean="0"/>
              <a:t> –  Smaller and Cheaper (They were called “minicomputers”).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Speed</a:t>
            </a:r>
            <a:r>
              <a:rPr lang="en-US" sz="1800" dirty="0" smtClean="0"/>
              <a:t> – Improvement of speed and Reliability.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I/O Devices</a:t>
            </a:r>
            <a:r>
              <a:rPr lang="en-US" sz="1800" dirty="0" smtClean="0"/>
              <a:t> – Magnetic Tape, Keyboard, Monitor etc...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 – IBM 360, IBM 370, PDP-11 etc…</a:t>
            </a:r>
            <a:endParaRPr lang="en-US" sz="2000" dirty="0" smtClean="0"/>
          </a:p>
          <a:p>
            <a:endParaRPr lang="en-US" dirty="0" smtClean="0">
              <a:solidFill>
                <a:srgbClr val="EF42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EF4224"/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0" y="3623206"/>
            <a:ext cx="3096000" cy="2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391206"/>
            <a:ext cx="8712000" cy="4464000"/>
          </a:xfrm>
        </p:spPr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Fourth Generation: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Main Electronic Component</a:t>
            </a:r>
            <a:r>
              <a:rPr lang="en-US" sz="1800" dirty="0" smtClean="0"/>
              <a:t> – VLSI(Very Large Scale </a:t>
            </a:r>
            <a:r>
              <a:rPr lang="en-US" sz="1800" dirty="0" err="1" smtClean="0"/>
              <a:t>Integeration</a:t>
            </a:r>
            <a:r>
              <a:rPr lang="en-US" sz="1800" dirty="0" smtClean="0"/>
              <a:t>)Micro Processor.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Memory</a:t>
            </a:r>
            <a:r>
              <a:rPr lang="en-US" sz="1800" dirty="0" smtClean="0"/>
              <a:t> – Semiconductor Memory (RAM, ROM etc…) 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Programming Language</a:t>
            </a:r>
            <a:r>
              <a:rPr lang="en-US" sz="1800" dirty="0" smtClean="0"/>
              <a:t> – High Level Language(Python, JAVA, C# etc…).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Size</a:t>
            </a:r>
            <a:r>
              <a:rPr lang="en-US" sz="1800" dirty="0" smtClean="0"/>
              <a:t> –  Smaller and Cheaper more efficient than Third generation.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Speed</a:t>
            </a:r>
            <a:r>
              <a:rPr lang="en-US" sz="1800" dirty="0" smtClean="0"/>
              <a:t> – Improvement of speed, accuracy and Reliability.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I/O Devices</a:t>
            </a:r>
            <a:r>
              <a:rPr lang="en-US" sz="1800" dirty="0" smtClean="0"/>
              <a:t> – Keyboard, pointing devices, printer Monitor etc...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 – IBM pc, STAR 1000, Apple </a:t>
            </a:r>
            <a:r>
              <a:rPr lang="en-US" sz="1800" dirty="0" err="1" smtClean="0"/>
              <a:t>Macintoss</a:t>
            </a:r>
            <a:r>
              <a:rPr lang="en-US" sz="1800" dirty="0" smtClean="0"/>
              <a:t> etc…</a:t>
            </a:r>
            <a:endParaRPr lang="en-US" sz="2000" dirty="0" smtClean="0"/>
          </a:p>
          <a:p>
            <a:endParaRPr lang="en-US" dirty="0" smtClean="0">
              <a:solidFill>
                <a:srgbClr val="EF42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EF4224"/>
              </a:solidFill>
            </a:endParaRP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00" y="3623206"/>
            <a:ext cx="21717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1391206"/>
            <a:ext cx="8712000" cy="4464000"/>
          </a:xfrm>
        </p:spPr>
        <p:txBody>
          <a:bodyPr/>
          <a:lstStyle/>
          <a:p>
            <a:r>
              <a:rPr lang="en-US" dirty="0" smtClean="0">
                <a:solidFill>
                  <a:srgbClr val="EF4224"/>
                </a:solidFill>
              </a:rPr>
              <a:t>Fifth Generation: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Main Electronic Component – </a:t>
            </a:r>
            <a:r>
              <a:rPr lang="en-US" sz="1800" dirty="0" smtClean="0"/>
              <a:t>ULSI(Ultra Large Scale </a:t>
            </a:r>
            <a:r>
              <a:rPr lang="en-US" sz="1800" dirty="0" err="1" smtClean="0"/>
              <a:t>Integeration</a:t>
            </a:r>
            <a:r>
              <a:rPr lang="en-US" sz="1800" dirty="0" smtClean="0"/>
              <a:t>)</a:t>
            </a:r>
          </a:p>
          <a:p>
            <a:pPr>
              <a:buClr>
                <a:srgbClr val="EF4224"/>
              </a:buClr>
            </a:pPr>
            <a:r>
              <a:rPr lang="en-US" sz="1800" dirty="0"/>
              <a:t>	</a:t>
            </a:r>
            <a:r>
              <a:rPr lang="en-US" sz="1800" dirty="0" smtClean="0"/>
              <a:t>				Micro Processor.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Power</a:t>
            </a:r>
            <a:r>
              <a:rPr lang="en-US" sz="1800" dirty="0" smtClean="0"/>
              <a:t> – Consumes less power and less heat. 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Language</a:t>
            </a:r>
            <a:r>
              <a:rPr lang="en-US" sz="1800" dirty="0" smtClean="0"/>
              <a:t> – Understandable natural language(Human Language).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Size</a:t>
            </a:r>
            <a:r>
              <a:rPr lang="en-US" sz="1800" dirty="0" smtClean="0"/>
              <a:t> –  Portable and small in size and have huge storage capacity.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Speed</a:t>
            </a:r>
            <a:r>
              <a:rPr lang="en-US" sz="1800" dirty="0" smtClean="0"/>
              <a:t> – Improvement of speed, accuracy and Reliability.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EF4224"/>
                </a:solidFill>
              </a:rPr>
              <a:t>I/O Devices</a:t>
            </a:r>
            <a:r>
              <a:rPr lang="en-US" sz="1800" dirty="0" smtClean="0"/>
              <a:t> – Keyboard, Mouse, Trackpad, printer, Monitor etc...</a:t>
            </a:r>
          </a:p>
          <a:p>
            <a:pPr marL="342900" indent="-342900"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Example</a:t>
            </a:r>
            <a:r>
              <a:rPr lang="en-US" sz="1800" dirty="0" smtClean="0"/>
              <a:t> – Desktop, Laptop, Mobile Phones etc…</a:t>
            </a:r>
            <a:endParaRPr lang="en-US" sz="2000" dirty="0" smtClean="0"/>
          </a:p>
          <a:p>
            <a:endParaRPr lang="en-US" dirty="0" smtClean="0">
              <a:solidFill>
                <a:srgbClr val="EF422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EF4224"/>
              </a:solidFill>
            </a:endParaRP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175206"/>
            <a:ext cx="2238375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7" y="3429937"/>
            <a:ext cx="2346224" cy="14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899</Words>
  <Application>Microsoft Office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D-DIN-PRO</vt:lpstr>
      <vt:lpstr>1_Custom Design</vt:lpstr>
      <vt:lpstr>Custom Design</vt:lpstr>
      <vt:lpstr>KAH</vt:lpstr>
      <vt:lpstr>Syllabus</vt:lpstr>
      <vt:lpstr>History of Electronics</vt:lpstr>
      <vt:lpstr>History of computers</vt:lpstr>
      <vt:lpstr>Generation of Computers</vt:lpstr>
      <vt:lpstr>Generations of Computers</vt:lpstr>
      <vt:lpstr>Generations of Computers</vt:lpstr>
      <vt:lpstr>Generations of Computers</vt:lpstr>
      <vt:lpstr>Generations of Computers</vt:lpstr>
      <vt:lpstr>KAH Keyboard &amp; mouse</vt:lpstr>
      <vt:lpstr>KAH Monitor</vt:lpstr>
      <vt:lpstr>KAH Processor</vt:lpstr>
      <vt:lpstr>KAH Motherboard</vt:lpstr>
      <vt:lpstr>KAH HDD &amp; SSD </vt:lpstr>
      <vt:lpstr>KAH HDD &amp; SSD </vt:lpstr>
      <vt:lpstr>KAH 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169</cp:revision>
  <dcterms:modified xsi:type="dcterms:W3CDTF">2023-02-04T00:06:45Z</dcterms:modified>
</cp:coreProperties>
</file>