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4"/>
  </p:notesMasterIdLst>
  <p:sldIdLst>
    <p:sldId id="256" r:id="rId3"/>
    <p:sldId id="257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9" r:id="rId13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2" autoAdjust="0"/>
    <p:restoredTop sz="94660"/>
  </p:normalViewPr>
  <p:slideViewPr>
    <p:cSldViewPr>
      <p:cViewPr varScale="1">
        <p:scale>
          <a:sx n="75" d="100"/>
          <a:sy n="75" d="100"/>
        </p:scale>
        <p:origin x="1242" y="66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15-05-2023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Naming Conventions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50" y="1391206"/>
            <a:ext cx="8224650" cy="4376014"/>
          </a:xfrm>
        </p:spPr>
        <p:txBody>
          <a:bodyPr>
            <a:normAutofit/>
          </a:bodyPr>
          <a:lstStyle/>
          <a:p>
            <a:pPr>
              <a:buClr>
                <a:srgbClr val="EF4224"/>
              </a:buClr>
            </a:pPr>
            <a:r>
              <a:rPr lang="en-IN" b="1" i="1" dirty="0">
                <a:solidFill>
                  <a:srgbClr val="EF4224"/>
                </a:solidFill>
              </a:rPr>
              <a:t>Naming convention for identifiers: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Global variable: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You should use all lowercase while deciding a name for a object.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If there multiple words in your global variable name then they should be separated by an underscore(_).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Example:</a:t>
            </a:r>
          </a:p>
          <a:p>
            <a:pPr>
              <a:buClr>
                <a:srgbClr val="EF4224"/>
              </a:buClr>
            </a:pPr>
            <a:r>
              <a:rPr lang="en-IN" sz="2000" dirty="0"/>
              <a:t>	</a:t>
            </a:r>
            <a:r>
              <a:rPr lang="en-IN" sz="1800" dirty="0">
                <a:solidFill>
                  <a:srgbClr val="FF0000"/>
                </a:solidFill>
              </a:rPr>
              <a:t>global </a:t>
            </a:r>
            <a:r>
              <a:rPr lang="en-IN" sz="1800" dirty="0" err="1">
                <a:solidFill>
                  <a:srgbClr val="FF0000"/>
                </a:solidFill>
              </a:rPr>
              <a:t>my_variable</a:t>
            </a:r>
            <a:endParaRPr lang="en-IN" sz="1800" dirty="0">
              <a:solidFill>
                <a:srgbClr val="FF0000"/>
              </a:solidFill>
            </a:endParaRPr>
          </a:p>
          <a:p>
            <a:pPr>
              <a:buClr>
                <a:srgbClr val="EF4224"/>
              </a:buClr>
            </a:pPr>
            <a:r>
              <a:rPr lang="en-IN" sz="1800" dirty="0">
                <a:solidFill>
                  <a:srgbClr val="FF0000"/>
                </a:solidFill>
              </a:rPr>
              <a:t>	global </a:t>
            </a:r>
            <a:r>
              <a:rPr lang="en-IN" sz="1800" dirty="0" err="1">
                <a:solidFill>
                  <a:srgbClr val="FF0000"/>
                </a:solidFill>
              </a:rPr>
              <a:t>user_name</a:t>
            </a:r>
            <a:endParaRPr lang="en-IN" sz="1800" dirty="0">
              <a:solidFill>
                <a:srgbClr val="FF0000"/>
              </a:solidFill>
            </a:endParaRPr>
          </a:p>
          <a:p>
            <a:pPr>
              <a:buClr>
                <a:srgbClr val="EF4224"/>
              </a:buClr>
            </a:pPr>
            <a:r>
              <a:rPr lang="en-IN" sz="1800" dirty="0">
                <a:solidFill>
                  <a:srgbClr val="FF0000"/>
                </a:solidFill>
              </a:rPr>
              <a:t>	global AGE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84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1" dirty="0">
                <a:solidFill>
                  <a:srgbClr val="EF4224"/>
                </a:solidFill>
              </a:rPr>
              <a:t>Naming conventions: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Naming Conventions is a rule to follow as you decide what to name your identifiers such as class, package, variable, constant, function etc.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But it is not forced to follow.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6AA4-668D-F9A4-C7FC-B71416699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1CAC1-AD11-1E58-F201-AADBBE121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General rules for python naming conventions: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Rule1:</a:t>
            </a:r>
            <a:r>
              <a:rPr lang="en-US" sz="2000" dirty="0"/>
              <a:t> Always give a meaning full name for any of the python objects. Don’t give names like x, y, or z etc.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Rule2:</a:t>
            </a:r>
            <a:r>
              <a:rPr lang="en-US" sz="2000" dirty="0"/>
              <a:t> Don’t give space in between object name instead of using underscore(_) when there are more than one-word presents.</a:t>
            </a:r>
          </a:p>
          <a:p>
            <a:pPr>
              <a:lnSpc>
                <a:spcPct val="150000"/>
              </a:lnSpc>
            </a:pPr>
            <a:r>
              <a:rPr lang="en-US" sz="2000" i="1" dirty="0">
                <a:solidFill>
                  <a:srgbClr val="EF4224"/>
                </a:solidFill>
              </a:rPr>
              <a:t>Rule3:</a:t>
            </a:r>
            <a:r>
              <a:rPr lang="en-US" sz="2000" dirty="0"/>
              <a:t> Better to use camelCase only when it makes sense or else try avoiding more use of camelCase.</a:t>
            </a:r>
          </a:p>
        </p:txBody>
      </p:sp>
    </p:spTree>
    <p:extLst>
      <p:ext uri="{BB962C8B-B14F-4D97-AF65-F5344CB8AC3E}">
        <p14:creationId xmlns:p14="http://schemas.microsoft.com/office/powerpoint/2010/main" val="2684706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50" y="1391206"/>
            <a:ext cx="8224650" cy="4376014"/>
          </a:xfrm>
        </p:spPr>
        <p:txBody>
          <a:bodyPr/>
          <a:lstStyle/>
          <a:p>
            <a:pPr>
              <a:buClr>
                <a:srgbClr val="EF4224"/>
              </a:buClr>
            </a:pPr>
            <a:r>
              <a:rPr lang="en-IN" b="1" i="1" dirty="0">
                <a:solidFill>
                  <a:srgbClr val="EF4224"/>
                </a:solidFill>
              </a:rPr>
              <a:t>Naming convention for identifiers: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Function: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We should write the python function name with all lower case characters.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Do not use uppercase character while naming a function in python.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Use underscore(_)in between the words instead of space while naming a function.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Example:</a:t>
            </a:r>
          </a:p>
          <a:p>
            <a:pPr>
              <a:buClr>
                <a:srgbClr val="EF4224"/>
              </a:buClr>
            </a:pPr>
            <a:r>
              <a:rPr lang="en-IN" sz="2000" dirty="0"/>
              <a:t>	</a:t>
            </a:r>
            <a:r>
              <a:rPr lang="en-IN" sz="1800" dirty="0">
                <a:solidFill>
                  <a:srgbClr val="FF0000"/>
                </a:solidFill>
              </a:rPr>
              <a:t>def </a:t>
            </a:r>
            <a:r>
              <a:rPr lang="en-IN" sz="1800" dirty="0" err="1">
                <a:solidFill>
                  <a:srgbClr val="FF0000"/>
                </a:solidFill>
              </a:rPr>
              <a:t>example_function</a:t>
            </a:r>
            <a:r>
              <a:rPr lang="en-IN" sz="1800" dirty="0">
                <a:solidFill>
                  <a:srgbClr val="FF0000"/>
                </a:solidFill>
              </a:rPr>
              <a:t>():</a:t>
            </a:r>
          </a:p>
          <a:p>
            <a:pPr>
              <a:buClr>
                <a:srgbClr val="EF4224"/>
              </a:buClr>
            </a:pPr>
            <a:r>
              <a:rPr lang="en-IN" sz="1800" dirty="0">
                <a:solidFill>
                  <a:srgbClr val="FF0000"/>
                </a:solidFill>
              </a:rPr>
              <a:t>		print(“This is the way a function must be used”)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7241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50" y="1391206"/>
            <a:ext cx="8224650" cy="4376014"/>
          </a:xfrm>
        </p:spPr>
        <p:txBody>
          <a:bodyPr>
            <a:normAutofit fontScale="92500"/>
          </a:bodyPr>
          <a:lstStyle/>
          <a:p>
            <a:pPr>
              <a:buClr>
                <a:srgbClr val="EF4224"/>
              </a:buClr>
            </a:pPr>
            <a:r>
              <a:rPr lang="en-IN" b="1" i="1" dirty="0">
                <a:solidFill>
                  <a:srgbClr val="EF4224"/>
                </a:solidFill>
              </a:rPr>
              <a:t>Naming convention for identifiers: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Variable: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You must start variable name with an alphabet or underscore(_) character.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A variable name can only contain Alphanumeric (A-Z, 0-9) and underscore(_).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You cannot start the variable name with a number.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You cannot use special characters with the variable name such as $, %, @, #, &amp;, ^ etc.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Variable names are case sensitive. For example age and Age are two different variables.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Do not use reserve keywords as a variable name for example class, for, def etc.</a:t>
            </a:r>
          </a:p>
        </p:txBody>
      </p:sp>
    </p:spTree>
    <p:extLst>
      <p:ext uri="{BB962C8B-B14F-4D97-AF65-F5344CB8AC3E}">
        <p14:creationId xmlns:p14="http://schemas.microsoft.com/office/powerpoint/2010/main" val="245580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50" y="1391206"/>
            <a:ext cx="8224650" cy="4376014"/>
          </a:xfrm>
        </p:spPr>
        <p:txBody>
          <a:bodyPr>
            <a:normAutofit/>
          </a:bodyPr>
          <a:lstStyle/>
          <a:p>
            <a:pPr>
              <a:buClr>
                <a:srgbClr val="EF4224"/>
              </a:buClr>
            </a:pPr>
            <a:r>
              <a:rPr lang="en-IN" b="1" i="1" dirty="0">
                <a:solidFill>
                  <a:srgbClr val="EF4224"/>
                </a:solidFill>
              </a:rPr>
              <a:t>Naming convention for identifiers: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Variable: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97C7F3-8C1C-B148-7B59-38E7BF043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800" y="2759206"/>
            <a:ext cx="2795200" cy="32925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AC4DE2-7F82-A563-3CA5-B6D6A6FB8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600" y="2759206"/>
            <a:ext cx="3360000" cy="25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25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50" y="1391206"/>
            <a:ext cx="8224650" cy="4376014"/>
          </a:xfrm>
        </p:spPr>
        <p:txBody>
          <a:bodyPr>
            <a:normAutofit/>
          </a:bodyPr>
          <a:lstStyle/>
          <a:p>
            <a:pPr>
              <a:buClr>
                <a:srgbClr val="EF4224"/>
              </a:buClr>
            </a:pPr>
            <a:r>
              <a:rPr lang="en-IN" b="1" i="1" dirty="0">
                <a:solidFill>
                  <a:srgbClr val="EF4224"/>
                </a:solidFill>
              </a:rPr>
              <a:t>Naming convention for identifiers: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Class: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We need to follow the camelCase convention.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When you are writing any classes for an exception then that name should end with “Error”.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If you are calling the class from somewhere or callable then, you can give a class name like a function.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The built-in classes in python are with lowercase.</a:t>
            </a:r>
          </a:p>
        </p:txBody>
      </p:sp>
    </p:spTree>
    <p:extLst>
      <p:ext uri="{BB962C8B-B14F-4D97-AF65-F5344CB8AC3E}">
        <p14:creationId xmlns:p14="http://schemas.microsoft.com/office/powerpoint/2010/main" val="134081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50" y="1391206"/>
            <a:ext cx="8224650" cy="4376014"/>
          </a:xfrm>
        </p:spPr>
        <p:txBody>
          <a:bodyPr>
            <a:normAutofit/>
          </a:bodyPr>
          <a:lstStyle/>
          <a:p>
            <a:pPr>
              <a:buClr>
                <a:srgbClr val="EF4224"/>
              </a:buClr>
            </a:pPr>
            <a:r>
              <a:rPr lang="en-IN" b="1" i="1" dirty="0">
                <a:solidFill>
                  <a:srgbClr val="EF4224"/>
                </a:solidFill>
              </a:rPr>
              <a:t>Naming convention for identifiers:</a:t>
            </a:r>
          </a:p>
          <a:p>
            <a:pPr>
              <a:buClr>
                <a:srgbClr val="EF4224"/>
              </a:buClr>
            </a:pPr>
            <a:r>
              <a:rPr lang="en-IN" sz="2400" i="1" dirty="0">
                <a:solidFill>
                  <a:srgbClr val="EF4224"/>
                </a:solidFill>
              </a:rPr>
              <a:t>Class:</a:t>
            </a:r>
          </a:p>
          <a:p>
            <a:pPr>
              <a:buClr>
                <a:srgbClr val="EF4224"/>
              </a:buClr>
            </a:pPr>
            <a:r>
              <a:rPr lang="en-IN" sz="2400" i="1" dirty="0">
                <a:solidFill>
                  <a:srgbClr val="EF4224"/>
                </a:solidFill>
              </a:rPr>
              <a:t>Example:</a:t>
            </a:r>
            <a:endParaRPr lang="en-IN" sz="2000" i="1" dirty="0">
              <a:solidFill>
                <a:srgbClr val="EF4224"/>
              </a:solidFill>
            </a:endParaRP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FF0000"/>
                </a:solidFill>
              </a:rPr>
              <a:t>	class </a:t>
            </a:r>
            <a:r>
              <a:rPr lang="en-IN" sz="2000" i="1" dirty="0" err="1">
                <a:solidFill>
                  <a:srgbClr val="FF0000"/>
                </a:solidFill>
              </a:rPr>
              <a:t>MyClass</a:t>
            </a:r>
            <a:endParaRPr lang="en-IN" sz="2000" i="1" dirty="0">
              <a:solidFill>
                <a:srgbClr val="FF0000"/>
              </a:solidFill>
            </a:endParaRP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FF0000"/>
                </a:solidFill>
              </a:rPr>
              <a:t>	class Hello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FF0000"/>
                </a:solidFill>
              </a:rPr>
              <a:t>	class </a:t>
            </a:r>
            <a:r>
              <a:rPr lang="en-IN" sz="2000" i="1" dirty="0" err="1">
                <a:solidFill>
                  <a:srgbClr val="FF0000"/>
                </a:solidFill>
              </a:rPr>
              <a:t>InputError</a:t>
            </a:r>
            <a:endParaRPr lang="en-IN" sz="2000" i="1" dirty="0">
              <a:solidFill>
                <a:srgbClr val="FF0000"/>
              </a:solidFill>
            </a:endParaRP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FF0000"/>
                </a:solidFill>
              </a:rPr>
              <a:t>	class </a:t>
            </a:r>
            <a:r>
              <a:rPr lang="en-IN" sz="2000" i="1" dirty="0" err="1">
                <a:solidFill>
                  <a:srgbClr val="FF0000"/>
                </a:solidFill>
              </a:rPr>
              <a:t>ProperClassNamingConvention</a:t>
            </a:r>
            <a:endParaRPr lang="en-IN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8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350" y="1391206"/>
            <a:ext cx="8224650" cy="4376014"/>
          </a:xfrm>
        </p:spPr>
        <p:txBody>
          <a:bodyPr>
            <a:normAutofit/>
          </a:bodyPr>
          <a:lstStyle/>
          <a:p>
            <a:pPr>
              <a:buClr>
                <a:srgbClr val="EF4224"/>
              </a:buClr>
            </a:pPr>
            <a:r>
              <a:rPr lang="en-IN" b="1" i="1" dirty="0">
                <a:solidFill>
                  <a:srgbClr val="EF4224"/>
                </a:solidFill>
              </a:rPr>
              <a:t>Naming convention for identifiers: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Package: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You should use all lowercase while deciding a name for a package.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If there are multiple words in your package name then they should be </a:t>
            </a:r>
            <a:r>
              <a:rPr lang="en-IN" sz="2000" dirty="0" err="1"/>
              <a:t>be</a:t>
            </a:r>
            <a:r>
              <a:rPr lang="en-IN" sz="2000" dirty="0"/>
              <a:t> separated by an underscore(_).</a:t>
            </a:r>
          </a:p>
          <a:p>
            <a:pPr marL="342900" indent="-342900"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It is always better to use a single word for a package name.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EF4224"/>
                </a:solidFill>
              </a:rPr>
              <a:t>Example: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FF0000"/>
                </a:solidFill>
              </a:rPr>
              <a:t>	from </a:t>
            </a:r>
            <a:r>
              <a:rPr lang="en-IN" sz="2000" i="1" dirty="0" err="1">
                <a:solidFill>
                  <a:srgbClr val="FF0000"/>
                </a:solidFill>
              </a:rPr>
              <a:t>mypkg</a:t>
            </a:r>
            <a:r>
              <a:rPr lang="en-IN" sz="2000" i="1" dirty="0">
                <a:solidFill>
                  <a:srgbClr val="FF0000"/>
                </a:solidFill>
              </a:rPr>
              <a:t> import mod1</a:t>
            </a:r>
          </a:p>
          <a:p>
            <a:pPr>
              <a:buClr>
                <a:srgbClr val="EF4224"/>
              </a:buClr>
            </a:pPr>
            <a:r>
              <a:rPr lang="en-IN" sz="2000" i="1" dirty="0">
                <a:solidFill>
                  <a:srgbClr val="FF0000"/>
                </a:solidFill>
              </a:rPr>
              <a:t>	from </a:t>
            </a:r>
            <a:r>
              <a:rPr lang="en-IN" sz="2000" i="1" dirty="0" err="1">
                <a:solidFill>
                  <a:srgbClr val="FF0000"/>
                </a:solidFill>
              </a:rPr>
              <a:t>example_package</a:t>
            </a:r>
            <a:r>
              <a:rPr lang="en-IN" sz="2000" i="1" dirty="0">
                <a:solidFill>
                  <a:srgbClr val="FF0000"/>
                </a:solidFill>
              </a:rPr>
              <a:t> import cars</a:t>
            </a:r>
          </a:p>
        </p:txBody>
      </p:sp>
    </p:spTree>
    <p:extLst>
      <p:ext uri="{BB962C8B-B14F-4D97-AF65-F5344CB8AC3E}">
        <p14:creationId xmlns:p14="http://schemas.microsoft.com/office/powerpoint/2010/main" val="21831999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519</Words>
  <Application>Microsoft Office PowerPoint</Application>
  <PresentationFormat>Custom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D-DIN-PRO</vt:lpstr>
      <vt:lpstr>1_Custom Design</vt:lpstr>
      <vt:lpstr>Custom Design</vt:lpstr>
      <vt:lpstr>Naming Conventions</vt:lpstr>
      <vt:lpstr>Naming conventions</vt:lpstr>
      <vt:lpstr>Naming Conventions</vt:lpstr>
      <vt:lpstr>Naming conventions</vt:lpstr>
      <vt:lpstr>Naming conventions</vt:lpstr>
      <vt:lpstr>Naming conventions</vt:lpstr>
      <vt:lpstr>Naming conventions</vt:lpstr>
      <vt:lpstr>Naming conventions</vt:lpstr>
      <vt:lpstr>Naming conventions</vt:lpstr>
      <vt:lpstr>Naming conventions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153</cp:revision>
  <dcterms:modified xsi:type="dcterms:W3CDTF">2023-05-15T06:12:12Z</dcterms:modified>
</cp:coreProperties>
</file>