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3"/>
  </p:notesMasterIdLst>
  <p:sldIdLst>
    <p:sldId id="256" r:id="rId3"/>
    <p:sldId id="265" r:id="rId4"/>
    <p:sldId id="266" r:id="rId5"/>
    <p:sldId id="267" r:id="rId6"/>
    <p:sldId id="272" r:id="rId7"/>
    <p:sldId id="271" r:id="rId8"/>
    <p:sldId id="268" r:id="rId9"/>
    <p:sldId id="269" r:id="rId10"/>
    <p:sldId id="270" r:id="rId11"/>
    <p:sldId id="259" r:id="rId12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94" d="100"/>
          <a:sy n="94" d="100"/>
        </p:scale>
        <p:origin x="1147" y="82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rbarath33@gmail.com" userId="12e360a38f0a6a24" providerId="LiveId" clId="{9F6FC06A-0DC0-43A4-8C3F-2BBA710675AA}"/>
    <pc:docChg chg="modSld">
      <pc:chgData name="tsrbarath33@gmail.com" userId="12e360a38f0a6a24" providerId="LiveId" clId="{9F6FC06A-0DC0-43A4-8C3F-2BBA710675AA}" dt="2023-08-22T05:45:12.276" v="3" actId="20577"/>
      <pc:docMkLst>
        <pc:docMk/>
      </pc:docMkLst>
      <pc:sldChg chg="modSp mod">
        <pc:chgData name="tsrbarath33@gmail.com" userId="12e360a38f0a6a24" providerId="LiveId" clId="{9F6FC06A-0DC0-43A4-8C3F-2BBA710675AA}" dt="2023-08-22T05:45:12.276" v="3" actId="20577"/>
        <pc:sldMkLst>
          <pc:docMk/>
          <pc:sldMk cId="0" sldId="265"/>
        </pc:sldMkLst>
        <pc:spChg chg="mod">
          <ac:chgData name="tsrbarath33@gmail.com" userId="12e360a38f0a6a24" providerId="LiveId" clId="{9F6FC06A-0DC0-43A4-8C3F-2BBA710675AA}" dt="2023-08-22T05:45:12.276" v="3" actId="20577"/>
          <ac:spMkLst>
            <pc:docMk/>
            <pc:sldMk cId="0" sldId="26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pPr/>
              <a:t>22-08-2023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pPr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pPr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pPr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pPr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pPr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pPr/>
              <a:t>22-08-2023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pPr/>
              <a:t>22-08-2023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pPr/>
              <a:t>22-08-2023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pPr/>
              <a:t>22-08-2023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History Of Oops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91206"/>
            <a:ext cx="8839200" cy="45516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EF4224"/>
                </a:solidFill>
              </a:rPr>
              <a:t>History of Oops:</a:t>
            </a:r>
            <a:endParaRPr lang="en-US" sz="1600" dirty="0">
              <a:solidFill>
                <a:srgbClr val="EF4224"/>
              </a:solidFill>
            </a:endParaRPr>
          </a:p>
          <a:p>
            <a:pPr>
              <a:buClr>
                <a:srgbClr val="EF4224"/>
              </a:buClr>
              <a:buFont typeface="Arial" pitchFamily="34" charset="0"/>
              <a:buChar char="•"/>
            </a:pPr>
            <a:r>
              <a:rPr lang="en-US" sz="2000" dirty="0"/>
              <a:t> </a:t>
            </a:r>
            <a:r>
              <a:rPr lang="en-US" sz="1800" dirty="0"/>
              <a:t>Many people believe that </a:t>
            </a:r>
            <a:r>
              <a:rPr lang="en-US" sz="1800" dirty="0">
                <a:solidFill>
                  <a:srgbClr val="EF4224"/>
                </a:solidFill>
              </a:rPr>
              <a:t>C++</a:t>
            </a:r>
            <a:r>
              <a:rPr lang="en-US" sz="1800" dirty="0"/>
              <a:t> is the first Oop based language.</a:t>
            </a:r>
          </a:p>
          <a:p>
            <a:pPr>
              <a:buClr>
                <a:srgbClr val="EF4224"/>
              </a:buClr>
              <a:buFont typeface="Arial" pitchFamily="34" charset="0"/>
              <a:buChar char="•"/>
            </a:pPr>
            <a:r>
              <a:rPr lang="en-US" sz="1800" dirty="0"/>
              <a:t> Actually, </a:t>
            </a:r>
            <a:r>
              <a:rPr lang="en-US" sz="1800" dirty="0">
                <a:solidFill>
                  <a:srgbClr val="EF4224"/>
                </a:solidFill>
              </a:rPr>
              <a:t>SIMULA 1 (1962) </a:t>
            </a:r>
            <a:r>
              <a:rPr lang="en-US" sz="1800" dirty="0"/>
              <a:t>and</a:t>
            </a:r>
            <a:r>
              <a:rPr lang="en-US" sz="1800" dirty="0">
                <a:solidFill>
                  <a:srgbClr val="EF4224"/>
                </a:solidFill>
              </a:rPr>
              <a:t> SIMULA 2 (1967)</a:t>
            </a:r>
            <a:r>
              <a:rPr lang="en-US" sz="1800" dirty="0"/>
              <a:t> were the Earliest Object Oriented                                      Languages.</a:t>
            </a:r>
          </a:p>
          <a:p>
            <a:pPr>
              <a:buClr>
                <a:srgbClr val="EF4224"/>
              </a:buClr>
              <a:buFont typeface="Arial" pitchFamily="34" charset="0"/>
              <a:buChar char="•"/>
            </a:pPr>
            <a:r>
              <a:rPr lang="en-US" sz="1800" dirty="0"/>
              <a:t> Oops began to flourish after c++ began to entrenched in </a:t>
            </a:r>
            <a:r>
              <a:rPr lang="en-US" sz="1800" dirty="0">
                <a:solidFill>
                  <a:srgbClr val="EF4224"/>
                </a:solidFill>
              </a:rPr>
              <a:t>1990s</a:t>
            </a:r>
            <a:r>
              <a:rPr lang="en-US" sz="1800" dirty="0"/>
              <a:t>.</a:t>
            </a:r>
            <a:endParaRPr lang="en-US" sz="2000" dirty="0"/>
          </a:p>
          <a:p>
            <a:pPr>
              <a:lnSpc>
                <a:spcPct val="150000"/>
              </a:lnSpc>
              <a:buClr>
                <a:srgbClr val="EF4224"/>
              </a:buClr>
            </a:pPr>
            <a:r>
              <a:rPr lang="en-US" sz="2000" dirty="0"/>
              <a:t> </a:t>
            </a:r>
          </a:p>
          <a:p>
            <a:pPr>
              <a:lnSpc>
                <a:spcPct val="150000"/>
              </a:lnSpc>
              <a:buClr>
                <a:srgbClr val="EF4224"/>
              </a:buClr>
            </a:pPr>
            <a:endParaRPr lang="en-US" sz="2000" u="sng" dirty="0"/>
          </a:p>
          <a:p>
            <a:pPr>
              <a:lnSpc>
                <a:spcPct val="150000"/>
              </a:lnSpc>
              <a:buClr>
                <a:srgbClr val="EF4224"/>
              </a:buClr>
            </a:pPr>
            <a:endParaRPr lang="en-US" sz="2000" dirty="0"/>
          </a:p>
          <a:p>
            <a:pPr>
              <a:lnSpc>
                <a:spcPct val="110000"/>
              </a:lnSpc>
              <a:buClr>
                <a:srgbClr val="EF4224"/>
              </a:buClr>
            </a:pPr>
            <a:r>
              <a:rPr lang="en-US" sz="2000" dirty="0"/>
              <a:t>       </a:t>
            </a:r>
            <a:r>
              <a:rPr lang="en-US" sz="1400" dirty="0">
                <a:solidFill>
                  <a:srgbClr val="0070C0"/>
                </a:solidFill>
              </a:rPr>
              <a:t>Ole – Johan Dahi &amp; Kristen nygaard</a:t>
            </a:r>
            <a:r>
              <a:rPr lang="en-US" sz="1400" dirty="0"/>
              <a:t>		            </a:t>
            </a:r>
            <a:r>
              <a:rPr lang="en-US" sz="1400" b="1" i="1" dirty="0">
                <a:solidFill>
                  <a:srgbClr val="0070C0"/>
                </a:solidFill>
              </a:rPr>
              <a:t>Bjarne Stroustrup</a:t>
            </a:r>
          </a:p>
          <a:p>
            <a:pPr>
              <a:lnSpc>
                <a:spcPct val="110000"/>
              </a:lnSpc>
              <a:buClr>
                <a:srgbClr val="EF4224"/>
              </a:buClr>
            </a:pPr>
            <a:r>
              <a:rPr lang="en-US" sz="1400" dirty="0"/>
              <a:t>           </a:t>
            </a:r>
            <a:r>
              <a:rPr lang="en-US" sz="1400" dirty="0">
                <a:solidFill>
                  <a:srgbClr val="00B050"/>
                </a:solidFill>
              </a:rPr>
              <a:t>Creators of  Simula 1 and Simula 2</a:t>
            </a:r>
            <a:r>
              <a:rPr lang="en-US" sz="1400" dirty="0"/>
              <a:t>		              </a:t>
            </a:r>
            <a:r>
              <a:rPr lang="en-US" sz="1400" dirty="0">
                <a:solidFill>
                  <a:srgbClr val="00B050"/>
                </a:solidFill>
              </a:rPr>
              <a:t>Creator of C++</a:t>
            </a:r>
          </a:p>
        </p:txBody>
      </p:sp>
      <p:pic>
        <p:nvPicPr>
          <p:cNvPr id="5" name="Picture 4" descr="Simula creators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352006"/>
            <a:ext cx="2809875" cy="1628775"/>
          </a:xfrm>
          <a:prstGeom prst="rect">
            <a:avLst/>
          </a:prstGeom>
        </p:spPr>
      </p:pic>
      <p:pic>
        <p:nvPicPr>
          <p:cNvPr id="6" name="Picture 5" descr="Bjarne Stroustrup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352006"/>
            <a:ext cx="23622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Oops was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91206"/>
            <a:ext cx="8839200" cy="4551600"/>
          </a:xfrm>
        </p:spPr>
        <p:txBody>
          <a:bodyPr/>
          <a:lstStyle/>
          <a:p>
            <a:r>
              <a:rPr lang="en-US" dirty="0">
                <a:solidFill>
                  <a:srgbClr val="EF4224"/>
                </a:solidFill>
              </a:rPr>
              <a:t>Why oops:</a:t>
            </a:r>
          </a:p>
          <a:p>
            <a:pPr>
              <a:buClr>
                <a:srgbClr val="EF4224"/>
              </a:buClr>
              <a:buFont typeface="Arial" pitchFamily="34" charset="0"/>
              <a:buChar char="•"/>
            </a:pPr>
            <a:r>
              <a:rPr lang="en-US" sz="2000" dirty="0"/>
              <a:t>  The oop concept was basically designed to overcome the drawback of the previous </a:t>
            </a:r>
            <a:r>
              <a:rPr lang="en-US" sz="2000" dirty="0">
                <a:solidFill>
                  <a:srgbClr val="EF4224"/>
                </a:solidFill>
              </a:rPr>
              <a:t>Programming Methodologies</a:t>
            </a:r>
            <a:r>
              <a:rPr lang="en-US" sz="2000" dirty="0"/>
              <a:t>, which were not so close to </a:t>
            </a:r>
            <a:r>
              <a:rPr lang="en-US" sz="2000" dirty="0">
                <a:solidFill>
                  <a:srgbClr val="EF4224"/>
                </a:solidFill>
              </a:rPr>
              <a:t>Real – World Applications</a:t>
            </a:r>
            <a:r>
              <a:rPr lang="en-US" sz="2000" dirty="0"/>
              <a:t>.</a:t>
            </a:r>
          </a:p>
          <a:p>
            <a:pPr>
              <a:buClr>
                <a:srgbClr val="EF4224"/>
              </a:buClr>
              <a:buFont typeface="Arial" pitchFamily="34" charset="0"/>
              <a:buChar char="•"/>
            </a:pPr>
            <a:r>
              <a:rPr lang="en-US" sz="2000" dirty="0"/>
              <a:t>  The Demand was </a:t>
            </a:r>
            <a:r>
              <a:rPr lang="en-US" sz="2000" dirty="0">
                <a:solidFill>
                  <a:srgbClr val="EF4224"/>
                </a:solidFill>
              </a:rPr>
              <a:t>increased</a:t>
            </a:r>
            <a:r>
              <a:rPr lang="en-US" sz="2000" dirty="0"/>
              <a:t>, but still </a:t>
            </a:r>
            <a:r>
              <a:rPr lang="en-US" sz="2000" dirty="0">
                <a:solidFill>
                  <a:srgbClr val="EF4224"/>
                </a:solidFill>
              </a:rPr>
              <a:t>conventional methods</a:t>
            </a:r>
            <a:r>
              <a:rPr lang="en-US" sz="2000" dirty="0"/>
              <a:t> were used.</a:t>
            </a:r>
          </a:p>
          <a:p>
            <a:pPr>
              <a:buClr>
                <a:srgbClr val="EF4224"/>
              </a:buClr>
              <a:buFont typeface="Arial" pitchFamily="34" charset="0"/>
              <a:buChar char="•"/>
            </a:pPr>
            <a:r>
              <a:rPr lang="en-US" sz="2000" dirty="0"/>
              <a:t>  This new approach brought a </a:t>
            </a:r>
            <a:r>
              <a:rPr lang="en-US" sz="2000" dirty="0">
                <a:solidFill>
                  <a:srgbClr val="EF4224"/>
                </a:solidFill>
              </a:rPr>
              <a:t>revolution</a:t>
            </a:r>
            <a:r>
              <a:rPr lang="en-US" sz="2000" dirty="0"/>
              <a:t> in </a:t>
            </a:r>
            <a:r>
              <a:rPr lang="en-US" sz="2000" dirty="0">
                <a:solidFill>
                  <a:srgbClr val="EF4224"/>
                </a:solidFill>
              </a:rPr>
              <a:t>Programming Methodology field</a:t>
            </a:r>
            <a:r>
              <a:rPr lang="en-US" sz="2000" dirty="0"/>
              <a:t>.</a:t>
            </a:r>
          </a:p>
          <a:p>
            <a:pPr>
              <a:buClr>
                <a:srgbClr val="EF4224"/>
              </a:buClr>
              <a:buFont typeface="Arial" pitchFamily="34" charset="0"/>
              <a:buChar char="•"/>
            </a:pPr>
            <a:r>
              <a:rPr lang="en-US" sz="2000" dirty="0">
                <a:solidFill>
                  <a:srgbClr val="EF4224"/>
                </a:solidFill>
              </a:rPr>
              <a:t>  Object – Oriented Programming (Oop) </a:t>
            </a:r>
            <a:r>
              <a:rPr lang="en-US" sz="2000" dirty="0"/>
              <a:t>is nothing but that which allows the writing of programs with </a:t>
            </a:r>
            <a:r>
              <a:rPr lang="en-US" sz="2000" dirty="0">
                <a:solidFill>
                  <a:srgbClr val="EF4224"/>
                </a:solidFill>
              </a:rPr>
              <a:t>classes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EF4224"/>
                </a:solidFill>
              </a:rPr>
              <a:t>real – time objects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91206"/>
            <a:ext cx="8839200" cy="44754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F4224"/>
                </a:solidFill>
              </a:rPr>
              <a:t>Advantages of Oops:</a:t>
            </a:r>
          </a:p>
          <a:p>
            <a:pPr>
              <a:buClr>
                <a:srgbClr val="EF4224"/>
              </a:buClr>
              <a:buFont typeface="Arial" pitchFamily="34" charset="0"/>
              <a:buChar char="•"/>
            </a:pPr>
            <a:r>
              <a:rPr lang="en-US" sz="2000" dirty="0"/>
              <a:t>  By using </a:t>
            </a:r>
            <a:r>
              <a:rPr lang="en-US" sz="2000" dirty="0">
                <a:solidFill>
                  <a:srgbClr val="EF4224"/>
                </a:solidFill>
              </a:rPr>
              <a:t>class</a:t>
            </a:r>
            <a:r>
              <a:rPr lang="en-US" sz="2000" dirty="0"/>
              <a:t> we can reuse some facilities rather than building them again and again.</a:t>
            </a:r>
          </a:p>
          <a:p>
            <a:pPr>
              <a:buClr>
                <a:srgbClr val="EF4224"/>
              </a:buClr>
              <a:buFont typeface="Arial" pitchFamily="34" charset="0"/>
              <a:buChar char="•"/>
            </a:pPr>
            <a:r>
              <a:rPr lang="en-US" sz="2000" dirty="0"/>
              <a:t>  It is possible to have </a:t>
            </a:r>
            <a:r>
              <a:rPr lang="en-US" sz="2000" dirty="0">
                <a:solidFill>
                  <a:srgbClr val="EF4224"/>
                </a:solidFill>
              </a:rPr>
              <a:t>multiple Objects</a:t>
            </a:r>
            <a:r>
              <a:rPr lang="en-US" sz="2000" dirty="0"/>
              <a:t>.</a:t>
            </a:r>
          </a:p>
          <a:p>
            <a:pPr>
              <a:buClr>
                <a:srgbClr val="EF4224"/>
              </a:buClr>
              <a:buFont typeface="Arial" pitchFamily="34" charset="0"/>
              <a:buChar char="•"/>
            </a:pPr>
            <a:r>
              <a:rPr lang="en-US" sz="2000" dirty="0"/>
              <a:t>  Through </a:t>
            </a:r>
            <a:r>
              <a:rPr lang="en-US" sz="2000" dirty="0">
                <a:solidFill>
                  <a:srgbClr val="EF4224"/>
                </a:solidFill>
              </a:rPr>
              <a:t>inheritance</a:t>
            </a:r>
            <a:r>
              <a:rPr lang="en-US" sz="2000" dirty="0"/>
              <a:t> we can eliminate </a:t>
            </a:r>
            <a:r>
              <a:rPr lang="en-US" sz="2000" dirty="0">
                <a:solidFill>
                  <a:srgbClr val="EF4224"/>
                </a:solidFill>
              </a:rPr>
              <a:t>unnecessary codes</a:t>
            </a:r>
            <a:r>
              <a:rPr lang="en-US" sz="2000" dirty="0"/>
              <a:t> and extend the use of </a:t>
            </a:r>
            <a:r>
              <a:rPr lang="en-US" sz="2000" dirty="0">
                <a:solidFill>
                  <a:srgbClr val="EF4224"/>
                </a:solidFill>
              </a:rPr>
              <a:t>existing classes</a:t>
            </a:r>
            <a:r>
              <a:rPr lang="en-US" sz="2000" dirty="0"/>
              <a:t>.</a:t>
            </a:r>
          </a:p>
          <a:p>
            <a:pPr>
              <a:buClr>
                <a:srgbClr val="EF4224"/>
              </a:buClr>
              <a:buFont typeface="Arial" pitchFamily="34" charset="0"/>
              <a:buChar char="•"/>
            </a:pPr>
            <a:r>
              <a:rPr lang="en-US" sz="2000" dirty="0"/>
              <a:t>The principle of </a:t>
            </a:r>
            <a:r>
              <a:rPr lang="en-US" sz="2000" dirty="0">
                <a:solidFill>
                  <a:srgbClr val="EF4224"/>
                </a:solidFill>
              </a:rPr>
              <a:t>data hiding</a:t>
            </a:r>
            <a:r>
              <a:rPr lang="en-US" sz="2000" dirty="0"/>
              <a:t> helps for security.</a:t>
            </a:r>
          </a:p>
          <a:p>
            <a:pPr>
              <a:buClr>
                <a:srgbClr val="EF4224"/>
              </a:buClr>
              <a:buFont typeface="Arial" pitchFamily="34" charset="0"/>
              <a:buChar char="•"/>
            </a:pPr>
            <a:r>
              <a:rPr lang="en-US" sz="2000" dirty="0"/>
              <a:t>  It is easy to partition the work in a project based.</a:t>
            </a:r>
          </a:p>
          <a:p>
            <a:pPr>
              <a:buClr>
                <a:srgbClr val="EF4224"/>
              </a:buClr>
              <a:buFont typeface="Arial" pitchFamily="34" charset="0"/>
              <a:buChar char="•"/>
            </a:pPr>
            <a:r>
              <a:rPr lang="en-US" sz="2000" dirty="0"/>
              <a:t>  Object – oriented systems can be easily upgraded from </a:t>
            </a:r>
            <a:r>
              <a:rPr lang="en-US" sz="2000" dirty="0">
                <a:solidFill>
                  <a:srgbClr val="EF4224"/>
                </a:solidFill>
              </a:rPr>
              <a:t>small to large </a:t>
            </a:r>
            <a:r>
              <a:rPr lang="en-US" sz="2000" dirty="0"/>
              <a:t>systems.</a:t>
            </a:r>
          </a:p>
          <a:p>
            <a:pPr>
              <a:buClr>
                <a:srgbClr val="EF4224"/>
              </a:buClr>
              <a:buFont typeface="Arial" pitchFamily="34" charset="0"/>
              <a:buChar char="•"/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EF4224"/>
                </a:solidFill>
              </a:rPr>
              <a:t>Message passing </a:t>
            </a:r>
            <a:r>
              <a:rPr lang="en-US" sz="2000" dirty="0"/>
              <a:t>techniques for communication between </a:t>
            </a:r>
            <a:r>
              <a:rPr lang="en-US" sz="2000"/>
              <a:t>objects.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Vs Top-Down Model </a:t>
            </a:r>
          </a:p>
        </p:txBody>
      </p:sp>
      <p:pic>
        <p:nvPicPr>
          <p:cNvPr id="4" name="Content Placeholder 3" descr="bottom up and top dow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1218406"/>
            <a:ext cx="5791200" cy="468654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 Vs Oops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4800" y="1218406"/>
          <a:ext cx="8458200" cy="462575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2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2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Structured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 oriented programming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 is divided into</a:t>
                      </a:r>
                      <a:r>
                        <a:rPr lang="en-US" baseline="0" dirty="0"/>
                        <a:t> modules of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 is made up of classes and objects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7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Less flexibility and abstraction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flexibility</a:t>
                      </a:r>
                      <a:r>
                        <a:rPr lang="en-US" baseline="0" dirty="0"/>
                        <a:t> and abstraction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2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Difficult to modify / manage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</a:t>
                      </a:r>
                      <a:r>
                        <a:rPr lang="en-US" baseline="0" dirty="0"/>
                        <a:t> to modify / manage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4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Main function calls other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Objects communicate by passing messages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is not secured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is secured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7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reusability of</a:t>
                      </a:r>
                      <a:r>
                        <a:rPr lang="en-US" baseline="0" dirty="0"/>
                        <a:t>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reusability of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270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Top – Down approach</a:t>
                      </a:r>
                    </a:p>
                    <a:p>
                      <a:pPr algn="ctr"/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Bottom – up approach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of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91206"/>
            <a:ext cx="8763000" cy="4475400"/>
          </a:xfrm>
        </p:spPr>
        <p:txBody>
          <a:bodyPr/>
          <a:lstStyle/>
          <a:p>
            <a:r>
              <a:rPr lang="en-US" dirty="0">
                <a:solidFill>
                  <a:srgbClr val="EF4224"/>
                </a:solidFill>
              </a:rPr>
              <a:t>Terminologies of Oops:</a:t>
            </a:r>
          </a:p>
          <a:p>
            <a:pPr lvl="5">
              <a:lnSpc>
                <a:spcPct val="150000"/>
              </a:lnSpc>
              <a:buClr>
                <a:srgbClr val="EF4224"/>
              </a:buClr>
            </a:pPr>
            <a:r>
              <a:rPr lang="en-US" dirty="0"/>
              <a:t>  Classes</a:t>
            </a:r>
          </a:p>
          <a:p>
            <a:pPr lvl="5">
              <a:lnSpc>
                <a:spcPct val="150000"/>
              </a:lnSpc>
              <a:buClr>
                <a:srgbClr val="EF4224"/>
              </a:buClr>
            </a:pPr>
            <a:r>
              <a:rPr lang="en-US" dirty="0"/>
              <a:t>  Object</a:t>
            </a:r>
          </a:p>
          <a:p>
            <a:pPr lvl="5">
              <a:lnSpc>
                <a:spcPct val="150000"/>
              </a:lnSpc>
              <a:buClr>
                <a:srgbClr val="EF4224"/>
              </a:buClr>
            </a:pPr>
            <a:r>
              <a:rPr lang="en-US" dirty="0"/>
              <a:t>  Encapsulation</a:t>
            </a:r>
          </a:p>
          <a:p>
            <a:pPr lvl="5">
              <a:lnSpc>
                <a:spcPct val="150000"/>
              </a:lnSpc>
              <a:buClr>
                <a:srgbClr val="EF4224"/>
              </a:buClr>
            </a:pPr>
            <a:r>
              <a:rPr lang="en-US" dirty="0"/>
              <a:t>  Data Abstraction</a:t>
            </a:r>
          </a:p>
          <a:p>
            <a:pPr lvl="5">
              <a:lnSpc>
                <a:spcPct val="150000"/>
              </a:lnSpc>
              <a:buClr>
                <a:srgbClr val="EF4224"/>
              </a:buClr>
            </a:pPr>
            <a:r>
              <a:rPr lang="en-US" dirty="0"/>
              <a:t>  Inheritance</a:t>
            </a:r>
          </a:p>
          <a:p>
            <a:pPr lvl="5">
              <a:lnSpc>
                <a:spcPct val="150000"/>
              </a:lnSpc>
              <a:buClr>
                <a:srgbClr val="EF4224"/>
              </a:buClr>
            </a:pPr>
            <a:r>
              <a:rPr lang="en-US" dirty="0"/>
              <a:t>  Polymorphism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of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91206"/>
            <a:ext cx="8839200" cy="4551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F4224"/>
                </a:solidFill>
              </a:rPr>
              <a:t>Classes:</a:t>
            </a:r>
            <a:endParaRPr lang="en-US" sz="2000" dirty="0">
              <a:solidFill>
                <a:srgbClr val="EF4224"/>
              </a:solidFill>
            </a:endParaRPr>
          </a:p>
          <a:p>
            <a:r>
              <a:rPr lang="en-US" sz="2000" dirty="0"/>
              <a:t>	A class is an template used to create objects and to define object data types and methods.</a:t>
            </a:r>
          </a:p>
          <a:p>
            <a:r>
              <a:rPr lang="en-US" sz="2400" dirty="0">
                <a:solidFill>
                  <a:srgbClr val="EF4224"/>
                </a:solidFill>
              </a:rPr>
              <a:t>Objects:</a:t>
            </a:r>
          </a:p>
          <a:p>
            <a:r>
              <a:rPr lang="en-US" sz="2000" dirty="0"/>
              <a:t>	An object is an instance of an class. Each object has State (data) and behavior (code).</a:t>
            </a:r>
          </a:p>
          <a:p>
            <a:r>
              <a:rPr lang="en-US" sz="2400" dirty="0">
                <a:solidFill>
                  <a:srgbClr val="EF4224"/>
                </a:solidFill>
              </a:rPr>
              <a:t>Encapsulation:</a:t>
            </a:r>
            <a:endParaRPr lang="en-US" sz="2000" dirty="0">
              <a:solidFill>
                <a:srgbClr val="EF4224"/>
              </a:solidFill>
            </a:endParaRPr>
          </a:p>
          <a:p>
            <a:r>
              <a:rPr lang="en-US" sz="2000" dirty="0"/>
              <a:t>	Encapsulation refers to integrating data (variables) and code(methods) into a single unit.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 of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91206"/>
            <a:ext cx="8839200" cy="4551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F4224"/>
                </a:solidFill>
              </a:rPr>
              <a:t>Data Abstraction:</a:t>
            </a:r>
            <a:endParaRPr lang="en-US" sz="2000" dirty="0">
              <a:solidFill>
                <a:srgbClr val="EF4224"/>
              </a:solidFill>
            </a:endParaRPr>
          </a:p>
          <a:p>
            <a:r>
              <a:rPr lang="en-US" sz="2000" dirty="0"/>
              <a:t>	Data abstraction is a programming and design tool that displays basic information about a device while hiding its internal functions.</a:t>
            </a:r>
          </a:p>
          <a:p>
            <a:r>
              <a:rPr lang="en-US" sz="2400" dirty="0">
                <a:solidFill>
                  <a:srgbClr val="EF4224"/>
                </a:solidFill>
              </a:rPr>
              <a:t>Inheritance:</a:t>
            </a:r>
            <a:endParaRPr lang="en-US" sz="2000" dirty="0">
              <a:solidFill>
                <a:srgbClr val="EF4224"/>
              </a:solidFill>
            </a:endParaRPr>
          </a:p>
          <a:p>
            <a:r>
              <a:rPr lang="en-US" sz="2000" dirty="0"/>
              <a:t>	Inheritance is a mechanism in which one class acquires the property of another class.</a:t>
            </a:r>
          </a:p>
          <a:p>
            <a:r>
              <a:rPr lang="en-US" sz="2400" dirty="0">
                <a:solidFill>
                  <a:srgbClr val="EF4224"/>
                </a:solidFill>
              </a:rPr>
              <a:t>Polymorphism:</a:t>
            </a:r>
            <a:endParaRPr lang="en-US" sz="2000" dirty="0">
              <a:solidFill>
                <a:srgbClr val="EF4224"/>
              </a:solidFill>
            </a:endParaRPr>
          </a:p>
          <a:p>
            <a:r>
              <a:rPr lang="en-US" sz="2000" dirty="0"/>
              <a:t>	Polymorphism is the ability of any data to be processed in more than one form.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1496</TotalTime>
  <Words>505</Words>
  <Application>Microsoft Office PowerPoint</Application>
  <PresentationFormat>Custom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D-DIN-PRO</vt:lpstr>
      <vt:lpstr>1_Custom Design</vt:lpstr>
      <vt:lpstr>Custom Design</vt:lpstr>
      <vt:lpstr>History Of Oops</vt:lpstr>
      <vt:lpstr>History of Oops</vt:lpstr>
      <vt:lpstr>Why Oops was Created</vt:lpstr>
      <vt:lpstr>Advantages of Oops</vt:lpstr>
      <vt:lpstr>Bottom-Up Vs Top-Down Model </vt:lpstr>
      <vt:lpstr>Structured programming Vs Oops</vt:lpstr>
      <vt:lpstr>Terminologies of Oops</vt:lpstr>
      <vt:lpstr>Terminologies of Oops</vt:lpstr>
      <vt:lpstr>Terminologies of Oops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tsrbarath33@gmail.com</cp:lastModifiedBy>
  <cp:revision>175</cp:revision>
  <dcterms:modified xsi:type="dcterms:W3CDTF">2023-08-22T05:45:20Z</dcterms:modified>
</cp:coreProperties>
</file>