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65" r:id="rId2"/>
  </p:sldMasterIdLst>
  <p:notesMasterIdLst>
    <p:notesMasterId r:id="rId18"/>
  </p:notes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9144000" cy="60944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224"/>
    <a:srgbClr val="000000"/>
    <a:srgbClr val="FEF3CC"/>
    <a:srgbClr val="F5F5F5"/>
    <a:srgbClr val="FA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4660"/>
  </p:normalViewPr>
  <p:slideViewPr>
    <p:cSldViewPr>
      <p:cViewPr varScale="1">
        <p:scale>
          <a:sx n="75" d="100"/>
          <a:sy n="75" d="100"/>
        </p:scale>
        <p:origin x="1242" y="66"/>
      </p:cViewPr>
      <p:guideLst>
        <p:guide orient="horz" pos="1919"/>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6915" y="685800"/>
            <a:ext cx="5144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A24906-6567-5AAF-3BB2-D41318D1DCB1}"/>
              </a:ext>
            </a:extLst>
          </p:cNvPr>
          <p:cNvSpPr/>
          <p:nvPr userDrawn="1"/>
        </p:nvSpPr>
        <p:spPr>
          <a:xfrm>
            <a:off x="0" y="3657599"/>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7">
            <a:extLst>
              <a:ext uri="{FF2B5EF4-FFF2-40B4-BE49-F238E27FC236}">
                <a16:creationId xmlns:a16="http://schemas.microsoft.com/office/drawing/2014/main" id="{DD6393BF-7B34-F54E-373A-462F98F4D2B9}"/>
              </a:ext>
            </a:extLst>
          </p:cNvPr>
          <p:cNvGrpSpPr>
            <a:grpSpLocks noChangeAspect="1"/>
          </p:cNvGrpSpPr>
          <p:nvPr userDrawn="1"/>
        </p:nvGrpSpPr>
        <p:grpSpPr>
          <a:xfrm>
            <a:off x="2970000" y="169192"/>
            <a:ext cx="3204000" cy="3202036"/>
            <a:chOff x="2506949" y="984250"/>
            <a:chExt cx="4134909" cy="4132373"/>
          </a:xfrm>
        </p:grpSpPr>
        <p:sp>
          <p:nvSpPr>
            <p:cNvPr id="9" name="Freeform: Shape 8">
              <a:extLst>
                <a:ext uri="{FF2B5EF4-FFF2-40B4-BE49-F238E27FC236}">
                  <a16:creationId xmlns:a16="http://schemas.microsoft.com/office/drawing/2014/main" id="{1A77E11F-B681-A808-93BE-BDD1EB6DC673}"/>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27E9B346-AEC5-63C1-6B2D-EC3A6F311CCC}"/>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64FA237E-A103-5580-9845-F005D01D5019}"/>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E81CAD88-A97C-BC35-86C5-2E58551CFEAB}"/>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FA218112-E9AB-0950-D9A1-470B2F1713EA}"/>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70342E-CF0E-6FE1-2B9E-DE20D7EBFE5F}"/>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C85DE009-D90E-733C-EFF1-B6F813403771}"/>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B9FBC82A-0885-9013-E526-8744D4589F45}"/>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573E0916-90C3-00CA-090E-BADA570A7D9E}"/>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144FFDE7-BA1D-D604-17AF-32E9AB34B444}"/>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28DC2140-382E-146D-287A-E3547ED76B85}"/>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ECD63109-A032-E818-7507-8691ACF78DDE}"/>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A838DA8A-6519-3D25-DC0E-F43C4A3ECF6E}"/>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8EDD3F71-84F2-3880-A798-23C6301ACD5B}"/>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90CCEF88-4752-4C27-4AE7-4C79BCA59F70}"/>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D07B65DC-BA03-C041-7ECB-15A1414843A5}"/>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C3A82F13-5363-A6DD-7BBE-D1AE7B3FC3CE}"/>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ECA12C92-2D91-AC74-412D-BFF9151000C6}"/>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1818B450-950E-02C3-EFEA-E3E6F50A383C}"/>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4893CC72-BA6A-5DCB-257C-96EA4F8DD51C}"/>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E7604163-A87F-BABC-D30C-5E5471E56BC1}"/>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F30D2CBC-2208-9CD9-0F8F-323F23521A36}"/>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C5EA038F-2F43-97A6-934F-6A16D79995D0}"/>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0EEB58FB-AD58-CF0D-5148-F5240F7F13E1}"/>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6" name="Title 1">
            <a:extLst>
              <a:ext uri="{FF2B5EF4-FFF2-40B4-BE49-F238E27FC236}">
                <a16:creationId xmlns:a16="http://schemas.microsoft.com/office/drawing/2014/main" id="{B6CB8648-228F-5FE3-EA01-75D90315DA75}"/>
              </a:ext>
            </a:extLst>
          </p:cNvPr>
          <p:cNvSpPr>
            <a:spLocks noGrp="1"/>
          </p:cNvSpPr>
          <p:nvPr>
            <p:ph type="ctrTitle" hasCustomPrompt="1"/>
          </p:nvPr>
        </p:nvSpPr>
        <p:spPr>
          <a:xfrm>
            <a:off x="0" y="3848400"/>
            <a:ext cx="9144000" cy="970256"/>
          </a:xfrm>
          <a:prstGeom prst="rect">
            <a:avLst/>
          </a:prstGeom>
        </p:spPr>
        <p:txBody>
          <a:bodyPr anchor="t" anchorCtr="0"/>
          <a:lstStyle>
            <a:lvl1pPr algn="ctr">
              <a:defRPr sz="6000">
                <a:solidFill>
                  <a:schemeClr val="bg1"/>
                </a:solidFill>
                <a:latin typeface="Calibri" panose="020F0502020204030204" pitchFamily="34" charset="0"/>
                <a:cs typeface="Calibri" panose="020F0502020204030204" pitchFamily="34" charset="0"/>
              </a:defRPr>
            </a:lvl1pPr>
          </a:lstStyle>
          <a:p>
            <a:r>
              <a:rPr lang="en-US" dirty="0"/>
              <a:t>Master title</a:t>
            </a:r>
            <a:endParaRPr lang="en-IN" dirty="0"/>
          </a:p>
        </p:txBody>
      </p:sp>
      <p:sp>
        <p:nvSpPr>
          <p:cNvPr id="37" name="Subtitle 2">
            <a:extLst>
              <a:ext uri="{FF2B5EF4-FFF2-40B4-BE49-F238E27FC236}">
                <a16:creationId xmlns:a16="http://schemas.microsoft.com/office/drawing/2014/main" id="{30EB9385-2D5A-F496-BE48-0F6193FBB0C4}"/>
              </a:ext>
            </a:extLst>
          </p:cNvPr>
          <p:cNvSpPr>
            <a:spLocks noGrp="1"/>
          </p:cNvSpPr>
          <p:nvPr>
            <p:ph type="subTitle" idx="1" hasCustomPrompt="1"/>
          </p:nvPr>
        </p:nvSpPr>
        <p:spPr>
          <a:xfrm>
            <a:off x="540000" y="4928400"/>
            <a:ext cx="7992000" cy="422806"/>
          </a:xfrm>
          <a:prstGeom prst="rect">
            <a:avLst/>
          </a:prstGeom>
        </p:spPr>
        <p:txBody>
          <a:bodyPr/>
          <a:lstStyle>
            <a:lvl1pPr marL="0" indent="0" algn="ctr">
              <a:buNone/>
              <a:defRPr sz="2400" b="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Master subtitle</a:t>
            </a:r>
            <a:endParaRPr lang="en-IN" dirty="0"/>
          </a:p>
        </p:txBody>
      </p:sp>
    </p:spTree>
    <p:extLst>
      <p:ext uri="{BB962C8B-B14F-4D97-AF65-F5344CB8AC3E}">
        <p14:creationId xmlns:p14="http://schemas.microsoft.com/office/powerpoint/2010/main" val="288381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EF01C-2382-8741-403D-3494600772F4}"/>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3" name="Footer Placeholder 2">
            <a:extLst>
              <a:ext uri="{FF2B5EF4-FFF2-40B4-BE49-F238E27FC236}">
                <a16:creationId xmlns:a16="http://schemas.microsoft.com/office/drawing/2014/main" id="{B33F3BDD-0272-1468-2FE9-428A2D447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E1469F-65CF-8021-738E-499C44BC0E3F}"/>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5407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00E2-9A72-9A19-DE0D-8789A13989E8}"/>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738D4-496F-A01E-B23E-A7BB6E2CB7D2}"/>
              </a:ext>
            </a:extLst>
          </p:cNvPr>
          <p:cNvSpPr>
            <a:spLocks noGrp="1"/>
          </p:cNvSpPr>
          <p:nvPr>
            <p:ph idx="1"/>
          </p:nvPr>
        </p:nvSpPr>
        <p:spPr>
          <a:xfrm>
            <a:off x="3887788" y="877888"/>
            <a:ext cx="4629150" cy="4330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5F0D9-E293-94A2-4EB8-7C78044D95C6}"/>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CBA4-A512-171E-8FC7-010FE4C609F2}"/>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6" name="Footer Placeholder 5">
            <a:extLst>
              <a:ext uri="{FF2B5EF4-FFF2-40B4-BE49-F238E27FC236}">
                <a16:creationId xmlns:a16="http://schemas.microsoft.com/office/drawing/2014/main" id="{25843DA5-BEF0-EC65-D2D3-DDC930CD8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C6BE7-4994-467C-057F-0D1D3736D58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39481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E03-6007-34D6-E47B-A6925F2F56A9}"/>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10710-17FE-0401-C01B-108BC096CD34}"/>
              </a:ext>
            </a:extLst>
          </p:cNvPr>
          <p:cNvSpPr>
            <a:spLocks noGrp="1"/>
          </p:cNvSpPr>
          <p:nvPr>
            <p:ph type="pic" idx="1"/>
          </p:nvPr>
        </p:nvSpPr>
        <p:spPr>
          <a:xfrm>
            <a:off x="3887788" y="877888"/>
            <a:ext cx="462915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E016C1-BFF7-120E-42D0-BBC465B2703A}"/>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D077-FC99-5D64-BD28-EA60AE520EC9}"/>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6" name="Footer Placeholder 5">
            <a:extLst>
              <a:ext uri="{FF2B5EF4-FFF2-40B4-BE49-F238E27FC236}">
                <a16:creationId xmlns:a16="http://schemas.microsoft.com/office/drawing/2014/main" id="{9CAB99DE-0089-9CBC-802D-991572611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A0A27-3365-A028-27DE-1D48FA3BA51A}"/>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9988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981B-A4ED-2C58-F047-86243F255C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938A6-1E1D-F592-6074-489DCB4CB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BA79-94AE-59B0-53B3-7DEBC163B3D2}"/>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5" name="Footer Placeholder 4">
            <a:extLst>
              <a:ext uri="{FF2B5EF4-FFF2-40B4-BE49-F238E27FC236}">
                <a16:creationId xmlns:a16="http://schemas.microsoft.com/office/drawing/2014/main" id="{E8F35198-CDEB-28DD-C156-1D0C4AA71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FADF2-2434-B8DE-6614-3CA22B07049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768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1FBAC-7081-5FA7-829F-7B0467DC9AD9}"/>
              </a:ext>
            </a:extLst>
          </p:cNvPr>
          <p:cNvSpPr>
            <a:spLocks noGrp="1"/>
          </p:cNvSpPr>
          <p:nvPr>
            <p:ph type="title" orient="vert"/>
          </p:nvPr>
        </p:nvSpPr>
        <p:spPr>
          <a:xfrm>
            <a:off x="6543675" y="323850"/>
            <a:ext cx="1971675" cy="51657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7F948-0532-07F1-B12D-6961E24D0D9E}"/>
              </a:ext>
            </a:extLst>
          </p:cNvPr>
          <p:cNvSpPr>
            <a:spLocks noGrp="1"/>
          </p:cNvSpPr>
          <p:nvPr>
            <p:ph type="body" orient="vert" idx="1"/>
          </p:nvPr>
        </p:nvSpPr>
        <p:spPr>
          <a:xfrm>
            <a:off x="628650" y="323850"/>
            <a:ext cx="5762625" cy="51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55D7E-4AE0-93CB-3755-4E635D09289B}"/>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5" name="Footer Placeholder 4">
            <a:extLst>
              <a:ext uri="{FF2B5EF4-FFF2-40B4-BE49-F238E27FC236}">
                <a16:creationId xmlns:a16="http://schemas.microsoft.com/office/drawing/2014/main" id="{C0C9A027-47BE-BF28-AD9D-820C32E69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6321-CB4A-A959-EE5B-121C6A66DD4B}"/>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466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bg1"/>
                </a:solidFill>
                <a:latin typeface="+mn-lt"/>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80737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tx1"/>
                </a:solidFill>
                <a:latin typeface="Calibri" panose="020F0502020204030204" pitchFamily="34" charset="0"/>
                <a:cs typeface="Calibri" panose="020F0502020204030204" pitchFamily="34" charset="0"/>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67390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0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rgbClr val="FE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2030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EE3-8A9E-CB50-2A4C-1C9403E606E7}"/>
              </a:ext>
            </a:extLst>
          </p:cNvPr>
          <p:cNvSpPr>
            <a:spLocks noGrp="1"/>
          </p:cNvSpPr>
          <p:nvPr>
            <p:ph type="title"/>
          </p:nvPr>
        </p:nvSpPr>
        <p:spPr>
          <a:xfrm>
            <a:off x="623888" y="1519238"/>
            <a:ext cx="7886700" cy="25352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D95DD-6D17-0D82-3242-3289521A6579}"/>
              </a:ext>
            </a:extLst>
          </p:cNvPr>
          <p:cNvSpPr>
            <a:spLocks noGrp="1"/>
          </p:cNvSpPr>
          <p:nvPr>
            <p:ph type="body" idx="1"/>
          </p:nvPr>
        </p:nvSpPr>
        <p:spPr>
          <a:xfrm>
            <a:off x="623888" y="4078288"/>
            <a:ext cx="7886700" cy="13335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58A58-5153-B59C-D812-F988E0FBB338}"/>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5" name="Footer Placeholder 4">
            <a:extLst>
              <a:ext uri="{FF2B5EF4-FFF2-40B4-BE49-F238E27FC236}">
                <a16:creationId xmlns:a16="http://schemas.microsoft.com/office/drawing/2014/main" id="{75D1B466-2913-F5AB-9BD1-5CF6B8B55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A9D41-1691-5742-E897-0D80872484C0}"/>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21327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1C0-B50B-6A11-FAD1-94D587CE47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2B7F-2BDE-5CD7-E58F-B5F19F7DA92D}"/>
              </a:ext>
            </a:extLst>
          </p:cNvPr>
          <p:cNvSpPr>
            <a:spLocks noGrp="1"/>
          </p:cNvSpPr>
          <p:nvPr>
            <p:ph sz="half" idx="1"/>
          </p:nvPr>
        </p:nvSpPr>
        <p:spPr>
          <a:xfrm>
            <a:off x="62865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B6E57-BED2-CB2D-A695-68B5D9554CC4}"/>
              </a:ext>
            </a:extLst>
          </p:cNvPr>
          <p:cNvSpPr>
            <a:spLocks noGrp="1"/>
          </p:cNvSpPr>
          <p:nvPr>
            <p:ph sz="half" idx="2"/>
          </p:nvPr>
        </p:nvSpPr>
        <p:spPr>
          <a:xfrm>
            <a:off x="464820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DB929-86E0-E445-80D3-1048E36F71F4}"/>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6" name="Footer Placeholder 5">
            <a:extLst>
              <a:ext uri="{FF2B5EF4-FFF2-40B4-BE49-F238E27FC236}">
                <a16:creationId xmlns:a16="http://schemas.microsoft.com/office/drawing/2014/main" id="{3C31C100-5E27-102D-8E9E-586BED219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1765A-68BD-252E-B248-36B494315243}"/>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79606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50D8-E08F-7FC8-016C-183DFE3F082B}"/>
              </a:ext>
            </a:extLst>
          </p:cNvPr>
          <p:cNvSpPr>
            <a:spLocks noGrp="1"/>
          </p:cNvSpPr>
          <p:nvPr>
            <p:ph type="title"/>
          </p:nvPr>
        </p:nvSpPr>
        <p:spPr>
          <a:xfrm>
            <a:off x="630238" y="323850"/>
            <a:ext cx="7886700" cy="11779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C7B57-455D-2305-319E-C6788795D81F}"/>
              </a:ext>
            </a:extLst>
          </p:cNvPr>
          <p:cNvSpPr>
            <a:spLocks noGrp="1"/>
          </p:cNvSpPr>
          <p:nvPr>
            <p:ph type="body" idx="1"/>
          </p:nvPr>
        </p:nvSpPr>
        <p:spPr>
          <a:xfrm>
            <a:off x="630238" y="1493838"/>
            <a:ext cx="3868737"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A8D93-C2DA-04F0-AF53-89A5E6825927}"/>
              </a:ext>
            </a:extLst>
          </p:cNvPr>
          <p:cNvSpPr>
            <a:spLocks noGrp="1"/>
          </p:cNvSpPr>
          <p:nvPr>
            <p:ph sz="half" idx="2"/>
          </p:nvPr>
        </p:nvSpPr>
        <p:spPr>
          <a:xfrm>
            <a:off x="630238" y="2225675"/>
            <a:ext cx="3868737"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CF433-9236-D690-77BB-8621A4B81859}"/>
              </a:ext>
            </a:extLst>
          </p:cNvPr>
          <p:cNvSpPr>
            <a:spLocks noGrp="1"/>
          </p:cNvSpPr>
          <p:nvPr>
            <p:ph type="body" sz="quarter" idx="3"/>
          </p:nvPr>
        </p:nvSpPr>
        <p:spPr>
          <a:xfrm>
            <a:off x="4629150" y="1493838"/>
            <a:ext cx="3887788"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FD10-D171-3DF0-1E61-5F0786D62B12}"/>
              </a:ext>
            </a:extLst>
          </p:cNvPr>
          <p:cNvSpPr>
            <a:spLocks noGrp="1"/>
          </p:cNvSpPr>
          <p:nvPr>
            <p:ph sz="quarter" idx="4"/>
          </p:nvPr>
        </p:nvSpPr>
        <p:spPr>
          <a:xfrm>
            <a:off x="4629150" y="2225675"/>
            <a:ext cx="3887788"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0FD72F-3A22-4AE4-5E7A-D0EF35E86C46}"/>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8" name="Footer Placeholder 7">
            <a:extLst>
              <a:ext uri="{FF2B5EF4-FFF2-40B4-BE49-F238E27FC236}">
                <a16:creationId xmlns:a16="http://schemas.microsoft.com/office/drawing/2014/main" id="{31E63FCE-99C7-1C23-6DAA-137FC0BA14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3BF7E-B9A2-F855-5E56-C7B5DBEECA62}"/>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64516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0C5F-3D26-C34F-DF1D-E91241F50F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6835F-82C4-0E09-ADB2-8485C2E521D0}"/>
              </a:ext>
            </a:extLst>
          </p:cNvPr>
          <p:cNvSpPr>
            <a:spLocks noGrp="1"/>
          </p:cNvSpPr>
          <p:nvPr>
            <p:ph type="dt" sz="half" idx="10"/>
          </p:nvPr>
        </p:nvSpPr>
        <p:spPr/>
        <p:txBody>
          <a:bodyPr/>
          <a:lstStyle/>
          <a:p>
            <a:fld id="{E4E916E4-2949-44C2-A97A-05024E0AA37E}" type="datetimeFigureOut">
              <a:rPr lang="en-IN" smtClean="0"/>
              <a:t>31-07-2023</a:t>
            </a:fld>
            <a:endParaRPr lang="en-IN"/>
          </a:p>
        </p:txBody>
      </p:sp>
      <p:sp>
        <p:nvSpPr>
          <p:cNvPr id="4" name="Footer Placeholder 3">
            <a:extLst>
              <a:ext uri="{FF2B5EF4-FFF2-40B4-BE49-F238E27FC236}">
                <a16:creationId xmlns:a16="http://schemas.microsoft.com/office/drawing/2014/main" id="{DF4F7E98-B2AC-2677-74F3-441E02EE7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1943C-B270-D677-0378-26C053BA07EE}"/>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7992690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3223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53733-EB42-3FB1-0F82-1C020369D124}"/>
              </a:ext>
            </a:extLst>
          </p:cNvPr>
          <p:cNvSpPr>
            <a:spLocks noGrp="1"/>
          </p:cNvSpPr>
          <p:nvPr>
            <p:ph type="title"/>
          </p:nvPr>
        </p:nvSpPr>
        <p:spPr>
          <a:xfrm>
            <a:off x="628650" y="323850"/>
            <a:ext cx="7886700" cy="117792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F9AE1-4A32-A216-4337-61B5F0938E6E}"/>
              </a:ext>
            </a:extLst>
          </p:cNvPr>
          <p:cNvSpPr>
            <a:spLocks noGrp="1"/>
          </p:cNvSpPr>
          <p:nvPr>
            <p:ph type="body" idx="1"/>
          </p:nvPr>
        </p:nvSpPr>
        <p:spPr>
          <a:xfrm>
            <a:off x="628650" y="1622425"/>
            <a:ext cx="7886700" cy="386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7A076-C397-F17A-FA17-A353E4F487DB}"/>
              </a:ext>
            </a:extLst>
          </p:cNvPr>
          <p:cNvSpPr>
            <a:spLocks noGrp="1"/>
          </p:cNvSpPr>
          <p:nvPr>
            <p:ph type="dt" sz="half" idx="2"/>
          </p:nvPr>
        </p:nvSpPr>
        <p:spPr>
          <a:xfrm>
            <a:off x="628650" y="5648325"/>
            <a:ext cx="2057400" cy="325438"/>
          </a:xfrm>
          <a:prstGeom prst="rect">
            <a:avLst/>
          </a:prstGeom>
        </p:spPr>
        <p:txBody>
          <a:bodyPr vert="horz" lIns="91440" tIns="45720" rIns="91440" bIns="45720" rtlCol="0" anchor="ctr"/>
          <a:lstStyle>
            <a:lvl1pPr algn="l">
              <a:defRPr sz="1200">
                <a:solidFill>
                  <a:schemeClr val="tx1">
                    <a:tint val="75000"/>
                  </a:schemeClr>
                </a:solidFill>
              </a:defRPr>
            </a:lvl1pPr>
          </a:lstStyle>
          <a:p>
            <a:fld id="{E4E916E4-2949-44C2-A97A-05024E0AA37E}" type="datetimeFigureOut">
              <a:rPr lang="en-IN" smtClean="0"/>
              <a:t>31-07-2023</a:t>
            </a:fld>
            <a:endParaRPr lang="en-IN"/>
          </a:p>
        </p:txBody>
      </p:sp>
      <p:sp>
        <p:nvSpPr>
          <p:cNvPr id="5" name="Footer Placeholder 4">
            <a:extLst>
              <a:ext uri="{FF2B5EF4-FFF2-40B4-BE49-F238E27FC236}">
                <a16:creationId xmlns:a16="http://schemas.microsoft.com/office/drawing/2014/main" id="{24A1C5E6-34AD-8D53-136E-FEE2635C56C1}"/>
              </a:ext>
            </a:extLst>
          </p:cNvPr>
          <p:cNvSpPr>
            <a:spLocks noGrp="1"/>
          </p:cNvSpPr>
          <p:nvPr>
            <p:ph type="ftr" sz="quarter" idx="3"/>
          </p:nvPr>
        </p:nvSpPr>
        <p:spPr>
          <a:xfrm>
            <a:off x="3028950" y="5648325"/>
            <a:ext cx="3086100" cy="3254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0D6CF5-11B8-4215-C964-DFC5262BD07C}"/>
              </a:ext>
            </a:extLst>
          </p:cNvPr>
          <p:cNvSpPr>
            <a:spLocks noGrp="1"/>
          </p:cNvSpPr>
          <p:nvPr>
            <p:ph type="sldNum" sz="quarter" idx="4"/>
          </p:nvPr>
        </p:nvSpPr>
        <p:spPr>
          <a:xfrm>
            <a:off x="6457950" y="5648325"/>
            <a:ext cx="2057400" cy="325438"/>
          </a:xfrm>
          <a:prstGeom prst="rect">
            <a:avLst/>
          </a:prstGeom>
        </p:spPr>
        <p:txBody>
          <a:bodyPr vert="horz" lIns="91440" tIns="45720" rIns="91440" bIns="45720" rtlCol="0" anchor="ctr"/>
          <a:lstStyle>
            <a:lvl1pPr algn="r">
              <a:defRPr sz="1200">
                <a:solidFill>
                  <a:schemeClr val="tx1">
                    <a:tint val="75000"/>
                  </a:schemeClr>
                </a:solidFill>
              </a:defRPr>
            </a:lvl1pPr>
          </a:lstStyle>
          <a:p>
            <a:fld id="{25161EF9-AB2D-4EA0-9824-7A94A91FEE06}" type="slidenum">
              <a:rPr lang="en-IN" smtClean="0"/>
              <a:t>‹#›</a:t>
            </a:fld>
            <a:endParaRPr lang="en-IN"/>
          </a:p>
        </p:txBody>
      </p:sp>
    </p:spTree>
    <p:extLst>
      <p:ext uri="{BB962C8B-B14F-4D97-AF65-F5344CB8AC3E}">
        <p14:creationId xmlns:p14="http://schemas.microsoft.com/office/powerpoint/2010/main" val="1158096604"/>
      </p:ext>
    </p:extLst>
  </p:cSld>
  <p:clrMap bg1="lt1" tx1="dk1" bg2="lt2" tx2="dk2" accent1="accent1" accent2="accent2" accent3="accent3" accent4="accent4" accent5="accent5" accent6="accent6" hlink="hlink" folHlink="folHlink"/>
  <p:sldLayoutIdLst>
    <p:sldLayoutId id="2147483666" r:id="rId1"/>
    <p:sldLayoutId id="2147483680" r:id="rId2"/>
    <p:sldLayoutId id="2147483667" r:id="rId3"/>
    <p:sldLayoutId id="2147483681"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E7C-72C4-980F-CAF8-0DB0A40412F8}"/>
              </a:ext>
            </a:extLst>
          </p:cNvPr>
          <p:cNvSpPr>
            <a:spLocks noGrp="1"/>
          </p:cNvSpPr>
          <p:nvPr>
            <p:ph type="ctrTitle"/>
          </p:nvPr>
        </p:nvSpPr>
        <p:spPr/>
        <p:txBody>
          <a:bodyPr/>
          <a:lstStyle/>
          <a:p>
            <a:r>
              <a:rPr lang="en-IN" dirty="0"/>
              <a:t>File Handling</a:t>
            </a:r>
          </a:p>
        </p:txBody>
      </p:sp>
      <p:sp>
        <p:nvSpPr>
          <p:cNvPr id="3" name="Subtitle 2">
            <a:extLst>
              <a:ext uri="{FF2B5EF4-FFF2-40B4-BE49-F238E27FC236}">
                <a16:creationId xmlns:a16="http://schemas.microsoft.com/office/drawing/2014/main" id="{CC4434B6-144C-2224-74C4-6D7D7EF300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46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Read mode:</a:t>
            </a:r>
          </a:p>
          <a:p>
            <a:pPr marL="342900" indent="-342900">
              <a:buClr>
                <a:srgbClr val="EF4224"/>
              </a:buClr>
              <a:buFont typeface="Courier New" panose="02070309020205020404" pitchFamily="49" charset="0"/>
              <a:buChar char="o"/>
            </a:pPr>
            <a:r>
              <a:rPr lang="en-US" sz="2000" dirty="0"/>
              <a:t>The Read method is used to read user contents from an file.</a:t>
            </a:r>
          </a:p>
          <a:p>
            <a:pPr>
              <a:buClr>
                <a:srgbClr val="EF4224"/>
              </a:buClr>
            </a:pPr>
            <a:r>
              <a:rPr lang="en-US" sz="2000" i="1" dirty="0">
                <a:solidFill>
                  <a:srgbClr val="EF4224"/>
                </a:solidFill>
              </a:rPr>
              <a:t>Method 1:</a:t>
            </a:r>
          </a:p>
          <a:p>
            <a:pPr marL="342900" indent="-342900">
              <a:buClr>
                <a:srgbClr val="EF4224"/>
              </a:buClr>
              <a:buFont typeface="Courier New" panose="02070309020205020404" pitchFamily="49" charset="0"/>
              <a:buChar char="o"/>
            </a:pPr>
            <a:r>
              <a:rPr lang="en-US" sz="2000" dirty="0"/>
              <a:t>The open command will open the file in the read mode and the for loop will print each line present in the file.</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29EF7784-CAB4-B0B2-361E-4BAD09777D1C}"/>
              </a:ext>
            </a:extLst>
          </p:cNvPr>
          <p:cNvPicPr>
            <a:picLocks noChangeAspect="1"/>
          </p:cNvPicPr>
          <p:nvPr/>
        </p:nvPicPr>
        <p:blipFill>
          <a:blip r:embed="rId2"/>
          <a:stretch>
            <a:fillRect/>
          </a:stretch>
        </p:blipFill>
        <p:spPr>
          <a:xfrm>
            <a:off x="108000" y="3911206"/>
            <a:ext cx="4905375" cy="1347150"/>
          </a:xfrm>
          <a:prstGeom prst="rect">
            <a:avLst/>
          </a:prstGeom>
        </p:spPr>
      </p:pic>
      <p:pic>
        <p:nvPicPr>
          <p:cNvPr id="9" name="Picture 8">
            <a:extLst>
              <a:ext uri="{FF2B5EF4-FFF2-40B4-BE49-F238E27FC236}">
                <a16:creationId xmlns:a16="http://schemas.microsoft.com/office/drawing/2014/main" id="{48A81CF8-8C04-B3AE-E939-59B5BDC9961D}"/>
              </a:ext>
            </a:extLst>
          </p:cNvPr>
          <p:cNvPicPr>
            <a:picLocks noChangeAspect="1"/>
          </p:cNvPicPr>
          <p:nvPr/>
        </p:nvPicPr>
        <p:blipFill>
          <a:blip r:embed="rId3"/>
          <a:stretch>
            <a:fillRect/>
          </a:stretch>
        </p:blipFill>
        <p:spPr>
          <a:xfrm>
            <a:off x="5292000" y="3911206"/>
            <a:ext cx="3744000" cy="936000"/>
          </a:xfrm>
          <a:prstGeom prst="rect">
            <a:avLst/>
          </a:prstGeom>
        </p:spPr>
      </p:pic>
    </p:spTree>
    <p:extLst>
      <p:ext uri="{BB962C8B-B14F-4D97-AF65-F5344CB8AC3E}">
        <p14:creationId xmlns:p14="http://schemas.microsoft.com/office/powerpoint/2010/main" val="398171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Read mode:</a:t>
            </a:r>
          </a:p>
          <a:p>
            <a:pPr marL="342900" indent="-342900">
              <a:buClr>
                <a:srgbClr val="EF4224"/>
              </a:buClr>
              <a:buFont typeface="Courier New" panose="02070309020205020404" pitchFamily="49" charset="0"/>
              <a:buChar char="o"/>
            </a:pPr>
            <a:r>
              <a:rPr lang="en-US" sz="2000" dirty="0"/>
              <a:t>The Read method is used to read user contents from an file.</a:t>
            </a:r>
          </a:p>
          <a:p>
            <a:pPr>
              <a:buClr>
                <a:srgbClr val="EF4224"/>
              </a:buClr>
            </a:pPr>
            <a:r>
              <a:rPr lang="en-US" sz="2000" i="1" dirty="0">
                <a:solidFill>
                  <a:srgbClr val="EF4224"/>
                </a:solidFill>
              </a:rPr>
              <a:t>Method 2:</a:t>
            </a:r>
          </a:p>
          <a:p>
            <a:pPr marL="342900" indent="-342900">
              <a:buClr>
                <a:srgbClr val="EF4224"/>
              </a:buClr>
              <a:buFont typeface="Courier New" panose="02070309020205020404" pitchFamily="49" charset="0"/>
              <a:buChar char="o"/>
            </a:pPr>
            <a:r>
              <a:rPr lang="en-US" sz="2000" dirty="0"/>
              <a:t>In this method, we will extract a string that contains all characters in the file then we can use file.read().</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9E5CB303-B90E-4DC0-A1C8-D47CAAB65887}"/>
              </a:ext>
            </a:extLst>
          </p:cNvPr>
          <p:cNvPicPr>
            <a:picLocks noChangeAspect="1"/>
          </p:cNvPicPr>
          <p:nvPr/>
        </p:nvPicPr>
        <p:blipFill>
          <a:blip r:embed="rId2"/>
          <a:stretch>
            <a:fillRect/>
          </a:stretch>
        </p:blipFill>
        <p:spPr>
          <a:xfrm>
            <a:off x="108000" y="3983206"/>
            <a:ext cx="4905375" cy="1146374"/>
          </a:xfrm>
          <a:prstGeom prst="rect">
            <a:avLst/>
          </a:prstGeom>
        </p:spPr>
      </p:pic>
      <p:pic>
        <p:nvPicPr>
          <p:cNvPr id="8" name="Picture 7">
            <a:extLst>
              <a:ext uri="{FF2B5EF4-FFF2-40B4-BE49-F238E27FC236}">
                <a16:creationId xmlns:a16="http://schemas.microsoft.com/office/drawing/2014/main" id="{BC34D1B0-186C-059E-7622-F08C7BCEBDB1}"/>
              </a:ext>
            </a:extLst>
          </p:cNvPr>
          <p:cNvPicPr>
            <a:picLocks noChangeAspect="1"/>
          </p:cNvPicPr>
          <p:nvPr/>
        </p:nvPicPr>
        <p:blipFill>
          <a:blip r:embed="rId3"/>
          <a:stretch>
            <a:fillRect/>
          </a:stretch>
        </p:blipFill>
        <p:spPr>
          <a:xfrm>
            <a:off x="5220001" y="3983205"/>
            <a:ext cx="3816000" cy="720001"/>
          </a:xfrm>
          <a:prstGeom prst="rect">
            <a:avLst/>
          </a:prstGeom>
        </p:spPr>
      </p:pic>
    </p:spTree>
    <p:extLst>
      <p:ext uri="{BB962C8B-B14F-4D97-AF65-F5344CB8AC3E}">
        <p14:creationId xmlns:p14="http://schemas.microsoft.com/office/powerpoint/2010/main" val="1031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Read mode:</a:t>
            </a:r>
          </a:p>
          <a:p>
            <a:pPr marL="342900" indent="-342900">
              <a:buClr>
                <a:srgbClr val="EF4224"/>
              </a:buClr>
              <a:buFont typeface="Courier New" panose="02070309020205020404" pitchFamily="49" charset="0"/>
              <a:buChar char="o"/>
            </a:pPr>
            <a:r>
              <a:rPr lang="en-US" sz="2000" dirty="0"/>
              <a:t>The Read method is used to read user contents from an file.</a:t>
            </a:r>
          </a:p>
          <a:p>
            <a:pPr>
              <a:buClr>
                <a:srgbClr val="EF4224"/>
              </a:buClr>
            </a:pPr>
            <a:r>
              <a:rPr lang="en-US" sz="2000" i="1" dirty="0">
                <a:solidFill>
                  <a:srgbClr val="EF4224"/>
                </a:solidFill>
              </a:rPr>
              <a:t>Method 3:</a:t>
            </a:r>
          </a:p>
          <a:p>
            <a:pPr marL="342900" indent="-342900">
              <a:buClr>
                <a:srgbClr val="EF4224"/>
              </a:buClr>
              <a:buFont typeface="Courier New" panose="02070309020205020404" pitchFamily="49" charset="0"/>
              <a:buChar char="o"/>
            </a:pPr>
            <a:r>
              <a:rPr lang="en-US" sz="2000" dirty="0"/>
              <a:t>Another way to read a file is to call a certain number of characters like in the following code the interpreter will read the first five characters of stored data and return it as a string.</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80BE1284-B488-8D60-0817-83F2783FB26F}"/>
              </a:ext>
            </a:extLst>
          </p:cNvPr>
          <p:cNvPicPr>
            <a:picLocks noChangeAspect="1"/>
          </p:cNvPicPr>
          <p:nvPr/>
        </p:nvPicPr>
        <p:blipFill>
          <a:blip r:embed="rId2"/>
          <a:stretch>
            <a:fillRect/>
          </a:stretch>
        </p:blipFill>
        <p:spPr>
          <a:xfrm>
            <a:off x="180000" y="4271206"/>
            <a:ext cx="4176000" cy="987150"/>
          </a:xfrm>
          <a:prstGeom prst="rect">
            <a:avLst/>
          </a:prstGeom>
        </p:spPr>
      </p:pic>
      <p:pic>
        <p:nvPicPr>
          <p:cNvPr id="9" name="Picture 8">
            <a:extLst>
              <a:ext uri="{FF2B5EF4-FFF2-40B4-BE49-F238E27FC236}">
                <a16:creationId xmlns:a16="http://schemas.microsoft.com/office/drawing/2014/main" id="{5F0BAAA4-149A-9974-2420-77F4B8A51516}"/>
              </a:ext>
            </a:extLst>
          </p:cNvPr>
          <p:cNvPicPr>
            <a:picLocks noChangeAspect="1"/>
          </p:cNvPicPr>
          <p:nvPr/>
        </p:nvPicPr>
        <p:blipFill>
          <a:blip r:embed="rId3"/>
          <a:stretch>
            <a:fillRect/>
          </a:stretch>
        </p:blipFill>
        <p:spPr>
          <a:xfrm>
            <a:off x="5003999" y="4271206"/>
            <a:ext cx="3040615" cy="987150"/>
          </a:xfrm>
          <a:prstGeom prst="rect">
            <a:avLst/>
          </a:prstGeom>
        </p:spPr>
      </p:pic>
    </p:spTree>
    <p:extLst>
      <p:ext uri="{BB962C8B-B14F-4D97-AF65-F5344CB8AC3E}">
        <p14:creationId xmlns:p14="http://schemas.microsoft.com/office/powerpoint/2010/main" val="58033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Read mode:</a:t>
            </a:r>
          </a:p>
          <a:p>
            <a:pPr marL="342900" indent="-342900">
              <a:buClr>
                <a:srgbClr val="EF4224"/>
              </a:buClr>
              <a:buFont typeface="Courier New" panose="02070309020205020404" pitchFamily="49" charset="0"/>
              <a:buChar char="o"/>
            </a:pPr>
            <a:r>
              <a:rPr lang="en-US" sz="2000" dirty="0"/>
              <a:t>The Read method is used to read user contents from an file.</a:t>
            </a:r>
          </a:p>
          <a:p>
            <a:pPr>
              <a:buClr>
                <a:srgbClr val="EF4224"/>
              </a:buClr>
            </a:pPr>
            <a:r>
              <a:rPr lang="en-US" sz="2000" i="1" dirty="0">
                <a:solidFill>
                  <a:srgbClr val="EF4224"/>
                </a:solidFill>
              </a:rPr>
              <a:t>Method 4:</a:t>
            </a:r>
          </a:p>
          <a:p>
            <a:pPr marL="342900" indent="-342900">
              <a:buClr>
                <a:srgbClr val="EF4224"/>
              </a:buClr>
              <a:buFont typeface="Courier New" panose="02070309020205020404" pitchFamily="49" charset="0"/>
              <a:buChar char="o"/>
            </a:pPr>
            <a:r>
              <a:rPr lang="en-US" sz="2000" dirty="0"/>
              <a:t>We can also split lines while reading files in python.</a:t>
            </a:r>
          </a:p>
          <a:p>
            <a:pPr marL="342900" indent="-342900">
              <a:buClr>
                <a:srgbClr val="EF4224"/>
              </a:buClr>
              <a:buFont typeface="Courier New" panose="02070309020205020404" pitchFamily="49" charset="0"/>
              <a:buChar char="o"/>
            </a:pPr>
            <a:r>
              <a:rPr lang="en-US" sz="2000" dirty="0"/>
              <a:t>The split() function splits the variable when space is encountered. You can also split using any characters as you wish. </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ABD929A6-02CD-FC34-B4E7-8978A537E15C}"/>
              </a:ext>
            </a:extLst>
          </p:cNvPr>
          <p:cNvPicPr>
            <a:picLocks noChangeAspect="1"/>
          </p:cNvPicPr>
          <p:nvPr/>
        </p:nvPicPr>
        <p:blipFill>
          <a:blip r:embed="rId2"/>
          <a:stretch>
            <a:fillRect/>
          </a:stretch>
        </p:blipFill>
        <p:spPr>
          <a:xfrm>
            <a:off x="180000" y="4343206"/>
            <a:ext cx="3672000" cy="1424014"/>
          </a:xfrm>
          <a:prstGeom prst="rect">
            <a:avLst/>
          </a:prstGeom>
        </p:spPr>
      </p:pic>
      <p:pic>
        <p:nvPicPr>
          <p:cNvPr id="8" name="Picture 7">
            <a:extLst>
              <a:ext uri="{FF2B5EF4-FFF2-40B4-BE49-F238E27FC236}">
                <a16:creationId xmlns:a16="http://schemas.microsoft.com/office/drawing/2014/main" id="{ACBC8BE4-D8B3-D245-1CD7-6957F79E048C}"/>
              </a:ext>
            </a:extLst>
          </p:cNvPr>
          <p:cNvPicPr>
            <a:picLocks noChangeAspect="1"/>
          </p:cNvPicPr>
          <p:nvPr/>
        </p:nvPicPr>
        <p:blipFill>
          <a:blip r:embed="rId3"/>
          <a:stretch>
            <a:fillRect/>
          </a:stretch>
        </p:blipFill>
        <p:spPr>
          <a:xfrm>
            <a:off x="3860000" y="4338112"/>
            <a:ext cx="5104000" cy="920244"/>
          </a:xfrm>
          <a:prstGeom prst="rect">
            <a:avLst/>
          </a:prstGeom>
        </p:spPr>
      </p:pic>
    </p:spTree>
    <p:extLst>
      <p:ext uri="{BB962C8B-B14F-4D97-AF65-F5344CB8AC3E}">
        <p14:creationId xmlns:p14="http://schemas.microsoft.com/office/powerpoint/2010/main" val="86437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Append mode:</a:t>
            </a:r>
          </a:p>
          <a:p>
            <a:pPr marL="342900" indent="-342900">
              <a:buClr>
                <a:srgbClr val="EF4224"/>
              </a:buClr>
              <a:buFont typeface="Courier New" panose="02070309020205020404" pitchFamily="49" charset="0"/>
              <a:buChar char="o"/>
            </a:pPr>
            <a:r>
              <a:rPr lang="en-US" sz="2000" dirty="0"/>
              <a:t>The Append method is used to add additional content to an existing file.</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C966EBEB-B1B2-3210-3ED9-483CE5CC3DD4}"/>
              </a:ext>
            </a:extLst>
          </p:cNvPr>
          <p:cNvPicPr>
            <a:picLocks noChangeAspect="1"/>
          </p:cNvPicPr>
          <p:nvPr/>
        </p:nvPicPr>
        <p:blipFill>
          <a:blip r:embed="rId2"/>
          <a:stretch>
            <a:fillRect/>
          </a:stretch>
        </p:blipFill>
        <p:spPr>
          <a:xfrm>
            <a:off x="324000" y="2759206"/>
            <a:ext cx="3384000" cy="1440000"/>
          </a:xfrm>
          <a:prstGeom prst="rect">
            <a:avLst/>
          </a:prstGeom>
        </p:spPr>
      </p:pic>
      <p:pic>
        <p:nvPicPr>
          <p:cNvPr id="9" name="Picture 8">
            <a:extLst>
              <a:ext uri="{FF2B5EF4-FFF2-40B4-BE49-F238E27FC236}">
                <a16:creationId xmlns:a16="http://schemas.microsoft.com/office/drawing/2014/main" id="{A684A038-D57F-CC2A-4831-3C530FB901DD}"/>
              </a:ext>
            </a:extLst>
          </p:cNvPr>
          <p:cNvPicPr>
            <a:picLocks noChangeAspect="1"/>
          </p:cNvPicPr>
          <p:nvPr/>
        </p:nvPicPr>
        <p:blipFill>
          <a:blip r:embed="rId3"/>
          <a:stretch>
            <a:fillRect/>
          </a:stretch>
        </p:blipFill>
        <p:spPr>
          <a:xfrm>
            <a:off x="3906501" y="2759206"/>
            <a:ext cx="4913500" cy="1440000"/>
          </a:xfrm>
          <a:prstGeom prst="rect">
            <a:avLst/>
          </a:prstGeom>
        </p:spPr>
      </p:pic>
    </p:spTree>
    <p:extLst>
      <p:ext uri="{BB962C8B-B14F-4D97-AF65-F5344CB8AC3E}">
        <p14:creationId xmlns:p14="http://schemas.microsoft.com/office/powerpoint/2010/main" val="1752635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D68B-C364-3D6B-99BE-2D5E75160B86}"/>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4F71B2A-5DFA-FEE9-ED6B-CE6F3A349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16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1CE-3DBA-E68A-6A0C-98528D34CA85}"/>
              </a:ext>
            </a:extLst>
          </p:cNvPr>
          <p:cNvSpPr>
            <a:spLocks noGrp="1"/>
          </p:cNvSpPr>
          <p:nvPr>
            <p:ph type="title"/>
          </p:nvPr>
        </p:nvSpPr>
        <p:spPr/>
        <p:txBody>
          <a:bodyPr/>
          <a:lstStyle/>
          <a:p>
            <a:r>
              <a:rPr lang="en-IN" dirty="0"/>
              <a:t>File Handling </a:t>
            </a:r>
          </a:p>
        </p:txBody>
      </p:sp>
      <p:sp>
        <p:nvSpPr>
          <p:cNvPr id="3" name="Content Placeholder 2">
            <a:extLst>
              <a:ext uri="{FF2B5EF4-FFF2-40B4-BE49-F238E27FC236}">
                <a16:creationId xmlns:a16="http://schemas.microsoft.com/office/drawing/2014/main" id="{27008CB8-6DAC-9625-1F34-E68D88BE81FE}"/>
              </a:ext>
            </a:extLst>
          </p:cNvPr>
          <p:cNvSpPr>
            <a:spLocks noGrp="1"/>
          </p:cNvSpPr>
          <p:nvPr>
            <p:ph idx="1"/>
          </p:nvPr>
        </p:nvSpPr>
        <p:spPr>
          <a:xfrm>
            <a:off x="628650" y="1391206"/>
            <a:ext cx="7886700" cy="4376014"/>
          </a:xfrm>
        </p:spPr>
        <p:txBody>
          <a:bodyPr/>
          <a:lstStyle/>
          <a:p>
            <a:r>
              <a:rPr lang="en-IN" b="1" i="1" dirty="0">
                <a:solidFill>
                  <a:srgbClr val="EF4224"/>
                </a:solidFill>
              </a:rPr>
              <a:t>What is File Handling?</a:t>
            </a:r>
          </a:p>
          <a:p>
            <a:pPr marL="342900" indent="-342900">
              <a:buClr>
                <a:srgbClr val="EF4224"/>
              </a:buClr>
              <a:buFont typeface="Courier New" panose="02070309020205020404" pitchFamily="49" charset="0"/>
              <a:buChar char="o"/>
            </a:pPr>
            <a:r>
              <a:rPr lang="en-IN" sz="2000" dirty="0"/>
              <a:t>File Handling in python is a powerful and versatile tool that can be used to perform a wide range of operations.</a:t>
            </a:r>
          </a:p>
          <a:p>
            <a:pPr marL="342900" indent="-342900">
              <a:buClr>
                <a:srgbClr val="EF4224"/>
              </a:buClr>
              <a:buFont typeface="Courier New" panose="02070309020205020404" pitchFamily="49" charset="0"/>
              <a:buChar char="o"/>
            </a:pPr>
            <a:r>
              <a:rPr lang="en-IN" sz="2000" dirty="0"/>
              <a:t>The concept of file handling has stretched over various other languages, but the implementation is either complicated or lengthy.</a:t>
            </a:r>
          </a:p>
          <a:p>
            <a:pPr marL="342900" indent="-342900">
              <a:buClr>
                <a:srgbClr val="EF4224"/>
              </a:buClr>
              <a:buFont typeface="Courier New" panose="02070309020205020404" pitchFamily="49" charset="0"/>
              <a:buChar char="o"/>
            </a:pPr>
            <a:r>
              <a:rPr lang="en-IN" sz="2000" dirty="0"/>
              <a:t>But, like other concepts file handling in python is also easy and short.</a:t>
            </a:r>
          </a:p>
          <a:p>
            <a:pPr marL="342900" indent="-342900">
              <a:buClr>
                <a:srgbClr val="EF4224"/>
              </a:buClr>
              <a:buFont typeface="Courier New" panose="02070309020205020404" pitchFamily="49" charset="0"/>
              <a:buChar char="o"/>
            </a:pPr>
            <a:r>
              <a:rPr lang="en-IN" sz="2000" dirty="0"/>
              <a:t>Each line of code includes a sequence of characters and they form a text file.</a:t>
            </a:r>
          </a:p>
          <a:p>
            <a:pPr marL="342900" indent="-342900">
              <a:buClr>
                <a:srgbClr val="EF4224"/>
              </a:buClr>
              <a:buFont typeface="Courier New" panose="02070309020205020404" pitchFamily="49" charset="0"/>
              <a:buChar char="o"/>
            </a:pPr>
            <a:r>
              <a:rPr lang="en-IN" sz="2000" dirty="0"/>
              <a:t>Each line of a file is terminated with a special character called EOL.</a:t>
            </a:r>
          </a:p>
          <a:p>
            <a:pPr marL="342900" indent="-342900">
              <a:buClr>
                <a:srgbClr val="EF4224"/>
              </a:buClr>
              <a:buFont typeface="Courier New" panose="02070309020205020404" pitchFamily="49" charset="0"/>
              <a:buChar char="o"/>
            </a:pPr>
            <a:r>
              <a:rPr lang="en-IN" sz="2000" dirty="0"/>
              <a:t>EOL(End Of Line) ends the current line and tells the interpreter a new one has begun.</a:t>
            </a:r>
          </a:p>
          <a:p>
            <a:pPr marL="342900" indent="-342900">
              <a:buClr>
                <a:srgbClr val="EF4224"/>
              </a:buClr>
              <a:buFont typeface="Courier New" panose="02070309020205020404" pitchFamily="49" charset="0"/>
              <a:buChar char="o"/>
            </a:pPr>
            <a:endParaRPr lang="en-IN" sz="2000" dirty="0"/>
          </a:p>
        </p:txBody>
      </p:sp>
    </p:spTree>
    <p:extLst>
      <p:ext uri="{BB962C8B-B14F-4D97-AF65-F5344CB8AC3E}">
        <p14:creationId xmlns:p14="http://schemas.microsoft.com/office/powerpoint/2010/main" val="370470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8D14-FB07-14F7-8085-2C61FD84470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CB8C3822-F560-C228-1E4A-D06CB0245097}"/>
              </a:ext>
            </a:extLst>
          </p:cNvPr>
          <p:cNvSpPr>
            <a:spLocks noGrp="1"/>
          </p:cNvSpPr>
          <p:nvPr>
            <p:ph idx="1"/>
          </p:nvPr>
        </p:nvSpPr>
        <p:spPr/>
        <p:txBody>
          <a:bodyPr/>
          <a:lstStyle/>
          <a:p>
            <a:r>
              <a:rPr lang="en-US" b="1" i="1" dirty="0">
                <a:solidFill>
                  <a:srgbClr val="EF4224"/>
                </a:solidFill>
              </a:rPr>
              <a:t>Advantages of File Handling:</a:t>
            </a:r>
          </a:p>
          <a:p>
            <a:pPr>
              <a:buClr>
                <a:srgbClr val="EF4224"/>
              </a:buClr>
            </a:pPr>
            <a:r>
              <a:rPr lang="en-US" sz="2400" i="1" dirty="0">
                <a:solidFill>
                  <a:srgbClr val="EF4224"/>
                </a:solidFill>
              </a:rPr>
              <a:t>Versatility:</a:t>
            </a:r>
            <a:r>
              <a:rPr lang="en-US" sz="2000" i="1" dirty="0">
                <a:solidFill>
                  <a:srgbClr val="EF4224"/>
                </a:solidFill>
              </a:rPr>
              <a:t> </a:t>
            </a:r>
          </a:p>
          <a:p>
            <a:pPr marL="342900" indent="-342900">
              <a:buClr>
                <a:srgbClr val="EF4224"/>
              </a:buClr>
              <a:buFont typeface="Courier New" panose="02070309020205020404" pitchFamily="49" charset="0"/>
              <a:buChar char="o"/>
            </a:pPr>
            <a:r>
              <a:rPr lang="en-US" sz="2000" dirty="0"/>
              <a:t>File handling in python allows you to perform a wide range of operations, such as creating, reading, writing, appending, renaming and deleting files.</a:t>
            </a:r>
          </a:p>
          <a:p>
            <a:pPr>
              <a:buClr>
                <a:srgbClr val="EF4224"/>
              </a:buClr>
            </a:pPr>
            <a:r>
              <a:rPr lang="en-US" sz="2400" i="1" dirty="0">
                <a:solidFill>
                  <a:srgbClr val="EF4224"/>
                </a:solidFill>
              </a:rPr>
              <a:t>Flexibility:</a:t>
            </a:r>
          </a:p>
          <a:p>
            <a:pPr marL="342900" indent="-342900">
              <a:buClr>
                <a:srgbClr val="EF4224"/>
              </a:buClr>
              <a:buFont typeface="Courier New" panose="02070309020205020404" pitchFamily="49" charset="0"/>
              <a:buChar char="o"/>
            </a:pPr>
            <a:r>
              <a:rPr lang="en-US" sz="2000" dirty="0"/>
              <a:t>File handling in python is highly flexible. As it allows you to work with different file types (e.g: text files, binary files, CSV files etc) and to perform different operations on files(e.g: read, write, append etc)</a:t>
            </a:r>
          </a:p>
        </p:txBody>
      </p:sp>
    </p:spTree>
    <p:extLst>
      <p:ext uri="{BB962C8B-B14F-4D97-AF65-F5344CB8AC3E}">
        <p14:creationId xmlns:p14="http://schemas.microsoft.com/office/powerpoint/2010/main" val="197223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8D14-FB07-14F7-8085-2C61FD84470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CB8C3822-F560-C228-1E4A-D06CB0245097}"/>
              </a:ext>
            </a:extLst>
          </p:cNvPr>
          <p:cNvSpPr>
            <a:spLocks noGrp="1"/>
          </p:cNvSpPr>
          <p:nvPr>
            <p:ph idx="1"/>
          </p:nvPr>
        </p:nvSpPr>
        <p:spPr/>
        <p:txBody>
          <a:bodyPr/>
          <a:lstStyle/>
          <a:p>
            <a:r>
              <a:rPr lang="en-US" b="1" i="1" dirty="0">
                <a:solidFill>
                  <a:srgbClr val="EF4224"/>
                </a:solidFill>
              </a:rPr>
              <a:t>Advantages of File Handling:</a:t>
            </a:r>
          </a:p>
          <a:p>
            <a:pPr>
              <a:buClr>
                <a:srgbClr val="EF4224"/>
              </a:buClr>
            </a:pPr>
            <a:r>
              <a:rPr lang="en-US" sz="2400" i="1" dirty="0">
                <a:solidFill>
                  <a:srgbClr val="EF4224"/>
                </a:solidFill>
              </a:rPr>
              <a:t>User-friendly:</a:t>
            </a:r>
            <a:r>
              <a:rPr lang="en-US" sz="2000" i="1" dirty="0">
                <a:solidFill>
                  <a:srgbClr val="EF4224"/>
                </a:solidFill>
              </a:rPr>
              <a:t> </a:t>
            </a:r>
          </a:p>
          <a:p>
            <a:pPr marL="342900" indent="-342900">
              <a:buClr>
                <a:srgbClr val="EF4224"/>
              </a:buClr>
              <a:buFont typeface="Courier New" panose="02070309020205020404" pitchFamily="49" charset="0"/>
              <a:buChar char="o"/>
            </a:pPr>
            <a:r>
              <a:rPr lang="en-US" sz="2000" dirty="0"/>
              <a:t>Python provides a user – friendly interface for file handling, making it easy to create, read and manipulate files.</a:t>
            </a:r>
          </a:p>
          <a:p>
            <a:pPr>
              <a:buClr>
                <a:srgbClr val="EF4224"/>
              </a:buClr>
            </a:pPr>
            <a:r>
              <a:rPr lang="en-US" sz="2400" i="1" dirty="0">
                <a:solidFill>
                  <a:srgbClr val="EF4224"/>
                </a:solidFill>
              </a:rPr>
              <a:t>Cross-platform:</a:t>
            </a:r>
          </a:p>
          <a:p>
            <a:pPr marL="342900" indent="-342900">
              <a:buClr>
                <a:srgbClr val="EF4224"/>
              </a:buClr>
              <a:buFont typeface="Courier New" panose="02070309020205020404" pitchFamily="49" charset="0"/>
              <a:buChar char="o"/>
            </a:pPr>
            <a:r>
              <a:rPr lang="en-US" sz="2000" dirty="0"/>
              <a:t>Python file – handling functions work across different platforms(e.g. windows, Mac, Linux) allowing for seamless integration and compatibility.</a:t>
            </a:r>
          </a:p>
        </p:txBody>
      </p:sp>
    </p:spTree>
    <p:extLst>
      <p:ext uri="{BB962C8B-B14F-4D97-AF65-F5344CB8AC3E}">
        <p14:creationId xmlns:p14="http://schemas.microsoft.com/office/powerpoint/2010/main" val="323907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8D14-FB07-14F7-8085-2C61FD84470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CB8C3822-F560-C228-1E4A-D06CB0245097}"/>
              </a:ext>
            </a:extLst>
          </p:cNvPr>
          <p:cNvSpPr>
            <a:spLocks noGrp="1"/>
          </p:cNvSpPr>
          <p:nvPr>
            <p:ph idx="1"/>
          </p:nvPr>
        </p:nvSpPr>
        <p:spPr/>
        <p:txBody>
          <a:bodyPr/>
          <a:lstStyle/>
          <a:p>
            <a:r>
              <a:rPr lang="en-US" b="1" i="1" dirty="0">
                <a:solidFill>
                  <a:srgbClr val="EF4224"/>
                </a:solidFill>
              </a:rPr>
              <a:t>Disadvantages of File Handling:</a:t>
            </a:r>
          </a:p>
          <a:p>
            <a:pPr>
              <a:buClr>
                <a:srgbClr val="EF4224"/>
              </a:buClr>
            </a:pPr>
            <a:r>
              <a:rPr lang="en-US" sz="2400" i="1" dirty="0">
                <a:solidFill>
                  <a:srgbClr val="EF4224"/>
                </a:solidFill>
              </a:rPr>
              <a:t>Error-prone:</a:t>
            </a:r>
            <a:r>
              <a:rPr lang="en-US" sz="2000" i="1" dirty="0">
                <a:solidFill>
                  <a:srgbClr val="EF4224"/>
                </a:solidFill>
              </a:rPr>
              <a:t> </a:t>
            </a:r>
          </a:p>
          <a:p>
            <a:pPr marL="342900" indent="-342900">
              <a:buClr>
                <a:srgbClr val="EF4224"/>
              </a:buClr>
              <a:buFont typeface="Courier New" panose="02070309020205020404" pitchFamily="49" charset="0"/>
              <a:buChar char="o"/>
            </a:pPr>
            <a:r>
              <a:rPr lang="en-US" sz="2000" dirty="0"/>
              <a:t>File handling operations in python can be prone to errors, especially if the code is not carefully written or if there are issues with the file system (e.g file permissions, file locks, etc).</a:t>
            </a:r>
          </a:p>
          <a:p>
            <a:pPr>
              <a:buClr>
                <a:srgbClr val="EF4224"/>
              </a:buClr>
            </a:pPr>
            <a:r>
              <a:rPr lang="en-US" sz="2400" i="1" dirty="0">
                <a:solidFill>
                  <a:srgbClr val="EF4224"/>
                </a:solidFill>
              </a:rPr>
              <a:t>Security risks:</a:t>
            </a:r>
          </a:p>
          <a:p>
            <a:pPr marL="342900" indent="-342900">
              <a:buClr>
                <a:srgbClr val="EF4224"/>
              </a:buClr>
              <a:buFont typeface="Courier New" panose="02070309020205020404" pitchFamily="49" charset="0"/>
              <a:buChar char="o"/>
            </a:pPr>
            <a:r>
              <a:rPr lang="en-US" sz="2000" dirty="0"/>
              <a:t>File handling in python can also pose security risks, especially if the program accepts user input that can be used to access or modify sensitive files on the system.</a:t>
            </a:r>
          </a:p>
        </p:txBody>
      </p:sp>
    </p:spTree>
    <p:extLst>
      <p:ext uri="{BB962C8B-B14F-4D97-AF65-F5344CB8AC3E}">
        <p14:creationId xmlns:p14="http://schemas.microsoft.com/office/powerpoint/2010/main" val="1447529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8D14-FB07-14F7-8085-2C61FD84470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CB8C3822-F560-C228-1E4A-D06CB0245097}"/>
              </a:ext>
            </a:extLst>
          </p:cNvPr>
          <p:cNvSpPr>
            <a:spLocks noGrp="1"/>
          </p:cNvSpPr>
          <p:nvPr>
            <p:ph idx="1"/>
          </p:nvPr>
        </p:nvSpPr>
        <p:spPr/>
        <p:txBody>
          <a:bodyPr>
            <a:normAutofit lnSpcReduction="10000"/>
          </a:bodyPr>
          <a:lstStyle/>
          <a:p>
            <a:r>
              <a:rPr lang="en-US" b="1" i="1" dirty="0">
                <a:solidFill>
                  <a:srgbClr val="EF4224"/>
                </a:solidFill>
              </a:rPr>
              <a:t>Disadvantages of File Handling:</a:t>
            </a:r>
          </a:p>
          <a:p>
            <a:pPr>
              <a:buClr>
                <a:srgbClr val="EF4224"/>
              </a:buClr>
            </a:pPr>
            <a:r>
              <a:rPr lang="en-US" sz="2400" i="1" dirty="0">
                <a:solidFill>
                  <a:srgbClr val="EF4224"/>
                </a:solidFill>
              </a:rPr>
              <a:t>Complexity:</a:t>
            </a:r>
            <a:r>
              <a:rPr lang="en-US" sz="2000" i="1" dirty="0">
                <a:solidFill>
                  <a:srgbClr val="EF4224"/>
                </a:solidFill>
              </a:rPr>
              <a:t> </a:t>
            </a:r>
          </a:p>
          <a:p>
            <a:pPr marL="342900" indent="-342900">
              <a:buClr>
                <a:srgbClr val="EF4224"/>
              </a:buClr>
              <a:buFont typeface="Courier New" panose="02070309020205020404" pitchFamily="49" charset="0"/>
              <a:buChar char="o"/>
            </a:pPr>
            <a:r>
              <a:rPr lang="en-US" sz="2000" dirty="0"/>
              <a:t>File handling in python can be complex, especially when working with more advanced file formats or operations.</a:t>
            </a:r>
          </a:p>
          <a:p>
            <a:pPr marL="342900" indent="-342900">
              <a:buClr>
                <a:srgbClr val="EF4224"/>
              </a:buClr>
              <a:buFont typeface="Courier New" panose="02070309020205020404" pitchFamily="49" charset="0"/>
              <a:buChar char="o"/>
            </a:pPr>
            <a:r>
              <a:rPr lang="en-US" sz="2000" dirty="0"/>
              <a:t>Careful attention must be paid to the code to ensure that files are handled properly and securely.</a:t>
            </a:r>
          </a:p>
          <a:p>
            <a:pPr>
              <a:buClr>
                <a:srgbClr val="EF4224"/>
              </a:buClr>
            </a:pPr>
            <a:r>
              <a:rPr lang="en-US" sz="2400" i="1" dirty="0">
                <a:solidFill>
                  <a:srgbClr val="EF4224"/>
                </a:solidFill>
              </a:rPr>
              <a:t>Performance:</a:t>
            </a:r>
          </a:p>
          <a:p>
            <a:pPr marL="342900" indent="-342900">
              <a:buClr>
                <a:srgbClr val="EF4224"/>
              </a:buClr>
              <a:buFont typeface="Courier New" panose="02070309020205020404" pitchFamily="49" charset="0"/>
              <a:buChar char="o"/>
            </a:pPr>
            <a:r>
              <a:rPr lang="en-US" sz="2000" dirty="0"/>
              <a:t>File handling operations in python can be slower than other programming languages. Especially when dealing with large files or performing complex operations.</a:t>
            </a:r>
          </a:p>
        </p:txBody>
      </p:sp>
    </p:spTree>
    <p:extLst>
      <p:ext uri="{BB962C8B-B14F-4D97-AF65-F5344CB8AC3E}">
        <p14:creationId xmlns:p14="http://schemas.microsoft.com/office/powerpoint/2010/main" val="167392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74FF-9829-3597-A0A9-853ADF9F4FDB}"/>
              </a:ext>
            </a:extLst>
          </p:cNvPr>
          <p:cNvSpPr>
            <a:spLocks noGrp="1"/>
          </p:cNvSpPr>
          <p:nvPr>
            <p:ph type="title"/>
          </p:nvPr>
        </p:nvSpPr>
        <p:spPr/>
        <p:txBody>
          <a:bodyPr/>
          <a:lstStyle/>
          <a:p>
            <a:r>
              <a:rPr lang="en-US" dirty="0"/>
              <a:t>File Handling </a:t>
            </a:r>
          </a:p>
        </p:txBody>
      </p:sp>
      <p:sp>
        <p:nvSpPr>
          <p:cNvPr id="3" name="Content Placeholder 2">
            <a:extLst>
              <a:ext uri="{FF2B5EF4-FFF2-40B4-BE49-F238E27FC236}">
                <a16:creationId xmlns:a16="http://schemas.microsoft.com/office/drawing/2014/main" id="{A40751B4-D8C2-F5C5-F5DB-12456E1B30C2}"/>
              </a:ext>
            </a:extLst>
          </p:cNvPr>
          <p:cNvSpPr>
            <a:spLocks noGrp="1"/>
          </p:cNvSpPr>
          <p:nvPr>
            <p:ph idx="1"/>
          </p:nvPr>
        </p:nvSpPr>
        <p:spPr/>
        <p:txBody>
          <a:bodyPr/>
          <a:lstStyle/>
          <a:p>
            <a:r>
              <a:rPr lang="en-US" b="1" i="1" dirty="0">
                <a:solidFill>
                  <a:srgbClr val="EF4224"/>
                </a:solidFill>
              </a:rPr>
              <a:t>Open() function:</a:t>
            </a:r>
          </a:p>
          <a:p>
            <a:pPr marL="342900" indent="-342900">
              <a:buClr>
                <a:srgbClr val="EF4224"/>
              </a:buClr>
              <a:buFont typeface="Courier New" panose="02070309020205020404" pitchFamily="49" charset="0"/>
              <a:buChar char="o"/>
            </a:pPr>
            <a:r>
              <a:rPr lang="en-US" sz="2000" dirty="0"/>
              <a:t>Before performing any operations on the file like reading or writing. First, we have to open that file.</a:t>
            </a:r>
          </a:p>
          <a:p>
            <a:pPr marL="342900" indent="-342900">
              <a:buClr>
                <a:srgbClr val="EF4224"/>
              </a:buClr>
              <a:buFont typeface="Courier New" panose="02070309020205020404" pitchFamily="49" charset="0"/>
              <a:buChar char="o"/>
            </a:pPr>
            <a:r>
              <a:rPr lang="en-US" sz="2000" dirty="0"/>
              <a:t>For this, we should use python’s inbuilt function open(). </a:t>
            </a:r>
          </a:p>
          <a:p>
            <a:pPr marL="342900" indent="-342900">
              <a:buClr>
                <a:srgbClr val="EF4224"/>
              </a:buClr>
              <a:buFont typeface="Courier New" panose="02070309020205020404" pitchFamily="49" charset="0"/>
              <a:buChar char="o"/>
            </a:pPr>
            <a:r>
              <a:rPr lang="en-US" sz="2000" dirty="0"/>
              <a:t>At the time of opening, we have to specify the mode, which represents the purpose of the opening file.</a:t>
            </a:r>
          </a:p>
          <a:p>
            <a:pPr>
              <a:buClr>
                <a:srgbClr val="EF4224"/>
              </a:buClr>
            </a:pPr>
            <a:r>
              <a:rPr lang="en-US" sz="2000" i="1" dirty="0">
                <a:solidFill>
                  <a:srgbClr val="EF4224"/>
                </a:solidFill>
              </a:rPr>
              <a:t>Syntax:</a:t>
            </a:r>
          </a:p>
          <a:p>
            <a:pPr>
              <a:buClr>
                <a:srgbClr val="EF4224"/>
              </a:buClr>
            </a:pPr>
            <a:r>
              <a:rPr lang="en-US" sz="2000" dirty="0"/>
              <a:t>	</a:t>
            </a:r>
            <a:r>
              <a:rPr lang="en-US" sz="2000" dirty="0">
                <a:solidFill>
                  <a:schemeClr val="bg1"/>
                </a:solidFill>
                <a:highlight>
                  <a:srgbClr val="EF4224"/>
                </a:highlight>
              </a:rPr>
              <a:t>f = open(filename, mode)</a:t>
            </a:r>
          </a:p>
        </p:txBody>
      </p:sp>
    </p:spTree>
    <p:extLst>
      <p:ext uri="{BB962C8B-B14F-4D97-AF65-F5344CB8AC3E}">
        <p14:creationId xmlns:p14="http://schemas.microsoft.com/office/powerpoint/2010/main" val="276802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74FF-9829-3597-A0A9-853ADF9F4FDB}"/>
              </a:ext>
            </a:extLst>
          </p:cNvPr>
          <p:cNvSpPr>
            <a:spLocks noGrp="1"/>
          </p:cNvSpPr>
          <p:nvPr>
            <p:ph type="title"/>
          </p:nvPr>
        </p:nvSpPr>
        <p:spPr/>
        <p:txBody>
          <a:bodyPr/>
          <a:lstStyle/>
          <a:p>
            <a:r>
              <a:rPr lang="en-US" dirty="0"/>
              <a:t>File Handling </a:t>
            </a:r>
          </a:p>
        </p:txBody>
      </p:sp>
      <p:sp>
        <p:nvSpPr>
          <p:cNvPr id="3" name="Content Placeholder 2">
            <a:extLst>
              <a:ext uri="{FF2B5EF4-FFF2-40B4-BE49-F238E27FC236}">
                <a16:creationId xmlns:a16="http://schemas.microsoft.com/office/drawing/2014/main" id="{A40751B4-D8C2-F5C5-F5DB-12456E1B30C2}"/>
              </a:ext>
            </a:extLst>
          </p:cNvPr>
          <p:cNvSpPr>
            <a:spLocks noGrp="1"/>
          </p:cNvSpPr>
          <p:nvPr>
            <p:ph idx="1"/>
          </p:nvPr>
        </p:nvSpPr>
        <p:spPr>
          <a:xfrm>
            <a:off x="628650" y="1391206"/>
            <a:ext cx="7886700" cy="4376014"/>
          </a:xfrm>
        </p:spPr>
        <p:txBody>
          <a:bodyPr>
            <a:normAutofit lnSpcReduction="10000"/>
          </a:bodyPr>
          <a:lstStyle/>
          <a:p>
            <a:r>
              <a:rPr lang="en-US" b="1" i="1" dirty="0">
                <a:solidFill>
                  <a:srgbClr val="EF4224"/>
                </a:solidFill>
              </a:rPr>
              <a:t>Modes in open() function:</a:t>
            </a:r>
          </a:p>
          <a:p>
            <a:pPr marL="342900" indent="-342900">
              <a:buClr>
                <a:srgbClr val="EF4224"/>
              </a:buClr>
              <a:buFont typeface="Courier New" panose="02070309020205020404" pitchFamily="49" charset="0"/>
              <a:buChar char="o"/>
            </a:pPr>
            <a:r>
              <a:rPr lang="en-US" sz="2000" i="1" dirty="0">
                <a:solidFill>
                  <a:srgbClr val="EF4224"/>
                </a:solidFill>
              </a:rPr>
              <a:t>r:</a:t>
            </a:r>
            <a:r>
              <a:rPr lang="en-US" sz="2000" dirty="0">
                <a:solidFill>
                  <a:srgbClr val="000000"/>
                </a:solidFill>
              </a:rPr>
              <a:t> Open an existing file for a read operation.</a:t>
            </a:r>
          </a:p>
          <a:p>
            <a:pPr marL="342900" indent="-342900">
              <a:buClr>
                <a:srgbClr val="EF4224"/>
              </a:buClr>
              <a:buFont typeface="Courier New" panose="02070309020205020404" pitchFamily="49" charset="0"/>
              <a:buChar char="o"/>
            </a:pPr>
            <a:r>
              <a:rPr lang="en-US" sz="2000" i="1" dirty="0">
                <a:solidFill>
                  <a:srgbClr val="EF4224"/>
                </a:solidFill>
              </a:rPr>
              <a:t>w:</a:t>
            </a:r>
            <a:r>
              <a:rPr lang="en-US" sz="2000" dirty="0">
                <a:solidFill>
                  <a:srgbClr val="000000"/>
                </a:solidFill>
              </a:rPr>
              <a:t> Open an existing file for a write operation. If the file already contains some data then it will be overridden but if the file is not present then it creates the file as well.</a:t>
            </a:r>
          </a:p>
          <a:p>
            <a:pPr marL="342900" indent="-342900">
              <a:buClr>
                <a:srgbClr val="EF4224"/>
              </a:buClr>
              <a:buFont typeface="Courier New" panose="02070309020205020404" pitchFamily="49" charset="0"/>
              <a:buChar char="o"/>
            </a:pPr>
            <a:r>
              <a:rPr lang="en-US" sz="2000" i="1" dirty="0">
                <a:solidFill>
                  <a:srgbClr val="EF4224"/>
                </a:solidFill>
              </a:rPr>
              <a:t>a:</a:t>
            </a:r>
            <a:r>
              <a:rPr lang="en-US" sz="2000" dirty="0">
                <a:solidFill>
                  <a:srgbClr val="000000"/>
                </a:solidFill>
              </a:rPr>
              <a:t> Open an existing file for append operation. It won’t override existing data.</a:t>
            </a:r>
          </a:p>
          <a:p>
            <a:pPr marL="342900" indent="-342900">
              <a:buClr>
                <a:srgbClr val="EF4224"/>
              </a:buClr>
              <a:buFont typeface="Courier New" panose="02070309020205020404" pitchFamily="49" charset="0"/>
              <a:buChar char="o"/>
            </a:pPr>
            <a:r>
              <a:rPr lang="en-US" sz="2000" i="1" dirty="0">
                <a:solidFill>
                  <a:srgbClr val="EF4224"/>
                </a:solidFill>
              </a:rPr>
              <a:t>r+:</a:t>
            </a:r>
            <a:r>
              <a:rPr lang="en-US" sz="2000" dirty="0">
                <a:solidFill>
                  <a:srgbClr val="000000"/>
                </a:solidFill>
              </a:rPr>
              <a:t> To read and write data into the file. The previous data in the file will be overridden.</a:t>
            </a:r>
          </a:p>
          <a:p>
            <a:pPr marL="342900" indent="-342900">
              <a:buClr>
                <a:srgbClr val="EF4224"/>
              </a:buClr>
              <a:buFont typeface="Courier New" panose="02070309020205020404" pitchFamily="49" charset="0"/>
              <a:buChar char="o"/>
            </a:pPr>
            <a:r>
              <a:rPr lang="en-US" sz="2000" i="1" dirty="0">
                <a:solidFill>
                  <a:srgbClr val="EF4224"/>
                </a:solidFill>
              </a:rPr>
              <a:t>w+:</a:t>
            </a:r>
            <a:r>
              <a:rPr lang="en-US" sz="2000" dirty="0">
                <a:solidFill>
                  <a:srgbClr val="000000"/>
                </a:solidFill>
              </a:rPr>
              <a:t> To write and read data. It will override existing data.</a:t>
            </a:r>
          </a:p>
          <a:p>
            <a:pPr marL="342900" indent="-342900">
              <a:buClr>
                <a:srgbClr val="EF4224"/>
              </a:buClr>
              <a:buFont typeface="Courier New" panose="02070309020205020404" pitchFamily="49" charset="0"/>
              <a:buChar char="o"/>
            </a:pPr>
            <a:r>
              <a:rPr lang="en-US" sz="2000" i="1" dirty="0">
                <a:solidFill>
                  <a:srgbClr val="EF4224"/>
                </a:solidFill>
              </a:rPr>
              <a:t>a+:</a:t>
            </a:r>
            <a:r>
              <a:rPr lang="en-US" sz="2000" dirty="0">
                <a:solidFill>
                  <a:srgbClr val="000000"/>
                </a:solidFill>
              </a:rPr>
              <a:t> To append and read data from the file. It won’t override existing data.</a:t>
            </a:r>
          </a:p>
        </p:txBody>
      </p:sp>
    </p:spTree>
    <p:extLst>
      <p:ext uri="{BB962C8B-B14F-4D97-AF65-F5344CB8AC3E}">
        <p14:creationId xmlns:p14="http://schemas.microsoft.com/office/powerpoint/2010/main" val="40305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2FF1-6846-ACC2-BCA5-F8F4264D6A3A}"/>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AE239812-EBA7-B940-3D38-6EB29BD6DD48}"/>
              </a:ext>
            </a:extLst>
          </p:cNvPr>
          <p:cNvSpPr>
            <a:spLocks noGrp="1"/>
          </p:cNvSpPr>
          <p:nvPr>
            <p:ph idx="1"/>
          </p:nvPr>
        </p:nvSpPr>
        <p:spPr>
          <a:xfrm>
            <a:off x="540000" y="1391206"/>
            <a:ext cx="7975350" cy="3867150"/>
          </a:xfrm>
        </p:spPr>
        <p:txBody>
          <a:bodyPr/>
          <a:lstStyle/>
          <a:p>
            <a:r>
              <a:rPr lang="en-US" b="1" i="1" dirty="0">
                <a:solidFill>
                  <a:srgbClr val="EF4224"/>
                </a:solidFill>
              </a:rPr>
              <a:t>Working in Write mode:</a:t>
            </a:r>
          </a:p>
          <a:p>
            <a:pPr marL="342900" indent="-342900">
              <a:buClr>
                <a:srgbClr val="EF4224"/>
              </a:buClr>
              <a:buFont typeface="Courier New" panose="02070309020205020404" pitchFamily="49" charset="0"/>
              <a:buChar char="o"/>
            </a:pPr>
            <a:r>
              <a:rPr lang="en-US" sz="2000" dirty="0"/>
              <a:t>The write method is used to write user contents in an file.</a:t>
            </a:r>
          </a:p>
          <a:p>
            <a:pPr marL="342900" indent="-342900">
              <a:buClr>
                <a:srgbClr val="EF4224"/>
              </a:buClr>
              <a:buFont typeface="Courier New" panose="02070309020205020404" pitchFamily="49" charset="0"/>
              <a:buChar char="o"/>
            </a:pPr>
            <a:r>
              <a:rPr lang="en-US" sz="2000" dirty="0"/>
              <a:t>If the file already contains some data then  it will be overridden.</a:t>
            </a:r>
          </a:p>
          <a:p>
            <a:pPr marL="342900" indent="-342900">
              <a:buClr>
                <a:srgbClr val="EF4224"/>
              </a:buClr>
              <a:buFont typeface="Courier New" panose="02070309020205020404" pitchFamily="49" charset="0"/>
              <a:buChar char="o"/>
            </a:pPr>
            <a:r>
              <a:rPr lang="en-US" sz="2000" dirty="0"/>
              <a:t>But if the file is not present then it creates the file.</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081E51EA-2710-8D18-726E-B2A16D685CA5}"/>
              </a:ext>
            </a:extLst>
          </p:cNvPr>
          <p:cNvPicPr>
            <a:picLocks noChangeAspect="1"/>
          </p:cNvPicPr>
          <p:nvPr/>
        </p:nvPicPr>
        <p:blipFill>
          <a:blip r:embed="rId2"/>
          <a:stretch>
            <a:fillRect/>
          </a:stretch>
        </p:blipFill>
        <p:spPr>
          <a:xfrm>
            <a:off x="107999" y="3667362"/>
            <a:ext cx="3493435" cy="1323843"/>
          </a:xfrm>
          <a:prstGeom prst="rect">
            <a:avLst/>
          </a:prstGeom>
        </p:spPr>
      </p:pic>
      <p:pic>
        <p:nvPicPr>
          <p:cNvPr id="7" name="Picture 6">
            <a:extLst>
              <a:ext uri="{FF2B5EF4-FFF2-40B4-BE49-F238E27FC236}">
                <a16:creationId xmlns:a16="http://schemas.microsoft.com/office/drawing/2014/main" id="{7DF8BB9E-590B-0F22-2D9B-D63913E5FF01}"/>
              </a:ext>
            </a:extLst>
          </p:cNvPr>
          <p:cNvPicPr>
            <a:picLocks noChangeAspect="1"/>
          </p:cNvPicPr>
          <p:nvPr/>
        </p:nvPicPr>
        <p:blipFill>
          <a:blip r:embed="rId3"/>
          <a:stretch>
            <a:fillRect/>
          </a:stretch>
        </p:blipFill>
        <p:spPr>
          <a:xfrm>
            <a:off x="3780000" y="3667361"/>
            <a:ext cx="5256001" cy="1323843"/>
          </a:xfrm>
          <a:prstGeom prst="rect">
            <a:avLst/>
          </a:prstGeom>
        </p:spPr>
      </p:pic>
    </p:spTree>
    <p:extLst>
      <p:ext uri="{BB962C8B-B14F-4D97-AF65-F5344CB8AC3E}">
        <p14:creationId xmlns:p14="http://schemas.microsoft.com/office/powerpoint/2010/main" val="1629750017"/>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3970</TotalTime>
  <Words>952</Words>
  <Application>Microsoft Office PowerPoint</Application>
  <PresentationFormat>Custom</PresentationFormat>
  <Paragraphs>85</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Courier New</vt:lpstr>
      <vt:lpstr>D-DIN-PRO</vt:lpstr>
      <vt:lpstr>1_Custom Design</vt:lpstr>
      <vt:lpstr>Custom Design</vt:lpstr>
      <vt:lpstr>File Handling</vt:lpstr>
      <vt:lpstr>File Handling </vt:lpstr>
      <vt:lpstr>File Handling</vt:lpstr>
      <vt:lpstr>File Handling</vt:lpstr>
      <vt:lpstr>File Handling</vt:lpstr>
      <vt:lpstr>File Handling</vt:lpstr>
      <vt:lpstr>File Handling </vt:lpstr>
      <vt:lpstr>File Handling </vt:lpstr>
      <vt:lpstr>File Handling</vt:lpstr>
      <vt:lpstr>File Handling</vt:lpstr>
      <vt:lpstr>File Handling</vt:lpstr>
      <vt:lpstr>File Handling</vt:lpstr>
      <vt:lpstr>File Handling</vt:lpstr>
      <vt:lpstr>File Handling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Spot Pras</dc:creator>
  <cp:lastModifiedBy>DELL</cp:lastModifiedBy>
  <cp:revision>155</cp:revision>
  <dcterms:modified xsi:type="dcterms:W3CDTF">2023-07-31T12:35:07Z</dcterms:modified>
</cp:coreProperties>
</file>