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25"/>
  </p:notesMasterIdLst>
  <p:sldIdLst>
    <p:sldId id="256" r:id="rId3"/>
    <p:sldId id="264" r:id="rId4"/>
    <p:sldId id="309" r:id="rId5"/>
    <p:sldId id="310" r:id="rId6"/>
    <p:sldId id="311" r:id="rId7"/>
    <p:sldId id="312" r:id="rId8"/>
    <p:sldId id="323" r:id="rId9"/>
    <p:sldId id="313" r:id="rId10"/>
    <p:sldId id="257" r:id="rId11"/>
    <p:sldId id="314" r:id="rId12"/>
    <p:sldId id="261" r:id="rId13"/>
    <p:sldId id="315" r:id="rId14"/>
    <p:sldId id="260" r:id="rId15"/>
    <p:sldId id="316" r:id="rId16"/>
    <p:sldId id="262" r:id="rId17"/>
    <p:sldId id="317" r:id="rId18"/>
    <p:sldId id="318" r:id="rId19"/>
    <p:sldId id="319" r:id="rId20"/>
    <p:sldId id="320" r:id="rId21"/>
    <p:sldId id="321" r:id="rId22"/>
    <p:sldId id="322" r:id="rId23"/>
    <p:sldId id="259" r:id="rId24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7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Variable &amp; Datatype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1FAB-0910-83EB-877A-4EF3DD4D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74F8-52DB-1088-D021-787E689B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300" b="1" i="1" dirty="0">
                <a:solidFill>
                  <a:srgbClr val="EF4224"/>
                </a:solidFill>
              </a:rPr>
              <a:t>Sequence Datatypes:</a:t>
            </a:r>
            <a:endParaRPr lang="en-US" b="1" i="1" dirty="0">
              <a:solidFill>
                <a:srgbClr val="EF4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F4224"/>
                </a:solidFill>
              </a:rPr>
              <a:t>Tuple: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EF4224"/>
                </a:solidFill>
              </a:rPr>
              <a:t>tuple</a:t>
            </a:r>
            <a:r>
              <a:rPr lang="en-US" sz="2000" dirty="0"/>
              <a:t> is similar to list but the elements in </a:t>
            </a:r>
            <a:r>
              <a:rPr lang="en-US" sz="2000" dirty="0">
                <a:solidFill>
                  <a:srgbClr val="EF4224"/>
                </a:solidFill>
              </a:rPr>
              <a:t>tuple</a:t>
            </a:r>
            <a:r>
              <a:rPr lang="en-US" sz="2000" dirty="0"/>
              <a:t> cannot be modified.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Example: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F4224"/>
                </a:solidFill>
              </a:rPr>
              <a:t>	a=(10,20.45,”Hello world”)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above example will create an Tuple with different types of elements for variable a.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3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Datatype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Tuple Methods:</a:t>
            </a:r>
          </a:p>
          <a:p>
            <a:endParaRPr lang="en-IN" b="1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5226A-B592-8906-63DE-E8E2AD92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134156"/>
            <a:ext cx="83915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1FAB-0910-83EB-877A-4EF3DD4D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74F8-52DB-1088-D021-787E689B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 lnSpcReduction="10000"/>
          </a:bodyPr>
          <a:lstStyle/>
          <a:p>
            <a:r>
              <a:rPr lang="en-US" sz="3300" b="1" i="1" dirty="0">
                <a:solidFill>
                  <a:srgbClr val="EF4224"/>
                </a:solidFill>
              </a:rPr>
              <a:t>Sequence Datatypes:</a:t>
            </a:r>
            <a:endParaRPr lang="en-US" b="1" i="1" dirty="0">
              <a:solidFill>
                <a:srgbClr val="EF4224"/>
              </a:solidFill>
            </a:endParaRPr>
          </a:p>
          <a:p>
            <a:r>
              <a:rPr lang="en-US" sz="2800" dirty="0">
                <a:solidFill>
                  <a:srgbClr val="EF4224"/>
                </a:solidFill>
              </a:rPr>
              <a:t>Set:</a:t>
            </a:r>
          </a:p>
          <a:p>
            <a:r>
              <a:rPr lang="en-US" sz="2000" dirty="0"/>
              <a:t>A </a:t>
            </a:r>
            <a:r>
              <a:rPr lang="en-US" sz="2000" dirty="0">
                <a:solidFill>
                  <a:srgbClr val="EF4224"/>
                </a:solidFill>
              </a:rPr>
              <a:t>set</a:t>
            </a:r>
            <a:r>
              <a:rPr lang="en-US" sz="2000" dirty="0"/>
              <a:t> is an unordered collection of elements, it means the elements may not appear in the same order as they are entered into the </a:t>
            </a:r>
            <a:r>
              <a:rPr lang="en-US" sz="2000" dirty="0">
                <a:solidFill>
                  <a:srgbClr val="EF4224"/>
                </a:solidFill>
              </a:rPr>
              <a:t>set</a:t>
            </a:r>
            <a:r>
              <a:rPr lang="en-US" sz="2000" dirty="0"/>
              <a:t>. A set does not accept duplicate elements.</a:t>
            </a:r>
          </a:p>
          <a:p>
            <a:r>
              <a:rPr lang="en-US" sz="2000" dirty="0"/>
              <a:t>Example: </a:t>
            </a:r>
          </a:p>
          <a:p>
            <a:r>
              <a:rPr lang="en-US" sz="2000" dirty="0">
                <a:solidFill>
                  <a:srgbClr val="EF4224"/>
                </a:solidFill>
              </a:rPr>
              <a:t>	a={10,20,30,40,30}</a:t>
            </a:r>
          </a:p>
          <a:p>
            <a:r>
              <a:rPr lang="en-US" sz="2000" dirty="0"/>
              <a:t>Output: </a:t>
            </a:r>
          </a:p>
          <a:p>
            <a:r>
              <a:rPr lang="en-US" sz="2000" dirty="0">
                <a:solidFill>
                  <a:srgbClr val="EF4224"/>
                </a:solidFill>
              </a:rPr>
              <a:t>	(30,20,40,10)</a:t>
            </a:r>
          </a:p>
          <a:p>
            <a:r>
              <a:rPr lang="en-US" sz="2000" dirty="0"/>
              <a:t>In above example the output is printed in unordered format and duplicate values has been removed, hence it is an </a:t>
            </a:r>
            <a:r>
              <a:rPr lang="en-US" sz="2000" dirty="0">
                <a:solidFill>
                  <a:srgbClr val="EF4224"/>
                </a:solidFill>
              </a:rPr>
              <a:t>set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1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Datatype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Set Methods:</a:t>
            </a:r>
          </a:p>
          <a:p>
            <a:endParaRPr lang="en-IN" b="1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48D62-C0BC-90E2-E307-306A27FD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0" y="1355812"/>
            <a:ext cx="5544000" cy="445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1FAB-0910-83EB-877A-4EF3DD4D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74F8-52DB-1088-D021-787E689B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/>
          </a:bodyPr>
          <a:lstStyle/>
          <a:p>
            <a:r>
              <a:rPr lang="en-US" sz="3300" b="1" i="1" dirty="0">
                <a:solidFill>
                  <a:srgbClr val="EF4224"/>
                </a:solidFill>
              </a:rPr>
              <a:t>Sequence Datatypes:</a:t>
            </a:r>
            <a:endParaRPr lang="en-US" b="1" i="1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r>
              <a:rPr lang="en-US" dirty="0">
                <a:solidFill>
                  <a:srgbClr val="EF4224"/>
                </a:solidFill>
              </a:rPr>
              <a:t>D</a:t>
            </a:r>
            <a:r>
              <a:rPr lang="en-US" sz="2800" dirty="0">
                <a:solidFill>
                  <a:srgbClr val="EF4224"/>
                </a:solidFill>
              </a:rPr>
              <a:t>ictionary</a:t>
            </a:r>
            <a:r>
              <a:rPr lang="en-US" dirty="0">
                <a:solidFill>
                  <a:srgbClr val="EF4224"/>
                </a:solidFill>
              </a:rPr>
              <a:t>:</a:t>
            </a:r>
            <a:endParaRPr lang="en-US" sz="2800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EF4224"/>
                </a:solidFill>
              </a:rPr>
              <a:t>Dictionaries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used to store the data in </a:t>
            </a:r>
            <a:r>
              <a:rPr lang="en-US" sz="2000" dirty="0">
                <a:solidFill>
                  <a:srgbClr val="EF4224"/>
                </a:solidFill>
              </a:rPr>
              <a:t>key: value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pairs, an </a:t>
            </a:r>
            <a:r>
              <a:rPr lang="en-US" sz="2000" dirty="0">
                <a:solidFill>
                  <a:srgbClr val="EF4224"/>
                </a:solidFill>
              </a:rPr>
              <a:t>dictionary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 not allow duplicate value. 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err="1">
                <a:solidFill>
                  <a:srgbClr val="EF4224"/>
                </a:solidFill>
              </a:rPr>
              <a:t>dict</a:t>
            </a:r>
            <a:r>
              <a:rPr lang="en-US" sz="2000" dirty="0">
                <a:solidFill>
                  <a:srgbClr val="EF4224"/>
                </a:solidFill>
              </a:rPr>
              <a:t>={ “model”: “Mustang”,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EF4224"/>
                </a:solidFill>
              </a:rPr>
              <a:t>		“year”:”1986”,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EF4224"/>
                </a:solidFill>
              </a:rPr>
              <a:t>		“</a:t>
            </a:r>
            <a:r>
              <a:rPr lang="en-US" sz="2000" dirty="0" err="1">
                <a:solidFill>
                  <a:srgbClr val="EF4224"/>
                </a:solidFill>
              </a:rPr>
              <a:t>brand”:”Ford</a:t>
            </a:r>
            <a:r>
              <a:rPr lang="en-US" sz="2000" dirty="0">
                <a:solidFill>
                  <a:srgbClr val="EF4224"/>
                </a:solidFill>
              </a:rPr>
              <a:t>”}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above example an variable has been declared with curly braces with keys and values, hence it is known as </a:t>
            </a:r>
            <a:r>
              <a:rPr lang="en-US" sz="2000" dirty="0">
                <a:solidFill>
                  <a:srgbClr val="EF4224"/>
                </a:solidFill>
              </a:rPr>
              <a:t>Dictionary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86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Datatype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Dictionary Methods:</a:t>
            </a:r>
          </a:p>
          <a:p>
            <a:endParaRPr lang="en-IN" b="1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D3327-17BF-C07F-C521-ED82E140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0" y="1895206"/>
            <a:ext cx="8420100" cy="40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4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354-431B-A205-D12B-6B4B767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549D-E5D8-32F5-2823-79A610F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Code: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DC587-BA52-3324-5D09-0F5F85AB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1880552"/>
            <a:ext cx="5270058" cy="1166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0D46B-74F7-538F-FD18-ECB40F60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3549616"/>
            <a:ext cx="66579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354-431B-A205-D12B-6B4B767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549D-E5D8-32F5-2823-79A610F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Code: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A5D8F-C349-3DF3-6537-780FBAF6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895206"/>
            <a:ext cx="6353175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A741B-9C2A-B036-E046-A85ED04C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00" y="3596577"/>
            <a:ext cx="6629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354-431B-A205-D12B-6B4B767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549D-E5D8-32F5-2823-79A610F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Code: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36A55-1A89-BA90-6846-BC187068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00" y="1679206"/>
            <a:ext cx="6305550" cy="15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53E21-F844-DB5E-0A69-71DFC36A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62" y="3679456"/>
            <a:ext cx="6677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354-431B-A205-D12B-6B4B767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549D-E5D8-32F5-2823-79A610F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Code: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AFF2A-2F82-D7AE-D656-13A646FC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751206"/>
            <a:ext cx="6305550" cy="1438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C2E1D-D4DD-7723-526E-CFA20CBB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00" y="3733343"/>
            <a:ext cx="6610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7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" y="1391206"/>
            <a:ext cx="8784000" cy="15840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rgbClr val="EF4224"/>
                </a:solidFill>
              </a:rPr>
              <a:t>Variables</a:t>
            </a:r>
            <a:r>
              <a:rPr lang="en-US" sz="2000" dirty="0"/>
              <a:t>:</a:t>
            </a:r>
            <a:endParaRPr lang="en-US" dirty="0"/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Variable is a </a:t>
            </a:r>
            <a:r>
              <a:rPr lang="en-US" sz="1800" dirty="0">
                <a:solidFill>
                  <a:srgbClr val="EF4224"/>
                </a:solidFill>
              </a:rPr>
              <a:t>container</a:t>
            </a:r>
            <a:r>
              <a:rPr lang="en-US" sz="1800" dirty="0"/>
              <a:t> which holds the  value while the program is being executed.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Variable is a name of </a:t>
            </a:r>
            <a:r>
              <a:rPr lang="en-US" sz="1800" dirty="0">
                <a:solidFill>
                  <a:srgbClr val="EF4224"/>
                </a:solidFill>
              </a:rPr>
              <a:t>Memory Location</a:t>
            </a:r>
            <a:r>
              <a:rPr lang="en-US" sz="1800" dirty="0"/>
              <a:t>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There are three types of Variables they are: </a:t>
            </a:r>
            <a:r>
              <a:rPr lang="en-US" sz="1800" dirty="0">
                <a:solidFill>
                  <a:srgbClr val="EF4224"/>
                </a:solidFill>
              </a:rPr>
              <a:t>Local, Instance and Static</a:t>
            </a:r>
            <a:r>
              <a:rPr lang="en-US" sz="1800" dirty="0"/>
              <a:t>.</a:t>
            </a:r>
          </a:p>
          <a:p>
            <a:pPr>
              <a:buClr>
                <a:srgbClr val="EF4224"/>
              </a:buClr>
            </a:pPr>
            <a:r>
              <a:rPr lang="en-US" sz="2000" dirty="0"/>
              <a:t>	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0" y="3101482"/>
            <a:ext cx="1440000" cy="291544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492000" y="3191206"/>
            <a:ext cx="432000" cy="93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420000" y="4271206"/>
            <a:ext cx="432000" cy="72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348000" y="5207206"/>
            <a:ext cx="432000" cy="72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0000" y="3451464"/>
            <a:ext cx="24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F4224"/>
                </a:solidFill>
                <a:latin typeface="+mn-lt"/>
              </a:rPr>
              <a:t>Unallocated Memory</a:t>
            </a:r>
            <a:endParaRPr lang="en-US" dirty="0">
              <a:solidFill>
                <a:srgbClr val="EF4224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0000" y="4374539"/>
            <a:ext cx="291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+mn-lt"/>
              </a:rPr>
              <a:t>expectedSalary = 180000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0000" y="5413317"/>
            <a:ext cx="24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F47CC"/>
                </a:solidFill>
                <a:latin typeface="+mn-lt"/>
              </a:rPr>
              <a:t>Age = 22</a:t>
            </a:r>
          </a:p>
        </p:txBody>
      </p:sp>
    </p:spTree>
    <p:extLst>
      <p:ext uri="{BB962C8B-B14F-4D97-AF65-F5344CB8AC3E}">
        <p14:creationId xmlns:p14="http://schemas.microsoft.com/office/powerpoint/2010/main" val="3695619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354-431B-A205-D12B-6B4B767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549D-E5D8-32F5-2823-79A610F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Code: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643D-85A4-3F55-8F35-03BED05A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0" y="1895206"/>
            <a:ext cx="6334125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099ED-B0AC-0AAC-C7D4-1E3D18E7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62" y="3506168"/>
            <a:ext cx="6629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354-431B-A205-D12B-6B4B7676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549D-E5D8-32F5-2823-79A610F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Code: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4F0B8-E3FC-33CE-7810-0475F1DF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1535206"/>
            <a:ext cx="6324600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87281-31DD-E7DB-F18F-FCCDA640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37" y="3623206"/>
            <a:ext cx="66389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000" y="311206"/>
            <a:ext cx="8100000" cy="52354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" y="1391206"/>
            <a:ext cx="4248000" cy="45360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>
                <a:solidFill>
                  <a:srgbClr val="3F47CC"/>
                </a:solidFill>
              </a:rPr>
              <a:t>Syntax:</a:t>
            </a:r>
          </a:p>
          <a:p>
            <a:r>
              <a:rPr lang="en-US" sz="2000" dirty="0"/>
              <a:t>Declaring a variable:		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EF4224"/>
                </a:solidFill>
              </a:rPr>
              <a:t> variable name= value</a:t>
            </a:r>
          </a:p>
          <a:p>
            <a:r>
              <a:rPr lang="en-US" sz="2000" dirty="0"/>
              <a:t>Getting value from a variable: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EF4224"/>
                </a:solidFill>
              </a:rPr>
              <a:t> print(</a:t>
            </a:r>
            <a:r>
              <a:rPr lang="en-US" sz="2000" dirty="0" err="1">
                <a:solidFill>
                  <a:srgbClr val="EF4224"/>
                </a:solidFill>
              </a:rPr>
              <a:t>variable_name</a:t>
            </a:r>
            <a:r>
              <a:rPr lang="en-US" sz="2000" dirty="0">
                <a:solidFill>
                  <a:srgbClr val="EF4224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6000" y="1362899"/>
            <a:ext cx="4320000" cy="244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F47CC"/>
                </a:solidFill>
                <a:latin typeface="+mn-lt"/>
              </a:rPr>
              <a:t>Example:</a:t>
            </a:r>
            <a:endParaRPr lang="en-US" sz="2000" dirty="0">
              <a:solidFill>
                <a:srgbClr val="3F47CC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Declaring a variable: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EF4224"/>
                </a:solidFill>
                <a:latin typeface="+mn-lt"/>
              </a:rPr>
              <a:t>age = 21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Getting value from a variable: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EF4224"/>
                </a:solidFill>
                <a:latin typeface="+mn-lt"/>
              </a:rPr>
              <a:t> print(age)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960763-1506-4519-B2ED-504E43F4FED2}"/>
              </a:ext>
            </a:extLst>
          </p:cNvPr>
          <p:cNvCxnSpPr>
            <a:cxnSpLocks/>
          </p:cNvCxnSpPr>
          <p:nvPr/>
        </p:nvCxnSpPr>
        <p:spPr>
          <a:xfrm>
            <a:off x="4572000" y="1175206"/>
            <a:ext cx="0" cy="491920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73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222F-DE3E-2C99-C664-7DAC62B7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8F8E-D1EE-90E2-DD86-D50F2E30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EF4224"/>
                </a:solidFill>
              </a:rPr>
              <a:t>Datatypes</a:t>
            </a:r>
            <a:r>
              <a:rPr lang="en-US" b="1" dirty="0"/>
              <a:t>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Datatypes specifies the different sizes and values that can stored in an variable.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Inbuilt datatypes in python:</a:t>
            </a:r>
          </a:p>
          <a:p>
            <a:pPr marL="285750" indent="-28575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Numeric types: int, float, complex.</a:t>
            </a:r>
          </a:p>
          <a:p>
            <a:pPr marL="285750" indent="-28575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Text type: string.</a:t>
            </a:r>
          </a:p>
          <a:p>
            <a:pPr marL="285750" indent="-28575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Sequence types: list, tuple, range, set, dict.</a:t>
            </a:r>
          </a:p>
          <a:p>
            <a:pPr marL="285750" indent="-285750">
              <a:buClr>
                <a:srgbClr val="EF4224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Boolean type: Bool.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656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0DF2-D5FA-8249-F222-AE0AC05D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A928-8157-08A1-96D8-FC1F64D8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i="1" dirty="0">
                <a:solidFill>
                  <a:srgbClr val="EF4224"/>
                </a:solidFill>
              </a:rPr>
              <a:t>Numeric Datatypes:</a:t>
            </a:r>
            <a:endParaRPr lang="en-US" b="1" i="1" dirty="0">
              <a:solidFill>
                <a:srgbClr val="EF4224"/>
              </a:solidFill>
            </a:endParaRPr>
          </a:p>
          <a:p>
            <a:r>
              <a:rPr lang="en-US" sz="2900" dirty="0">
                <a:solidFill>
                  <a:srgbClr val="EF4224"/>
                </a:solidFill>
              </a:rPr>
              <a:t>Int :</a:t>
            </a:r>
          </a:p>
          <a:p>
            <a:r>
              <a:rPr lang="en-US" sz="2600" dirty="0"/>
              <a:t>The </a:t>
            </a:r>
            <a:r>
              <a:rPr lang="en-US" sz="2600" dirty="0">
                <a:solidFill>
                  <a:srgbClr val="EF4224"/>
                </a:solidFill>
              </a:rPr>
              <a:t>int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datatype represents integer numbers.</a:t>
            </a:r>
          </a:p>
          <a:p>
            <a:r>
              <a:rPr lang="en-US" sz="2600" dirty="0"/>
              <a:t>Example: </a:t>
            </a:r>
            <a:r>
              <a:rPr lang="en-US" sz="2600" dirty="0">
                <a:solidFill>
                  <a:srgbClr val="EF4224"/>
                </a:solidFill>
              </a:rPr>
              <a:t>a=20</a:t>
            </a:r>
          </a:p>
          <a:p>
            <a:endParaRPr lang="en-US" sz="2600" dirty="0"/>
          </a:p>
          <a:p>
            <a:r>
              <a:rPr lang="en-US" sz="2900" dirty="0">
                <a:solidFill>
                  <a:srgbClr val="EF4224"/>
                </a:solidFill>
              </a:rPr>
              <a:t>Float :</a:t>
            </a:r>
          </a:p>
          <a:p>
            <a:r>
              <a:rPr lang="en-US" sz="2600" dirty="0"/>
              <a:t>The </a:t>
            </a:r>
            <a:r>
              <a:rPr lang="en-US" sz="2600" dirty="0">
                <a:solidFill>
                  <a:srgbClr val="EF4224"/>
                </a:solidFill>
              </a:rPr>
              <a:t>float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datatype represents floating point numbers.</a:t>
            </a:r>
          </a:p>
          <a:p>
            <a:r>
              <a:rPr lang="en-US" sz="2600" dirty="0"/>
              <a:t>Example: </a:t>
            </a:r>
            <a:r>
              <a:rPr lang="en-US" sz="2600" dirty="0">
                <a:solidFill>
                  <a:srgbClr val="EF4224"/>
                </a:solidFill>
              </a:rPr>
              <a:t>a= 20.35</a:t>
            </a:r>
          </a:p>
          <a:p>
            <a:endParaRPr lang="en-US" sz="2600" dirty="0"/>
          </a:p>
          <a:p>
            <a:r>
              <a:rPr lang="en-US" sz="2900" dirty="0">
                <a:solidFill>
                  <a:srgbClr val="EF4224"/>
                </a:solidFill>
              </a:rPr>
              <a:t>Complex:</a:t>
            </a:r>
            <a:endParaRPr lang="en-US" sz="2600" dirty="0">
              <a:solidFill>
                <a:srgbClr val="EF4224"/>
              </a:solidFill>
            </a:endParaRPr>
          </a:p>
          <a:p>
            <a:r>
              <a:rPr lang="en-US" sz="2600" dirty="0"/>
              <a:t>The </a:t>
            </a:r>
            <a:r>
              <a:rPr lang="en-US" sz="2600" dirty="0">
                <a:solidFill>
                  <a:srgbClr val="EF4224"/>
                </a:solidFill>
              </a:rPr>
              <a:t>complex number </a:t>
            </a:r>
            <a:r>
              <a:rPr lang="en-US" sz="2600" dirty="0"/>
              <a:t>is a number that’s been written with arithmetic functions.</a:t>
            </a:r>
          </a:p>
          <a:p>
            <a:r>
              <a:rPr lang="en-US" sz="2600" dirty="0"/>
              <a:t>Example:  </a:t>
            </a:r>
            <a:r>
              <a:rPr lang="en-US" sz="2600" dirty="0">
                <a:solidFill>
                  <a:srgbClr val="EF4224"/>
                </a:solidFill>
              </a:rPr>
              <a:t>a= 3+5j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992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A134-E02B-E3B3-6780-D56E2EDD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3E74-036F-D74A-676A-D79BE1AF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Text type: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F4224"/>
                </a:solidFill>
              </a:rPr>
              <a:t>String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EF4224"/>
                </a:solidFill>
              </a:rPr>
              <a:t>String</a:t>
            </a:r>
            <a:r>
              <a:rPr lang="en-US" sz="2000" dirty="0"/>
              <a:t> is represented by group of characters, </a:t>
            </a:r>
            <a:r>
              <a:rPr lang="en-US" sz="2000" dirty="0">
                <a:solidFill>
                  <a:srgbClr val="EF4224"/>
                </a:solidFill>
              </a:rPr>
              <a:t>Strings</a:t>
            </a:r>
            <a:r>
              <a:rPr lang="en-US" sz="2000" dirty="0"/>
              <a:t> are enclosed with Single quotes(‘’) &amp; double quotes(“”). 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Example:</a:t>
            </a:r>
            <a:r>
              <a:rPr lang="en-US" sz="2000" dirty="0"/>
              <a:t>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F4224"/>
                </a:solidFill>
              </a:rPr>
              <a:t>	a= “ hello world”</a:t>
            </a:r>
          </a:p>
        </p:txBody>
      </p:sp>
    </p:spTree>
    <p:extLst>
      <p:ext uri="{BB962C8B-B14F-4D97-AF65-F5344CB8AC3E}">
        <p14:creationId xmlns:p14="http://schemas.microsoft.com/office/powerpoint/2010/main" val="220059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57C4-4A1C-790D-BC2F-9A2099F3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DE9A-3D33-F874-11BB-D7CE0542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Datatype Memory Size: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98F4A-5795-CD64-EE09-1764789E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00" y="1247206"/>
            <a:ext cx="427375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1FAB-0910-83EB-877A-4EF3DD4D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74F8-52DB-1088-D021-787E689B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/>
          </a:bodyPr>
          <a:lstStyle/>
          <a:p>
            <a:r>
              <a:rPr lang="en-US" sz="3300" b="1" i="1" dirty="0">
                <a:solidFill>
                  <a:srgbClr val="EF4224"/>
                </a:solidFill>
              </a:rPr>
              <a:t>Sequence Datatypes:</a:t>
            </a:r>
            <a:endParaRPr lang="en-US" b="1" i="1" dirty="0">
              <a:solidFill>
                <a:srgbClr val="EF4224"/>
              </a:solidFill>
            </a:endParaRPr>
          </a:p>
          <a:p>
            <a:r>
              <a:rPr lang="en-US" sz="2800" dirty="0">
                <a:solidFill>
                  <a:srgbClr val="EF4224"/>
                </a:solidFill>
              </a:rPr>
              <a:t>List :</a:t>
            </a:r>
          </a:p>
          <a:p>
            <a:r>
              <a:rPr lang="en-US" sz="2000" dirty="0"/>
              <a:t>A </a:t>
            </a:r>
            <a:r>
              <a:rPr lang="en-US" sz="2000" dirty="0">
                <a:solidFill>
                  <a:srgbClr val="EF4224"/>
                </a:solidFill>
              </a:rPr>
              <a:t>List</a:t>
            </a:r>
            <a:r>
              <a:rPr lang="en-US" sz="2000" dirty="0"/>
              <a:t> represents a group of elements written inside of square bracket([]). </a:t>
            </a:r>
            <a:r>
              <a:rPr lang="en-US" sz="2000" dirty="0">
                <a:solidFill>
                  <a:srgbClr val="EF4224"/>
                </a:solidFill>
              </a:rPr>
              <a:t>List</a:t>
            </a:r>
            <a:r>
              <a:rPr lang="en-US" sz="2000" dirty="0"/>
              <a:t> can store different types of elements.</a:t>
            </a:r>
          </a:p>
          <a:p>
            <a:endParaRPr lang="en-US" sz="2000" dirty="0"/>
          </a:p>
          <a:p>
            <a:r>
              <a:rPr lang="en-US" sz="2000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dirty="0"/>
              <a:t>	 </a:t>
            </a:r>
            <a:r>
              <a:rPr lang="en-US" sz="2000" dirty="0">
                <a:solidFill>
                  <a:srgbClr val="EF4224"/>
                </a:solidFill>
              </a:rPr>
              <a:t>a=[10,20.45,”Hello world”]</a:t>
            </a:r>
          </a:p>
          <a:p>
            <a:endParaRPr lang="en-US" sz="2000" dirty="0"/>
          </a:p>
          <a:p>
            <a:r>
              <a:rPr lang="en-US" sz="2000" dirty="0"/>
              <a:t>The above example will create an List with different types of elements for variable a.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1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Datatype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List Methods:</a:t>
            </a:r>
          </a:p>
          <a:p>
            <a:endParaRPr lang="en-IN" b="1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510A8-97AB-2777-A4D2-59274739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00" y="1823207"/>
            <a:ext cx="645795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568</Words>
  <Application>Microsoft Office PowerPoint</Application>
  <PresentationFormat>Custom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D-DIN-PRO</vt:lpstr>
      <vt:lpstr>Wingdings</vt:lpstr>
      <vt:lpstr>1_Custom Design</vt:lpstr>
      <vt:lpstr>Custom Design</vt:lpstr>
      <vt:lpstr>Variable &amp; Datatype</vt:lpstr>
      <vt:lpstr>Variables</vt:lpstr>
      <vt:lpstr>Variable</vt:lpstr>
      <vt:lpstr>Datatypes</vt:lpstr>
      <vt:lpstr>Datatypes</vt:lpstr>
      <vt:lpstr>Datatypes</vt:lpstr>
      <vt:lpstr>Datatypes</vt:lpstr>
      <vt:lpstr>Datatypes</vt:lpstr>
      <vt:lpstr>Sequence Datatype methods</vt:lpstr>
      <vt:lpstr>Datatypes</vt:lpstr>
      <vt:lpstr>Sequence Datatype methods</vt:lpstr>
      <vt:lpstr>Datatypes</vt:lpstr>
      <vt:lpstr>Sequence Datatype methods</vt:lpstr>
      <vt:lpstr>Datatypes</vt:lpstr>
      <vt:lpstr>Sequence Datatype methods</vt:lpstr>
      <vt:lpstr>Example 1</vt:lpstr>
      <vt:lpstr>Example 2</vt:lpstr>
      <vt:lpstr>Example 3</vt:lpstr>
      <vt:lpstr>Example 4</vt:lpstr>
      <vt:lpstr>Example 5</vt:lpstr>
      <vt:lpstr>Example 6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152</cp:revision>
  <dcterms:modified xsi:type="dcterms:W3CDTF">2023-05-15T03:57:34Z</dcterms:modified>
</cp:coreProperties>
</file>