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sldIdLst>
    <p:sldId id="256" r:id="rId2"/>
    <p:sldId id="278" r:id="rId3"/>
    <p:sldId id="279" r:id="rId4"/>
    <p:sldId id="271" r:id="rId5"/>
    <p:sldId id="273" r:id="rId6"/>
    <p:sldId id="259" r:id="rId7"/>
    <p:sldId id="264" r:id="rId8"/>
    <p:sldId id="265" r:id="rId9"/>
    <p:sldId id="267" r:id="rId10"/>
    <p:sldId id="274" r:id="rId11"/>
    <p:sldId id="268" r:id="rId12"/>
    <p:sldId id="280" r:id="rId13"/>
    <p:sldId id="281" r:id="rId14"/>
    <p:sldId id="28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5"/>
    <p:restoredTop sz="95859"/>
  </p:normalViewPr>
  <p:slideViewPr>
    <p:cSldViewPr snapToGrid="0" snapToObjects="1">
      <p:cViewPr varScale="1">
        <p:scale>
          <a:sx n="153" d="100"/>
          <a:sy n="153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30FE2-029D-4FBF-9DA5-A1F73BFE38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FA1672E3-EDA4-4C77-A4D2-DB43C8D899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accent2">
                  <a:lumMod val="75000"/>
                </a:schemeClr>
              </a:solidFill>
            </a:rPr>
            <a:t>Project</a:t>
          </a:r>
          <a:r>
            <a:rPr lang="en-US"/>
            <a:t> </a:t>
          </a:r>
          <a:r>
            <a:rPr lang="en-US">
              <a:solidFill>
                <a:schemeClr val="accent2">
                  <a:lumMod val="75000"/>
                </a:schemeClr>
              </a:solidFill>
            </a:rPr>
            <a:t>goals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33FFD52D-B629-4F31-B3C6-E0087E811B95}" type="parTrans" cxnId="{A7982307-78DF-4479-BE8A-77B86315735E}">
      <dgm:prSet/>
      <dgm:spPr/>
      <dgm:t>
        <a:bodyPr/>
        <a:lstStyle/>
        <a:p>
          <a:endParaRPr lang="en-US"/>
        </a:p>
      </dgm:t>
    </dgm:pt>
    <dgm:pt modelId="{788DF37A-6E0F-4E43-B319-4EE45ABCEE2C}" type="sibTrans" cxnId="{A7982307-78DF-4479-BE8A-77B8631573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7DC456-2392-4C41-A6B8-B758BE9A34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accent2">
                  <a:lumMod val="75000"/>
                </a:schemeClr>
              </a:solidFill>
            </a:rPr>
            <a:t>Data sources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82AE593E-E2EE-4B98-B274-61454B0F1657}" type="parTrans" cxnId="{D2E0A3B6-86FA-4ABD-94B8-6D9E67F01470}">
      <dgm:prSet/>
      <dgm:spPr/>
      <dgm:t>
        <a:bodyPr/>
        <a:lstStyle/>
        <a:p>
          <a:endParaRPr lang="en-US"/>
        </a:p>
      </dgm:t>
    </dgm:pt>
    <dgm:pt modelId="{976667EB-4883-48E4-AF76-2E0A49320FA9}" type="sibTrans" cxnId="{D2E0A3B6-86FA-4ABD-94B8-6D9E67F014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424D1F-B25F-4299-A6D5-44FB04FB75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accent2">
                  <a:lumMod val="75000"/>
                </a:schemeClr>
              </a:solidFill>
            </a:rPr>
            <a:t>Data cleansing – structed and unstructured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11910874-758E-436A-A47C-2EFCE1C5B710}" type="parTrans" cxnId="{2A671E74-7A4B-4F5D-B8BE-C0B278A0AAB8}">
      <dgm:prSet/>
      <dgm:spPr/>
      <dgm:t>
        <a:bodyPr/>
        <a:lstStyle/>
        <a:p>
          <a:endParaRPr lang="en-US"/>
        </a:p>
      </dgm:t>
    </dgm:pt>
    <dgm:pt modelId="{7E7DBC91-DC6C-4D23-A480-92F243C023CA}" type="sibTrans" cxnId="{2A671E74-7A4B-4F5D-B8BE-C0B278A0AA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45C00F-33C5-4865-B727-1162CDF697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accent2">
                  <a:lumMod val="75000"/>
                </a:schemeClr>
              </a:solidFill>
            </a:rPr>
            <a:t>Data Analysis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56C8B9D7-300C-4FD2-9602-5916FEFDBE0E}" type="parTrans" cxnId="{FDC2B1DA-A227-4528-8915-F2F8E9250295}">
      <dgm:prSet/>
      <dgm:spPr/>
      <dgm:t>
        <a:bodyPr/>
        <a:lstStyle/>
        <a:p>
          <a:endParaRPr lang="en-US"/>
        </a:p>
      </dgm:t>
    </dgm:pt>
    <dgm:pt modelId="{D34AE56E-910D-46AB-AF1F-7CB09EDA760B}" type="sibTrans" cxnId="{FDC2B1DA-A227-4528-8915-F2F8E92502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DBE949-9014-4D92-9273-03DB018A0A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accent2">
                  <a:lumMod val="75000"/>
                </a:schemeClr>
              </a:solidFill>
            </a:rPr>
            <a:t>Conclusion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317E6CE2-9924-4688-ABEB-69F2C056894B}" type="sibTrans" cxnId="{7A4FC9DF-EC7E-459F-80E6-B21EC47F1C0B}">
      <dgm:prSet/>
      <dgm:spPr/>
      <dgm:t>
        <a:bodyPr/>
        <a:lstStyle/>
        <a:p>
          <a:endParaRPr lang="en-US"/>
        </a:p>
      </dgm:t>
    </dgm:pt>
    <dgm:pt modelId="{FDFD433C-6934-437D-AE54-D8E4086DD879}" type="parTrans" cxnId="{7A4FC9DF-EC7E-459F-80E6-B21EC47F1C0B}">
      <dgm:prSet/>
      <dgm:spPr/>
      <dgm:t>
        <a:bodyPr/>
        <a:lstStyle/>
        <a:p>
          <a:endParaRPr lang="en-US"/>
        </a:p>
      </dgm:t>
    </dgm:pt>
    <dgm:pt modelId="{1AA01913-90FF-49C6-88CF-0ADB374EEE35}" type="pres">
      <dgm:prSet presAssocID="{46E30FE2-029D-4FBF-9DA5-A1F73BFE3883}" presName="root" presStyleCnt="0">
        <dgm:presLayoutVars>
          <dgm:dir/>
          <dgm:resizeHandles val="exact"/>
        </dgm:presLayoutVars>
      </dgm:prSet>
      <dgm:spPr/>
    </dgm:pt>
    <dgm:pt modelId="{FC889D57-E269-4223-8607-C6B2116019E8}" type="pres">
      <dgm:prSet presAssocID="{FA1672E3-EDA4-4C77-A4D2-DB43C8D899FF}" presName="compNode" presStyleCnt="0"/>
      <dgm:spPr/>
    </dgm:pt>
    <dgm:pt modelId="{6439CA3F-9F64-47DD-BF4D-3A7D194CFB37}" type="pres">
      <dgm:prSet presAssocID="{FA1672E3-EDA4-4C77-A4D2-DB43C8D899FF}" presName="iconBgRect" presStyleLbl="bgShp" presStyleIdx="0" presStyleCnt="5"/>
      <dgm:spPr>
        <a:solidFill>
          <a:schemeClr val="accent2"/>
        </a:solidFill>
      </dgm:spPr>
    </dgm:pt>
    <dgm:pt modelId="{2F63C132-3D5D-4791-A561-7113FA74891A}" type="pres">
      <dgm:prSet presAssocID="{FA1672E3-EDA4-4C77-A4D2-DB43C8D899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6E89DF3-31CA-4672-BDF4-F8FE681BB15B}" type="pres">
      <dgm:prSet presAssocID="{FA1672E3-EDA4-4C77-A4D2-DB43C8D899FF}" presName="spaceRect" presStyleCnt="0"/>
      <dgm:spPr/>
    </dgm:pt>
    <dgm:pt modelId="{175784E9-E5B2-4EF8-91DD-8BD6E0A873EF}" type="pres">
      <dgm:prSet presAssocID="{FA1672E3-EDA4-4C77-A4D2-DB43C8D899FF}" presName="textRect" presStyleLbl="revTx" presStyleIdx="0" presStyleCnt="5">
        <dgm:presLayoutVars>
          <dgm:chMax val="1"/>
          <dgm:chPref val="1"/>
        </dgm:presLayoutVars>
      </dgm:prSet>
      <dgm:spPr/>
    </dgm:pt>
    <dgm:pt modelId="{EE2796F0-F2AA-409A-BE91-99D22769B930}" type="pres">
      <dgm:prSet presAssocID="{788DF37A-6E0F-4E43-B319-4EE45ABCEE2C}" presName="sibTrans" presStyleCnt="0"/>
      <dgm:spPr/>
    </dgm:pt>
    <dgm:pt modelId="{9CEC24A9-CCAE-42BA-9FD4-EA5C217093E2}" type="pres">
      <dgm:prSet presAssocID="{DC7DC456-2392-4C41-A6B8-B758BE9A3487}" presName="compNode" presStyleCnt="0"/>
      <dgm:spPr/>
    </dgm:pt>
    <dgm:pt modelId="{F079D025-CCD2-453B-89DA-07B1D47A3826}" type="pres">
      <dgm:prSet presAssocID="{DC7DC456-2392-4C41-A6B8-B758BE9A3487}" presName="iconBgRect" presStyleLbl="bgShp" presStyleIdx="1" presStyleCnt="5"/>
      <dgm:spPr>
        <a:solidFill>
          <a:schemeClr val="accent2"/>
        </a:solidFill>
      </dgm:spPr>
    </dgm:pt>
    <dgm:pt modelId="{5762123F-E75E-4950-8412-D91BFB92349F}" type="pres">
      <dgm:prSet presAssocID="{DC7DC456-2392-4C41-A6B8-B758BE9A34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0680E1-FAB2-498B-8B6A-28D32F6C4E95}" type="pres">
      <dgm:prSet presAssocID="{DC7DC456-2392-4C41-A6B8-B758BE9A3487}" presName="spaceRect" presStyleCnt="0"/>
      <dgm:spPr/>
    </dgm:pt>
    <dgm:pt modelId="{D3B86AE1-8862-4295-B170-8CDB9AFCC192}" type="pres">
      <dgm:prSet presAssocID="{DC7DC456-2392-4C41-A6B8-B758BE9A3487}" presName="textRect" presStyleLbl="revTx" presStyleIdx="1" presStyleCnt="5">
        <dgm:presLayoutVars>
          <dgm:chMax val="1"/>
          <dgm:chPref val="1"/>
        </dgm:presLayoutVars>
      </dgm:prSet>
      <dgm:spPr/>
    </dgm:pt>
    <dgm:pt modelId="{63D896A7-14C0-4DA5-A749-ABCBC14C79FE}" type="pres">
      <dgm:prSet presAssocID="{976667EB-4883-48E4-AF76-2E0A49320FA9}" presName="sibTrans" presStyleCnt="0"/>
      <dgm:spPr/>
    </dgm:pt>
    <dgm:pt modelId="{EE04B5EA-16EB-41E3-AC20-8D27A2329FAB}" type="pres">
      <dgm:prSet presAssocID="{DE424D1F-B25F-4299-A6D5-44FB04FB75AA}" presName="compNode" presStyleCnt="0"/>
      <dgm:spPr/>
    </dgm:pt>
    <dgm:pt modelId="{11907060-9595-4439-ADD8-75ED6A04AF84}" type="pres">
      <dgm:prSet presAssocID="{DE424D1F-B25F-4299-A6D5-44FB04FB75AA}" presName="iconBgRect" presStyleLbl="bgShp" presStyleIdx="2" presStyleCnt="5"/>
      <dgm:spPr>
        <a:solidFill>
          <a:schemeClr val="accent2"/>
        </a:solidFill>
      </dgm:spPr>
    </dgm:pt>
    <dgm:pt modelId="{82C8F323-1232-43A5-9995-22775DB56BC0}" type="pres">
      <dgm:prSet presAssocID="{DE424D1F-B25F-4299-A6D5-44FB04FB75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9A71459-FC0D-4E51-BBF0-2B92C41F5308}" type="pres">
      <dgm:prSet presAssocID="{DE424D1F-B25F-4299-A6D5-44FB04FB75AA}" presName="spaceRect" presStyleCnt="0"/>
      <dgm:spPr/>
    </dgm:pt>
    <dgm:pt modelId="{5AD34D97-E97B-4E7F-A7EA-BE63136413CC}" type="pres">
      <dgm:prSet presAssocID="{DE424D1F-B25F-4299-A6D5-44FB04FB75AA}" presName="textRect" presStyleLbl="revTx" presStyleIdx="2" presStyleCnt="5">
        <dgm:presLayoutVars>
          <dgm:chMax val="1"/>
          <dgm:chPref val="1"/>
        </dgm:presLayoutVars>
      </dgm:prSet>
      <dgm:spPr/>
    </dgm:pt>
    <dgm:pt modelId="{A8F640A7-B667-4B15-AFF0-9B84026AA92B}" type="pres">
      <dgm:prSet presAssocID="{7E7DBC91-DC6C-4D23-A480-92F243C023CA}" presName="sibTrans" presStyleCnt="0"/>
      <dgm:spPr/>
    </dgm:pt>
    <dgm:pt modelId="{A0F60BAD-32C6-4249-8D5F-D3442E107D2D}" type="pres">
      <dgm:prSet presAssocID="{2945C00F-33C5-4865-B727-1162CDF69711}" presName="compNode" presStyleCnt="0"/>
      <dgm:spPr/>
    </dgm:pt>
    <dgm:pt modelId="{F3BA3C37-566C-47E4-8F58-3F245502F32A}" type="pres">
      <dgm:prSet presAssocID="{2945C00F-33C5-4865-B727-1162CDF69711}" presName="iconBgRect" presStyleLbl="bgShp" presStyleIdx="3" presStyleCnt="5"/>
      <dgm:spPr>
        <a:solidFill>
          <a:schemeClr val="accent2"/>
        </a:solidFill>
      </dgm:spPr>
    </dgm:pt>
    <dgm:pt modelId="{51A7FC5D-7CE3-431B-943E-3ED5DE691FA4}" type="pres">
      <dgm:prSet presAssocID="{2945C00F-33C5-4865-B727-1162CDF697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3458EEE-047F-4266-B19E-04D7EE3A03C9}" type="pres">
      <dgm:prSet presAssocID="{2945C00F-33C5-4865-B727-1162CDF69711}" presName="spaceRect" presStyleCnt="0"/>
      <dgm:spPr/>
    </dgm:pt>
    <dgm:pt modelId="{B0ECB8B0-31ED-4E1B-BFE4-218D2798C1B6}" type="pres">
      <dgm:prSet presAssocID="{2945C00F-33C5-4865-B727-1162CDF69711}" presName="textRect" presStyleLbl="revTx" presStyleIdx="3" presStyleCnt="5">
        <dgm:presLayoutVars>
          <dgm:chMax val="1"/>
          <dgm:chPref val="1"/>
        </dgm:presLayoutVars>
      </dgm:prSet>
      <dgm:spPr/>
    </dgm:pt>
    <dgm:pt modelId="{D102281D-B587-41E1-8BEF-B77A3428D88D}" type="pres">
      <dgm:prSet presAssocID="{D34AE56E-910D-46AB-AF1F-7CB09EDA760B}" presName="sibTrans" presStyleCnt="0"/>
      <dgm:spPr/>
    </dgm:pt>
    <dgm:pt modelId="{FDD8B3D4-EF5F-4B79-B9CC-8DD31C3C8E47}" type="pres">
      <dgm:prSet presAssocID="{BFDBE949-9014-4D92-9273-03DB018A0A14}" presName="compNode" presStyleCnt="0"/>
      <dgm:spPr/>
    </dgm:pt>
    <dgm:pt modelId="{034DB83E-DED8-4243-AC86-63EBC9602894}" type="pres">
      <dgm:prSet presAssocID="{BFDBE949-9014-4D92-9273-03DB018A0A14}" presName="iconBgRect" presStyleLbl="bgShp" presStyleIdx="4" presStyleCnt="5"/>
      <dgm:spPr>
        <a:solidFill>
          <a:schemeClr val="accent2"/>
        </a:solidFill>
      </dgm:spPr>
    </dgm:pt>
    <dgm:pt modelId="{8070623D-1316-4C54-B5E5-236D9E604530}" type="pres">
      <dgm:prSet presAssocID="{BFDBE949-9014-4D92-9273-03DB018A0A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BD943C7-FDA8-4D11-B31D-61D00146F9BB}" type="pres">
      <dgm:prSet presAssocID="{BFDBE949-9014-4D92-9273-03DB018A0A14}" presName="spaceRect" presStyleCnt="0"/>
      <dgm:spPr/>
    </dgm:pt>
    <dgm:pt modelId="{A29D42CB-42D3-4430-B0AF-4FCDF47EC4FD}" type="pres">
      <dgm:prSet presAssocID="{BFDBE949-9014-4D92-9273-03DB018A0A1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834EB05-3264-B146-8BBE-63704B2446C9}" type="presOf" srcId="{BFDBE949-9014-4D92-9273-03DB018A0A14}" destId="{A29D42CB-42D3-4430-B0AF-4FCDF47EC4FD}" srcOrd="0" destOrd="0" presId="urn:microsoft.com/office/officeart/2018/5/layout/IconCircleLabelList"/>
    <dgm:cxn modelId="{A7982307-78DF-4479-BE8A-77B86315735E}" srcId="{46E30FE2-029D-4FBF-9DA5-A1F73BFE3883}" destId="{FA1672E3-EDA4-4C77-A4D2-DB43C8D899FF}" srcOrd="0" destOrd="0" parTransId="{33FFD52D-B629-4F31-B3C6-E0087E811B95}" sibTransId="{788DF37A-6E0F-4E43-B319-4EE45ABCEE2C}"/>
    <dgm:cxn modelId="{B1425A28-AF27-9F48-A235-3E67065EEB14}" type="presOf" srcId="{46E30FE2-029D-4FBF-9DA5-A1F73BFE3883}" destId="{1AA01913-90FF-49C6-88CF-0ADB374EEE35}" srcOrd="0" destOrd="0" presId="urn:microsoft.com/office/officeart/2018/5/layout/IconCircleLabelList"/>
    <dgm:cxn modelId="{F9515864-5FC5-E84F-926C-9A2D1C26194D}" type="presOf" srcId="{FA1672E3-EDA4-4C77-A4D2-DB43C8D899FF}" destId="{175784E9-E5B2-4EF8-91DD-8BD6E0A873EF}" srcOrd="0" destOrd="0" presId="urn:microsoft.com/office/officeart/2018/5/layout/IconCircleLabelList"/>
    <dgm:cxn modelId="{2A671E74-7A4B-4F5D-B8BE-C0B278A0AAB8}" srcId="{46E30FE2-029D-4FBF-9DA5-A1F73BFE3883}" destId="{DE424D1F-B25F-4299-A6D5-44FB04FB75AA}" srcOrd="2" destOrd="0" parTransId="{11910874-758E-436A-A47C-2EFCE1C5B710}" sibTransId="{7E7DBC91-DC6C-4D23-A480-92F243C023CA}"/>
    <dgm:cxn modelId="{4D2FCDA2-5A7C-F14D-A7AA-B710E85642F8}" type="presOf" srcId="{2945C00F-33C5-4865-B727-1162CDF69711}" destId="{B0ECB8B0-31ED-4E1B-BFE4-218D2798C1B6}" srcOrd="0" destOrd="0" presId="urn:microsoft.com/office/officeart/2018/5/layout/IconCircleLabelList"/>
    <dgm:cxn modelId="{D2E0A3B6-86FA-4ABD-94B8-6D9E67F01470}" srcId="{46E30FE2-029D-4FBF-9DA5-A1F73BFE3883}" destId="{DC7DC456-2392-4C41-A6B8-B758BE9A3487}" srcOrd="1" destOrd="0" parTransId="{82AE593E-E2EE-4B98-B274-61454B0F1657}" sibTransId="{976667EB-4883-48E4-AF76-2E0A49320FA9}"/>
    <dgm:cxn modelId="{FDC2B1DA-A227-4528-8915-F2F8E9250295}" srcId="{46E30FE2-029D-4FBF-9DA5-A1F73BFE3883}" destId="{2945C00F-33C5-4865-B727-1162CDF69711}" srcOrd="3" destOrd="0" parTransId="{56C8B9D7-300C-4FD2-9602-5916FEFDBE0E}" sibTransId="{D34AE56E-910D-46AB-AF1F-7CB09EDA760B}"/>
    <dgm:cxn modelId="{7A4FC9DF-EC7E-459F-80E6-B21EC47F1C0B}" srcId="{46E30FE2-029D-4FBF-9DA5-A1F73BFE3883}" destId="{BFDBE949-9014-4D92-9273-03DB018A0A14}" srcOrd="4" destOrd="0" parTransId="{FDFD433C-6934-437D-AE54-D8E4086DD879}" sibTransId="{317E6CE2-9924-4688-ABEB-69F2C056894B}"/>
    <dgm:cxn modelId="{A6D079E4-183F-CD44-837C-CBEBA1658BA1}" type="presOf" srcId="{DC7DC456-2392-4C41-A6B8-B758BE9A3487}" destId="{D3B86AE1-8862-4295-B170-8CDB9AFCC192}" srcOrd="0" destOrd="0" presId="urn:microsoft.com/office/officeart/2018/5/layout/IconCircleLabelList"/>
    <dgm:cxn modelId="{5BFC41F9-E771-284E-A924-A8D1A6E65A20}" type="presOf" srcId="{DE424D1F-B25F-4299-A6D5-44FB04FB75AA}" destId="{5AD34D97-E97B-4E7F-A7EA-BE63136413CC}" srcOrd="0" destOrd="0" presId="urn:microsoft.com/office/officeart/2018/5/layout/IconCircleLabelList"/>
    <dgm:cxn modelId="{8C15FE83-106C-414A-A9D6-2FDB9C447110}" type="presParOf" srcId="{1AA01913-90FF-49C6-88CF-0ADB374EEE35}" destId="{FC889D57-E269-4223-8607-C6B2116019E8}" srcOrd="0" destOrd="0" presId="urn:microsoft.com/office/officeart/2018/5/layout/IconCircleLabelList"/>
    <dgm:cxn modelId="{BF4C71E7-742D-E441-A7DB-65D8BFD54CCC}" type="presParOf" srcId="{FC889D57-E269-4223-8607-C6B2116019E8}" destId="{6439CA3F-9F64-47DD-BF4D-3A7D194CFB37}" srcOrd="0" destOrd="0" presId="urn:microsoft.com/office/officeart/2018/5/layout/IconCircleLabelList"/>
    <dgm:cxn modelId="{080764B8-053E-594F-B116-351C15051E25}" type="presParOf" srcId="{FC889D57-E269-4223-8607-C6B2116019E8}" destId="{2F63C132-3D5D-4791-A561-7113FA74891A}" srcOrd="1" destOrd="0" presId="urn:microsoft.com/office/officeart/2018/5/layout/IconCircleLabelList"/>
    <dgm:cxn modelId="{267000E3-9541-F54D-8C67-A86C20E75A41}" type="presParOf" srcId="{FC889D57-E269-4223-8607-C6B2116019E8}" destId="{56E89DF3-31CA-4672-BDF4-F8FE681BB15B}" srcOrd="2" destOrd="0" presId="urn:microsoft.com/office/officeart/2018/5/layout/IconCircleLabelList"/>
    <dgm:cxn modelId="{3FE54703-0D46-B244-A66C-81E67739EFDF}" type="presParOf" srcId="{FC889D57-E269-4223-8607-C6B2116019E8}" destId="{175784E9-E5B2-4EF8-91DD-8BD6E0A873EF}" srcOrd="3" destOrd="0" presId="urn:microsoft.com/office/officeart/2018/5/layout/IconCircleLabelList"/>
    <dgm:cxn modelId="{CA93C938-C467-4643-B68F-1EEEBCBF7640}" type="presParOf" srcId="{1AA01913-90FF-49C6-88CF-0ADB374EEE35}" destId="{EE2796F0-F2AA-409A-BE91-99D22769B930}" srcOrd="1" destOrd="0" presId="urn:microsoft.com/office/officeart/2018/5/layout/IconCircleLabelList"/>
    <dgm:cxn modelId="{4823D9BE-9DCF-C245-90A7-92693A33A566}" type="presParOf" srcId="{1AA01913-90FF-49C6-88CF-0ADB374EEE35}" destId="{9CEC24A9-CCAE-42BA-9FD4-EA5C217093E2}" srcOrd="2" destOrd="0" presId="urn:microsoft.com/office/officeart/2018/5/layout/IconCircleLabelList"/>
    <dgm:cxn modelId="{A91629EE-F0AD-C449-A634-BBF91C2A6D67}" type="presParOf" srcId="{9CEC24A9-CCAE-42BA-9FD4-EA5C217093E2}" destId="{F079D025-CCD2-453B-89DA-07B1D47A3826}" srcOrd="0" destOrd="0" presId="urn:microsoft.com/office/officeart/2018/5/layout/IconCircleLabelList"/>
    <dgm:cxn modelId="{48C3C264-41B3-5447-86F0-622B548D98E0}" type="presParOf" srcId="{9CEC24A9-CCAE-42BA-9FD4-EA5C217093E2}" destId="{5762123F-E75E-4950-8412-D91BFB92349F}" srcOrd="1" destOrd="0" presId="urn:microsoft.com/office/officeart/2018/5/layout/IconCircleLabelList"/>
    <dgm:cxn modelId="{093B6302-C83B-B04D-89AA-6E81C6031C82}" type="presParOf" srcId="{9CEC24A9-CCAE-42BA-9FD4-EA5C217093E2}" destId="{A60680E1-FAB2-498B-8B6A-28D32F6C4E95}" srcOrd="2" destOrd="0" presId="urn:microsoft.com/office/officeart/2018/5/layout/IconCircleLabelList"/>
    <dgm:cxn modelId="{36AB8556-0E3D-D642-8680-9F5627EFEB44}" type="presParOf" srcId="{9CEC24A9-CCAE-42BA-9FD4-EA5C217093E2}" destId="{D3B86AE1-8862-4295-B170-8CDB9AFCC192}" srcOrd="3" destOrd="0" presId="urn:microsoft.com/office/officeart/2018/5/layout/IconCircleLabelList"/>
    <dgm:cxn modelId="{298116B3-AD64-F749-A140-1E3C8CACF42B}" type="presParOf" srcId="{1AA01913-90FF-49C6-88CF-0ADB374EEE35}" destId="{63D896A7-14C0-4DA5-A749-ABCBC14C79FE}" srcOrd="3" destOrd="0" presId="urn:microsoft.com/office/officeart/2018/5/layout/IconCircleLabelList"/>
    <dgm:cxn modelId="{2C6AEDD1-2A50-9742-8E7A-4966DC852F6A}" type="presParOf" srcId="{1AA01913-90FF-49C6-88CF-0ADB374EEE35}" destId="{EE04B5EA-16EB-41E3-AC20-8D27A2329FAB}" srcOrd="4" destOrd="0" presId="urn:microsoft.com/office/officeart/2018/5/layout/IconCircleLabelList"/>
    <dgm:cxn modelId="{7F35042C-0EFB-1A41-848D-A02E034B84D0}" type="presParOf" srcId="{EE04B5EA-16EB-41E3-AC20-8D27A2329FAB}" destId="{11907060-9595-4439-ADD8-75ED6A04AF84}" srcOrd="0" destOrd="0" presId="urn:microsoft.com/office/officeart/2018/5/layout/IconCircleLabelList"/>
    <dgm:cxn modelId="{68711D77-C6F3-A44B-BC5B-524B0457DB76}" type="presParOf" srcId="{EE04B5EA-16EB-41E3-AC20-8D27A2329FAB}" destId="{82C8F323-1232-43A5-9995-22775DB56BC0}" srcOrd="1" destOrd="0" presId="urn:microsoft.com/office/officeart/2018/5/layout/IconCircleLabelList"/>
    <dgm:cxn modelId="{96C21037-003E-1541-8BB7-2F6C8C4D309F}" type="presParOf" srcId="{EE04B5EA-16EB-41E3-AC20-8D27A2329FAB}" destId="{79A71459-FC0D-4E51-BBF0-2B92C41F5308}" srcOrd="2" destOrd="0" presId="urn:microsoft.com/office/officeart/2018/5/layout/IconCircleLabelList"/>
    <dgm:cxn modelId="{93F057E8-E03C-184E-8C88-739115263EEC}" type="presParOf" srcId="{EE04B5EA-16EB-41E3-AC20-8D27A2329FAB}" destId="{5AD34D97-E97B-4E7F-A7EA-BE63136413CC}" srcOrd="3" destOrd="0" presId="urn:microsoft.com/office/officeart/2018/5/layout/IconCircleLabelList"/>
    <dgm:cxn modelId="{C2157151-9A19-3F40-88B9-70A2CEBF3E9F}" type="presParOf" srcId="{1AA01913-90FF-49C6-88CF-0ADB374EEE35}" destId="{A8F640A7-B667-4B15-AFF0-9B84026AA92B}" srcOrd="5" destOrd="0" presId="urn:microsoft.com/office/officeart/2018/5/layout/IconCircleLabelList"/>
    <dgm:cxn modelId="{C29C1A3A-6FAB-2946-9337-536EB7008F4B}" type="presParOf" srcId="{1AA01913-90FF-49C6-88CF-0ADB374EEE35}" destId="{A0F60BAD-32C6-4249-8D5F-D3442E107D2D}" srcOrd="6" destOrd="0" presId="urn:microsoft.com/office/officeart/2018/5/layout/IconCircleLabelList"/>
    <dgm:cxn modelId="{8942C81C-5E9A-8746-91FE-523B27F57210}" type="presParOf" srcId="{A0F60BAD-32C6-4249-8D5F-D3442E107D2D}" destId="{F3BA3C37-566C-47E4-8F58-3F245502F32A}" srcOrd="0" destOrd="0" presId="urn:microsoft.com/office/officeart/2018/5/layout/IconCircleLabelList"/>
    <dgm:cxn modelId="{C9A802B6-4C49-504B-B40C-72A17BDEB7D6}" type="presParOf" srcId="{A0F60BAD-32C6-4249-8D5F-D3442E107D2D}" destId="{51A7FC5D-7CE3-431B-943E-3ED5DE691FA4}" srcOrd="1" destOrd="0" presId="urn:microsoft.com/office/officeart/2018/5/layout/IconCircleLabelList"/>
    <dgm:cxn modelId="{E2D2900E-0CE8-524B-B1B5-BD1296262510}" type="presParOf" srcId="{A0F60BAD-32C6-4249-8D5F-D3442E107D2D}" destId="{13458EEE-047F-4266-B19E-04D7EE3A03C9}" srcOrd="2" destOrd="0" presId="urn:microsoft.com/office/officeart/2018/5/layout/IconCircleLabelList"/>
    <dgm:cxn modelId="{AFCB7B95-3AA0-8B40-AD23-1E1250BAFE68}" type="presParOf" srcId="{A0F60BAD-32C6-4249-8D5F-D3442E107D2D}" destId="{B0ECB8B0-31ED-4E1B-BFE4-218D2798C1B6}" srcOrd="3" destOrd="0" presId="urn:microsoft.com/office/officeart/2018/5/layout/IconCircleLabelList"/>
    <dgm:cxn modelId="{27827FE3-5E80-3D45-AEAB-BB4D4854DFE7}" type="presParOf" srcId="{1AA01913-90FF-49C6-88CF-0ADB374EEE35}" destId="{D102281D-B587-41E1-8BEF-B77A3428D88D}" srcOrd="7" destOrd="0" presId="urn:microsoft.com/office/officeart/2018/5/layout/IconCircleLabelList"/>
    <dgm:cxn modelId="{362A83D5-9F79-3C43-A2A4-AF8148A37652}" type="presParOf" srcId="{1AA01913-90FF-49C6-88CF-0ADB374EEE35}" destId="{FDD8B3D4-EF5F-4B79-B9CC-8DD31C3C8E47}" srcOrd="8" destOrd="0" presId="urn:microsoft.com/office/officeart/2018/5/layout/IconCircleLabelList"/>
    <dgm:cxn modelId="{27D42857-E1F8-0F4C-9FCE-4E014FCEFD00}" type="presParOf" srcId="{FDD8B3D4-EF5F-4B79-B9CC-8DD31C3C8E47}" destId="{034DB83E-DED8-4243-AC86-63EBC9602894}" srcOrd="0" destOrd="0" presId="urn:microsoft.com/office/officeart/2018/5/layout/IconCircleLabelList"/>
    <dgm:cxn modelId="{E57A3D0F-29EE-8144-8964-1C43F0DF08D7}" type="presParOf" srcId="{FDD8B3D4-EF5F-4B79-B9CC-8DD31C3C8E47}" destId="{8070623D-1316-4C54-B5E5-236D9E604530}" srcOrd="1" destOrd="0" presId="urn:microsoft.com/office/officeart/2018/5/layout/IconCircleLabelList"/>
    <dgm:cxn modelId="{476D336D-1901-3746-8F18-4D97AFBE127B}" type="presParOf" srcId="{FDD8B3D4-EF5F-4B79-B9CC-8DD31C3C8E47}" destId="{1BD943C7-FDA8-4D11-B31D-61D00146F9BB}" srcOrd="2" destOrd="0" presId="urn:microsoft.com/office/officeart/2018/5/layout/IconCircleLabelList"/>
    <dgm:cxn modelId="{23880495-106F-A04C-A718-062948FD34A2}" type="presParOf" srcId="{FDD8B3D4-EF5F-4B79-B9CC-8DD31C3C8E47}" destId="{A29D42CB-42D3-4430-B0AF-4FCDF47EC4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9CA3F-9F64-47DD-BF4D-3A7D194CFB37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3C132-3D5D-4791-A561-7113FA74891A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784E9-E5B2-4EF8-91DD-8BD6E0A873EF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accent2">
                  <a:lumMod val="75000"/>
                </a:schemeClr>
              </a:solidFill>
            </a:rPr>
            <a:t>Project</a:t>
          </a:r>
          <a:r>
            <a:rPr lang="en-US" sz="1500" kern="1200"/>
            <a:t> </a:t>
          </a:r>
          <a:r>
            <a:rPr lang="en-US" sz="1500" kern="1200">
              <a:solidFill>
                <a:schemeClr val="accent2">
                  <a:lumMod val="75000"/>
                </a:schemeClr>
              </a:solidFill>
            </a:rPr>
            <a:t>goals</a:t>
          </a:r>
          <a:endParaRPr lang="en-US" sz="15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27800" y="2535669"/>
        <a:ext cx="1800000" cy="720000"/>
      </dsp:txXfrm>
    </dsp:sp>
    <dsp:sp modelId="{F079D025-CCD2-453B-89DA-07B1D47A3826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2123F-E75E-4950-8412-D91BFB92349F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86AE1-8862-4295-B170-8CDB9AFCC192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accent2">
                  <a:lumMod val="75000"/>
                </a:schemeClr>
              </a:solidFill>
            </a:rPr>
            <a:t>Data sources</a:t>
          </a:r>
          <a:endParaRPr lang="en-US" sz="15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242800" y="2535669"/>
        <a:ext cx="1800000" cy="720000"/>
      </dsp:txXfrm>
    </dsp:sp>
    <dsp:sp modelId="{11907060-9595-4439-ADD8-75ED6A04AF84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8F323-1232-43A5-9995-22775DB56BC0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34D97-E97B-4E7F-A7EA-BE63136413CC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accent2">
                  <a:lumMod val="75000"/>
                </a:schemeClr>
              </a:solidFill>
            </a:rPr>
            <a:t>Data cleansing – structed and unstructured</a:t>
          </a:r>
          <a:endParaRPr lang="en-US" sz="15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357800" y="2535669"/>
        <a:ext cx="1800000" cy="720000"/>
      </dsp:txXfrm>
    </dsp:sp>
    <dsp:sp modelId="{F3BA3C37-566C-47E4-8F58-3F245502F32A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FC5D-7CE3-431B-943E-3ED5DE691FA4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CB8B0-31ED-4E1B-BFE4-218D2798C1B6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accent2">
                  <a:lumMod val="75000"/>
                </a:schemeClr>
              </a:solidFill>
            </a:rPr>
            <a:t>Data Analysis</a:t>
          </a:r>
          <a:endParaRPr lang="en-US" sz="15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6472800" y="2535669"/>
        <a:ext cx="1800000" cy="720000"/>
      </dsp:txXfrm>
    </dsp:sp>
    <dsp:sp modelId="{034DB83E-DED8-4243-AC86-63EBC9602894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0623D-1316-4C54-B5E5-236D9E604530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D42CB-42D3-4430-B0AF-4FCDF47EC4FD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accent2">
                  <a:lumMod val="75000"/>
                </a:schemeClr>
              </a:solidFill>
            </a:rPr>
            <a:t>Conclusion</a:t>
          </a:r>
          <a:endParaRPr lang="en-US" sz="15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CC5B-A519-1E48-A081-783B0E41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4B3CA-FC83-AD4A-B8B6-F28704ED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0F0E-154F-C44B-BF82-0FA263C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8A9F-251D-9B4F-AD3E-47261684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E0F5-3084-7845-AC23-701C963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2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C26D-05FD-5042-B686-0E2753E7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C9F26-F818-984F-9CB3-F6E25B86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931E-EA2B-3F4E-871A-CC687DAA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05767-1EC9-7045-82B4-DBC5137F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023C-7A95-4C43-B648-C1F9BEC0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5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7D8AF-B5E1-E741-875F-C52F2D2DE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2DBE6-8444-254F-A705-D65D039F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FB69-423E-5448-AA72-86A969EA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A929-99A3-9346-BB07-133E6245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AEA7-944D-F740-BB3B-08B4EC60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6C28-CFD9-2945-A08A-3F3FABF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2DD4-4AB4-304E-8C66-61B445E0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762A-27A4-9B4A-93BC-043B0FDE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5972-7B98-3F48-A991-E9F379B8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9C963-B2BD-0440-93E3-9CD0CC1E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9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6346-86C4-6E4E-867D-6C27163D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86DC-5A0C-CE43-8FC7-FD188572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9020-CB44-CD4C-90C1-E400EFD8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32E6-01BB-5E4C-BDD6-8121BD51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0D35-DD0B-E047-BCD8-FDFCC1F1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D245-2932-8340-814D-98CC1FC0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3641-8360-BA4A-BBBC-0BE189F51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75F5B-9B15-4445-9175-72AA274C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91C98-FAC8-9840-B14E-9FA11825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A29FE-CB78-8D4A-BFC6-38E57ABA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7B2A6-66C2-2546-8715-5F30066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7303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A20-8FA0-B44F-B2CF-C712D947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D2736-0369-794F-A36D-3BA64405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D071-0CE9-154A-B2AF-BF1249A2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54EC4-D784-0E49-89B3-634CE8C1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20C6A-214F-6B49-BC5C-F2D8B8F9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DB8AA-59D5-0B4E-80EC-0D8617FF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E6DD2-10E6-CD49-8AE7-5D140465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499A1-95FE-AD42-8F76-4BCE23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262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653-99BA-0E49-BBE6-4BB424DB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26D83-D3F8-AF41-BA76-11349EB2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EA7BA-CD0D-0A4F-B9AA-746475DC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18F51-6E3C-264D-811C-792E8FAE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820C8-90DC-684E-AEB4-F50E980C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A0436-45B8-E349-BC3F-AF71D251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745F2-0354-F846-B7AC-796EFC5C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1C69-7A55-1A4B-BF33-F481A160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789A-2CFF-F548-B162-6FAD7D1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FF2FF-1B71-0A4A-83EF-A5EB47E1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4CE15-1E4A-5548-A99F-79E7FE2A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9F52-1CF7-3E47-9313-F03D1DD1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82826-7576-E54B-9DBF-AF19B085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1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2609-C6EF-EC47-97B4-37C220CF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3D8BE-EE8A-934E-9AE6-695856599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BE97E-666B-D04B-BA93-C2F5AB4F4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46DBE-A327-A845-8868-16EC628C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3510C-EAAE-5E4E-A69B-7BD310E0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26DE7-2A53-A34C-B618-9BA2F1C9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290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2B79-9D46-2649-B6E5-A813F90E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ABFF0-FA95-734D-8FDC-43BE7A2C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7D5D-3E82-C941-B8E2-A9D6E4710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September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B00F-98F4-3349-8E05-C1BD3604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E64B-AE1B-9F41-B64B-5A419E525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C7FDF-60A5-46DB-B201-8B05B7BA6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18" b="9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47878-C880-1A48-9740-2DB5167D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Los Angeles Traffic Collision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6AC7D-4E33-D24F-BA8B-D520C8E7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900328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IST 652 SCRIPTING FOR DATA ANALYSIS</a:t>
            </a:r>
          </a:p>
          <a:p>
            <a:r>
              <a:rPr lang="en-US" dirty="0">
                <a:solidFill>
                  <a:srgbClr val="FFFFFF"/>
                </a:solidFill>
              </a:rPr>
              <a:t>Prasad Kulkarni</a:t>
            </a:r>
          </a:p>
          <a:p>
            <a:r>
              <a:rPr lang="en-US" dirty="0">
                <a:solidFill>
                  <a:srgbClr val="FFFFFF"/>
                </a:solidFill>
              </a:rPr>
              <a:t>Sathish Kumar </a:t>
            </a:r>
            <a:r>
              <a:rPr lang="en-US" dirty="0" err="1">
                <a:solidFill>
                  <a:srgbClr val="FFFFFF"/>
                </a:solidFill>
              </a:rPr>
              <a:t>Rajendiran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8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03300-DB4B-FB41-A456-77E46EB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 dirty="0"/>
              <a:t>Weather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DE59-CB79-7447-A9EC-30213139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2" y="2359152"/>
            <a:ext cx="4863405" cy="3429000"/>
          </a:xfrm>
        </p:spPr>
        <p:txBody>
          <a:bodyPr>
            <a:normAutofit/>
          </a:bodyPr>
          <a:lstStyle/>
          <a:p>
            <a:r>
              <a:rPr lang="en-US" sz="1800" dirty="0"/>
              <a:t>Los Angeles benefits from having great weather most of the time and weather is not a major  factor as in other "wetter" cities.  However, when it rains during evening rush hour traffic, there is an increase in the number of collisions.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F335AE-163A-304D-91A4-596BB007129C}"/>
              </a:ext>
            </a:extLst>
          </p:cNvPr>
          <p:cNvGrpSpPr/>
          <p:nvPr/>
        </p:nvGrpSpPr>
        <p:grpSpPr>
          <a:xfrm>
            <a:off x="5555355" y="455041"/>
            <a:ext cx="3766730" cy="2731504"/>
            <a:chOff x="0" y="0"/>
            <a:chExt cx="5801233" cy="38051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C4DBA3-53ED-A741-96ED-6C4EC503D16F}"/>
                </a:ext>
              </a:extLst>
            </p:cNvPr>
            <p:cNvSpPr/>
            <p:nvPr/>
          </p:nvSpPr>
          <p:spPr>
            <a:xfrm>
              <a:off x="318" y="0"/>
              <a:ext cx="61078" cy="2752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0CC3C4-9C6A-6543-BA22-C0BC52C243B5}"/>
                </a:ext>
              </a:extLst>
            </p:cNvPr>
            <p:cNvSpPr/>
            <p:nvPr/>
          </p:nvSpPr>
          <p:spPr>
            <a:xfrm>
              <a:off x="5733669" y="3506013"/>
              <a:ext cx="67564" cy="2991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4C08449-D733-1A43-B31C-08706879496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5744"/>
              <a:ext cx="5732781" cy="3162185"/>
            </a:xfrm>
            <a:prstGeom prst="rect">
              <a:avLst/>
            </a:prstGeom>
          </p:spPr>
        </p:pic>
        <p:sp>
          <p:nvSpPr>
            <p:cNvPr id="15" name="Shape 8431">
              <a:extLst>
                <a:ext uri="{FF2B5EF4-FFF2-40B4-BE49-F238E27FC236}">
                  <a16:creationId xmlns:a16="http://schemas.microsoft.com/office/drawing/2014/main" id="{404BFE7F-A8EA-8F4F-89C9-F2DE145FB466}"/>
                </a:ext>
              </a:extLst>
            </p:cNvPr>
            <p:cNvSpPr/>
            <p:nvPr/>
          </p:nvSpPr>
          <p:spPr>
            <a:xfrm>
              <a:off x="1659890" y="1140968"/>
              <a:ext cx="880110" cy="470535"/>
            </a:xfrm>
            <a:custGeom>
              <a:avLst/>
              <a:gdLst/>
              <a:ahLst/>
              <a:cxnLst/>
              <a:rect l="0" t="0" r="0" b="0"/>
              <a:pathLst>
                <a:path w="880110" h="470535">
                  <a:moveTo>
                    <a:pt x="0" y="235331"/>
                  </a:moveTo>
                  <a:cubicBezTo>
                    <a:pt x="0" y="105410"/>
                    <a:pt x="196977" y="0"/>
                    <a:pt x="440055" y="0"/>
                  </a:cubicBezTo>
                  <a:cubicBezTo>
                    <a:pt x="683133" y="0"/>
                    <a:pt x="880110" y="105410"/>
                    <a:pt x="880110" y="235331"/>
                  </a:cubicBezTo>
                  <a:cubicBezTo>
                    <a:pt x="880110" y="365252"/>
                    <a:pt x="683133" y="470535"/>
                    <a:pt x="440055" y="470535"/>
                  </a:cubicBezTo>
                  <a:cubicBezTo>
                    <a:pt x="196977" y="470535"/>
                    <a:pt x="0" y="365252"/>
                    <a:pt x="0" y="235331"/>
                  </a:cubicBezTo>
                  <a:close/>
                </a:path>
              </a:pathLst>
            </a:custGeom>
            <a:ln w="25400" cap="flat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E91B53-08B8-9C4F-BE40-30B8A4CD76EF}"/>
              </a:ext>
            </a:extLst>
          </p:cNvPr>
          <p:cNvGrpSpPr/>
          <p:nvPr/>
        </p:nvGrpSpPr>
        <p:grpSpPr>
          <a:xfrm>
            <a:off x="8633594" y="676809"/>
            <a:ext cx="3443618" cy="2423545"/>
            <a:chOff x="0" y="0"/>
            <a:chExt cx="5997194" cy="37107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EFEABA-6F9B-FF47-9E6F-2B0C74A8E28A}"/>
                </a:ext>
              </a:extLst>
            </p:cNvPr>
            <p:cNvSpPr/>
            <p:nvPr/>
          </p:nvSpPr>
          <p:spPr>
            <a:xfrm>
              <a:off x="5946521" y="348637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1F5F28F-E965-F644-AB81-D499C0ECF8F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943600" cy="3619500"/>
            </a:xfrm>
            <a:prstGeom prst="rect">
              <a:avLst/>
            </a:prstGeom>
          </p:spPr>
        </p:pic>
        <p:sp>
          <p:nvSpPr>
            <p:cNvPr id="19" name="Shape 8073">
              <a:extLst>
                <a:ext uri="{FF2B5EF4-FFF2-40B4-BE49-F238E27FC236}">
                  <a16:creationId xmlns:a16="http://schemas.microsoft.com/office/drawing/2014/main" id="{1CAEC009-499A-1D4A-ADEA-EACEA122799B}"/>
                </a:ext>
              </a:extLst>
            </p:cNvPr>
            <p:cNvSpPr/>
            <p:nvPr/>
          </p:nvSpPr>
          <p:spPr>
            <a:xfrm>
              <a:off x="769620" y="641350"/>
              <a:ext cx="1863725" cy="1075690"/>
            </a:xfrm>
            <a:custGeom>
              <a:avLst/>
              <a:gdLst/>
              <a:ahLst/>
              <a:cxnLst/>
              <a:rect l="0" t="0" r="0" b="0"/>
              <a:pathLst>
                <a:path w="1863725" h="1075690">
                  <a:moveTo>
                    <a:pt x="0" y="537845"/>
                  </a:moveTo>
                  <a:cubicBezTo>
                    <a:pt x="0" y="240792"/>
                    <a:pt x="417195" y="0"/>
                    <a:pt x="931926" y="0"/>
                  </a:cubicBezTo>
                  <a:cubicBezTo>
                    <a:pt x="1446530" y="0"/>
                    <a:pt x="1863725" y="240792"/>
                    <a:pt x="1863725" y="537845"/>
                  </a:cubicBezTo>
                  <a:cubicBezTo>
                    <a:pt x="1863725" y="834899"/>
                    <a:pt x="1446530" y="1075690"/>
                    <a:pt x="931926" y="1075690"/>
                  </a:cubicBezTo>
                  <a:cubicBezTo>
                    <a:pt x="417195" y="1075690"/>
                    <a:pt x="0" y="834899"/>
                    <a:pt x="0" y="537845"/>
                  </a:cubicBezTo>
                  <a:close/>
                </a:path>
              </a:pathLst>
            </a:custGeom>
            <a:ln w="25400" cap="flat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8074">
              <a:extLst>
                <a:ext uri="{FF2B5EF4-FFF2-40B4-BE49-F238E27FC236}">
                  <a16:creationId xmlns:a16="http://schemas.microsoft.com/office/drawing/2014/main" id="{EE93AB93-1971-6949-9D96-C1630BBFFA6E}"/>
                </a:ext>
              </a:extLst>
            </p:cNvPr>
            <p:cNvSpPr/>
            <p:nvPr/>
          </p:nvSpPr>
          <p:spPr>
            <a:xfrm>
              <a:off x="2379980" y="1868170"/>
              <a:ext cx="1863725" cy="1075690"/>
            </a:xfrm>
            <a:custGeom>
              <a:avLst/>
              <a:gdLst/>
              <a:ahLst/>
              <a:cxnLst/>
              <a:rect l="0" t="0" r="0" b="0"/>
              <a:pathLst>
                <a:path w="1863725" h="1075690">
                  <a:moveTo>
                    <a:pt x="0" y="537845"/>
                  </a:moveTo>
                  <a:cubicBezTo>
                    <a:pt x="0" y="240792"/>
                    <a:pt x="417195" y="0"/>
                    <a:pt x="931799" y="0"/>
                  </a:cubicBezTo>
                  <a:cubicBezTo>
                    <a:pt x="1446530" y="0"/>
                    <a:pt x="1863725" y="240792"/>
                    <a:pt x="1863725" y="537845"/>
                  </a:cubicBezTo>
                  <a:cubicBezTo>
                    <a:pt x="1863725" y="834898"/>
                    <a:pt x="1446530" y="1075690"/>
                    <a:pt x="931799" y="1075690"/>
                  </a:cubicBezTo>
                  <a:cubicBezTo>
                    <a:pt x="417195" y="1075690"/>
                    <a:pt x="0" y="834898"/>
                    <a:pt x="0" y="537845"/>
                  </a:cubicBezTo>
                  <a:close/>
                </a:path>
              </a:pathLst>
            </a:custGeom>
            <a:ln w="25400" cap="flat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D3A3AA7-5F98-6E4D-8382-E712C094DE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02035" y="3757566"/>
            <a:ext cx="5948219" cy="210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6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03300-DB4B-FB41-A456-77E46EB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 dirty="0"/>
              <a:t>Time/ Day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DE59-CB79-7447-A9EC-30213139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2" y="2359152"/>
            <a:ext cx="4863405" cy="3429000"/>
          </a:xfrm>
        </p:spPr>
        <p:txBody>
          <a:bodyPr>
            <a:normAutofit/>
          </a:bodyPr>
          <a:lstStyle/>
          <a:p>
            <a:r>
              <a:rPr lang="en-US" sz="1800" dirty="0"/>
              <a:t>The months have some variability, but some patterns are more obvious collisions have a cycle on the line charts.  </a:t>
            </a:r>
          </a:p>
          <a:p>
            <a:r>
              <a:rPr lang="en-US" sz="1800" dirty="0"/>
              <a:t>Trends occur by day of the week. On Sunday they are the lowest. Then increase on Monday, Tuesday, and Wednesday. Thursday's are slightly lower on average, then Crashes Peak. </a:t>
            </a:r>
          </a:p>
          <a:p>
            <a:r>
              <a:rPr lang="en-US" sz="1800" dirty="0"/>
              <a:t>The highest frequency of accidents is on Monday-Friday between 4-5pm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1E2BECC-B330-C24A-8128-6ACA7A8FB4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46705" y="658759"/>
            <a:ext cx="2873668" cy="2507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05751-E855-5D4F-A324-EECE4B4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789042"/>
            <a:ext cx="2873668" cy="2377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BBBCB-C22A-9643-B2E4-EF9EE9863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485149"/>
            <a:ext cx="5989328" cy="27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03300-DB4B-FB41-A456-77E46EB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61" y="1117230"/>
            <a:ext cx="2891859" cy="985890"/>
          </a:xfrm>
        </p:spPr>
        <p:txBody>
          <a:bodyPr>
            <a:normAutofit/>
          </a:bodyPr>
          <a:lstStyle/>
          <a:p>
            <a:r>
              <a:rPr lang="en-US" sz="2800" dirty="0"/>
              <a:t>Unstructured Data (Tweets) Analysis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89318F0-A435-7E41-8379-F4BB9799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lvl="0" fontAlgn="base"/>
            <a:r>
              <a:rPr lang="en-US" sz="1700"/>
              <a:t>Over 250k tweets collected between 2010 to 2019</a:t>
            </a:r>
          </a:p>
          <a:p>
            <a:pPr lvl="0" fontAlgn="base"/>
            <a:r>
              <a:rPr lang="en-US" sz="1700"/>
              <a:t>Tweets filtered on keywords such as #losangeles, #latraffic, #lapd, #lafd etc.  </a:t>
            </a:r>
          </a:p>
          <a:p>
            <a:pPr fontAlgn="base"/>
            <a:r>
              <a:rPr lang="en-US" sz="1700"/>
              <a:t>Friday has the highest volume of tweets/collisions; Sunday being the least. </a:t>
            </a:r>
          </a:p>
          <a:p>
            <a:pPr fontAlgn="base"/>
            <a:r>
              <a:rPr lang="en-US" sz="1700"/>
              <a:t>Trends show that between 15 to 18h remains peak tweet/collision hours; 10 AM being the least.</a:t>
            </a:r>
          </a:p>
          <a:p>
            <a:pPr fontAlgn="base"/>
            <a:r>
              <a:rPr lang="en-US" sz="1700"/>
              <a:t>TrafficLA user with more tweets followed by RMRealtor and LATrafficInfo users</a:t>
            </a:r>
          </a:p>
          <a:p>
            <a:pPr fontAlgn="base"/>
            <a:r>
              <a:rPr lang="en-US" sz="1700"/>
              <a:t>Year 2017 had consistent tweets all through with December slightly higher than January and March</a:t>
            </a:r>
          </a:p>
          <a:p>
            <a:endParaRPr lang="en-US" sz="17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932E3C-757A-2C4C-B86F-D41F70452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8" r="2385" b="-1613"/>
          <a:stretch/>
        </p:blipFill>
        <p:spPr>
          <a:xfrm>
            <a:off x="6550847" y="517600"/>
            <a:ext cx="5202240" cy="3361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5FFB26-5701-7747-A9CA-4CFB9197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100793"/>
            <a:ext cx="5135719" cy="20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1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BFD8EC-7C77-B44A-ACA7-4ECEC49E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3" y="1874520"/>
            <a:ext cx="11366268" cy="46305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C97F472-51D6-E945-961A-95D6CD90C2E0}"/>
              </a:ext>
            </a:extLst>
          </p:cNvPr>
          <p:cNvSpPr txBox="1">
            <a:spLocks/>
          </p:cNvSpPr>
          <p:nvPr/>
        </p:nvSpPr>
        <p:spPr>
          <a:xfrm>
            <a:off x="548639" y="856271"/>
            <a:ext cx="3225339" cy="107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Tweets (Collisions) Analysis 2017-2018</a:t>
            </a:r>
          </a:p>
        </p:txBody>
      </p:sp>
    </p:spTree>
    <p:extLst>
      <p:ext uri="{BB962C8B-B14F-4D97-AF65-F5344CB8AC3E}">
        <p14:creationId xmlns:p14="http://schemas.microsoft.com/office/powerpoint/2010/main" val="30023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03300-DB4B-FB41-A456-77E46EB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3334790" cy="1106424"/>
          </a:xfrm>
        </p:spPr>
        <p:txBody>
          <a:bodyPr>
            <a:normAutofit/>
          </a:bodyPr>
          <a:lstStyle/>
          <a:p>
            <a:r>
              <a:rPr lang="en-US" sz="2800" dirty="0"/>
              <a:t>Tweets (Collisions) Analysis - 2017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F47BA1-CCDA-AB48-BB1E-27668536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2" y="1881213"/>
            <a:ext cx="11371830" cy="48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9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7878-C880-1A48-9740-2DB5167D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920962"/>
            <a:ext cx="4708532" cy="1111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Conclusion</a:t>
            </a:r>
          </a:p>
        </p:txBody>
      </p:sp>
      <p:cxnSp>
        <p:nvCxnSpPr>
          <p:cNvPr id="48" name="Straight Arrow Connector 4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476AC7D-4E33-D24F-BA8B-D520C8E7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529" y="2424204"/>
            <a:ext cx="6313150" cy="3486395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What is the most dangerous intersections?  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SEPULVEDA BL &amp; SHERMAN WY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What are the most common collision areas in Los Angeles? 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77th Street Area 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Council Districts 12/13/14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What are the best / worst times of the day for accidents? Best/worst month?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Friday has the highest frequency of collisions.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Sunday has the fewest amount of collisions.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March and October have the highest number of collisions.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The hours between 12PM to 5PM have the highest frequencies of collisions.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What is the demographic makeup of victims in collisions?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Men are more likely to be in an accident compared to women.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Frequency of collisions is proportional to race/ethnicity.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Age 30 has the highest number of collisions.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34.08% of accident victims have a median income between $40-49K. 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A9B3C6E3-258C-4848-8762-39778289C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0" r="20696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464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9DAC0-82BB-3D4D-843C-3E2544BA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2B7416-F24F-4C9A-9C5D-C85FFCB3E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529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96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A1FA5-1128-0843-A2F2-55CB1112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44" y="499236"/>
            <a:ext cx="11024224" cy="54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968C3-5129-A145-9C5E-04821FA1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8DC-AC4C-D54A-8E07-8604BABE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61" y="2067100"/>
            <a:ext cx="11155680" cy="4680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As the second largest city in the United States, Los Angeles has traffic challenges due to a large and growing population and an increase in the number of cars.  A better understanding of the factors that contribute to accidents can help government officials, companies, citizens and other interested parties to understand how to make the city safer and more drivable. 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The goal is to explore the trends and correlations between the data to provide useful information that can help answer our proposed analysis questions: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What are the most dangerous intersections?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What are the most common collision areas in Los Angeles?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What are the best/worst times of the day for accidents? Best/worst month?</a:t>
            </a:r>
            <a:r>
              <a:rPr lang="en-US" sz="1400" b="1" dirty="0"/>
              <a:t> 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What is the demographic makeup of victims in collisions?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What is the relationship between income and collision victims? Do certain temperatures or weather play a factor?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In 2018, at least 240 people were killed in Los Angeles traffic collisions. Despite programs designed to help reduce these collisions, fatal car crashes have increased 32% in Los Angeles since 2015  and more people have died in car crashes than shootings in that same timeframe. Many layers and factors exist for these traffic collisions. </a:t>
            </a:r>
          </a:p>
        </p:txBody>
      </p:sp>
    </p:spTree>
    <p:extLst>
      <p:ext uri="{BB962C8B-B14F-4D97-AF65-F5344CB8AC3E}">
        <p14:creationId xmlns:p14="http://schemas.microsoft.com/office/powerpoint/2010/main" val="386468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968C3-5129-A145-9C5E-04821FA1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8DC-AC4C-D54A-8E07-8604BABE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61" y="2067100"/>
            <a:ext cx="11155680" cy="46800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/>
              <a:t>Structured Data:</a:t>
            </a:r>
          </a:p>
          <a:p>
            <a:pPr lvl="1" algn="just"/>
            <a:r>
              <a:rPr lang="en-US" sz="1600" dirty="0"/>
              <a:t>Original dataset</a:t>
            </a:r>
          </a:p>
          <a:p>
            <a:pPr marL="925513" lvl="2" indent="-234950" algn="just"/>
            <a:r>
              <a:rPr lang="en-US" sz="1600" dirty="0"/>
              <a:t>The Los Angeles Traffic Collision dataset available on Kaggle.com. It contains 481,568 incidents from 2010 to 2019. Analysis was limited to using 2017 &amp; 2018 data based on volume.</a:t>
            </a:r>
          </a:p>
          <a:p>
            <a:pPr marL="690563" lvl="2" indent="0" algn="just">
              <a:buNone/>
            </a:pPr>
            <a:r>
              <a:rPr lang="en-US" sz="1600" i="1" dirty="0"/>
              <a:t>(Area Name, Time, Victim Age, Victim Sex, Victim Descent, Premise, Address, Cross St, Coordinates, Zip Code)</a:t>
            </a:r>
          </a:p>
          <a:p>
            <a:pPr lvl="1" algn="just"/>
            <a:r>
              <a:rPr lang="en-US" sz="1600" dirty="0"/>
              <a:t>Median income dataset</a:t>
            </a:r>
          </a:p>
          <a:p>
            <a:pPr marL="925513" lvl="2" indent="-234950" algn="just"/>
            <a:r>
              <a:rPr lang="en-US" sz="1600" dirty="0"/>
              <a:t>Incomes for Council Districts from 2016 were pulled from LA Chamber of Commerce website.</a:t>
            </a:r>
          </a:p>
          <a:p>
            <a:pPr marL="925513" lvl="2" indent="-234950" algn="just"/>
            <a:r>
              <a:rPr lang="en-US" sz="1600" dirty="0"/>
              <a:t>Council district was found to be the most effective way to merge income with rest of the data.</a:t>
            </a:r>
          </a:p>
          <a:p>
            <a:pPr marL="690563" lvl="2" indent="0" algn="just">
              <a:buNone/>
            </a:pPr>
            <a:r>
              <a:rPr lang="en-US" sz="1600" i="1" dirty="0"/>
              <a:t>(Council district, Median Income)</a:t>
            </a:r>
          </a:p>
          <a:p>
            <a:pPr lvl="1" algn="just"/>
            <a:r>
              <a:rPr lang="en-US" sz="1600" dirty="0"/>
              <a:t>Weather dataset</a:t>
            </a:r>
          </a:p>
          <a:p>
            <a:pPr marL="925513" lvl="2" indent="-234950" algn="just"/>
            <a:r>
              <a:rPr lang="en-US" sz="1600" dirty="0"/>
              <a:t>The weather data was scraped from the website Wunderground.com. </a:t>
            </a:r>
          </a:p>
          <a:p>
            <a:pPr marL="925513" lvl="2" indent="-234950" algn="just"/>
            <a:r>
              <a:rPr lang="en-US" sz="1600" dirty="0"/>
              <a:t>Once in CSV form, each weather CSV contained 359 rows and 7 columns</a:t>
            </a:r>
          </a:p>
          <a:p>
            <a:pPr marL="925513" lvl="2" indent="-234950" algn="just">
              <a:buNone/>
            </a:pPr>
            <a:r>
              <a:rPr lang="en-US" sz="1600" dirty="0"/>
              <a:t>(</a:t>
            </a:r>
            <a:r>
              <a:rPr lang="en-US" sz="1600" i="1" dirty="0"/>
              <a:t>Date</a:t>
            </a:r>
            <a:r>
              <a:rPr lang="en-US" sz="1600" dirty="0"/>
              <a:t>, </a:t>
            </a:r>
            <a:r>
              <a:rPr lang="en-US" sz="1600" i="1" dirty="0"/>
              <a:t>HighTemp</a:t>
            </a:r>
            <a:r>
              <a:rPr lang="en-US" sz="1600" dirty="0"/>
              <a:t>, </a:t>
            </a:r>
            <a:r>
              <a:rPr lang="en-US" sz="1600" i="1" dirty="0"/>
              <a:t>LowTemp</a:t>
            </a:r>
            <a:r>
              <a:rPr lang="en-US" sz="1600" dirty="0"/>
              <a:t>, </a:t>
            </a:r>
            <a:r>
              <a:rPr lang="en-US" sz="1600" i="1" dirty="0"/>
              <a:t>AverageTemp</a:t>
            </a:r>
            <a:r>
              <a:rPr lang="en-US" sz="1600" dirty="0"/>
              <a:t>, </a:t>
            </a:r>
            <a:r>
              <a:rPr lang="en-US" sz="1600" i="1" dirty="0"/>
              <a:t>Precipitation</a:t>
            </a:r>
            <a:r>
              <a:rPr lang="en-US" sz="1600" dirty="0"/>
              <a:t>, </a:t>
            </a:r>
            <a:r>
              <a:rPr lang="en-US" sz="1600" i="1" dirty="0"/>
              <a:t>NauticalTwilight, NauticalTwilightSet</a:t>
            </a:r>
            <a:r>
              <a:rPr lang="en-US" sz="1600" dirty="0"/>
              <a:t>).  </a:t>
            </a:r>
          </a:p>
          <a:p>
            <a:pPr algn="just"/>
            <a:r>
              <a:rPr lang="en-US" sz="1800" b="1" dirty="0"/>
              <a:t>Unstructured data:</a:t>
            </a:r>
          </a:p>
          <a:p>
            <a:pPr lvl="1" algn="just"/>
            <a:r>
              <a:rPr lang="en-US" sz="1600" dirty="0"/>
              <a:t>Unstructured data from Twitter API. GetOldTweets3 API pulled more than 252k tweets from 2010 to 2019 with search words including #latraffic and imported into MongoDB.</a:t>
            </a:r>
          </a:p>
          <a:p>
            <a:pPr marL="457200" lvl="1" indent="0" algn="just">
              <a:buNone/>
            </a:pPr>
            <a:r>
              <a:rPr lang="en-US" sz="1600" dirty="0"/>
              <a:t>	(Date, UserID, UserName, retweets, mentions, hashtags and text)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668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9A528-69CE-524A-9E07-82E5DDB7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dirty="0"/>
              <a:t>Data Cleansing for Structured vs Unstructured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4546-B26B-2748-A0F7-75399CFA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" y="2237441"/>
            <a:ext cx="6038366" cy="4569759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buNone/>
            </a:pPr>
            <a:r>
              <a:rPr lang="en-US" sz="1900" b="1" dirty="0"/>
              <a:t>Structured Data:</a:t>
            </a:r>
          </a:p>
          <a:p>
            <a:pPr lvl="0" fontAlgn="base"/>
            <a:r>
              <a:rPr lang="en-US" sz="1700" dirty="0"/>
              <a:t>The Median Income dataset was cleaned by doing string replace to remove the commas in the numbers and to take away the $ characters. It was also converted to float data type. After it was cleaned, it was ‘inner’ merged on the column </a:t>
            </a:r>
            <a:r>
              <a:rPr lang="en-US" sz="1700" i="1" dirty="0"/>
              <a:t>Council Districts</a:t>
            </a:r>
            <a:r>
              <a:rPr lang="en-US" sz="1700" dirty="0"/>
              <a:t> with the LA dataset. </a:t>
            </a:r>
          </a:p>
          <a:p>
            <a:pPr lvl="0" fontAlgn="base"/>
            <a:r>
              <a:rPr lang="en-US" sz="1700" dirty="0"/>
              <a:t>The Weather datasets for 2017 and 2018 were concatenated first to make a combined dataset. The weather data was converted to DateTime format, and then ‘inner’ merged with the LA dataset on the column </a:t>
            </a:r>
            <a:r>
              <a:rPr lang="en-US" sz="1700" i="1" dirty="0"/>
              <a:t>Date</a:t>
            </a:r>
            <a:r>
              <a:rPr lang="en-US" sz="1700" dirty="0"/>
              <a:t>.  </a:t>
            </a:r>
          </a:p>
          <a:p>
            <a:pPr lvl="0" fontAlgn="base"/>
            <a:r>
              <a:rPr lang="en-US" sz="1700" dirty="0"/>
              <a:t>The different data types of each column were evaluated and converted to its desired type.</a:t>
            </a:r>
          </a:p>
          <a:p>
            <a:pPr lvl="0" fontAlgn="base"/>
            <a:r>
              <a:rPr lang="en-US" sz="1700" dirty="0"/>
              <a:t>Columns that were not needed were then removed; Blank values and NAs were removed with the dropna() function.  </a:t>
            </a:r>
          </a:p>
          <a:p>
            <a:pPr lvl="0" fontAlgn="base"/>
            <a:r>
              <a:rPr lang="en-US" sz="1700" dirty="0"/>
              <a:t>LA weather data from 2017-2019 was then merged with the traffic data set in a new LAWeather dataset  </a:t>
            </a:r>
          </a:p>
          <a:p>
            <a:r>
              <a:rPr lang="en-US" sz="1700" dirty="0"/>
              <a:t>After everything was merged and cleaned, a data dictionary was created. The final LA collision dataset for analysis had </a:t>
            </a:r>
            <a:r>
              <a:rPr lang="en-US" sz="1700" b="1" dirty="0"/>
              <a:t>90,855 rows</a:t>
            </a:r>
            <a:r>
              <a:rPr lang="en-US" sz="1700" dirty="0"/>
              <a:t> and </a:t>
            </a:r>
            <a:r>
              <a:rPr lang="en-US" sz="1700" b="1" dirty="0"/>
              <a:t>19 columns.</a:t>
            </a:r>
            <a:r>
              <a:rPr lang="en-US" sz="1700" dirty="0"/>
              <a:t> </a:t>
            </a:r>
          </a:p>
          <a:p>
            <a:endParaRPr lang="en-US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1C820-4CD5-694E-B0EA-8F0A8286A612}"/>
              </a:ext>
            </a:extLst>
          </p:cNvPr>
          <p:cNvSpPr/>
          <p:nvPr/>
        </p:nvSpPr>
        <p:spPr>
          <a:xfrm>
            <a:off x="6415764" y="2237441"/>
            <a:ext cx="5590308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Unstructured Data: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Lists, Dictionaries and Pandas data frames for processing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type conversion &amp; Derived calendar items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Removed special characters, change to lower case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Remove 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Removed redundant or unnecessary columns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Rearranging/Rename columns for ease of analysis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Filtered dataframe for 2017 and 2018 time/date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Preprocessing API is used to clean Text with special characters for tokenization.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Write to file – export the file into CSV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73935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9BE70-F25E-9140-B92B-13C605E9EB62}"/>
              </a:ext>
            </a:extLst>
          </p:cNvPr>
          <p:cNvPicPr/>
          <p:nvPr/>
        </p:nvPicPr>
        <p:blipFill rotWithShape="1">
          <a:blip r:embed="rId2"/>
          <a:srcRect l="20959" r="24658" b="-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7C63F-BE67-AB41-B1AB-4B59F7882373}"/>
              </a:ext>
            </a:extLst>
          </p:cNvPr>
          <p:cNvPicPr/>
          <p:nvPr/>
        </p:nvPicPr>
        <p:blipFill rotWithShape="1">
          <a:blip r:embed="rId3"/>
          <a:srcRect l="11025" r="37378" b="-1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26" name="Freeform: Shape 14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16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4596D-CC96-7D43-B3A7-F05B130A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Location Analysis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3864-46A6-FA41-B853-C1BF473E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>
            <a:normAutofit/>
          </a:bodyPr>
          <a:lstStyle/>
          <a:p>
            <a:r>
              <a:rPr lang="en-US" sz="1800" dirty="0"/>
              <a:t>These three heatmaps highlight how the center of LA has the most crashes at all times of the day. </a:t>
            </a:r>
          </a:p>
          <a:p>
            <a:r>
              <a:rPr lang="en-US" sz="1800" dirty="0"/>
              <a:t>The map of crashes when it is visibly dark shows the northern part of LA has less accidents at night. </a:t>
            </a:r>
            <a:r>
              <a:rPr lang="en-US" sz="1800" dirty="0">
                <a:effectLst/>
              </a:rPr>
              <a:t> 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7F63E-6561-454F-BEAF-9C9663EE6F7E}"/>
              </a:ext>
            </a:extLst>
          </p:cNvPr>
          <p:cNvSpPr txBox="1"/>
          <p:nvPr/>
        </p:nvSpPr>
        <p:spPr>
          <a:xfrm>
            <a:off x="8085650" y="6528054"/>
            <a:ext cx="4139835" cy="32992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Heat map of crashes between sunrise and sunset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FC803-A95E-2545-954B-4C8706CAE8FB}"/>
              </a:ext>
            </a:extLst>
          </p:cNvPr>
          <p:cNvSpPr txBox="1"/>
          <p:nvPr/>
        </p:nvSpPr>
        <p:spPr>
          <a:xfrm>
            <a:off x="3394364" y="6528073"/>
            <a:ext cx="4691286" cy="3299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Heat map of crashes before sunrise and after sunset </a:t>
            </a:r>
          </a:p>
        </p:txBody>
      </p:sp>
    </p:spTree>
    <p:extLst>
      <p:ext uri="{BB962C8B-B14F-4D97-AF65-F5344CB8AC3E}">
        <p14:creationId xmlns:p14="http://schemas.microsoft.com/office/powerpoint/2010/main" val="190089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F2854-2A13-2543-8BFE-9F220CC0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Location Analysis</a:t>
            </a:r>
            <a:endParaRPr lang="en-US" sz="2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41CBC-0589-C244-887F-4FF8A38D94DA}"/>
              </a:ext>
            </a:extLst>
          </p:cNvPr>
          <p:cNvSpPr/>
          <p:nvPr/>
        </p:nvSpPr>
        <p:spPr>
          <a:xfrm>
            <a:off x="353734" y="2295144"/>
            <a:ext cx="4520912" cy="382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4508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middle of the city has a similar density of collisions during at all times, at night, and during the day. </a:t>
            </a:r>
          </a:p>
          <a:p>
            <a:pPr marL="285750" marR="4508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When it is dark there are fewer collisions in the northern area compared to the daytime. </a:t>
            </a:r>
          </a:p>
          <a:p>
            <a:pPr marL="285750" marR="4508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center of Los Angeles had the heaviest concentration of crashes but, the northern area had a handful of locations with more collisions than anywhere where else. </a:t>
            </a:r>
          </a:p>
          <a:p>
            <a:pPr marL="285750" marR="4508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Council Districts with the most collisions:  12/13/14. </a:t>
            </a:r>
          </a:p>
          <a:p>
            <a:pPr marL="285750" marR="4508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Cross Streets with the most collisions:  </a:t>
            </a:r>
          </a:p>
          <a:p>
            <a:pPr marR="4508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SEPULVEDA BL &amp; SHERMAN WY </a:t>
            </a:r>
          </a:p>
          <a:p>
            <a:pPr marR="4508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NORDHOFF ST &amp; TAMPA AV </a:t>
            </a:r>
          </a:p>
          <a:p>
            <a:pPr marR="4508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WHITSETT AV &amp; SHERMAN WY </a:t>
            </a:r>
          </a:p>
          <a:p>
            <a:pPr marR="4508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RODEO RD &amp; LA BREA AV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03FCD-7B88-A941-9852-3EF684EBD4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3267" y="682503"/>
            <a:ext cx="3248351" cy="259055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3E23CD-4089-694F-B126-18D59C6BF7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9914" y="759653"/>
            <a:ext cx="3248352" cy="243626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0EFD78-C61A-C744-A5CA-C0271048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455886"/>
            <a:ext cx="3248352" cy="265282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392D6D-1109-A542-B0B9-74DE1E773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679379"/>
            <a:ext cx="3248352" cy="22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9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DA589-381B-DA4A-BE22-ED7E4B17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/>
              <a:t>Demographics Analysis</a:t>
            </a:r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BD47-BDCA-4540-930D-F249C8A6F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942520"/>
            <a:ext cx="4114800" cy="324580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Certain ages, genders, and ethnicities make an individual more susceptible to becoming a victim of a car collision. </a:t>
            </a:r>
          </a:p>
          <a:p>
            <a:r>
              <a:rPr lang="en-US" sz="1800" dirty="0"/>
              <a:t>Victim genders, ethnicity, age, race and income were analyzed.</a:t>
            </a:r>
          </a:p>
          <a:p>
            <a:pPr lvl="0"/>
            <a:r>
              <a:rPr lang="en-US" sz="1800" dirty="0"/>
              <a:t>Men are more likely to be in an accident compared to women. </a:t>
            </a:r>
          </a:p>
          <a:p>
            <a:pPr lvl="0"/>
            <a:r>
              <a:rPr lang="en-US" sz="1800" dirty="0"/>
              <a:t>Frequency of collisions is proportional to race/ethnicity’s population. </a:t>
            </a:r>
          </a:p>
          <a:p>
            <a:pPr lvl="0"/>
            <a:r>
              <a:rPr lang="en-US" sz="1800" dirty="0"/>
              <a:t>Age 30 has the highest number of collisions and the top 5 ages are all below 30. </a:t>
            </a:r>
          </a:p>
          <a:p>
            <a:r>
              <a:rPr lang="en-US" sz="1800" dirty="0"/>
              <a:t>34.08% of accident victims have a median income between $40-49K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E7BDE5-573F-1B4A-B179-2FFCB780FC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29916" y="889341"/>
            <a:ext cx="3246120" cy="216678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E4120C-72D8-0949-BCDA-A7A8DA5401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3440" y="3784375"/>
            <a:ext cx="3246120" cy="2081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7B06BFB-EE57-0241-8018-6E4C95DE7A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29916" y="3745503"/>
            <a:ext cx="3246120" cy="214243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8FFC4F2-B51C-E74D-B607-81778D10A0E5}"/>
              </a:ext>
            </a:extLst>
          </p:cNvPr>
          <p:cNvGrpSpPr/>
          <p:nvPr/>
        </p:nvGrpSpPr>
        <p:grpSpPr>
          <a:xfrm>
            <a:off x="7843979" y="3416467"/>
            <a:ext cx="4228464" cy="2089316"/>
            <a:chOff x="0" y="0"/>
            <a:chExt cx="4228846" cy="16649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C10146A-D804-9641-B744-E7B923B1BE0E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259965" cy="166497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4D58ADB-406E-E34D-A3B2-0DA0761BE2E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259965" y="31750"/>
              <a:ext cx="1968881" cy="163068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F4677E4-B622-944E-9FD1-244B033E4146}"/>
              </a:ext>
            </a:extLst>
          </p:cNvPr>
          <p:cNvSpPr txBox="1"/>
          <p:nvPr/>
        </p:nvSpPr>
        <p:spPr>
          <a:xfrm>
            <a:off x="8089299" y="5903298"/>
            <a:ext cx="4178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/>
              <a:t>Collision ethnicities (left) and la population ethnicities (right)</a:t>
            </a:r>
            <a:endParaRPr lang="en-US" sz="120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8D99BD-6F82-3F4F-81C5-3DADC1685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6054" y="921250"/>
            <a:ext cx="3238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3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1357</Words>
  <Application>Microsoft Macintosh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Los Angeles Traffic Collision Analysis</vt:lpstr>
      <vt:lpstr>Summary</vt:lpstr>
      <vt:lpstr>PowerPoint Presentation</vt:lpstr>
      <vt:lpstr>Project Goals</vt:lpstr>
      <vt:lpstr>Data Sources</vt:lpstr>
      <vt:lpstr>Data Cleansing for Structured vs Unstructured Data</vt:lpstr>
      <vt:lpstr>Location Analysis</vt:lpstr>
      <vt:lpstr>Location Analysis</vt:lpstr>
      <vt:lpstr>Demographics Analysis</vt:lpstr>
      <vt:lpstr>Weather Analysis</vt:lpstr>
      <vt:lpstr>Time/ Day Analysis</vt:lpstr>
      <vt:lpstr>Unstructured Data (Tweets) Analysis</vt:lpstr>
      <vt:lpstr>PowerPoint Presentation</vt:lpstr>
      <vt:lpstr>Tweets (Collisions) Analysis - 2017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Traffic Collision Analysis</dc:title>
  <dc:creator>Sathish Kumar Rajendiran</dc:creator>
  <cp:lastModifiedBy>Sathish Kumar Rajendiran</cp:lastModifiedBy>
  <cp:revision>4</cp:revision>
  <dcterms:created xsi:type="dcterms:W3CDTF">2020-09-02T04:08:39Z</dcterms:created>
  <dcterms:modified xsi:type="dcterms:W3CDTF">2020-09-03T01:19:44Z</dcterms:modified>
</cp:coreProperties>
</file>