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4" r:id="rId5"/>
    <p:sldId id="261" r:id="rId6"/>
    <p:sldId id="258" r:id="rId7"/>
    <p:sldId id="259" r:id="rId8"/>
    <p:sldId id="262" r:id="rId9"/>
    <p:sldId id="266" r:id="rId10"/>
    <p:sldId id="267" r:id="rId11"/>
    <p:sldId id="265" r:id="rId12"/>
    <p:sldId id="270" r:id="rId13"/>
    <p:sldId id="272"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C8F6C-E3D2-4910-A4C7-98BFE213F0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356A3CD-5E57-4E8B-A6B2-DC2D117F92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75097C-6D63-4FE3-A2AB-41A914C92440}"/>
              </a:ext>
            </a:extLst>
          </p:cNvPr>
          <p:cNvSpPr>
            <a:spLocks noGrp="1"/>
          </p:cNvSpPr>
          <p:nvPr>
            <p:ph type="dt" sz="half" idx="10"/>
          </p:nvPr>
        </p:nvSpPr>
        <p:spPr/>
        <p:txBody>
          <a:bodyPr/>
          <a:lstStyle/>
          <a:p>
            <a:fld id="{4C8F5C23-62A3-4D72-B832-B136FC2353BE}" type="datetimeFigureOut">
              <a:rPr lang="en-US" smtClean="0"/>
              <a:t>10/6/2020</a:t>
            </a:fld>
            <a:endParaRPr lang="en-US"/>
          </a:p>
        </p:txBody>
      </p:sp>
      <p:sp>
        <p:nvSpPr>
          <p:cNvPr id="5" name="Footer Placeholder 4">
            <a:extLst>
              <a:ext uri="{FF2B5EF4-FFF2-40B4-BE49-F238E27FC236}">
                <a16:creationId xmlns:a16="http://schemas.microsoft.com/office/drawing/2014/main" id="{EF453EA9-5F64-4786-8C64-DB0DA82626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32DD7-61DA-4CA8-A56D-B5CB05AEB609}"/>
              </a:ext>
            </a:extLst>
          </p:cNvPr>
          <p:cNvSpPr>
            <a:spLocks noGrp="1"/>
          </p:cNvSpPr>
          <p:nvPr>
            <p:ph type="sldNum" sz="quarter" idx="12"/>
          </p:nvPr>
        </p:nvSpPr>
        <p:spPr/>
        <p:txBody>
          <a:bodyPr/>
          <a:lstStyle/>
          <a:p>
            <a:fld id="{FBF0ADCF-04BC-45C7-BFD0-C605A68EAB6F}" type="slidenum">
              <a:rPr lang="en-US" smtClean="0"/>
              <a:t>‹#›</a:t>
            </a:fld>
            <a:endParaRPr lang="en-US"/>
          </a:p>
        </p:txBody>
      </p:sp>
    </p:spTree>
    <p:extLst>
      <p:ext uri="{BB962C8B-B14F-4D97-AF65-F5344CB8AC3E}">
        <p14:creationId xmlns:p14="http://schemas.microsoft.com/office/powerpoint/2010/main" val="1787405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9D0F5-B526-427D-A2A9-B7C2E9826A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C522D00-71F8-42D1-8482-FB3DA3FCCAA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9A5103-8F5B-4CAA-81BC-ABED11F73074}"/>
              </a:ext>
            </a:extLst>
          </p:cNvPr>
          <p:cNvSpPr>
            <a:spLocks noGrp="1"/>
          </p:cNvSpPr>
          <p:nvPr>
            <p:ph type="dt" sz="half" idx="10"/>
          </p:nvPr>
        </p:nvSpPr>
        <p:spPr/>
        <p:txBody>
          <a:bodyPr/>
          <a:lstStyle/>
          <a:p>
            <a:fld id="{4C8F5C23-62A3-4D72-B832-B136FC2353BE}" type="datetimeFigureOut">
              <a:rPr lang="en-US" smtClean="0"/>
              <a:t>10/6/2020</a:t>
            </a:fld>
            <a:endParaRPr lang="en-US"/>
          </a:p>
        </p:txBody>
      </p:sp>
      <p:sp>
        <p:nvSpPr>
          <p:cNvPr id="5" name="Footer Placeholder 4">
            <a:extLst>
              <a:ext uri="{FF2B5EF4-FFF2-40B4-BE49-F238E27FC236}">
                <a16:creationId xmlns:a16="http://schemas.microsoft.com/office/drawing/2014/main" id="{FEDA722D-F4F8-4DE8-B7E7-E049540757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964A56-1C73-4567-93EE-B79F298A4BA9}"/>
              </a:ext>
            </a:extLst>
          </p:cNvPr>
          <p:cNvSpPr>
            <a:spLocks noGrp="1"/>
          </p:cNvSpPr>
          <p:nvPr>
            <p:ph type="sldNum" sz="quarter" idx="12"/>
          </p:nvPr>
        </p:nvSpPr>
        <p:spPr/>
        <p:txBody>
          <a:bodyPr/>
          <a:lstStyle/>
          <a:p>
            <a:fld id="{FBF0ADCF-04BC-45C7-BFD0-C605A68EAB6F}" type="slidenum">
              <a:rPr lang="en-US" smtClean="0"/>
              <a:t>‹#›</a:t>
            </a:fld>
            <a:endParaRPr lang="en-US"/>
          </a:p>
        </p:txBody>
      </p:sp>
    </p:spTree>
    <p:extLst>
      <p:ext uri="{BB962C8B-B14F-4D97-AF65-F5344CB8AC3E}">
        <p14:creationId xmlns:p14="http://schemas.microsoft.com/office/powerpoint/2010/main" val="2805533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6694A0-4D25-4F75-BF92-C4375C19649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DA92D2-6350-4805-90CF-1057BF45727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20DFDC-0675-4972-A710-176FD4A7B2BD}"/>
              </a:ext>
            </a:extLst>
          </p:cNvPr>
          <p:cNvSpPr>
            <a:spLocks noGrp="1"/>
          </p:cNvSpPr>
          <p:nvPr>
            <p:ph type="dt" sz="half" idx="10"/>
          </p:nvPr>
        </p:nvSpPr>
        <p:spPr/>
        <p:txBody>
          <a:bodyPr/>
          <a:lstStyle/>
          <a:p>
            <a:fld id="{4C8F5C23-62A3-4D72-B832-B136FC2353BE}" type="datetimeFigureOut">
              <a:rPr lang="en-US" smtClean="0"/>
              <a:t>10/6/2020</a:t>
            </a:fld>
            <a:endParaRPr lang="en-US"/>
          </a:p>
        </p:txBody>
      </p:sp>
      <p:sp>
        <p:nvSpPr>
          <p:cNvPr id="5" name="Footer Placeholder 4">
            <a:extLst>
              <a:ext uri="{FF2B5EF4-FFF2-40B4-BE49-F238E27FC236}">
                <a16:creationId xmlns:a16="http://schemas.microsoft.com/office/drawing/2014/main" id="{A5DA6FFB-034A-4695-B6CB-AB035A704C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FD30EF-2AD1-4AD2-828B-DD5A577E673A}"/>
              </a:ext>
            </a:extLst>
          </p:cNvPr>
          <p:cNvSpPr>
            <a:spLocks noGrp="1"/>
          </p:cNvSpPr>
          <p:nvPr>
            <p:ph type="sldNum" sz="quarter" idx="12"/>
          </p:nvPr>
        </p:nvSpPr>
        <p:spPr/>
        <p:txBody>
          <a:bodyPr/>
          <a:lstStyle/>
          <a:p>
            <a:fld id="{FBF0ADCF-04BC-45C7-BFD0-C605A68EAB6F}" type="slidenum">
              <a:rPr lang="en-US" smtClean="0"/>
              <a:t>‹#›</a:t>
            </a:fld>
            <a:endParaRPr lang="en-US"/>
          </a:p>
        </p:txBody>
      </p:sp>
    </p:spTree>
    <p:extLst>
      <p:ext uri="{BB962C8B-B14F-4D97-AF65-F5344CB8AC3E}">
        <p14:creationId xmlns:p14="http://schemas.microsoft.com/office/powerpoint/2010/main" val="629502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5508C-B95D-4AAF-A01E-FDDF0C7C8F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905584-751F-4642-8A2B-144F74EFF66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32B628-D225-4737-AACB-00F72C56E575}"/>
              </a:ext>
            </a:extLst>
          </p:cNvPr>
          <p:cNvSpPr>
            <a:spLocks noGrp="1"/>
          </p:cNvSpPr>
          <p:nvPr>
            <p:ph type="dt" sz="half" idx="10"/>
          </p:nvPr>
        </p:nvSpPr>
        <p:spPr/>
        <p:txBody>
          <a:bodyPr/>
          <a:lstStyle/>
          <a:p>
            <a:fld id="{4C8F5C23-62A3-4D72-B832-B136FC2353BE}" type="datetimeFigureOut">
              <a:rPr lang="en-US" smtClean="0"/>
              <a:t>10/6/2020</a:t>
            </a:fld>
            <a:endParaRPr lang="en-US"/>
          </a:p>
        </p:txBody>
      </p:sp>
      <p:sp>
        <p:nvSpPr>
          <p:cNvPr id="5" name="Footer Placeholder 4">
            <a:extLst>
              <a:ext uri="{FF2B5EF4-FFF2-40B4-BE49-F238E27FC236}">
                <a16:creationId xmlns:a16="http://schemas.microsoft.com/office/drawing/2014/main" id="{099BF1C4-B0AE-47CA-9724-1CAFEF779C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91E7CB-71BE-4257-8383-91CDC458915C}"/>
              </a:ext>
            </a:extLst>
          </p:cNvPr>
          <p:cNvSpPr>
            <a:spLocks noGrp="1"/>
          </p:cNvSpPr>
          <p:nvPr>
            <p:ph type="sldNum" sz="quarter" idx="12"/>
          </p:nvPr>
        </p:nvSpPr>
        <p:spPr/>
        <p:txBody>
          <a:bodyPr/>
          <a:lstStyle/>
          <a:p>
            <a:fld id="{FBF0ADCF-04BC-45C7-BFD0-C605A68EAB6F}" type="slidenum">
              <a:rPr lang="en-US" smtClean="0"/>
              <a:t>‹#›</a:t>
            </a:fld>
            <a:endParaRPr lang="en-US"/>
          </a:p>
        </p:txBody>
      </p:sp>
    </p:spTree>
    <p:extLst>
      <p:ext uri="{BB962C8B-B14F-4D97-AF65-F5344CB8AC3E}">
        <p14:creationId xmlns:p14="http://schemas.microsoft.com/office/powerpoint/2010/main" val="1521670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19A12-DB6B-4B35-8094-C96CCF3E43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31D4CF4-070D-4C06-A44E-4ABCCFB5C5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DAB4C72-F439-4A7D-954F-5AF2B27D3D76}"/>
              </a:ext>
            </a:extLst>
          </p:cNvPr>
          <p:cNvSpPr>
            <a:spLocks noGrp="1"/>
          </p:cNvSpPr>
          <p:nvPr>
            <p:ph type="dt" sz="half" idx="10"/>
          </p:nvPr>
        </p:nvSpPr>
        <p:spPr/>
        <p:txBody>
          <a:bodyPr/>
          <a:lstStyle/>
          <a:p>
            <a:fld id="{4C8F5C23-62A3-4D72-B832-B136FC2353BE}" type="datetimeFigureOut">
              <a:rPr lang="en-US" smtClean="0"/>
              <a:t>10/6/2020</a:t>
            </a:fld>
            <a:endParaRPr lang="en-US"/>
          </a:p>
        </p:txBody>
      </p:sp>
      <p:sp>
        <p:nvSpPr>
          <p:cNvPr id="5" name="Footer Placeholder 4">
            <a:extLst>
              <a:ext uri="{FF2B5EF4-FFF2-40B4-BE49-F238E27FC236}">
                <a16:creationId xmlns:a16="http://schemas.microsoft.com/office/drawing/2014/main" id="{ECB34F90-A41F-45EC-AD02-14255DCC4E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D2EE8B-0F3C-4E8D-8A32-AC26DACF9BD4}"/>
              </a:ext>
            </a:extLst>
          </p:cNvPr>
          <p:cNvSpPr>
            <a:spLocks noGrp="1"/>
          </p:cNvSpPr>
          <p:nvPr>
            <p:ph type="sldNum" sz="quarter" idx="12"/>
          </p:nvPr>
        </p:nvSpPr>
        <p:spPr/>
        <p:txBody>
          <a:bodyPr/>
          <a:lstStyle/>
          <a:p>
            <a:fld id="{FBF0ADCF-04BC-45C7-BFD0-C605A68EAB6F}" type="slidenum">
              <a:rPr lang="en-US" smtClean="0"/>
              <a:t>‹#›</a:t>
            </a:fld>
            <a:endParaRPr lang="en-US"/>
          </a:p>
        </p:txBody>
      </p:sp>
    </p:spTree>
    <p:extLst>
      <p:ext uri="{BB962C8B-B14F-4D97-AF65-F5344CB8AC3E}">
        <p14:creationId xmlns:p14="http://schemas.microsoft.com/office/powerpoint/2010/main" val="3479012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156C5-43B7-4CA5-8255-D7F3F440C1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35BD53-475A-4985-8CBB-1D6FE380F45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BC28DA-3212-46DC-841F-F8B7FFFA24A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757854-5027-452F-A580-230DF7332397}"/>
              </a:ext>
            </a:extLst>
          </p:cNvPr>
          <p:cNvSpPr>
            <a:spLocks noGrp="1"/>
          </p:cNvSpPr>
          <p:nvPr>
            <p:ph type="dt" sz="half" idx="10"/>
          </p:nvPr>
        </p:nvSpPr>
        <p:spPr/>
        <p:txBody>
          <a:bodyPr/>
          <a:lstStyle/>
          <a:p>
            <a:fld id="{4C8F5C23-62A3-4D72-B832-B136FC2353BE}" type="datetimeFigureOut">
              <a:rPr lang="en-US" smtClean="0"/>
              <a:t>10/6/2020</a:t>
            </a:fld>
            <a:endParaRPr lang="en-US"/>
          </a:p>
        </p:txBody>
      </p:sp>
      <p:sp>
        <p:nvSpPr>
          <p:cNvPr id="6" name="Footer Placeholder 5">
            <a:extLst>
              <a:ext uri="{FF2B5EF4-FFF2-40B4-BE49-F238E27FC236}">
                <a16:creationId xmlns:a16="http://schemas.microsoft.com/office/drawing/2014/main" id="{27BA08BB-0FE2-470E-8731-F7C6289EBD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11728D-DFD4-4789-AD47-E7147CDEF0CC}"/>
              </a:ext>
            </a:extLst>
          </p:cNvPr>
          <p:cNvSpPr>
            <a:spLocks noGrp="1"/>
          </p:cNvSpPr>
          <p:nvPr>
            <p:ph type="sldNum" sz="quarter" idx="12"/>
          </p:nvPr>
        </p:nvSpPr>
        <p:spPr/>
        <p:txBody>
          <a:bodyPr/>
          <a:lstStyle/>
          <a:p>
            <a:fld id="{FBF0ADCF-04BC-45C7-BFD0-C605A68EAB6F}" type="slidenum">
              <a:rPr lang="en-US" smtClean="0"/>
              <a:t>‹#›</a:t>
            </a:fld>
            <a:endParaRPr lang="en-US"/>
          </a:p>
        </p:txBody>
      </p:sp>
    </p:spTree>
    <p:extLst>
      <p:ext uri="{BB962C8B-B14F-4D97-AF65-F5344CB8AC3E}">
        <p14:creationId xmlns:p14="http://schemas.microsoft.com/office/powerpoint/2010/main" val="3839191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20395-EE7B-4D78-9E58-9EB4CAF7EE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20C0B9F-5794-4D61-A710-3AD339878D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020FE78-948C-4F58-BA7E-69C8B5E2D26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EBA853E-1C55-4CAF-B369-8AE66BBCCA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24D9F74-0CE9-4845-A2BC-47E686A64EC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2A2317-AC3A-45E2-A1DC-6FA6F6458E3D}"/>
              </a:ext>
            </a:extLst>
          </p:cNvPr>
          <p:cNvSpPr>
            <a:spLocks noGrp="1"/>
          </p:cNvSpPr>
          <p:nvPr>
            <p:ph type="dt" sz="half" idx="10"/>
          </p:nvPr>
        </p:nvSpPr>
        <p:spPr/>
        <p:txBody>
          <a:bodyPr/>
          <a:lstStyle/>
          <a:p>
            <a:fld id="{4C8F5C23-62A3-4D72-B832-B136FC2353BE}" type="datetimeFigureOut">
              <a:rPr lang="en-US" smtClean="0"/>
              <a:t>10/6/2020</a:t>
            </a:fld>
            <a:endParaRPr lang="en-US"/>
          </a:p>
        </p:txBody>
      </p:sp>
      <p:sp>
        <p:nvSpPr>
          <p:cNvPr id="8" name="Footer Placeholder 7">
            <a:extLst>
              <a:ext uri="{FF2B5EF4-FFF2-40B4-BE49-F238E27FC236}">
                <a16:creationId xmlns:a16="http://schemas.microsoft.com/office/drawing/2014/main" id="{F728AC08-7BE4-4363-9A4D-9B5B69BA70D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7166A6E-2C84-45B5-B371-E67AEFCF6875}"/>
              </a:ext>
            </a:extLst>
          </p:cNvPr>
          <p:cNvSpPr>
            <a:spLocks noGrp="1"/>
          </p:cNvSpPr>
          <p:nvPr>
            <p:ph type="sldNum" sz="quarter" idx="12"/>
          </p:nvPr>
        </p:nvSpPr>
        <p:spPr/>
        <p:txBody>
          <a:bodyPr/>
          <a:lstStyle/>
          <a:p>
            <a:fld id="{FBF0ADCF-04BC-45C7-BFD0-C605A68EAB6F}" type="slidenum">
              <a:rPr lang="en-US" smtClean="0"/>
              <a:t>‹#›</a:t>
            </a:fld>
            <a:endParaRPr lang="en-US"/>
          </a:p>
        </p:txBody>
      </p:sp>
    </p:spTree>
    <p:extLst>
      <p:ext uri="{BB962C8B-B14F-4D97-AF65-F5344CB8AC3E}">
        <p14:creationId xmlns:p14="http://schemas.microsoft.com/office/powerpoint/2010/main" val="2219804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726F9-D675-43B4-98AD-AA75E9BB9A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064ED0-EFBF-4A08-B223-AE43BB13887D}"/>
              </a:ext>
            </a:extLst>
          </p:cNvPr>
          <p:cNvSpPr>
            <a:spLocks noGrp="1"/>
          </p:cNvSpPr>
          <p:nvPr>
            <p:ph type="dt" sz="half" idx="10"/>
          </p:nvPr>
        </p:nvSpPr>
        <p:spPr/>
        <p:txBody>
          <a:bodyPr/>
          <a:lstStyle/>
          <a:p>
            <a:fld id="{4C8F5C23-62A3-4D72-B832-B136FC2353BE}" type="datetimeFigureOut">
              <a:rPr lang="en-US" smtClean="0"/>
              <a:t>10/6/2020</a:t>
            </a:fld>
            <a:endParaRPr lang="en-US"/>
          </a:p>
        </p:txBody>
      </p:sp>
      <p:sp>
        <p:nvSpPr>
          <p:cNvPr id="4" name="Footer Placeholder 3">
            <a:extLst>
              <a:ext uri="{FF2B5EF4-FFF2-40B4-BE49-F238E27FC236}">
                <a16:creationId xmlns:a16="http://schemas.microsoft.com/office/drawing/2014/main" id="{1C49FF8A-D360-4FE4-B138-ABCE76EC59C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3A57CA6-8101-4A86-B01B-A990958B6754}"/>
              </a:ext>
            </a:extLst>
          </p:cNvPr>
          <p:cNvSpPr>
            <a:spLocks noGrp="1"/>
          </p:cNvSpPr>
          <p:nvPr>
            <p:ph type="sldNum" sz="quarter" idx="12"/>
          </p:nvPr>
        </p:nvSpPr>
        <p:spPr/>
        <p:txBody>
          <a:bodyPr/>
          <a:lstStyle/>
          <a:p>
            <a:fld id="{FBF0ADCF-04BC-45C7-BFD0-C605A68EAB6F}" type="slidenum">
              <a:rPr lang="en-US" smtClean="0"/>
              <a:t>‹#›</a:t>
            </a:fld>
            <a:endParaRPr lang="en-US"/>
          </a:p>
        </p:txBody>
      </p:sp>
    </p:spTree>
    <p:extLst>
      <p:ext uri="{BB962C8B-B14F-4D97-AF65-F5344CB8AC3E}">
        <p14:creationId xmlns:p14="http://schemas.microsoft.com/office/powerpoint/2010/main" val="3585872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934379-46D9-4D8E-8AE7-6F0CA9906ACC}"/>
              </a:ext>
            </a:extLst>
          </p:cNvPr>
          <p:cNvSpPr>
            <a:spLocks noGrp="1"/>
          </p:cNvSpPr>
          <p:nvPr>
            <p:ph type="dt" sz="half" idx="10"/>
          </p:nvPr>
        </p:nvSpPr>
        <p:spPr/>
        <p:txBody>
          <a:bodyPr/>
          <a:lstStyle/>
          <a:p>
            <a:fld id="{4C8F5C23-62A3-4D72-B832-B136FC2353BE}" type="datetimeFigureOut">
              <a:rPr lang="en-US" smtClean="0"/>
              <a:t>10/6/2020</a:t>
            </a:fld>
            <a:endParaRPr lang="en-US"/>
          </a:p>
        </p:txBody>
      </p:sp>
      <p:sp>
        <p:nvSpPr>
          <p:cNvPr id="3" name="Footer Placeholder 2">
            <a:extLst>
              <a:ext uri="{FF2B5EF4-FFF2-40B4-BE49-F238E27FC236}">
                <a16:creationId xmlns:a16="http://schemas.microsoft.com/office/drawing/2014/main" id="{4B3D511E-2E1A-4A09-9E46-E674099FF0F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40078E-3344-420D-9DDF-6E77908E8E2F}"/>
              </a:ext>
            </a:extLst>
          </p:cNvPr>
          <p:cNvSpPr>
            <a:spLocks noGrp="1"/>
          </p:cNvSpPr>
          <p:nvPr>
            <p:ph type="sldNum" sz="quarter" idx="12"/>
          </p:nvPr>
        </p:nvSpPr>
        <p:spPr/>
        <p:txBody>
          <a:bodyPr/>
          <a:lstStyle/>
          <a:p>
            <a:fld id="{FBF0ADCF-04BC-45C7-BFD0-C605A68EAB6F}" type="slidenum">
              <a:rPr lang="en-US" smtClean="0"/>
              <a:t>‹#›</a:t>
            </a:fld>
            <a:endParaRPr lang="en-US"/>
          </a:p>
        </p:txBody>
      </p:sp>
    </p:spTree>
    <p:extLst>
      <p:ext uri="{BB962C8B-B14F-4D97-AF65-F5344CB8AC3E}">
        <p14:creationId xmlns:p14="http://schemas.microsoft.com/office/powerpoint/2010/main" val="1747246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E739A-D96C-4327-A1F8-4999D8C562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6AE9A03-6360-408E-A5B9-B4FDB4C34B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F637D80-893D-47FE-B754-FE461DFA77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2342FBD-31E3-4DB1-A720-3B7A51F28F4E}"/>
              </a:ext>
            </a:extLst>
          </p:cNvPr>
          <p:cNvSpPr>
            <a:spLocks noGrp="1"/>
          </p:cNvSpPr>
          <p:nvPr>
            <p:ph type="dt" sz="half" idx="10"/>
          </p:nvPr>
        </p:nvSpPr>
        <p:spPr/>
        <p:txBody>
          <a:bodyPr/>
          <a:lstStyle/>
          <a:p>
            <a:fld id="{4C8F5C23-62A3-4D72-B832-B136FC2353BE}" type="datetimeFigureOut">
              <a:rPr lang="en-US" smtClean="0"/>
              <a:t>10/6/2020</a:t>
            </a:fld>
            <a:endParaRPr lang="en-US"/>
          </a:p>
        </p:txBody>
      </p:sp>
      <p:sp>
        <p:nvSpPr>
          <p:cNvPr id="6" name="Footer Placeholder 5">
            <a:extLst>
              <a:ext uri="{FF2B5EF4-FFF2-40B4-BE49-F238E27FC236}">
                <a16:creationId xmlns:a16="http://schemas.microsoft.com/office/drawing/2014/main" id="{008BDCC0-5AF7-45EC-9A97-3C5D33867E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3A03E0-6B91-4AF2-802F-91C7546D517A}"/>
              </a:ext>
            </a:extLst>
          </p:cNvPr>
          <p:cNvSpPr>
            <a:spLocks noGrp="1"/>
          </p:cNvSpPr>
          <p:nvPr>
            <p:ph type="sldNum" sz="quarter" idx="12"/>
          </p:nvPr>
        </p:nvSpPr>
        <p:spPr/>
        <p:txBody>
          <a:bodyPr/>
          <a:lstStyle/>
          <a:p>
            <a:fld id="{FBF0ADCF-04BC-45C7-BFD0-C605A68EAB6F}" type="slidenum">
              <a:rPr lang="en-US" smtClean="0"/>
              <a:t>‹#›</a:t>
            </a:fld>
            <a:endParaRPr lang="en-US"/>
          </a:p>
        </p:txBody>
      </p:sp>
    </p:spTree>
    <p:extLst>
      <p:ext uri="{BB962C8B-B14F-4D97-AF65-F5344CB8AC3E}">
        <p14:creationId xmlns:p14="http://schemas.microsoft.com/office/powerpoint/2010/main" val="1683626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9639F-6A27-48A7-BDF8-5188E3FC63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5461F7-85D0-4194-B7DA-D84CA6DF8E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9903BA-C722-456A-B772-8515F00F22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CAD9B52-CB0B-4F01-BDD3-BA464E770E70}"/>
              </a:ext>
            </a:extLst>
          </p:cNvPr>
          <p:cNvSpPr>
            <a:spLocks noGrp="1"/>
          </p:cNvSpPr>
          <p:nvPr>
            <p:ph type="dt" sz="half" idx="10"/>
          </p:nvPr>
        </p:nvSpPr>
        <p:spPr/>
        <p:txBody>
          <a:bodyPr/>
          <a:lstStyle/>
          <a:p>
            <a:fld id="{4C8F5C23-62A3-4D72-B832-B136FC2353BE}" type="datetimeFigureOut">
              <a:rPr lang="en-US" smtClean="0"/>
              <a:t>10/6/2020</a:t>
            </a:fld>
            <a:endParaRPr lang="en-US"/>
          </a:p>
        </p:txBody>
      </p:sp>
      <p:sp>
        <p:nvSpPr>
          <p:cNvPr id="6" name="Footer Placeholder 5">
            <a:extLst>
              <a:ext uri="{FF2B5EF4-FFF2-40B4-BE49-F238E27FC236}">
                <a16:creationId xmlns:a16="http://schemas.microsoft.com/office/drawing/2014/main" id="{987979AF-A8EB-4EAA-BEAA-4A660E3E75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58B578-9AE8-43BF-AFBC-8EDC8B09FF8D}"/>
              </a:ext>
            </a:extLst>
          </p:cNvPr>
          <p:cNvSpPr>
            <a:spLocks noGrp="1"/>
          </p:cNvSpPr>
          <p:nvPr>
            <p:ph type="sldNum" sz="quarter" idx="12"/>
          </p:nvPr>
        </p:nvSpPr>
        <p:spPr/>
        <p:txBody>
          <a:bodyPr/>
          <a:lstStyle/>
          <a:p>
            <a:fld id="{FBF0ADCF-04BC-45C7-BFD0-C605A68EAB6F}" type="slidenum">
              <a:rPr lang="en-US" smtClean="0"/>
              <a:t>‹#›</a:t>
            </a:fld>
            <a:endParaRPr lang="en-US"/>
          </a:p>
        </p:txBody>
      </p:sp>
    </p:spTree>
    <p:extLst>
      <p:ext uri="{BB962C8B-B14F-4D97-AF65-F5344CB8AC3E}">
        <p14:creationId xmlns:p14="http://schemas.microsoft.com/office/powerpoint/2010/main" val="972667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843B91-5EAF-4EF9-8158-C68CFD64E1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BA92E6E-4ED5-41C2-A2C9-5FA85966C5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B250B4-8050-4797-83F3-6D4EB55BAF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8F5C23-62A3-4D72-B832-B136FC2353BE}" type="datetimeFigureOut">
              <a:rPr lang="en-US" smtClean="0"/>
              <a:t>10/6/2020</a:t>
            </a:fld>
            <a:endParaRPr lang="en-US"/>
          </a:p>
        </p:txBody>
      </p:sp>
      <p:sp>
        <p:nvSpPr>
          <p:cNvPr id="5" name="Footer Placeholder 4">
            <a:extLst>
              <a:ext uri="{FF2B5EF4-FFF2-40B4-BE49-F238E27FC236}">
                <a16:creationId xmlns:a16="http://schemas.microsoft.com/office/drawing/2014/main" id="{5E973EAD-0445-4F6D-82A5-680F3A6AC3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8031DA4-14A1-43B3-A5F3-1D4C0D6B25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F0ADCF-04BC-45C7-BFD0-C605A68EAB6F}" type="slidenum">
              <a:rPr lang="en-US" smtClean="0"/>
              <a:t>‹#›</a:t>
            </a:fld>
            <a:endParaRPr lang="en-US"/>
          </a:p>
        </p:txBody>
      </p:sp>
    </p:spTree>
    <p:extLst>
      <p:ext uri="{BB962C8B-B14F-4D97-AF65-F5344CB8AC3E}">
        <p14:creationId xmlns:p14="http://schemas.microsoft.com/office/powerpoint/2010/main" val="3932570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answers.syr.edu/x/ygabBQ"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mailto:gekrudys@syr.edu"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medium.com/datadriveninvestor/anscombes-quartet-12649db7eac0"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C3369-3BFB-4DA0-987C-F4FBA0D3C59A}"/>
              </a:ext>
            </a:extLst>
          </p:cNvPr>
          <p:cNvSpPr>
            <a:spLocks noGrp="1"/>
          </p:cNvSpPr>
          <p:nvPr>
            <p:ph type="ctrTitle"/>
          </p:nvPr>
        </p:nvSpPr>
        <p:spPr/>
        <p:txBody>
          <a:bodyPr/>
          <a:lstStyle/>
          <a:p>
            <a:r>
              <a:rPr lang="en-US" dirty="0"/>
              <a:t>IST719 Sync Session 1</a:t>
            </a:r>
          </a:p>
        </p:txBody>
      </p:sp>
      <p:sp>
        <p:nvSpPr>
          <p:cNvPr id="3" name="Subtitle 2">
            <a:extLst>
              <a:ext uri="{FF2B5EF4-FFF2-40B4-BE49-F238E27FC236}">
                <a16:creationId xmlns:a16="http://schemas.microsoft.com/office/drawing/2014/main" id="{FC9A365B-3FCD-46A8-8689-DC5CC9858C6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9474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7C3BC-E853-46D8-9B9A-E40B2FB64A09}"/>
              </a:ext>
            </a:extLst>
          </p:cNvPr>
          <p:cNvSpPr>
            <a:spLocks noGrp="1"/>
          </p:cNvSpPr>
          <p:nvPr>
            <p:ph type="title"/>
          </p:nvPr>
        </p:nvSpPr>
        <p:spPr/>
        <p:txBody>
          <a:bodyPr/>
          <a:lstStyle/>
          <a:p>
            <a:r>
              <a:rPr lang="en-US" dirty="0"/>
              <a:t>Other Course Nuances, FYI’s, Take-Aways</a:t>
            </a:r>
          </a:p>
        </p:txBody>
      </p:sp>
      <p:sp>
        <p:nvSpPr>
          <p:cNvPr id="3" name="Content Placeholder 2">
            <a:extLst>
              <a:ext uri="{FF2B5EF4-FFF2-40B4-BE49-F238E27FC236}">
                <a16:creationId xmlns:a16="http://schemas.microsoft.com/office/drawing/2014/main" id="{D4192C10-06E7-4103-B708-857736F543F6}"/>
              </a:ext>
            </a:extLst>
          </p:cNvPr>
          <p:cNvSpPr>
            <a:spLocks noGrp="1"/>
          </p:cNvSpPr>
          <p:nvPr>
            <p:ph idx="1"/>
          </p:nvPr>
        </p:nvSpPr>
        <p:spPr/>
        <p:txBody>
          <a:bodyPr>
            <a:normAutofit fontScale="85000" lnSpcReduction="20000"/>
          </a:bodyPr>
          <a:lstStyle/>
          <a:p>
            <a:r>
              <a:rPr lang="en-US" dirty="0"/>
              <a:t>Week 10 </a:t>
            </a:r>
            <a:r>
              <a:rPr lang="en-US" dirty="0" err="1"/>
              <a:t>asynch</a:t>
            </a:r>
            <a:r>
              <a:rPr lang="en-US" dirty="0"/>
              <a:t> and lab submission - Shiny</a:t>
            </a:r>
          </a:p>
          <a:p>
            <a:pPr lvl="1"/>
            <a:r>
              <a:rPr lang="en-US" dirty="0" err="1"/>
              <a:t>Asynch</a:t>
            </a:r>
            <a:r>
              <a:rPr lang="en-US" dirty="0"/>
              <a:t> lecture is not clear on what to submit</a:t>
            </a:r>
          </a:p>
          <a:p>
            <a:pPr lvl="1"/>
            <a:r>
              <a:rPr lang="en-US" dirty="0"/>
              <a:t>Context of Lab Assignment</a:t>
            </a:r>
          </a:p>
          <a:p>
            <a:pPr lvl="2"/>
            <a:r>
              <a:rPr lang="en-US" dirty="0"/>
              <a:t>Iterative build of a Shiny app </a:t>
            </a:r>
            <a:r>
              <a:rPr lang="en-US" dirty="0" err="1"/>
              <a:t>ie</a:t>
            </a:r>
            <a:r>
              <a:rPr lang="en-US" dirty="0"/>
              <a:t> adding incremental functionality</a:t>
            </a:r>
          </a:p>
          <a:p>
            <a:pPr lvl="1"/>
            <a:r>
              <a:rPr lang="en-US" dirty="0"/>
              <a:t>Here are the submission requirements</a:t>
            </a:r>
          </a:p>
          <a:p>
            <a:pPr lvl="2"/>
            <a:r>
              <a:rPr lang="en-US" dirty="0"/>
              <a:t>R script that contains the final application build</a:t>
            </a:r>
          </a:p>
          <a:p>
            <a:pPr lvl="2"/>
            <a:r>
              <a:rPr lang="en-US" dirty="0"/>
              <a:t>Pdf showing the output of the final built application</a:t>
            </a:r>
          </a:p>
          <a:p>
            <a:pPr marL="0" indent="0">
              <a:buNone/>
            </a:pPr>
            <a:endParaRPr lang="en-US"/>
          </a:p>
          <a:p>
            <a:r>
              <a:rPr lang="en-US" dirty="0"/>
              <a:t>Advanced Topic Presentation</a:t>
            </a:r>
          </a:p>
          <a:p>
            <a:pPr lvl="1"/>
            <a:r>
              <a:rPr lang="en-US" dirty="0"/>
              <a:t>Topics to be selected from posted google doc in files area</a:t>
            </a:r>
          </a:p>
          <a:p>
            <a:pPr lvl="1"/>
            <a:r>
              <a:rPr lang="en-US" dirty="0"/>
              <a:t>Other topics can be considered if/when discussed with me</a:t>
            </a:r>
          </a:p>
          <a:p>
            <a:endParaRPr lang="en-US" dirty="0"/>
          </a:p>
          <a:p>
            <a:r>
              <a:rPr lang="en-US" dirty="0"/>
              <a:t>Final Project</a:t>
            </a:r>
          </a:p>
          <a:p>
            <a:pPr lvl="1"/>
            <a:r>
              <a:rPr lang="en-US" dirty="0"/>
              <a:t>“proprietary” data not acceptable</a:t>
            </a:r>
          </a:p>
          <a:p>
            <a:endParaRPr lang="en-US" dirty="0"/>
          </a:p>
          <a:p>
            <a:endParaRPr lang="en-US" dirty="0"/>
          </a:p>
          <a:p>
            <a:pPr lvl="1"/>
            <a:endParaRPr lang="en-US" dirty="0"/>
          </a:p>
          <a:p>
            <a:pPr lvl="1"/>
            <a:endParaRPr lang="en-US" dirty="0"/>
          </a:p>
        </p:txBody>
      </p:sp>
    </p:spTree>
    <p:extLst>
      <p:ext uri="{BB962C8B-B14F-4D97-AF65-F5344CB8AC3E}">
        <p14:creationId xmlns:p14="http://schemas.microsoft.com/office/powerpoint/2010/main" val="1961760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7C3BC-E853-46D8-9B9A-E40B2FB64A09}"/>
              </a:ext>
            </a:extLst>
          </p:cNvPr>
          <p:cNvSpPr>
            <a:spLocks noGrp="1"/>
          </p:cNvSpPr>
          <p:nvPr>
            <p:ph type="title"/>
          </p:nvPr>
        </p:nvSpPr>
        <p:spPr/>
        <p:txBody>
          <a:bodyPr/>
          <a:lstStyle/>
          <a:p>
            <a:r>
              <a:rPr lang="en-US" dirty="0"/>
              <a:t>Other Course Nuances, FYI’s, Take-Aways</a:t>
            </a:r>
          </a:p>
        </p:txBody>
      </p:sp>
      <p:sp>
        <p:nvSpPr>
          <p:cNvPr id="3" name="Content Placeholder 2">
            <a:extLst>
              <a:ext uri="{FF2B5EF4-FFF2-40B4-BE49-F238E27FC236}">
                <a16:creationId xmlns:a16="http://schemas.microsoft.com/office/drawing/2014/main" id="{D4192C10-06E7-4103-B708-857736F543F6}"/>
              </a:ext>
            </a:extLst>
          </p:cNvPr>
          <p:cNvSpPr>
            <a:spLocks noGrp="1"/>
          </p:cNvSpPr>
          <p:nvPr>
            <p:ph idx="1"/>
          </p:nvPr>
        </p:nvSpPr>
        <p:spPr/>
        <p:txBody>
          <a:bodyPr>
            <a:normAutofit/>
          </a:bodyPr>
          <a:lstStyle/>
          <a:p>
            <a:r>
              <a:rPr lang="en-US" dirty="0"/>
              <a:t>Assignment submissions</a:t>
            </a:r>
          </a:p>
          <a:p>
            <a:pPr lvl="1"/>
            <a:r>
              <a:rPr lang="en-US" dirty="0"/>
              <a:t>Single pdf containing all plots/visuals</a:t>
            </a:r>
          </a:p>
          <a:p>
            <a:pPr lvl="1"/>
            <a:r>
              <a:rPr lang="en-US" dirty="0"/>
              <a:t>R script</a:t>
            </a:r>
          </a:p>
          <a:p>
            <a:pPr lvl="1"/>
            <a:r>
              <a:rPr lang="en-US" dirty="0"/>
              <a:t>Assignments missing the pdf or script will not be “re-opened” via 2U for a subsequent submission</a:t>
            </a:r>
          </a:p>
          <a:p>
            <a:r>
              <a:rPr lang="en-US" dirty="0"/>
              <a:t>Grading Turn-around</a:t>
            </a:r>
          </a:p>
          <a:p>
            <a:pPr lvl="1"/>
            <a:r>
              <a:rPr lang="en-US" dirty="0"/>
              <a:t>Typically 1 week, sometimes 2 week turnaround</a:t>
            </a:r>
          </a:p>
          <a:p>
            <a:pPr lvl="1"/>
            <a:r>
              <a:rPr lang="en-US" dirty="0"/>
              <a:t>Assignment submissions are due on the posted due date. Late assignments per the syllabus get “half points” taken off. No assignments, except the final poster are accepted and graded after our week 10 class..</a:t>
            </a:r>
          </a:p>
          <a:p>
            <a:pPr lvl="1"/>
            <a:endParaRPr lang="en-US" dirty="0"/>
          </a:p>
          <a:p>
            <a:pPr lvl="1"/>
            <a:endParaRPr lang="en-US" dirty="0"/>
          </a:p>
        </p:txBody>
      </p:sp>
    </p:spTree>
    <p:extLst>
      <p:ext uri="{BB962C8B-B14F-4D97-AF65-F5344CB8AC3E}">
        <p14:creationId xmlns:p14="http://schemas.microsoft.com/office/powerpoint/2010/main" val="570557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7C3BC-E853-46D8-9B9A-E40B2FB64A09}"/>
              </a:ext>
            </a:extLst>
          </p:cNvPr>
          <p:cNvSpPr>
            <a:spLocks noGrp="1"/>
          </p:cNvSpPr>
          <p:nvPr>
            <p:ph type="title"/>
          </p:nvPr>
        </p:nvSpPr>
        <p:spPr>
          <a:xfrm>
            <a:off x="838200" y="365126"/>
            <a:ext cx="10515600" cy="501650"/>
          </a:xfrm>
        </p:spPr>
        <p:txBody>
          <a:bodyPr>
            <a:normAutofit fontScale="90000"/>
          </a:bodyPr>
          <a:lstStyle/>
          <a:p>
            <a:r>
              <a:rPr lang="en-US" dirty="0"/>
              <a:t>Other Course Nuances, FYI’s, Take-Aways</a:t>
            </a:r>
          </a:p>
        </p:txBody>
      </p:sp>
      <p:sp>
        <p:nvSpPr>
          <p:cNvPr id="3" name="Content Placeholder 2">
            <a:extLst>
              <a:ext uri="{FF2B5EF4-FFF2-40B4-BE49-F238E27FC236}">
                <a16:creationId xmlns:a16="http://schemas.microsoft.com/office/drawing/2014/main" id="{D4192C10-06E7-4103-B708-857736F543F6}"/>
              </a:ext>
            </a:extLst>
          </p:cNvPr>
          <p:cNvSpPr>
            <a:spLocks noGrp="1"/>
          </p:cNvSpPr>
          <p:nvPr>
            <p:ph idx="1"/>
          </p:nvPr>
        </p:nvSpPr>
        <p:spPr>
          <a:xfrm>
            <a:off x="838200" y="1457325"/>
            <a:ext cx="10515600" cy="4719638"/>
          </a:xfrm>
        </p:spPr>
        <p:txBody>
          <a:bodyPr>
            <a:normAutofit lnSpcReduction="10000"/>
          </a:bodyPr>
          <a:lstStyle/>
          <a:p>
            <a:r>
              <a:rPr lang="en-US" dirty="0" err="1"/>
              <a:t>Quizes</a:t>
            </a:r>
            <a:endParaRPr lang="en-US" dirty="0"/>
          </a:p>
          <a:p>
            <a:pPr lvl="1"/>
            <a:r>
              <a:rPr lang="en-US" dirty="0"/>
              <a:t>Primarily multiple choice</a:t>
            </a:r>
          </a:p>
          <a:p>
            <a:pPr lvl="1"/>
            <a:r>
              <a:rPr lang="en-US" dirty="0"/>
              <a:t>And 3/4 non multiple choice questions</a:t>
            </a:r>
          </a:p>
          <a:p>
            <a:r>
              <a:rPr lang="en-US" dirty="0"/>
              <a:t>Non </a:t>
            </a:r>
            <a:r>
              <a:rPr lang="en-US" dirty="0" err="1"/>
              <a:t>Mult</a:t>
            </a:r>
            <a:r>
              <a:rPr lang="en-US" dirty="0"/>
              <a:t> Choice questions – examples</a:t>
            </a:r>
          </a:p>
          <a:p>
            <a:pPr marL="0" indent="0">
              <a:buNone/>
            </a:pPr>
            <a:r>
              <a:rPr lang="en-US" sz="2000" dirty="0"/>
              <a:t>In the readings, Fry notes that the seven steps for visualization are acquire, parse, filter, mine, represent, refine, and interact. What are the most common linkages between the steps? Make up a simple example using two or three sentences that shows what it means to iterate through these steps</a:t>
            </a:r>
          </a:p>
          <a:p>
            <a:pPr lvl="1"/>
            <a:r>
              <a:rPr lang="en-US" dirty="0"/>
              <a:t>Note: there are 2 questions here. Both must be answered</a:t>
            </a:r>
          </a:p>
          <a:p>
            <a:pPr marL="0" indent="0">
              <a:buNone/>
            </a:pPr>
            <a:r>
              <a:rPr lang="en-US" sz="2000" dirty="0"/>
              <a:t>When opening a .csv or .</a:t>
            </a:r>
            <a:r>
              <a:rPr lang="en-US" sz="2000" dirty="0" err="1"/>
              <a:t>tsv</a:t>
            </a:r>
            <a:r>
              <a:rPr lang="en-US" sz="2000" dirty="0"/>
              <a:t> file, we can include the parameter </a:t>
            </a:r>
            <a:r>
              <a:rPr lang="en-US" sz="2000" dirty="0" err="1"/>
              <a:t>stringsAsFactor</a:t>
            </a:r>
            <a:r>
              <a:rPr lang="en-US" sz="2000" dirty="0"/>
              <a:t>. What does the parameter do? In this class, do we typically set this value to true or false? Why would we set it the way we do?</a:t>
            </a:r>
          </a:p>
          <a:p>
            <a:pPr lvl="1"/>
            <a:r>
              <a:rPr lang="en-US" dirty="0"/>
              <a:t>Note: there are 3 questions here. All must be answered</a:t>
            </a:r>
          </a:p>
          <a:p>
            <a:pPr lvl="1"/>
            <a:endParaRPr lang="en-US" dirty="0"/>
          </a:p>
        </p:txBody>
      </p:sp>
    </p:spTree>
    <p:extLst>
      <p:ext uri="{BB962C8B-B14F-4D97-AF65-F5344CB8AC3E}">
        <p14:creationId xmlns:p14="http://schemas.microsoft.com/office/powerpoint/2010/main" val="2953590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7C3BC-E853-46D8-9B9A-E40B2FB64A09}"/>
              </a:ext>
            </a:extLst>
          </p:cNvPr>
          <p:cNvSpPr>
            <a:spLocks noGrp="1"/>
          </p:cNvSpPr>
          <p:nvPr>
            <p:ph type="title"/>
          </p:nvPr>
        </p:nvSpPr>
        <p:spPr>
          <a:xfrm>
            <a:off x="838200" y="365126"/>
            <a:ext cx="10515600" cy="501650"/>
          </a:xfrm>
        </p:spPr>
        <p:txBody>
          <a:bodyPr>
            <a:normAutofit fontScale="90000"/>
          </a:bodyPr>
          <a:lstStyle/>
          <a:p>
            <a:r>
              <a:rPr lang="en-US" dirty="0"/>
              <a:t>Other Course Nuances, FYI’s, Take-Aways</a:t>
            </a:r>
          </a:p>
        </p:txBody>
      </p:sp>
      <p:sp>
        <p:nvSpPr>
          <p:cNvPr id="3" name="Content Placeholder 2">
            <a:extLst>
              <a:ext uri="{FF2B5EF4-FFF2-40B4-BE49-F238E27FC236}">
                <a16:creationId xmlns:a16="http://schemas.microsoft.com/office/drawing/2014/main" id="{D4192C10-06E7-4103-B708-857736F543F6}"/>
              </a:ext>
            </a:extLst>
          </p:cNvPr>
          <p:cNvSpPr>
            <a:spLocks noGrp="1"/>
          </p:cNvSpPr>
          <p:nvPr>
            <p:ph idx="1"/>
          </p:nvPr>
        </p:nvSpPr>
        <p:spPr>
          <a:xfrm>
            <a:off x="838200" y="1457325"/>
            <a:ext cx="10515600" cy="4719638"/>
          </a:xfrm>
        </p:spPr>
        <p:txBody>
          <a:bodyPr>
            <a:normAutofit/>
          </a:bodyPr>
          <a:lstStyle/>
          <a:p>
            <a:r>
              <a:rPr lang="en-US" dirty="0"/>
              <a:t>Non </a:t>
            </a:r>
            <a:r>
              <a:rPr lang="en-US" dirty="0" err="1"/>
              <a:t>Mult</a:t>
            </a:r>
            <a:r>
              <a:rPr lang="en-US" dirty="0"/>
              <a:t> Choice questions – examples</a:t>
            </a:r>
          </a:p>
          <a:p>
            <a:pPr marL="0" indent="0">
              <a:buNone/>
            </a:pPr>
            <a:r>
              <a:rPr lang="en-US" sz="2000" dirty="0"/>
              <a:t>Write the code necessary to find out which wine is responsible for the highest </a:t>
            </a:r>
            <a:r>
              <a:rPr lang="en-US" sz="2000" b="1" dirty="0"/>
              <a:t>receipts</a:t>
            </a:r>
            <a:r>
              <a:rPr lang="en-US" sz="2000" dirty="0"/>
              <a:t> in 2012 for each region? (sales.csv)</a:t>
            </a:r>
          </a:p>
          <a:p>
            <a:r>
              <a:rPr lang="en-US" sz="2000" dirty="0"/>
              <a:t>Notes</a:t>
            </a:r>
          </a:p>
          <a:p>
            <a:pPr lvl="1"/>
            <a:r>
              <a:rPr lang="en-US" sz="1600" dirty="0"/>
              <a:t>Reference to receipts – data set has “Income”</a:t>
            </a:r>
          </a:p>
          <a:p>
            <a:pPr lvl="1"/>
            <a:r>
              <a:rPr lang="en-US" sz="1600" dirty="0"/>
              <a:t>I will run your code</a:t>
            </a:r>
          </a:p>
          <a:p>
            <a:pPr lvl="1"/>
            <a:r>
              <a:rPr lang="en-US" sz="1600" dirty="0"/>
              <a:t>If your answer is in a “displayed” data frame I do not want to scan the data frame looking for your answer</a:t>
            </a:r>
          </a:p>
          <a:p>
            <a:pPr lvl="1"/>
            <a:endParaRPr lang="en-US" sz="1600" dirty="0"/>
          </a:p>
          <a:p>
            <a:r>
              <a:rPr lang="en-US" sz="2000" dirty="0"/>
              <a:t>This does not answer the question</a:t>
            </a:r>
          </a:p>
          <a:p>
            <a:endParaRPr lang="en-US" sz="2000" dirty="0"/>
          </a:p>
          <a:p>
            <a:pPr marL="457200" lvl="1" indent="0">
              <a:buNone/>
            </a:pPr>
            <a:endParaRPr lang="en-US" dirty="0"/>
          </a:p>
        </p:txBody>
      </p:sp>
      <p:pic>
        <p:nvPicPr>
          <p:cNvPr id="4" name="Picture 3">
            <a:extLst>
              <a:ext uri="{FF2B5EF4-FFF2-40B4-BE49-F238E27FC236}">
                <a16:creationId xmlns:a16="http://schemas.microsoft.com/office/drawing/2014/main" id="{DB901E61-7CA2-4D55-847B-D8B007E386F6}"/>
              </a:ext>
            </a:extLst>
          </p:cNvPr>
          <p:cNvPicPr>
            <a:picLocks noChangeAspect="1"/>
          </p:cNvPicPr>
          <p:nvPr/>
        </p:nvPicPr>
        <p:blipFill>
          <a:blip r:embed="rId2"/>
          <a:stretch>
            <a:fillRect/>
          </a:stretch>
        </p:blipFill>
        <p:spPr>
          <a:xfrm>
            <a:off x="395287" y="4638675"/>
            <a:ext cx="11401425" cy="1524000"/>
          </a:xfrm>
          <a:prstGeom prst="rect">
            <a:avLst/>
          </a:prstGeom>
        </p:spPr>
      </p:pic>
    </p:spTree>
    <p:extLst>
      <p:ext uri="{BB962C8B-B14F-4D97-AF65-F5344CB8AC3E}">
        <p14:creationId xmlns:p14="http://schemas.microsoft.com/office/powerpoint/2010/main" val="1913153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7C3BC-E853-46D8-9B9A-E40B2FB64A09}"/>
              </a:ext>
            </a:extLst>
          </p:cNvPr>
          <p:cNvSpPr>
            <a:spLocks noGrp="1"/>
          </p:cNvSpPr>
          <p:nvPr>
            <p:ph type="title"/>
          </p:nvPr>
        </p:nvSpPr>
        <p:spPr>
          <a:xfrm>
            <a:off x="838200" y="365126"/>
            <a:ext cx="10515600" cy="501650"/>
          </a:xfrm>
        </p:spPr>
        <p:txBody>
          <a:bodyPr>
            <a:normAutofit fontScale="90000"/>
          </a:bodyPr>
          <a:lstStyle/>
          <a:p>
            <a:r>
              <a:rPr lang="en-US" dirty="0"/>
              <a:t>Other Course Nuances, FYI’s, Take-Aways</a:t>
            </a:r>
          </a:p>
        </p:txBody>
      </p:sp>
      <p:sp>
        <p:nvSpPr>
          <p:cNvPr id="3" name="Content Placeholder 2">
            <a:extLst>
              <a:ext uri="{FF2B5EF4-FFF2-40B4-BE49-F238E27FC236}">
                <a16:creationId xmlns:a16="http://schemas.microsoft.com/office/drawing/2014/main" id="{D4192C10-06E7-4103-B708-857736F543F6}"/>
              </a:ext>
            </a:extLst>
          </p:cNvPr>
          <p:cNvSpPr>
            <a:spLocks noGrp="1"/>
          </p:cNvSpPr>
          <p:nvPr>
            <p:ph idx="1"/>
          </p:nvPr>
        </p:nvSpPr>
        <p:spPr>
          <a:xfrm>
            <a:off x="838200" y="1457325"/>
            <a:ext cx="10515600" cy="4719638"/>
          </a:xfrm>
        </p:spPr>
        <p:txBody>
          <a:bodyPr>
            <a:normAutofit/>
          </a:bodyPr>
          <a:lstStyle/>
          <a:p>
            <a:r>
              <a:rPr lang="en-US" dirty="0"/>
              <a:t>Non </a:t>
            </a:r>
            <a:r>
              <a:rPr lang="en-US" dirty="0" err="1"/>
              <a:t>Mult</a:t>
            </a:r>
            <a:r>
              <a:rPr lang="en-US" dirty="0"/>
              <a:t> Choice questions – examples</a:t>
            </a:r>
          </a:p>
          <a:p>
            <a:pPr marL="0" indent="0">
              <a:buNone/>
            </a:pPr>
            <a:r>
              <a:rPr lang="en-US" sz="2000" dirty="0"/>
              <a:t>Write the code necessary to find out which wine is responsible for the highest </a:t>
            </a:r>
            <a:r>
              <a:rPr lang="en-US" sz="2000" b="1" dirty="0"/>
              <a:t>receipts</a:t>
            </a:r>
            <a:r>
              <a:rPr lang="en-US" sz="2000" dirty="0"/>
              <a:t> in 2012 for each region? (sales.csv)</a:t>
            </a:r>
          </a:p>
          <a:p>
            <a:pPr marL="0" indent="0">
              <a:buNone/>
            </a:pPr>
            <a:r>
              <a:rPr lang="en-US" sz="2000" dirty="0"/>
              <a:t>This does not answer the question</a:t>
            </a:r>
          </a:p>
          <a:p>
            <a:endParaRPr lang="en-US" sz="2000" dirty="0"/>
          </a:p>
          <a:p>
            <a:pPr marL="457200" lvl="1" indent="0">
              <a:buNone/>
            </a:pPr>
            <a:endParaRPr lang="en-US" dirty="0"/>
          </a:p>
        </p:txBody>
      </p:sp>
      <p:pic>
        <p:nvPicPr>
          <p:cNvPr id="4" name="Picture 3">
            <a:extLst>
              <a:ext uri="{FF2B5EF4-FFF2-40B4-BE49-F238E27FC236}">
                <a16:creationId xmlns:a16="http://schemas.microsoft.com/office/drawing/2014/main" id="{DB901E61-7CA2-4D55-847B-D8B007E386F6}"/>
              </a:ext>
            </a:extLst>
          </p:cNvPr>
          <p:cNvPicPr>
            <a:picLocks noChangeAspect="1"/>
          </p:cNvPicPr>
          <p:nvPr/>
        </p:nvPicPr>
        <p:blipFill>
          <a:blip r:embed="rId2"/>
          <a:stretch>
            <a:fillRect/>
          </a:stretch>
        </p:blipFill>
        <p:spPr>
          <a:xfrm>
            <a:off x="329299" y="3055144"/>
            <a:ext cx="11401425" cy="1524000"/>
          </a:xfrm>
          <a:prstGeom prst="rect">
            <a:avLst/>
          </a:prstGeom>
        </p:spPr>
      </p:pic>
      <p:sp>
        <p:nvSpPr>
          <p:cNvPr id="6" name="TextBox 5">
            <a:extLst>
              <a:ext uri="{FF2B5EF4-FFF2-40B4-BE49-F238E27FC236}">
                <a16:creationId xmlns:a16="http://schemas.microsoft.com/office/drawing/2014/main" id="{805495A0-F1EF-4591-A8F5-DEFD4173A209}"/>
              </a:ext>
            </a:extLst>
          </p:cNvPr>
          <p:cNvSpPr txBox="1"/>
          <p:nvPr/>
        </p:nvSpPr>
        <p:spPr>
          <a:xfrm>
            <a:off x="443060" y="4835951"/>
            <a:ext cx="3073138" cy="369332"/>
          </a:xfrm>
          <a:prstGeom prst="rect">
            <a:avLst/>
          </a:prstGeom>
          <a:noFill/>
        </p:spPr>
        <p:txBody>
          <a:bodyPr wrap="square" rtlCol="0">
            <a:spAutoFit/>
          </a:bodyPr>
          <a:lstStyle/>
          <a:p>
            <a:r>
              <a:rPr lang="en-US" dirty="0"/>
              <a:t>This answers the question</a:t>
            </a:r>
          </a:p>
        </p:txBody>
      </p:sp>
      <p:pic>
        <p:nvPicPr>
          <p:cNvPr id="7" name="Picture 6">
            <a:extLst>
              <a:ext uri="{FF2B5EF4-FFF2-40B4-BE49-F238E27FC236}">
                <a16:creationId xmlns:a16="http://schemas.microsoft.com/office/drawing/2014/main" id="{F93A5CB9-2688-4E12-B05B-A3297F2C1612}"/>
              </a:ext>
            </a:extLst>
          </p:cNvPr>
          <p:cNvPicPr>
            <a:picLocks noChangeAspect="1"/>
          </p:cNvPicPr>
          <p:nvPr/>
        </p:nvPicPr>
        <p:blipFill>
          <a:blip r:embed="rId3"/>
          <a:stretch>
            <a:fillRect/>
          </a:stretch>
        </p:blipFill>
        <p:spPr>
          <a:xfrm>
            <a:off x="552058" y="5194709"/>
            <a:ext cx="3848100" cy="1581150"/>
          </a:xfrm>
          <a:prstGeom prst="rect">
            <a:avLst/>
          </a:prstGeom>
        </p:spPr>
      </p:pic>
    </p:spTree>
    <p:extLst>
      <p:ext uri="{BB962C8B-B14F-4D97-AF65-F5344CB8AC3E}">
        <p14:creationId xmlns:p14="http://schemas.microsoft.com/office/powerpoint/2010/main" val="726688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B3F76-5485-49D3-A844-42E186FFCDA3}"/>
              </a:ext>
            </a:extLst>
          </p:cNvPr>
          <p:cNvSpPr>
            <a:spLocks noGrp="1"/>
          </p:cNvSpPr>
          <p:nvPr>
            <p:ph type="title"/>
          </p:nvPr>
        </p:nvSpPr>
        <p:spPr>
          <a:xfrm>
            <a:off x="838200" y="365125"/>
            <a:ext cx="10515600" cy="339725"/>
          </a:xfrm>
        </p:spPr>
        <p:txBody>
          <a:bodyPr>
            <a:noAutofit/>
          </a:bodyPr>
          <a:lstStyle/>
          <a:p>
            <a:pPr algn="ctr"/>
            <a:r>
              <a:rPr lang="en-US" sz="3600" dirty="0"/>
              <a:t>Agenda</a:t>
            </a:r>
          </a:p>
        </p:txBody>
      </p:sp>
      <p:sp>
        <p:nvSpPr>
          <p:cNvPr id="3" name="Content Placeholder 2">
            <a:extLst>
              <a:ext uri="{FF2B5EF4-FFF2-40B4-BE49-F238E27FC236}">
                <a16:creationId xmlns:a16="http://schemas.microsoft.com/office/drawing/2014/main" id="{42C42427-AEFE-4A64-BF67-8B23F199F246}"/>
              </a:ext>
            </a:extLst>
          </p:cNvPr>
          <p:cNvSpPr>
            <a:spLocks noGrp="1"/>
          </p:cNvSpPr>
          <p:nvPr>
            <p:ph idx="1"/>
          </p:nvPr>
        </p:nvSpPr>
        <p:spPr>
          <a:xfrm>
            <a:off x="542925" y="781050"/>
            <a:ext cx="11182350" cy="5934075"/>
          </a:xfrm>
        </p:spPr>
        <p:txBody>
          <a:bodyPr>
            <a:normAutofit fontScale="92500" lnSpcReduction="10000"/>
          </a:bodyPr>
          <a:lstStyle/>
          <a:p>
            <a:r>
              <a:rPr lang="en-US" dirty="0"/>
              <a:t>Student Profiles - Posts</a:t>
            </a:r>
          </a:p>
          <a:p>
            <a:r>
              <a:rPr lang="en-US" dirty="0"/>
              <a:t>Course Overview</a:t>
            </a:r>
          </a:p>
          <a:p>
            <a:pPr lvl="1"/>
            <a:r>
              <a:rPr lang="en-US" dirty="0"/>
              <a:t>LMS – 2U Platform</a:t>
            </a:r>
          </a:p>
          <a:p>
            <a:pPr lvl="2"/>
            <a:r>
              <a:rPr lang="en-US" dirty="0"/>
              <a:t>Async Lecture / Synch Lecture</a:t>
            </a:r>
          </a:p>
          <a:p>
            <a:pPr lvl="2"/>
            <a:r>
              <a:rPr lang="en-US" dirty="0"/>
              <a:t>Lab</a:t>
            </a:r>
          </a:p>
          <a:p>
            <a:pPr lvl="2"/>
            <a:r>
              <a:rPr lang="en-US" dirty="0"/>
              <a:t>Collaboration Mechanics – Wall, Google Doc’s, Breakout Sessions</a:t>
            </a:r>
          </a:p>
          <a:p>
            <a:pPr lvl="2"/>
            <a:r>
              <a:rPr lang="en-US" dirty="0"/>
              <a:t>More Collaboration: slack.com, </a:t>
            </a:r>
            <a:r>
              <a:rPr lang="en-US" dirty="0" err="1"/>
              <a:t>rstudio.cloud</a:t>
            </a:r>
            <a:endParaRPr lang="en-US" dirty="0"/>
          </a:p>
          <a:p>
            <a:pPr lvl="1"/>
            <a:r>
              <a:rPr lang="en-US" dirty="0"/>
              <a:t>Syllabus Summary – posted in </a:t>
            </a:r>
            <a:r>
              <a:rPr lang="en-US" b="1" dirty="0"/>
              <a:t>Files</a:t>
            </a:r>
            <a:r>
              <a:rPr lang="en-US" dirty="0"/>
              <a:t> area</a:t>
            </a:r>
          </a:p>
          <a:p>
            <a:r>
              <a:rPr lang="en-US" dirty="0"/>
              <a:t>Typical Sync Session</a:t>
            </a:r>
          </a:p>
          <a:p>
            <a:pPr lvl="1"/>
            <a:r>
              <a:rPr lang="en-US" dirty="0"/>
              <a:t>Lab oriented – review code/visuals germane to weekly subject material</a:t>
            </a:r>
          </a:p>
          <a:p>
            <a:pPr lvl="1"/>
            <a:r>
              <a:rPr lang="en-US" dirty="0"/>
              <a:t>Comments/reflection on Lecture Material</a:t>
            </a:r>
          </a:p>
          <a:p>
            <a:pPr lvl="1"/>
            <a:r>
              <a:rPr lang="en-US" dirty="0"/>
              <a:t>Discussion Topic Germaine to Weekly Subject Material</a:t>
            </a:r>
          </a:p>
          <a:p>
            <a:pPr lvl="1"/>
            <a:r>
              <a:rPr lang="en-US" dirty="0"/>
              <a:t>In class exercise – individual or group</a:t>
            </a:r>
          </a:p>
          <a:p>
            <a:pPr lvl="1"/>
            <a:r>
              <a:rPr lang="en-US" dirty="0"/>
              <a:t>More breakout sessions throughout the semester</a:t>
            </a:r>
          </a:p>
          <a:p>
            <a:pPr lvl="1"/>
            <a:r>
              <a:rPr lang="en-US" dirty="0"/>
              <a:t>Presentations – Advanced Topic, Final Poster</a:t>
            </a:r>
          </a:p>
          <a:p>
            <a:pPr lvl="1"/>
            <a:r>
              <a:rPr lang="en-US" dirty="0"/>
              <a:t>General / Specific Q&amp;A</a:t>
            </a:r>
          </a:p>
          <a:p>
            <a:r>
              <a:rPr lang="en-US" dirty="0"/>
              <a:t>Note: Final Project Samples posted (on 2U not BB)</a:t>
            </a:r>
          </a:p>
        </p:txBody>
      </p:sp>
    </p:spTree>
    <p:extLst>
      <p:ext uri="{BB962C8B-B14F-4D97-AF65-F5344CB8AC3E}">
        <p14:creationId xmlns:p14="http://schemas.microsoft.com/office/powerpoint/2010/main" val="3334656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B3F76-5485-49D3-A844-42E186FFCDA3}"/>
              </a:ext>
            </a:extLst>
          </p:cNvPr>
          <p:cNvSpPr>
            <a:spLocks noGrp="1"/>
          </p:cNvSpPr>
          <p:nvPr>
            <p:ph type="title"/>
          </p:nvPr>
        </p:nvSpPr>
        <p:spPr>
          <a:xfrm>
            <a:off x="838200" y="365125"/>
            <a:ext cx="10515600" cy="339725"/>
          </a:xfrm>
        </p:spPr>
        <p:txBody>
          <a:bodyPr>
            <a:noAutofit/>
          </a:bodyPr>
          <a:lstStyle/>
          <a:p>
            <a:pPr algn="ctr"/>
            <a:r>
              <a:rPr lang="en-US" sz="3600" dirty="0"/>
              <a:t>Some Consistent Themes/Observations/To-do’s</a:t>
            </a:r>
          </a:p>
        </p:txBody>
      </p:sp>
      <p:sp>
        <p:nvSpPr>
          <p:cNvPr id="3" name="Content Placeholder 2">
            <a:extLst>
              <a:ext uri="{FF2B5EF4-FFF2-40B4-BE49-F238E27FC236}">
                <a16:creationId xmlns:a16="http://schemas.microsoft.com/office/drawing/2014/main" id="{42C42427-AEFE-4A64-BF67-8B23F199F246}"/>
              </a:ext>
            </a:extLst>
          </p:cNvPr>
          <p:cNvSpPr>
            <a:spLocks noGrp="1"/>
          </p:cNvSpPr>
          <p:nvPr>
            <p:ph idx="1"/>
          </p:nvPr>
        </p:nvSpPr>
        <p:spPr>
          <a:xfrm>
            <a:off x="1419225" y="1050925"/>
            <a:ext cx="9934575" cy="5324475"/>
          </a:xfrm>
        </p:spPr>
        <p:txBody>
          <a:bodyPr>
            <a:normAutofit lnSpcReduction="10000"/>
          </a:bodyPr>
          <a:lstStyle/>
          <a:p>
            <a:r>
              <a:rPr lang="en-US" dirty="0"/>
              <a:t>Async Lectures, Labs, HW’s – Structure/Methodology</a:t>
            </a:r>
          </a:p>
          <a:p>
            <a:pPr lvl="1"/>
            <a:r>
              <a:rPr lang="en-US" dirty="0"/>
              <a:t>Data preparation as a precursor to visualization(s)</a:t>
            </a:r>
          </a:p>
          <a:p>
            <a:pPr lvl="2"/>
            <a:r>
              <a:rPr lang="en-US" dirty="0"/>
              <a:t>Data generation</a:t>
            </a:r>
          </a:p>
          <a:p>
            <a:pPr lvl="2"/>
            <a:r>
              <a:rPr lang="en-US" dirty="0"/>
              <a:t>Data Acquisition, Cleansing, Transformation</a:t>
            </a:r>
          </a:p>
          <a:p>
            <a:pPr lvl="1"/>
            <a:r>
              <a:rPr lang="en-US" dirty="0"/>
              <a:t>Plot/Visualization code</a:t>
            </a:r>
          </a:p>
          <a:p>
            <a:pPr marL="914400" lvl="2" indent="0">
              <a:buNone/>
            </a:pPr>
            <a:endParaRPr lang="en-US" dirty="0"/>
          </a:p>
          <a:p>
            <a:r>
              <a:rPr lang="en-US" dirty="0" err="1"/>
              <a:t>Quizes</a:t>
            </a:r>
            <a:endParaRPr lang="en-US" dirty="0"/>
          </a:p>
          <a:p>
            <a:pPr lvl="1"/>
            <a:r>
              <a:rPr lang="en-US" dirty="0"/>
              <a:t>2 – 4 questions requiring text and/or code response</a:t>
            </a:r>
          </a:p>
          <a:p>
            <a:pPr lvl="1"/>
            <a:r>
              <a:rPr lang="en-US" dirty="0"/>
              <a:t>Majority of questions are multiple choice</a:t>
            </a:r>
          </a:p>
          <a:p>
            <a:pPr lvl="1"/>
            <a:r>
              <a:rPr lang="en-US" dirty="0"/>
              <a:t>Questions </a:t>
            </a:r>
            <a:r>
              <a:rPr lang="en-US" b="1" dirty="0"/>
              <a:t>sourced from </a:t>
            </a:r>
            <a:r>
              <a:rPr lang="en-US" b="1" dirty="0" err="1"/>
              <a:t>asynch</a:t>
            </a:r>
            <a:r>
              <a:rPr lang="en-US" b="1" dirty="0"/>
              <a:t> material, texts, collateral pdf content</a:t>
            </a:r>
            <a:r>
              <a:rPr lang="en-US" dirty="0"/>
              <a:t>,,, your answers should be drawn from these sources vs. your heuristic knowledge base. Questions are framed within the context of this course </a:t>
            </a:r>
            <a:r>
              <a:rPr lang="en-US" dirty="0" err="1"/>
              <a:t>ie</a:t>
            </a:r>
            <a:r>
              <a:rPr lang="en-US" dirty="0"/>
              <a:t> Visualization</a:t>
            </a:r>
          </a:p>
          <a:p>
            <a:pPr lvl="1"/>
            <a:r>
              <a:rPr lang="en-US" dirty="0"/>
              <a:t>Not timed</a:t>
            </a:r>
          </a:p>
          <a:p>
            <a:pPr lvl="1"/>
            <a:r>
              <a:rPr lang="en-US" dirty="0"/>
              <a:t>You can refer to source content</a:t>
            </a:r>
          </a:p>
        </p:txBody>
      </p:sp>
    </p:spTree>
    <p:extLst>
      <p:ext uri="{BB962C8B-B14F-4D97-AF65-F5344CB8AC3E}">
        <p14:creationId xmlns:p14="http://schemas.microsoft.com/office/powerpoint/2010/main" val="3677824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B3F76-5485-49D3-A844-42E186FFCDA3}"/>
              </a:ext>
            </a:extLst>
          </p:cNvPr>
          <p:cNvSpPr>
            <a:spLocks noGrp="1"/>
          </p:cNvSpPr>
          <p:nvPr>
            <p:ph type="title"/>
          </p:nvPr>
        </p:nvSpPr>
        <p:spPr>
          <a:xfrm>
            <a:off x="838200" y="365125"/>
            <a:ext cx="10515600" cy="339725"/>
          </a:xfrm>
        </p:spPr>
        <p:txBody>
          <a:bodyPr>
            <a:noAutofit/>
          </a:bodyPr>
          <a:lstStyle/>
          <a:p>
            <a:pPr algn="ctr"/>
            <a:r>
              <a:rPr lang="en-US" sz="3600" dirty="0"/>
              <a:t>Some Consistent Themes/Observations/To-do’s</a:t>
            </a:r>
          </a:p>
        </p:txBody>
      </p:sp>
      <p:sp>
        <p:nvSpPr>
          <p:cNvPr id="3" name="Content Placeholder 2">
            <a:extLst>
              <a:ext uri="{FF2B5EF4-FFF2-40B4-BE49-F238E27FC236}">
                <a16:creationId xmlns:a16="http://schemas.microsoft.com/office/drawing/2014/main" id="{42C42427-AEFE-4A64-BF67-8B23F199F246}"/>
              </a:ext>
            </a:extLst>
          </p:cNvPr>
          <p:cNvSpPr>
            <a:spLocks noGrp="1"/>
          </p:cNvSpPr>
          <p:nvPr>
            <p:ph idx="1"/>
          </p:nvPr>
        </p:nvSpPr>
        <p:spPr>
          <a:xfrm>
            <a:off x="685800" y="1050925"/>
            <a:ext cx="11353799" cy="5324475"/>
          </a:xfrm>
        </p:spPr>
        <p:txBody>
          <a:bodyPr>
            <a:normAutofit/>
          </a:bodyPr>
          <a:lstStyle/>
          <a:p>
            <a:r>
              <a:rPr lang="en-US" dirty="0"/>
              <a:t>Check out your access to the </a:t>
            </a:r>
            <a:r>
              <a:rPr lang="en-US" dirty="0" err="1"/>
              <a:t>iLab</a:t>
            </a:r>
            <a:r>
              <a:rPr lang="en-US" dirty="0"/>
              <a:t>, specifically Adobe Acrobat</a:t>
            </a:r>
          </a:p>
          <a:p>
            <a:endParaRPr lang="en-US" dirty="0"/>
          </a:p>
          <a:p>
            <a:r>
              <a:rPr lang="en-US" dirty="0"/>
              <a:t>[remotelab.ischool.syr.edu]  </a:t>
            </a:r>
            <a:r>
              <a:rPr lang="en-US" dirty="0" err="1"/>
              <a:t>RemoteLab</a:t>
            </a:r>
            <a:r>
              <a:rPr lang="en-US" dirty="0"/>
              <a:t> has had a good run, but we’re transitioning to a new platform for ‘remote lab’ access. The new platform ([rlab.ischool.syr.edu]</a:t>
            </a:r>
            <a:r>
              <a:rPr lang="en-US" dirty="0" err="1"/>
              <a:t>RLab</a:t>
            </a:r>
            <a:r>
              <a:rPr lang="en-US" dirty="0"/>
              <a:t>) currently has a 144 seat capacity (we’ll add more if needed) and access from off campus will no longer require the SU VPN! </a:t>
            </a:r>
          </a:p>
          <a:p>
            <a:r>
              <a:rPr lang="en-US" dirty="0"/>
              <a:t>Documentation for </a:t>
            </a:r>
            <a:r>
              <a:rPr lang="en-US" dirty="0" err="1"/>
              <a:t>RLab</a:t>
            </a:r>
            <a:r>
              <a:rPr lang="en-US" dirty="0"/>
              <a:t> can be found here:      </a:t>
            </a:r>
            <a:r>
              <a:rPr lang="en-US" dirty="0">
                <a:hlinkClick r:id="rId2"/>
              </a:rPr>
              <a:t>https://answers.syr.edu/x/ygabBQ</a:t>
            </a:r>
            <a:r>
              <a:rPr lang="en-US" dirty="0"/>
              <a:t> </a:t>
            </a:r>
          </a:p>
        </p:txBody>
      </p:sp>
    </p:spTree>
    <p:extLst>
      <p:ext uri="{BB962C8B-B14F-4D97-AF65-F5344CB8AC3E}">
        <p14:creationId xmlns:p14="http://schemas.microsoft.com/office/powerpoint/2010/main" val="3788675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C55D6-4ED0-45FB-B8AA-CC8E76BA865E}"/>
              </a:ext>
            </a:extLst>
          </p:cNvPr>
          <p:cNvSpPr>
            <a:spLocks noGrp="1"/>
          </p:cNvSpPr>
          <p:nvPr>
            <p:ph type="title"/>
          </p:nvPr>
        </p:nvSpPr>
        <p:spPr/>
        <p:txBody>
          <a:bodyPr/>
          <a:lstStyle/>
          <a:p>
            <a:r>
              <a:rPr lang="en-US" dirty="0"/>
              <a:t>How to Reach Me</a:t>
            </a:r>
          </a:p>
        </p:txBody>
      </p:sp>
      <p:sp>
        <p:nvSpPr>
          <p:cNvPr id="3" name="Content Placeholder 2">
            <a:extLst>
              <a:ext uri="{FF2B5EF4-FFF2-40B4-BE49-F238E27FC236}">
                <a16:creationId xmlns:a16="http://schemas.microsoft.com/office/drawing/2014/main" id="{83A46D29-1135-4643-B684-D98DECF5DE8F}"/>
              </a:ext>
            </a:extLst>
          </p:cNvPr>
          <p:cNvSpPr>
            <a:spLocks noGrp="1"/>
          </p:cNvSpPr>
          <p:nvPr>
            <p:ph idx="1"/>
          </p:nvPr>
        </p:nvSpPr>
        <p:spPr/>
        <p:txBody>
          <a:bodyPr>
            <a:normAutofit lnSpcReduction="10000"/>
          </a:bodyPr>
          <a:lstStyle/>
          <a:p>
            <a:r>
              <a:rPr lang="en-US" dirty="0"/>
              <a:t>How to Reach Me / Pseudo Office Hours</a:t>
            </a:r>
          </a:p>
          <a:p>
            <a:pPr lvl="1"/>
            <a:r>
              <a:rPr lang="en-US" dirty="0">
                <a:hlinkClick r:id="rId2"/>
              </a:rPr>
              <a:t>gekrudys@syr.edu</a:t>
            </a:r>
            <a:endParaRPr lang="en-US" dirty="0"/>
          </a:p>
          <a:p>
            <a:r>
              <a:rPr lang="en-US" dirty="0"/>
              <a:t>Follow up Communication Options</a:t>
            </a:r>
          </a:p>
          <a:p>
            <a:pPr lvl="1"/>
            <a:r>
              <a:rPr lang="en-US" dirty="0"/>
              <a:t>Email</a:t>
            </a:r>
          </a:p>
          <a:p>
            <a:pPr lvl="1"/>
            <a:r>
              <a:rPr lang="en-US" dirty="0"/>
              <a:t>Mutually agreeable phone call</a:t>
            </a:r>
          </a:p>
          <a:p>
            <a:pPr lvl="1"/>
            <a:r>
              <a:rPr lang="en-US" dirty="0"/>
              <a:t>Recognize our schedules will vary due to work, family, other commitments</a:t>
            </a:r>
          </a:p>
          <a:p>
            <a:pPr lvl="1"/>
            <a:r>
              <a:rPr lang="en-US" dirty="0"/>
              <a:t>Best days to connect: Monday through Friday</a:t>
            </a:r>
          </a:p>
          <a:p>
            <a:pPr lvl="1"/>
            <a:r>
              <a:rPr lang="en-US" dirty="0"/>
              <a:t>Saturdays are somewhat flexible</a:t>
            </a:r>
          </a:p>
          <a:p>
            <a:pPr lvl="1"/>
            <a:r>
              <a:rPr lang="en-US" dirty="0"/>
              <a:t>Worst day to connect: Sunday</a:t>
            </a:r>
          </a:p>
          <a:p>
            <a:r>
              <a:rPr lang="en-US" dirty="0"/>
              <a:t>Open to other synchronous communication options </a:t>
            </a:r>
            <a:r>
              <a:rPr lang="en-US" dirty="0" err="1"/>
              <a:t>ie</a:t>
            </a:r>
            <a:r>
              <a:rPr lang="en-US" dirty="0"/>
              <a:t>.</a:t>
            </a:r>
          </a:p>
          <a:p>
            <a:pPr lvl="1"/>
            <a:r>
              <a:rPr lang="en-US" dirty="0"/>
              <a:t>Schedule Zoom outside of regular Tuesday time</a:t>
            </a:r>
          </a:p>
          <a:p>
            <a:endParaRPr lang="en-US" dirty="0"/>
          </a:p>
        </p:txBody>
      </p:sp>
    </p:spTree>
    <p:extLst>
      <p:ext uri="{BB962C8B-B14F-4D97-AF65-F5344CB8AC3E}">
        <p14:creationId xmlns:p14="http://schemas.microsoft.com/office/powerpoint/2010/main" val="23850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BFB37-0228-4456-9F5A-800A4428D119}"/>
              </a:ext>
            </a:extLst>
          </p:cNvPr>
          <p:cNvSpPr>
            <a:spLocks noGrp="1"/>
          </p:cNvSpPr>
          <p:nvPr>
            <p:ph type="title"/>
          </p:nvPr>
        </p:nvSpPr>
        <p:spPr/>
        <p:txBody>
          <a:bodyPr/>
          <a:lstStyle/>
          <a:p>
            <a:r>
              <a:rPr lang="en-US" dirty="0"/>
              <a:t>Today / This Evening</a:t>
            </a:r>
          </a:p>
        </p:txBody>
      </p:sp>
      <p:sp>
        <p:nvSpPr>
          <p:cNvPr id="3" name="Content Placeholder 2">
            <a:extLst>
              <a:ext uri="{FF2B5EF4-FFF2-40B4-BE49-F238E27FC236}">
                <a16:creationId xmlns:a16="http://schemas.microsoft.com/office/drawing/2014/main" id="{AD33F3E8-9703-48E9-933F-719DC99A512A}"/>
              </a:ext>
            </a:extLst>
          </p:cNvPr>
          <p:cNvSpPr>
            <a:spLocks noGrp="1"/>
          </p:cNvSpPr>
          <p:nvPr>
            <p:ph idx="1"/>
          </p:nvPr>
        </p:nvSpPr>
        <p:spPr/>
        <p:txBody>
          <a:bodyPr>
            <a:normAutofit fontScale="92500" lnSpcReduction="10000"/>
          </a:bodyPr>
          <a:lstStyle/>
          <a:p>
            <a:r>
              <a:rPr lang="en-US" dirty="0"/>
              <a:t>Why Visualization </a:t>
            </a:r>
          </a:p>
          <a:p>
            <a:pPr lvl="1"/>
            <a:r>
              <a:rPr lang="en-US" dirty="0"/>
              <a:t>Communication</a:t>
            </a:r>
          </a:p>
          <a:p>
            <a:pPr lvl="1"/>
            <a:r>
              <a:rPr lang="en-US" dirty="0"/>
              <a:t>Exploration</a:t>
            </a:r>
          </a:p>
          <a:p>
            <a:r>
              <a:rPr lang="en-US" dirty="0"/>
              <a:t>Anscombe Quartet – </a:t>
            </a:r>
            <a:r>
              <a:rPr lang="en-US" dirty="0">
                <a:hlinkClick r:id="rId2"/>
              </a:rPr>
              <a:t>https://medium.com/datadriveninvestor/anscombes-quartet-12649db7eac0</a:t>
            </a:r>
            <a:endParaRPr lang="en-US" dirty="0"/>
          </a:p>
          <a:p>
            <a:r>
              <a:rPr lang="en-US" dirty="0"/>
              <a:t>Reference to Week 1 lab code</a:t>
            </a:r>
          </a:p>
          <a:p>
            <a:r>
              <a:rPr lang="en-US" dirty="0"/>
              <a:t>Some additional lab code to share</a:t>
            </a:r>
          </a:p>
          <a:p>
            <a:r>
              <a:rPr lang="en-US" dirty="0"/>
              <a:t>Advanced Topic sign up – google doc in files area</a:t>
            </a:r>
          </a:p>
          <a:p>
            <a:r>
              <a:rPr lang="en-US" dirty="0"/>
              <a:t>Visualization “Nuggets”</a:t>
            </a:r>
          </a:p>
          <a:p>
            <a:r>
              <a:rPr lang="en-US" dirty="0"/>
              <a:t>Places to Find Data</a:t>
            </a:r>
          </a:p>
          <a:p>
            <a:endParaRPr lang="en-US" dirty="0"/>
          </a:p>
        </p:txBody>
      </p:sp>
    </p:spTree>
    <p:extLst>
      <p:ext uri="{BB962C8B-B14F-4D97-AF65-F5344CB8AC3E}">
        <p14:creationId xmlns:p14="http://schemas.microsoft.com/office/powerpoint/2010/main" val="4057085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7C3BC-E853-46D8-9B9A-E40B2FB64A09}"/>
              </a:ext>
            </a:extLst>
          </p:cNvPr>
          <p:cNvSpPr>
            <a:spLocks noGrp="1"/>
          </p:cNvSpPr>
          <p:nvPr>
            <p:ph type="title"/>
          </p:nvPr>
        </p:nvSpPr>
        <p:spPr/>
        <p:txBody>
          <a:bodyPr/>
          <a:lstStyle/>
          <a:p>
            <a:r>
              <a:rPr lang="en-US" dirty="0" err="1"/>
              <a:t>Asynch</a:t>
            </a:r>
            <a:r>
              <a:rPr lang="en-US" dirty="0"/>
              <a:t> Lab Recap</a:t>
            </a:r>
          </a:p>
        </p:txBody>
      </p:sp>
      <p:sp>
        <p:nvSpPr>
          <p:cNvPr id="3" name="Content Placeholder 2">
            <a:extLst>
              <a:ext uri="{FF2B5EF4-FFF2-40B4-BE49-F238E27FC236}">
                <a16:creationId xmlns:a16="http://schemas.microsoft.com/office/drawing/2014/main" id="{D4192C10-06E7-4103-B708-857736F543F6}"/>
              </a:ext>
            </a:extLst>
          </p:cNvPr>
          <p:cNvSpPr>
            <a:spLocks noGrp="1"/>
          </p:cNvSpPr>
          <p:nvPr>
            <p:ph idx="1"/>
          </p:nvPr>
        </p:nvSpPr>
        <p:spPr/>
        <p:txBody>
          <a:bodyPr>
            <a:normAutofit/>
          </a:bodyPr>
          <a:lstStyle/>
          <a:p>
            <a:r>
              <a:rPr lang="en-US" dirty="0"/>
              <a:t>Visualization Functions</a:t>
            </a:r>
          </a:p>
          <a:p>
            <a:pPr lvl="1"/>
            <a:r>
              <a:rPr lang="en-US" dirty="0"/>
              <a:t>pie</a:t>
            </a:r>
          </a:p>
          <a:p>
            <a:pPr lvl="1"/>
            <a:r>
              <a:rPr lang="en-US" dirty="0"/>
              <a:t>plot</a:t>
            </a:r>
          </a:p>
          <a:p>
            <a:pPr lvl="1"/>
            <a:r>
              <a:rPr lang="en-US" dirty="0" err="1"/>
              <a:t>barplot</a:t>
            </a:r>
            <a:endParaRPr lang="en-US" dirty="0"/>
          </a:p>
          <a:p>
            <a:pPr lvl="1"/>
            <a:r>
              <a:rPr lang="en-US" dirty="0"/>
              <a:t>hist</a:t>
            </a:r>
          </a:p>
          <a:p>
            <a:pPr lvl="1"/>
            <a:endParaRPr lang="en-US" dirty="0"/>
          </a:p>
          <a:p>
            <a:pPr lvl="1"/>
            <a:endParaRPr lang="en-US" dirty="0"/>
          </a:p>
        </p:txBody>
      </p:sp>
    </p:spTree>
    <p:extLst>
      <p:ext uri="{BB962C8B-B14F-4D97-AF65-F5344CB8AC3E}">
        <p14:creationId xmlns:p14="http://schemas.microsoft.com/office/powerpoint/2010/main" val="3397152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F1C9C-ED7E-430E-912E-36A6FE5DC3AE}"/>
              </a:ext>
            </a:extLst>
          </p:cNvPr>
          <p:cNvSpPr>
            <a:spLocks noGrp="1"/>
          </p:cNvSpPr>
          <p:nvPr>
            <p:ph type="title"/>
          </p:nvPr>
        </p:nvSpPr>
        <p:spPr/>
        <p:txBody>
          <a:bodyPr/>
          <a:lstStyle/>
          <a:p>
            <a:r>
              <a:rPr lang="en-US" dirty="0"/>
              <a:t>Visualization Features/Options</a:t>
            </a:r>
          </a:p>
        </p:txBody>
      </p:sp>
      <p:sp>
        <p:nvSpPr>
          <p:cNvPr id="3" name="Content Placeholder 2">
            <a:extLst>
              <a:ext uri="{FF2B5EF4-FFF2-40B4-BE49-F238E27FC236}">
                <a16:creationId xmlns:a16="http://schemas.microsoft.com/office/drawing/2014/main" id="{9EB46156-53FB-491B-951D-0E10A3A1B3C2}"/>
              </a:ext>
            </a:extLst>
          </p:cNvPr>
          <p:cNvSpPr>
            <a:spLocks noGrp="1"/>
          </p:cNvSpPr>
          <p:nvPr>
            <p:ph sz="half" idx="1"/>
          </p:nvPr>
        </p:nvSpPr>
        <p:spPr/>
        <p:txBody>
          <a:bodyPr/>
          <a:lstStyle/>
          <a:p>
            <a:pPr lvl="1"/>
            <a:r>
              <a:rPr lang="en-US" dirty="0"/>
              <a:t>labels</a:t>
            </a:r>
          </a:p>
          <a:p>
            <a:pPr lvl="1"/>
            <a:r>
              <a:rPr lang="en-US" dirty="0"/>
              <a:t>col</a:t>
            </a:r>
          </a:p>
          <a:p>
            <a:pPr lvl="1"/>
            <a:r>
              <a:rPr lang="en-US" dirty="0" err="1"/>
              <a:t>pch</a:t>
            </a:r>
            <a:endParaRPr lang="en-US" dirty="0"/>
          </a:p>
          <a:p>
            <a:pPr lvl="1"/>
            <a:r>
              <a:rPr lang="en-US" dirty="0" err="1"/>
              <a:t>cex</a:t>
            </a:r>
            <a:endParaRPr lang="en-US" dirty="0"/>
          </a:p>
          <a:p>
            <a:pPr lvl="1"/>
            <a:r>
              <a:rPr lang="en-US" dirty="0" err="1"/>
              <a:t>lwd</a:t>
            </a:r>
            <a:endParaRPr lang="en-US" dirty="0"/>
          </a:p>
          <a:p>
            <a:pPr lvl="1"/>
            <a:r>
              <a:rPr lang="en-US" dirty="0"/>
              <a:t>type</a:t>
            </a:r>
          </a:p>
          <a:p>
            <a:pPr lvl="1"/>
            <a:r>
              <a:rPr lang="en-US" dirty="0" err="1"/>
              <a:t>lty</a:t>
            </a:r>
            <a:endParaRPr lang="en-US" dirty="0"/>
          </a:p>
          <a:p>
            <a:pPr lvl="1"/>
            <a:r>
              <a:rPr lang="en-US" dirty="0" err="1"/>
              <a:t>bty</a:t>
            </a:r>
            <a:endParaRPr lang="en-US" dirty="0"/>
          </a:p>
          <a:p>
            <a:pPr lvl="1"/>
            <a:r>
              <a:rPr lang="en-US" dirty="0"/>
              <a:t>lend</a:t>
            </a:r>
          </a:p>
          <a:p>
            <a:endParaRPr lang="en-US" dirty="0"/>
          </a:p>
        </p:txBody>
      </p:sp>
      <p:sp>
        <p:nvSpPr>
          <p:cNvPr id="4" name="Content Placeholder 3">
            <a:extLst>
              <a:ext uri="{FF2B5EF4-FFF2-40B4-BE49-F238E27FC236}">
                <a16:creationId xmlns:a16="http://schemas.microsoft.com/office/drawing/2014/main" id="{7271C7C6-F87C-4BEF-BDB1-DD5C715A3AB4}"/>
              </a:ext>
            </a:extLst>
          </p:cNvPr>
          <p:cNvSpPr>
            <a:spLocks noGrp="1"/>
          </p:cNvSpPr>
          <p:nvPr>
            <p:ph sz="half" idx="2"/>
          </p:nvPr>
        </p:nvSpPr>
        <p:spPr/>
        <p:txBody>
          <a:bodyPr/>
          <a:lstStyle/>
          <a:p>
            <a:pPr lvl="1"/>
            <a:r>
              <a:rPr lang="en-US" dirty="0" err="1"/>
              <a:t>names.arg</a:t>
            </a:r>
            <a:endParaRPr lang="en-US" dirty="0"/>
          </a:p>
          <a:p>
            <a:pPr lvl="1"/>
            <a:r>
              <a:rPr lang="en-US" dirty="0"/>
              <a:t>main</a:t>
            </a:r>
          </a:p>
          <a:p>
            <a:pPr lvl="1"/>
            <a:r>
              <a:rPr lang="en-US" dirty="0"/>
              <a:t>border</a:t>
            </a:r>
          </a:p>
          <a:p>
            <a:pPr lvl="1"/>
            <a:r>
              <a:rPr lang="en-US" dirty="0" err="1"/>
              <a:t>xlab</a:t>
            </a:r>
            <a:endParaRPr lang="en-US" dirty="0"/>
          </a:p>
          <a:p>
            <a:pPr lvl="1"/>
            <a:r>
              <a:rPr lang="en-US" dirty="0" err="1"/>
              <a:t>ylab</a:t>
            </a:r>
            <a:endParaRPr lang="en-US" dirty="0"/>
          </a:p>
          <a:p>
            <a:pPr lvl="1"/>
            <a:r>
              <a:rPr lang="en-US" dirty="0" err="1"/>
              <a:t>horiz</a:t>
            </a:r>
            <a:endParaRPr lang="en-US" dirty="0"/>
          </a:p>
          <a:p>
            <a:pPr lvl="1"/>
            <a:r>
              <a:rPr lang="en-US" dirty="0"/>
              <a:t>density</a:t>
            </a:r>
          </a:p>
          <a:p>
            <a:pPr lvl="1"/>
            <a:r>
              <a:rPr lang="en-US" dirty="0"/>
              <a:t>angle</a:t>
            </a:r>
          </a:p>
          <a:p>
            <a:pPr lvl="1"/>
            <a:r>
              <a:rPr lang="en-US" dirty="0" err="1"/>
              <a:t>bg</a:t>
            </a:r>
            <a:endParaRPr lang="en-US" dirty="0"/>
          </a:p>
          <a:p>
            <a:endParaRPr lang="en-US" dirty="0"/>
          </a:p>
        </p:txBody>
      </p:sp>
    </p:spTree>
    <p:extLst>
      <p:ext uri="{BB962C8B-B14F-4D97-AF65-F5344CB8AC3E}">
        <p14:creationId xmlns:p14="http://schemas.microsoft.com/office/powerpoint/2010/main" val="3230782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7C3BC-E853-46D8-9B9A-E40B2FB64A09}"/>
              </a:ext>
            </a:extLst>
          </p:cNvPr>
          <p:cNvSpPr>
            <a:spLocks noGrp="1"/>
          </p:cNvSpPr>
          <p:nvPr>
            <p:ph type="title"/>
          </p:nvPr>
        </p:nvSpPr>
        <p:spPr>
          <a:xfrm>
            <a:off x="838200" y="365125"/>
            <a:ext cx="10515600" cy="796925"/>
          </a:xfrm>
        </p:spPr>
        <p:txBody>
          <a:bodyPr/>
          <a:lstStyle/>
          <a:p>
            <a:r>
              <a:rPr lang="en-US" dirty="0"/>
              <a:t>Other Course Nuances, FYI’s, Take-Aways</a:t>
            </a:r>
          </a:p>
        </p:txBody>
      </p:sp>
      <p:sp>
        <p:nvSpPr>
          <p:cNvPr id="3" name="Content Placeholder 2">
            <a:extLst>
              <a:ext uri="{FF2B5EF4-FFF2-40B4-BE49-F238E27FC236}">
                <a16:creationId xmlns:a16="http://schemas.microsoft.com/office/drawing/2014/main" id="{D4192C10-06E7-4103-B708-857736F543F6}"/>
              </a:ext>
            </a:extLst>
          </p:cNvPr>
          <p:cNvSpPr>
            <a:spLocks noGrp="1"/>
          </p:cNvSpPr>
          <p:nvPr>
            <p:ph idx="1"/>
          </p:nvPr>
        </p:nvSpPr>
        <p:spPr>
          <a:xfrm>
            <a:off x="723901" y="1447800"/>
            <a:ext cx="11172824" cy="5162549"/>
          </a:xfrm>
        </p:spPr>
        <p:txBody>
          <a:bodyPr>
            <a:normAutofit fontScale="85000" lnSpcReduction="20000"/>
          </a:bodyPr>
          <a:lstStyle/>
          <a:p>
            <a:r>
              <a:rPr lang="en-US" dirty="0"/>
              <a:t>Week 3/4 </a:t>
            </a:r>
            <a:r>
              <a:rPr lang="en-US" dirty="0" err="1"/>
              <a:t>asynch</a:t>
            </a:r>
            <a:r>
              <a:rPr lang="en-US" dirty="0"/>
              <a:t> and lab submission</a:t>
            </a:r>
          </a:p>
          <a:p>
            <a:pPr lvl="1"/>
            <a:r>
              <a:rPr lang="en-US" dirty="0"/>
              <a:t>Adobe Illustrator – </a:t>
            </a:r>
            <a:r>
              <a:rPr lang="en-US" dirty="0" err="1"/>
              <a:t>asynch</a:t>
            </a:r>
            <a:r>
              <a:rPr lang="en-US" dirty="0"/>
              <a:t> version of Illustrator is an earlier version of what is available today via the </a:t>
            </a:r>
            <a:r>
              <a:rPr lang="en-US" dirty="0" err="1"/>
              <a:t>rLab</a:t>
            </a:r>
            <a:endParaRPr lang="en-US" dirty="0"/>
          </a:p>
          <a:p>
            <a:pPr lvl="1"/>
            <a:r>
              <a:rPr lang="en-US" dirty="0"/>
              <a:t>Some of the navigation is slightly different using the current version.</a:t>
            </a:r>
          </a:p>
          <a:p>
            <a:pPr lvl="1"/>
            <a:r>
              <a:rPr lang="en-US" dirty="0"/>
              <a:t>Spend some extra time to get familiar with current version</a:t>
            </a:r>
          </a:p>
          <a:p>
            <a:pPr lvl="1"/>
            <a:r>
              <a:rPr lang="en-US" dirty="0"/>
              <a:t>Illustrator Cross Walk – async version vs Lab version,, </a:t>
            </a:r>
            <a:r>
              <a:rPr lang="en-US"/>
              <a:t>posted in files area</a:t>
            </a:r>
            <a:endParaRPr lang="en-US" dirty="0"/>
          </a:p>
          <a:p>
            <a:pPr marL="457200" lvl="1" indent="0">
              <a:buNone/>
            </a:pPr>
            <a:endParaRPr lang="en-US" dirty="0"/>
          </a:p>
          <a:p>
            <a:r>
              <a:rPr lang="en-US" dirty="0"/>
              <a:t>Week 7 </a:t>
            </a:r>
            <a:r>
              <a:rPr lang="en-US" dirty="0" err="1"/>
              <a:t>asynch</a:t>
            </a:r>
            <a:r>
              <a:rPr lang="en-US" dirty="0"/>
              <a:t> and lab submission – package issues</a:t>
            </a:r>
          </a:p>
          <a:p>
            <a:pPr lvl="1"/>
            <a:r>
              <a:rPr lang="en-US" dirty="0" err="1"/>
              <a:t>rnaturalearth</a:t>
            </a:r>
            <a:endParaRPr lang="en-US" dirty="0"/>
          </a:p>
          <a:p>
            <a:pPr lvl="1"/>
            <a:r>
              <a:rPr lang="en-US" dirty="0"/>
              <a:t>geocode</a:t>
            </a:r>
          </a:p>
          <a:p>
            <a:pPr lvl="1"/>
            <a:r>
              <a:rPr lang="en-US" dirty="0"/>
              <a:t>See alternative code posted in Files area</a:t>
            </a:r>
          </a:p>
          <a:p>
            <a:pPr lvl="2"/>
            <a:r>
              <a:rPr lang="en-US" dirty="0"/>
              <a:t> “Week 7 code for </a:t>
            </a:r>
            <a:r>
              <a:rPr lang="en-US" dirty="0" err="1"/>
              <a:t>rnaturalearth</a:t>
            </a:r>
            <a:r>
              <a:rPr lang="en-US" dirty="0"/>
              <a:t> and geocode”</a:t>
            </a:r>
          </a:p>
          <a:p>
            <a:pPr marL="457200" lvl="1" indent="0">
              <a:buNone/>
            </a:pPr>
            <a:endParaRPr lang="en-US" dirty="0"/>
          </a:p>
          <a:p>
            <a:r>
              <a:rPr lang="en-US" dirty="0"/>
              <a:t>Week 9 </a:t>
            </a:r>
            <a:r>
              <a:rPr lang="en-US" dirty="0" err="1"/>
              <a:t>asynch</a:t>
            </a:r>
            <a:r>
              <a:rPr lang="en-US" dirty="0"/>
              <a:t> and lab submission – animation</a:t>
            </a:r>
          </a:p>
          <a:p>
            <a:pPr lvl="1"/>
            <a:r>
              <a:rPr lang="en-US" dirty="0" err="1"/>
              <a:t>Asynch</a:t>
            </a:r>
            <a:r>
              <a:rPr lang="en-US" dirty="0"/>
              <a:t> lecture is not clear on what to submit</a:t>
            </a:r>
          </a:p>
          <a:p>
            <a:pPr lvl="1"/>
            <a:r>
              <a:rPr lang="en-US" dirty="0"/>
              <a:t>Sample submission posted in Files area </a:t>
            </a:r>
          </a:p>
          <a:p>
            <a:pPr lvl="2"/>
            <a:r>
              <a:rPr lang="en-US" dirty="0"/>
              <a:t>“week 9 sample output” - plot</a:t>
            </a:r>
          </a:p>
          <a:p>
            <a:pPr lvl="2"/>
            <a:r>
              <a:rPr lang="en-US" dirty="0"/>
              <a:t>associated r script</a:t>
            </a:r>
          </a:p>
          <a:p>
            <a:endParaRPr lang="en-US" dirty="0"/>
          </a:p>
          <a:p>
            <a:endParaRPr lang="en-US" dirty="0"/>
          </a:p>
          <a:p>
            <a:pPr lvl="1"/>
            <a:endParaRPr lang="en-US" dirty="0"/>
          </a:p>
          <a:p>
            <a:pPr lvl="1"/>
            <a:endParaRPr lang="en-US" dirty="0"/>
          </a:p>
        </p:txBody>
      </p:sp>
    </p:spTree>
    <p:extLst>
      <p:ext uri="{BB962C8B-B14F-4D97-AF65-F5344CB8AC3E}">
        <p14:creationId xmlns:p14="http://schemas.microsoft.com/office/powerpoint/2010/main" val="1878115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2752</TotalTime>
  <Words>1075</Words>
  <Application>Microsoft Office PowerPoint</Application>
  <PresentationFormat>Widescreen</PresentationFormat>
  <Paragraphs>152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IST719 Sync Session 1</vt:lpstr>
      <vt:lpstr>Agenda</vt:lpstr>
      <vt:lpstr>Some Consistent Themes/Observations/To-do’s</vt:lpstr>
      <vt:lpstr>Some Consistent Themes/Observations/To-do’s</vt:lpstr>
      <vt:lpstr>How to Reach Me</vt:lpstr>
      <vt:lpstr>Today / This Evening</vt:lpstr>
      <vt:lpstr>Asynch Lab Recap</vt:lpstr>
      <vt:lpstr>Visualization Features/Options</vt:lpstr>
      <vt:lpstr>Other Course Nuances, FYI’s, Take-Aways</vt:lpstr>
      <vt:lpstr>Other Course Nuances, FYI’s, Take-Aways</vt:lpstr>
      <vt:lpstr>Other Course Nuances, FYI’s, Take-Aways</vt:lpstr>
      <vt:lpstr>Other Course Nuances, FYI’s, Take-Aways</vt:lpstr>
      <vt:lpstr>Other Course Nuances, FYI’s, Take-Aways</vt:lpstr>
      <vt:lpstr>Other Course Nuances, FYI’s, Take-Aways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IST719 Sync Session 10/9/18</dc:title>
  <dc:creator>G K</dc:creator>
  <cp:lastModifiedBy>G K</cp:lastModifiedBy>
  <cp:revision>62</cp:revision>
  <dcterms:created xsi:type="dcterms:W3CDTF">2018-10-09T16:02:43Z</dcterms:created>
  <dcterms:modified xsi:type="dcterms:W3CDTF">2020-10-06T20:09:02Z</dcterms:modified>
</cp:coreProperties>
</file>