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theme/themeOverride7.xml" ContentType="application/vnd.openxmlformats-officedocument.themeOverride+xml"/>
  <Override PartName="/ppt/notesSlides/notesSlide5.xml" ContentType="application/vnd.openxmlformats-officedocument.presentationml.notesSlide+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7"/>
  </p:notesMasterIdLst>
  <p:sldIdLst>
    <p:sldId id="298" r:id="rId5"/>
    <p:sldId id="314" r:id="rId6"/>
    <p:sldId id="313" r:id="rId7"/>
    <p:sldId id="309" r:id="rId8"/>
    <p:sldId id="315" r:id="rId9"/>
    <p:sldId id="316" r:id="rId10"/>
    <p:sldId id="317" r:id="rId11"/>
    <p:sldId id="310" r:id="rId12"/>
    <p:sldId id="318" r:id="rId13"/>
    <p:sldId id="311" r:id="rId14"/>
    <p:sldId id="312" r:id="rId15"/>
    <p:sldId id="30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47"/>
    <p:restoredTop sz="58296"/>
  </p:normalViewPr>
  <p:slideViewPr>
    <p:cSldViewPr snapToGrid="0">
      <p:cViewPr varScale="1">
        <p:scale>
          <a:sx n="84" d="100"/>
          <a:sy n="84" d="100"/>
        </p:scale>
        <p:origin x="33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527D1-0751-45C6-BB24-70BB2AC1FD4A}" type="datetimeFigureOut">
              <a:rPr lang="en-US" smtClean="0"/>
              <a:t>2/1/21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938D-6745-4A02-A5F8-1F557B841209}" type="slidenum">
              <a:rPr lang="en-US" smtClean="0"/>
              <a:t>‹#›</a:t>
            </a:fld>
            <a:endParaRPr lang="en-US"/>
          </a:p>
        </p:txBody>
      </p:sp>
    </p:spTree>
    <p:extLst>
      <p:ext uri="{BB962C8B-B14F-4D97-AF65-F5344CB8AC3E}">
        <p14:creationId xmlns:p14="http://schemas.microsoft.com/office/powerpoint/2010/main" val="1325986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938D-6745-4A02-A5F8-1F557B841209}" type="slidenum">
              <a:rPr lang="en-US" smtClean="0"/>
              <a:t>2</a:t>
            </a:fld>
            <a:endParaRPr lang="en-US"/>
          </a:p>
        </p:txBody>
      </p:sp>
    </p:spTree>
    <p:extLst>
      <p:ext uri="{BB962C8B-B14F-4D97-AF65-F5344CB8AC3E}">
        <p14:creationId xmlns:p14="http://schemas.microsoft.com/office/powerpoint/2010/main" val="2928205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938D-6745-4A02-A5F8-1F557B841209}" type="slidenum">
              <a:rPr lang="en-US" smtClean="0"/>
              <a:t>7</a:t>
            </a:fld>
            <a:endParaRPr lang="en-US"/>
          </a:p>
        </p:txBody>
      </p:sp>
    </p:spTree>
    <p:extLst>
      <p:ext uri="{BB962C8B-B14F-4D97-AF65-F5344CB8AC3E}">
        <p14:creationId xmlns:p14="http://schemas.microsoft.com/office/powerpoint/2010/main" val="2626090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938D-6745-4A02-A5F8-1F557B841209}" type="slidenum">
              <a:rPr lang="en-US" smtClean="0"/>
              <a:t>8</a:t>
            </a:fld>
            <a:endParaRPr lang="en-US"/>
          </a:p>
        </p:txBody>
      </p:sp>
    </p:spTree>
    <p:extLst>
      <p:ext uri="{BB962C8B-B14F-4D97-AF65-F5344CB8AC3E}">
        <p14:creationId xmlns:p14="http://schemas.microsoft.com/office/powerpoint/2010/main" val="3208749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938D-6745-4A02-A5F8-1F557B841209}" type="slidenum">
              <a:rPr lang="en-US" smtClean="0"/>
              <a:t>9</a:t>
            </a:fld>
            <a:endParaRPr lang="en-US"/>
          </a:p>
        </p:txBody>
      </p:sp>
    </p:spTree>
    <p:extLst>
      <p:ext uri="{BB962C8B-B14F-4D97-AF65-F5344CB8AC3E}">
        <p14:creationId xmlns:p14="http://schemas.microsoft.com/office/powerpoint/2010/main" val="522605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12. </a:t>
            </a:r>
            <a:r>
              <a:rPr lang="en-US" sz="1200" b="1" i="0" kern="1200" dirty="0" err="1">
                <a:solidFill>
                  <a:schemeClr val="tx1"/>
                </a:solidFill>
                <a:effectLst/>
                <a:latin typeface="+mn-lt"/>
                <a:ea typeface="+mn-ea"/>
                <a:cs typeface="+mn-cs"/>
              </a:rPr>
              <a:t>Brite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Lites</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Li'l</a:t>
            </a:r>
            <a:r>
              <a:rPr lang="en-US" sz="1200" b="1" i="0" kern="1200" dirty="0">
                <a:solidFill>
                  <a:schemeClr val="tx1"/>
                </a:solidFill>
                <a:effectLst/>
                <a:latin typeface="+mn-lt"/>
                <a:ea typeface="+mn-ea"/>
                <a:cs typeface="+mn-cs"/>
              </a:rPr>
              <a:t> City</a:t>
            </a:r>
            <a:r>
              <a:rPr lang="en-US" sz="1200" b="0" i="0" kern="1200" dirty="0">
                <a:solidFill>
                  <a:schemeClr val="tx1"/>
                </a:solidFill>
                <a:effectLst/>
                <a:latin typeface="+mn-lt"/>
                <a:ea typeface="+mn-ea"/>
                <a:cs typeface="+mn-cs"/>
              </a:rPr>
              <a:t> – Not all of America's chic sophisticates live in major metros. </a:t>
            </a:r>
            <a:r>
              <a:rPr lang="en-US" sz="1200" b="0" i="0" kern="1200" dirty="0" err="1">
                <a:solidFill>
                  <a:schemeClr val="tx1"/>
                </a:solidFill>
                <a:effectLst/>
                <a:latin typeface="+mn-lt"/>
                <a:ea typeface="+mn-ea"/>
                <a:cs typeface="+mn-cs"/>
              </a:rPr>
              <a:t>Brite</a:t>
            </a:r>
            <a:r>
              <a:rPr lang="en-US" sz="1200" b="0" i="0" kern="1200" dirty="0">
                <a:solidFill>
                  <a:schemeClr val="tx1"/>
                </a:solidFill>
                <a:effectLst/>
                <a:latin typeface="+mn-lt"/>
                <a:ea typeface="+mn-ea"/>
                <a:cs typeface="+mn-cs"/>
              </a:rPr>
              <a:t> Lights, </a:t>
            </a:r>
            <a:r>
              <a:rPr lang="en-US" sz="1200" b="0" i="0" kern="1200" dirty="0" err="1">
                <a:solidFill>
                  <a:schemeClr val="tx1"/>
                </a:solidFill>
                <a:effectLst/>
                <a:latin typeface="+mn-lt"/>
                <a:ea typeface="+mn-ea"/>
                <a:cs typeface="+mn-cs"/>
              </a:rPr>
              <a:t>Li'l</a:t>
            </a:r>
            <a:r>
              <a:rPr lang="en-US" sz="1200" b="0" i="0" kern="1200" dirty="0">
                <a:solidFill>
                  <a:schemeClr val="tx1"/>
                </a:solidFill>
                <a:effectLst/>
                <a:latin typeface="+mn-lt"/>
                <a:ea typeface="+mn-ea"/>
                <a:cs typeface="+mn-cs"/>
              </a:rPr>
              <a:t> City is a group of well-off, middle-aged couples settled in the nation's satellite cities. Residents of these typical DINK (double income, no kids) households have college educations, well-paying business and professional careers, and swank homes filled with the latest technology. | </a:t>
            </a:r>
            <a:r>
              <a:rPr lang="en-US" sz="1200" b="1" i="0" kern="1200" dirty="0">
                <a:solidFill>
                  <a:schemeClr val="tx1"/>
                </a:solidFill>
                <a:effectLst/>
                <a:latin typeface="+mn-lt"/>
                <a:ea typeface="+mn-ea"/>
                <a:cs typeface="+mn-cs"/>
              </a:rPr>
              <a:t>Group C1 – 2nd City Society</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34. White Picket Fences</a:t>
            </a:r>
            <a:r>
              <a:rPr lang="en-US" sz="1200" b="0" i="0" kern="1200" dirty="0">
                <a:solidFill>
                  <a:schemeClr val="tx1"/>
                </a:solidFill>
                <a:effectLst/>
                <a:latin typeface="+mn-lt"/>
                <a:ea typeface="+mn-ea"/>
                <a:cs typeface="+mn-cs"/>
              </a:rPr>
              <a:t> – Midpoint on the socioeconomic ladder, residents in White Picket Fences look a lot like the stereotypical American household of a generation ago: young, upper-middle-class, and married with children. But the current version is characterized by modest homes and ethnic diversity, including a large numbers of Hispanic and African-Americans households. | </a:t>
            </a:r>
            <a:r>
              <a:rPr lang="en-US" sz="1200" b="1" i="0" kern="1200" dirty="0">
                <a:solidFill>
                  <a:schemeClr val="tx1"/>
                </a:solidFill>
                <a:effectLst/>
                <a:latin typeface="+mn-lt"/>
                <a:ea typeface="+mn-ea"/>
                <a:cs typeface="+mn-cs"/>
              </a:rPr>
              <a:t>Group C2 – City Centers</a:t>
            </a:r>
            <a:endParaRPr lang="en-US" sz="1200" b="0"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24. Up-and-Comers</a:t>
            </a:r>
            <a:r>
              <a:rPr lang="en-US" sz="1200" b="0" i="0" kern="1200" dirty="0">
                <a:solidFill>
                  <a:schemeClr val="tx1"/>
                </a:solidFill>
                <a:effectLst/>
                <a:latin typeface="+mn-lt"/>
                <a:ea typeface="+mn-ea"/>
                <a:cs typeface="+mn-cs"/>
              </a:rPr>
              <a:t> – Up-and-Comers is a stopover for younger, upper-midscale singles before they marry, have families, and establish more deskbound lifestyles. Found in second-tier cities, these mobile adults, mostly age 25 to 44, include a disproportionate number of recent college graduates who are into athletic activities, the latest technology, and nightlife entertainment. | </a:t>
            </a:r>
            <a:r>
              <a:rPr lang="en-US" sz="1200" b="1" i="0" kern="1200" dirty="0">
                <a:solidFill>
                  <a:schemeClr val="tx1"/>
                </a:solidFill>
                <a:effectLst/>
                <a:latin typeface="+mn-lt"/>
                <a:ea typeface="+mn-ea"/>
                <a:cs typeface="+mn-cs"/>
              </a:rPr>
              <a:t>Group C2 – City Centers</a:t>
            </a:r>
          </a:p>
          <a:p>
            <a:endParaRPr lang="en-US"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63. Family Thrifts</a:t>
            </a:r>
            <a:r>
              <a:rPr lang="en-US" sz="1200" b="0" i="0" kern="1200" dirty="0">
                <a:solidFill>
                  <a:schemeClr val="tx1"/>
                </a:solidFill>
                <a:effectLst/>
                <a:latin typeface="+mn-lt"/>
                <a:ea typeface="+mn-ea"/>
                <a:cs typeface="+mn-cs"/>
              </a:rPr>
              <a:t> – The small-city cousins of inner-city districts, Family Thrifts contain young, ethnically diverse parents who have lots of children and work entry-level service jobs. In these apartment-filled neighborhoods, visitors find the streets jam-packed with babies and toddlers, tricycles and basketball hoops, </a:t>
            </a:r>
            <a:r>
              <a:rPr lang="en-US" sz="1200" b="0" i="0" kern="1200" dirty="0" err="1">
                <a:solidFill>
                  <a:schemeClr val="tx1"/>
                </a:solidFill>
                <a:effectLst/>
                <a:latin typeface="+mn-lt"/>
                <a:ea typeface="+mn-ea"/>
                <a:cs typeface="+mn-cs"/>
              </a:rPr>
              <a:t>Suzukis</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Kias</a:t>
            </a:r>
            <a:r>
              <a:rPr lang="en-US" sz="1200" b="0" i="0" kern="1200" dirty="0">
                <a:solidFill>
                  <a:schemeClr val="tx1"/>
                </a:solidFill>
                <a:effectLst/>
                <a:latin typeface="+mn-lt"/>
                <a:ea typeface="+mn-ea"/>
                <a:cs typeface="+mn-cs"/>
              </a:rPr>
              <a:t>. | </a:t>
            </a:r>
            <a:r>
              <a:rPr lang="en-US" sz="1200" b="1" i="0" kern="1200" dirty="0">
                <a:solidFill>
                  <a:schemeClr val="tx1"/>
                </a:solidFill>
                <a:effectLst/>
                <a:latin typeface="+mn-lt"/>
                <a:ea typeface="+mn-ea"/>
                <a:cs typeface="+mn-cs"/>
              </a:rPr>
              <a:t>Group C3 – Micro-City Blues</a:t>
            </a:r>
          </a:p>
          <a:p>
            <a:endParaRPr lang="en-US" dirty="0"/>
          </a:p>
        </p:txBody>
      </p:sp>
      <p:sp>
        <p:nvSpPr>
          <p:cNvPr id="4" name="Slide Number Placeholder 3"/>
          <p:cNvSpPr>
            <a:spLocks noGrp="1"/>
          </p:cNvSpPr>
          <p:nvPr>
            <p:ph type="sldNum" sz="quarter" idx="5"/>
          </p:nvPr>
        </p:nvSpPr>
        <p:spPr/>
        <p:txBody>
          <a:bodyPr/>
          <a:lstStyle/>
          <a:p>
            <a:fld id="{6DF8938D-6745-4A02-A5F8-1F557B841209}" type="slidenum">
              <a:rPr lang="en-US" smtClean="0"/>
              <a:t>11</a:t>
            </a:fld>
            <a:endParaRPr lang="en-US"/>
          </a:p>
        </p:txBody>
      </p:sp>
    </p:spTree>
    <p:extLst>
      <p:ext uri="{BB962C8B-B14F-4D97-AF65-F5344CB8AC3E}">
        <p14:creationId xmlns:p14="http://schemas.microsoft.com/office/powerpoint/2010/main" val="167685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2/1/21</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2/1/21</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2/1/21</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2/1/21</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2/1/21</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2/1/21</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2/1/21</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2/1/21</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2/1/21</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2/1/21</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16.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7.xml"/><Relationship Id="rId5" Type="http://schemas.openxmlformats.org/officeDocument/2006/relationships/image" Target="../media/image17.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5.xml"/><Relationship Id="rId5" Type="http://schemas.openxmlformats.org/officeDocument/2006/relationships/image" Target="../media/image1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6" name="Straight Connector 45">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43467" y="516835"/>
            <a:ext cx="3448259" cy="1666501"/>
          </a:xfrm>
        </p:spPr>
        <p:txBody>
          <a:bodyPr vert="horz" lIns="91440" tIns="45720" rIns="91440" bIns="45720" rtlCol="0" anchor="b">
            <a:normAutofit/>
          </a:bodyPr>
          <a:lstStyle/>
          <a:p>
            <a:r>
              <a:rPr lang="en-US" sz="4000">
                <a:solidFill>
                  <a:srgbClr val="FFFFFF"/>
                </a:solidFill>
              </a:rPr>
              <a:t>Homework1</a:t>
            </a:r>
          </a:p>
        </p:txBody>
      </p:sp>
      <p:cxnSp>
        <p:nvCxnSpPr>
          <p:cNvPr id="50" name="Straight Connector 49">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43467" y="2546224"/>
            <a:ext cx="3448259" cy="3342747"/>
          </a:xfrm>
        </p:spPr>
        <p:txBody>
          <a:bodyPr vert="horz" lIns="0" tIns="45720" rIns="0" bIns="45720" rtlCol="0">
            <a:normAutofit/>
          </a:bodyPr>
          <a:lstStyle/>
          <a:p>
            <a:pPr>
              <a:lnSpc>
                <a:spcPct val="100000"/>
              </a:lnSpc>
            </a:pPr>
            <a:r>
              <a:rPr lang="en-US" sz="1800" dirty="0">
                <a:solidFill>
                  <a:srgbClr val="FFFFFF"/>
                </a:solidFill>
              </a:rPr>
              <a:t>MAR 653 - Marketing Analytics</a:t>
            </a:r>
          </a:p>
          <a:p>
            <a:pPr>
              <a:lnSpc>
                <a:spcPct val="100000"/>
              </a:lnSpc>
            </a:pPr>
            <a:r>
              <a:rPr lang="en-US" sz="1800" dirty="0">
                <a:solidFill>
                  <a:srgbClr val="FFFFFF"/>
                </a:solidFill>
              </a:rPr>
              <a:t>Date: 02/01/2021</a:t>
            </a:r>
          </a:p>
          <a:p>
            <a:pPr>
              <a:lnSpc>
                <a:spcPct val="100000"/>
              </a:lnSpc>
            </a:pPr>
            <a:endParaRPr lang="en-US" sz="1800" dirty="0">
              <a:solidFill>
                <a:srgbClr val="FFFFFF"/>
              </a:solidFill>
            </a:endParaRPr>
          </a:p>
          <a:p>
            <a:pPr>
              <a:lnSpc>
                <a:spcPct val="100000"/>
              </a:lnSpc>
            </a:pPr>
            <a:endParaRPr lang="en-US" sz="1800" dirty="0">
              <a:solidFill>
                <a:srgbClr val="FFFFFF"/>
              </a:solidFill>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r="38175"/>
          <a:stretch/>
        </p:blipFill>
        <p:spPr>
          <a:xfrm>
            <a:off x="4654296" y="10"/>
            <a:ext cx="7537703" cy="6857990"/>
          </a:xfrm>
          <a:prstGeom prst="rect">
            <a:avLst/>
          </a:prstGeom>
        </p:spPr>
      </p:pic>
      <p:sp>
        <p:nvSpPr>
          <p:cNvPr id="9" name="Title 1">
            <a:extLst>
              <a:ext uri="{FF2B5EF4-FFF2-40B4-BE49-F238E27FC236}">
                <a16:creationId xmlns:a16="http://schemas.microsoft.com/office/drawing/2014/main" id="{D4D58E02-1783-428B-A9AA-90569268574A}"/>
              </a:ext>
            </a:extLst>
          </p:cNvPr>
          <p:cNvSpPr txBox="1">
            <a:spLocks/>
          </p:cNvSpPr>
          <p:nvPr/>
        </p:nvSpPr>
        <p:spPr>
          <a:xfrm>
            <a:off x="720002" y="4217597"/>
            <a:ext cx="3214307" cy="1244153"/>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pPr>
              <a:spcAft>
                <a:spcPts val="600"/>
              </a:spcAft>
            </a:pPr>
            <a:r>
              <a:rPr lang="en-US" sz="2000" dirty="0">
                <a:solidFill>
                  <a:schemeClr val="tx1"/>
                </a:solidFill>
              </a:rPr>
              <a:t>Team: </a:t>
            </a:r>
          </a:p>
          <a:p>
            <a:pPr>
              <a:spcAft>
                <a:spcPts val="600"/>
              </a:spcAft>
            </a:pPr>
            <a:r>
              <a:rPr lang="en-US" sz="2000" dirty="0">
                <a:solidFill>
                  <a:schemeClr val="tx1"/>
                </a:solidFill>
              </a:rPr>
              <a:t>Prasad Kulkarni</a:t>
            </a:r>
          </a:p>
          <a:p>
            <a:pPr>
              <a:spcAft>
                <a:spcPts val="600"/>
              </a:spcAft>
            </a:pPr>
            <a:r>
              <a:rPr lang="en-US" sz="2000" dirty="0">
                <a:solidFill>
                  <a:schemeClr val="tx1"/>
                </a:solidFill>
              </a:rPr>
              <a:t>Sathish </a:t>
            </a:r>
            <a:r>
              <a:rPr lang="en-US" sz="2000" dirty="0" err="1">
                <a:solidFill>
                  <a:schemeClr val="tx1"/>
                </a:solidFill>
              </a:rPr>
              <a:t>Rajendiran</a:t>
            </a:r>
            <a:endParaRPr lang="en-US" sz="2000" dirty="0">
              <a:solidFill>
                <a:schemeClr val="tx1"/>
              </a:solidFill>
            </a:endParaRP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492369" y="605896"/>
            <a:ext cx="3642309" cy="5646208"/>
          </a:xfrm>
        </p:spPr>
        <p:txBody>
          <a:bodyPr vert="horz" lIns="91440" tIns="45720" rIns="91440" bIns="45720" rtlCol="0" anchor="ctr">
            <a:noAutofit/>
          </a:bodyPr>
          <a:lstStyle/>
          <a:p>
            <a:r>
              <a:rPr lang="en-US" sz="2800" dirty="0">
                <a:solidFill>
                  <a:srgbClr val="FFFFFF"/>
                </a:solidFill>
              </a:rPr>
              <a:t>How many customer segments can you estimate from the survey data?</a:t>
            </a:r>
            <a:br>
              <a:rPr lang="en-US" sz="2800" dirty="0">
                <a:solidFill>
                  <a:srgbClr val="FFFFFF"/>
                </a:solidFill>
              </a:rPr>
            </a:br>
            <a:r>
              <a:rPr lang="en-US" sz="2800" dirty="0">
                <a:solidFill>
                  <a:srgbClr val="FFFFFF"/>
                </a:solidFill>
              </a:rPr>
              <a:t>a. What are the profiles of the customer segments?  b. Which customer segments should Sticks target? </a:t>
            </a:r>
          </a:p>
        </p:txBody>
      </p:sp>
      <p:sp>
        <p:nvSpPr>
          <p:cNvPr id="6" name="Rectangle 5">
            <a:extLst>
              <a:ext uri="{FF2B5EF4-FFF2-40B4-BE49-F238E27FC236}">
                <a16:creationId xmlns:a16="http://schemas.microsoft.com/office/drawing/2014/main" id="{86DE2314-32D6-4925-AA63-9BDC5CEDA901}"/>
              </a:ext>
            </a:extLst>
          </p:cNvPr>
          <p:cNvSpPr/>
          <p:nvPr/>
        </p:nvSpPr>
        <p:spPr>
          <a:xfrm>
            <a:off x="4648609" y="0"/>
            <a:ext cx="7537706" cy="6858000"/>
          </a:xfrm>
          <a:prstGeom prst="rect">
            <a:avLst/>
          </a:prstGeom>
          <a:blipFill dpi="0" rotWithShape="1">
            <a:blip r:embed="rId3">
              <a:alphaModFix amt="2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7" name="Content Placeholder 4">
            <a:extLst>
              <a:ext uri="{FF2B5EF4-FFF2-40B4-BE49-F238E27FC236}">
                <a16:creationId xmlns:a16="http://schemas.microsoft.com/office/drawing/2014/main" id="{E9073057-8547-48DF-84A4-8B205F9FE9A7}"/>
              </a:ext>
            </a:extLst>
          </p:cNvPr>
          <p:cNvSpPr txBox="1">
            <a:spLocks/>
          </p:cNvSpPr>
          <p:nvPr/>
        </p:nvSpPr>
        <p:spPr>
          <a:xfrm>
            <a:off x="4760686" y="2380342"/>
            <a:ext cx="7425629" cy="4477657"/>
          </a:xfrm>
          <a:prstGeom prst="rect">
            <a:avLst/>
          </a:prstGeom>
        </p:spPr>
        <p:txBody>
          <a:bodyPr vert="horz" lIns="0" tIns="45720" rIns="0" bIns="45720" rtlCol="0" anchor="ct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marR="0" lvl="0" indent="0" algn="l" defTabSz="914400" rtl="0" eaLnBrk="1" fontAlgn="auto" latinLnBrk="0" hangingPunct="1">
              <a:lnSpc>
                <a:spcPct val="100000"/>
              </a:lnSpc>
              <a:spcBef>
                <a:spcPts val="1200"/>
              </a:spcBef>
              <a:spcAft>
                <a:spcPts val="200"/>
              </a:spcAft>
              <a:buClr>
                <a:srgbClr val="F6A21D"/>
              </a:buClr>
              <a:buSzPct val="100000"/>
              <a:buFont typeface="Calibri" panose="020F0502020204030204" pitchFamily="34" charset="0"/>
              <a:buNone/>
              <a:tabLst/>
              <a:defRPr/>
            </a:pPr>
            <a:r>
              <a:rPr kumimoji="0" lang="en-US" sz="18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Based on the K-means clustering and elbow plot, we estimated </a:t>
            </a:r>
            <a:r>
              <a:rPr kumimoji="0" lang="en-US" sz="1800" b="1" i="0" u="sng"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3 </a:t>
            </a:r>
            <a:r>
              <a:rPr kumimoji="0" lang="en-US" sz="18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customer segments. Below are the profiles of the customer segments </a:t>
            </a:r>
          </a:p>
          <a:p>
            <a:pPr marL="0" marR="0" lvl="0" indent="0" algn="l" defTabSz="914400" rtl="0" eaLnBrk="1" fontAlgn="auto" latinLnBrk="0" hangingPunct="1">
              <a:lnSpc>
                <a:spcPct val="100000"/>
              </a:lnSpc>
              <a:spcBef>
                <a:spcPts val="1200"/>
              </a:spcBef>
              <a:spcAft>
                <a:spcPts val="200"/>
              </a:spcAft>
              <a:buClr>
                <a:srgbClr val="F6A21D"/>
              </a:buClr>
              <a:buSzPct val="100000"/>
              <a:buFont typeface="Calibri" panose="020F0502020204030204" pitchFamily="34" charset="0"/>
              <a:buNone/>
              <a:tabLst/>
              <a:defRPr/>
            </a:pPr>
            <a:r>
              <a:rPr kumimoji="0" lang="en-US" sz="1800" b="1" i="0" u="sng"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Segment 1:</a:t>
            </a:r>
            <a:r>
              <a:rPr kumimoji="0" lang="en-US" sz="18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 Female, Age between 26-40 with household income &gt; 50K who make/eat lunch at home for 4 days a week or skip lunch 2 or more days a week.</a:t>
            </a:r>
          </a:p>
          <a:p>
            <a:pPr marL="0" marR="0" lvl="0" indent="0" algn="l" defTabSz="914400" rtl="0" eaLnBrk="1" fontAlgn="auto" latinLnBrk="0" hangingPunct="1">
              <a:lnSpc>
                <a:spcPct val="100000"/>
              </a:lnSpc>
              <a:spcBef>
                <a:spcPts val="1200"/>
              </a:spcBef>
              <a:spcAft>
                <a:spcPts val="200"/>
              </a:spcAft>
              <a:buClr>
                <a:srgbClr val="F6A21D"/>
              </a:buClr>
              <a:buSzPct val="100000"/>
              <a:buFont typeface="Calibri" panose="020F0502020204030204" pitchFamily="34" charset="0"/>
              <a:buNone/>
              <a:tabLst/>
              <a:defRPr/>
            </a:pPr>
            <a:r>
              <a:rPr kumimoji="0" lang="en-US" sz="1800" b="1" i="0" u="sng"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Segment 2:</a:t>
            </a:r>
            <a:r>
              <a:rPr kumimoji="0" lang="en-US" sz="18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 Female, Age between 26-40 with household income &gt;50K who prefers to buy lunch at restaurant 3 days a week or skip lunch for less than 2 days a week.</a:t>
            </a:r>
          </a:p>
          <a:p>
            <a:pPr marL="0" marR="0" lvl="0" indent="0" algn="l" defTabSz="914400" rtl="0" eaLnBrk="1" fontAlgn="auto" latinLnBrk="0" hangingPunct="1">
              <a:lnSpc>
                <a:spcPct val="100000"/>
              </a:lnSpc>
              <a:spcBef>
                <a:spcPts val="1200"/>
              </a:spcBef>
              <a:spcAft>
                <a:spcPts val="200"/>
              </a:spcAft>
              <a:buClr>
                <a:srgbClr val="F6A21D"/>
              </a:buClr>
              <a:buSzPct val="100000"/>
              <a:buFont typeface="Calibri" panose="020F0502020204030204" pitchFamily="34" charset="0"/>
              <a:buNone/>
              <a:tabLst/>
              <a:defRPr/>
            </a:pPr>
            <a:r>
              <a:rPr kumimoji="0" lang="en-US" sz="1800" b="1" i="0" u="sng"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Segment 3:</a:t>
            </a:r>
            <a:r>
              <a:rPr kumimoji="0" lang="en-US" sz="1800" b="1"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 </a:t>
            </a:r>
            <a:r>
              <a:rPr kumimoji="0" lang="en-US" sz="18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Female, Age between 26-40 with household income &gt;50K who prefers to bring lunch to work at 3 days a week or skip lunch for less than 2 days a week.</a:t>
            </a:r>
          </a:p>
          <a:p>
            <a:pPr marL="0" marR="0" lvl="0" indent="0" algn="l" defTabSz="914400" rtl="0" eaLnBrk="1" fontAlgn="auto" latinLnBrk="0" hangingPunct="1">
              <a:lnSpc>
                <a:spcPct val="100000"/>
              </a:lnSpc>
              <a:spcBef>
                <a:spcPts val="1200"/>
              </a:spcBef>
              <a:spcAft>
                <a:spcPts val="200"/>
              </a:spcAft>
              <a:buClr>
                <a:srgbClr val="F6A21D"/>
              </a:buClr>
              <a:buSzPct val="100000"/>
              <a:buFont typeface="Calibri" panose="020F0502020204030204" pitchFamily="34" charset="0"/>
              <a:buNone/>
              <a:tabLst/>
              <a:defRPr/>
            </a:pPr>
            <a:r>
              <a:rPr kumimoji="0" lang="en-US" sz="18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Sticks should target customer segment 2 &amp; 3 who prefers to eat out and less likely to skip lunch</a:t>
            </a:r>
          </a:p>
        </p:txBody>
      </p:sp>
      <p:pic>
        <p:nvPicPr>
          <p:cNvPr id="11" name="Picture 10">
            <a:extLst>
              <a:ext uri="{FF2B5EF4-FFF2-40B4-BE49-F238E27FC236}">
                <a16:creationId xmlns:a16="http://schemas.microsoft.com/office/drawing/2014/main" id="{AE76C17C-6F46-0C4A-A8F9-AE121279D3E0}"/>
              </a:ext>
            </a:extLst>
          </p:cNvPr>
          <p:cNvPicPr>
            <a:picLocks noChangeAspect="1"/>
          </p:cNvPicPr>
          <p:nvPr/>
        </p:nvPicPr>
        <p:blipFill>
          <a:blip r:embed="rId4"/>
          <a:stretch>
            <a:fillRect/>
          </a:stretch>
        </p:blipFill>
        <p:spPr>
          <a:xfrm>
            <a:off x="4733486" y="174171"/>
            <a:ext cx="7425629" cy="1872343"/>
          </a:xfrm>
          <a:prstGeom prst="rect">
            <a:avLst/>
          </a:prstGeom>
        </p:spPr>
      </p:pic>
    </p:spTree>
    <p:extLst>
      <p:ext uri="{BB962C8B-B14F-4D97-AF65-F5344CB8AC3E}">
        <p14:creationId xmlns:p14="http://schemas.microsoft.com/office/powerpoint/2010/main" val="2290357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492369" y="605896"/>
            <a:ext cx="3642309" cy="5646208"/>
          </a:xfrm>
        </p:spPr>
        <p:txBody>
          <a:bodyPr vert="horz" lIns="91440" tIns="45720" rIns="91440" bIns="45720" rtlCol="0" anchor="ctr">
            <a:noAutofit/>
          </a:bodyPr>
          <a:lstStyle/>
          <a:p>
            <a:r>
              <a:rPr lang="en-US" sz="3200">
                <a:solidFill>
                  <a:srgbClr val="FFFFFF"/>
                </a:solidFill>
              </a:rPr>
              <a:t>Provide a recommendation for the location of the next Sticks Kebob Shop based on the segmentation analysis and the demographic profiles of the locations </a:t>
            </a:r>
          </a:p>
        </p:txBody>
      </p:sp>
      <p:sp>
        <p:nvSpPr>
          <p:cNvPr id="6" name="Rectangle 5">
            <a:extLst>
              <a:ext uri="{FF2B5EF4-FFF2-40B4-BE49-F238E27FC236}">
                <a16:creationId xmlns:a16="http://schemas.microsoft.com/office/drawing/2014/main" id="{56915969-647E-49C4-972B-DE43257D206B}"/>
              </a:ext>
            </a:extLst>
          </p:cNvPr>
          <p:cNvSpPr/>
          <p:nvPr/>
        </p:nvSpPr>
        <p:spPr>
          <a:xfrm>
            <a:off x="4648609" y="0"/>
            <a:ext cx="7537706" cy="6858000"/>
          </a:xfrm>
          <a:prstGeom prst="rect">
            <a:avLst/>
          </a:prstGeom>
          <a:blipFill dpi="0" rotWithShape="1">
            <a:blip r:embed="rId4">
              <a:alphaModFix amt="2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5" name="Content Placeholder 4">
            <a:extLst>
              <a:ext uri="{FF2B5EF4-FFF2-40B4-BE49-F238E27FC236}">
                <a16:creationId xmlns:a16="http://schemas.microsoft.com/office/drawing/2014/main" id="{D010C31C-FBE6-4AB1-9804-BDFE455DDFBA}"/>
              </a:ext>
            </a:extLst>
          </p:cNvPr>
          <p:cNvSpPr>
            <a:spLocks noGrp="1"/>
          </p:cNvSpPr>
          <p:nvPr>
            <p:ph idx="1"/>
          </p:nvPr>
        </p:nvSpPr>
        <p:spPr>
          <a:xfrm>
            <a:off x="5231958" y="605896"/>
            <a:ext cx="6524613" cy="5646208"/>
          </a:xfrm>
        </p:spPr>
        <p:txBody>
          <a:bodyPr anchor="t">
            <a:normAutofit/>
          </a:bodyPr>
          <a:lstStyle/>
          <a:p>
            <a:pPr>
              <a:lnSpc>
                <a:spcPct val="100000"/>
              </a:lnSpc>
            </a:pPr>
            <a:r>
              <a:rPr lang="en-US" sz="1800" dirty="0"/>
              <a:t>Based on the Customer segmentation analysis, it was determined that typical sticks customers are female  between the age of 26 to 40 with an average household income between 50 to 100k. </a:t>
            </a:r>
          </a:p>
          <a:p>
            <a:pPr>
              <a:lnSpc>
                <a:spcPct val="100000"/>
              </a:lnSpc>
            </a:pPr>
            <a:r>
              <a:rPr lang="en-US" sz="1800" dirty="0"/>
              <a:t>Both Location C and D fits that criteria and also as the population of these location are relatively greater that the other 2 location, it improves the chance of sticks kabab being successful in these locations. </a:t>
            </a:r>
          </a:p>
          <a:p>
            <a:pPr>
              <a:lnSpc>
                <a:spcPct val="100000"/>
              </a:lnSpc>
            </a:pPr>
            <a:endParaRPr lang="en-US" sz="1800" dirty="0"/>
          </a:p>
          <a:p>
            <a:pPr>
              <a:lnSpc>
                <a:spcPct val="100000"/>
              </a:lnSpc>
            </a:pPr>
            <a:endParaRPr lang="en-US" sz="1800" dirty="0"/>
          </a:p>
        </p:txBody>
      </p:sp>
      <p:pic>
        <p:nvPicPr>
          <p:cNvPr id="4" name="Picture 3">
            <a:extLst>
              <a:ext uri="{FF2B5EF4-FFF2-40B4-BE49-F238E27FC236}">
                <a16:creationId xmlns:a16="http://schemas.microsoft.com/office/drawing/2014/main" id="{49EF5BAB-4060-4C5B-9C36-946E32A09C09}"/>
              </a:ext>
            </a:extLst>
          </p:cNvPr>
          <p:cNvPicPr>
            <a:picLocks noChangeAspect="1"/>
          </p:cNvPicPr>
          <p:nvPr/>
        </p:nvPicPr>
        <p:blipFill>
          <a:blip r:embed="rId5" cstate="email">
            <a:alphaModFix amt="81000"/>
            <a:extLst>
              <a:ext uri="{28A0092B-C50C-407E-A947-70E740481C1C}">
                <a14:useLocalDpi xmlns:a14="http://schemas.microsoft.com/office/drawing/2010/main"/>
              </a:ext>
            </a:extLst>
          </a:blip>
          <a:stretch>
            <a:fillRect/>
          </a:stretch>
        </p:blipFill>
        <p:spPr>
          <a:xfrm>
            <a:off x="5272169" y="2976880"/>
            <a:ext cx="6484402" cy="2959463"/>
          </a:xfrm>
          <a:prstGeom prst="rect">
            <a:avLst/>
          </a:prstGeom>
        </p:spPr>
      </p:pic>
    </p:spTree>
    <p:extLst>
      <p:ext uri="{BB962C8B-B14F-4D97-AF65-F5344CB8AC3E}">
        <p14:creationId xmlns:p14="http://schemas.microsoft.com/office/powerpoint/2010/main" val="1308139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9600"/>
              <a:t>Thank you</a:t>
            </a:r>
          </a:p>
        </p:txBody>
      </p:sp>
      <p:sp>
        <p:nvSpPr>
          <p:cNvPr id="15" name="Rectangle 14">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97455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04D352-5C70-4C39-8724-5D6ED77374B1}"/>
              </a:ext>
            </a:extLst>
          </p:cNvPr>
          <p:cNvSpPr/>
          <p:nvPr/>
        </p:nvSpPr>
        <p:spPr>
          <a:xfrm>
            <a:off x="0" y="0"/>
            <a:ext cx="12192000" cy="6400800"/>
          </a:xfrm>
          <a:prstGeom prst="rect">
            <a:avLst/>
          </a:prstGeom>
          <a:blipFill dpi="0" rotWithShape="1">
            <a:blip r:embed="rId3">
              <a:alphaModFix amt="2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214A58-87AC-4FCC-B081-277F6BBB8487}"/>
              </a:ext>
            </a:extLst>
          </p:cNvPr>
          <p:cNvSpPr>
            <a:spLocks noGrp="1"/>
          </p:cNvSpPr>
          <p:nvPr>
            <p:ph type="title"/>
          </p:nvPr>
        </p:nvSpPr>
        <p:spPr/>
        <p:txBody>
          <a:bodyPr>
            <a:normAutofit/>
          </a:bodyPr>
          <a:lstStyle/>
          <a:p>
            <a:r>
              <a:rPr lang="en-US" sz="6000" dirty="0">
                <a:solidFill>
                  <a:schemeClr val="tx1"/>
                </a:solidFill>
                <a:ea typeface="+mj-lt"/>
                <a:cs typeface="+mj-lt"/>
              </a:rPr>
              <a:t>How do people choose a fast food restaurant to visit?</a:t>
            </a:r>
            <a:br>
              <a:rPr lang="en-US" sz="1050" dirty="0">
                <a:solidFill>
                  <a:schemeClr val="tx1"/>
                </a:solidFill>
                <a:ea typeface="+mj-lt"/>
                <a:cs typeface="+mj-lt"/>
              </a:rPr>
            </a:br>
            <a:br>
              <a:rPr lang="en-US" sz="1050" dirty="0">
                <a:solidFill>
                  <a:schemeClr val="tx1"/>
                </a:solidFill>
                <a:ea typeface="+mj-lt"/>
                <a:cs typeface="+mj-lt"/>
              </a:rPr>
            </a:br>
            <a:endParaRPr lang="en-US" sz="1050" dirty="0">
              <a:solidFill>
                <a:schemeClr val="tx1"/>
              </a:solidFill>
              <a:ea typeface="+mj-lt"/>
              <a:cs typeface="+mj-lt"/>
            </a:endParaRPr>
          </a:p>
        </p:txBody>
      </p:sp>
      <p:sp>
        <p:nvSpPr>
          <p:cNvPr id="3" name="Text Placeholder 2">
            <a:extLst>
              <a:ext uri="{FF2B5EF4-FFF2-40B4-BE49-F238E27FC236}">
                <a16:creationId xmlns:a16="http://schemas.microsoft.com/office/drawing/2014/main" id="{834DF056-BD2B-4C8C-A34D-BA1F4E74DBD3}"/>
              </a:ext>
            </a:extLst>
          </p:cNvPr>
          <p:cNvSpPr>
            <a:spLocks noGrp="1"/>
          </p:cNvSpPr>
          <p:nvPr>
            <p:ph type="body" idx="1"/>
          </p:nvPr>
        </p:nvSpPr>
        <p:spPr/>
        <p:txBody>
          <a:bodyPr/>
          <a:lstStyle/>
          <a:p>
            <a:r>
              <a:rPr lang="en-US" b="1" dirty="0"/>
              <a:t>Case Study: </a:t>
            </a:r>
            <a:r>
              <a:rPr lang="en-US" i="1" dirty="0"/>
              <a:t>Sticks Kebob Shop</a:t>
            </a:r>
          </a:p>
        </p:txBody>
      </p:sp>
      <p:pic>
        <p:nvPicPr>
          <p:cNvPr id="1026" name="Picture 2" descr="Sticks Kebob Shop">
            <a:extLst>
              <a:ext uri="{FF2B5EF4-FFF2-40B4-BE49-F238E27FC236}">
                <a16:creationId xmlns:a16="http://schemas.microsoft.com/office/drawing/2014/main" id="{5C52064F-2287-40CC-A4C7-EFBF7AD96E78}"/>
              </a:ext>
            </a:extLst>
          </p:cNvPr>
          <p:cNvPicPr>
            <a:picLocks noChangeAspect="1" noChangeArrowheads="1"/>
          </p:cNvPicPr>
          <p:nvPr/>
        </p:nvPicPr>
        <p:blipFill>
          <a:blip r:embed="rId4" cstate="email">
            <a:extLst>
              <a:ext uri="{BEBA8EAE-BF5A-486C-A8C5-ECC9F3942E4B}">
                <a14:imgProps xmlns:a14="http://schemas.microsoft.com/office/drawing/2010/main">
                  <a14:imgLayer r:embed="rId5">
                    <a14:imgEffect>
                      <a14:artisticGlowEdges/>
                    </a14:imgEffect>
                  </a14:imgLayer>
                </a14:imgProps>
              </a:ext>
              <a:ext uri="{28A0092B-C50C-407E-A947-70E740481C1C}">
                <a14:useLocalDpi xmlns:a14="http://schemas.microsoft.com/office/drawing/2010/main"/>
              </a:ext>
            </a:extLst>
          </a:blip>
          <a:srcRect/>
          <a:stretch>
            <a:fillRect/>
          </a:stretch>
        </p:blipFill>
        <p:spPr bwMode="auto">
          <a:xfrm>
            <a:off x="8989705" y="4663440"/>
            <a:ext cx="1965701" cy="1318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617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1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79DE162F-4C92-4432-9491-4E8CC81A904B}"/>
              </a:ext>
            </a:extLst>
          </p:cNvPr>
          <p:cNvSpPr/>
          <p:nvPr/>
        </p:nvSpPr>
        <p:spPr>
          <a:xfrm>
            <a:off x="4635094" y="0"/>
            <a:ext cx="7551221" cy="6858000"/>
          </a:xfrm>
          <a:prstGeom prst="rect">
            <a:avLst/>
          </a:prstGeom>
          <a:blipFill dpi="0" rotWithShape="1">
            <a:blip r:embed="rId3">
              <a:alphaModFix amt="2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3100">
                <a:solidFill>
                  <a:srgbClr val="FFFFFF"/>
                </a:solidFill>
              </a:rPr>
              <a:t>Who do you think are Sticks’ customers, and what are their motivations for visiting Sticks? </a:t>
            </a:r>
          </a:p>
        </p:txBody>
      </p:sp>
      <p:sp>
        <p:nvSpPr>
          <p:cNvPr id="5" name="Content Placeholder 4">
            <a:extLst>
              <a:ext uri="{FF2B5EF4-FFF2-40B4-BE49-F238E27FC236}">
                <a16:creationId xmlns:a16="http://schemas.microsoft.com/office/drawing/2014/main" id="{D010C31C-FBE6-4AB1-9804-BDFE455DDFBA}"/>
              </a:ext>
            </a:extLst>
          </p:cNvPr>
          <p:cNvSpPr>
            <a:spLocks noGrp="1"/>
          </p:cNvSpPr>
          <p:nvPr>
            <p:ph idx="1"/>
          </p:nvPr>
        </p:nvSpPr>
        <p:spPr>
          <a:xfrm>
            <a:off x="435869" y="3824516"/>
            <a:ext cx="3659246" cy="2862694"/>
          </a:xfrm>
        </p:spPr>
        <p:txBody>
          <a:bodyPr vert="horz" lIns="91440" tIns="45720" rIns="91440" bIns="45720" rtlCol="0">
            <a:normAutofit fontScale="92500" lnSpcReduction="10000"/>
          </a:bodyPr>
          <a:lstStyle/>
          <a:p>
            <a:pPr marL="0" indent="0">
              <a:lnSpc>
                <a:spcPct val="100000"/>
              </a:lnSpc>
              <a:buNone/>
            </a:pPr>
            <a:r>
              <a:rPr lang="en-US" sz="1500" cap="all" spc="200" dirty="0">
                <a:solidFill>
                  <a:srgbClr val="FFFFFF"/>
                </a:solidFill>
              </a:rPr>
              <a:t>Question 1: I tend to Plan Things Carefully</a:t>
            </a:r>
          </a:p>
          <a:p>
            <a:pPr marL="0" indent="0">
              <a:lnSpc>
                <a:spcPct val="100000"/>
              </a:lnSpc>
              <a:buNone/>
            </a:pPr>
            <a:r>
              <a:rPr lang="en-US" sz="1500" cap="all" spc="200" dirty="0">
                <a:solidFill>
                  <a:srgbClr val="FFFFFF"/>
                </a:solidFill>
              </a:rPr>
              <a:t>QUESTION 2: I sometimes have trouble controlling my spending</a:t>
            </a:r>
          </a:p>
          <a:p>
            <a:pPr marL="0" indent="0">
              <a:lnSpc>
                <a:spcPct val="100000"/>
              </a:lnSpc>
              <a:buNone/>
            </a:pPr>
            <a:r>
              <a:rPr lang="en-US" sz="1500" cap="all" spc="200" dirty="0">
                <a:solidFill>
                  <a:srgbClr val="FFFFFF"/>
                </a:solidFill>
              </a:rPr>
              <a:t>Question 3: I think it is important to purchase products made locally</a:t>
            </a:r>
          </a:p>
          <a:p>
            <a:pPr marL="0" indent="0">
              <a:lnSpc>
                <a:spcPct val="100000"/>
              </a:lnSpc>
              <a:buNone/>
            </a:pPr>
            <a:r>
              <a:rPr lang="en-US" sz="1500" cap="all" spc="200" dirty="0">
                <a:solidFill>
                  <a:srgbClr val="FFFFFF"/>
                </a:solidFill>
              </a:rPr>
              <a:t>Question 4: I carefully consider the health benefits of what I eat</a:t>
            </a:r>
          </a:p>
        </p:txBody>
      </p:sp>
      <p:cxnSp>
        <p:nvCxnSpPr>
          <p:cNvPr id="25" name="Straight Connector 24">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068386D-A0B9-4EA0-A8E4-9653D2F25CD8}"/>
              </a:ext>
            </a:extLst>
          </p:cNvPr>
          <p:cNvSpPr txBox="1"/>
          <p:nvPr/>
        </p:nvSpPr>
        <p:spPr>
          <a:xfrm>
            <a:off x="4975327" y="4428707"/>
            <a:ext cx="6659419" cy="2031325"/>
          </a:xfrm>
          <a:prstGeom prst="rect">
            <a:avLst/>
          </a:prstGeom>
          <a:noFill/>
        </p:spPr>
        <p:txBody>
          <a:bodyPr wrap="square" rtlCol="0" anchor="t">
            <a:spAutoFit/>
          </a:bodyPr>
          <a:lstStyle/>
          <a:p>
            <a:r>
              <a:rPr lang="en-US" dirty="0">
                <a:solidFill>
                  <a:schemeClr val="accent6">
                    <a:lumMod val="50000"/>
                  </a:schemeClr>
                </a:solidFill>
              </a:rPr>
              <a:t>Sticks customers, per the survey, are people who have planned to visit Sticks, are not impulse buyers, and are concerned with the origin of the product or its health benefits.</a:t>
            </a:r>
          </a:p>
          <a:p>
            <a:endParaRPr lang="en-US" dirty="0">
              <a:solidFill>
                <a:schemeClr val="accent6">
                  <a:lumMod val="50000"/>
                </a:schemeClr>
              </a:solidFill>
            </a:endParaRPr>
          </a:p>
          <a:p>
            <a:r>
              <a:rPr lang="en-US" dirty="0">
                <a:solidFill>
                  <a:schemeClr val="accent6">
                    <a:lumMod val="50000"/>
                  </a:schemeClr>
                </a:solidFill>
              </a:rPr>
              <a:t>The motivations for Sticks customers is they are visiting the establishment because it offers healthy option with locally made products at an affordable price. </a:t>
            </a:r>
          </a:p>
        </p:txBody>
      </p:sp>
      <p:pic>
        <p:nvPicPr>
          <p:cNvPr id="20" name="Picture 19">
            <a:extLst>
              <a:ext uri="{FF2B5EF4-FFF2-40B4-BE49-F238E27FC236}">
                <a16:creationId xmlns:a16="http://schemas.microsoft.com/office/drawing/2014/main" id="{975F8B6D-AF76-6B49-B4AA-443906FBA2A2}"/>
              </a:ext>
            </a:extLst>
          </p:cNvPr>
          <p:cNvPicPr>
            <a:picLocks noChangeAspect="1"/>
          </p:cNvPicPr>
          <p:nvPr/>
        </p:nvPicPr>
        <p:blipFill>
          <a:blip r:embed="rId4"/>
          <a:stretch>
            <a:fillRect/>
          </a:stretch>
        </p:blipFill>
        <p:spPr>
          <a:xfrm>
            <a:off x="5906814" y="181975"/>
            <a:ext cx="4004441" cy="3962400"/>
          </a:xfrm>
          <a:prstGeom prst="rect">
            <a:avLst/>
          </a:prstGeom>
        </p:spPr>
      </p:pic>
    </p:spTree>
    <p:extLst>
      <p:ext uri="{BB962C8B-B14F-4D97-AF65-F5344CB8AC3E}">
        <p14:creationId xmlns:p14="http://schemas.microsoft.com/office/powerpoint/2010/main" val="3157003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492369" y="605896"/>
            <a:ext cx="3642309" cy="5166831"/>
          </a:xfrm>
        </p:spPr>
        <p:txBody>
          <a:bodyPr vert="horz" lIns="91440" tIns="45720" rIns="91440" bIns="45720" rtlCol="0" anchor="ctr">
            <a:normAutofit/>
          </a:bodyPr>
          <a:lstStyle/>
          <a:p>
            <a:r>
              <a:rPr lang="en-US" sz="3200" dirty="0">
                <a:solidFill>
                  <a:srgbClr val="FFFFFF"/>
                </a:solidFill>
              </a:rPr>
              <a:t>What does the survey data tell us about differences between customers and noncustomers? </a:t>
            </a:r>
          </a:p>
        </p:txBody>
      </p:sp>
      <p:sp>
        <p:nvSpPr>
          <p:cNvPr id="6" name="Rectangle 5">
            <a:extLst>
              <a:ext uri="{FF2B5EF4-FFF2-40B4-BE49-F238E27FC236}">
                <a16:creationId xmlns:a16="http://schemas.microsoft.com/office/drawing/2014/main" id="{1695B725-174A-40B3-AAE1-67E3B3761211}"/>
              </a:ext>
            </a:extLst>
          </p:cNvPr>
          <p:cNvSpPr/>
          <p:nvPr/>
        </p:nvSpPr>
        <p:spPr>
          <a:xfrm>
            <a:off x="4648609" y="0"/>
            <a:ext cx="7537706" cy="6858000"/>
          </a:xfrm>
          <a:prstGeom prst="rect">
            <a:avLst/>
          </a:prstGeom>
          <a:blipFill dpi="0" rotWithShape="1">
            <a:blip r:embed="rId3">
              <a:alphaModFix amt="2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106449B-96B9-4EC0-B939-2B8BF408A83B}"/>
              </a:ext>
            </a:extLst>
          </p:cNvPr>
          <p:cNvSpPr txBox="1"/>
          <p:nvPr/>
        </p:nvSpPr>
        <p:spPr>
          <a:xfrm>
            <a:off x="4898159" y="4075235"/>
            <a:ext cx="6659419" cy="2585323"/>
          </a:xfrm>
          <a:prstGeom prst="rect">
            <a:avLst/>
          </a:prstGeom>
          <a:noFill/>
        </p:spPr>
        <p:txBody>
          <a:bodyPr wrap="square" rtlCol="0" anchor="t">
            <a:spAutoFit/>
          </a:bodyPr>
          <a:lstStyle/>
          <a:p>
            <a:r>
              <a:rPr lang="en-US" dirty="0">
                <a:solidFill>
                  <a:schemeClr val="accent6">
                    <a:lumMod val="50000"/>
                  </a:schemeClr>
                </a:solidFill>
              </a:rPr>
              <a:t>Based on the data the non-customers mirrored closely the stick customers when it came to whether they were planners or not. This was the same to whether they had trouble controlling spending. Non-customers tend to not have an issue controlling their spending </a:t>
            </a:r>
          </a:p>
          <a:p>
            <a:endParaRPr lang="en-US" dirty="0">
              <a:solidFill>
                <a:schemeClr val="accent6">
                  <a:lumMod val="50000"/>
                </a:schemeClr>
              </a:solidFill>
            </a:endParaRPr>
          </a:p>
          <a:p>
            <a:r>
              <a:rPr lang="en-US" dirty="0">
                <a:solidFill>
                  <a:schemeClr val="accent6">
                    <a:lumMod val="50000"/>
                  </a:schemeClr>
                </a:solidFill>
              </a:rPr>
              <a:t>However, the results for whether they prefer locally made products and healthier options varied from the existing customers. It seems that the non-customers do not place the same value on these two as the current customers </a:t>
            </a:r>
          </a:p>
        </p:txBody>
      </p:sp>
      <p:pic>
        <p:nvPicPr>
          <p:cNvPr id="15" name="Picture 14">
            <a:extLst>
              <a:ext uri="{FF2B5EF4-FFF2-40B4-BE49-F238E27FC236}">
                <a16:creationId xmlns:a16="http://schemas.microsoft.com/office/drawing/2014/main" id="{AEF27C8C-47CE-DC40-99BF-6F7F8FE80491}"/>
              </a:ext>
            </a:extLst>
          </p:cNvPr>
          <p:cNvPicPr>
            <a:picLocks noChangeAspect="1"/>
          </p:cNvPicPr>
          <p:nvPr/>
        </p:nvPicPr>
        <p:blipFill>
          <a:blip r:embed="rId4"/>
          <a:stretch>
            <a:fillRect/>
          </a:stretch>
        </p:blipFill>
        <p:spPr>
          <a:xfrm>
            <a:off x="5927834" y="108388"/>
            <a:ext cx="3888827" cy="3854012"/>
          </a:xfrm>
          <a:prstGeom prst="rect">
            <a:avLst/>
          </a:prstGeom>
        </p:spPr>
      </p:pic>
    </p:spTree>
    <p:extLst>
      <p:ext uri="{BB962C8B-B14F-4D97-AF65-F5344CB8AC3E}">
        <p14:creationId xmlns:p14="http://schemas.microsoft.com/office/powerpoint/2010/main" val="1395170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83ACD-4986-4C87-BE8C-0EA9210A6421}"/>
              </a:ext>
            </a:extLst>
          </p:cNvPr>
          <p:cNvSpPr>
            <a:spLocks noGrp="1"/>
          </p:cNvSpPr>
          <p:nvPr>
            <p:ph type="title"/>
          </p:nvPr>
        </p:nvSpPr>
        <p:spPr/>
        <p:txBody>
          <a:bodyPr/>
          <a:lstStyle/>
          <a:p>
            <a:r>
              <a:rPr lang="en-US" dirty="0"/>
              <a:t>Location of Survey Focus</a:t>
            </a:r>
          </a:p>
        </p:txBody>
      </p:sp>
      <p:sp>
        <p:nvSpPr>
          <p:cNvPr id="4" name="Text Placeholder 3">
            <a:extLst>
              <a:ext uri="{FF2B5EF4-FFF2-40B4-BE49-F238E27FC236}">
                <a16:creationId xmlns:a16="http://schemas.microsoft.com/office/drawing/2014/main" id="{81326E13-C6F2-4D2F-A151-73E614E2A73D}"/>
              </a:ext>
            </a:extLst>
          </p:cNvPr>
          <p:cNvSpPr>
            <a:spLocks noGrp="1"/>
          </p:cNvSpPr>
          <p:nvPr>
            <p:ph type="body" sz="half" idx="2"/>
          </p:nvPr>
        </p:nvSpPr>
        <p:spPr/>
        <p:txBody>
          <a:bodyPr/>
          <a:lstStyle/>
          <a:p>
            <a:r>
              <a:rPr lang="en-US" dirty="0"/>
              <a:t>The Survey was focused on the Richmond area location which is just outside the city. It is located on W Broad St (State Hwy 250). This is also close to the Interstate IDL and the University of Richmond</a:t>
            </a:r>
          </a:p>
        </p:txBody>
      </p:sp>
      <p:sp>
        <p:nvSpPr>
          <p:cNvPr id="7" name="Rectangle 6">
            <a:extLst>
              <a:ext uri="{FF2B5EF4-FFF2-40B4-BE49-F238E27FC236}">
                <a16:creationId xmlns:a16="http://schemas.microsoft.com/office/drawing/2014/main" id="{25F95D18-0B16-4540-8F03-4A1498890EF2}"/>
              </a:ext>
            </a:extLst>
          </p:cNvPr>
          <p:cNvSpPr/>
          <p:nvPr/>
        </p:nvSpPr>
        <p:spPr>
          <a:xfrm>
            <a:off x="4648609" y="0"/>
            <a:ext cx="7537706" cy="6858000"/>
          </a:xfrm>
          <a:prstGeom prst="rect">
            <a:avLst/>
          </a:prstGeom>
          <a:blipFill dpi="0" rotWithShape="1">
            <a:blip r:embed="rId2">
              <a:alphaModFix amt="2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D34F69F-652F-44CF-B2EF-88D5B69EECC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13901" y="786383"/>
            <a:ext cx="5483077" cy="4902729"/>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2612B64C-A990-4F43-B5A4-F8B36AC91714}"/>
              </a:ext>
            </a:extLst>
          </p:cNvPr>
          <p:cNvSpPr txBox="1"/>
          <p:nvPr/>
        </p:nvSpPr>
        <p:spPr>
          <a:xfrm>
            <a:off x="10774766" y="6475495"/>
            <a:ext cx="1411549" cy="400110"/>
          </a:xfrm>
          <a:prstGeom prst="rect">
            <a:avLst/>
          </a:prstGeom>
          <a:noFill/>
          <a:ln>
            <a:noFill/>
          </a:ln>
        </p:spPr>
        <p:txBody>
          <a:bodyPr wrap="square" rtlCol="0">
            <a:spAutoFit/>
          </a:bodyPr>
          <a:lstStyle/>
          <a:p>
            <a:r>
              <a:rPr lang="en-US" sz="1000" dirty="0"/>
              <a:t>Source: Google Maps, SticksKebobShop.com</a:t>
            </a:r>
          </a:p>
        </p:txBody>
      </p:sp>
    </p:spTree>
    <p:extLst>
      <p:ext uri="{BB962C8B-B14F-4D97-AF65-F5344CB8AC3E}">
        <p14:creationId xmlns:p14="http://schemas.microsoft.com/office/powerpoint/2010/main" val="3816526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83ACD-4986-4C87-BE8C-0EA9210A6421}"/>
              </a:ext>
            </a:extLst>
          </p:cNvPr>
          <p:cNvSpPr>
            <a:spLocks noGrp="1"/>
          </p:cNvSpPr>
          <p:nvPr>
            <p:ph type="title"/>
          </p:nvPr>
        </p:nvSpPr>
        <p:spPr/>
        <p:txBody>
          <a:bodyPr/>
          <a:lstStyle/>
          <a:p>
            <a:r>
              <a:rPr lang="en-US" dirty="0"/>
              <a:t>Zip Code Analysis</a:t>
            </a:r>
          </a:p>
        </p:txBody>
      </p:sp>
      <p:sp>
        <p:nvSpPr>
          <p:cNvPr id="4" name="Text Placeholder 3">
            <a:extLst>
              <a:ext uri="{FF2B5EF4-FFF2-40B4-BE49-F238E27FC236}">
                <a16:creationId xmlns:a16="http://schemas.microsoft.com/office/drawing/2014/main" id="{81326E13-C6F2-4D2F-A151-73E614E2A73D}"/>
              </a:ext>
            </a:extLst>
          </p:cNvPr>
          <p:cNvSpPr>
            <a:spLocks noGrp="1"/>
          </p:cNvSpPr>
          <p:nvPr>
            <p:ph type="body" sz="half" idx="2"/>
          </p:nvPr>
        </p:nvSpPr>
        <p:spPr>
          <a:xfrm>
            <a:off x="643465" y="3043050"/>
            <a:ext cx="3517567" cy="3468586"/>
          </a:xfrm>
        </p:spPr>
        <p:txBody>
          <a:bodyPr>
            <a:normAutofit/>
          </a:bodyPr>
          <a:lstStyle/>
          <a:p>
            <a:r>
              <a:rPr lang="en-US" b="1" dirty="0"/>
              <a:t>Upscale Younger Family Mix</a:t>
            </a:r>
          </a:p>
          <a:p>
            <a:r>
              <a:rPr lang="en-US" dirty="0"/>
              <a:t>Upward Bound are often upscale families boasting dual incomes, college degrees, and newer homes. Residents of Upward Bound are above average technology users who use computers and mobile devices for banking, TV and music streaming services, and online research.</a:t>
            </a:r>
          </a:p>
        </p:txBody>
      </p:sp>
      <p:sp>
        <p:nvSpPr>
          <p:cNvPr id="7" name="Rectangle 6">
            <a:extLst>
              <a:ext uri="{FF2B5EF4-FFF2-40B4-BE49-F238E27FC236}">
                <a16:creationId xmlns:a16="http://schemas.microsoft.com/office/drawing/2014/main" id="{25F95D18-0B16-4540-8F03-4A1498890EF2}"/>
              </a:ext>
            </a:extLst>
          </p:cNvPr>
          <p:cNvSpPr/>
          <p:nvPr/>
        </p:nvSpPr>
        <p:spPr>
          <a:xfrm>
            <a:off x="4648609" y="0"/>
            <a:ext cx="7537706" cy="6858000"/>
          </a:xfrm>
          <a:prstGeom prst="rect">
            <a:avLst/>
          </a:prstGeom>
          <a:blipFill dpi="0" rotWithShape="1">
            <a:blip r:embed="rId2">
              <a:alphaModFix amt="2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DD6C160-FFB7-4794-8289-5BA78913BAC4}"/>
              </a:ext>
            </a:extLst>
          </p:cNvPr>
          <p:cNvPicPr>
            <a:picLocks noChangeAspect="1"/>
          </p:cNvPicPr>
          <p:nvPr/>
        </p:nvPicPr>
        <p:blipFill>
          <a:blip r:embed="rId3"/>
          <a:stretch>
            <a:fillRect/>
          </a:stretch>
        </p:blipFill>
        <p:spPr>
          <a:xfrm>
            <a:off x="5564724" y="186009"/>
            <a:ext cx="5705475" cy="4410075"/>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4005CFF7-A9E5-43E2-A059-401A37F31B46}"/>
              </a:ext>
            </a:extLst>
          </p:cNvPr>
          <p:cNvSpPr txBox="1"/>
          <p:nvPr/>
        </p:nvSpPr>
        <p:spPr>
          <a:xfrm>
            <a:off x="9691690" y="4195974"/>
            <a:ext cx="1411549" cy="400110"/>
          </a:xfrm>
          <a:prstGeom prst="rect">
            <a:avLst/>
          </a:prstGeom>
          <a:noFill/>
          <a:ln>
            <a:noFill/>
          </a:ln>
        </p:spPr>
        <p:txBody>
          <a:bodyPr wrap="square" rtlCol="0">
            <a:spAutoFit/>
          </a:bodyPr>
          <a:lstStyle/>
          <a:p>
            <a:r>
              <a:rPr lang="en-US" sz="1000" dirty="0"/>
              <a:t>Source: </a:t>
            </a:r>
            <a:r>
              <a:rPr lang="en-US" sz="1000" dirty="0" err="1"/>
              <a:t>claritas.com</a:t>
            </a:r>
            <a:r>
              <a:rPr lang="en-US" sz="1000" dirty="0"/>
              <a:t>, SticksKebobShop.com</a:t>
            </a:r>
          </a:p>
        </p:txBody>
      </p:sp>
      <p:pic>
        <p:nvPicPr>
          <p:cNvPr id="9" name="Picture 8">
            <a:extLst>
              <a:ext uri="{FF2B5EF4-FFF2-40B4-BE49-F238E27FC236}">
                <a16:creationId xmlns:a16="http://schemas.microsoft.com/office/drawing/2014/main" id="{13FA6CC8-080C-EB4E-A2A0-824F27B5B260}"/>
              </a:ext>
            </a:extLst>
          </p:cNvPr>
          <p:cNvPicPr>
            <a:picLocks noChangeAspect="1"/>
          </p:cNvPicPr>
          <p:nvPr/>
        </p:nvPicPr>
        <p:blipFill>
          <a:blip r:embed="rId4"/>
          <a:stretch>
            <a:fillRect/>
          </a:stretch>
        </p:blipFill>
        <p:spPr>
          <a:xfrm>
            <a:off x="4648608" y="4617991"/>
            <a:ext cx="7537707" cy="2247311"/>
          </a:xfrm>
          <a:prstGeom prst="rect">
            <a:avLst/>
          </a:prstGeom>
        </p:spPr>
      </p:pic>
    </p:spTree>
    <p:extLst>
      <p:ext uri="{BB962C8B-B14F-4D97-AF65-F5344CB8AC3E}">
        <p14:creationId xmlns:p14="http://schemas.microsoft.com/office/powerpoint/2010/main" val="675940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A2F8A0-AED8-40B7-AA78-B735D6B9D90C}"/>
              </a:ext>
            </a:extLst>
          </p:cNvPr>
          <p:cNvSpPr/>
          <p:nvPr/>
        </p:nvSpPr>
        <p:spPr>
          <a:xfrm>
            <a:off x="0" y="0"/>
            <a:ext cx="12192000" cy="6400800"/>
          </a:xfrm>
          <a:prstGeom prst="rect">
            <a:avLst/>
          </a:prstGeom>
          <a:blipFill dpi="0" rotWithShape="1">
            <a:blip r:embed="rId3">
              <a:alphaModFix amt="21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804E3B-B0EB-4516-A861-EA9DF12B376F}"/>
              </a:ext>
            </a:extLst>
          </p:cNvPr>
          <p:cNvSpPr>
            <a:spLocks noGrp="1"/>
          </p:cNvSpPr>
          <p:nvPr>
            <p:ph type="title"/>
          </p:nvPr>
        </p:nvSpPr>
        <p:spPr>
          <a:xfrm>
            <a:off x="1097279" y="286603"/>
            <a:ext cx="10451253" cy="1062251"/>
          </a:xfrm>
        </p:spPr>
        <p:txBody>
          <a:bodyPr/>
          <a:lstStyle/>
          <a:p>
            <a:r>
              <a:rPr lang="en-US" dirty="0"/>
              <a:t>Sticks Customers – The Affluentials</a:t>
            </a:r>
          </a:p>
        </p:txBody>
      </p:sp>
      <p:pic>
        <p:nvPicPr>
          <p:cNvPr id="5" name="Picture 4">
            <a:extLst>
              <a:ext uri="{FF2B5EF4-FFF2-40B4-BE49-F238E27FC236}">
                <a16:creationId xmlns:a16="http://schemas.microsoft.com/office/drawing/2014/main" id="{014F81A9-D659-4186-BDD4-A2DD6B13833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50922" y="1896355"/>
            <a:ext cx="1961963" cy="2474749"/>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2FD19072-23FD-4349-AB53-E77D1A931442}"/>
              </a:ext>
            </a:extLst>
          </p:cNvPr>
          <p:cNvSpPr txBox="1"/>
          <p:nvPr/>
        </p:nvSpPr>
        <p:spPr>
          <a:xfrm>
            <a:off x="10879851" y="6132543"/>
            <a:ext cx="1411549" cy="246221"/>
          </a:xfrm>
          <a:prstGeom prst="rect">
            <a:avLst/>
          </a:prstGeom>
          <a:noFill/>
          <a:ln>
            <a:noFill/>
          </a:ln>
        </p:spPr>
        <p:txBody>
          <a:bodyPr wrap="square" rtlCol="0">
            <a:spAutoFit/>
          </a:bodyPr>
          <a:lstStyle/>
          <a:p>
            <a:r>
              <a:rPr lang="en-US" sz="1000" dirty="0"/>
              <a:t>Source: </a:t>
            </a:r>
            <a:r>
              <a:rPr lang="en-US" sz="1000" dirty="0" err="1"/>
              <a:t>claritas.com</a:t>
            </a:r>
            <a:endParaRPr lang="en-US" sz="1000" dirty="0"/>
          </a:p>
        </p:txBody>
      </p:sp>
      <p:pic>
        <p:nvPicPr>
          <p:cNvPr id="11" name="Picture 10">
            <a:extLst>
              <a:ext uri="{FF2B5EF4-FFF2-40B4-BE49-F238E27FC236}">
                <a16:creationId xmlns:a16="http://schemas.microsoft.com/office/drawing/2014/main" id="{9676B173-2A53-0141-A5EA-48443FEA5A8D}"/>
              </a:ext>
            </a:extLst>
          </p:cNvPr>
          <p:cNvPicPr>
            <a:picLocks noChangeAspect="1"/>
          </p:cNvPicPr>
          <p:nvPr/>
        </p:nvPicPr>
        <p:blipFill>
          <a:blip r:embed="rId5">
            <a:alphaModFix amt="80000"/>
          </a:blip>
          <a:stretch>
            <a:fillRect/>
          </a:stretch>
        </p:blipFill>
        <p:spPr>
          <a:xfrm>
            <a:off x="0" y="4458852"/>
            <a:ext cx="3794218" cy="927100"/>
          </a:xfrm>
          <a:prstGeom prst="rect">
            <a:avLst/>
          </a:prstGeom>
        </p:spPr>
      </p:pic>
      <p:pic>
        <p:nvPicPr>
          <p:cNvPr id="13" name="Picture 12">
            <a:extLst>
              <a:ext uri="{FF2B5EF4-FFF2-40B4-BE49-F238E27FC236}">
                <a16:creationId xmlns:a16="http://schemas.microsoft.com/office/drawing/2014/main" id="{07A768E6-32DF-5748-84B5-51990318438A}"/>
              </a:ext>
            </a:extLst>
          </p:cNvPr>
          <p:cNvPicPr>
            <a:picLocks noChangeAspect="1"/>
          </p:cNvPicPr>
          <p:nvPr/>
        </p:nvPicPr>
        <p:blipFill>
          <a:blip r:embed="rId6">
            <a:alphaModFix amt="80000"/>
          </a:blip>
          <a:stretch>
            <a:fillRect/>
          </a:stretch>
        </p:blipFill>
        <p:spPr>
          <a:xfrm>
            <a:off x="0" y="5378768"/>
            <a:ext cx="3794218" cy="876885"/>
          </a:xfrm>
          <a:prstGeom prst="rect">
            <a:avLst/>
          </a:prstGeom>
          <a:noFill/>
        </p:spPr>
      </p:pic>
      <p:pic>
        <p:nvPicPr>
          <p:cNvPr id="15" name="Picture 14">
            <a:extLst>
              <a:ext uri="{FF2B5EF4-FFF2-40B4-BE49-F238E27FC236}">
                <a16:creationId xmlns:a16="http://schemas.microsoft.com/office/drawing/2014/main" id="{F33791E8-8179-BA46-BD06-A8133F9370A9}"/>
              </a:ext>
            </a:extLst>
          </p:cNvPr>
          <p:cNvPicPr>
            <a:picLocks noChangeAspect="1"/>
          </p:cNvPicPr>
          <p:nvPr/>
        </p:nvPicPr>
        <p:blipFill>
          <a:blip r:embed="rId7">
            <a:alphaModFix amt="80000"/>
          </a:blip>
          <a:stretch>
            <a:fillRect/>
          </a:stretch>
        </p:blipFill>
        <p:spPr>
          <a:xfrm>
            <a:off x="4099177" y="1985966"/>
            <a:ext cx="3794218" cy="3579456"/>
          </a:xfrm>
          <a:prstGeom prst="rect">
            <a:avLst/>
          </a:prstGeom>
        </p:spPr>
      </p:pic>
      <p:pic>
        <p:nvPicPr>
          <p:cNvPr id="17" name="Picture 16">
            <a:extLst>
              <a:ext uri="{FF2B5EF4-FFF2-40B4-BE49-F238E27FC236}">
                <a16:creationId xmlns:a16="http://schemas.microsoft.com/office/drawing/2014/main" id="{7C333770-2FCD-164F-A7AC-71E050742450}"/>
              </a:ext>
            </a:extLst>
          </p:cNvPr>
          <p:cNvPicPr>
            <a:picLocks noChangeAspect="1"/>
          </p:cNvPicPr>
          <p:nvPr/>
        </p:nvPicPr>
        <p:blipFill>
          <a:blip r:embed="rId8">
            <a:alphaModFix amt="80000"/>
          </a:blip>
          <a:stretch>
            <a:fillRect/>
          </a:stretch>
        </p:blipFill>
        <p:spPr>
          <a:xfrm>
            <a:off x="8342489" y="2032994"/>
            <a:ext cx="3569026" cy="3462437"/>
          </a:xfrm>
          <a:prstGeom prst="rect">
            <a:avLst/>
          </a:prstGeom>
        </p:spPr>
      </p:pic>
    </p:spTree>
    <p:extLst>
      <p:ext uri="{BB962C8B-B14F-4D97-AF65-F5344CB8AC3E}">
        <p14:creationId xmlns:p14="http://schemas.microsoft.com/office/powerpoint/2010/main" val="2117575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492369" y="605896"/>
            <a:ext cx="3642309" cy="5646208"/>
          </a:xfrm>
        </p:spPr>
        <p:txBody>
          <a:bodyPr vert="horz" lIns="91440" tIns="45720" rIns="91440" bIns="45720" rtlCol="0" anchor="ctr">
            <a:normAutofit/>
          </a:bodyPr>
          <a:lstStyle/>
          <a:p>
            <a:r>
              <a:rPr lang="en-US" sz="3200" dirty="0">
                <a:solidFill>
                  <a:srgbClr val="FFFFFF"/>
                </a:solidFill>
              </a:rPr>
              <a:t>What survey questions would you use to identify the customer segments? </a:t>
            </a:r>
          </a:p>
        </p:txBody>
      </p:sp>
      <p:sp>
        <p:nvSpPr>
          <p:cNvPr id="6" name="Rectangle 5">
            <a:extLst>
              <a:ext uri="{FF2B5EF4-FFF2-40B4-BE49-F238E27FC236}">
                <a16:creationId xmlns:a16="http://schemas.microsoft.com/office/drawing/2014/main" id="{2D49E78A-B8FA-434F-9ECC-16CECF31306E}"/>
              </a:ext>
            </a:extLst>
          </p:cNvPr>
          <p:cNvSpPr/>
          <p:nvPr/>
        </p:nvSpPr>
        <p:spPr>
          <a:xfrm>
            <a:off x="4648609" y="0"/>
            <a:ext cx="7537706" cy="6858000"/>
          </a:xfrm>
          <a:prstGeom prst="rect">
            <a:avLst/>
          </a:prstGeom>
          <a:blipFill dpi="0" rotWithShape="1">
            <a:blip r:embed="rId4">
              <a:alphaModFix amt="2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7" name="Content Placeholder 4">
            <a:extLst>
              <a:ext uri="{FF2B5EF4-FFF2-40B4-BE49-F238E27FC236}">
                <a16:creationId xmlns:a16="http://schemas.microsoft.com/office/drawing/2014/main" id="{AB6408FE-0F13-4102-8823-2DD437C8FB51}"/>
              </a:ext>
            </a:extLst>
          </p:cNvPr>
          <p:cNvSpPr txBox="1">
            <a:spLocks/>
          </p:cNvSpPr>
          <p:nvPr/>
        </p:nvSpPr>
        <p:spPr>
          <a:xfrm>
            <a:off x="4749656" y="109727"/>
            <a:ext cx="6949976" cy="6635931"/>
          </a:xfrm>
          <a:prstGeom prst="rect">
            <a:avLst/>
          </a:prstGeom>
        </p:spPr>
        <p:txBody>
          <a:bodyPr vert="horz" lIns="0" tIns="45720" rIns="0" bIns="45720" rtlCol="0" anchor="ctr">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91440" marR="0" lvl="0" indent="-91440" algn="l" defTabSz="914400" rtl="0" eaLnBrk="1" fontAlgn="auto" latinLnBrk="0" hangingPunct="1">
              <a:lnSpc>
                <a:spcPct val="100000"/>
              </a:lnSpc>
              <a:spcBef>
                <a:spcPts val="1200"/>
              </a:spcBef>
              <a:spcAft>
                <a:spcPts val="200"/>
              </a:spcAft>
              <a:buClr>
                <a:srgbClr val="F6A21D"/>
              </a:buClr>
              <a:buSzPct val="100000"/>
              <a:buFont typeface="Calibri" panose="020F0502020204030204" pitchFamily="34" charset="0"/>
              <a:buChar char=" "/>
              <a:tabLst/>
              <a:defRPr/>
            </a:pPr>
            <a:r>
              <a:rPr kumimoji="0" lang="en-US" sz="18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rPr>
              <a:t>The following survey question were used for identifying customer segments </a:t>
            </a:r>
          </a:p>
          <a:p>
            <a:pPr marL="342900" marR="0" lvl="0" indent="-342900" algn="l" defTabSz="914400" rtl="0" eaLnBrk="1" fontAlgn="auto" latinLnBrk="0" hangingPunct="1">
              <a:lnSpc>
                <a:spcPct val="100000"/>
              </a:lnSpc>
              <a:spcBef>
                <a:spcPts val="1200"/>
              </a:spcBef>
              <a:spcAft>
                <a:spcPts val="200"/>
              </a:spcAft>
              <a:buClr>
                <a:srgbClr val="F6A21D"/>
              </a:buClr>
              <a:buSzPct val="100000"/>
              <a:buFont typeface="+mj-lt"/>
              <a:buAutoNum type="arabicPeriod"/>
              <a:tabLst/>
              <a:defRPr/>
            </a:pPr>
            <a:r>
              <a:rPr kumimoji="0" lang="en-US" sz="18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lt"/>
                <a:cs typeface="+mn-lt"/>
              </a:rPr>
              <a:t>How Many times in a week do you – </a:t>
            </a:r>
          </a:p>
          <a:p>
            <a:pPr marL="578358" marR="0" lvl="1" indent="-285750" algn="l" defTabSz="914400" rtl="0" eaLnBrk="1" fontAlgn="auto" latinLnBrk="0" hangingPunct="1">
              <a:lnSpc>
                <a:spcPct val="100000"/>
              </a:lnSpc>
              <a:spcBef>
                <a:spcPts val="200"/>
              </a:spcBef>
              <a:spcAft>
                <a:spcPts val="400"/>
              </a:spcAft>
              <a:buClrTx/>
              <a:buSzTx/>
              <a:buFont typeface="Calibri" pitchFamily="34" charset="0"/>
              <a:buChar char="◦"/>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lt"/>
                <a:cs typeface="+mn-lt"/>
              </a:rPr>
              <a:t>Make Lunch at home,  </a:t>
            </a:r>
          </a:p>
          <a:p>
            <a:pPr marL="578358" marR="0" lvl="1" indent="-285750" algn="l" defTabSz="914400" rtl="0" eaLnBrk="1" fontAlgn="auto" latinLnBrk="0" hangingPunct="1">
              <a:lnSpc>
                <a:spcPct val="100000"/>
              </a:lnSpc>
              <a:spcBef>
                <a:spcPts val="200"/>
              </a:spcBef>
              <a:spcAft>
                <a:spcPts val="400"/>
              </a:spcAft>
              <a:buClrTx/>
              <a:buSzTx/>
              <a:buFont typeface="Calibri" pitchFamily="34" charset="0"/>
              <a:buChar char="◦"/>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lt"/>
                <a:cs typeface="+mn-lt"/>
              </a:rPr>
              <a:t>Bring Lunch to work, </a:t>
            </a:r>
          </a:p>
          <a:p>
            <a:pPr marL="578358" marR="0" lvl="1" indent="-285750" algn="l" defTabSz="914400" rtl="0" eaLnBrk="1" fontAlgn="auto" latinLnBrk="0" hangingPunct="1">
              <a:lnSpc>
                <a:spcPct val="100000"/>
              </a:lnSpc>
              <a:spcBef>
                <a:spcPts val="200"/>
              </a:spcBef>
              <a:spcAft>
                <a:spcPts val="400"/>
              </a:spcAft>
              <a:buClrTx/>
              <a:buSzTx/>
              <a:buFont typeface="Calibri" pitchFamily="34" charset="0"/>
              <a:buChar char="◦"/>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lt"/>
                <a:cs typeface="+mn-lt"/>
              </a:rPr>
              <a:t>Buy Lunch at work, </a:t>
            </a:r>
          </a:p>
          <a:p>
            <a:pPr marL="578358" marR="0" lvl="1" indent="-285750" algn="l" defTabSz="914400" rtl="0" eaLnBrk="1" fontAlgn="auto" latinLnBrk="0" hangingPunct="1">
              <a:lnSpc>
                <a:spcPct val="100000"/>
              </a:lnSpc>
              <a:spcBef>
                <a:spcPts val="200"/>
              </a:spcBef>
              <a:spcAft>
                <a:spcPts val="400"/>
              </a:spcAft>
              <a:buClrTx/>
              <a:buSzTx/>
              <a:buFont typeface="Calibri" pitchFamily="34" charset="0"/>
              <a:buChar char="◦"/>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lt"/>
                <a:cs typeface="+mn-lt"/>
              </a:rPr>
              <a:t>Buy Lunch at Restaurant,</a:t>
            </a:r>
          </a:p>
          <a:p>
            <a:pPr marL="578358" marR="0" lvl="1" indent="-285750" algn="l" defTabSz="914400" rtl="0" eaLnBrk="1" fontAlgn="auto" latinLnBrk="0" hangingPunct="1">
              <a:lnSpc>
                <a:spcPct val="100000"/>
              </a:lnSpc>
              <a:spcBef>
                <a:spcPts val="200"/>
              </a:spcBef>
              <a:spcAft>
                <a:spcPts val="400"/>
              </a:spcAft>
              <a:buClrTx/>
              <a:buSzTx/>
              <a:buFont typeface="Calibri" pitchFamily="34" charset="0"/>
              <a:buChar char="◦"/>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lt"/>
                <a:cs typeface="+mn-lt"/>
              </a:rPr>
              <a:t> Skipped Lunch</a:t>
            </a:r>
            <a:endParaRPr kumimoji="0" lang="en-US" sz="6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lt"/>
              <a:cs typeface="+mn-lt"/>
            </a:endParaRPr>
          </a:p>
          <a:p>
            <a:pPr marL="292608" marR="0" lvl="1" indent="0" algn="l" defTabSz="914400" rtl="0" eaLnBrk="1" fontAlgn="auto" latinLnBrk="0" hangingPunct="1">
              <a:lnSpc>
                <a:spcPct val="100000"/>
              </a:lnSpc>
              <a:spcBef>
                <a:spcPts val="0"/>
              </a:spcBef>
              <a:spcAft>
                <a:spcPts val="0"/>
              </a:spcAft>
              <a:buClrTx/>
              <a:buSzTx/>
              <a:buFont typeface="Calibri" pitchFamily="34" charset="0"/>
              <a:buNone/>
              <a:tabLst/>
              <a:defRPr/>
            </a:pPr>
            <a:endParaRPr kumimoji="0" lang="en-US" sz="12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lt"/>
              <a:cs typeface="+mn-lt"/>
            </a:endParaRPr>
          </a:p>
          <a:p>
            <a:pPr marL="342900" marR="0" lvl="0" indent="-342900" algn="l" defTabSz="914400" rtl="0" eaLnBrk="1" fontAlgn="auto" latinLnBrk="0" hangingPunct="1">
              <a:lnSpc>
                <a:spcPct val="100000"/>
              </a:lnSpc>
              <a:spcBef>
                <a:spcPts val="1200"/>
              </a:spcBef>
              <a:spcAft>
                <a:spcPts val="200"/>
              </a:spcAft>
              <a:buClr>
                <a:srgbClr val="F6A21D"/>
              </a:buClr>
              <a:buSzPct val="100000"/>
              <a:buFont typeface="+mj-lt"/>
              <a:buAutoNum type="arabicPeriod"/>
              <a:tabLst/>
              <a:defRPr/>
            </a:pPr>
            <a:r>
              <a:rPr kumimoji="0" lang="en-US" sz="18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lt"/>
                <a:cs typeface="+mn-lt"/>
              </a:rPr>
              <a:t>What is your gender?</a:t>
            </a:r>
            <a:endParaRPr kumimoji="0" lang="en-US" sz="19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ea"/>
              <a:cs typeface="+mn-cs"/>
            </a:endParaRPr>
          </a:p>
          <a:p>
            <a:pPr marL="342900" marR="0" lvl="0" indent="-342900" algn="l" defTabSz="914400" rtl="0" eaLnBrk="1" fontAlgn="auto" latinLnBrk="0" hangingPunct="1">
              <a:lnSpc>
                <a:spcPct val="100000"/>
              </a:lnSpc>
              <a:spcBef>
                <a:spcPts val="1200"/>
              </a:spcBef>
              <a:spcAft>
                <a:spcPts val="200"/>
              </a:spcAft>
              <a:buClr>
                <a:srgbClr val="F6A21D"/>
              </a:buClr>
              <a:buSzPct val="100000"/>
              <a:buFont typeface="+mj-lt"/>
              <a:buAutoNum type="arabicPeriod"/>
              <a:tabLst/>
              <a:defRPr/>
            </a:pPr>
            <a:r>
              <a:rPr kumimoji="0" lang="en-US" sz="18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lt"/>
                <a:cs typeface="+mn-lt"/>
              </a:rPr>
              <a:t>What is your age?</a:t>
            </a:r>
          </a:p>
          <a:p>
            <a:pPr marL="342900" marR="0" lvl="0" indent="-342900" algn="l" defTabSz="914400" rtl="0" eaLnBrk="1" fontAlgn="auto" latinLnBrk="0" hangingPunct="1">
              <a:lnSpc>
                <a:spcPct val="100000"/>
              </a:lnSpc>
              <a:spcBef>
                <a:spcPts val="1200"/>
              </a:spcBef>
              <a:spcAft>
                <a:spcPts val="200"/>
              </a:spcAft>
              <a:buClr>
                <a:srgbClr val="F6A21D"/>
              </a:buClr>
              <a:buSzPct val="100000"/>
              <a:buFont typeface="+mj-lt"/>
              <a:buAutoNum type="arabicPeriod"/>
              <a:tabLst/>
              <a:defRPr/>
            </a:pPr>
            <a:r>
              <a:rPr kumimoji="0" lang="en-US" sz="1800" b="0" i="0" u="none" strike="noStrike" kern="1200" cap="none" spc="0" normalizeH="0" baseline="0" noProof="0" dirty="0">
                <a:ln>
                  <a:noFill/>
                </a:ln>
                <a:solidFill>
                  <a:srgbClr val="000000">
                    <a:lumMod val="75000"/>
                    <a:lumOff val="25000"/>
                  </a:srgbClr>
                </a:solidFill>
                <a:effectLst/>
                <a:uLnTx/>
                <a:uFillTx/>
                <a:latin typeface="Franklin Gothic Book" panose="020F0502020204030204"/>
                <a:ea typeface="+mn-lt"/>
                <a:cs typeface="+mn-lt"/>
              </a:rPr>
              <a:t>What is your approximate average annual household income?</a:t>
            </a:r>
          </a:p>
        </p:txBody>
      </p:sp>
    </p:spTree>
    <p:extLst>
      <p:ext uri="{BB962C8B-B14F-4D97-AF65-F5344CB8AC3E}">
        <p14:creationId xmlns:p14="http://schemas.microsoft.com/office/powerpoint/2010/main" val="2279098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492369" y="605896"/>
            <a:ext cx="3642309" cy="5646208"/>
          </a:xfrm>
        </p:spPr>
        <p:txBody>
          <a:bodyPr vert="horz" lIns="91440" tIns="45720" rIns="91440" bIns="45720" rtlCol="0" anchor="ctr">
            <a:normAutofit/>
          </a:bodyPr>
          <a:lstStyle/>
          <a:p>
            <a:r>
              <a:rPr lang="en-US" sz="3200">
                <a:solidFill>
                  <a:srgbClr val="FFFFFF"/>
                </a:solidFill>
              </a:rPr>
              <a:t>K-Means</a:t>
            </a:r>
            <a:endParaRPr lang="en-US" sz="3200" dirty="0">
              <a:solidFill>
                <a:srgbClr val="FFFFFF"/>
              </a:solidFill>
            </a:endParaRPr>
          </a:p>
        </p:txBody>
      </p:sp>
      <p:sp>
        <p:nvSpPr>
          <p:cNvPr id="6" name="Rectangle 5">
            <a:extLst>
              <a:ext uri="{FF2B5EF4-FFF2-40B4-BE49-F238E27FC236}">
                <a16:creationId xmlns:a16="http://schemas.microsoft.com/office/drawing/2014/main" id="{2D49E78A-B8FA-434F-9ECC-16CECF31306E}"/>
              </a:ext>
            </a:extLst>
          </p:cNvPr>
          <p:cNvSpPr/>
          <p:nvPr/>
        </p:nvSpPr>
        <p:spPr>
          <a:xfrm>
            <a:off x="4648609" y="0"/>
            <a:ext cx="7537706" cy="6858000"/>
          </a:xfrm>
          <a:prstGeom prst="rect">
            <a:avLst/>
          </a:prstGeom>
          <a:blipFill dpi="0" rotWithShape="1">
            <a:blip r:embed="rId4">
              <a:alphaModFix amt="2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pic>
        <p:nvPicPr>
          <p:cNvPr id="4" name="Picture 3">
            <a:extLst>
              <a:ext uri="{FF2B5EF4-FFF2-40B4-BE49-F238E27FC236}">
                <a16:creationId xmlns:a16="http://schemas.microsoft.com/office/drawing/2014/main" id="{64253E11-A542-C345-9C8D-DD1956B44DED}"/>
              </a:ext>
            </a:extLst>
          </p:cNvPr>
          <p:cNvPicPr>
            <a:picLocks noChangeAspect="1"/>
          </p:cNvPicPr>
          <p:nvPr/>
        </p:nvPicPr>
        <p:blipFill>
          <a:blip r:embed="rId5">
            <a:alphaModFix amt="68000"/>
          </a:blip>
          <a:stretch>
            <a:fillRect/>
          </a:stretch>
        </p:blipFill>
        <p:spPr>
          <a:xfrm>
            <a:off x="4718498" y="0"/>
            <a:ext cx="7537707" cy="6858000"/>
          </a:xfrm>
          <a:prstGeom prst="rect">
            <a:avLst/>
          </a:prstGeom>
          <a:effectLst>
            <a:outerShdw blurRad="50800" dist="50800" sx="1000" sy="1000" algn="ctr" rotWithShape="0">
              <a:srgbClr val="000000"/>
            </a:outerShdw>
            <a:reflection endPos="0" dist="50800" dir="5400000" sy="-100000" algn="bl" rotWithShape="0"/>
          </a:effectLst>
        </p:spPr>
      </p:pic>
    </p:spTree>
    <p:extLst>
      <p:ext uri="{BB962C8B-B14F-4D97-AF65-F5344CB8AC3E}">
        <p14:creationId xmlns:p14="http://schemas.microsoft.com/office/powerpoint/2010/main" val="1771691"/>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5.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6.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7.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8.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86694ECF3648147AD783F935717F13E" ma:contentTypeVersion="2" ma:contentTypeDescription="Create a new document." ma:contentTypeScope="" ma:versionID="075143df42b31eb0f4bdab0cfc75aa31">
  <xsd:schema xmlns:xsd="http://www.w3.org/2001/XMLSchema" xmlns:xs="http://www.w3.org/2001/XMLSchema" xmlns:p="http://schemas.microsoft.com/office/2006/metadata/properties" xmlns:ns2="4be86780-ed97-4eb1-813d-3e602bdc35f4" targetNamespace="http://schemas.microsoft.com/office/2006/metadata/properties" ma:root="true" ma:fieldsID="7353f89f0f0a259db7537d27258db148" ns2:_="">
    <xsd:import namespace="4be86780-ed97-4eb1-813d-3e602bdc35f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e86780-ed97-4eb1-813d-3e602bdc35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openxmlformats.org/package/2006/metadata/core-properties"/>
    <ds:schemaRef ds:uri="http://www.w3.org/XML/1998/namespace"/>
    <ds:schemaRef ds:uri="http://purl.org/dc/dcmitype/"/>
    <ds:schemaRef ds:uri="4be86780-ed97-4eb1-813d-3e602bdc35f4"/>
    <ds:schemaRef ds:uri="http://schemas.microsoft.com/office/2006/documentManagement/types"/>
    <ds:schemaRef ds:uri="http://purl.org/dc/elements/1.1/"/>
    <ds:schemaRef ds:uri="http://purl.org/dc/term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952C007-638A-4942-ACF1-F987463AD1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be86780-ed97-4eb1-813d-3e602bdc35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1010</Words>
  <Application>Microsoft Macintosh PowerPoint</Application>
  <PresentationFormat>Widescreen</PresentationFormat>
  <Paragraphs>64</Paragraphs>
  <Slides>12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Bookman Old Style</vt:lpstr>
      <vt:lpstr>Calibri</vt:lpstr>
      <vt:lpstr>Franklin Gothic Book</vt:lpstr>
      <vt:lpstr>1_RetrospectVTI</vt:lpstr>
      <vt:lpstr>Homework1</vt:lpstr>
      <vt:lpstr>How do people choose a fast food restaurant to visit?  </vt:lpstr>
      <vt:lpstr>Who do you think are Sticks’ customers, and what are their motivations for visiting Sticks? </vt:lpstr>
      <vt:lpstr>What does the survey data tell us about differences between customers and noncustomers? </vt:lpstr>
      <vt:lpstr>Location of Survey Focus</vt:lpstr>
      <vt:lpstr>Zip Code Analysis</vt:lpstr>
      <vt:lpstr>Sticks Customers – The Affluentials</vt:lpstr>
      <vt:lpstr>What survey questions would you use to identify the customer segments? </vt:lpstr>
      <vt:lpstr>K-Means</vt:lpstr>
      <vt:lpstr>How many customer segments can you estimate from the survey data? a. What are the profiles of the customer segments?  b. Which customer segments should Sticks target? </vt:lpstr>
      <vt:lpstr>Provide a recommendation for the location of the next Sticks Kebob Shop based on the segmentation analysis and the demographic profiles of the locations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Homework1</dc:title>
  <dc:creator/>
  <cp:lastModifiedBy/>
  <cp:revision>85</cp:revision>
  <dcterms:created xsi:type="dcterms:W3CDTF">2020-04-18T16:37:59Z</dcterms:created>
  <dcterms:modified xsi:type="dcterms:W3CDTF">2021-02-02T02:57:50Z</dcterms:modified>
</cp:coreProperties>
</file>