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18" r:id="rId6"/>
    <p:sldId id="321" r:id="rId7"/>
    <p:sldId id="322" r:id="rId8"/>
    <p:sldId id="323" r:id="rId9"/>
    <p:sldId id="324" r:id="rId10"/>
    <p:sldId id="325" r:id="rId11"/>
    <p:sldId id="326" r:id="rId12"/>
    <p:sldId id="32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C269D-FF29-462D-8322-4751A921C34D}" v="10" dt="2020-05-11T03:33:41.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6" autoAdjust="0"/>
    <p:restoredTop sz="94619" autoAdjust="0"/>
  </p:normalViewPr>
  <p:slideViewPr>
    <p:cSldViewPr snapToGrid="0">
      <p:cViewPr varScale="1">
        <p:scale>
          <a:sx n="124" d="100"/>
          <a:sy n="124" d="100"/>
        </p:scale>
        <p:origin x="744"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84814" y="640080"/>
            <a:ext cx="3659246" cy="2850319"/>
          </a:xfrm>
        </p:spPr>
        <p:txBody>
          <a:bodyPr>
            <a:normAutofit/>
          </a:bodyPr>
          <a:lstStyle/>
          <a:p>
            <a:r>
              <a:rPr lang="en-US" sz="4600">
                <a:solidFill>
                  <a:srgbClr val="FFFFFF"/>
                </a:solidFill>
              </a:rPr>
              <a:t>Homework2</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2797" y="5030928"/>
            <a:ext cx="3309946" cy="1364732"/>
          </a:xfrm>
        </p:spPr>
        <p:txBody>
          <a:bodyPr>
            <a:normAutofit/>
          </a:bodyPr>
          <a:lstStyle/>
          <a:p>
            <a:r>
              <a:rPr lang="en-US" sz="1800" dirty="0">
                <a:solidFill>
                  <a:srgbClr val="FFFFFF"/>
                </a:solidFill>
              </a:rPr>
              <a:t>MAR 653 - Marketing Analytics</a:t>
            </a:r>
          </a:p>
          <a:p>
            <a:r>
              <a:rPr lang="en-US" sz="1800" dirty="0">
                <a:solidFill>
                  <a:srgbClr val="FFFFFF"/>
                </a:solidFill>
              </a:rPr>
              <a:t>Date: 1 March 2021</a:t>
            </a:r>
          </a:p>
          <a:p>
            <a:endParaRPr lang="en-US" sz="1800" dirty="0">
              <a:solidFill>
                <a:srgbClr val="FFFFFF"/>
              </a:solidFill>
            </a:endParaRPr>
          </a:p>
          <a:p>
            <a:endParaRPr lang="en-US" sz="1800" dirty="0">
              <a:solidFill>
                <a:srgbClr val="FFFFFF"/>
              </a:solidFill>
            </a:endParaRPr>
          </a:p>
        </p:txBody>
      </p:sp>
      <p:cxnSp>
        <p:nvCxnSpPr>
          <p:cNvPr id="49" name="Straight Connector 4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erson writing on a chalkboard&#10;&#10;Description automatically generated">
            <a:extLst>
              <a:ext uri="{FF2B5EF4-FFF2-40B4-BE49-F238E27FC236}">
                <a16:creationId xmlns:a16="http://schemas.microsoft.com/office/drawing/2014/main" id="{95B2DD76-6A2B-0D4A-90F2-E3BAE25D1466}"/>
              </a:ext>
            </a:extLst>
          </p:cNvPr>
          <p:cNvPicPr>
            <a:picLocks noChangeAspect="1"/>
          </p:cNvPicPr>
          <p:nvPr/>
        </p:nvPicPr>
        <p:blipFill rotWithShape="1">
          <a:blip r:embed="rId3"/>
          <a:srcRect l="18734" r="-2" b="-2"/>
          <a:stretch/>
        </p:blipFill>
        <p:spPr>
          <a:xfrm>
            <a:off x="4635095" y="10"/>
            <a:ext cx="7556889" cy="6857990"/>
          </a:xfrm>
          <a:prstGeom prst="rect">
            <a:avLst/>
          </a:prstGeom>
        </p:spPr>
      </p:pic>
      <p:sp>
        <p:nvSpPr>
          <p:cNvPr id="9" name="Title 1">
            <a:extLst>
              <a:ext uri="{FF2B5EF4-FFF2-40B4-BE49-F238E27FC236}">
                <a16:creationId xmlns:a16="http://schemas.microsoft.com/office/drawing/2014/main" id="{D4D58E02-1783-428B-A9AA-90569268574A}"/>
              </a:ext>
            </a:extLst>
          </p:cNvPr>
          <p:cNvSpPr txBox="1">
            <a:spLocks/>
          </p:cNvSpPr>
          <p:nvPr/>
        </p:nvSpPr>
        <p:spPr>
          <a:xfrm>
            <a:off x="622797" y="3651268"/>
            <a:ext cx="2094255" cy="12441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spcAft>
                <a:spcPts val="600"/>
              </a:spcAft>
            </a:pPr>
            <a:r>
              <a:rPr lang="en-US" sz="1500" dirty="0">
                <a:solidFill>
                  <a:schemeClr val="tx1"/>
                </a:solidFill>
              </a:rPr>
              <a:t>Team: </a:t>
            </a:r>
          </a:p>
          <a:p>
            <a:pPr>
              <a:spcAft>
                <a:spcPts val="600"/>
              </a:spcAft>
            </a:pPr>
            <a:r>
              <a:rPr lang="en-US" sz="1500" dirty="0">
                <a:solidFill>
                  <a:schemeClr val="tx1"/>
                </a:solidFill>
              </a:rPr>
              <a:t>Prasad Kulkarni</a:t>
            </a:r>
          </a:p>
          <a:p>
            <a:pPr>
              <a:spcAft>
                <a:spcPts val="600"/>
              </a:spcAft>
            </a:pPr>
            <a:r>
              <a:rPr lang="en-US" sz="1500" dirty="0">
                <a:solidFill>
                  <a:schemeClr val="tx1"/>
                </a:solidFill>
              </a:rPr>
              <a:t>Sathish Rajendiran</a:t>
            </a:r>
          </a:p>
          <a:p>
            <a:pPr>
              <a:spcAft>
                <a:spcPts val="600"/>
              </a:spcAft>
            </a:pPr>
            <a:r>
              <a:rPr lang="en-US" sz="1500" dirty="0">
                <a:solidFill>
                  <a:schemeClr val="tx1"/>
                </a:solidFill>
              </a:rPr>
              <a:t>Kenny Wu</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a:t>Thank you</a:t>
            </a:r>
          </a:p>
        </p:txBody>
      </p:sp>
      <p:cxnSp>
        <p:nvCxnSpPr>
          <p:cNvPr id="27" name="Straight Connector 2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Placeholder 4" descr="A picture containing text, person&#10;&#10;Description automatically generated">
            <a:extLst>
              <a:ext uri="{FF2B5EF4-FFF2-40B4-BE49-F238E27FC236}">
                <a16:creationId xmlns:a16="http://schemas.microsoft.com/office/drawing/2014/main" id="{085099C2-8769-664D-8040-62BF1CB5424C}"/>
              </a:ext>
            </a:extLst>
          </p:cNvPr>
          <p:cNvPicPr>
            <a:picLocks noGrp="1" noChangeAspect="1"/>
          </p:cNvPicPr>
          <p:nvPr>
            <p:ph type="pic" idx="1"/>
          </p:nvPr>
        </p:nvPicPr>
        <p:blipFill rotWithShape="1">
          <a:blip r:embed="rId3"/>
          <a:srcRect l="10194" r="10193"/>
          <a:stretch/>
        </p:blipFill>
        <p:spPr>
          <a:xfrm>
            <a:off x="4635095" y="10"/>
            <a:ext cx="7556889" cy="6857990"/>
          </a:xfrm>
          <a:prstGeom prst="rect">
            <a:avLst/>
          </a:prstGeom>
        </p:spPr>
      </p:pic>
    </p:spTree>
    <p:extLst>
      <p:ext uri="{BB962C8B-B14F-4D97-AF65-F5344CB8AC3E}">
        <p14:creationId xmlns:p14="http://schemas.microsoft.com/office/powerpoint/2010/main" val="2097455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9047" y="643466"/>
            <a:ext cx="2771273" cy="5470463"/>
          </a:xfrm>
        </p:spPr>
        <p:txBody>
          <a:bodyPr vert="horz" lIns="91440" tIns="45720" rIns="91440" bIns="45720" rtlCol="0" anchor="ctr">
            <a:normAutofit/>
          </a:bodyPr>
          <a:lstStyle/>
          <a:p>
            <a:r>
              <a:rPr lang="en-US" sz="3600"/>
              <a:t>Logistic Regression on Relay Data </a:t>
            </a:r>
          </a:p>
        </p:txBody>
      </p:sp>
      <p:cxnSp>
        <p:nvCxnSpPr>
          <p:cNvPr id="60" name="Straight Connector 5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674BF490-A281-420D-B678-57B5F4B00AE7}"/>
              </a:ext>
            </a:extLst>
          </p:cNvPr>
          <p:cNvSpPr txBox="1">
            <a:spLocks/>
          </p:cNvSpPr>
          <p:nvPr/>
        </p:nvSpPr>
        <p:spPr>
          <a:xfrm>
            <a:off x="4428565" y="643466"/>
            <a:ext cx="6818427" cy="5470462"/>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00000"/>
              </a:lnSpc>
              <a:buFont typeface="Calibri" panose="020F0502020204030204" pitchFamily="34" charset="0"/>
              <a:buAutoNum type="arabicPeriod"/>
            </a:pPr>
            <a:r>
              <a:rPr lang="en-US"/>
              <a:t>Model 1: Independent Variable - esent, eclickrate, avgorder, ordfreq, paperless, refill, doorstep </a:t>
            </a:r>
          </a:p>
          <a:p>
            <a:pPr marL="457200" indent="-457200">
              <a:lnSpc>
                <a:spcPct val="100000"/>
              </a:lnSpc>
              <a:buFont typeface="Calibri" panose="020F0502020204030204" pitchFamily="34" charset="0"/>
              <a:buAutoNum type="arabicPeriod"/>
            </a:pPr>
            <a:r>
              <a:rPr lang="en-US"/>
              <a:t>Model 2: Independent Variable -  avgorder, ordfreq, paperless, refill, doorstep </a:t>
            </a:r>
          </a:p>
          <a:p>
            <a:pPr marL="457200" indent="-457200">
              <a:lnSpc>
                <a:spcPct val="100000"/>
              </a:lnSpc>
              <a:buFont typeface="Calibri" panose="020F0502020204030204" pitchFamily="34" charset="0"/>
              <a:buAutoNum type="arabicPeriod"/>
            </a:pPr>
            <a:r>
              <a:rPr lang="en-US"/>
              <a:t>Model 3: Independent Variable - esent</a:t>
            </a:r>
          </a:p>
          <a:p>
            <a:pPr marL="457200" indent="-457200">
              <a:lnSpc>
                <a:spcPct val="100000"/>
              </a:lnSpc>
              <a:buFont typeface="Calibri" panose="020F0502020204030204" pitchFamily="34" charset="0"/>
              <a:buAutoNum type="arabicPeriod"/>
            </a:pPr>
            <a:r>
              <a:rPr lang="en-US"/>
              <a:t>Model 4: Independent Variable - esent, eclickrate, avgorder, ordfreq, paperless, refill, doorstep and weekend </a:t>
            </a:r>
          </a:p>
          <a:p>
            <a:pPr marL="457200" indent="-457200">
              <a:lnSpc>
                <a:spcPct val="100000"/>
              </a:lnSpc>
              <a:buFont typeface="Calibri" panose="020F0502020204030204" pitchFamily="34" charset="0"/>
              <a:buAutoNum type="arabicPeriod"/>
            </a:pPr>
            <a:r>
              <a:rPr lang="en-US"/>
              <a:t>Why esent is a strong predictor?</a:t>
            </a:r>
          </a:p>
          <a:p>
            <a:pPr marL="457200" indent="-457200">
              <a:lnSpc>
                <a:spcPct val="100000"/>
              </a:lnSpc>
              <a:buFont typeface="Calibri" panose="020F0502020204030204" pitchFamily="34" charset="0"/>
              <a:buAutoNum type="arabicPeriod"/>
            </a:pPr>
            <a:r>
              <a:rPr lang="en-US"/>
              <a:t>Does sign of the coefficients for avgorder, ordfreq, and weekend make sense ?</a:t>
            </a:r>
          </a:p>
          <a:p>
            <a:pPr marL="457200" indent="-457200">
              <a:lnSpc>
                <a:spcPct val="100000"/>
              </a:lnSpc>
              <a:buFont typeface="Calibri" panose="020F0502020204030204" pitchFamily="34" charset="0"/>
              <a:buAutoNum type="arabicPeriod"/>
            </a:pPr>
            <a:r>
              <a:rPr lang="en-US"/>
              <a:t>Recommendations for improving their customer retention</a:t>
            </a:r>
          </a:p>
        </p:txBody>
      </p:sp>
    </p:spTree>
    <p:extLst>
      <p:ext uri="{BB962C8B-B14F-4D97-AF65-F5344CB8AC3E}">
        <p14:creationId xmlns:p14="http://schemas.microsoft.com/office/powerpoint/2010/main" val="3348384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8648" y="956235"/>
            <a:ext cx="3153580" cy="1616740"/>
          </a:xfrm>
        </p:spPr>
        <p:txBody>
          <a:bodyPr vert="horz" lIns="91440" tIns="45720" rIns="91440" bIns="45720" rtlCol="0" anchor="b">
            <a:normAutofit/>
          </a:bodyPr>
          <a:lstStyle/>
          <a:p>
            <a:r>
              <a:rPr lang="en-US" sz="3600">
                <a:solidFill>
                  <a:schemeClr val="tx1"/>
                </a:solidFill>
              </a:rPr>
              <a:t>Model 1</a:t>
            </a:r>
          </a:p>
        </p:txBody>
      </p:sp>
      <p:cxnSp>
        <p:nvCxnSpPr>
          <p:cNvPr id="55" name="Straight Connector 54">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674BF490-A281-420D-B678-57B5F4B00AE7}"/>
              </a:ext>
            </a:extLst>
          </p:cNvPr>
          <p:cNvSpPr txBox="1">
            <a:spLocks/>
          </p:cNvSpPr>
          <p:nvPr/>
        </p:nvSpPr>
        <p:spPr>
          <a:xfrm>
            <a:off x="948648" y="2773767"/>
            <a:ext cx="3153580" cy="27066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600" dirty="0">
                <a:solidFill>
                  <a:schemeClr val="tx1"/>
                </a:solidFill>
              </a:rPr>
              <a:t>Independent Variable - </a:t>
            </a:r>
            <a:r>
              <a:rPr lang="en-US" sz="1600" dirty="0" err="1">
                <a:solidFill>
                  <a:schemeClr val="tx1"/>
                </a:solidFill>
              </a:rPr>
              <a:t>esent</a:t>
            </a:r>
            <a:r>
              <a:rPr lang="en-US" sz="1600" dirty="0">
                <a:solidFill>
                  <a:schemeClr val="tx1"/>
                </a:solidFill>
              </a:rPr>
              <a:t>, </a:t>
            </a:r>
            <a:r>
              <a:rPr lang="en-US" sz="1600" dirty="0" err="1">
                <a:solidFill>
                  <a:schemeClr val="tx1"/>
                </a:solidFill>
              </a:rPr>
              <a:t>eclickrate</a:t>
            </a:r>
            <a:r>
              <a:rPr lang="en-US" sz="1600" dirty="0">
                <a:solidFill>
                  <a:schemeClr val="tx1"/>
                </a:solidFill>
              </a:rPr>
              <a:t>, </a:t>
            </a:r>
            <a:r>
              <a:rPr lang="en-US" sz="1600" dirty="0" err="1">
                <a:solidFill>
                  <a:schemeClr val="tx1"/>
                </a:solidFill>
              </a:rPr>
              <a:t>avgorder</a:t>
            </a:r>
            <a:r>
              <a:rPr lang="en-US" sz="1600" dirty="0">
                <a:solidFill>
                  <a:schemeClr val="tx1"/>
                </a:solidFill>
              </a:rPr>
              <a:t>, </a:t>
            </a:r>
            <a:r>
              <a:rPr lang="en-US" sz="1600" dirty="0" err="1">
                <a:solidFill>
                  <a:schemeClr val="tx1"/>
                </a:solidFill>
              </a:rPr>
              <a:t>ordfreq</a:t>
            </a:r>
            <a:r>
              <a:rPr lang="en-US" sz="1600" dirty="0">
                <a:solidFill>
                  <a:schemeClr val="tx1"/>
                </a:solidFill>
              </a:rPr>
              <a:t>, paperless, refill, doorstep</a:t>
            </a:r>
            <a:r>
              <a:rPr lang="en-US" sz="1600" b="1" dirty="0">
                <a:solidFill>
                  <a:schemeClr val="tx1"/>
                </a:solidFill>
              </a:rPr>
              <a:t> </a:t>
            </a:r>
          </a:p>
          <a:p>
            <a:pPr marL="457200" indent="-457200">
              <a:lnSpc>
                <a:spcPct val="100000"/>
              </a:lnSpc>
              <a:spcBef>
                <a:spcPts val="0"/>
              </a:spcBef>
              <a:spcAft>
                <a:spcPts val="0"/>
              </a:spcAft>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p:txBody>
      </p:sp>
      <p:sp>
        <p:nvSpPr>
          <p:cNvPr id="57" name="Rectangle 56">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4">
            <a:extLst>
              <a:ext uri="{FF2B5EF4-FFF2-40B4-BE49-F238E27FC236}">
                <a16:creationId xmlns:a16="http://schemas.microsoft.com/office/drawing/2014/main" id="{21192795-E71B-4DFA-B730-27DF58917915}"/>
              </a:ext>
            </a:extLst>
          </p:cNvPr>
          <p:cNvSpPr txBox="1">
            <a:spLocks/>
          </p:cNvSpPr>
          <p:nvPr/>
        </p:nvSpPr>
        <p:spPr>
          <a:xfrm>
            <a:off x="4584572" y="646365"/>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Correlation Matrix</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6" name="Content Placeholder 4">
            <a:extLst>
              <a:ext uri="{FF2B5EF4-FFF2-40B4-BE49-F238E27FC236}">
                <a16:creationId xmlns:a16="http://schemas.microsoft.com/office/drawing/2014/main" id="{6DDFC3A6-50E8-485B-96A8-DB443D14FD52}"/>
              </a:ext>
            </a:extLst>
          </p:cNvPr>
          <p:cNvSpPr txBox="1">
            <a:spLocks/>
          </p:cNvSpPr>
          <p:nvPr/>
        </p:nvSpPr>
        <p:spPr>
          <a:xfrm>
            <a:off x="8242172" y="2293187"/>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Co-efficient</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7" name="Content Placeholder 4">
            <a:extLst>
              <a:ext uri="{FF2B5EF4-FFF2-40B4-BE49-F238E27FC236}">
                <a16:creationId xmlns:a16="http://schemas.microsoft.com/office/drawing/2014/main" id="{7E446AA2-DAD1-41A2-9E14-5312E2B20B19}"/>
              </a:ext>
            </a:extLst>
          </p:cNvPr>
          <p:cNvSpPr txBox="1">
            <a:spLocks/>
          </p:cNvSpPr>
          <p:nvPr/>
        </p:nvSpPr>
        <p:spPr>
          <a:xfrm>
            <a:off x="4584572" y="4342142"/>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Hit Rate: 94 %</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8" name="Content Placeholder 4">
            <a:extLst>
              <a:ext uri="{FF2B5EF4-FFF2-40B4-BE49-F238E27FC236}">
                <a16:creationId xmlns:a16="http://schemas.microsoft.com/office/drawing/2014/main" id="{B9043E41-F500-4C53-BA11-C814FDE7F8B5}"/>
              </a:ext>
            </a:extLst>
          </p:cNvPr>
          <p:cNvSpPr txBox="1">
            <a:spLocks/>
          </p:cNvSpPr>
          <p:nvPr/>
        </p:nvSpPr>
        <p:spPr>
          <a:xfrm>
            <a:off x="8371354" y="643466"/>
            <a:ext cx="3528417" cy="156185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buFont typeface="Wingdings" panose="05000000000000000000" pitchFamily="2" charset="2"/>
              <a:buChar char="§"/>
            </a:pPr>
            <a:r>
              <a:rPr lang="en-US" sz="1600" dirty="0">
                <a:solidFill>
                  <a:schemeClr val="bg2"/>
                </a:solidFill>
              </a:rPr>
              <a:t>Strong Positive correlation</a:t>
            </a:r>
          </a:p>
          <a:p>
            <a:pPr marL="522796" lvl="1" indent="-230188">
              <a:buFont typeface="Wingdings" panose="05000000000000000000" pitchFamily="2" charset="2"/>
              <a:buChar char="§"/>
            </a:pPr>
            <a:r>
              <a:rPr lang="en-US" sz="1400" dirty="0" err="1">
                <a:solidFill>
                  <a:schemeClr val="bg2"/>
                </a:solidFill>
              </a:rPr>
              <a:t>eClickrate</a:t>
            </a:r>
            <a:r>
              <a:rPr lang="en-US" sz="1400" dirty="0">
                <a:solidFill>
                  <a:schemeClr val="bg2"/>
                </a:solidFill>
              </a:rPr>
              <a:t> and paperless</a:t>
            </a:r>
          </a:p>
          <a:p>
            <a:pPr marL="522796" lvl="1" indent="-230188">
              <a:buFont typeface="Wingdings" panose="05000000000000000000" pitchFamily="2" charset="2"/>
              <a:buChar char="§"/>
            </a:pPr>
            <a:r>
              <a:rPr lang="en-US" sz="1400" dirty="0">
                <a:solidFill>
                  <a:schemeClr val="bg2"/>
                </a:solidFill>
              </a:rPr>
              <a:t>Refill and doorstep</a:t>
            </a:r>
          </a:p>
          <a:p>
            <a:pPr marL="230188" indent="-230188">
              <a:buFont typeface="Wingdings" panose="05000000000000000000" pitchFamily="2" charset="2"/>
              <a:buChar char="§"/>
            </a:pPr>
            <a:r>
              <a:rPr lang="en-US" sz="1600" dirty="0">
                <a:solidFill>
                  <a:schemeClr val="bg2"/>
                </a:solidFill>
              </a:rPr>
              <a:t>Strong Negative correlation</a:t>
            </a:r>
          </a:p>
          <a:p>
            <a:pPr marL="522796" lvl="1" indent="-230188">
              <a:buFont typeface="Wingdings" panose="05000000000000000000" pitchFamily="2" charset="2"/>
              <a:buChar char="§"/>
            </a:pPr>
            <a:r>
              <a:rPr lang="en-US" sz="1400" dirty="0" err="1">
                <a:solidFill>
                  <a:schemeClr val="bg2"/>
                </a:solidFill>
              </a:rPr>
              <a:t>Avgorder</a:t>
            </a:r>
            <a:r>
              <a:rPr lang="en-US" sz="1400" dirty="0">
                <a:solidFill>
                  <a:schemeClr val="bg2"/>
                </a:solidFill>
              </a:rPr>
              <a:t> and paperless </a:t>
            </a:r>
          </a:p>
          <a:p>
            <a:pPr>
              <a:lnSpc>
                <a:spcPct val="100000"/>
              </a:lnSpc>
            </a:pPr>
            <a:endParaRPr lang="en-US" sz="1600" dirty="0">
              <a:solidFill>
                <a:schemeClr val="bg2"/>
              </a:solidFill>
            </a:endParaRPr>
          </a:p>
        </p:txBody>
      </p:sp>
      <p:sp>
        <p:nvSpPr>
          <p:cNvPr id="19" name="Content Placeholder 4">
            <a:extLst>
              <a:ext uri="{FF2B5EF4-FFF2-40B4-BE49-F238E27FC236}">
                <a16:creationId xmlns:a16="http://schemas.microsoft.com/office/drawing/2014/main" id="{92FE24B8-A8AC-4F19-A224-09DDCAD069CE}"/>
              </a:ext>
            </a:extLst>
          </p:cNvPr>
          <p:cNvSpPr txBox="1">
            <a:spLocks/>
          </p:cNvSpPr>
          <p:nvPr/>
        </p:nvSpPr>
        <p:spPr>
          <a:xfrm>
            <a:off x="4649163" y="2645205"/>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a:solidFill>
                  <a:schemeClr val="bg2"/>
                </a:solidFill>
              </a:rPr>
              <a:t>Both </a:t>
            </a:r>
            <a:r>
              <a:rPr lang="en-US" sz="1600" dirty="0" err="1">
                <a:solidFill>
                  <a:schemeClr val="bg2"/>
                </a:solidFill>
              </a:rPr>
              <a:t>eclickrate</a:t>
            </a:r>
            <a:r>
              <a:rPr lang="en-US" sz="1600" dirty="0">
                <a:solidFill>
                  <a:schemeClr val="bg2"/>
                </a:solidFill>
              </a:rPr>
              <a:t> and </a:t>
            </a:r>
            <a:r>
              <a:rPr lang="en-US" sz="1600" dirty="0" err="1">
                <a:solidFill>
                  <a:schemeClr val="bg2"/>
                </a:solidFill>
              </a:rPr>
              <a:t>avgorder</a:t>
            </a:r>
            <a:r>
              <a:rPr lang="en-US" sz="1600" dirty="0">
                <a:solidFill>
                  <a:schemeClr val="bg2"/>
                </a:solidFill>
              </a:rPr>
              <a:t> has insignificant / small co-</a:t>
            </a:r>
            <a:r>
              <a:rPr lang="en-US" sz="1600" dirty="0" err="1">
                <a:solidFill>
                  <a:schemeClr val="bg2"/>
                </a:solidFill>
              </a:rPr>
              <a:t>efficients</a:t>
            </a:r>
            <a:r>
              <a:rPr lang="en-US" sz="1600" dirty="0">
                <a:solidFill>
                  <a:schemeClr val="bg2"/>
                </a:solidFill>
              </a:rPr>
              <a:t>  </a:t>
            </a:r>
          </a:p>
          <a:p>
            <a:pPr marL="230188" indent="-230188">
              <a:lnSpc>
                <a:spcPct val="100000"/>
              </a:lnSpc>
              <a:spcBef>
                <a:spcPts val="0"/>
              </a:spcBef>
              <a:buFont typeface="Wingdings" panose="05000000000000000000" pitchFamily="2" charset="2"/>
              <a:buChar char="§"/>
            </a:pPr>
            <a:r>
              <a:rPr lang="en-US" sz="1600" dirty="0">
                <a:solidFill>
                  <a:schemeClr val="bg2"/>
                </a:solidFill>
              </a:rPr>
              <a:t>p-value is small </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sp>
        <p:nvSpPr>
          <p:cNvPr id="20" name="Content Placeholder 4">
            <a:extLst>
              <a:ext uri="{FF2B5EF4-FFF2-40B4-BE49-F238E27FC236}">
                <a16:creationId xmlns:a16="http://schemas.microsoft.com/office/drawing/2014/main" id="{6E871C76-F013-427D-948D-2BED45BE5A57}"/>
              </a:ext>
            </a:extLst>
          </p:cNvPr>
          <p:cNvSpPr txBox="1">
            <a:spLocks/>
          </p:cNvSpPr>
          <p:nvPr/>
        </p:nvSpPr>
        <p:spPr>
          <a:xfrm>
            <a:off x="8261462" y="4539112"/>
            <a:ext cx="3748199" cy="11960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a:solidFill>
                  <a:schemeClr val="bg2"/>
                </a:solidFill>
              </a:rPr>
              <a:t>Model predicted positive outcome (1) at relatively much higher accuracy compared to negative outcome (0)</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pic>
        <p:nvPicPr>
          <p:cNvPr id="10" name="Picture 9" descr="Table&#10;&#10;Description automatically generated">
            <a:extLst>
              <a:ext uri="{FF2B5EF4-FFF2-40B4-BE49-F238E27FC236}">
                <a16:creationId xmlns:a16="http://schemas.microsoft.com/office/drawing/2014/main" id="{C8742FC6-8BB7-2E4F-A2DE-82E507CF4415}"/>
              </a:ext>
            </a:extLst>
          </p:cNvPr>
          <p:cNvPicPr>
            <a:picLocks noChangeAspect="1"/>
          </p:cNvPicPr>
          <p:nvPr/>
        </p:nvPicPr>
        <p:blipFill>
          <a:blip r:embed="rId3"/>
          <a:stretch>
            <a:fillRect/>
          </a:stretch>
        </p:blipFill>
        <p:spPr>
          <a:xfrm>
            <a:off x="8259182" y="2624127"/>
            <a:ext cx="3454400" cy="1828800"/>
          </a:xfrm>
          <a:prstGeom prst="rect">
            <a:avLst/>
          </a:prstGeom>
        </p:spPr>
      </p:pic>
      <p:pic>
        <p:nvPicPr>
          <p:cNvPr id="4" name="Picture 3" descr="Table&#10;&#10;Description automatically generated">
            <a:extLst>
              <a:ext uri="{FF2B5EF4-FFF2-40B4-BE49-F238E27FC236}">
                <a16:creationId xmlns:a16="http://schemas.microsoft.com/office/drawing/2014/main" id="{52DD4DED-A7DF-114F-9476-6520C651640A}"/>
              </a:ext>
            </a:extLst>
          </p:cNvPr>
          <p:cNvPicPr>
            <a:picLocks noChangeAspect="1"/>
          </p:cNvPicPr>
          <p:nvPr/>
        </p:nvPicPr>
        <p:blipFill>
          <a:blip r:embed="rId4"/>
          <a:stretch>
            <a:fillRect/>
          </a:stretch>
        </p:blipFill>
        <p:spPr>
          <a:xfrm>
            <a:off x="4584573" y="1029096"/>
            <a:ext cx="3635926" cy="1094144"/>
          </a:xfrm>
          <a:prstGeom prst="rect">
            <a:avLst/>
          </a:prstGeom>
        </p:spPr>
      </p:pic>
      <p:pic>
        <p:nvPicPr>
          <p:cNvPr id="6" name="Picture 5" descr="Table&#10;&#10;Description automatically generated">
            <a:extLst>
              <a:ext uri="{FF2B5EF4-FFF2-40B4-BE49-F238E27FC236}">
                <a16:creationId xmlns:a16="http://schemas.microsoft.com/office/drawing/2014/main" id="{069154BC-50A6-BE43-BEE0-43315B95D372}"/>
              </a:ext>
            </a:extLst>
          </p:cNvPr>
          <p:cNvPicPr>
            <a:picLocks noChangeAspect="1"/>
          </p:cNvPicPr>
          <p:nvPr/>
        </p:nvPicPr>
        <p:blipFill>
          <a:blip r:embed="rId5"/>
          <a:stretch>
            <a:fillRect/>
          </a:stretch>
        </p:blipFill>
        <p:spPr>
          <a:xfrm>
            <a:off x="4595408" y="4741355"/>
            <a:ext cx="3635926" cy="884415"/>
          </a:xfrm>
          <a:prstGeom prst="rect">
            <a:avLst/>
          </a:prstGeom>
        </p:spPr>
      </p:pic>
    </p:spTree>
    <p:extLst>
      <p:ext uri="{BB962C8B-B14F-4D97-AF65-F5344CB8AC3E}">
        <p14:creationId xmlns:p14="http://schemas.microsoft.com/office/powerpoint/2010/main" val="29363010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8648" y="956235"/>
            <a:ext cx="3153580" cy="1616740"/>
          </a:xfrm>
        </p:spPr>
        <p:txBody>
          <a:bodyPr vert="horz" lIns="91440" tIns="45720" rIns="91440" bIns="45720" rtlCol="0" anchor="b">
            <a:normAutofit/>
          </a:bodyPr>
          <a:lstStyle/>
          <a:p>
            <a:r>
              <a:rPr lang="en-US" sz="3600" dirty="0">
                <a:solidFill>
                  <a:schemeClr val="tx1"/>
                </a:solidFill>
              </a:rPr>
              <a:t>Model 2</a:t>
            </a:r>
          </a:p>
        </p:txBody>
      </p:sp>
      <p:cxnSp>
        <p:nvCxnSpPr>
          <p:cNvPr id="55" name="Straight Connector 54">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674BF490-A281-420D-B678-57B5F4B00AE7}"/>
              </a:ext>
            </a:extLst>
          </p:cNvPr>
          <p:cNvSpPr txBox="1">
            <a:spLocks/>
          </p:cNvSpPr>
          <p:nvPr/>
        </p:nvSpPr>
        <p:spPr>
          <a:xfrm>
            <a:off x="948648" y="2773767"/>
            <a:ext cx="3153580" cy="27066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600" dirty="0">
                <a:solidFill>
                  <a:schemeClr val="tx1"/>
                </a:solidFill>
              </a:rPr>
              <a:t>Independent Variable - </a:t>
            </a:r>
            <a:r>
              <a:rPr lang="en-US" sz="1600" dirty="0" err="1">
                <a:solidFill>
                  <a:schemeClr val="tx1"/>
                </a:solidFill>
              </a:rPr>
              <a:t>avgorder</a:t>
            </a:r>
            <a:r>
              <a:rPr lang="en-US" sz="1600" dirty="0">
                <a:solidFill>
                  <a:schemeClr val="tx1"/>
                </a:solidFill>
              </a:rPr>
              <a:t>, </a:t>
            </a:r>
            <a:r>
              <a:rPr lang="en-US" sz="1600" dirty="0" err="1">
                <a:solidFill>
                  <a:schemeClr val="tx1"/>
                </a:solidFill>
              </a:rPr>
              <a:t>ordfreq</a:t>
            </a:r>
            <a:r>
              <a:rPr lang="en-US" sz="1600" dirty="0">
                <a:solidFill>
                  <a:schemeClr val="tx1"/>
                </a:solidFill>
              </a:rPr>
              <a:t>, paperless, refill, doorstep </a:t>
            </a:r>
            <a:endParaRPr lang="en-US" sz="1600" b="1" dirty="0">
              <a:solidFill>
                <a:schemeClr val="tx1"/>
              </a:solidFill>
            </a:endParaRPr>
          </a:p>
          <a:p>
            <a:pPr marL="457200" indent="-457200">
              <a:lnSpc>
                <a:spcPct val="100000"/>
              </a:lnSpc>
              <a:spcBef>
                <a:spcPts val="0"/>
              </a:spcBef>
              <a:spcAft>
                <a:spcPts val="0"/>
              </a:spcAft>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p:txBody>
      </p:sp>
      <p:sp>
        <p:nvSpPr>
          <p:cNvPr id="57" name="Rectangle 56">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4">
            <a:extLst>
              <a:ext uri="{FF2B5EF4-FFF2-40B4-BE49-F238E27FC236}">
                <a16:creationId xmlns:a16="http://schemas.microsoft.com/office/drawing/2014/main" id="{21192795-E71B-4DFA-B730-27DF58917915}"/>
              </a:ext>
            </a:extLst>
          </p:cNvPr>
          <p:cNvSpPr txBox="1">
            <a:spLocks/>
          </p:cNvSpPr>
          <p:nvPr/>
        </p:nvSpPr>
        <p:spPr>
          <a:xfrm>
            <a:off x="4584572" y="646365"/>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Correlation Matrix</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6" name="Content Placeholder 4">
            <a:extLst>
              <a:ext uri="{FF2B5EF4-FFF2-40B4-BE49-F238E27FC236}">
                <a16:creationId xmlns:a16="http://schemas.microsoft.com/office/drawing/2014/main" id="{6DDFC3A6-50E8-485B-96A8-DB443D14FD52}"/>
              </a:ext>
            </a:extLst>
          </p:cNvPr>
          <p:cNvSpPr txBox="1">
            <a:spLocks/>
          </p:cNvSpPr>
          <p:nvPr/>
        </p:nvSpPr>
        <p:spPr>
          <a:xfrm>
            <a:off x="8242172" y="2293187"/>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Co-efficient</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7" name="Content Placeholder 4">
            <a:extLst>
              <a:ext uri="{FF2B5EF4-FFF2-40B4-BE49-F238E27FC236}">
                <a16:creationId xmlns:a16="http://schemas.microsoft.com/office/drawing/2014/main" id="{7E446AA2-DAD1-41A2-9E14-5312E2B20B19}"/>
              </a:ext>
            </a:extLst>
          </p:cNvPr>
          <p:cNvSpPr txBox="1">
            <a:spLocks/>
          </p:cNvSpPr>
          <p:nvPr/>
        </p:nvSpPr>
        <p:spPr>
          <a:xfrm>
            <a:off x="4584572" y="4342142"/>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Hit Rate: 79%</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8" name="Content Placeholder 4">
            <a:extLst>
              <a:ext uri="{FF2B5EF4-FFF2-40B4-BE49-F238E27FC236}">
                <a16:creationId xmlns:a16="http://schemas.microsoft.com/office/drawing/2014/main" id="{B9043E41-F500-4C53-BA11-C814FDE7F8B5}"/>
              </a:ext>
            </a:extLst>
          </p:cNvPr>
          <p:cNvSpPr txBox="1">
            <a:spLocks/>
          </p:cNvSpPr>
          <p:nvPr/>
        </p:nvSpPr>
        <p:spPr>
          <a:xfrm>
            <a:off x="8371354" y="643466"/>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buFont typeface="Wingdings" panose="05000000000000000000" pitchFamily="2" charset="2"/>
              <a:buChar char="§"/>
            </a:pPr>
            <a:r>
              <a:rPr lang="en-US" sz="1600" dirty="0">
                <a:solidFill>
                  <a:schemeClr val="bg2"/>
                </a:solidFill>
              </a:rPr>
              <a:t>Strong Positive correlation</a:t>
            </a:r>
          </a:p>
          <a:p>
            <a:pPr marL="522796" lvl="1" indent="-230188">
              <a:buFont typeface="Wingdings" panose="05000000000000000000" pitchFamily="2" charset="2"/>
              <a:buChar char="§"/>
            </a:pPr>
            <a:r>
              <a:rPr lang="en-US" sz="1400" dirty="0">
                <a:solidFill>
                  <a:schemeClr val="bg2"/>
                </a:solidFill>
              </a:rPr>
              <a:t>Refill and doorstep</a:t>
            </a:r>
          </a:p>
          <a:p>
            <a:pPr marL="230188" indent="-230188">
              <a:buFont typeface="Wingdings" panose="05000000000000000000" pitchFamily="2" charset="2"/>
              <a:buChar char="§"/>
            </a:pPr>
            <a:r>
              <a:rPr lang="en-US" sz="1600" dirty="0">
                <a:solidFill>
                  <a:schemeClr val="bg2"/>
                </a:solidFill>
              </a:rPr>
              <a:t>Strong Negative correlation</a:t>
            </a:r>
          </a:p>
          <a:p>
            <a:pPr marL="522796" lvl="1" indent="-230188">
              <a:buFont typeface="Wingdings" panose="05000000000000000000" pitchFamily="2" charset="2"/>
              <a:buChar char="§"/>
            </a:pPr>
            <a:r>
              <a:rPr lang="en-US" sz="1400" dirty="0" err="1">
                <a:solidFill>
                  <a:schemeClr val="bg2"/>
                </a:solidFill>
              </a:rPr>
              <a:t>Avgorder</a:t>
            </a:r>
            <a:r>
              <a:rPr lang="en-US" sz="1400" dirty="0">
                <a:solidFill>
                  <a:schemeClr val="bg2"/>
                </a:solidFill>
              </a:rPr>
              <a:t> and paperless </a:t>
            </a:r>
          </a:p>
          <a:p>
            <a:pPr>
              <a:lnSpc>
                <a:spcPct val="100000"/>
              </a:lnSpc>
            </a:pPr>
            <a:endParaRPr lang="en-US" sz="1600" dirty="0">
              <a:solidFill>
                <a:schemeClr val="bg2"/>
              </a:solidFill>
            </a:endParaRPr>
          </a:p>
        </p:txBody>
      </p:sp>
      <p:sp>
        <p:nvSpPr>
          <p:cNvPr id="19" name="Content Placeholder 4">
            <a:extLst>
              <a:ext uri="{FF2B5EF4-FFF2-40B4-BE49-F238E27FC236}">
                <a16:creationId xmlns:a16="http://schemas.microsoft.com/office/drawing/2014/main" id="{92FE24B8-A8AC-4F19-A224-09DDCAD069CE}"/>
              </a:ext>
            </a:extLst>
          </p:cNvPr>
          <p:cNvSpPr txBox="1">
            <a:spLocks/>
          </p:cNvSpPr>
          <p:nvPr/>
        </p:nvSpPr>
        <p:spPr>
          <a:xfrm>
            <a:off x="4649163" y="2645205"/>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err="1">
                <a:solidFill>
                  <a:schemeClr val="bg2"/>
                </a:solidFill>
              </a:rPr>
              <a:t>avgorder</a:t>
            </a:r>
            <a:r>
              <a:rPr lang="en-US" sz="1600" dirty="0">
                <a:solidFill>
                  <a:schemeClr val="bg2"/>
                </a:solidFill>
              </a:rPr>
              <a:t> has insignificant / small co-</a:t>
            </a:r>
            <a:r>
              <a:rPr lang="en-US" sz="1600" dirty="0" err="1">
                <a:solidFill>
                  <a:schemeClr val="bg2"/>
                </a:solidFill>
              </a:rPr>
              <a:t>efficients</a:t>
            </a:r>
            <a:r>
              <a:rPr lang="en-US" sz="1600" dirty="0">
                <a:solidFill>
                  <a:schemeClr val="bg2"/>
                </a:solidFill>
              </a:rPr>
              <a:t>  </a:t>
            </a:r>
          </a:p>
          <a:p>
            <a:pPr marL="230188" indent="-230188">
              <a:lnSpc>
                <a:spcPct val="100000"/>
              </a:lnSpc>
              <a:spcBef>
                <a:spcPts val="0"/>
              </a:spcBef>
              <a:buFont typeface="Wingdings" panose="05000000000000000000" pitchFamily="2" charset="2"/>
              <a:buChar char="§"/>
            </a:pPr>
            <a:r>
              <a:rPr lang="en-US" sz="1600" dirty="0">
                <a:solidFill>
                  <a:schemeClr val="bg2"/>
                </a:solidFill>
              </a:rPr>
              <a:t>p-value is small </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sp>
        <p:nvSpPr>
          <p:cNvPr id="20" name="Content Placeholder 4">
            <a:extLst>
              <a:ext uri="{FF2B5EF4-FFF2-40B4-BE49-F238E27FC236}">
                <a16:creationId xmlns:a16="http://schemas.microsoft.com/office/drawing/2014/main" id="{6E871C76-F013-427D-948D-2BED45BE5A57}"/>
              </a:ext>
            </a:extLst>
          </p:cNvPr>
          <p:cNvSpPr txBox="1">
            <a:spLocks/>
          </p:cNvSpPr>
          <p:nvPr/>
        </p:nvSpPr>
        <p:spPr>
          <a:xfrm>
            <a:off x="8261462" y="4539112"/>
            <a:ext cx="3748199" cy="11960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a:solidFill>
                  <a:schemeClr val="bg2"/>
                </a:solidFill>
              </a:rPr>
              <a:t>Model failed to predict any negative outcome. </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pic>
        <p:nvPicPr>
          <p:cNvPr id="4" name="Picture 3" descr="Table&#10;&#10;Description automatically generated with medium confidence">
            <a:extLst>
              <a:ext uri="{FF2B5EF4-FFF2-40B4-BE49-F238E27FC236}">
                <a16:creationId xmlns:a16="http://schemas.microsoft.com/office/drawing/2014/main" id="{89744A57-1531-7242-858F-E6F17B1E6577}"/>
              </a:ext>
            </a:extLst>
          </p:cNvPr>
          <p:cNvPicPr>
            <a:picLocks noChangeAspect="1"/>
          </p:cNvPicPr>
          <p:nvPr/>
        </p:nvPicPr>
        <p:blipFill>
          <a:blip r:embed="rId3"/>
          <a:stretch>
            <a:fillRect/>
          </a:stretch>
        </p:blipFill>
        <p:spPr>
          <a:xfrm>
            <a:off x="4584571" y="1059599"/>
            <a:ext cx="3657599" cy="1088304"/>
          </a:xfrm>
          <a:prstGeom prst="rect">
            <a:avLst/>
          </a:prstGeom>
        </p:spPr>
      </p:pic>
      <p:pic>
        <p:nvPicPr>
          <p:cNvPr id="10" name="Picture 9" descr="Table&#10;&#10;Description automatically generated">
            <a:extLst>
              <a:ext uri="{FF2B5EF4-FFF2-40B4-BE49-F238E27FC236}">
                <a16:creationId xmlns:a16="http://schemas.microsoft.com/office/drawing/2014/main" id="{218623FD-80C4-B14D-B33D-C181DF68601C}"/>
              </a:ext>
            </a:extLst>
          </p:cNvPr>
          <p:cNvPicPr>
            <a:picLocks noChangeAspect="1"/>
          </p:cNvPicPr>
          <p:nvPr/>
        </p:nvPicPr>
        <p:blipFill>
          <a:blip r:embed="rId4"/>
          <a:stretch>
            <a:fillRect/>
          </a:stretch>
        </p:blipFill>
        <p:spPr>
          <a:xfrm>
            <a:off x="8242170" y="2678044"/>
            <a:ext cx="3657599" cy="1550859"/>
          </a:xfrm>
          <a:prstGeom prst="rect">
            <a:avLst/>
          </a:prstGeom>
        </p:spPr>
      </p:pic>
      <p:pic>
        <p:nvPicPr>
          <p:cNvPr id="12" name="Picture 11" descr="Table&#10;&#10;Description automatically generated">
            <a:extLst>
              <a:ext uri="{FF2B5EF4-FFF2-40B4-BE49-F238E27FC236}">
                <a16:creationId xmlns:a16="http://schemas.microsoft.com/office/drawing/2014/main" id="{8E5C3D65-84D5-194D-B0D9-F20D35B3F20D}"/>
              </a:ext>
            </a:extLst>
          </p:cNvPr>
          <p:cNvPicPr>
            <a:picLocks noChangeAspect="1"/>
          </p:cNvPicPr>
          <p:nvPr/>
        </p:nvPicPr>
        <p:blipFill>
          <a:blip r:embed="rId5"/>
          <a:stretch>
            <a:fillRect/>
          </a:stretch>
        </p:blipFill>
        <p:spPr>
          <a:xfrm>
            <a:off x="4574926" y="4737197"/>
            <a:ext cx="3676888" cy="1041400"/>
          </a:xfrm>
          <a:prstGeom prst="rect">
            <a:avLst/>
          </a:prstGeom>
        </p:spPr>
      </p:pic>
    </p:spTree>
    <p:extLst>
      <p:ext uri="{BB962C8B-B14F-4D97-AF65-F5344CB8AC3E}">
        <p14:creationId xmlns:p14="http://schemas.microsoft.com/office/powerpoint/2010/main" val="17037873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8648" y="956235"/>
            <a:ext cx="3153580" cy="1616740"/>
          </a:xfrm>
        </p:spPr>
        <p:txBody>
          <a:bodyPr vert="horz" lIns="91440" tIns="45720" rIns="91440" bIns="45720" rtlCol="0" anchor="b">
            <a:normAutofit/>
          </a:bodyPr>
          <a:lstStyle/>
          <a:p>
            <a:r>
              <a:rPr lang="en-US" sz="3600" dirty="0">
                <a:solidFill>
                  <a:schemeClr val="tx1"/>
                </a:solidFill>
              </a:rPr>
              <a:t>Model 3</a:t>
            </a:r>
          </a:p>
        </p:txBody>
      </p:sp>
      <p:cxnSp>
        <p:nvCxnSpPr>
          <p:cNvPr id="55" name="Straight Connector 54">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674BF490-A281-420D-B678-57B5F4B00AE7}"/>
              </a:ext>
            </a:extLst>
          </p:cNvPr>
          <p:cNvSpPr txBox="1">
            <a:spLocks/>
          </p:cNvSpPr>
          <p:nvPr/>
        </p:nvSpPr>
        <p:spPr>
          <a:xfrm>
            <a:off x="948648" y="2773767"/>
            <a:ext cx="3153580" cy="27066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600" dirty="0">
                <a:solidFill>
                  <a:schemeClr val="tx1"/>
                </a:solidFill>
              </a:rPr>
              <a:t>Independent Variable - </a:t>
            </a:r>
            <a:r>
              <a:rPr lang="en-US" sz="1600" dirty="0" err="1">
                <a:solidFill>
                  <a:schemeClr val="tx1"/>
                </a:solidFill>
              </a:rPr>
              <a:t>esent</a:t>
            </a:r>
            <a:endParaRPr lang="en-US" sz="1600" b="1" dirty="0">
              <a:solidFill>
                <a:schemeClr val="tx1"/>
              </a:solidFill>
            </a:endParaRPr>
          </a:p>
          <a:p>
            <a:pPr marL="457200" indent="-457200">
              <a:lnSpc>
                <a:spcPct val="100000"/>
              </a:lnSpc>
              <a:spcBef>
                <a:spcPts val="0"/>
              </a:spcBef>
              <a:spcAft>
                <a:spcPts val="0"/>
              </a:spcAft>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p:txBody>
      </p:sp>
      <p:sp>
        <p:nvSpPr>
          <p:cNvPr id="57" name="Rectangle 56">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4">
            <a:extLst>
              <a:ext uri="{FF2B5EF4-FFF2-40B4-BE49-F238E27FC236}">
                <a16:creationId xmlns:a16="http://schemas.microsoft.com/office/drawing/2014/main" id="{21192795-E71B-4DFA-B730-27DF58917915}"/>
              </a:ext>
            </a:extLst>
          </p:cNvPr>
          <p:cNvSpPr txBox="1">
            <a:spLocks/>
          </p:cNvSpPr>
          <p:nvPr/>
        </p:nvSpPr>
        <p:spPr>
          <a:xfrm>
            <a:off x="4584572" y="646365"/>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Correlation Matrix</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6" name="Content Placeholder 4">
            <a:extLst>
              <a:ext uri="{FF2B5EF4-FFF2-40B4-BE49-F238E27FC236}">
                <a16:creationId xmlns:a16="http://schemas.microsoft.com/office/drawing/2014/main" id="{6DDFC3A6-50E8-485B-96A8-DB443D14FD52}"/>
              </a:ext>
            </a:extLst>
          </p:cNvPr>
          <p:cNvSpPr txBox="1">
            <a:spLocks/>
          </p:cNvSpPr>
          <p:nvPr/>
        </p:nvSpPr>
        <p:spPr>
          <a:xfrm>
            <a:off x="8242172" y="2293187"/>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Co-efficient</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7" name="Content Placeholder 4">
            <a:extLst>
              <a:ext uri="{FF2B5EF4-FFF2-40B4-BE49-F238E27FC236}">
                <a16:creationId xmlns:a16="http://schemas.microsoft.com/office/drawing/2014/main" id="{7E446AA2-DAD1-41A2-9E14-5312E2B20B19}"/>
              </a:ext>
            </a:extLst>
          </p:cNvPr>
          <p:cNvSpPr txBox="1">
            <a:spLocks/>
          </p:cNvSpPr>
          <p:nvPr/>
        </p:nvSpPr>
        <p:spPr>
          <a:xfrm>
            <a:off x="4584572" y="4342142"/>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Hit Rate: 92%</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8" name="Content Placeholder 4">
            <a:extLst>
              <a:ext uri="{FF2B5EF4-FFF2-40B4-BE49-F238E27FC236}">
                <a16:creationId xmlns:a16="http://schemas.microsoft.com/office/drawing/2014/main" id="{B9043E41-F500-4C53-BA11-C814FDE7F8B5}"/>
              </a:ext>
            </a:extLst>
          </p:cNvPr>
          <p:cNvSpPr txBox="1">
            <a:spLocks/>
          </p:cNvSpPr>
          <p:nvPr/>
        </p:nvSpPr>
        <p:spPr>
          <a:xfrm>
            <a:off x="8371354" y="643466"/>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buFont typeface="Wingdings" panose="05000000000000000000" pitchFamily="2" charset="2"/>
              <a:buChar char="§"/>
            </a:pPr>
            <a:r>
              <a:rPr lang="en-US" sz="1600" dirty="0">
                <a:solidFill>
                  <a:schemeClr val="bg2"/>
                </a:solidFill>
              </a:rPr>
              <a:t>Since only </a:t>
            </a:r>
            <a:r>
              <a:rPr lang="en-US" sz="1600" dirty="0" err="1">
                <a:solidFill>
                  <a:schemeClr val="bg2"/>
                </a:solidFill>
              </a:rPr>
              <a:t>esent</a:t>
            </a:r>
            <a:r>
              <a:rPr lang="en-US" sz="1600" dirty="0">
                <a:solidFill>
                  <a:schemeClr val="bg2"/>
                </a:solidFill>
              </a:rPr>
              <a:t> is used for this model, there is no correlation matrix</a:t>
            </a:r>
            <a:endParaRPr lang="en-US" sz="1400" dirty="0">
              <a:solidFill>
                <a:schemeClr val="bg2"/>
              </a:solidFill>
            </a:endParaRPr>
          </a:p>
          <a:p>
            <a:pPr>
              <a:lnSpc>
                <a:spcPct val="100000"/>
              </a:lnSpc>
            </a:pPr>
            <a:endParaRPr lang="en-US" sz="1600" dirty="0">
              <a:solidFill>
                <a:schemeClr val="bg2"/>
              </a:solidFill>
            </a:endParaRPr>
          </a:p>
        </p:txBody>
      </p:sp>
      <p:sp>
        <p:nvSpPr>
          <p:cNvPr id="19" name="Content Placeholder 4">
            <a:extLst>
              <a:ext uri="{FF2B5EF4-FFF2-40B4-BE49-F238E27FC236}">
                <a16:creationId xmlns:a16="http://schemas.microsoft.com/office/drawing/2014/main" id="{92FE24B8-A8AC-4F19-A224-09DDCAD069CE}"/>
              </a:ext>
            </a:extLst>
          </p:cNvPr>
          <p:cNvSpPr txBox="1">
            <a:spLocks/>
          </p:cNvSpPr>
          <p:nvPr/>
        </p:nvSpPr>
        <p:spPr>
          <a:xfrm>
            <a:off x="4649163" y="2645205"/>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err="1">
                <a:solidFill>
                  <a:schemeClr val="bg2"/>
                </a:solidFill>
              </a:rPr>
              <a:t>Esent</a:t>
            </a:r>
            <a:r>
              <a:rPr lang="en-US" sz="1600" dirty="0">
                <a:solidFill>
                  <a:schemeClr val="bg2"/>
                </a:solidFill>
              </a:rPr>
              <a:t> has a high level of significance to the model. </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sp>
        <p:nvSpPr>
          <p:cNvPr id="20" name="Content Placeholder 4">
            <a:extLst>
              <a:ext uri="{FF2B5EF4-FFF2-40B4-BE49-F238E27FC236}">
                <a16:creationId xmlns:a16="http://schemas.microsoft.com/office/drawing/2014/main" id="{6E871C76-F013-427D-948D-2BED45BE5A57}"/>
              </a:ext>
            </a:extLst>
          </p:cNvPr>
          <p:cNvSpPr txBox="1">
            <a:spLocks/>
          </p:cNvSpPr>
          <p:nvPr/>
        </p:nvSpPr>
        <p:spPr>
          <a:xfrm>
            <a:off x="8261462" y="4539112"/>
            <a:ext cx="3748199" cy="11960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a:solidFill>
                  <a:schemeClr val="bg2"/>
                </a:solidFill>
              </a:rPr>
              <a:t>The variable </a:t>
            </a:r>
            <a:r>
              <a:rPr lang="en-US" sz="1600" dirty="0" err="1">
                <a:solidFill>
                  <a:schemeClr val="bg2"/>
                </a:solidFill>
              </a:rPr>
              <a:t>esent</a:t>
            </a:r>
            <a:r>
              <a:rPr lang="en-US" sz="1600" dirty="0">
                <a:solidFill>
                  <a:schemeClr val="bg2"/>
                </a:solidFill>
              </a:rPr>
              <a:t> has a high level of accuracy in predicting retention by itself</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sp>
        <p:nvSpPr>
          <p:cNvPr id="3" name="TextBox 2">
            <a:extLst>
              <a:ext uri="{FF2B5EF4-FFF2-40B4-BE49-F238E27FC236}">
                <a16:creationId xmlns:a16="http://schemas.microsoft.com/office/drawing/2014/main" id="{B0977DB5-0C3B-4451-ABAE-ABE00510B043}"/>
              </a:ext>
            </a:extLst>
          </p:cNvPr>
          <p:cNvSpPr txBox="1"/>
          <p:nvPr/>
        </p:nvSpPr>
        <p:spPr>
          <a:xfrm>
            <a:off x="4999839" y="1191237"/>
            <a:ext cx="2323750" cy="646331"/>
          </a:xfrm>
          <a:prstGeom prst="rect">
            <a:avLst/>
          </a:prstGeom>
          <a:noFill/>
        </p:spPr>
        <p:txBody>
          <a:bodyPr wrap="square" rtlCol="0">
            <a:spAutoFit/>
          </a:bodyPr>
          <a:lstStyle/>
          <a:p>
            <a:r>
              <a:rPr lang="en-US" dirty="0">
                <a:solidFill>
                  <a:schemeClr val="bg1"/>
                </a:solidFill>
              </a:rPr>
              <a:t>None – Only one variable</a:t>
            </a:r>
          </a:p>
        </p:txBody>
      </p:sp>
      <p:pic>
        <p:nvPicPr>
          <p:cNvPr id="8" name="Picture 7">
            <a:extLst>
              <a:ext uri="{FF2B5EF4-FFF2-40B4-BE49-F238E27FC236}">
                <a16:creationId xmlns:a16="http://schemas.microsoft.com/office/drawing/2014/main" id="{4F1ABE1F-E06A-A44D-8C52-559B004E9CD2}"/>
              </a:ext>
            </a:extLst>
          </p:cNvPr>
          <p:cNvPicPr>
            <a:picLocks noChangeAspect="1"/>
          </p:cNvPicPr>
          <p:nvPr/>
        </p:nvPicPr>
        <p:blipFill>
          <a:blip r:embed="rId3"/>
          <a:stretch>
            <a:fillRect/>
          </a:stretch>
        </p:blipFill>
        <p:spPr>
          <a:xfrm>
            <a:off x="8242171" y="2701349"/>
            <a:ext cx="3663286" cy="609600"/>
          </a:xfrm>
          <a:prstGeom prst="rect">
            <a:avLst/>
          </a:prstGeom>
        </p:spPr>
      </p:pic>
      <p:pic>
        <p:nvPicPr>
          <p:cNvPr id="10" name="Picture 9" descr="Table&#10;&#10;Description automatically generated">
            <a:extLst>
              <a:ext uri="{FF2B5EF4-FFF2-40B4-BE49-F238E27FC236}">
                <a16:creationId xmlns:a16="http://schemas.microsoft.com/office/drawing/2014/main" id="{B0850F17-39B2-8F43-AE41-B1DF240DCE7C}"/>
              </a:ext>
            </a:extLst>
          </p:cNvPr>
          <p:cNvPicPr>
            <a:picLocks noChangeAspect="1"/>
          </p:cNvPicPr>
          <p:nvPr/>
        </p:nvPicPr>
        <p:blipFill>
          <a:blip r:embed="rId4"/>
          <a:stretch>
            <a:fillRect/>
          </a:stretch>
        </p:blipFill>
        <p:spPr>
          <a:xfrm>
            <a:off x="4574926" y="4710157"/>
            <a:ext cx="3676889" cy="981542"/>
          </a:xfrm>
          <a:prstGeom prst="rect">
            <a:avLst/>
          </a:prstGeom>
        </p:spPr>
      </p:pic>
    </p:spTree>
    <p:extLst>
      <p:ext uri="{BB962C8B-B14F-4D97-AF65-F5344CB8AC3E}">
        <p14:creationId xmlns:p14="http://schemas.microsoft.com/office/powerpoint/2010/main" val="40166277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8648" y="956235"/>
            <a:ext cx="3153580" cy="1616740"/>
          </a:xfrm>
        </p:spPr>
        <p:txBody>
          <a:bodyPr vert="horz" lIns="91440" tIns="45720" rIns="91440" bIns="45720" rtlCol="0" anchor="b">
            <a:normAutofit/>
          </a:bodyPr>
          <a:lstStyle/>
          <a:p>
            <a:r>
              <a:rPr lang="en-US" sz="3600" dirty="0">
                <a:solidFill>
                  <a:schemeClr val="tx1"/>
                </a:solidFill>
              </a:rPr>
              <a:t>Model 4</a:t>
            </a:r>
          </a:p>
        </p:txBody>
      </p:sp>
      <p:cxnSp>
        <p:nvCxnSpPr>
          <p:cNvPr id="55" name="Straight Connector 54">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674BF490-A281-420D-B678-57B5F4B00AE7}"/>
              </a:ext>
            </a:extLst>
          </p:cNvPr>
          <p:cNvSpPr txBox="1">
            <a:spLocks/>
          </p:cNvSpPr>
          <p:nvPr/>
        </p:nvSpPr>
        <p:spPr>
          <a:xfrm>
            <a:off x="948648" y="2773767"/>
            <a:ext cx="3153580" cy="27066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600" dirty="0">
                <a:solidFill>
                  <a:schemeClr val="tx1"/>
                </a:solidFill>
              </a:rPr>
              <a:t>Independent Variable - </a:t>
            </a:r>
            <a:r>
              <a:rPr lang="en-US" sz="1600" dirty="0" err="1">
                <a:solidFill>
                  <a:schemeClr val="tx1"/>
                </a:solidFill>
              </a:rPr>
              <a:t>esent</a:t>
            </a:r>
            <a:r>
              <a:rPr lang="en-US" sz="1600" dirty="0">
                <a:solidFill>
                  <a:schemeClr val="tx1"/>
                </a:solidFill>
              </a:rPr>
              <a:t>, </a:t>
            </a:r>
            <a:r>
              <a:rPr lang="en-US" sz="1600" dirty="0" err="1">
                <a:solidFill>
                  <a:schemeClr val="tx1"/>
                </a:solidFill>
              </a:rPr>
              <a:t>eclickrate</a:t>
            </a:r>
            <a:r>
              <a:rPr lang="en-US" sz="1600" dirty="0">
                <a:solidFill>
                  <a:schemeClr val="tx1"/>
                </a:solidFill>
              </a:rPr>
              <a:t>, </a:t>
            </a:r>
            <a:r>
              <a:rPr lang="en-US" sz="1600" dirty="0" err="1">
                <a:solidFill>
                  <a:schemeClr val="tx1"/>
                </a:solidFill>
              </a:rPr>
              <a:t>avgorder</a:t>
            </a:r>
            <a:r>
              <a:rPr lang="en-US" sz="1600" dirty="0">
                <a:solidFill>
                  <a:schemeClr val="tx1"/>
                </a:solidFill>
              </a:rPr>
              <a:t>, </a:t>
            </a:r>
            <a:r>
              <a:rPr lang="en-US" sz="1600" dirty="0" err="1">
                <a:solidFill>
                  <a:schemeClr val="tx1"/>
                </a:solidFill>
              </a:rPr>
              <a:t>ordfreq</a:t>
            </a:r>
            <a:r>
              <a:rPr lang="en-US" sz="1600" dirty="0">
                <a:solidFill>
                  <a:schemeClr val="tx1"/>
                </a:solidFill>
              </a:rPr>
              <a:t>, paperless, refill, doorstep and weekend </a:t>
            </a:r>
          </a:p>
          <a:p>
            <a:pPr marL="457200" indent="-457200">
              <a:lnSpc>
                <a:spcPct val="100000"/>
              </a:lnSpc>
              <a:buFont typeface="Calibri" panose="020F0502020204030204" pitchFamily="34" charset="0"/>
              <a:buAutoNum type="arabicPeriod"/>
            </a:pPr>
            <a:endParaRPr lang="en-US" sz="1600" dirty="0">
              <a:solidFill>
                <a:schemeClr val="tx1"/>
              </a:solidFill>
            </a:endParaRPr>
          </a:p>
          <a:p>
            <a:pPr marL="457200" indent="-457200">
              <a:lnSpc>
                <a:spcPct val="100000"/>
              </a:lnSpc>
              <a:buFont typeface="Calibri" panose="020F0502020204030204" pitchFamily="34" charset="0"/>
              <a:buAutoNum type="arabicPeriod"/>
            </a:pPr>
            <a:endParaRPr lang="en-US" sz="1600" dirty="0">
              <a:solidFill>
                <a:schemeClr val="tx1"/>
              </a:solidFill>
            </a:endParaRPr>
          </a:p>
        </p:txBody>
      </p:sp>
      <p:sp>
        <p:nvSpPr>
          <p:cNvPr id="57" name="Rectangle 56">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4">
            <a:extLst>
              <a:ext uri="{FF2B5EF4-FFF2-40B4-BE49-F238E27FC236}">
                <a16:creationId xmlns:a16="http://schemas.microsoft.com/office/drawing/2014/main" id="{21192795-E71B-4DFA-B730-27DF58917915}"/>
              </a:ext>
            </a:extLst>
          </p:cNvPr>
          <p:cNvSpPr txBox="1">
            <a:spLocks/>
          </p:cNvSpPr>
          <p:nvPr/>
        </p:nvSpPr>
        <p:spPr>
          <a:xfrm>
            <a:off x="4584572" y="646365"/>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Correlation Matrix</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6" name="Content Placeholder 4">
            <a:extLst>
              <a:ext uri="{FF2B5EF4-FFF2-40B4-BE49-F238E27FC236}">
                <a16:creationId xmlns:a16="http://schemas.microsoft.com/office/drawing/2014/main" id="{6DDFC3A6-50E8-485B-96A8-DB443D14FD52}"/>
              </a:ext>
            </a:extLst>
          </p:cNvPr>
          <p:cNvSpPr txBox="1">
            <a:spLocks/>
          </p:cNvSpPr>
          <p:nvPr/>
        </p:nvSpPr>
        <p:spPr>
          <a:xfrm>
            <a:off x="8242172" y="2293187"/>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Co-efficient</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7" name="Content Placeholder 4">
            <a:extLst>
              <a:ext uri="{FF2B5EF4-FFF2-40B4-BE49-F238E27FC236}">
                <a16:creationId xmlns:a16="http://schemas.microsoft.com/office/drawing/2014/main" id="{7E446AA2-DAD1-41A2-9E14-5312E2B20B19}"/>
              </a:ext>
            </a:extLst>
          </p:cNvPr>
          <p:cNvSpPr txBox="1">
            <a:spLocks/>
          </p:cNvSpPr>
          <p:nvPr/>
        </p:nvSpPr>
        <p:spPr>
          <a:xfrm>
            <a:off x="4584572" y="4342142"/>
            <a:ext cx="3657600" cy="352117"/>
          </a:xfrm>
          <a:prstGeom prst="rect">
            <a:avLst/>
          </a:prstGeom>
          <a:solidFill>
            <a:srgbClr val="0070C0"/>
          </a:solidFill>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b="1" dirty="0">
                <a:solidFill>
                  <a:schemeClr val="tx1"/>
                </a:solidFill>
              </a:rPr>
              <a:t>Hit Rate: 94%</a:t>
            </a:r>
          </a:p>
          <a:p>
            <a:pPr marL="457200" indent="-457200">
              <a:lnSpc>
                <a:spcPct val="100000"/>
              </a:lnSpc>
              <a:buFont typeface="Calibri" panose="020F0502020204030204" pitchFamily="34" charset="0"/>
              <a:buAutoNum type="arabicPeriod"/>
            </a:pPr>
            <a:endParaRPr lang="en-US" sz="1800" b="1" dirty="0">
              <a:solidFill>
                <a:schemeClr val="tx1"/>
              </a:solidFill>
            </a:endParaRPr>
          </a:p>
        </p:txBody>
      </p:sp>
      <p:sp>
        <p:nvSpPr>
          <p:cNvPr id="18" name="Content Placeholder 4">
            <a:extLst>
              <a:ext uri="{FF2B5EF4-FFF2-40B4-BE49-F238E27FC236}">
                <a16:creationId xmlns:a16="http://schemas.microsoft.com/office/drawing/2014/main" id="{B9043E41-F500-4C53-BA11-C814FDE7F8B5}"/>
              </a:ext>
            </a:extLst>
          </p:cNvPr>
          <p:cNvSpPr txBox="1">
            <a:spLocks/>
          </p:cNvSpPr>
          <p:nvPr/>
        </p:nvSpPr>
        <p:spPr>
          <a:xfrm>
            <a:off x="8371354" y="643466"/>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buFont typeface="Wingdings" panose="05000000000000000000" pitchFamily="2" charset="2"/>
              <a:buChar char="§"/>
            </a:pPr>
            <a:r>
              <a:rPr lang="en-US" sz="1600" dirty="0">
                <a:solidFill>
                  <a:schemeClr val="bg2"/>
                </a:solidFill>
              </a:rPr>
              <a:t>The highest correlation was between </a:t>
            </a:r>
            <a:r>
              <a:rPr lang="en-US" sz="1600" dirty="0" err="1">
                <a:solidFill>
                  <a:schemeClr val="bg2"/>
                </a:solidFill>
              </a:rPr>
              <a:t>elclickrate</a:t>
            </a:r>
            <a:r>
              <a:rPr lang="en-US" sz="1600" dirty="0">
                <a:solidFill>
                  <a:schemeClr val="bg2"/>
                </a:solidFill>
              </a:rPr>
              <a:t> and paperless, as well as, doorstep and refill. </a:t>
            </a:r>
          </a:p>
          <a:p>
            <a:pPr marL="230188" indent="-230188">
              <a:lnSpc>
                <a:spcPct val="100000"/>
              </a:lnSpc>
              <a:buFont typeface="Wingdings" panose="05000000000000000000" pitchFamily="2" charset="2"/>
              <a:buChar char="§"/>
            </a:pPr>
            <a:r>
              <a:rPr lang="en-US" sz="1600" dirty="0">
                <a:solidFill>
                  <a:schemeClr val="bg2"/>
                </a:solidFill>
              </a:rPr>
              <a:t>The added weekend value was uncorrelated to any other variable.</a:t>
            </a:r>
            <a:endParaRPr lang="en-US" sz="1400" dirty="0">
              <a:solidFill>
                <a:schemeClr val="bg2"/>
              </a:solidFill>
            </a:endParaRPr>
          </a:p>
          <a:p>
            <a:pPr>
              <a:lnSpc>
                <a:spcPct val="100000"/>
              </a:lnSpc>
            </a:pPr>
            <a:endParaRPr lang="en-US" sz="1600" dirty="0">
              <a:solidFill>
                <a:schemeClr val="bg2"/>
              </a:solidFill>
            </a:endParaRPr>
          </a:p>
        </p:txBody>
      </p:sp>
      <p:sp>
        <p:nvSpPr>
          <p:cNvPr id="19" name="Content Placeholder 4">
            <a:extLst>
              <a:ext uri="{FF2B5EF4-FFF2-40B4-BE49-F238E27FC236}">
                <a16:creationId xmlns:a16="http://schemas.microsoft.com/office/drawing/2014/main" id="{92FE24B8-A8AC-4F19-A224-09DDCAD069CE}"/>
              </a:ext>
            </a:extLst>
          </p:cNvPr>
          <p:cNvSpPr txBox="1">
            <a:spLocks/>
          </p:cNvSpPr>
          <p:nvPr/>
        </p:nvSpPr>
        <p:spPr>
          <a:xfrm>
            <a:off x="4649163" y="2645205"/>
            <a:ext cx="3528417" cy="156185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err="1">
                <a:solidFill>
                  <a:schemeClr val="bg2"/>
                </a:solidFill>
              </a:rPr>
              <a:t>Avgorder</a:t>
            </a:r>
            <a:r>
              <a:rPr lang="en-US" sz="1600" dirty="0">
                <a:solidFill>
                  <a:schemeClr val="bg2"/>
                </a:solidFill>
              </a:rPr>
              <a:t> and </a:t>
            </a:r>
            <a:r>
              <a:rPr lang="en-US" sz="1600" dirty="0" err="1">
                <a:solidFill>
                  <a:schemeClr val="bg2"/>
                </a:solidFill>
              </a:rPr>
              <a:t>eclickrate</a:t>
            </a:r>
            <a:r>
              <a:rPr lang="en-US" sz="1600" dirty="0">
                <a:solidFill>
                  <a:schemeClr val="bg2"/>
                </a:solidFill>
              </a:rPr>
              <a:t> have very small coefficients</a:t>
            </a:r>
          </a:p>
          <a:p>
            <a:pPr marL="230188" indent="-230188">
              <a:lnSpc>
                <a:spcPct val="100000"/>
              </a:lnSpc>
              <a:spcBef>
                <a:spcPts val="0"/>
              </a:spcBef>
              <a:buFont typeface="Wingdings" panose="05000000000000000000" pitchFamily="2" charset="2"/>
              <a:buChar char="§"/>
            </a:pPr>
            <a:r>
              <a:rPr lang="en-US" sz="1600" dirty="0">
                <a:solidFill>
                  <a:schemeClr val="bg2"/>
                </a:solidFill>
              </a:rPr>
              <a:t>All p-values show the variables have a high level of significance</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sp>
        <p:nvSpPr>
          <p:cNvPr id="20" name="Content Placeholder 4">
            <a:extLst>
              <a:ext uri="{FF2B5EF4-FFF2-40B4-BE49-F238E27FC236}">
                <a16:creationId xmlns:a16="http://schemas.microsoft.com/office/drawing/2014/main" id="{6E871C76-F013-427D-948D-2BED45BE5A57}"/>
              </a:ext>
            </a:extLst>
          </p:cNvPr>
          <p:cNvSpPr txBox="1">
            <a:spLocks/>
          </p:cNvSpPr>
          <p:nvPr/>
        </p:nvSpPr>
        <p:spPr>
          <a:xfrm>
            <a:off x="8261462" y="4539112"/>
            <a:ext cx="3748199" cy="11960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0188" indent="-230188">
              <a:lnSpc>
                <a:spcPct val="100000"/>
              </a:lnSpc>
              <a:spcBef>
                <a:spcPts val="0"/>
              </a:spcBef>
              <a:buFont typeface="Wingdings" panose="05000000000000000000" pitchFamily="2" charset="2"/>
              <a:buChar char="§"/>
            </a:pPr>
            <a:r>
              <a:rPr lang="en-US" sz="1600" dirty="0">
                <a:solidFill>
                  <a:schemeClr val="bg2"/>
                </a:solidFill>
              </a:rPr>
              <a:t>The model did a slightly better job of predicting retained customers. However the accuracy slipped on the unretained customers</a:t>
            </a:r>
          </a:p>
          <a:p>
            <a:pPr marL="230188" indent="-230188">
              <a:lnSpc>
                <a:spcPct val="100000"/>
              </a:lnSpc>
              <a:spcBef>
                <a:spcPts val="0"/>
              </a:spcBef>
              <a:buFont typeface="Wingdings" panose="05000000000000000000" pitchFamily="2" charset="2"/>
              <a:buChar char="§"/>
            </a:pPr>
            <a:endParaRPr lang="en-US" sz="1400" dirty="0">
              <a:solidFill>
                <a:schemeClr val="bg2"/>
              </a:solidFill>
            </a:endParaRPr>
          </a:p>
          <a:p>
            <a:pPr>
              <a:lnSpc>
                <a:spcPct val="100000"/>
              </a:lnSpc>
            </a:pPr>
            <a:endParaRPr lang="en-US" sz="1600" dirty="0">
              <a:solidFill>
                <a:schemeClr val="bg2"/>
              </a:solidFill>
            </a:endParaRPr>
          </a:p>
        </p:txBody>
      </p:sp>
      <p:pic>
        <p:nvPicPr>
          <p:cNvPr id="8" name="Picture 7" descr="Table&#10;&#10;Description automatically generated">
            <a:extLst>
              <a:ext uri="{FF2B5EF4-FFF2-40B4-BE49-F238E27FC236}">
                <a16:creationId xmlns:a16="http://schemas.microsoft.com/office/drawing/2014/main" id="{33F43C31-4477-BA4E-9B9B-59E02FB7AB8B}"/>
              </a:ext>
            </a:extLst>
          </p:cNvPr>
          <p:cNvPicPr>
            <a:picLocks noChangeAspect="1"/>
          </p:cNvPicPr>
          <p:nvPr/>
        </p:nvPicPr>
        <p:blipFill>
          <a:blip r:embed="rId3"/>
          <a:stretch>
            <a:fillRect/>
          </a:stretch>
        </p:blipFill>
        <p:spPr>
          <a:xfrm>
            <a:off x="4581230" y="1021673"/>
            <a:ext cx="3644993" cy="1159619"/>
          </a:xfrm>
          <a:prstGeom prst="rect">
            <a:avLst/>
          </a:prstGeom>
        </p:spPr>
      </p:pic>
      <p:pic>
        <p:nvPicPr>
          <p:cNvPr id="10" name="Picture 9" descr="Table&#10;&#10;Description automatically generated">
            <a:extLst>
              <a:ext uri="{FF2B5EF4-FFF2-40B4-BE49-F238E27FC236}">
                <a16:creationId xmlns:a16="http://schemas.microsoft.com/office/drawing/2014/main" id="{F9BA49B1-FCD4-B243-B1AE-D359E3E73395}"/>
              </a:ext>
            </a:extLst>
          </p:cNvPr>
          <p:cNvPicPr>
            <a:picLocks noChangeAspect="1"/>
          </p:cNvPicPr>
          <p:nvPr/>
        </p:nvPicPr>
        <p:blipFill>
          <a:blip r:embed="rId4"/>
          <a:stretch>
            <a:fillRect/>
          </a:stretch>
        </p:blipFill>
        <p:spPr>
          <a:xfrm>
            <a:off x="8261862" y="2669230"/>
            <a:ext cx="3618220" cy="1853821"/>
          </a:xfrm>
          <a:prstGeom prst="rect">
            <a:avLst/>
          </a:prstGeom>
        </p:spPr>
      </p:pic>
      <p:pic>
        <p:nvPicPr>
          <p:cNvPr id="12" name="Picture 11" descr="Table&#10;&#10;Description automatically generated">
            <a:extLst>
              <a:ext uri="{FF2B5EF4-FFF2-40B4-BE49-F238E27FC236}">
                <a16:creationId xmlns:a16="http://schemas.microsoft.com/office/drawing/2014/main" id="{951A6DFF-D01C-EF46-A879-7DBCF0A197C4}"/>
              </a:ext>
            </a:extLst>
          </p:cNvPr>
          <p:cNvPicPr>
            <a:picLocks noChangeAspect="1"/>
          </p:cNvPicPr>
          <p:nvPr/>
        </p:nvPicPr>
        <p:blipFill>
          <a:blip r:embed="rId5"/>
          <a:stretch>
            <a:fillRect/>
          </a:stretch>
        </p:blipFill>
        <p:spPr>
          <a:xfrm>
            <a:off x="4582900" y="4694259"/>
            <a:ext cx="3660941" cy="1016871"/>
          </a:xfrm>
          <a:prstGeom prst="rect">
            <a:avLst/>
          </a:prstGeom>
        </p:spPr>
      </p:pic>
    </p:spTree>
    <p:extLst>
      <p:ext uri="{BB962C8B-B14F-4D97-AF65-F5344CB8AC3E}">
        <p14:creationId xmlns:p14="http://schemas.microsoft.com/office/powerpoint/2010/main" val="20841905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F4AA6C-ECC2-42DF-862B-6683A36771F0}"/>
              </a:ext>
            </a:extLst>
          </p:cNvPr>
          <p:cNvSpPr>
            <a:spLocks noGrp="1"/>
          </p:cNvSpPr>
          <p:nvPr>
            <p:ph type="title"/>
          </p:nvPr>
        </p:nvSpPr>
        <p:spPr/>
        <p:txBody>
          <a:bodyPr/>
          <a:lstStyle/>
          <a:p>
            <a:r>
              <a:rPr lang="en-US" dirty="0"/>
              <a:t>Question 5</a:t>
            </a:r>
          </a:p>
        </p:txBody>
      </p:sp>
      <p:sp>
        <p:nvSpPr>
          <p:cNvPr id="6" name="Content Placeholder 5">
            <a:extLst>
              <a:ext uri="{FF2B5EF4-FFF2-40B4-BE49-F238E27FC236}">
                <a16:creationId xmlns:a16="http://schemas.microsoft.com/office/drawing/2014/main" id="{647414BA-3B35-4432-901E-CCAB27378687}"/>
              </a:ext>
            </a:extLst>
          </p:cNvPr>
          <p:cNvSpPr>
            <a:spLocks noGrp="1"/>
          </p:cNvSpPr>
          <p:nvPr>
            <p:ph idx="1"/>
          </p:nvPr>
        </p:nvSpPr>
        <p:spPr/>
        <p:txBody>
          <a:bodyPr/>
          <a:lstStyle/>
          <a:p>
            <a:pPr marL="230188" indent="-230188">
              <a:buFont typeface="Wingdings" panose="05000000000000000000" pitchFamily="2" charset="2"/>
              <a:buChar char="§"/>
            </a:pPr>
            <a:r>
              <a:rPr lang="en-US" dirty="0" err="1"/>
              <a:t>Esent</a:t>
            </a:r>
            <a:r>
              <a:rPr lang="en-US" dirty="0"/>
              <a:t> is a strong predictor of retention because it counts the amount of times a customer is exposed to the company. The higher the frequency of e-mails the more a customer is reminded of the company.</a:t>
            </a:r>
          </a:p>
          <a:p>
            <a:pPr marL="230188" indent="-230188">
              <a:buFont typeface="Wingdings" panose="05000000000000000000" pitchFamily="2" charset="2"/>
              <a:buChar char="§"/>
            </a:pPr>
            <a:r>
              <a:rPr lang="en-US" dirty="0" err="1"/>
              <a:t>Esent</a:t>
            </a:r>
            <a:r>
              <a:rPr lang="en-US" dirty="0"/>
              <a:t> would appear to predict that the more e-mails you send a customer the more you will retain a customer. However, at a certain point of e-mails, there could be an adverse effect to retention. </a:t>
            </a:r>
          </a:p>
          <a:p>
            <a:pPr marL="230188" indent="-230188">
              <a:buFont typeface="Wingdings" panose="05000000000000000000" pitchFamily="2" charset="2"/>
              <a:buChar char="§"/>
            </a:pPr>
            <a:r>
              <a:rPr lang="en-US" dirty="0"/>
              <a:t>Because higher values of </a:t>
            </a:r>
            <a:r>
              <a:rPr lang="en-US" dirty="0" err="1"/>
              <a:t>Esent</a:t>
            </a:r>
            <a:r>
              <a:rPr lang="en-US" dirty="0"/>
              <a:t> will weigh more favorably on the outcome, it would be a good idea to scale </a:t>
            </a:r>
            <a:r>
              <a:rPr lang="en-US" dirty="0" err="1"/>
              <a:t>Esent</a:t>
            </a:r>
            <a:r>
              <a:rPr lang="en-US" dirty="0"/>
              <a:t> using the log of it. </a:t>
            </a:r>
          </a:p>
        </p:txBody>
      </p:sp>
      <p:sp>
        <p:nvSpPr>
          <p:cNvPr id="7" name="Text Placeholder 6">
            <a:extLst>
              <a:ext uri="{FF2B5EF4-FFF2-40B4-BE49-F238E27FC236}">
                <a16:creationId xmlns:a16="http://schemas.microsoft.com/office/drawing/2014/main" id="{97C9D1D5-DD7F-45BC-BCDB-C124A1AF300D}"/>
              </a:ext>
            </a:extLst>
          </p:cNvPr>
          <p:cNvSpPr>
            <a:spLocks noGrp="1"/>
          </p:cNvSpPr>
          <p:nvPr>
            <p:ph type="body" sz="half" idx="2"/>
          </p:nvPr>
        </p:nvSpPr>
        <p:spPr/>
        <p:txBody>
          <a:bodyPr/>
          <a:lstStyle/>
          <a:p>
            <a:r>
              <a:rPr lang="en-US" dirty="0"/>
              <a:t>Why is </a:t>
            </a:r>
            <a:r>
              <a:rPr lang="en-US" dirty="0" err="1"/>
              <a:t>esent</a:t>
            </a:r>
            <a:r>
              <a:rPr lang="en-US" dirty="0"/>
              <a:t> a strong predictor of retention? Do you see any issues with using </a:t>
            </a:r>
            <a:r>
              <a:rPr lang="en-US" dirty="0" err="1"/>
              <a:t>esent</a:t>
            </a:r>
            <a:r>
              <a:rPr lang="en-US" dirty="0"/>
              <a:t> as a predictor for retention? Recommend transformations of </a:t>
            </a:r>
            <a:r>
              <a:rPr lang="en-US" dirty="0" err="1"/>
              <a:t>esent</a:t>
            </a:r>
            <a:r>
              <a:rPr lang="en-US" dirty="0"/>
              <a:t> that can overcome issues of using </a:t>
            </a:r>
            <a:r>
              <a:rPr lang="en-US" dirty="0" err="1"/>
              <a:t>esent</a:t>
            </a:r>
            <a:r>
              <a:rPr lang="en-US" dirty="0"/>
              <a:t> as a predictor.</a:t>
            </a:r>
          </a:p>
        </p:txBody>
      </p:sp>
    </p:spTree>
    <p:extLst>
      <p:ext uri="{BB962C8B-B14F-4D97-AF65-F5344CB8AC3E}">
        <p14:creationId xmlns:p14="http://schemas.microsoft.com/office/powerpoint/2010/main" val="44071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6F23-5F6A-4EC1-9BAF-BA763222216A}"/>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78C16446-6B32-44A2-AB63-8F2FD7C5A2D2}"/>
              </a:ext>
            </a:extLst>
          </p:cNvPr>
          <p:cNvSpPr>
            <a:spLocks noGrp="1"/>
          </p:cNvSpPr>
          <p:nvPr>
            <p:ph idx="1"/>
          </p:nvPr>
        </p:nvSpPr>
        <p:spPr/>
        <p:txBody>
          <a:bodyPr>
            <a:normAutofit fontScale="92500"/>
          </a:bodyPr>
          <a:lstStyle/>
          <a:p>
            <a:pPr>
              <a:buFont typeface="Wingdings" panose="05000000000000000000" pitchFamily="2" charset="2"/>
              <a:buChar char="§"/>
            </a:pPr>
            <a:r>
              <a:rPr lang="en-US" dirty="0"/>
              <a:t> The coefficient of:</a:t>
            </a:r>
          </a:p>
          <a:p>
            <a:pPr lvl="1">
              <a:buFont typeface="Wingdings" panose="05000000000000000000" pitchFamily="2" charset="2"/>
              <a:buChar char="§"/>
            </a:pPr>
            <a:r>
              <a:rPr lang="en-US" dirty="0" err="1"/>
              <a:t>Avgorder</a:t>
            </a:r>
            <a:r>
              <a:rPr lang="en-US" dirty="0"/>
              <a:t> is negative</a:t>
            </a:r>
          </a:p>
          <a:p>
            <a:pPr lvl="1">
              <a:buFont typeface="Wingdings" panose="05000000000000000000" pitchFamily="2" charset="2"/>
              <a:buChar char="§"/>
            </a:pPr>
            <a:r>
              <a:rPr lang="en-US" dirty="0" err="1"/>
              <a:t>OrderFreq</a:t>
            </a:r>
            <a:r>
              <a:rPr lang="en-US" dirty="0"/>
              <a:t> is negative</a:t>
            </a:r>
          </a:p>
          <a:p>
            <a:pPr lvl="1">
              <a:buFont typeface="Wingdings" panose="05000000000000000000" pitchFamily="2" charset="2"/>
              <a:buChar char="§"/>
            </a:pPr>
            <a:r>
              <a:rPr lang="en-US" dirty="0"/>
              <a:t>Weekend is positive</a:t>
            </a:r>
          </a:p>
          <a:p>
            <a:pPr marL="230188" indent="-230188">
              <a:buFont typeface="Wingdings" panose="05000000000000000000" pitchFamily="2" charset="2"/>
              <a:buChar char="§"/>
            </a:pPr>
            <a:r>
              <a:rPr lang="en-US" dirty="0" err="1"/>
              <a:t>Avgorder</a:t>
            </a:r>
            <a:r>
              <a:rPr lang="en-US" dirty="0"/>
              <a:t> fluctuates between positive and negative but very close to zero. It almost has no significance. The sign on this variable is not intuitive. </a:t>
            </a:r>
          </a:p>
          <a:p>
            <a:pPr marL="230188" indent="-230188">
              <a:buFont typeface="Wingdings" panose="05000000000000000000" pitchFamily="2" charset="2"/>
              <a:buChar char="§"/>
            </a:pPr>
            <a:r>
              <a:rPr lang="en-US" dirty="0" err="1"/>
              <a:t>OrderFreq</a:t>
            </a:r>
            <a:r>
              <a:rPr lang="en-US" dirty="0"/>
              <a:t> is intuitive. A larger </a:t>
            </a:r>
            <a:r>
              <a:rPr lang="en-US" dirty="0" err="1"/>
              <a:t>orderfreq</a:t>
            </a:r>
            <a:r>
              <a:rPr lang="en-US" dirty="0"/>
              <a:t> might mean that a customer purchased one time and has a short tenure with the company. Thus a larger number would be negative for retaining since the relationship with the customer is short.</a:t>
            </a:r>
          </a:p>
          <a:p>
            <a:pPr marL="230188" indent="-230188">
              <a:buFont typeface="Wingdings" panose="05000000000000000000" pitchFamily="2" charset="2"/>
              <a:buChar char="§"/>
            </a:pPr>
            <a:r>
              <a:rPr lang="en-US" dirty="0"/>
              <a:t>Weekend is intuitive. Most people would want to be home to receive deliveries. Since the majority of working adults are home on weekends, this would make the weekend delivery favorable for retention.</a:t>
            </a:r>
          </a:p>
        </p:txBody>
      </p:sp>
      <p:sp>
        <p:nvSpPr>
          <p:cNvPr id="4" name="Text Placeholder 3">
            <a:extLst>
              <a:ext uri="{FF2B5EF4-FFF2-40B4-BE49-F238E27FC236}">
                <a16:creationId xmlns:a16="http://schemas.microsoft.com/office/drawing/2014/main" id="{C37203DA-610E-4296-B6E2-1A4DA453530B}"/>
              </a:ext>
            </a:extLst>
          </p:cNvPr>
          <p:cNvSpPr>
            <a:spLocks noGrp="1"/>
          </p:cNvSpPr>
          <p:nvPr>
            <p:ph type="body" sz="half" idx="2"/>
          </p:nvPr>
        </p:nvSpPr>
        <p:spPr/>
        <p:txBody>
          <a:bodyPr/>
          <a:lstStyle/>
          <a:p>
            <a:r>
              <a:rPr lang="en-US" dirty="0"/>
              <a:t>Does the sign of the coefficients for </a:t>
            </a:r>
            <a:r>
              <a:rPr lang="en-US" dirty="0" err="1"/>
              <a:t>avgorder</a:t>
            </a:r>
            <a:r>
              <a:rPr lang="en-US" dirty="0"/>
              <a:t>, </a:t>
            </a:r>
            <a:r>
              <a:rPr lang="en-US" dirty="0" err="1"/>
              <a:t>ordfreq</a:t>
            </a:r>
            <a:r>
              <a:rPr lang="en-US" dirty="0"/>
              <a:t>, and weekend make sense? What consumer behavior explanation can you provide for the sign of these coefficients.</a:t>
            </a:r>
          </a:p>
        </p:txBody>
      </p:sp>
    </p:spTree>
    <p:extLst>
      <p:ext uri="{BB962C8B-B14F-4D97-AF65-F5344CB8AC3E}">
        <p14:creationId xmlns:p14="http://schemas.microsoft.com/office/powerpoint/2010/main" val="18821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346C-A768-4413-8755-9B75A2576EA3}"/>
              </a:ext>
            </a:extLst>
          </p:cNvPr>
          <p:cNvSpPr>
            <a:spLocks noGrp="1"/>
          </p:cNvSpPr>
          <p:nvPr>
            <p:ph type="title"/>
          </p:nvPr>
        </p:nvSpPr>
        <p:spPr/>
        <p:txBody>
          <a:bodyPr/>
          <a:lstStyle/>
          <a:p>
            <a:r>
              <a:rPr lang="en-US" dirty="0"/>
              <a:t>Question 7</a:t>
            </a:r>
          </a:p>
        </p:txBody>
      </p:sp>
      <p:sp>
        <p:nvSpPr>
          <p:cNvPr id="4" name="Text Placeholder 3">
            <a:extLst>
              <a:ext uri="{FF2B5EF4-FFF2-40B4-BE49-F238E27FC236}">
                <a16:creationId xmlns:a16="http://schemas.microsoft.com/office/drawing/2014/main" id="{E63CD17F-3D58-4B6A-88E6-06811D6B10F1}"/>
              </a:ext>
            </a:extLst>
          </p:cNvPr>
          <p:cNvSpPr>
            <a:spLocks noGrp="1"/>
          </p:cNvSpPr>
          <p:nvPr>
            <p:ph type="body" sz="half" idx="2"/>
          </p:nvPr>
        </p:nvSpPr>
        <p:spPr/>
        <p:txBody>
          <a:bodyPr/>
          <a:lstStyle/>
          <a:p>
            <a:r>
              <a:rPr lang="en-US" dirty="0"/>
              <a:t>What are your recommendations to Relay Foods Management for improving their customer retention?</a:t>
            </a:r>
          </a:p>
        </p:txBody>
      </p:sp>
      <p:sp>
        <p:nvSpPr>
          <p:cNvPr id="5" name="Content Placeholder 2">
            <a:extLst>
              <a:ext uri="{FF2B5EF4-FFF2-40B4-BE49-F238E27FC236}">
                <a16:creationId xmlns:a16="http://schemas.microsoft.com/office/drawing/2014/main" id="{36483A3A-5BD1-4728-AD43-2FE6E3D2E6CF}"/>
              </a:ext>
            </a:extLst>
          </p:cNvPr>
          <p:cNvSpPr>
            <a:spLocks noGrp="1"/>
          </p:cNvSpPr>
          <p:nvPr>
            <p:ph idx="1"/>
          </p:nvPr>
        </p:nvSpPr>
        <p:spPr>
          <a:xfrm>
            <a:off x="4970000" y="395671"/>
            <a:ext cx="7039446" cy="6122485"/>
          </a:xfrm>
        </p:spPr>
        <p:txBody>
          <a:bodyPr>
            <a:normAutofit/>
          </a:bodyPr>
          <a:lstStyle/>
          <a:p>
            <a:pPr marL="0" indent="0">
              <a:buNone/>
            </a:pPr>
            <a:r>
              <a:rPr lang="en-US" dirty="0"/>
              <a:t>Recommendation for improving customer retention </a:t>
            </a:r>
          </a:p>
          <a:p>
            <a:pPr marL="230188" indent="-230188">
              <a:buFont typeface="Wingdings" panose="05000000000000000000" pitchFamily="2" charset="2"/>
              <a:buChar char="§"/>
            </a:pPr>
            <a:r>
              <a:rPr lang="en-US" dirty="0"/>
              <a:t>Focus on customers who has, as they are repeat customers </a:t>
            </a:r>
          </a:p>
          <a:p>
            <a:pPr marL="522796" lvl="1" indent="-230188">
              <a:buFont typeface="Wingdings" panose="05000000000000000000" pitchFamily="2" charset="2"/>
              <a:buChar char="§"/>
            </a:pPr>
            <a:r>
              <a:rPr lang="en-US" dirty="0"/>
              <a:t>enrolled for paperless communication, </a:t>
            </a:r>
          </a:p>
          <a:p>
            <a:pPr marL="522796" lvl="1" indent="-230188">
              <a:buFont typeface="Wingdings" panose="05000000000000000000" pitchFamily="2" charset="2"/>
              <a:buChar char="§"/>
            </a:pPr>
            <a:r>
              <a:rPr lang="en-US" dirty="0"/>
              <a:t>subscribed for automatic refill </a:t>
            </a:r>
          </a:p>
          <a:p>
            <a:pPr marL="522796" lvl="1" indent="-230188">
              <a:buFont typeface="Wingdings" panose="05000000000000000000" pitchFamily="2" charset="2"/>
              <a:buChar char="§"/>
            </a:pPr>
            <a:r>
              <a:rPr lang="en-US" dirty="0"/>
              <a:t>Subscribed for doorstep delivery </a:t>
            </a:r>
          </a:p>
          <a:p>
            <a:pPr marL="230188" indent="-230188">
              <a:buFont typeface="Wingdings" panose="05000000000000000000" pitchFamily="2" charset="2"/>
              <a:buChar char="§"/>
            </a:pPr>
            <a:r>
              <a:rPr lang="en-US" dirty="0"/>
              <a:t>Improve the delivery time for doorstep delivery particularly over the week to have an improved customer experience</a:t>
            </a:r>
          </a:p>
          <a:p>
            <a:pPr marL="230188" indent="-230188">
              <a:buFont typeface="Wingdings" panose="05000000000000000000" pitchFamily="2" charset="2"/>
              <a:buChar char="§"/>
            </a:pPr>
            <a:r>
              <a:rPr lang="en-US" dirty="0"/>
              <a:t>Ensure logic and rules are in place for determining the appropriate number of emails so customers are not fatigued with too many emails </a:t>
            </a:r>
          </a:p>
          <a:p>
            <a:pPr marL="230188" indent="-230188">
              <a:buFont typeface="Wingdings" panose="05000000000000000000" pitchFamily="2" charset="2"/>
              <a:buChar char="§"/>
            </a:pPr>
            <a:r>
              <a:rPr lang="en-US" dirty="0"/>
              <a:t>Identify reasons for customers buying large orders and not coming back, develop product recommendation model and setup a targeted marketing campaign to retain such customers.   </a:t>
            </a:r>
          </a:p>
        </p:txBody>
      </p:sp>
    </p:spTree>
    <p:extLst>
      <p:ext uri="{BB962C8B-B14F-4D97-AF65-F5344CB8AC3E}">
        <p14:creationId xmlns:p14="http://schemas.microsoft.com/office/powerpoint/2010/main" val="329824534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6694ECF3648147AD783F935717F13E" ma:contentTypeVersion="2" ma:contentTypeDescription="Create a new document." ma:contentTypeScope="" ma:versionID="075143df42b31eb0f4bdab0cfc75aa31">
  <xsd:schema xmlns:xsd="http://www.w3.org/2001/XMLSchema" xmlns:xs="http://www.w3.org/2001/XMLSchema" xmlns:p="http://schemas.microsoft.com/office/2006/metadata/properties" xmlns:ns2="4be86780-ed97-4eb1-813d-3e602bdc35f4" targetNamespace="http://schemas.microsoft.com/office/2006/metadata/properties" ma:root="true" ma:fieldsID="7353f89f0f0a259db7537d27258db148" ns2:_="">
    <xsd:import namespace="4be86780-ed97-4eb1-813d-3e602bdc35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e86780-ed97-4eb1-813d-3e602bdc35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4be86780-ed97-4eb1-813d-3e602bdc35f4"/>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FF1CD143-31F3-48A0-8102-5B428FF7C4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e86780-ed97-4eb1-813d-3e602bdc3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799</Words>
  <Application>Microsoft Macintosh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Wingdings</vt:lpstr>
      <vt:lpstr>1_RetrospectVTI</vt:lpstr>
      <vt:lpstr>Homework2</vt:lpstr>
      <vt:lpstr>Logistic Regression on Relay Data </vt:lpstr>
      <vt:lpstr>Model 1</vt:lpstr>
      <vt:lpstr>Model 2</vt:lpstr>
      <vt:lpstr>Model 3</vt:lpstr>
      <vt:lpstr>Model 4</vt:lpstr>
      <vt:lpstr>Question 5</vt:lpstr>
      <vt:lpstr>Question 6</vt:lpstr>
      <vt:lpstr>Question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2020-05-07T03:04:26Z</dcterms:created>
  <dcterms:modified xsi:type="dcterms:W3CDTF">2021-03-01T17:38:10Z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0x010100486694ECF3648147AD783F935717F13E</vt:lpwstr>
  </property>
</Properties>
</file>