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2" r:id="rId2"/>
    <p:sldId id="353" r:id="rId3"/>
    <p:sldId id="350" r:id="rId4"/>
    <p:sldId id="351" r:id="rId5"/>
    <p:sldId id="335" r:id="rId6"/>
    <p:sldId id="336" r:id="rId7"/>
    <p:sldId id="342" r:id="rId8"/>
    <p:sldId id="343" r:id="rId9"/>
    <p:sldId id="344" r:id="rId10"/>
    <p:sldId id="345" r:id="rId11"/>
    <p:sldId id="354" r:id="rId12"/>
    <p:sldId id="349" r:id="rId13"/>
    <p:sldId id="34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82948" autoAdjust="0"/>
  </p:normalViewPr>
  <p:slideViewPr>
    <p:cSldViewPr>
      <p:cViewPr>
        <p:scale>
          <a:sx n="70" d="100"/>
          <a:sy n="70" d="100"/>
        </p:scale>
        <p:origin x="1373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AD46C-F1B0-4912-8A6E-82E87746A319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01BB9-0ACE-4DC5-BC07-0AAD42CEA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01BB9-0ACE-4DC5-BC07-0AAD42CEAB7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351-B0C2-48B2-B220-943186C2AE1C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08" y="3734342"/>
            <a:ext cx="9119175" cy="309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13EA-8C6C-4686-96BC-20FE6474AFB7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7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F9B7-1A6A-48A3-A2EC-5E7F98005C6C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2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5273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F5D-8006-44AE-B08E-5094D1447FDC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CD6E-201A-4880-A487-522B91B379E9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76872"/>
            <a:ext cx="8229600" cy="384929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B3B-5BE0-4D59-A9C3-59CE043C9124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284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99DA-AF89-496E-9EEE-BBB5FDF7DEE0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us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71E-ECB2-48D6-ACC9-489B3664474E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62ED-9F88-45AF-8328-08A61AE5B5DE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08" y="3734342"/>
            <a:ext cx="9119175" cy="309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51520" y="1051560"/>
            <a:ext cx="8640960" cy="91440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214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375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F0C8-A3E9-41C8-9E31-A9CE9A2E4D5D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3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4447"/>
            <a:ext cx="8229600" cy="397085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C00000"/>
              </a:buClr>
              <a:buFont typeface="Wingdings" panose="05000000000000000000" pitchFamily="2" charset="2"/>
              <a:buChar char="ü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C00000"/>
              </a:buClr>
              <a:buFont typeface="Wingdings" panose="05000000000000000000" pitchFamily="2" charset="2"/>
              <a:buChar char="ü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4B61-D70F-41F6-8313-AEB948B9DA71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7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Secundar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34468"/>
            <a:ext cx="8229600" cy="326534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B124-6AD6-49A9-ABBA-061C4FC7243E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657473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3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C952-F1D6-4EFC-921E-B860049C3862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FB58-4C80-41BB-BA34-7126D98BDF79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642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5734624" cy="3849291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184" y="2276872"/>
            <a:ext cx="2458616" cy="3849291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E1B2-40C7-4E26-B2AF-519CB6A99E4F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40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13341"/>
            <a:ext cx="4040188" cy="311282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22840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13341"/>
            <a:ext cx="4041775" cy="311282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705B-BCC2-444E-8AFC-B9F2F5BFF2C1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4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384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E984-1424-4EE8-97B6-11C5F2D358D5}" type="datetime1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52C0-6F30-41D3-9898-67C32DFC0A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105273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2" descr="http://www.darden.virginia.edu/uploadedImages/Darden_Web/System/Darden-logo-footer-2016.png?n=1281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8640"/>
            <a:ext cx="1296143" cy="47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60" r:id="rId3"/>
    <p:sldLayoutId id="2147483687" r:id="rId4"/>
    <p:sldLayoutId id="2147483689" r:id="rId5"/>
    <p:sldLayoutId id="2147483651" r:id="rId6"/>
    <p:sldLayoutId id="2147483652" r:id="rId7"/>
    <p:sldLayoutId id="2147483688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50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gif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Vodka </a:t>
            </a:r>
            <a:r>
              <a:rPr lang="es-VE" dirty="0" err="1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Study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1752600"/>
          </a:xfrm>
        </p:spPr>
        <p:txBody>
          <a:bodyPr>
            <a:normAutofit/>
          </a:bodyPr>
          <a:lstStyle/>
          <a:p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-Marketing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Analytics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-</a:t>
            </a:r>
          </a:p>
          <a:p>
            <a:pPr lvl="0" algn="l">
              <a:spcBef>
                <a:spcPts val="418"/>
              </a:spcBef>
              <a:buSzPct val="25000"/>
            </a:pPr>
            <a:r>
              <a:rPr lang="es-VE" sz="22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Stephanie Machado Reggeti</a:t>
            </a:r>
          </a:p>
          <a:p>
            <a:pPr lvl="0" algn="l">
              <a:spcBef>
                <a:spcPts val="418"/>
              </a:spcBef>
              <a:buSzPct val="25000"/>
            </a:pPr>
            <a:r>
              <a:rPr lang="es-VE" sz="22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Gary A. Neumann </a:t>
            </a:r>
          </a:p>
          <a:p>
            <a:pPr lvl="0" algn="l">
              <a:spcBef>
                <a:spcPts val="418"/>
              </a:spcBef>
              <a:buSzPct val="25000"/>
            </a:pPr>
            <a:r>
              <a:rPr lang="es-VE" sz="22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Juan M. Rodriguez Vega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6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Power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51493"/>
              </p:ext>
            </p:extLst>
          </p:nvPr>
        </p:nvGraphicFramePr>
        <p:xfrm>
          <a:off x="457200" y="3885260"/>
          <a:ext cx="3754760" cy="21497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10525">
                  <a:extLst>
                    <a:ext uri="{9D8B030D-6E8A-4147-A177-3AD203B41FA5}">
                      <a16:colId xmlns:a16="http://schemas.microsoft.com/office/drawing/2014/main" val="3461694293"/>
                    </a:ext>
                  </a:extLst>
                </a:gridCol>
                <a:gridCol w="580097">
                  <a:extLst>
                    <a:ext uri="{9D8B030D-6E8A-4147-A177-3AD203B41FA5}">
                      <a16:colId xmlns:a16="http://schemas.microsoft.com/office/drawing/2014/main" val="1973449526"/>
                    </a:ext>
                  </a:extLst>
                </a:gridCol>
                <a:gridCol w="998027">
                  <a:extLst>
                    <a:ext uri="{9D8B030D-6E8A-4147-A177-3AD203B41FA5}">
                      <a16:colId xmlns:a16="http://schemas.microsoft.com/office/drawing/2014/main" val="3836475783"/>
                    </a:ext>
                  </a:extLst>
                </a:gridCol>
                <a:gridCol w="580097">
                  <a:extLst>
                    <a:ext uri="{9D8B030D-6E8A-4147-A177-3AD203B41FA5}">
                      <a16:colId xmlns:a16="http://schemas.microsoft.com/office/drawing/2014/main" val="3303658773"/>
                    </a:ext>
                  </a:extLst>
                </a:gridCol>
                <a:gridCol w="786014">
                  <a:extLst>
                    <a:ext uri="{9D8B030D-6E8A-4147-A177-3AD203B41FA5}">
                      <a16:colId xmlns:a16="http://schemas.microsoft.com/office/drawing/2014/main" val="3997846612"/>
                    </a:ext>
                  </a:extLst>
                </a:gridCol>
              </a:tblGrid>
              <a:tr h="26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Source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STD Err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Pr</a:t>
                      </a:r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&gt; |t|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41501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Intercept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1.661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1.697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0.979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0.365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51765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LnPrice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1.097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0.253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4.332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0.005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59706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LnMag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0.089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0.062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1.438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0.200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519576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LnNews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0.013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1.132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0.301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58987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LnOut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-0.122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0.106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-1.152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0.293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11550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LnBroad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0.033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0.023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1.413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0.207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96068"/>
                  </a:ext>
                </a:extLst>
              </a:tr>
              <a:tr h="26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LnPrint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0.110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0.081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1.366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0.221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6912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22605" y="6035040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R² 0.933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2588327" cy="13706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4572000" y="2286000"/>
            <a:ext cx="4114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Pernod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Ricard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repositioning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itself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a ultra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premium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portfolio</a:t>
            </a:r>
          </a:p>
        </p:txBody>
      </p:sp>
    </p:spTree>
    <p:extLst>
      <p:ext uri="{BB962C8B-B14F-4D97-AF65-F5344CB8AC3E}">
        <p14:creationId xmlns:p14="http://schemas.microsoft.com/office/powerpoint/2010/main" val="147646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Commercialization channels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6320353"/>
            <a:ext cx="2053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Euromonitor</a:t>
            </a:r>
            <a:r>
              <a:rPr lang="en-US" sz="1200" dirty="0"/>
              <a:t> Passport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2057400"/>
            <a:ext cx="8229600" cy="778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Consumers are increasingly switching their preference from purchasing from the on-trade to the off-trade channel </a:t>
            </a:r>
            <a:endParaRPr lang="es-VE" dirty="0">
              <a:solidFill>
                <a:srgbClr val="5A5A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1" name="Picture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5832648" cy="35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33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2286000"/>
            <a:ext cx="4114800" cy="36576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studied time period corresponds to mostly prosperous economic times, in this context GDP, Inflation, Imports and unemployment had no influence on overall change in sales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rgbClr val="5A5A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Consumers are very brand loyal and will not change their brand preference due to slight economic changes. They are more likely to switch channels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Macroeconomic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lack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significance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vodka sales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62022"/>
              </p:ext>
            </p:extLst>
          </p:nvPr>
        </p:nvGraphicFramePr>
        <p:xfrm>
          <a:off x="457200" y="2420888"/>
          <a:ext cx="3759390" cy="36141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72159">
                  <a:extLst>
                    <a:ext uri="{9D8B030D-6E8A-4147-A177-3AD203B41FA5}">
                      <a16:colId xmlns:a16="http://schemas.microsoft.com/office/drawing/2014/main" val="346169429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973449526"/>
                    </a:ext>
                  </a:extLst>
                </a:gridCol>
                <a:gridCol w="660019">
                  <a:extLst>
                    <a:ext uri="{9D8B030D-6E8A-4147-A177-3AD203B41FA5}">
                      <a16:colId xmlns:a16="http://schemas.microsoft.com/office/drawing/2014/main" val="383647578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303658773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3997846612"/>
                    </a:ext>
                  </a:extLst>
                </a:gridCol>
              </a:tblGrid>
              <a:tr h="352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Source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STD Err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Pr</a:t>
                      </a:r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&gt; |t|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41501"/>
                  </a:ext>
                </a:extLst>
              </a:tr>
              <a:tr h="58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Intercept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0.037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0.164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0.222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0.824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51765"/>
                  </a:ext>
                </a:extLst>
              </a:tr>
              <a:tr h="58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GDP growth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-0.004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0.011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-0.325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0.745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59706"/>
                  </a:ext>
                </a:extLst>
              </a:tr>
              <a:tr h="58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GDP per capita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0.000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1.040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0.299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519576"/>
                  </a:ext>
                </a:extLst>
              </a:tr>
              <a:tr h="581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Inflation</a:t>
                      </a:r>
                      <a:r>
                        <a:rPr lang="en-US" sz="1600" u="none" strike="noStrike" baseline="0" dirty="0">
                          <a:solidFill>
                            <a:srgbClr val="5A5A5A"/>
                          </a:solidFill>
                          <a:effectLst/>
                        </a:rPr>
                        <a:t> %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-0.025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0.027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-0.927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0.355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58987"/>
                  </a:ext>
                </a:extLst>
              </a:tr>
              <a:tr h="936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50" u="none" strike="noStrike" dirty="0">
                          <a:solidFill>
                            <a:srgbClr val="5A5A5A"/>
                          </a:solidFill>
                          <a:effectLst/>
                        </a:rPr>
                        <a:t>Unemployment</a:t>
                      </a:r>
                      <a:endParaRPr lang="en-US" sz="155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-0.006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0.019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-0.309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0.757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1155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28800" y="6035040"/>
            <a:ext cx="1005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R² 0.007 </a:t>
            </a:r>
          </a:p>
        </p:txBody>
      </p:sp>
    </p:spTree>
    <p:extLst>
      <p:ext uri="{BB962C8B-B14F-4D97-AF65-F5344CB8AC3E}">
        <p14:creationId xmlns:p14="http://schemas.microsoft.com/office/powerpoint/2010/main" val="400091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79304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more than 2 tiers for the vodka brands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Tier 3 had a big opportunity for another entrant, which explains </a:t>
            </a:r>
            <a:r>
              <a:rPr lang="en-US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Svedka’s</a:t>
            </a: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success in joining the market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 vodka brands are not only more expensive, but also have higher demand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Diageo would benefit from having an ultra-premium vodka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 should increase its price point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Consumers are trending towards off-trade consumption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Macroeconomic factors do not have any influence on vodka sales in the studied time period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21322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vodka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endParaRPr lang="es-VE" sz="2400" dirty="0">
              <a:solidFill>
                <a:srgbClr val="5A5A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n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an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individual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level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,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what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levers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should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biggest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players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in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order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to </a:t>
            </a:r>
            <a:r>
              <a:rPr lang="es-VE" sz="2400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increase</a:t>
            </a:r>
            <a:r>
              <a:rPr lang="es-VE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sales?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challenges</a:t>
            </a:r>
          </a:p>
        </p:txBody>
      </p:sp>
    </p:spTree>
    <p:extLst>
      <p:ext uri="{BB962C8B-B14F-4D97-AF65-F5344CB8AC3E}">
        <p14:creationId xmlns:p14="http://schemas.microsoft.com/office/powerpoint/2010/main" val="428115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  <a:sym typeface="Quattrocento Sans"/>
              </a:rPr>
              <a:t> drives sales for the biggest players? &amp; Why?</a:t>
            </a:r>
            <a:endParaRPr lang="en-US" sz="2400" dirty="0">
              <a:solidFill>
                <a:srgbClr val="5A5A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drives sales for a big brand? &amp; Why?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brands compete with each other? </a:t>
            </a:r>
          </a:p>
          <a:p>
            <a:pPr lvl="0">
              <a:lnSpc>
                <a:spcPct val="150000"/>
              </a:lnSpc>
              <a:spcBef>
                <a:spcPts val="400"/>
              </a:spcBef>
              <a:buSzPct val="100000"/>
              <a:buFont typeface="Noto Sans Symbols"/>
              <a:buChar char="✓"/>
            </a:pPr>
            <a:r>
              <a:rPr lang="en-US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differences between commercialization channels?</a:t>
            </a:r>
          </a:p>
          <a:p>
            <a:pPr lvl="0">
              <a:lnSpc>
                <a:spcPct val="150000"/>
              </a:lnSpc>
              <a:spcBef>
                <a:spcPts val="400"/>
              </a:spcBef>
              <a:buSzPct val="100000"/>
              <a:buFont typeface="Noto Sans Symbols"/>
              <a:buChar char="✓"/>
            </a:pPr>
            <a:r>
              <a:rPr lang="en-US" sz="2400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the economy influence all this?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Model </a:t>
            </a:r>
          </a:p>
        </p:txBody>
      </p:sp>
    </p:spTree>
    <p:extLst>
      <p:ext uri="{BB962C8B-B14F-4D97-AF65-F5344CB8AC3E}">
        <p14:creationId xmlns:p14="http://schemas.microsoft.com/office/powerpoint/2010/main" val="116152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72"/>
          <p:cNvSpPr/>
          <p:nvPr/>
        </p:nvSpPr>
        <p:spPr>
          <a:xfrm>
            <a:off x="431197" y="2058066"/>
            <a:ext cx="4088127" cy="21636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174"/>
          <p:cNvSpPr/>
          <p:nvPr/>
        </p:nvSpPr>
        <p:spPr>
          <a:xfrm>
            <a:off x="251519" y="4384674"/>
            <a:ext cx="2718852" cy="23042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175"/>
          <p:cNvSpPr/>
          <p:nvPr/>
        </p:nvSpPr>
        <p:spPr>
          <a:xfrm>
            <a:off x="3140804" y="4384674"/>
            <a:ext cx="2718852" cy="23042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rgbClr val="97480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73"/>
          <p:cNvSpPr/>
          <p:nvPr/>
        </p:nvSpPr>
        <p:spPr>
          <a:xfrm>
            <a:off x="5017168" y="2017503"/>
            <a:ext cx="3168299" cy="21637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rgbClr val="9389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176"/>
          <p:cNvSpPr/>
          <p:nvPr/>
        </p:nvSpPr>
        <p:spPr>
          <a:xfrm>
            <a:off x="6012160" y="4384674"/>
            <a:ext cx="2952326" cy="23042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173"/>
          <p:cNvSpPr/>
          <p:nvPr/>
        </p:nvSpPr>
        <p:spPr>
          <a:xfrm>
            <a:off x="5018634" y="2018616"/>
            <a:ext cx="3168299" cy="22031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rgbClr val="93895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76"/>
          <p:cNvSpPr/>
          <p:nvPr/>
        </p:nvSpPr>
        <p:spPr>
          <a:xfrm>
            <a:off x="6013626" y="4385788"/>
            <a:ext cx="2952326" cy="23042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Shape 167"/>
          <p:cNvGrpSpPr/>
          <p:nvPr/>
        </p:nvGrpSpPr>
        <p:grpSpPr>
          <a:xfrm>
            <a:off x="6243587" y="4493846"/>
            <a:ext cx="2504878" cy="2050401"/>
            <a:chOff x="6189266" y="4205813"/>
            <a:chExt cx="2504878" cy="2050401"/>
          </a:xfrm>
        </p:grpSpPr>
        <p:pic>
          <p:nvPicPr>
            <p:cNvPr id="18" name="Shape 168"/>
            <p:cNvPicPr preferRelativeResize="0"/>
            <p:nvPr/>
          </p:nvPicPr>
          <p:blipFill rotWithShape="1">
            <a:blip r:embed="rId3">
              <a:alphaModFix/>
            </a:blip>
            <a:srcRect t="26904" b="40997"/>
            <a:stretch/>
          </p:blipFill>
          <p:spPr>
            <a:xfrm>
              <a:off x="6189266" y="4205813"/>
              <a:ext cx="2504878" cy="603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1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02475" y="4941167"/>
              <a:ext cx="1149845" cy="467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170"/>
            <p:cNvPicPr preferRelativeResize="0"/>
            <p:nvPr/>
          </p:nvPicPr>
          <p:blipFill rotWithShape="1">
            <a:blip r:embed="rId5">
              <a:alphaModFix/>
            </a:blip>
            <a:srcRect l="19249" t="10782" r="20103" b="13448"/>
            <a:stretch/>
          </p:blipFill>
          <p:spPr>
            <a:xfrm>
              <a:off x="7784478" y="4869160"/>
              <a:ext cx="819968" cy="683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17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908622" y="5517231"/>
              <a:ext cx="921425" cy="7389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a consolidated vodka industry </a:t>
            </a:r>
          </a:p>
        </p:txBody>
      </p:sp>
      <p:pic>
        <p:nvPicPr>
          <p:cNvPr id="7" name="Shape 157"/>
          <p:cNvPicPr preferRelativeResize="0"/>
          <p:nvPr/>
        </p:nvPicPr>
        <p:blipFill rotWithShape="1">
          <a:blip r:embed="rId7">
            <a:alphaModFix/>
          </a:blip>
          <a:srcRect t="33367" b="33368"/>
          <a:stretch/>
        </p:blipFill>
        <p:spPr>
          <a:xfrm>
            <a:off x="505622" y="3275001"/>
            <a:ext cx="1466147" cy="48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58"/>
          <p:cNvPicPr preferRelativeResize="0"/>
          <p:nvPr/>
        </p:nvPicPr>
        <p:blipFill rotWithShape="1">
          <a:blip r:embed="rId8">
            <a:alphaModFix/>
          </a:blip>
          <a:srcRect t="23540" b="23540"/>
          <a:stretch/>
        </p:blipFill>
        <p:spPr>
          <a:xfrm>
            <a:off x="3026920" y="3205289"/>
            <a:ext cx="1185040" cy="62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51720" y="3131528"/>
            <a:ext cx="774636" cy="77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62"/>
          <p:cNvPicPr preferRelativeResize="0"/>
          <p:nvPr/>
        </p:nvPicPr>
        <p:blipFill rotWithShape="1">
          <a:blip r:embed="rId10">
            <a:alphaModFix/>
          </a:blip>
          <a:srcRect l="7575" t="14064" r="11764" b="10957"/>
          <a:stretch/>
        </p:blipFill>
        <p:spPr>
          <a:xfrm>
            <a:off x="920152" y="5610190"/>
            <a:ext cx="1275584" cy="6991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Shape 163"/>
          <p:cNvGrpSpPr/>
          <p:nvPr/>
        </p:nvGrpSpPr>
        <p:grpSpPr>
          <a:xfrm>
            <a:off x="5202473" y="2057400"/>
            <a:ext cx="2818225" cy="1942619"/>
            <a:chOff x="5594973" y="1630334"/>
            <a:chExt cx="2818225" cy="1942619"/>
          </a:xfrm>
        </p:grpSpPr>
        <p:pic>
          <p:nvPicPr>
            <p:cNvPr id="14" name="Shape 164"/>
            <p:cNvPicPr preferRelativeResize="0"/>
            <p:nvPr/>
          </p:nvPicPr>
          <p:blipFill rotWithShape="1">
            <a:blip r:embed="rId11">
              <a:alphaModFix/>
            </a:blip>
            <a:srcRect l="4950" t="12072" r="5622" b="8561"/>
            <a:stretch/>
          </p:blipFill>
          <p:spPr>
            <a:xfrm>
              <a:off x="5756589" y="1630334"/>
              <a:ext cx="2520280" cy="1033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Shape 16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594973" y="2664202"/>
              <a:ext cx="1209593" cy="907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388902" y="2670078"/>
              <a:ext cx="1024296" cy="902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Shape 177"/>
          <p:cNvSpPr/>
          <p:nvPr/>
        </p:nvSpPr>
        <p:spPr>
          <a:xfrm>
            <a:off x="2898365" y="3654990"/>
            <a:ext cx="201622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VE" sz="36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25%</a:t>
            </a:r>
          </a:p>
        </p:txBody>
      </p:sp>
      <p:sp>
        <p:nvSpPr>
          <p:cNvPr id="28" name="Shape 178"/>
          <p:cNvSpPr/>
          <p:nvPr/>
        </p:nvSpPr>
        <p:spPr>
          <a:xfrm>
            <a:off x="2060357" y="6105490"/>
            <a:ext cx="81144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VE" sz="36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9%</a:t>
            </a:r>
          </a:p>
        </p:txBody>
      </p:sp>
      <p:sp>
        <p:nvSpPr>
          <p:cNvPr id="29" name="Shape 179"/>
          <p:cNvSpPr/>
          <p:nvPr/>
        </p:nvSpPr>
        <p:spPr>
          <a:xfrm>
            <a:off x="8081039" y="6105490"/>
            <a:ext cx="81144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VE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6%</a:t>
            </a:r>
          </a:p>
        </p:txBody>
      </p:sp>
      <p:sp>
        <p:nvSpPr>
          <p:cNvPr id="30" name="Shape 180"/>
          <p:cNvSpPr/>
          <p:nvPr/>
        </p:nvSpPr>
        <p:spPr>
          <a:xfrm>
            <a:off x="6280780" y="3674311"/>
            <a:ext cx="8115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VE" sz="3600" b="0" i="0" u="none" strike="noStrike" cap="none" dirty="0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6%</a:t>
            </a:r>
          </a:p>
        </p:txBody>
      </p:sp>
      <p:pic>
        <p:nvPicPr>
          <p:cNvPr id="31" name="Shape 18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9507" y="4437112"/>
            <a:ext cx="2007561" cy="134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82"/>
          <p:cNvPicPr preferRelativeResize="0"/>
          <p:nvPr/>
        </p:nvPicPr>
        <p:blipFill rotWithShape="1">
          <a:blip r:embed="rId15">
            <a:alphaModFix/>
          </a:blip>
          <a:srcRect t="10883" b="67491"/>
          <a:stretch/>
        </p:blipFill>
        <p:spPr>
          <a:xfrm>
            <a:off x="3897479" y="5831685"/>
            <a:ext cx="1231617" cy="37198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183"/>
          <p:cNvSpPr/>
          <p:nvPr/>
        </p:nvSpPr>
        <p:spPr>
          <a:xfrm>
            <a:off x="5004048" y="6105490"/>
            <a:ext cx="81144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VE" sz="3600" b="0" i="0" u="none" strike="noStrike" cap="none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8%</a:t>
            </a:r>
          </a:p>
        </p:txBody>
      </p:sp>
      <p:pic>
        <p:nvPicPr>
          <p:cNvPr id="34" name="Picture 2" descr="https://upload.wikimedia.org/wikipedia/commons/thumb/7/7d/Diageo.svg/2000px-Diageo.svg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6" y="2252827"/>
            <a:ext cx="3722197" cy="8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upload.wikimedia.org/wikipedia/commons/6/6d/Pernod_Ricard_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4" y="4528024"/>
            <a:ext cx="2376494" cy="87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0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revealed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tiers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6" name="Shape 191"/>
          <p:cNvSpPr txBox="1"/>
          <p:nvPr/>
        </p:nvSpPr>
        <p:spPr>
          <a:xfrm>
            <a:off x="530825" y="2031524"/>
            <a:ext cx="1903200" cy="175751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Ultra Premium</a:t>
            </a:r>
          </a:p>
          <a:p>
            <a:pPr lvl="0" algn="ctr">
              <a:spcBef>
                <a:spcPts val="0"/>
              </a:spcBef>
              <a:buNone/>
            </a:pP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s-VE" sz="1800" b="1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Tier</a:t>
            </a: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1)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Belvedere</a:t>
            </a:r>
          </a:p>
          <a:p>
            <a:pPr lvl="0">
              <a:spcBef>
                <a:spcPts val="0"/>
              </a:spcBef>
              <a:buNone/>
            </a:pP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Chopin </a:t>
            </a:r>
          </a:p>
          <a:p>
            <a:pPr lvl="0">
              <a:spcBef>
                <a:spcPts val="0"/>
              </a:spcBef>
              <a:buNone/>
            </a:pP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Grey </a:t>
            </a: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Goose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Shape 192"/>
          <p:cNvSpPr txBox="1"/>
          <p:nvPr/>
        </p:nvSpPr>
        <p:spPr>
          <a:xfrm>
            <a:off x="2643692" y="2037250"/>
            <a:ext cx="1903200" cy="333596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Premium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s-VE" sz="1800" b="1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Tier</a:t>
            </a: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2)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Absolut</a:t>
            </a: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Finlandia</a:t>
            </a: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Fris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Level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Pravda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Sky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Stolichnaya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Tanqueray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Ketel</a:t>
            </a: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one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VE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Shape 193"/>
          <p:cNvSpPr txBox="1"/>
          <p:nvPr/>
        </p:nvSpPr>
        <p:spPr>
          <a:xfrm>
            <a:off x="4756559" y="2031524"/>
            <a:ext cx="1903200" cy="154149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Standard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s-VE" sz="1800" b="1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Tier</a:t>
            </a: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3)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Smirnoff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Three</a:t>
            </a: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Olives</a:t>
            </a:r>
          </a:p>
          <a:p>
            <a:pPr lvl="0" rtl="0">
              <a:spcBef>
                <a:spcPts val="0"/>
              </a:spcBef>
              <a:buNone/>
            </a:pPr>
            <a:r>
              <a:rPr lang="es-VE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" name="Shape 194"/>
          <p:cNvSpPr txBox="1"/>
          <p:nvPr/>
        </p:nvSpPr>
        <p:spPr>
          <a:xfrm>
            <a:off x="6869425" y="2046900"/>
            <a:ext cx="1903200" cy="430945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VE" sz="1800" b="1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Economy</a:t>
            </a:r>
            <a:endParaRPr lang="es-VE" sz="1800" b="1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(</a:t>
            </a:r>
            <a:r>
              <a:rPr lang="es-VE" sz="1800" b="1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Tier</a:t>
            </a:r>
            <a:r>
              <a:rPr lang="es-VE" sz="1800" b="1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4)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Aristocrat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Barton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Burnett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Crystal</a:t>
            </a: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Palace</a:t>
            </a: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Fleischmann’s</a:t>
            </a: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Gilbey’s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Gordon’s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Kamchatka</a:t>
            </a: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McCormick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Polar Ice</a:t>
            </a: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Popov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Seagram’s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s-VE" sz="1700" dirty="0" err="1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Skol</a:t>
            </a:r>
            <a:endParaRPr lang="es-VE" sz="1700"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VE" dirty="0">
                <a:solidFill>
                  <a:srgbClr val="5A5A5A"/>
                </a:solidFill>
                <a:latin typeface="+mj-lt"/>
                <a:cs typeface="Calibri" panose="020F0502020204030204" pitchFamily="34" charset="0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5A5A5A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6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consumers prefer foreign vodka brands </a:t>
            </a:r>
          </a:p>
        </p:txBody>
      </p:sp>
      <p:pic>
        <p:nvPicPr>
          <p:cNvPr id="5" name="Shape 20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4593" y="2193925"/>
            <a:ext cx="7654813" cy="3971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Shape 203"/>
          <p:cNvSpPr txBox="1">
            <a:spLocks/>
          </p:cNvSpPr>
          <p:nvPr/>
        </p:nvSpPr>
        <p:spPr>
          <a:xfrm>
            <a:off x="1975000" y="6309320"/>
            <a:ext cx="5705100" cy="4840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VE" sz="2400" b="1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51%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studied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brands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</a:t>
            </a:r>
            <a:r>
              <a:rPr lang="es-VE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6133453"/>
            <a:ext cx="2053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Euromonitor</a:t>
            </a:r>
            <a:r>
              <a:rPr lang="en-US" sz="1200" dirty="0"/>
              <a:t> Passport</a:t>
            </a:r>
          </a:p>
        </p:txBody>
      </p:sp>
    </p:spTree>
    <p:extLst>
      <p:ext uri="{BB962C8B-B14F-4D97-AF65-F5344CB8AC3E}">
        <p14:creationId xmlns:p14="http://schemas.microsoft.com/office/powerpoint/2010/main" val="178250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2286000"/>
            <a:ext cx="4114800" cy="36576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difference in sales for the overall vodka market is determined by: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rgbClr val="5A5A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price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Competition within tier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introduction into segment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spend in Magazines, News and Outdoors</a:t>
            </a:r>
          </a:p>
          <a:p>
            <a:pPr marL="457200" lvl="0" indent="0">
              <a:spcBef>
                <a:spcPts val="0"/>
              </a:spcBef>
              <a:buNone/>
            </a:pPr>
            <a:endParaRPr lang="en-US" dirty="0">
              <a:solidFill>
                <a:srgbClr val="5A5A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Nevertheless, we decided to dig deeper to better understand the two biggest players in the market.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Quattrocento Sans"/>
              <a:buNone/>
            </a:pP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Trends</a:t>
            </a:r>
            <a:endParaRPr lang="es-V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40697"/>
              </p:ext>
            </p:extLst>
          </p:nvPr>
        </p:nvGraphicFramePr>
        <p:xfrm>
          <a:off x="457200" y="2320392"/>
          <a:ext cx="3752449" cy="37146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90809">
                  <a:extLst>
                    <a:ext uri="{9D8B030D-6E8A-4147-A177-3AD203B41FA5}">
                      <a16:colId xmlns:a16="http://schemas.microsoft.com/office/drawing/2014/main" val="3461694293"/>
                    </a:ext>
                  </a:extLst>
                </a:gridCol>
                <a:gridCol w="544745">
                  <a:extLst>
                    <a:ext uri="{9D8B030D-6E8A-4147-A177-3AD203B41FA5}">
                      <a16:colId xmlns:a16="http://schemas.microsoft.com/office/drawing/2014/main" val="1973449526"/>
                    </a:ext>
                  </a:extLst>
                </a:gridCol>
                <a:gridCol w="672320">
                  <a:extLst>
                    <a:ext uri="{9D8B030D-6E8A-4147-A177-3AD203B41FA5}">
                      <a16:colId xmlns:a16="http://schemas.microsoft.com/office/drawing/2014/main" val="3836475783"/>
                    </a:ext>
                  </a:extLst>
                </a:gridCol>
                <a:gridCol w="544745">
                  <a:extLst>
                    <a:ext uri="{9D8B030D-6E8A-4147-A177-3AD203B41FA5}">
                      <a16:colId xmlns:a16="http://schemas.microsoft.com/office/drawing/2014/main" val="3303658773"/>
                    </a:ext>
                  </a:extLst>
                </a:gridCol>
                <a:gridCol w="799830">
                  <a:extLst>
                    <a:ext uri="{9D8B030D-6E8A-4147-A177-3AD203B41FA5}">
                      <a16:colId xmlns:a16="http://schemas.microsoft.com/office/drawing/2014/main" val="3997846612"/>
                    </a:ext>
                  </a:extLst>
                </a:gridCol>
              </a:tblGrid>
              <a:tr h="266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Source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STD Err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Pr</a:t>
                      </a:r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&gt; |t|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41501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Intercept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1.134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0.366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3.096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51765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LnPrice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-0.195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0.066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-2.968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0.003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59706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LnMag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0.015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0.007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2.058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0.041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519576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LnNews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0.013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0.006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2.327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0.021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58987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LnOut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-0.014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0.006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-2.432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0.016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11550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LnBroad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0.323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0.747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96068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LnPrint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-0.005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-0.702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0.483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69120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New Tier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-0.106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0.036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-2.957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0.003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23046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rgbClr val="5A5A5A"/>
                          </a:solidFill>
                          <a:effectLst/>
                        </a:rPr>
                        <a:t>Firstintro</a:t>
                      </a:r>
                      <a:endParaRPr lang="en-US" sz="1600" b="1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0.489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0.081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6.066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&lt; 0.0001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69272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Foreign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0.048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0.043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1.125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0.262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7625"/>
                  </a:ext>
                </a:extLst>
              </a:tr>
              <a:tr h="26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5A5A5A"/>
                          </a:solidFill>
                          <a:effectLst/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0.005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0.003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1.693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0.092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09086"/>
                  </a:ext>
                </a:extLst>
              </a:tr>
              <a:tr h="5193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Tier Mkt Share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-0.167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0.128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-1.303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0.194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8046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28800" y="60350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R² 0.296 </a:t>
            </a:r>
          </a:p>
        </p:txBody>
      </p:sp>
    </p:spTree>
    <p:extLst>
      <p:ext uri="{BB962C8B-B14F-4D97-AF65-F5344CB8AC3E}">
        <p14:creationId xmlns:p14="http://schemas.microsoft.com/office/powerpoint/2010/main" val="18132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2286000"/>
            <a:ext cx="4114800" cy="3657600"/>
          </a:xfrm>
        </p:spPr>
        <p:txBody>
          <a:bodyPr/>
          <a:lstStyle/>
          <a:p>
            <a:pPr lvl="0"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leader, but lacks an Ultra Premium brand.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rgbClr val="5A5A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benefit from increasing price on one second tier brand since it already has recognition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Trends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30100"/>
              </p:ext>
            </p:extLst>
          </p:nvPr>
        </p:nvGraphicFramePr>
        <p:xfrm>
          <a:off x="457200" y="2875517"/>
          <a:ext cx="3754760" cy="315952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74440">
                  <a:extLst>
                    <a:ext uri="{9D8B030D-6E8A-4147-A177-3AD203B41FA5}">
                      <a16:colId xmlns:a16="http://schemas.microsoft.com/office/drawing/2014/main" val="346169429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97344952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364757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036587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97846612"/>
                    </a:ext>
                  </a:extLst>
                </a:gridCol>
              </a:tblGrid>
              <a:tr h="35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Source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STD Err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Pr</a:t>
                      </a:r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&gt; |t|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41501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LnPrice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0.680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0.324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2.097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0.041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51765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LnMag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0.682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0.423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1.612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0.114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59706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LnNews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-0.378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0.336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-1.126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0.266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519576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LnOut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0.032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0.226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0.140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0.889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58987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LnBroad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0.036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0.188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0.193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0.848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11550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LnPrint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-0.070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0.276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-0.252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0.802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96068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5A5A5A"/>
                          </a:solidFill>
                          <a:effectLst/>
                          <a:latin typeface="+mn-lt"/>
                        </a:rPr>
                        <a:t>New</a:t>
                      </a:r>
                      <a:r>
                        <a:rPr lang="en-US" sz="1600" b="0" i="0" u="none" strike="noStrike" baseline="0" dirty="0">
                          <a:solidFill>
                            <a:srgbClr val="5A5A5A"/>
                          </a:solidFill>
                          <a:effectLst/>
                          <a:latin typeface="+mn-lt"/>
                        </a:rPr>
                        <a:t> Tier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0.011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0.550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0.020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0.984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69120"/>
                  </a:ext>
                </a:extLst>
              </a:tr>
              <a:tr h="35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Foreign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-0.188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0.489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-0.384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0.703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2304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28799" y="60350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R² 0.413 </a:t>
            </a:r>
          </a:p>
        </p:txBody>
      </p:sp>
      <p:pic>
        <p:nvPicPr>
          <p:cNvPr id="4098" name="Picture 2" descr="https://upload.wikimedia.org/wikipedia/commons/thumb/7/7d/Diageo.svg/2000px-Diage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4560"/>
            <a:ext cx="2511835" cy="54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2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2286000"/>
            <a:ext cx="4114800" cy="3657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Competes in tier 2 and 4, but contrary to Diageo, would overall suffer from price increases for most of its brands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rgbClr val="5A5A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SzPct val="100000"/>
              <a:buFont typeface="Noto Sans Symbols"/>
              <a:buChar char="✓"/>
            </a:pPr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benefit from increasing broadcast and print marketing expenditure because they have still not aligned all of their recent acquisitions and do not have a well defined portfolio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52C0-6F30-41D3-9898-67C32DFC0A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es-V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VE" dirty="0" err="1">
                <a:latin typeface="Calibri" panose="020F0502020204030204" pitchFamily="34" charset="0"/>
                <a:cs typeface="Calibri" panose="020F0502020204030204" pitchFamily="34" charset="0"/>
              </a:rPr>
              <a:t>Trends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14910"/>
              </p:ext>
            </p:extLst>
          </p:nvPr>
        </p:nvGraphicFramePr>
        <p:xfrm>
          <a:off x="457200" y="3354870"/>
          <a:ext cx="3744416" cy="268017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22694">
                  <a:extLst>
                    <a:ext uri="{9D8B030D-6E8A-4147-A177-3AD203B41FA5}">
                      <a16:colId xmlns:a16="http://schemas.microsoft.com/office/drawing/2014/main" val="3461694293"/>
                    </a:ext>
                  </a:extLst>
                </a:gridCol>
                <a:gridCol w="593032">
                  <a:extLst>
                    <a:ext uri="{9D8B030D-6E8A-4147-A177-3AD203B41FA5}">
                      <a16:colId xmlns:a16="http://schemas.microsoft.com/office/drawing/2014/main" val="1973449526"/>
                    </a:ext>
                  </a:extLst>
                </a:gridCol>
                <a:gridCol w="666128">
                  <a:extLst>
                    <a:ext uri="{9D8B030D-6E8A-4147-A177-3AD203B41FA5}">
                      <a16:colId xmlns:a16="http://schemas.microsoft.com/office/drawing/2014/main" val="3836475783"/>
                    </a:ext>
                  </a:extLst>
                </a:gridCol>
                <a:gridCol w="593032">
                  <a:extLst>
                    <a:ext uri="{9D8B030D-6E8A-4147-A177-3AD203B41FA5}">
                      <a16:colId xmlns:a16="http://schemas.microsoft.com/office/drawing/2014/main" val="3303658773"/>
                    </a:ext>
                  </a:extLst>
                </a:gridCol>
                <a:gridCol w="669530">
                  <a:extLst>
                    <a:ext uri="{9D8B030D-6E8A-4147-A177-3AD203B41FA5}">
                      <a16:colId xmlns:a16="http://schemas.microsoft.com/office/drawing/2014/main" val="3997846612"/>
                    </a:ext>
                  </a:extLst>
                </a:gridCol>
              </a:tblGrid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Source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STD Err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Pr</a:t>
                      </a:r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&gt; |t|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41501"/>
                  </a:ext>
                </a:extLst>
              </a:tr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Intercept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1.767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1.400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1.262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0.221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51765"/>
                  </a:ext>
                </a:extLst>
              </a:tr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LnPrice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-0.360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0.262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-1.377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0.184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59706"/>
                  </a:ext>
                </a:extLst>
              </a:tr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LnMag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-0.005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0.019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-0.264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0.795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519576"/>
                  </a:ext>
                </a:extLst>
              </a:tr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LnNews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0.016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0.802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0.432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58987"/>
                  </a:ext>
                </a:extLst>
              </a:tr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LnOut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-0.013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0.026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-0.518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0.610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11550"/>
                  </a:ext>
                </a:extLst>
              </a:tr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LnBroad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0.035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5A5A5A"/>
                          </a:solidFill>
                          <a:effectLst/>
                        </a:rPr>
                        <a:t>0.025</a:t>
                      </a:r>
                      <a:endParaRPr lang="en-US" sz="1600" b="0" i="0" u="none" strike="noStrike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1.416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0.172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96068"/>
                  </a:ext>
                </a:extLst>
              </a:tr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LnPrint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0.041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0.021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1.934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0.067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69120"/>
                  </a:ext>
                </a:extLst>
              </a:tr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New Tier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-0.023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0.092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-0.246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0.808</a:t>
                      </a:r>
                      <a:endParaRPr lang="en-US" sz="1600" b="0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23046"/>
                  </a:ext>
                </a:extLst>
              </a:tr>
              <a:tr h="268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Tier Mkt </a:t>
                      </a:r>
                      <a:r>
                        <a:rPr lang="en-US" sz="1600" b="1" u="none" strike="noStrike" dirty="0" err="1">
                          <a:solidFill>
                            <a:srgbClr val="5A5A5A"/>
                          </a:solidFill>
                          <a:effectLst/>
                        </a:rPr>
                        <a:t>Shar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-0.948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0.409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-2.319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5A5A5A"/>
                          </a:solidFill>
                          <a:effectLst/>
                        </a:rPr>
                        <a:t>0.031</a:t>
                      </a:r>
                      <a:endParaRPr lang="en-US" sz="1600" b="1" i="0" u="none" strike="noStrike" dirty="0">
                        <a:solidFill>
                          <a:srgbClr val="5A5A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6927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22605" y="6035040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A5A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R² 0.308 </a:t>
            </a:r>
          </a:p>
        </p:txBody>
      </p:sp>
      <p:pic>
        <p:nvPicPr>
          <p:cNvPr id="3074" name="Picture 2" descr="https://upload.wikimedia.org/wikipedia/commons/6/6d/Pernod_Ricard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5" y="2197275"/>
            <a:ext cx="2775591" cy="101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830</Words>
  <Application>Microsoft Office PowerPoint</Application>
  <PresentationFormat>On-screen Show (4:3)</PresentationFormat>
  <Paragraphs>364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Noto Sans Symbols</vt:lpstr>
      <vt:lpstr>Quattrocento Sans</vt:lpstr>
      <vt:lpstr>Wingdings</vt:lpstr>
      <vt:lpstr>Office Theme</vt:lpstr>
      <vt:lpstr>Vodka Study</vt:lpstr>
      <vt:lpstr>Strategic challenges</vt:lpstr>
      <vt:lpstr>Questions for Model </vt:lpstr>
      <vt:lpstr>Big picture of a consolidated vodka industry </vt:lpstr>
      <vt:lpstr>Analysis revealed additional tiers for the market </vt:lpstr>
      <vt:lpstr>US consumers prefer foreign vodka brands </vt:lpstr>
      <vt:lpstr>Market Trends</vt:lpstr>
      <vt:lpstr>Market Trends</vt:lpstr>
      <vt:lpstr>Market Trends</vt:lpstr>
      <vt:lpstr>Brand Power</vt:lpstr>
      <vt:lpstr>Commercialization channels</vt:lpstr>
      <vt:lpstr>Macroeconomic factors lack significance for vodka sales</vt:lpstr>
      <vt:lpstr>Insights</vt:lpstr>
    </vt:vector>
  </TitlesOfParts>
  <Company>Diageo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Talento Reserve Módulo 1</dc:title>
  <dc:creator>Machado, Stephanie</dc:creator>
  <cp:lastModifiedBy>Gary Neumann</cp:lastModifiedBy>
  <cp:revision>156</cp:revision>
  <dcterms:created xsi:type="dcterms:W3CDTF">2013-08-16T17:37:59Z</dcterms:created>
  <dcterms:modified xsi:type="dcterms:W3CDTF">2016-10-03T11:41:13Z</dcterms:modified>
</cp:coreProperties>
</file>