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69616D-3218-48CB-8B01-8C7BD9A21203}">
  <a:tblStyle styleId="{7369616D-3218-48CB-8B01-8C7BD9A2120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81"/>
  </p:normalViewPr>
  <p:slideViewPr>
    <p:cSldViewPr snapToGrid="0" snapToObjects="1">
      <p:cViewPr varScale="1">
        <p:scale>
          <a:sx n="98" d="100"/>
          <a:sy n="98" d="100"/>
        </p:scale>
        <p:origin x="9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wrap="square" lIns="91425" tIns="91425" rIns="91425" bIns="91425" anchor="t"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wrap="square" lIns="91425" tIns="91425" rIns="91425" bIns="91425" anchor="t" anchorCtr="0"/>
          <a:lstStyle>
            <a:lvl1pPr marL="0" marR="0" lvl="0" indent="0" algn="r"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t"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wrap="square" lIns="91425" tIns="91425" rIns="91425" bIns="91425" anchor="b"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9136656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58" name="Shape 5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7262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lnSpc>
                <a:spcPct val="115000"/>
              </a:lnSpc>
              <a:spcBef>
                <a:spcPts val="0"/>
              </a:spcBef>
              <a:buNone/>
            </a:pPr>
            <a:r>
              <a:rPr lang="en-US" dirty="0">
                <a:solidFill>
                  <a:srgbClr val="000000"/>
                </a:solidFill>
              </a:rPr>
              <a:t>We also looked at the perception on the vehicle prices and found an interesting thing to note. </a:t>
            </a:r>
          </a:p>
          <a:p>
            <a:pPr marL="0" lvl="0" indent="0" rtl="0">
              <a:lnSpc>
                <a:spcPct val="115000"/>
              </a:lnSpc>
              <a:spcBef>
                <a:spcPts val="0"/>
              </a:spcBef>
              <a:buNone/>
            </a:pPr>
            <a:endParaRPr dirty="0">
              <a:solidFill>
                <a:srgbClr val="000000"/>
              </a:solidFill>
            </a:endParaRPr>
          </a:p>
          <a:p>
            <a:pPr marL="0" lvl="0" indent="0" rtl="0">
              <a:lnSpc>
                <a:spcPct val="115000"/>
              </a:lnSpc>
              <a:spcBef>
                <a:spcPts val="0"/>
              </a:spcBef>
              <a:buNone/>
            </a:pPr>
            <a:r>
              <a:rPr lang="en-US" dirty="0">
                <a:solidFill>
                  <a:srgbClr val="000000"/>
                </a:solidFill>
              </a:rPr>
              <a:t>Before I go into the survey data, please note that the table on this slide lists starting MSRP prices were collected directly from the car makers website for the 2018 base models.  </a:t>
            </a:r>
          </a:p>
          <a:p>
            <a:pPr marL="0" lvl="0" indent="0" rtl="0">
              <a:lnSpc>
                <a:spcPct val="115000"/>
              </a:lnSpc>
              <a:spcBef>
                <a:spcPts val="0"/>
              </a:spcBef>
              <a:buNone/>
            </a:pPr>
            <a:endParaRPr dirty="0">
              <a:solidFill>
                <a:srgbClr val="000000"/>
              </a:solidFill>
            </a:endParaRPr>
          </a:p>
          <a:p>
            <a:pPr marL="0" lvl="0" indent="0" rtl="0">
              <a:lnSpc>
                <a:spcPct val="115000"/>
              </a:lnSpc>
              <a:spcBef>
                <a:spcPts val="0"/>
              </a:spcBef>
              <a:buNone/>
            </a:pPr>
            <a:r>
              <a:rPr lang="en-US" dirty="0">
                <a:solidFill>
                  <a:srgbClr val="000000"/>
                </a:solidFill>
              </a:rPr>
              <a:t>In this table, we listed the cars in the order of the starting MSRP prices and included the results of their perceived values.  From what can be gathered, the perception of the car values relative to one another seems to somewhat align to the MSRP values of the cars with the exception of the Tesla Model 3. </a:t>
            </a:r>
          </a:p>
          <a:p>
            <a:pPr marL="0" lvl="0" indent="0" rtl="0">
              <a:lnSpc>
                <a:spcPct val="115000"/>
              </a:lnSpc>
              <a:spcBef>
                <a:spcPts val="0"/>
              </a:spcBef>
              <a:buNone/>
            </a:pPr>
            <a:endParaRPr dirty="0">
              <a:solidFill>
                <a:srgbClr val="000000"/>
              </a:solidFill>
            </a:endParaRPr>
          </a:p>
          <a:p>
            <a:pPr marL="0" lvl="0" indent="0" rtl="0">
              <a:lnSpc>
                <a:spcPct val="115000"/>
              </a:lnSpc>
              <a:spcBef>
                <a:spcPts val="0"/>
              </a:spcBef>
              <a:buNone/>
            </a:pPr>
            <a:r>
              <a:rPr lang="en-US" dirty="0">
                <a:solidFill>
                  <a:srgbClr val="000000"/>
                </a:solidFill>
              </a:rPr>
              <a:t>The price range of the cars starts from $22,120 to $143,400 with perception values ranging 3.94 to 6.06. The lower range represents low perceived value and the higher range represents  higher perceived value. What’s interesting about data is that Tesla Model 3 had a way higher perceived value even though its actual MSRP value is almost ¼ of the BMW I8. </a:t>
            </a:r>
          </a:p>
          <a:p>
            <a:pPr marL="0" lvl="0" indent="0" rtl="0">
              <a:lnSpc>
                <a:spcPct val="115000"/>
              </a:lnSpc>
              <a:spcBef>
                <a:spcPts val="0"/>
              </a:spcBef>
              <a:buNone/>
            </a:pPr>
            <a:endParaRPr dirty="0">
              <a:solidFill>
                <a:srgbClr val="000000"/>
              </a:solidFill>
            </a:endParaRPr>
          </a:p>
          <a:p>
            <a:pPr marL="0" lvl="0" indent="0" rtl="0">
              <a:lnSpc>
                <a:spcPct val="115000"/>
              </a:lnSpc>
              <a:spcBef>
                <a:spcPts val="0"/>
              </a:spcBef>
              <a:buNone/>
            </a:pPr>
            <a:r>
              <a:rPr lang="en-US" dirty="0">
                <a:solidFill>
                  <a:srgbClr val="000000"/>
                </a:solidFill>
              </a:rPr>
              <a:t>Maybe, this is because the name TESLA carries a consumer perception of a high end car and not enough people know about the more economically priced TESLA models, that is, economically priced relative to the higher end priced TESLAs. </a:t>
            </a:r>
          </a:p>
        </p:txBody>
      </p:sp>
      <p:sp>
        <p:nvSpPr>
          <p:cNvPr id="124" name="Shape 124"/>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10</a:t>
            </a:fld>
            <a:endParaRPr lang="en-US"/>
          </a:p>
        </p:txBody>
      </p:sp>
    </p:spTree>
    <p:extLst>
      <p:ext uri="{BB962C8B-B14F-4D97-AF65-F5344CB8AC3E}">
        <p14:creationId xmlns:p14="http://schemas.microsoft.com/office/powerpoint/2010/main" val="1047212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31" name="Shape 131"/>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11</a:t>
            </a:fld>
            <a:endParaRPr lang="en-US"/>
          </a:p>
        </p:txBody>
      </p:sp>
    </p:spTree>
    <p:extLst>
      <p:ext uri="{BB962C8B-B14F-4D97-AF65-F5344CB8AC3E}">
        <p14:creationId xmlns:p14="http://schemas.microsoft.com/office/powerpoint/2010/main" val="530513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66" name="Shape 66"/>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2</a:t>
            </a:fld>
            <a:endParaRPr lang="en-US"/>
          </a:p>
        </p:txBody>
      </p:sp>
    </p:spTree>
    <p:extLst>
      <p:ext uri="{BB962C8B-B14F-4D97-AF65-F5344CB8AC3E}">
        <p14:creationId xmlns:p14="http://schemas.microsoft.com/office/powerpoint/2010/main" val="3670154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73" name="Shape 73"/>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3</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56088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81" name="Shape 81"/>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4</a:t>
            </a:fld>
            <a:endParaRPr lang="en-US"/>
          </a:p>
        </p:txBody>
      </p:sp>
    </p:spTree>
    <p:extLst>
      <p:ext uri="{BB962C8B-B14F-4D97-AF65-F5344CB8AC3E}">
        <p14:creationId xmlns:p14="http://schemas.microsoft.com/office/powerpoint/2010/main" val="2326480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90" name="Shape 90"/>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5</a:t>
            </a:fld>
            <a:endParaRPr lang="en-US"/>
          </a:p>
        </p:txBody>
      </p:sp>
    </p:spTree>
    <p:extLst>
      <p:ext uri="{BB962C8B-B14F-4D97-AF65-F5344CB8AC3E}">
        <p14:creationId xmlns:p14="http://schemas.microsoft.com/office/powerpoint/2010/main" val="927944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97" name="Shape 97"/>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6</a:t>
            </a:fld>
            <a:endParaRPr lang="en-US"/>
          </a:p>
        </p:txBody>
      </p:sp>
    </p:spTree>
    <p:extLst>
      <p:ext uri="{BB962C8B-B14F-4D97-AF65-F5344CB8AC3E}">
        <p14:creationId xmlns:p14="http://schemas.microsoft.com/office/powerpoint/2010/main" val="1219443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103" name="Shape 103"/>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None/>
            </a:pPr>
            <a:fld id="{00000000-1234-1234-1234-123412341234}" type="slidenum">
              <a:rPr lang="en-US"/>
              <a:t>7</a:t>
            </a:fld>
            <a:endParaRPr lang="en-US"/>
          </a:p>
        </p:txBody>
      </p:sp>
    </p:spTree>
    <p:extLst>
      <p:ext uri="{BB962C8B-B14F-4D97-AF65-F5344CB8AC3E}">
        <p14:creationId xmlns:p14="http://schemas.microsoft.com/office/powerpoint/2010/main" val="3315190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109" name="Shape 109"/>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8</a:t>
            </a:fld>
            <a:endParaRPr lang="en-US"/>
          </a:p>
        </p:txBody>
      </p:sp>
    </p:spTree>
    <p:extLst>
      <p:ext uri="{BB962C8B-B14F-4D97-AF65-F5344CB8AC3E}">
        <p14:creationId xmlns:p14="http://schemas.microsoft.com/office/powerpoint/2010/main" val="3269894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17" name="Shape 117"/>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9</a:t>
            </a:fld>
            <a:endParaRPr lang="en-US"/>
          </a:p>
        </p:txBody>
      </p:sp>
    </p:spTree>
    <p:extLst>
      <p:ext uri="{BB962C8B-B14F-4D97-AF65-F5344CB8AC3E}">
        <p14:creationId xmlns:p14="http://schemas.microsoft.com/office/powerpoint/2010/main" val="2874713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3"/>
        <p:cNvGrpSpPr/>
        <p:nvPr/>
      </p:nvGrpSpPr>
      <p:grpSpPr>
        <a:xfrm>
          <a:off x="0" y="0"/>
          <a:ext cx="0" cy="0"/>
          <a:chOff x="0" y="0"/>
          <a:chExt cx="0" cy="0"/>
        </a:xfrm>
      </p:grpSpPr>
      <p:cxnSp>
        <p:nvCxnSpPr>
          <p:cNvPr id="14" name="Shape 14"/>
          <p:cNvCxnSpPr/>
          <p:nvPr/>
        </p:nvCxnSpPr>
        <p:spPr>
          <a:xfrm>
            <a:off x="5704400" y="3668217"/>
            <a:ext cx="783300" cy="0"/>
          </a:xfrm>
          <a:prstGeom prst="straightConnector1">
            <a:avLst/>
          </a:prstGeom>
          <a:noFill/>
          <a:ln w="76200" cap="flat" cmpd="sng">
            <a:solidFill>
              <a:schemeClr val="dk1"/>
            </a:solidFill>
            <a:prstDash val="solid"/>
            <a:round/>
            <a:headEnd type="none" w="med" len="med"/>
            <a:tailEnd type="none" w="med" len="med"/>
          </a:ln>
        </p:spPr>
      </p:cxnSp>
      <p:sp>
        <p:nvSpPr>
          <p:cNvPr id="15" name="Shape 15"/>
          <p:cNvSpPr txBox="1">
            <a:spLocks noGrp="1"/>
          </p:cNvSpPr>
          <p:nvPr>
            <p:ph type="ctrTitle"/>
          </p:nvPr>
        </p:nvSpPr>
        <p:spPr>
          <a:xfrm>
            <a:off x="415600" y="794633"/>
            <a:ext cx="11360700" cy="2610300"/>
          </a:xfrm>
          <a:prstGeom prst="rect">
            <a:avLst/>
          </a:prstGeom>
        </p:spPr>
        <p:txBody>
          <a:bodyPr wrap="square" lIns="121900" tIns="121900" rIns="121900" bIns="121900" anchor="b" anchorCtr="0"/>
          <a:lstStyle>
            <a:lvl1pPr lvl="0" algn="ctr" rtl="0">
              <a:spcBef>
                <a:spcPts val="0"/>
              </a:spcBef>
              <a:buSzPts val="7200"/>
              <a:buNone/>
              <a:defRPr sz="7200"/>
            </a:lvl1pPr>
            <a:lvl2pPr lvl="1" algn="ctr" rtl="0">
              <a:spcBef>
                <a:spcPts val="0"/>
              </a:spcBef>
              <a:buSzPts val="7200"/>
              <a:buNone/>
              <a:defRPr sz="7200"/>
            </a:lvl2pPr>
            <a:lvl3pPr lvl="2" algn="ctr" rtl="0">
              <a:spcBef>
                <a:spcPts val="0"/>
              </a:spcBef>
              <a:buSzPts val="7200"/>
              <a:buNone/>
              <a:defRPr sz="7200"/>
            </a:lvl3pPr>
            <a:lvl4pPr lvl="3" algn="ctr" rtl="0">
              <a:spcBef>
                <a:spcPts val="0"/>
              </a:spcBef>
              <a:buSzPts val="7200"/>
              <a:buNone/>
              <a:defRPr sz="7200"/>
            </a:lvl4pPr>
            <a:lvl5pPr lvl="4" algn="ctr" rtl="0">
              <a:spcBef>
                <a:spcPts val="0"/>
              </a:spcBef>
              <a:buSzPts val="7200"/>
              <a:buNone/>
              <a:defRPr sz="7200"/>
            </a:lvl5pPr>
            <a:lvl6pPr lvl="5" algn="ctr" rtl="0">
              <a:spcBef>
                <a:spcPts val="0"/>
              </a:spcBef>
              <a:buSzPts val="7200"/>
              <a:buNone/>
              <a:defRPr sz="7200"/>
            </a:lvl6pPr>
            <a:lvl7pPr lvl="6" algn="ctr" rtl="0">
              <a:spcBef>
                <a:spcPts val="0"/>
              </a:spcBef>
              <a:buSzPts val="7200"/>
              <a:buNone/>
              <a:defRPr sz="7200"/>
            </a:lvl7pPr>
            <a:lvl8pPr lvl="7" algn="ctr" rtl="0">
              <a:spcBef>
                <a:spcPts val="0"/>
              </a:spcBef>
              <a:buSzPts val="7200"/>
              <a:buNone/>
              <a:defRPr sz="7200"/>
            </a:lvl8pPr>
            <a:lvl9pPr lvl="8" algn="ctr" rtl="0">
              <a:spcBef>
                <a:spcPts val="0"/>
              </a:spcBef>
              <a:buSzPts val="7200"/>
              <a:buNone/>
              <a:defRPr sz="7200"/>
            </a:lvl9pPr>
          </a:lstStyle>
          <a:p>
            <a:endParaRPr/>
          </a:p>
        </p:txBody>
      </p:sp>
      <p:sp>
        <p:nvSpPr>
          <p:cNvPr id="16" name="Shape 16"/>
          <p:cNvSpPr txBox="1">
            <a:spLocks noGrp="1"/>
          </p:cNvSpPr>
          <p:nvPr>
            <p:ph type="subTitle" idx="1"/>
          </p:nvPr>
        </p:nvSpPr>
        <p:spPr>
          <a:xfrm>
            <a:off x="415600" y="4221097"/>
            <a:ext cx="11360700" cy="978000"/>
          </a:xfrm>
          <a:prstGeom prst="rect">
            <a:avLst/>
          </a:prstGeom>
        </p:spPr>
        <p:txBody>
          <a:bodyPr wrap="square" lIns="121900" tIns="121900" rIns="121900" bIns="121900" anchor="t" anchorCtr="0"/>
          <a:lstStyle>
            <a:lvl1pPr lvl="0" algn="ctr" rtl="0">
              <a:lnSpc>
                <a:spcPct val="100000"/>
              </a:lnSpc>
              <a:spcBef>
                <a:spcPts val="0"/>
              </a:spcBef>
              <a:spcAft>
                <a:spcPts val="0"/>
              </a:spcAft>
              <a:buSzPts val="3200"/>
              <a:buNone/>
              <a:defRPr sz="3200"/>
            </a:lvl1pPr>
            <a:lvl2pPr lvl="1" algn="ctr" rtl="0">
              <a:lnSpc>
                <a:spcPct val="100000"/>
              </a:lnSpc>
              <a:spcBef>
                <a:spcPts val="0"/>
              </a:spcBef>
              <a:spcAft>
                <a:spcPts val="0"/>
              </a:spcAft>
              <a:buSzPts val="3200"/>
              <a:buNone/>
              <a:defRPr sz="3200"/>
            </a:lvl2pPr>
            <a:lvl3pPr lvl="2" algn="ctr" rtl="0">
              <a:lnSpc>
                <a:spcPct val="100000"/>
              </a:lnSpc>
              <a:spcBef>
                <a:spcPts val="0"/>
              </a:spcBef>
              <a:spcAft>
                <a:spcPts val="0"/>
              </a:spcAft>
              <a:buSzPts val="3200"/>
              <a:buNone/>
              <a:defRPr sz="3200"/>
            </a:lvl3pPr>
            <a:lvl4pPr lvl="3" algn="ctr" rtl="0">
              <a:lnSpc>
                <a:spcPct val="100000"/>
              </a:lnSpc>
              <a:spcBef>
                <a:spcPts val="0"/>
              </a:spcBef>
              <a:spcAft>
                <a:spcPts val="0"/>
              </a:spcAft>
              <a:buSzPts val="3200"/>
              <a:buNone/>
              <a:defRPr sz="3200"/>
            </a:lvl4pPr>
            <a:lvl5pPr lvl="4" algn="ctr" rtl="0">
              <a:lnSpc>
                <a:spcPct val="100000"/>
              </a:lnSpc>
              <a:spcBef>
                <a:spcPts val="0"/>
              </a:spcBef>
              <a:spcAft>
                <a:spcPts val="0"/>
              </a:spcAft>
              <a:buSzPts val="3200"/>
              <a:buNone/>
              <a:defRPr sz="3200"/>
            </a:lvl5pPr>
            <a:lvl6pPr lvl="5" algn="ctr" rtl="0">
              <a:lnSpc>
                <a:spcPct val="100000"/>
              </a:lnSpc>
              <a:spcBef>
                <a:spcPts val="0"/>
              </a:spcBef>
              <a:spcAft>
                <a:spcPts val="0"/>
              </a:spcAft>
              <a:buSzPts val="3200"/>
              <a:buNone/>
              <a:defRPr sz="3200"/>
            </a:lvl6pPr>
            <a:lvl7pPr lvl="6" algn="ctr" rtl="0">
              <a:lnSpc>
                <a:spcPct val="100000"/>
              </a:lnSpc>
              <a:spcBef>
                <a:spcPts val="0"/>
              </a:spcBef>
              <a:spcAft>
                <a:spcPts val="0"/>
              </a:spcAft>
              <a:buSzPts val="3200"/>
              <a:buNone/>
              <a:defRPr sz="3200"/>
            </a:lvl7pPr>
            <a:lvl8pPr lvl="7" algn="ctr" rtl="0">
              <a:lnSpc>
                <a:spcPct val="100000"/>
              </a:lnSpc>
              <a:spcBef>
                <a:spcPts val="0"/>
              </a:spcBef>
              <a:spcAft>
                <a:spcPts val="0"/>
              </a:spcAft>
              <a:buSzPts val="3200"/>
              <a:buNone/>
              <a:defRPr sz="3200"/>
            </a:lvl8pPr>
            <a:lvl9pPr lvl="8" algn="ctr" rtl="0">
              <a:lnSpc>
                <a:spcPct val="100000"/>
              </a:lnSpc>
              <a:spcBef>
                <a:spcPts val="0"/>
              </a:spcBef>
              <a:spcAft>
                <a:spcPts val="0"/>
              </a:spcAft>
              <a:buSzPts val="3200"/>
              <a:buNone/>
              <a:defRPr sz="3200"/>
            </a:lvl9pPr>
          </a:lstStyle>
          <a:p>
            <a:endParaRPr/>
          </a:p>
        </p:txBody>
      </p:sp>
      <p:sp>
        <p:nvSpPr>
          <p:cNvPr id="17" name="Shape 17"/>
          <p:cNvSpPr txBox="1">
            <a:spLocks noGrp="1"/>
          </p:cNvSpPr>
          <p:nvPr>
            <p:ph type="sldNum" idx="12"/>
          </p:nvPr>
        </p:nvSpPr>
        <p:spPr>
          <a:xfrm>
            <a:off x="11296610" y="6217622"/>
            <a:ext cx="731700" cy="524700"/>
          </a:xfrm>
          <a:prstGeom prst="rect">
            <a:avLst/>
          </a:prstGeom>
        </p:spPr>
        <p:txBody>
          <a:bodyPr wrap="square" lIns="121900" tIns="121900" rIns="121900" bIns="121900" anchor="ctr" anchorCtr="0">
            <a:noAutofit/>
          </a:bodyPr>
          <a:lstStyle/>
          <a:p>
            <a:pPr marL="0" lvl="0" indent="0" rtl="0">
              <a:spcBef>
                <a:spcPts val="0"/>
              </a:spcBef>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15600" y="1557233"/>
            <a:ext cx="11360700" cy="2640000"/>
          </a:xfrm>
          <a:prstGeom prst="rect">
            <a:avLst/>
          </a:prstGeom>
        </p:spPr>
        <p:txBody>
          <a:bodyPr wrap="square" lIns="121900" tIns="121900" rIns="121900" bIns="121900" anchor="ctr" anchorCtr="0"/>
          <a:lstStyle>
            <a:lvl1pPr lvl="0" algn="ctr" rtl="0">
              <a:spcBef>
                <a:spcPts val="0"/>
              </a:spcBef>
              <a:buClr>
                <a:schemeClr val="dk1"/>
              </a:buClr>
              <a:buSzPts val="14700"/>
              <a:buNone/>
              <a:defRPr sz="14700">
                <a:solidFill>
                  <a:schemeClr val="dk1"/>
                </a:solidFill>
              </a:defRPr>
            </a:lvl1pPr>
            <a:lvl2pPr lvl="1" algn="ctr" rtl="0">
              <a:spcBef>
                <a:spcPts val="0"/>
              </a:spcBef>
              <a:buClr>
                <a:schemeClr val="dk1"/>
              </a:buClr>
              <a:buSzPts val="14700"/>
              <a:buNone/>
              <a:defRPr sz="14700">
                <a:solidFill>
                  <a:schemeClr val="dk1"/>
                </a:solidFill>
              </a:defRPr>
            </a:lvl2pPr>
            <a:lvl3pPr lvl="2" algn="ctr" rtl="0">
              <a:spcBef>
                <a:spcPts val="0"/>
              </a:spcBef>
              <a:buClr>
                <a:schemeClr val="dk1"/>
              </a:buClr>
              <a:buSzPts val="14700"/>
              <a:buNone/>
              <a:defRPr sz="14700">
                <a:solidFill>
                  <a:schemeClr val="dk1"/>
                </a:solidFill>
              </a:defRPr>
            </a:lvl3pPr>
            <a:lvl4pPr lvl="3" algn="ctr" rtl="0">
              <a:spcBef>
                <a:spcPts val="0"/>
              </a:spcBef>
              <a:buClr>
                <a:schemeClr val="dk1"/>
              </a:buClr>
              <a:buSzPts val="14700"/>
              <a:buNone/>
              <a:defRPr sz="14700">
                <a:solidFill>
                  <a:schemeClr val="dk1"/>
                </a:solidFill>
              </a:defRPr>
            </a:lvl4pPr>
            <a:lvl5pPr lvl="4" algn="ctr" rtl="0">
              <a:spcBef>
                <a:spcPts val="0"/>
              </a:spcBef>
              <a:buClr>
                <a:schemeClr val="dk1"/>
              </a:buClr>
              <a:buSzPts val="14700"/>
              <a:buNone/>
              <a:defRPr sz="14700">
                <a:solidFill>
                  <a:schemeClr val="dk1"/>
                </a:solidFill>
              </a:defRPr>
            </a:lvl5pPr>
            <a:lvl6pPr lvl="5" algn="ctr" rtl="0">
              <a:spcBef>
                <a:spcPts val="0"/>
              </a:spcBef>
              <a:buClr>
                <a:schemeClr val="dk1"/>
              </a:buClr>
              <a:buSzPts val="14700"/>
              <a:buNone/>
              <a:defRPr sz="14700">
                <a:solidFill>
                  <a:schemeClr val="dk1"/>
                </a:solidFill>
              </a:defRPr>
            </a:lvl6pPr>
            <a:lvl7pPr lvl="6" algn="ctr" rtl="0">
              <a:spcBef>
                <a:spcPts val="0"/>
              </a:spcBef>
              <a:buClr>
                <a:schemeClr val="dk1"/>
              </a:buClr>
              <a:buSzPts val="14700"/>
              <a:buNone/>
              <a:defRPr sz="14700">
                <a:solidFill>
                  <a:schemeClr val="dk1"/>
                </a:solidFill>
              </a:defRPr>
            </a:lvl7pPr>
            <a:lvl8pPr lvl="7" algn="ctr" rtl="0">
              <a:spcBef>
                <a:spcPts val="0"/>
              </a:spcBef>
              <a:buClr>
                <a:schemeClr val="dk1"/>
              </a:buClr>
              <a:buSzPts val="14700"/>
              <a:buNone/>
              <a:defRPr sz="14700">
                <a:solidFill>
                  <a:schemeClr val="dk1"/>
                </a:solidFill>
              </a:defRPr>
            </a:lvl8pPr>
            <a:lvl9pPr lvl="8" algn="ctr" rtl="0">
              <a:spcBef>
                <a:spcPts val="0"/>
              </a:spcBef>
              <a:buClr>
                <a:schemeClr val="dk1"/>
              </a:buClr>
              <a:buSzPts val="14700"/>
              <a:buNone/>
              <a:defRPr sz="14700">
                <a:solidFill>
                  <a:schemeClr val="dk1"/>
                </a:solidFill>
              </a:defRPr>
            </a:lvl9pPr>
          </a:lstStyle>
          <a:p>
            <a:endParaRPr/>
          </a:p>
        </p:txBody>
      </p:sp>
      <p:sp>
        <p:nvSpPr>
          <p:cNvPr id="52" name="Shape 52"/>
          <p:cNvSpPr txBox="1">
            <a:spLocks noGrp="1"/>
          </p:cNvSpPr>
          <p:nvPr>
            <p:ph type="body" idx="1"/>
          </p:nvPr>
        </p:nvSpPr>
        <p:spPr>
          <a:xfrm>
            <a:off x="415600" y="4299000"/>
            <a:ext cx="11360700" cy="1428900"/>
          </a:xfrm>
          <a:prstGeom prst="rect">
            <a:avLst/>
          </a:prstGeom>
        </p:spPr>
        <p:txBody>
          <a:bodyPr wrap="square" lIns="121900" tIns="121900" rIns="121900" bIns="121900" anchor="t" anchorCtr="0"/>
          <a:lstStyle>
            <a:lvl1pPr lvl="0" algn="ctr" rtl="0">
              <a:spcBef>
                <a:spcPts val="0"/>
              </a:spcBef>
              <a:buSzPts val="2400"/>
              <a:buChar char="●"/>
              <a:defRPr/>
            </a:lvl1pPr>
            <a:lvl2pPr lvl="1" algn="ctr" rtl="0">
              <a:spcBef>
                <a:spcPts val="0"/>
              </a:spcBef>
              <a:buSzPts val="1900"/>
              <a:buChar char="○"/>
              <a:defRPr/>
            </a:lvl2pPr>
            <a:lvl3pPr lvl="2" algn="ctr" rtl="0">
              <a:spcBef>
                <a:spcPts val="0"/>
              </a:spcBef>
              <a:buSzPts val="1900"/>
              <a:buChar char="■"/>
              <a:defRPr/>
            </a:lvl3pPr>
            <a:lvl4pPr lvl="3" algn="ctr" rtl="0">
              <a:spcBef>
                <a:spcPts val="0"/>
              </a:spcBef>
              <a:buSzPts val="1900"/>
              <a:buChar char="●"/>
              <a:defRPr/>
            </a:lvl4pPr>
            <a:lvl5pPr lvl="4" algn="ctr" rtl="0">
              <a:spcBef>
                <a:spcPts val="0"/>
              </a:spcBef>
              <a:buSzPts val="1900"/>
              <a:buChar char="○"/>
              <a:defRPr/>
            </a:lvl5pPr>
            <a:lvl6pPr lvl="5" algn="ctr" rtl="0">
              <a:spcBef>
                <a:spcPts val="0"/>
              </a:spcBef>
              <a:buSzPts val="1900"/>
              <a:buChar char="■"/>
              <a:defRPr/>
            </a:lvl6pPr>
            <a:lvl7pPr lvl="6" algn="ctr" rtl="0">
              <a:spcBef>
                <a:spcPts val="0"/>
              </a:spcBef>
              <a:buSzPts val="1900"/>
              <a:buChar char="●"/>
              <a:defRPr/>
            </a:lvl7pPr>
            <a:lvl8pPr lvl="7" algn="ctr" rtl="0">
              <a:spcBef>
                <a:spcPts val="0"/>
              </a:spcBef>
              <a:buSzPts val="1900"/>
              <a:buChar char="○"/>
              <a:defRPr/>
            </a:lvl8pPr>
            <a:lvl9pPr lvl="8" algn="ctr" rtl="0">
              <a:spcBef>
                <a:spcPts val="0"/>
              </a:spcBef>
              <a:buSzPts val="1900"/>
              <a:buChar char="■"/>
              <a:defRPr/>
            </a:lvl9pPr>
          </a:lstStyle>
          <a:p>
            <a:endParaRPr/>
          </a:p>
        </p:txBody>
      </p:sp>
      <p:sp>
        <p:nvSpPr>
          <p:cNvPr id="53" name="Shape 53"/>
          <p:cNvSpPr txBox="1">
            <a:spLocks noGrp="1"/>
          </p:cNvSpPr>
          <p:nvPr>
            <p:ph type="sldNum" idx="12"/>
          </p:nvPr>
        </p:nvSpPr>
        <p:spPr>
          <a:xfrm>
            <a:off x="11296610" y="6217622"/>
            <a:ext cx="731700" cy="524700"/>
          </a:xfrm>
          <a:prstGeom prst="rect">
            <a:avLst/>
          </a:prstGeom>
        </p:spPr>
        <p:txBody>
          <a:bodyPr wrap="square" lIns="121900" tIns="121900" rIns="121900" bIns="121900" anchor="ctr" anchorCtr="0">
            <a:noAutofit/>
          </a:bodyPr>
          <a:lstStyle/>
          <a:p>
            <a:pPr marL="0" lvl="0" indent="0" rtl="0">
              <a:spcBef>
                <a:spcPts val="0"/>
              </a:spcBef>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sldNum" idx="12"/>
          </p:nvPr>
        </p:nvSpPr>
        <p:spPr>
          <a:xfrm>
            <a:off x="11296610" y="6217622"/>
            <a:ext cx="731700" cy="524700"/>
          </a:xfrm>
          <a:prstGeom prst="rect">
            <a:avLst/>
          </a:prstGeom>
        </p:spPr>
        <p:txBody>
          <a:bodyPr wrap="square" lIns="121900" tIns="121900" rIns="121900" bIns="121900" anchor="ctr" anchorCtr="0">
            <a:noAutofit/>
          </a:bodyPr>
          <a:lstStyle/>
          <a:p>
            <a:pPr marL="0" lvl="0" indent="0" rtl="0">
              <a:spcBef>
                <a:spcPts val="0"/>
              </a:spcBef>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415600" y="3307400"/>
            <a:ext cx="10819200" cy="3261300"/>
          </a:xfrm>
          <a:prstGeom prst="rect">
            <a:avLst/>
          </a:prstGeom>
        </p:spPr>
        <p:txBody>
          <a:bodyPr wrap="square" lIns="121900" tIns="121900" rIns="121900" bIns="121900" anchor="b" anchorCtr="0"/>
          <a:lstStyle>
            <a:lvl1pPr lvl="0" rtl="0">
              <a:spcBef>
                <a:spcPts val="0"/>
              </a:spcBef>
              <a:buClr>
                <a:schemeClr val="lt1"/>
              </a:buClr>
              <a:buSzPts val="9100"/>
              <a:buNone/>
              <a:defRPr sz="9100">
                <a:solidFill>
                  <a:schemeClr val="lt1"/>
                </a:solidFill>
              </a:defRPr>
            </a:lvl1pPr>
            <a:lvl2pPr lvl="1" rtl="0">
              <a:spcBef>
                <a:spcPts val="0"/>
              </a:spcBef>
              <a:buClr>
                <a:schemeClr val="lt1"/>
              </a:buClr>
              <a:buSzPts val="9100"/>
              <a:buNone/>
              <a:defRPr sz="9100">
                <a:solidFill>
                  <a:schemeClr val="lt1"/>
                </a:solidFill>
              </a:defRPr>
            </a:lvl2pPr>
            <a:lvl3pPr lvl="2" rtl="0">
              <a:spcBef>
                <a:spcPts val="0"/>
              </a:spcBef>
              <a:buClr>
                <a:schemeClr val="lt1"/>
              </a:buClr>
              <a:buSzPts val="9100"/>
              <a:buNone/>
              <a:defRPr sz="9100">
                <a:solidFill>
                  <a:schemeClr val="lt1"/>
                </a:solidFill>
              </a:defRPr>
            </a:lvl3pPr>
            <a:lvl4pPr lvl="3" rtl="0">
              <a:spcBef>
                <a:spcPts val="0"/>
              </a:spcBef>
              <a:buClr>
                <a:schemeClr val="lt1"/>
              </a:buClr>
              <a:buSzPts val="9100"/>
              <a:buNone/>
              <a:defRPr sz="9100">
                <a:solidFill>
                  <a:schemeClr val="lt1"/>
                </a:solidFill>
              </a:defRPr>
            </a:lvl4pPr>
            <a:lvl5pPr lvl="4" rtl="0">
              <a:spcBef>
                <a:spcPts val="0"/>
              </a:spcBef>
              <a:buClr>
                <a:schemeClr val="lt1"/>
              </a:buClr>
              <a:buSzPts val="9100"/>
              <a:buNone/>
              <a:defRPr sz="9100">
                <a:solidFill>
                  <a:schemeClr val="lt1"/>
                </a:solidFill>
              </a:defRPr>
            </a:lvl5pPr>
            <a:lvl6pPr lvl="5" rtl="0">
              <a:spcBef>
                <a:spcPts val="0"/>
              </a:spcBef>
              <a:buClr>
                <a:schemeClr val="lt1"/>
              </a:buClr>
              <a:buSzPts val="9100"/>
              <a:buNone/>
              <a:defRPr sz="9100">
                <a:solidFill>
                  <a:schemeClr val="lt1"/>
                </a:solidFill>
              </a:defRPr>
            </a:lvl6pPr>
            <a:lvl7pPr lvl="6" rtl="0">
              <a:spcBef>
                <a:spcPts val="0"/>
              </a:spcBef>
              <a:buClr>
                <a:schemeClr val="lt1"/>
              </a:buClr>
              <a:buSzPts val="9100"/>
              <a:buNone/>
              <a:defRPr sz="9100">
                <a:solidFill>
                  <a:schemeClr val="lt1"/>
                </a:solidFill>
              </a:defRPr>
            </a:lvl7pPr>
            <a:lvl8pPr lvl="7" rtl="0">
              <a:spcBef>
                <a:spcPts val="0"/>
              </a:spcBef>
              <a:buClr>
                <a:schemeClr val="lt1"/>
              </a:buClr>
              <a:buSzPts val="9100"/>
              <a:buNone/>
              <a:defRPr sz="9100">
                <a:solidFill>
                  <a:schemeClr val="lt1"/>
                </a:solidFill>
              </a:defRPr>
            </a:lvl8pPr>
            <a:lvl9pPr lvl="8" rtl="0">
              <a:spcBef>
                <a:spcPts val="0"/>
              </a:spcBef>
              <a:buClr>
                <a:schemeClr val="lt1"/>
              </a:buClr>
              <a:buSzPts val="9100"/>
              <a:buNone/>
              <a:defRPr sz="9100">
                <a:solidFill>
                  <a:schemeClr val="lt1"/>
                </a:solidFill>
              </a:defRPr>
            </a:lvl9pPr>
          </a:lstStyle>
          <a:p>
            <a:endParaRPr/>
          </a:p>
        </p:txBody>
      </p:sp>
      <p:sp>
        <p:nvSpPr>
          <p:cNvPr id="20" name="Shape 20"/>
          <p:cNvSpPr txBox="1">
            <a:spLocks noGrp="1"/>
          </p:cNvSpPr>
          <p:nvPr>
            <p:ph type="sldNum" idx="12"/>
          </p:nvPr>
        </p:nvSpPr>
        <p:spPr>
          <a:xfrm>
            <a:off x="11296610" y="6217622"/>
            <a:ext cx="731700" cy="524700"/>
          </a:xfrm>
          <a:prstGeom prst="rect">
            <a:avLst/>
          </a:prstGeom>
        </p:spPr>
        <p:txBody>
          <a:bodyPr wrap="square" lIns="121900" tIns="121900" rIns="121900" bIns="121900" anchor="ctr" anchorCtr="0">
            <a:noAutofit/>
          </a:bodyPr>
          <a:lstStyle/>
          <a:p>
            <a:pPr marL="0" lvl="0" indent="0" rtl="0">
              <a:spcBef>
                <a:spcPts val="0"/>
              </a:spcBef>
              <a:buNone/>
            </a:pPr>
            <a:fld id="{00000000-1234-1234-1234-123412341234}" type="slidenum">
              <a:rPr lang="en-US">
                <a:solidFill>
                  <a:schemeClr val="lt1"/>
                </a:solidFill>
              </a:rPr>
              <a:t>‹#›</a:t>
            </a:fld>
            <a:endParaRPr lang="en-US">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15600" y="593367"/>
            <a:ext cx="11360700" cy="763500"/>
          </a:xfrm>
          <a:prstGeom prst="rect">
            <a:avLst/>
          </a:prstGeom>
        </p:spPr>
        <p:txBody>
          <a:bodyPr wrap="square" lIns="121900" tIns="121900" rIns="121900" bIns="121900" anchor="t" anchorCtr="0"/>
          <a:lstStyle>
            <a:lvl1pPr lvl="0" rtl="0">
              <a:spcBef>
                <a:spcPts val="0"/>
              </a:spcBef>
              <a:buSzPts val="4000"/>
              <a:buNone/>
              <a:defRPr/>
            </a:lvl1pPr>
            <a:lvl2pPr lvl="1" rtl="0">
              <a:spcBef>
                <a:spcPts val="0"/>
              </a:spcBef>
              <a:buSzPts val="4000"/>
              <a:buNone/>
              <a:defRPr/>
            </a:lvl2pPr>
            <a:lvl3pPr lvl="2" rtl="0">
              <a:spcBef>
                <a:spcPts val="0"/>
              </a:spcBef>
              <a:buSzPts val="4000"/>
              <a:buNone/>
              <a:defRPr/>
            </a:lvl3pPr>
            <a:lvl4pPr lvl="3" rtl="0">
              <a:spcBef>
                <a:spcPts val="0"/>
              </a:spcBef>
              <a:buSzPts val="4000"/>
              <a:buNone/>
              <a:defRPr/>
            </a:lvl4pPr>
            <a:lvl5pPr lvl="4" rtl="0">
              <a:spcBef>
                <a:spcPts val="0"/>
              </a:spcBef>
              <a:buSzPts val="4000"/>
              <a:buNone/>
              <a:defRPr/>
            </a:lvl5pPr>
            <a:lvl6pPr lvl="5" rtl="0">
              <a:spcBef>
                <a:spcPts val="0"/>
              </a:spcBef>
              <a:buSzPts val="4000"/>
              <a:buNone/>
              <a:defRPr/>
            </a:lvl6pPr>
            <a:lvl7pPr lvl="6" rtl="0">
              <a:spcBef>
                <a:spcPts val="0"/>
              </a:spcBef>
              <a:buSzPts val="4000"/>
              <a:buNone/>
              <a:defRPr/>
            </a:lvl7pPr>
            <a:lvl8pPr lvl="7" rtl="0">
              <a:spcBef>
                <a:spcPts val="0"/>
              </a:spcBef>
              <a:buSzPts val="4000"/>
              <a:buNone/>
              <a:defRPr/>
            </a:lvl8pPr>
            <a:lvl9pPr lvl="8" rtl="0">
              <a:spcBef>
                <a:spcPts val="0"/>
              </a:spcBef>
              <a:buSzPts val="4000"/>
              <a:buNone/>
              <a:defRPr/>
            </a:lvl9pPr>
          </a:lstStyle>
          <a:p>
            <a:endParaRPr/>
          </a:p>
        </p:txBody>
      </p:sp>
      <p:sp>
        <p:nvSpPr>
          <p:cNvPr id="23" name="Shape 23"/>
          <p:cNvSpPr txBox="1">
            <a:spLocks noGrp="1"/>
          </p:cNvSpPr>
          <p:nvPr>
            <p:ph type="body" idx="1"/>
          </p:nvPr>
        </p:nvSpPr>
        <p:spPr>
          <a:xfrm>
            <a:off x="415600" y="1536633"/>
            <a:ext cx="11360700" cy="4555200"/>
          </a:xfrm>
          <a:prstGeom prst="rect">
            <a:avLst/>
          </a:prstGeom>
        </p:spPr>
        <p:txBody>
          <a:bodyPr wrap="square" lIns="121900" tIns="121900" rIns="121900" bIns="121900" anchor="t" anchorCtr="0"/>
          <a:lstStyle>
            <a:lvl1pPr lvl="0" rtl="0">
              <a:spcBef>
                <a:spcPts val="0"/>
              </a:spcBef>
              <a:buSzPts val="2400"/>
              <a:buChar char="●"/>
              <a:defRPr/>
            </a:lvl1pPr>
            <a:lvl2pPr lvl="1" rtl="0">
              <a:spcBef>
                <a:spcPts val="0"/>
              </a:spcBef>
              <a:buSzPts val="1900"/>
              <a:buChar char="○"/>
              <a:defRPr/>
            </a:lvl2pPr>
            <a:lvl3pPr lvl="2" rtl="0">
              <a:spcBef>
                <a:spcPts val="0"/>
              </a:spcBef>
              <a:buSzPts val="1900"/>
              <a:buChar char="■"/>
              <a:defRPr/>
            </a:lvl3pPr>
            <a:lvl4pPr lvl="3" rtl="0">
              <a:spcBef>
                <a:spcPts val="0"/>
              </a:spcBef>
              <a:buSzPts val="1900"/>
              <a:buChar char="●"/>
              <a:defRPr/>
            </a:lvl4pPr>
            <a:lvl5pPr lvl="4" rtl="0">
              <a:spcBef>
                <a:spcPts val="0"/>
              </a:spcBef>
              <a:buSzPts val="1900"/>
              <a:buChar char="○"/>
              <a:defRPr/>
            </a:lvl5pPr>
            <a:lvl6pPr lvl="5" rtl="0">
              <a:spcBef>
                <a:spcPts val="0"/>
              </a:spcBef>
              <a:buSzPts val="1900"/>
              <a:buChar char="■"/>
              <a:defRPr/>
            </a:lvl6pPr>
            <a:lvl7pPr lvl="6" rtl="0">
              <a:spcBef>
                <a:spcPts val="0"/>
              </a:spcBef>
              <a:buSzPts val="1900"/>
              <a:buChar char="●"/>
              <a:defRPr/>
            </a:lvl7pPr>
            <a:lvl8pPr lvl="7" rtl="0">
              <a:spcBef>
                <a:spcPts val="0"/>
              </a:spcBef>
              <a:buSzPts val="1900"/>
              <a:buChar char="○"/>
              <a:defRPr/>
            </a:lvl8pPr>
            <a:lvl9pPr lvl="8" rtl="0">
              <a:spcBef>
                <a:spcPts val="0"/>
              </a:spcBef>
              <a:buSzPts val="1900"/>
              <a:buChar char="■"/>
              <a:defRPr/>
            </a:lvl9pPr>
          </a:lstStyle>
          <a:p>
            <a:endParaRPr/>
          </a:p>
        </p:txBody>
      </p:sp>
      <p:sp>
        <p:nvSpPr>
          <p:cNvPr id="24" name="Shape 24"/>
          <p:cNvSpPr txBox="1">
            <a:spLocks noGrp="1"/>
          </p:cNvSpPr>
          <p:nvPr>
            <p:ph type="sldNum" idx="12"/>
          </p:nvPr>
        </p:nvSpPr>
        <p:spPr>
          <a:xfrm>
            <a:off x="11296610" y="6217622"/>
            <a:ext cx="731700" cy="524700"/>
          </a:xfrm>
          <a:prstGeom prst="rect">
            <a:avLst/>
          </a:prstGeom>
        </p:spPr>
        <p:txBody>
          <a:bodyPr wrap="square" lIns="121900" tIns="121900" rIns="121900" bIns="121900" anchor="ctr" anchorCtr="0">
            <a:noAutofit/>
          </a:bodyPr>
          <a:lstStyle/>
          <a:p>
            <a:pPr marL="0" lvl="0" indent="0" rtl="0">
              <a:spcBef>
                <a:spcPts val="0"/>
              </a:spcBef>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15600" y="593367"/>
            <a:ext cx="11360700" cy="763500"/>
          </a:xfrm>
          <a:prstGeom prst="rect">
            <a:avLst/>
          </a:prstGeom>
        </p:spPr>
        <p:txBody>
          <a:bodyPr wrap="square" lIns="121900" tIns="121900" rIns="121900" bIns="121900" anchor="t" anchorCtr="0"/>
          <a:lstStyle>
            <a:lvl1pPr lvl="0" rtl="0">
              <a:spcBef>
                <a:spcPts val="0"/>
              </a:spcBef>
              <a:buSzPts val="4000"/>
              <a:buNone/>
              <a:defRPr/>
            </a:lvl1pPr>
            <a:lvl2pPr lvl="1" rtl="0">
              <a:spcBef>
                <a:spcPts val="0"/>
              </a:spcBef>
              <a:buSzPts val="4000"/>
              <a:buNone/>
              <a:defRPr/>
            </a:lvl2pPr>
            <a:lvl3pPr lvl="2" rtl="0">
              <a:spcBef>
                <a:spcPts val="0"/>
              </a:spcBef>
              <a:buSzPts val="4000"/>
              <a:buNone/>
              <a:defRPr/>
            </a:lvl3pPr>
            <a:lvl4pPr lvl="3" rtl="0">
              <a:spcBef>
                <a:spcPts val="0"/>
              </a:spcBef>
              <a:buSzPts val="4000"/>
              <a:buNone/>
              <a:defRPr/>
            </a:lvl4pPr>
            <a:lvl5pPr lvl="4" rtl="0">
              <a:spcBef>
                <a:spcPts val="0"/>
              </a:spcBef>
              <a:buSzPts val="4000"/>
              <a:buNone/>
              <a:defRPr/>
            </a:lvl5pPr>
            <a:lvl6pPr lvl="5" rtl="0">
              <a:spcBef>
                <a:spcPts val="0"/>
              </a:spcBef>
              <a:buSzPts val="4000"/>
              <a:buNone/>
              <a:defRPr/>
            </a:lvl6pPr>
            <a:lvl7pPr lvl="6" rtl="0">
              <a:spcBef>
                <a:spcPts val="0"/>
              </a:spcBef>
              <a:buSzPts val="4000"/>
              <a:buNone/>
              <a:defRPr/>
            </a:lvl7pPr>
            <a:lvl8pPr lvl="7" rtl="0">
              <a:spcBef>
                <a:spcPts val="0"/>
              </a:spcBef>
              <a:buSzPts val="4000"/>
              <a:buNone/>
              <a:defRPr/>
            </a:lvl8pPr>
            <a:lvl9pPr lvl="8" rtl="0">
              <a:spcBef>
                <a:spcPts val="0"/>
              </a:spcBef>
              <a:buSzPts val="4000"/>
              <a:buNone/>
              <a:defRPr/>
            </a:lvl9pPr>
          </a:lstStyle>
          <a:p>
            <a:endParaRPr/>
          </a:p>
        </p:txBody>
      </p:sp>
      <p:sp>
        <p:nvSpPr>
          <p:cNvPr id="27" name="Shape 27"/>
          <p:cNvSpPr txBox="1">
            <a:spLocks noGrp="1"/>
          </p:cNvSpPr>
          <p:nvPr>
            <p:ph type="body" idx="1"/>
          </p:nvPr>
        </p:nvSpPr>
        <p:spPr>
          <a:xfrm>
            <a:off x="415600" y="1536633"/>
            <a:ext cx="5333100" cy="4555200"/>
          </a:xfrm>
          <a:prstGeom prst="rect">
            <a:avLst/>
          </a:prstGeom>
        </p:spPr>
        <p:txBody>
          <a:bodyPr wrap="square" lIns="121900" tIns="121900" rIns="121900" bIns="121900" anchor="t" anchorCtr="0"/>
          <a:lstStyle>
            <a:lvl1pPr lvl="0" rtl="0">
              <a:spcBef>
                <a:spcPts val="0"/>
              </a:spcBef>
              <a:buSzPts val="1900"/>
              <a:buChar char="●"/>
              <a:defRPr sz="1900"/>
            </a:lvl1pPr>
            <a:lvl2pPr lvl="1" rtl="0">
              <a:spcBef>
                <a:spcPts val="0"/>
              </a:spcBef>
              <a:buSzPts val="1600"/>
              <a:buChar char="○"/>
              <a:defRPr sz="1600"/>
            </a:lvl2pPr>
            <a:lvl3pPr lvl="2" rtl="0">
              <a:spcBef>
                <a:spcPts val="0"/>
              </a:spcBef>
              <a:buSzPts val="1600"/>
              <a:buChar char="■"/>
              <a:defRPr sz="1600"/>
            </a:lvl3pPr>
            <a:lvl4pPr lvl="3" rtl="0">
              <a:spcBef>
                <a:spcPts val="0"/>
              </a:spcBef>
              <a:buSzPts val="1600"/>
              <a:buChar char="●"/>
              <a:defRPr sz="1600"/>
            </a:lvl4pPr>
            <a:lvl5pPr lvl="4" rtl="0">
              <a:spcBef>
                <a:spcPts val="0"/>
              </a:spcBef>
              <a:buSzPts val="1600"/>
              <a:buChar char="○"/>
              <a:defRPr sz="1600"/>
            </a:lvl5pPr>
            <a:lvl6pPr lvl="5" rtl="0">
              <a:spcBef>
                <a:spcPts val="0"/>
              </a:spcBef>
              <a:buSzPts val="1600"/>
              <a:buChar char="■"/>
              <a:defRPr sz="1600"/>
            </a:lvl6pPr>
            <a:lvl7pPr lvl="6" rtl="0">
              <a:spcBef>
                <a:spcPts val="0"/>
              </a:spcBef>
              <a:buSzPts val="1600"/>
              <a:buChar char="●"/>
              <a:defRPr sz="1600"/>
            </a:lvl7pPr>
            <a:lvl8pPr lvl="7" rtl="0">
              <a:spcBef>
                <a:spcPts val="0"/>
              </a:spcBef>
              <a:buSzPts val="1600"/>
              <a:buChar char="○"/>
              <a:defRPr sz="1600"/>
            </a:lvl8pPr>
            <a:lvl9pPr lvl="8" rtl="0">
              <a:spcBef>
                <a:spcPts val="0"/>
              </a:spcBef>
              <a:buSzPts val="1600"/>
              <a:buChar char="■"/>
              <a:defRPr sz="1600"/>
            </a:lvl9pPr>
          </a:lstStyle>
          <a:p>
            <a:endParaRPr/>
          </a:p>
        </p:txBody>
      </p:sp>
      <p:sp>
        <p:nvSpPr>
          <p:cNvPr id="28" name="Shape 28"/>
          <p:cNvSpPr txBox="1">
            <a:spLocks noGrp="1"/>
          </p:cNvSpPr>
          <p:nvPr>
            <p:ph type="body" idx="2"/>
          </p:nvPr>
        </p:nvSpPr>
        <p:spPr>
          <a:xfrm>
            <a:off x="6443200" y="1536633"/>
            <a:ext cx="5333100" cy="4555200"/>
          </a:xfrm>
          <a:prstGeom prst="rect">
            <a:avLst/>
          </a:prstGeom>
        </p:spPr>
        <p:txBody>
          <a:bodyPr wrap="square" lIns="121900" tIns="121900" rIns="121900" bIns="121900" anchor="t" anchorCtr="0"/>
          <a:lstStyle>
            <a:lvl1pPr lvl="0" rtl="0">
              <a:spcBef>
                <a:spcPts val="0"/>
              </a:spcBef>
              <a:buSzPts val="1900"/>
              <a:buChar char="●"/>
              <a:defRPr sz="1900"/>
            </a:lvl1pPr>
            <a:lvl2pPr lvl="1" rtl="0">
              <a:spcBef>
                <a:spcPts val="0"/>
              </a:spcBef>
              <a:buSzPts val="1600"/>
              <a:buChar char="○"/>
              <a:defRPr sz="1600"/>
            </a:lvl2pPr>
            <a:lvl3pPr lvl="2" rtl="0">
              <a:spcBef>
                <a:spcPts val="0"/>
              </a:spcBef>
              <a:buSzPts val="1600"/>
              <a:buChar char="■"/>
              <a:defRPr sz="1600"/>
            </a:lvl3pPr>
            <a:lvl4pPr lvl="3" rtl="0">
              <a:spcBef>
                <a:spcPts val="0"/>
              </a:spcBef>
              <a:buSzPts val="1600"/>
              <a:buChar char="●"/>
              <a:defRPr sz="1600"/>
            </a:lvl4pPr>
            <a:lvl5pPr lvl="4" rtl="0">
              <a:spcBef>
                <a:spcPts val="0"/>
              </a:spcBef>
              <a:buSzPts val="1600"/>
              <a:buChar char="○"/>
              <a:defRPr sz="1600"/>
            </a:lvl5pPr>
            <a:lvl6pPr lvl="5" rtl="0">
              <a:spcBef>
                <a:spcPts val="0"/>
              </a:spcBef>
              <a:buSzPts val="1600"/>
              <a:buChar char="■"/>
              <a:defRPr sz="1600"/>
            </a:lvl6pPr>
            <a:lvl7pPr lvl="6" rtl="0">
              <a:spcBef>
                <a:spcPts val="0"/>
              </a:spcBef>
              <a:buSzPts val="1600"/>
              <a:buChar char="●"/>
              <a:defRPr sz="1600"/>
            </a:lvl7pPr>
            <a:lvl8pPr lvl="7" rtl="0">
              <a:spcBef>
                <a:spcPts val="0"/>
              </a:spcBef>
              <a:buSzPts val="1600"/>
              <a:buChar char="○"/>
              <a:defRPr sz="1600"/>
            </a:lvl8pPr>
            <a:lvl9pPr lvl="8" rtl="0">
              <a:spcBef>
                <a:spcPts val="0"/>
              </a:spcBef>
              <a:buSzPts val="1600"/>
              <a:buChar char="■"/>
              <a:defRPr sz="1600"/>
            </a:lvl9pPr>
          </a:lstStyle>
          <a:p>
            <a:endParaRPr/>
          </a:p>
        </p:txBody>
      </p:sp>
      <p:sp>
        <p:nvSpPr>
          <p:cNvPr id="29" name="Shape 29"/>
          <p:cNvSpPr txBox="1">
            <a:spLocks noGrp="1"/>
          </p:cNvSpPr>
          <p:nvPr>
            <p:ph type="sldNum" idx="12"/>
          </p:nvPr>
        </p:nvSpPr>
        <p:spPr>
          <a:xfrm>
            <a:off x="11296610" y="6217622"/>
            <a:ext cx="731700" cy="524700"/>
          </a:xfrm>
          <a:prstGeom prst="rect">
            <a:avLst/>
          </a:prstGeom>
        </p:spPr>
        <p:txBody>
          <a:bodyPr wrap="square" lIns="121900" tIns="121900" rIns="121900" bIns="121900" anchor="ctr" anchorCtr="0">
            <a:noAutofit/>
          </a:bodyPr>
          <a:lstStyle/>
          <a:p>
            <a:pPr marL="0" lvl="0" indent="0" rtl="0">
              <a:spcBef>
                <a:spcPts val="0"/>
              </a:spcBef>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15600" y="593367"/>
            <a:ext cx="11360700" cy="763500"/>
          </a:xfrm>
          <a:prstGeom prst="rect">
            <a:avLst/>
          </a:prstGeom>
        </p:spPr>
        <p:txBody>
          <a:bodyPr wrap="square" lIns="121900" tIns="121900" rIns="121900" bIns="121900" anchor="t" anchorCtr="0"/>
          <a:lstStyle>
            <a:lvl1pPr lvl="0" rtl="0">
              <a:spcBef>
                <a:spcPts val="0"/>
              </a:spcBef>
              <a:buSzPts val="4000"/>
              <a:buNone/>
              <a:defRPr/>
            </a:lvl1pPr>
            <a:lvl2pPr lvl="1" rtl="0">
              <a:spcBef>
                <a:spcPts val="0"/>
              </a:spcBef>
              <a:buSzPts val="4000"/>
              <a:buNone/>
              <a:defRPr/>
            </a:lvl2pPr>
            <a:lvl3pPr lvl="2" rtl="0">
              <a:spcBef>
                <a:spcPts val="0"/>
              </a:spcBef>
              <a:buSzPts val="4000"/>
              <a:buNone/>
              <a:defRPr/>
            </a:lvl3pPr>
            <a:lvl4pPr lvl="3" rtl="0">
              <a:spcBef>
                <a:spcPts val="0"/>
              </a:spcBef>
              <a:buSzPts val="4000"/>
              <a:buNone/>
              <a:defRPr/>
            </a:lvl4pPr>
            <a:lvl5pPr lvl="4" rtl="0">
              <a:spcBef>
                <a:spcPts val="0"/>
              </a:spcBef>
              <a:buSzPts val="4000"/>
              <a:buNone/>
              <a:defRPr/>
            </a:lvl5pPr>
            <a:lvl6pPr lvl="5" rtl="0">
              <a:spcBef>
                <a:spcPts val="0"/>
              </a:spcBef>
              <a:buSzPts val="4000"/>
              <a:buNone/>
              <a:defRPr/>
            </a:lvl6pPr>
            <a:lvl7pPr lvl="6" rtl="0">
              <a:spcBef>
                <a:spcPts val="0"/>
              </a:spcBef>
              <a:buSzPts val="4000"/>
              <a:buNone/>
              <a:defRPr/>
            </a:lvl7pPr>
            <a:lvl8pPr lvl="7" rtl="0">
              <a:spcBef>
                <a:spcPts val="0"/>
              </a:spcBef>
              <a:buSzPts val="4000"/>
              <a:buNone/>
              <a:defRPr/>
            </a:lvl8pPr>
            <a:lvl9pPr lvl="8" rtl="0">
              <a:spcBef>
                <a:spcPts val="0"/>
              </a:spcBef>
              <a:buSzPts val="4000"/>
              <a:buNone/>
              <a:defRPr/>
            </a:lvl9pPr>
          </a:lstStyle>
          <a:p>
            <a:endParaRPr/>
          </a:p>
        </p:txBody>
      </p:sp>
      <p:sp>
        <p:nvSpPr>
          <p:cNvPr id="32" name="Shape 32"/>
          <p:cNvSpPr txBox="1">
            <a:spLocks noGrp="1"/>
          </p:cNvSpPr>
          <p:nvPr>
            <p:ph type="sldNum" idx="12"/>
          </p:nvPr>
        </p:nvSpPr>
        <p:spPr>
          <a:xfrm>
            <a:off x="11296610" y="6217622"/>
            <a:ext cx="731700" cy="524700"/>
          </a:xfrm>
          <a:prstGeom prst="rect">
            <a:avLst/>
          </a:prstGeom>
        </p:spPr>
        <p:txBody>
          <a:bodyPr wrap="square" lIns="121900" tIns="121900" rIns="121900" bIns="121900" anchor="ctr" anchorCtr="0">
            <a:noAutofit/>
          </a:bodyPr>
          <a:lstStyle/>
          <a:p>
            <a:pPr marL="0" lvl="0" indent="0" rtl="0">
              <a:spcBef>
                <a:spcPts val="0"/>
              </a:spcBef>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15600" y="842400"/>
            <a:ext cx="3744000" cy="1007700"/>
          </a:xfrm>
          <a:prstGeom prst="rect">
            <a:avLst/>
          </a:prstGeom>
        </p:spPr>
        <p:txBody>
          <a:bodyPr wrap="square" lIns="121900" tIns="121900" rIns="121900" bIns="121900" anchor="b" anchorCtr="0"/>
          <a:lstStyle>
            <a:lvl1pPr lvl="0" rtl="0">
              <a:spcBef>
                <a:spcPts val="0"/>
              </a:spcBef>
              <a:buSzPts val="3200"/>
              <a:buNone/>
              <a:defRPr sz="3200"/>
            </a:lvl1pPr>
            <a:lvl2pPr lvl="1" rtl="0">
              <a:spcBef>
                <a:spcPts val="0"/>
              </a:spcBef>
              <a:buSzPts val="3200"/>
              <a:buNone/>
              <a:defRPr sz="3200"/>
            </a:lvl2pPr>
            <a:lvl3pPr lvl="2" rtl="0">
              <a:spcBef>
                <a:spcPts val="0"/>
              </a:spcBef>
              <a:buSzPts val="3200"/>
              <a:buNone/>
              <a:defRPr sz="3200"/>
            </a:lvl3pPr>
            <a:lvl4pPr lvl="3" rtl="0">
              <a:spcBef>
                <a:spcPts val="0"/>
              </a:spcBef>
              <a:buSzPts val="3200"/>
              <a:buNone/>
              <a:defRPr sz="3200"/>
            </a:lvl4pPr>
            <a:lvl5pPr lvl="4" rtl="0">
              <a:spcBef>
                <a:spcPts val="0"/>
              </a:spcBef>
              <a:buSzPts val="3200"/>
              <a:buNone/>
              <a:defRPr sz="3200"/>
            </a:lvl5pPr>
            <a:lvl6pPr lvl="5" rtl="0">
              <a:spcBef>
                <a:spcPts val="0"/>
              </a:spcBef>
              <a:buSzPts val="3200"/>
              <a:buNone/>
              <a:defRPr sz="3200"/>
            </a:lvl6pPr>
            <a:lvl7pPr lvl="6" rtl="0">
              <a:spcBef>
                <a:spcPts val="0"/>
              </a:spcBef>
              <a:buSzPts val="3200"/>
              <a:buNone/>
              <a:defRPr sz="3200"/>
            </a:lvl7pPr>
            <a:lvl8pPr lvl="7" rtl="0">
              <a:spcBef>
                <a:spcPts val="0"/>
              </a:spcBef>
              <a:buSzPts val="3200"/>
              <a:buNone/>
              <a:defRPr sz="3200"/>
            </a:lvl8pPr>
            <a:lvl9pPr lvl="8" rtl="0">
              <a:spcBef>
                <a:spcPts val="0"/>
              </a:spcBef>
              <a:buSzPts val="3200"/>
              <a:buNone/>
              <a:defRPr sz="3200"/>
            </a:lvl9pPr>
          </a:lstStyle>
          <a:p>
            <a:endParaRPr/>
          </a:p>
        </p:txBody>
      </p:sp>
      <p:sp>
        <p:nvSpPr>
          <p:cNvPr id="35" name="Shape 35"/>
          <p:cNvSpPr txBox="1">
            <a:spLocks noGrp="1"/>
          </p:cNvSpPr>
          <p:nvPr>
            <p:ph type="body" idx="1"/>
          </p:nvPr>
        </p:nvSpPr>
        <p:spPr>
          <a:xfrm>
            <a:off x="415600" y="1987833"/>
            <a:ext cx="3744000" cy="4104000"/>
          </a:xfrm>
          <a:prstGeom prst="rect">
            <a:avLst/>
          </a:prstGeom>
        </p:spPr>
        <p:txBody>
          <a:bodyPr wrap="square" lIns="121900" tIns="121900" rIns="121900" bIns="121900" anchor="t" anchorCtr="0"/>
          <a:lstStyle>
            <a:lvl1pPr lvl="0" rtl="0">
              <a:spcBef>
                <a:spcPts val="0"/>
              </a:spcBef>
              <a:buSzPts val="1600"/>
              <a:buChar char="●"/>
              <a:defRPr sz="1600"/>
            </a:lvl1pPr>
            <a:lvl2pPr lvl="1" rtl="0">
              <a:spcBef>
                <a:spcPts val="0"/>
              </a:spcBef>
              <a:buSzPts val="1600"/>
              <a:buChar char="○"/>
              <a:defRPr sz="1600"/>
            </a:lvl2pPr>
            <a:lvl3pPr lvl="2" rtl="0">
              <a:spcBef>
                <a:spcPts val="0"/>
              </a:spcBef>
              <a:buSzPts val="1600"/>
              <a:buChar char="■"/>
              <a:defRPr sz="1600"/>
            </a:lvl3pPr>
            <a:lvl4pPr lvl="3" rtl="0">
              <a:spcBef>
                <a:spcPts val="0"/>
              </a:spcBef>
              <a:buSzPts val="1600"/>
              <a:buChar char="●"/>
              <a:defRPr sz="1600"/>
            </a:lvl4pPr>
            <a:lvl5pPr lvl="4" rtl="0">
              <a:spcBef>
                <a:spcPts val="0"/>
              </a:spcBef>
              <a:buSzPts val="1600"/>
              <a:buChar char="○"/>
              <a:defRPr sz="1600"/>
            </a:lvl5pPr>
            <a:lvl6pPr lvl="5" rtl="0">
              <a:spcBef>
                <a:spcPts val="0"/>
              </a:spcBef>
              <a:buSzPts val="1600"/>
              <a:buChar char="■"/>
              <a:defRPr sz="1600"/>
            </a:lvl6pPr>
            <a:lvl7pPr lvl="6" rtl="0">
              <a:spcBef>
                <a:spcPts val="0"/>
              </a:spcBef>
              <a:buSzPts val="1600"/>
              <a:buChar char="●"/>
              <a:defRPr sz="1600"/>
            </a:lvl7pPr>
            <a:lvl8pPr lvl="7" rtl="0">
              <a:spcBef>
                <a:spcPts val="0"/>
              </a:spcBef>
              <a:buSzPts val="1600"/>
              <a:buChar char="○"/>
              <a:defRPr sz="1600"/>
            </a:lvl8pPr>
            <a:lvl9pPr lvl="8" rtl="0">
              <a:spcBef>
                <a:spcPts val="0"/>
              </a:spcBef>
              <a:buSzPts val="1600"/>
              <a:buChar char="■"/>
              <a:defRPr sz="1600"/>
            </a:lvl9pPr>
          </a:lstStyle>
          <a:p>
            <a:endParaRPr/>
          </a:p>
        </p:txBody>
      </p:sp>
      <p:sp>
        <p:nvSpPr>
          <p:cNvPr id="36" name="Shape 36"/>
          <p:cNvSpPr txBox="1">
            <a:spLocks noGrp="1"/>
          </p:cNvSpPr>
          <p:nvPr>
            <p:ph type="sldNum" idx="12"/>
          </p:nvPr>
        </p:nvSpPr>
        <p:spPr>
          <a:xfrm>
            <a:off x="11296610" y="6217622"/>
            <a:ext cx="731700" cy="524700"/>
          </a:xfrm>
          <a:prstGeom prst="rect">
            <a:avLst/>
          </a:prstGeom>
        </p:spPr>
        <p:txBody>
          <a:bodyPr wrap="square" lIns="121900" tIns="121900" rIns="121900" bIns="121900" anchor="ctr" anchorCtr="0">
            <a:noAutofit/>
          </a:bodyPr>
          <a:lstStyle/>
          <a:p>
            <a:pPr marL="0" lvl="0" indent="0" rtl="0">
              <a:spcBef>
                <a:spcPts val="0"/>
              </a:spcBef>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3"/>
        </a:solidFill>
        <a:effectLst/>
      </p:bgPr>
    </p:bg>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53667" y="701800"/>
            <a:ext cx="7578300" cy="5454300"/>
          </a:xfrm>
          <a:prstGeom prst="rect">
            <a:avLst/>
          </a:prstGeom>
        </p:spPr>
        <p:txBody>
          <a:bodyPr wrap="square" lIns="121900" tIns="121900" rIns="121900" bIns="121900" anchor="ctr" anchorCtr="0"/>
          <a:lstStyle>
            <a:lvl1pPr lvl="0" rtl="0">
              <a:spcBef>
                <a:spcPts val="0"/>
              </a:spcBef>
              <a:buClr>
                <a:schemeClr val="lt1"/>
              </a:buClr>
              <a:buSzPts val="6400"/>
              <a:buNone/>
              <a:defRPr sz="6400">
                <a:solidFill>
                  <a:schemeClr val="lt1"/>
                </a:solidFill>
              </a:defRPr>
            </a:lvl1pPr>
            <a:lvl2pPr lvl="1" rtl="0">
              <a:spcBef>
                <a:spcPts val="0"/>
              </a:spcBef>
              <a:buClr>
                <a:schemeClr val="lt1"/>
              </a:buClr>
              <a:buSzPts val="6400"/>
              <a:buNone/>
              <a:defRPr sz="6400">
                <a:solidFill>
                  <a:schemeClr val="lt1"/>
                </a:solidFill>
              </a:defRPr>
            </a:lvl2pPr>
            <a:lvl3pPr lvl="2" rtl="0">
              <a:spcBef>
                <a:spcPts val="0"/>
              </a:spcBef>
              <a:buClr>
                <a:schemeClr val="lt1"/>
              </a:buClr>
              <a:buSzPts val="6400"/>
              <a:buNone/>
              <a:defRPr sz="6400">
                <a:solidFill>
                  <a:schemeClr val="lt1"/>
                </a:solidFill>
              </a:defRPr>
            </a:lvl3pPr>
            <a:lvl4pPr lvl="3" rtl="0">
              <a:spcBef>
                <a:spcPts val="0"/>
              </a:spcBef>
              <a:buClr>
                <a:schemeClr val="lt1"/>
              </a:buClr>
              <a:buSzPts val="6400"/>
              <a:buNone/>
              <a:defRPr sz="6400">
                <a:solidFill>
                  <a:schemeClr val="lt1"/>
                </a:solidFill>
              </a:defRPr>
            </a:lvl4pPr>
            <a:lvl5pPr lvl="4" rtl="0">
              <a:spcBef>
                <a:spcPts val="0"/>
              </a:spcBef>
              <a:buClr>
                <a:schemeClr val="lt1"/>
              </a:buClr>
              <a:buSzPts val="6400"/>
              <a:buNone/>
              <a:defRPr sz="6400">
                <a:solidFill>
                  <a:schemeClr val="lt1"/>
                </a:solidFill>
              </a:defRPr>
            </a:lvl5pPr>
            <a:lvl6pPr lvl="5" rtl="0">
              <a:spcBef>
                <a:spcPts val="0"/>
              </a:spcBef>
              <a:buClr>
                <a:schemeClr val="lt1"/>
              </a:buClr>
              <a:buSzPts val="6400"/>
              <a:buNone/>
              <a:defRPr sz="6400">
                <a:solidFill>
                  <a:schemeClr val="lt1"/>
                </a:solidFill>
              </a:defRPr>
            </a:lvl6pPr>
            <a:lvl7pPr lvl="6" rtl="0">
              <a:spcBef>
                <a:spcPts val="0"/>
              </a:spcBef>
              <a:buClr>
                <a:schemeClr val="lt1"/>
              </a:buClr>
              <a:buSzPts val="6400"/>
              <a:buNone/>
              <a:defRPr sz="6400">
                <a:solidFill>
                  <a:schemeClr val="lt1"/>
                </a:solidFill>
              </a:defRPr>
            </a:lvl7pPr>
            <a:lvl8pPr lvl="7" rtl="0">
              <a:spcBef>
                <a:spcPts val="0"/>
              </a:spcBef>
              <a:buClr>
                <a:schemeClr val="lt1"/>
              </a:buClr>
              <a:buSzPts val="6400"/>
              <a:buNone/>
              <a:defRPr sz="6400">
                <a:solidFill>
                  <a:schemeClr val="lt1"/>
                </a:solidFill>
              </a:defRPr>
            </a:lvl8pPr>
            <a:lvl9pPr lvl="8" rtl="0">
              <a:spcBef>
                <a:spcPts val="0"/>
              </a:spcBef>
              <a:buClr>
                <a:schemeClr val="lt1"/>
              </a:buClr>
              <a:buSzPts val="6400"/>
              <a:buNone/>
              <a:defRPr sz="6400">
                <a:solidFill>
                  <a:schemeClr val="lt1"/>
                </a:solidFill>
              </a:defRPr>
            </a:lvl9pPr>
          </a:lstStyle>
          <a:p>
            <a:endParaRPr/>
          </a:p>
        </p:txBody>
      </p:sp>
      <p:sp>
        <p:nvSpPr>
          <p:cNvPr id="39" name="Shape 39"/>
          <p:cNvSpPr txBox="1">
            <a:spLocks noGrp="1"/>
          </p:cNvSpPr>
          <p:nvPr>
            <p:ph type="sldNum" idx="12"/>
          </p:nvPr>
        </p:nvSpPr>
        <p:spPr>
          <a:xfrm>
            <a:off x="11296610" y="6217622"/>
            <a:ext cx="731700" cy="524700"/>
          </a:xfrm>
          <a:prstGeom prst="rect">
            <a:avLst/>
          </a:prstGeom>
        </p:spPr>
        <p:txBody>
          <a:bodyPr wrap="square" lIns="121900" tIns="121900" rIns="121900" bIns="121900" anchor="ctr" anchorCtr="0">
            <a:noAutofit/>
          </a:bodyPr>
          <a:lstStyle/>
          <a:p>
            <a:pPr marL="0" lvl="0" indent="0" rtl="0">
              <a:spcBef>
                <a:spcPts val="0"/>
              </a:spcBef>
              <a:buNone/>
            </a:pPr>
            <a:fld id="{00000000-1234-1234-1234-123412341234}" type="slidenum">
              <a:rPr lang="en-US">
                <a:solidFill>
                  <a:schemeClr val="lt1"/>
                </a:solidFill>
              </a:rPr>
              <a:t>‹#›</a:t>
            </a:fld>
            <a:endParaRPr lang="en-US">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0"/>
        <p:cNvGrpSpPr/>
        <p:nvPr/>
      </p:nvGrpSpPr>
      <p:grpSpPr>
        <a:xfrm>
          <a:off x="0" y="0"/>
          <a:ext cx="0" cy="0"/>
          <a:chOff x="0" y="0"/>
          <a:chExt cx="0" cy="0"/>
        </a:xfrm>
      </p:grpSpPr>
      <p:sp>
        <p:nvSpPr>
          <p:cNvPr id="41" name="Shape 41"/>
          <p:cNvSpPr/>
          <p:nvPr/>
        </p:nvSpPr>
        <p:spPr>
          <a:xfrm>
            <a:off x="6096000" y="133"/>
            <a:ext cx="6096000" cy="6858000"/>
          </a:xfrm>
          <a:prstGeom prst="rect">
            <a:avLst/>
          </a:prstGeom>
          <a:solidFill>
            <a:schemeClr val="dk1"/>
          </a:solidFill>
          <a:ln>
            <a:noFill/>
          </a:ln>
        </p:spPr>
        <p:txBody>
          <a:bodyPr wrap="square" lIns="121900" tIns="121900" rIns="121900" bIns="121900" anchor="ctr" anchorCtr="0">
            <a:noAutofit/>
          </a:bodyPr>
          <a:lstStyle/>
          <a:p>
            <a:pPr marL="0" lvl="0" indent="0">
              <a:spcBef>
                <a:spcPts val="0"/>
              </a:spcBef>
              <a:buNone/>
            </a:pPr>
            <a:endParaRPr/>
          </a:p>
        </p:txBody>
      </p:sp>
      <p:cxnSp>
        <p:nvCxnSpPr>
          <p:cNvPr id="42" name="Shape 42"/>
          <p:cNvCxnSpPr/>
          <p:nvPr/>
        </p:nvCxnSpPr>
        <p:spPr>
          <a:xfrm>
            <a:off x="6706233" y="5994000"/>
            <a:ext cx="624300" cy="0"/>
          </a:xfrm>
          <a:prstGeom prst="straightConnector1">
            <a:avLst/>
          </a:prstGeom>
          <a:noFill/>
          <a:ln w="19050" cap="flat" cmpd="sng">
            <a:solidFill>
              <a:schemeClr val="lt1"/>
            </a:solidFill>
            <a:prstDash val="solid"/>
            <a:round/>
            <a:headEnd type="none" w="med" len="med"/>
            <a:tailEnd type="none" w="med" len="med"/>
          </a:ln>
        </p:spPr>
      </p:cxnSp>
      <p:sp>
        <p:nvSpPr>
          <p:cNvPr id="43" name="Shape 43"/>
          <p:cNvSpPr txBox="1">
            <a:spLocks noGrp="1"/>
          </p:cNvSpPr>
          <p:nvPr>
            <p:ph type="title"/>
          </p:nvPr>
        </p:nvSpPr>
        <p:spPr>
          <a:xfrm>
            <a:off x="354000" y="1834132"/>
            <a:ext cx="5393700" cy="2069100"/>
          </a:xfrm>
          <a:prstGeom prst="rect">
            <a:avLst/>
          </a:prstGeom>
        </p:spPr>
        <p:txBody>
          <a:bodyPr wrap="square" lIns="121900" tIns="121900" rIns="121900" bIns="121900" anchor="b" anchorCtr="0"/>
          <a:lstStyle>
            <a:lvl1pPr lvl="0" algn="ctr" rtl="0">
              <a:spcBef>
                <a:spcPts val="0"/>
              </a:spcBef>
              <a:buSzPts val="5100"/>
              <a:buNone/>
              <a:defRPr sz="5100"/>
            </a:lvl1pPr>
            <a:lvl2pPr lvl="1" algn="ctr" rtl="0">
              <a:spcBef>
                <a:spcPts val="0"/>
              </a:spcBef>
              <a:buSzPts val="5100"/>
              <a:buNone/>
              <a:defRPr sz="5100"/>
            </a:lvl2pPr>
            <a:lvl3pPr lvl="2" algn="ctr" rtl="0">
              <a:spcBef>
                <a:spcPts val="0"/>
              </a:spcBef>
              <a:buSzPts val="5100"/>
              <a:buNone/>
              <a:defRPr sz="5100"/>
            </a:lvl3pPr>
            <a:lvl4pPr lvl="3" algn="ctr" rtl="0">
              <a:spcBef>
                <a:spcPts val="0"/>
              </a:spcBef>
              <a:buSzPts val="5100"/>
              <a:buNone/>
              <a:defRPr sz="5100"/>
            </a:lvl4pPr>
            <a:lvl5pPr lvl="4" algn="ctr" rtl="0">
              <a:spcBef>
                <a:spcPts val="0"/>
              </a:spcBef>
              <a:buSzPts val="5100"/>
              <a:buNone/>
              <a:defRPr sz="5100"/>
            </a:lvl5pPr>
            <a:lvl6pPr lvl="5" algn="ctr" rtl="0">
              <a:spcBef>
                <a:spcPts val="0"/>
              </a:spcBef>
              <a:buSzPts val="5100"/>
              <a:buNone/>
              <a:defRPr sz="5100"/>
            </a:lvl6pPr>
            <a:lvl7pPr lvl="6" algn="ctr" rtl="0">
              <a:spcBef>
                <a:spcPts val="0"/>
              </a:spcBef>
              <a:buSzPts val="5100"/>
              <a:buNone/>
              <a:defRPr sz="5100"/>
            </a:lvl7pPr>
            <a:lvl8pPr lvl="7" algn="ctr" rtl="0">
              <a:spcBef>
                <a:spcPts val="0"/>
              </a:spcBef>
              <a:buSzPts val="5100"/>
              <a:buNone/>
              <a:defRPr sz="5100"/>
            </a:lvl8pPr>
            <a:lvl9pPr lvl="8" algn="ctr" rtl="0">
              <a:spcBef>
                <a:spcPts val="0"/>
              </a:spcBef>
              <a:buSzPts val="5100"/>
              <a:buNone/>
              <a:defRPr sz="5100"/>
            </a:lvl9pPr>
          </a:lstStyle>
          <a:p>
            <a:endParaRPr/>
          </a:p>
        </p:txBody>
      </p:sp>
      <p:sp>
        <p:nvSpPr>
          <p:cNvPr id="44" name="Shape 44"/>
          <p:cNvSpPr txBox="1">
            <a:spLocks noGrp="1"/>
          </p:cNvSpPr>
          <p:nvPr>
            <p:ph type="subTitle" idx="1"/>
          </p:nvPr>
        </p:nvSpPr>
        <p:spPr>
          <a:xfrm>
            <a:off x="354000" y="3974834"/>
            <a:ext cx="5393700" cy="1794000"/>
          </a:xfrm>
          <a:prstGeom prst="rect">
            <a:avLst/>
          </a:prstGeom>
        </p:spPr>
        <p:txBody>
          <a:bodyPr wrap="square" lIns="121900" tIns="121900" rIns="121900" bIns="121900" anchor="t" anchorCtr="0"/>
          <a:lstStyle>
            <a:lvl1pPr lvl="0" algn="ctr" rtl="0">
              <a:lnSpc>
                <a:spcPct val="100000"/>
              </a:lnSpc>
              <a:spcBef>
                <a:spcPts val="0"/>
              </a:spcBef>
              <a:spcAft>
                <a:spcPts val="0"/>
              </a:spcAft>
              <a:buSzPts val="2400"/>
              <a:buNone/>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45" name="Shape 45"/>
          <p:cNvSpPr txBox="1">
            <a:spLocks noGrp="1"/>
          </p:cNvSpPr>
          <p:nvPr>
            <p:ph type="body" idx="2"/>
          </p:nvPr>
        </p:nvSpPr>
        <p:spPr>
          <a:xfrm>
            <a:off x="6586000" y="965600"/>
            <a:ext cx="5115900" cy="4926900"/>
          </a:xfrm>
          <a:prstGeom prst="rect">
            <a:avLst/>
          </a:prstGeom>
        </p:spPr>
        <p:txBody>
          <a:bodyPr wrap="square" lIns="121900" tIns="121900" rIns="121900" bIns="121900" anchor="ctr" anchorCtr="0"/>
          <a:lstStyle>
            <a:lvl1pPr lvl="0" rtl="0">
              <a:spcBef>
                <a:spcPts val="0"/>
              </a:spcBef>
              <a:buClr>
                <a:schemeClr val="lt1"/>
              </a:buClr>
              <a:buSzPts val="2400"/>
              <a:buChar char="●"/>
              <a:defRPr>
                <a:solidFill>
                  <a:schemeClr val="lt1"/>
                </a:solidFill>
              </a:defRPr>
            </a:lvl1pPr>
            <a:lvl2pPr lvl="1" rtl="0">
              <a:spcBef>
                <a:spcPts val="0"/>
              </a:spcBef>
              <a:buClr>
                <a:schemeClr val="lt1"/>
              </a:buClr>
              <a:buSzPts val="1900"/>
              <a:buChar char="○"/>
              <a:defRPr>
                <a:solidFill>
                  <a:schemeClr val="lt1"/>
                </a:solidFill>
              </a:defRPr>
            </a:lvl2pPr>
            <a:lvl3pPr lvl="2" rtl="0">
              <a:spcBef>
                <a:spcPts val="0"/>
              </a:spcBef>
              <a:buClr>
                <a:schemeClr val="lt1"/>
              </a:buClr>
              <a:buSzPts val="1900"/>
              <a:buChar char="■"/>
              <a:defRPr>
                <a:solidFill>
                  <a:schemeClr val="lt1"/>
                </a:solidFill>
              </a:defRPr>
            </a:lvl3pPr>
            <a:lvl4pPr lvl="3" rtl="0">
              <a:spcBef>
                <a:spcPts val="0"/>
              </a:spcBef>
              <a:buClr>
                <a:schemeClr val="lt1"/>
              </a:buClr>
              <a:buSzPts val="1900"/>
              <a:buChar char="●"/>
              <a:defRPr>
                <a:solidFill>
                  <a:schemeClr val="lt1"/>
                </a:solidFill>
              </a:defRPr>
            </a:lvl4pPr>
            <a:lvl5pPr lvl="4" rtl="0">
              <a:spcBef>
                <a:spcPts val="0"/>
              </a:spcBef>
              <a:buClr>
                <a:schemeClr val="lt1"/>
              </a:buClr>
              <a:buSzPts val="1900"/>
              <a:buChar char="○"/>
              <a:defRPr>
                <a:solidFill>
                  <a:schemeClr val="lt1"/>
                </a:solidFill>
              </a:defRPr>
            </a:lvl5pPr>
            <a:lvl6pPr lvl="5" rtl="0">
              <a:spcBef>
                <a:spcPts val="0"/>
              </a:spcBef>
              <a:buClr>
                <a:schemeClr val="lt1"/>
              </a:buClr>
              <a:buSzPts val="1900"/>
              <a:buChar char="■"/>
              <a:defRPr>
                <a:solidFill>
                  <a:schemeClr val="lt1"/>
                </a:solidFill>
              </a:defRPr>
            </a:lvl6pPr>
            <a:lvl7pPr lvl="6" rtl="0">
              <a:spcBef>
                <a:spcPts val="0"/>
              </a:spcBef>
              <a:buClr>
                <a:schemeClr val="lt1"/>
              </a:buClr>
              <a:buSzPts val="1900"/>
              <a:buChar char="●"/>
              <a:defRPr>
                <a:solidFill>
                  <a:schemeClr val="lt1"/>
                </a:solidFill>
              </a:defRPr>
            </a:lvl7pPr>
            <a:lvl8pPr lvl="7" rtl="0">
              <a:spcBef>
                <a:spcPts val="0"/>
              </a:spcBef>
              <a:buClr>
                <a:schemeClr val="lt1"/>
              </a:buClr>
              <a:buSzPts val="1900"/>
              <a:buChar char="○"/>
              <a:defRPr>
                <a:solidFill>
                  <a:schemeClr val="lt1"/>
                </a:solidFill>
              </a:defRPr>
            </a:lvl8pPr>
            <a:lvl9pPr lvl="8" rtl="0">
              <a:spcBef>
                <a:spcPts val="0"/>
              </a:spcBef>
              <a:buClr>
                <a:schemeClr val="lt1"/>
              </a:buClr>
              <a:buSzPts val="1900"/>
              <a:buChar char="■"/>
              <a:defRPr>
                <a:solidFill>
                  <a:schemeClr val="lt1"/>
                </a:solidFill>
              </a:defRPr>
            </a:lvl9pPr>
          </a:lstStyle>
          <a:p>
            <a:endParaRPr/>
          </a:p>
        </p:txBody>
      </p:sp>
      <p:sp>
        <p:nvSpPr>
          <p:cNvPr id="46" name="Shape 46"/>
          <p:cNvSpPr txBox="1">
            <a:spLocks noGrp="1"/>
          </p:cNvSpPr>
          <p:nvPr>
            <p:ph type="sldNum" idx="12"/>
          </p:nvPr>
        </p:nvSpPr>
        <p:spPr>
          <a:xfrm>
            <a:off x="11296610" y="6217622"/>
            <a:ext cx="731700" cy="524700"/>
          </a:xfrm>
          <a:prstGeom prst="rect">
            <a:avLst/>
          </a:prstGeom>
        </p:spPr>
        <p:txBody>
          <a:bodyPr wrap="square" lIns="121900" tIns="121900" rIns="121900" bIns="121900" anchor="ctr" anchorCtr="0">
            <a:noAutofit/>
          </a:bodyPr>
          <a:lstStyle/>
          <a:p>
            <a:pPr marL="0" lvl="0" indent="0" rtl="0">
              <a:spcBef>
                <a:spcPts val="0"/>
              </a:spcBef>
              <a:buNone/>
            </a:pPr>
            <a:fld id="{00000000-1234-1234-1234-123412341234}" type="slidenum">
              <a:rPr lang="en-US">
                <a:solidFill>
                  <a:schemeClr val="lt1"/>
                </a:solidFill>
              </a:rPr>
              <a:t>‹#›</a:t>
            </a:fld>
            <a:endParaRPr lang="en-US">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7"/>
        <p:cNvGrpSpPr/>
        <p:nvPr/>
      </p:nvGrpSpPr>
      <p:grpSpPr>
        <a:xfrm>
          <a:off x="0" y="0"/>
          <a:ext cx="0" cy="0"/>
          <a:chOff x="0" y="0"/>
          <a:chExt cx="0" cy="0"/>
        </a:xfrm>
      </p:grpSpPr>
      <p:sp>
        <p:nvSpPr>
          <p:cNvPr id="48" name="Shape 48"/>
          <p:cNvSpPr txBox="1">
            <a:spLocks noGrp="1"/>
          </p:cNvSpPr>
          <p:nvPr>
            <p:ph type="body" idx="1"/>
          </p:nvPr>
        </p:nvSpPr>
        <p:spPr>
          <a:xfrm>
            <a:off x="426000" y="5644967"/>
            <a:ext cx="7998300" cy="798300"/>
          </a:xfrm>
          <a:prstGeom prst="rect">
            <a:avLst/>
          </a:prstGeom>
        </p:spPr>
        <p:txBody>
          <a:bodyPr wrap="square" lIns="121900" tIns="121900" rIns="121900" bIns="121900" anchor="ctr" anchorCtr="0"/>
          <a:lstStyle>
            <a:lvl1pPr lvl="0" rtl="0">
              <a:lnSpc>
                <a:spcPct val="100000"/>
              </a:lnSpc>
              <a:spcBef>
                <a:spcPts val="0"/>
              </a:spcBef>
              <a:spcAft>
                <a:spcPts val="0"/>
              </a:spcAft>
              <a:buClr>
                <a:schemeClr val="accent3"/>
              </a:buClr>
              <a:buSzPts val="24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9" name="Shape 49"/>
          <p:cNvSpPr txBox="1">
            <a:spLocks noGrp="1"/>
          </p:cNvSpPr>
          <p:nvPr>
            <p:ph type="sldNum" idx="12"/>
          </p:nvPr>
        </p:nvSpPr>
        <p:spPr>
          <a:xfrm>
            <a:off x="11296610" y="6217622"/>
            <a:ext cx="731700" cy="524700"/>
          </a:xfrm>
          <a:prstGeom prst="rect">
            <a:avLst/>
          </a:prstGeom>
        </p:spPr>
        <p:txBody>
          <a:bodyPr wrap="square" lIns="121900" tIns="121900" rIns="121900" bIns="121900" anchor="ctr" anchorCtr="0">
            <a:noAutofit/>
          </a:bodyPr>
          <a:lstStyle/>
          <a:p>
            <a:pPr marL="0" lvl="0" indent="0" rtl="0">
              <a:spcBef>
                <a:spcPts val="0"/>
              </a:spcBef>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15600" y="593367"/>
            <a:ext cx="11360700" cy="763500"/>
          </a:xfrm>
          <a:prstGeom prst="rect">
            <a:avLst/>
          </a:prstGeom>
          <a:noFill/>
          <a:ln>
            <a:noFill/>
          </a:ln>
        </p:spPr>
        <p:txBody>
          <a:bodyPr wrap="square" lIns="121900" tIns="121900" rIns="121900" bIns="121900" anchor="t" anchorCtr="0"/>
          <a:lstStyle>
            <a:lvl1pPr lvl="0" rtl="0">
              <a:spcBef>
                <a:spcPts val="0"/>
              </a:spcBef>
              <a:buClr>
                <a:schemeClr val="accent3"/>
              </a:buClr>
              <a:buSzPts val="4000"/>
              <a:buFont typeface="Alfa Slab One"/>
              <a:buNone/>
              <a:defRPr sz="4000">
                <a:solidFill>
                  <a:schemeClr val="accent3"/>
                </a:solidFill>
                <a:latin typeface="Alfa Slab One"/>
                <a:ea typeface="Alfa Slab One"/>
                <a:cs typeface="Alfa Slab One"/>
                <a:sym typeface="Alfa Slab One"/>
              </a:defRPr>
            </a:lvl1pPr>
            <a:lvl2pPr lvl="1" rtl="0">
              <a:spcBef>
                <a:spcPts val="0"/>
              </a:spcBef>
              <a:buClr>
                <a:schemeClr val="accent3"/>
              </a:buClr>
              <a:buSzPts val="4000"/>
              <a:buFont typeface="Alfa Slab One"/>
              <a:buNone/>
              <a:defRPr sz="4000">
                <a:solidFill>
                  <a:schemeClr val="accent3"/>
                </a:solidFill>
                <a:latin typeface="Alfa Slab One"/>
                <a:ea typeface="Alfa Slab One"/>
                <a:cs typeface="Alfa Slab One"/>
                <a:sym typeface="Alfa Slab One"/>
              </a:defRPr>
            </a:lvl2pPr>
            <a:lvl3pPr lvl="2" rtl="0">
              <a:spcBef>
                <a:spcPts val="0"/>
              </a:spcBef>
              <a:buClr>
                <a:schemeClr val="accent3"/>
              </a:buClr>
              <a:buSzPts val="4000"/>
              <a:buFont typeface="Alfa Slab One"/>
              <a:buNone/>
              <a:defRPr sz="4000">
                <a:solidFill>
                  <a:schemeClr val="accent3"/>
                </a:solidFill>
                <a:latin typeface="Alfa Slab One"/>
                <a:ea typeface="Alfa Slab One"/>
                <a:cs typeface="Alfa Slab One"/>
                <a:sym typeface="Alfa Slab One"/>
              </a:defRPr>
            </a:lvl3pPr>
            <a:lvl4pPr lvl="3" rtl="0">
              <a:spcBef>
                <a:spcPts val="0"/>
              </a:spcBef>
              <a:buClr>
                <a:schemeClr val="accent3"/>
              </a:buClr>
              <a:buSzPts val="4000"/>
              <a:buFont typeface="Alfa Slab One"/>
              <a:buNone/>
              <a:defRPr sz="4000">
                <a:solidFill>
                  <a:schemeClr val="accent3"/>
                </a:solidFill>
                <a:latin typeface="Alfa Slab One"/>
                <a:ea typeface="Alfa Slab One"/>
                <a:cs typeface="Alfa Slab One"/>
                <a:sym typeface="Alfa Slab One"/>
              </a:defRPr>
            </a:lvl4pPr>
            <a:lvl5pPr lvl="4" rtl="0">
              <a:spcBef>
                <a:spcPts val="0"/>
              </a:spcBef>
              <a:buClr>
                <a:schemeClr val="accent3"/>
              </a:buClr>
              <a:buSzPts val="4000"/>
              <a:buFont typeface="Alfa Slab One"/>
              <a:buNone/>
              <a:defRPr sz="4000">
                <a:solidFill>
                  <a:schemeClr val="accent3"/>
                </a:solidFill>
                <a:latin typeface="Alfa Slab One"/>
                <a:ea typeface="Alfa Slab One"/>
                <a:cs typeface="Alfa Slab One"/>
                <a:sym typeface="Alfa Slab One"/>
              </a:defRPr>
            </a:lvl5pPr>
            <a:lvl6pPr lvl="5" rtl="0">
              <a:spcBef>
                <a:spcPts val="0"/>
              </a:spcBef>
              <a:buClr>
                <a:schemeClr val="accent3"/>
              </a:buClr>
              <a:buSzPts val="4000"/>
              <a:buFont typeface="Alfa Slab One"/>
              <a:buNone/>
              <a:defRPr sz="4000">
                <a:solidFill>
                  <a:schemeClr val="accent3"/>
                </a:solidFill>
                <a:latin typeface="Alfa Slab One"/>
                <a:ea typeface="Alfa Slab One"/>
                <a:cs typeface="Alfa Slab One"/>
                <a:sym typeface="Alfa Slab One"/>
              </a:defRPr>
            </a:lvl6pPr>
            <a:lvl7pPr lvl="6" rtl="0">
              <a:spcBef>
                <a:spcPts val="0"/>
              </a:spcBef>
              <a:buClr>
                <a:schemeClr val="accent3"/>
              </a:buClr>
              <a:buSzPts val="4000"/>
              <a:buFont typeface="Alfa Slab One"/>
              <a:buNone/>
              <a:defRPr sz="4000">
                <a:solidFill>
                  <a:schemeClr val="accent3"/>
                </a:solidFill>
                <a:latin typeface="Alfa Slab One"/>
                <a:ea typeface="Alfa Slab One"/>
                <a:cs typeface="Alfa Slab One"/>
                <a:sym typeface="Alfa Slab One"/>
              </a:defRPr>
            </a:lvl7pPr>
            <a:lvl8pPr lvl="7" rtl="0">
              <a:spcBef>
                <a:spcPts val="0"/>
              </a:spcBef>
              <a:buClr>
                <a:schemeClr val="accent3"/>
              </a:buClr>
              <a:buSzPts val="4000"/>
              <a:buFont typeface="Alfa Slab One"/>
              <a:buNone/>
              <a:defRPr sz="4000">
                <a:solidFill>
                  <a:schemeClr val="accent3"/>
                </a:solidFill>
                <a:latin typeface="Alfa Slab One"/>
                <a:ea typeface="Alfa Slab One"/>
                <a:cs typeface="Alfa Slab One"/>
                <a:sym typeface="Alfa Slab One"/>
              </a:defRPr>
            </a:lvl8pPr>
            <a:lvl9pPr lvl="8" rtl="0">
              <a:spcBef>
                <a:spcPts val="0"/>
              </a:spcBef>
              <a:buClr>
                <a:schemeClr val="accent3"/>
              </a:buClr>
              <a:buSzPts val="4000"/>
              <a:buFont typeface="Alfa Slab One"/>
              <a:buNone/>
              <a:defRPr sz="4000">
                <a:solidFill>
                  <a:schemeClr val="accent3"/>
                </a:solidFill>
                <a:latin typeface="Alfa Slab One"/>
                <a:ea typeface="Alfa Slab One"/>
                <a:cs typeface="Alfa Slab One"/>
                <a:sym typeface="Alfa Slab One"/>
              </a:defRPr>
            </a:lvl9pPr>
          </a:lstStyle>
          <a:p>
            <a:endParaRPr/>
          </a:p>
        </p:txBody>
      </p:sp>
      <p:sp>
        <p:nvSpPr>
          <p:cNvPr id="11" name="Shape 11"/>
          <p:cNvSpPr txBox="1">
            <a:spLocks noGrp="1"/>
          </p:cNvSpPr>
          <p:nvPr>
            <p:ph type="body" idx="1"/>
          </p:nvPr>
        </p:nvSpPr>
        <p:spPr>
          <a:xfrm>
            <a:off x="415600" y="1536633"/>
            <a:ext cx="11360700" cy="4555200"/>
          </a:xfrm>
          <a:prstGeom prst="rect">
            <a:avLst/>
          </a:prstGeom>
          <a:noFill/>
          <a:ln>
            <a:noFill/>
          </a:ln>
        </p:spPr>
        <p:txBody>
          <a:bodyPr wrap="square" lIns="121900" tIns="121900" rIns="121900" bIns="121900" anchor="t" anchorCtr="0"/>
          <a:lstStyle>
            <a:lvl1pPr lvl="0" rtl="0">
              <a:lnSpc>
                <a:spcPct val="115000"/>
              </a:lnSpc>
              <a:spcBef>
                <a:spcPts val="0"/>
              </a:spcBef>
              <a:spcAft>
                <a:spcPts val="2100"/>
              </a:spcAft>
              <a:buClr>
                <a:schemeClr val="dk2"/>
              </a:buClr>
              <a:buSzPts val="2400"/>
              <a:buFont typeface="Proxima Nova"/>
              <a:buChar char="●"/>
              <a:defRPr sz="2400">
                <a:solidFill>
                  <a:schemeClr val="dk2"/>
                </a:solidFill>
                <a:latin typeface="Proxima Nova"/>
                <a:ea typeface="Proxima Nova"/>
                <a:cs typeface="Proxima Nova"/>
                <a:sym typeface="Proxima Nova"/>
              </a:defRPr>
            </a:lvl1pPr>
            <a:lvl2pPr lvl="1" rtl="0">
              <a:lnSpc>
                <a:spcPct val="115000"/>
              </a:lnSpc>
              <a:spcBef>
                <a:spcPts val="0"/>
              </a:spcBef>
              <a:spcAft>
                <a:spcPts val="2100"/>
              </a:spcAft>
              <a:buClr>
                <a:schemeClr val="dk2"/>
              </a:buClr>
              <a:buSzPts val="1900"/>
              <a:buFont typeface="Proxima Nova"/>
              <a:buChar char="○"/>
              <a:defRPr sz="1900">
                <a:solidFill>
                  <a:schemeClr val="dk2"/>
                </a:solidFill>
                <a:latin typeface="Proxima Nova"/>
                <a:ea typeface="Proxima Nova"/>
                <a:cs typeface="Proxima Nova"/>
                <a:sym typeface="Proxima Nova"/>
              </a:defRPr>
            </a:lvl2pPr>
            <a:lvl3pPr lvl="2" rtl="0">
              <a:lnSpc>
                <a:spcPct val="115000"/>
              </a:lnSpc>
              <a:spcBef>
                <a:spcPts val="0"/>
              </a:spcBef>
              <a:spcAft>
                <a:spcPts val="2100"/>
              </a:spcAft>
              <a:buClr>
                <a:schemeClr val="dk2"/>
              </a:buClr>
              <a:buSzPts val="1900"/>
              <a:buFont typeface="Proxima Nova"/>
              <a:buChar char="■"/>
              <a:defRPr sz="1900">
                <a:solidFill>
                  <a:schemeClr val="dk2"/>
                </a:solidFill>
                <a:latin typeface="Proxima Nova"/>
                <a:ea typeface="Proxima Nova"/>
                <a:cs typeface="Proxima Nova"/>
                <a:sym typeface="Proxima Nova"/>
              </a:defRPr>
            </a:lvl3pPr>
            <a:lvl4pPr lvl="3" rtl="0">
              <a:lnSpc>
                <a:spcPct val="115000"/>
              </a:lnSpc>
              <a:spcBef>
                <a:spcPts val="0"/>
              </a:spcBef>
              <a:spcAft>
                <a:spcPts val="2100"/>
              </a:spcAft>
              <a:buClr>
                <a:schemeClr val="dk2"/>
              </a:buClr>
              <a:buSzPts val="1900"/>
              <a:buFont typeface="Proxima Nova"/>
              <a:buChar char="●"/>
              <a:defRPr sz="1900">
                <a:solidFill>
                  <a:schemeClr val="dk2"/>
                </a:solidFill>
                <a:latin typeface="Proxima Nova"/>
                <a:ea typeface="Proxima Nova"/>
                <a:cs typeface="Proxima Nova"/>
                <a:sym typeface="Proxima Nova"/>
              </a:defRPr>
            </a:lvl4pPr>
            <a:lvl5pPr lvl="4" rtl="0">
              <a:lnSpc>
                <a:spcPct val="115000"/>
              </a:lnSpc>
              <a:spcBef>
                <a:spcPts val="0"/>
              </a:spcBef>
              <a:spcAft>
                <a:spcPts val="2100"/>
              </a:spcAft>
              <a:buClr>
                <a:schemeClr val="dk2"/>
              </a:buClr>
              <a:buSzPts val="1900"/>
              <a:buFont typeface="Proxima Nova"/>
              <a:buChar char="○"/>
              <a:defRPr sz="1900">
                <a:solidFill>
                  <a:schemeClr val="dk2"/>
                </a:solidFill>
                <a:latin typeface="Proxima Nova"/>
                <a:ea typeface="Proxima Nova"/>
                <a:cs typeface="Proxima Nova"/>
                <a:sym typeface="Proxima Nova"/>
              </a:defRPr>
            </a:lvl5pPr>
            <a:lvl6pPr lvl="5" rtl="0">
              <a:lnSpc>
                <a:spcPct val="115000"/>
              </a:lnSpc>
              <a:spcBef>
                <a:spcPts val="0"/>
              </a:spcBef>
              <a:spcAft>
                <a:spcPts val="2100"/>
              </a:spcAft>
              <a:buClr>
                <a:schemeClr val="dk2"/>
              </a:buClr>
              <a:buSzPts val="1900"/>
              <a:buFont typeface="Proxima Nova"/>
              <a:buChar char="■"/>
              <a:defRPr sz="1900">
                <a:solidFill>
                  <a:schemeClr val="dk2"/>
                </a:solidFill>
                <a:latin typeface="Proxima Nova"/>
                <a:ea typeface="Proxima Nova"/>
                <a:cs typeface="Proxima Nova"/>
                <a:sym typeface="Proxima Nova"/>
              </a:defRPr>
            </a:lvl6pPr>
            <a:lvl7pPr lvl="6" rtl="0">
              <a:lnSpc>
                <a:spcPct val="115000"/>
              </a:lnSpc>
              <a:spcBef>
                <a:spcPts val="0"/>
              </a:spcBef>
              <a:spcAft>
                <a:spcPts val="2100"/>
              </a:spcAft>
              <a:buClr>
                <a:schemeClr val="dk2"/>
              </a:buClr>
              <a:buSzPts val="1900"/>
              <a:buFont typeface="Proxima Nova"/>
              <a:buChar char="●"/>
              <a:defRPr sz="1900">
                <a:solidFill>
                  <a:schemeClr val="dk2"/>
                </a:solidFill>
                <a:latin typeface="Proxima Nova"/>
                <a:ea typeface="Proxima Nova"/>
                <a:cs typeface="Proxima Nova"/>
                <a:sym typeface="Proxima Nova"/>
              </a:defRPr>
            </a:lvl7pPr>
            <a:lvl8pPr lvl="7" rtl="0">
              <a:lnSpc>
                <a:spcPct val="115000"/>
              </a:lnSpc>
              <a:spcBef>
                <a:spcPts val="0"/>
              </a:spcBef>
              <a:spcAft>
                <a:spcPts val="2100"/>
              </a:spcAft>
              <a:buClr>
                <a:schemeClr val="dk2"/>
              </a:buClr>
              <a:buSzPts val="1900"/>
              <a:buFont typeface="Proxima Nova"/>
              <a:buChar char="○"/>
              <a:defRPr sz="1900">
                <a:solidFill>
                  <a:schemeClr val="dk2"/>
                </a:solidFill>
                <a:latin typeface="Proxima Nova"/>
                <a:ea typeface="Proxima Nova"/>
                <a:cs typeface="Proxima Nova"/>
                <a:sym typeface="Proxima Nova"/>
              </a:defRPr>
            </a:lvl8pPr>
            <a:lvl9pPr lvl="8" rtl="0">
              <a:lnSpc>
                <a:spcPct val="115000"/>
              </a:lnSpc>
              <a:spcBef>
                <a:spcPts val="0"/>
              </a:spcBef>
              <a:spcAft>
                <a:spcPts val="2100"/>
              </a:spcAft>
              <a:buClr>
                <a:schemeClr val="dk2"/>
              </a:buClr>
              <a:buSzPts val="1900"/>
              <a:buFont typeface="Proxima Nova"/>
              <a:buChar char="■"/>
              <a:defRPr sz="1900">
                <a:solidFill>
                  <a:schemeClr val="dk2"/>
                </a:solidFill>
                <a:latin typeface="Proxima Nova"/>
                <a:ea typeface="Proxima Nova"/>
                <a:cs typeface="Proxima Nova"/>
                <a:sym typeface="Proxima Nova"/>
              </a:defRPr>
            </a:lvl9pPr>
          </a:lstStyle>
          <a:p>
            <a:endParaRPr/>
          </a:p>
        </p:txBody>
      </p:sp>
      <p:sp>
        <p:nvSpPr>
          <p:cNvPr id="12" name="Shape 12"/>
          <p:cNvSpPr txBox="1">
            <a:spLocks noGrp="1"/>
          </p:cNvSpPr>
          <p:nvPr>
            <p:ph type="sldNum" idx="12"/>
          </p:nvPr>
        </p:nvSpPr>
        <p:spPr>
          <a:xfrm>
            <a:off x="11296610" y="6217622"/>
            <a:ext cx="731700" cy="524700"/>
          </a:xfrm>
          <a:prstGeom prst="rect">
            <a:avLst/>
          </a:prstGeom>
          <a:noFill/>
          <a:ln>
            <a:noFill/>
          </a:ln>
        </p:spPr>
        <p:txBody>
          <a:bodyPr wrap="square" lIns="121900" tIns="121900" rIns="121900" bIns="121900" anchor="ctr" anchorCtr="0">
            <a:noAutofit/>
          </a:bodyPr>
          <a:lstStyle/>
          <a:p>
            <a:pPr marL="0" lvl="0" indent="0" algn="r" rtl="0">
              <a:spcBef>
                <a:spcPts val="0"/>
              </a:spcBef>
              <a:buNone/>
            </a:pPr>
            <a:fld id="{00000000-1234-1234-1234-123412341234}" type="slidenum">
              <a:rPr lang="en-US" sz="1300">
                <a:solidFill>
                  <a:schemeClr val="dk2"/>
                </a:solidFill>
                <a:latin typeface="Proxima Nova"/>
                <a:ea typeface="Proxima Nova"/>
                <a:cs typeface="Proxima Nova"/>
                <a:sym typeface="Proxima Nova"/>
              </a:rPr>
              <a:t>‹#›</a:t>
            </a:fld>
            <a:endParaRPr lang="en-US" sz="1300">
              <a:solidFill>
                <a:schemeClr val="dk2"/>
              </a:solidFill>
              <a:latin typeface="Proxima Nova"/>
              <a:ea typeface="Proxima Nova"/>
              <a:cs typeface="Proxima Nova"/>
              <a:sym typeface="Proxima Nov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4.gif"/></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9"/>
        <p:cNvGrpSpPr/>
        <p:nvPr/>
      </p:nvGrpSpPr>
      <p:grpSpPr>
        <a:xfrm>
          <a:off x="0" y="0"/>
          <a:ext cx="0" cy="0"/>
          <a:chOff x="0" y="0"/>
          <a:chExt cx="0" cy="0"/>
        </a:xfrm>
      </p:grpSpPr>
      <p:sp>
        <p:nvSpPr>
          <p:cNvPr id="60" name="Shape 60"/>
          <p:cNvSpPr txBox="1">
            <a:spLocks noGrp="1"/>
          </p:cNvSpPr>
          <p:nvPr>
            <p:ph type="ctrTitle"/>
          </p:nvPr>
        </p:nvSpPr>
        <p:spPr>
          <a:xfrm>
            <a:off x="6515906" y="384775"/>
            <a:ext cx="5325300" cy="2736900"/>
          </a:xfrm>
          <a:prstGeom prst="rect">
            <a:avLst/>
          </a:prstGeom>
          <a:noFill/>
          <a:ln>
            <a:noFill/>
          </a:ln>
        </p:spPr>
        <p:txBody>
          <a:bodyPr wrap="square" lIns="228600" tIns="228600" rIns="228600" bIns="0" anchor="ctr" anchorCtr="0">
            <a:noAutofit/>
          </a:bodyPr>
          <a:lstStyle/>
          <a:p>
            <a:pPr marL="0" marR="0" lvl="0" indent="0" algn="ctr" rtl="0">
              <a:lnSpc>
                <a:spcPct val="80000"/>
              </a:lnSpc>
              <a:spcBef>
                <a:spcPts val="0"/>
              </a:spcBef>
              <a:buClr>
                <a:srgbClr val="FFFEFF"/>
              </a:buClr>
              <a:buFont typeface="Calibri"/>
              <a:buNone/>
            </a:pPr>
            <a:r>
              <a:rPr lang="en-US" sz="3600" dirty="0">
                <a:latin typeface="Proxima Nova" charset="0"/>
                <a:ea typeface="Proxima Nova" charset="0"/>
                <a:cs typeface="Proxima Nova" charset="0"/>
              </a:rPr>
              <a:t>Perceptually Mapping Hybrid Cars</a:t>
            </a:r>
          </a:p>
        </p:txBody>
      </p:sp>
      <p:sp>
        <p:nvSpPr>
          <p:cNvPr id="61" name="Shape 61"/>
          <p:cNvSpPr txBox="1">
            <a:spLocks noGrp="1"/>
          </p:cNvSpPr>
          <p:nvPr>
            <p:ph type="subTitle" idx="1"/>
          </p:nvPr>
        </p:nvSpPr>
        <p:spPr>
          <a:xfrm>
            <a:off x="76250" y="5716058"/>
            <a:ext cx="11360700" cy="1056900"/>
          </a:xfrm>
          <a:prstGeom prst="rect">
            <a:avLst/>
          </a:prstGeom>
          <a:noFill/>
          <a:ln>
            <a:noFill/>
          </a:ln>
        </p:spPr>
        <p:txBody>
          <a:bodyPr wrap="square" lIns="91425" tIns="0" rIns="91425" bIns="45700" anchor="t" anchorCtr="0">
            <a:noAutofit/>
          </a:bodyPr>
          <a:lstStyle/>
          <a:p>
            <a:pPr marL="0" marR="0" lvl="0" indent="0" algn="ctr" rtl="0">
              <a:lnSpc>
                <a:spcPct val="100000"/>
              </a:lnSpc>
              <a:spcBef>
                <a:spcPts val="0"/>
              </a:spcBef>
              <a:spcAft>
                <a:spcPts val="0"/>
              </a:spcAft>
              <a:buClr>
                <a:schemeClr val="accent1"/>
              </a:buClr>
              <a:buFont typeface="Noto Sans Symbols"/>
              <a:buNone/>
            </a:pPr>
            <a:endParaRPr sz="1800" b="0" i="0" u="none" strike="noStrike" cap="none" dirty="0">
              <a:solidFill>
                <a:srgbClr val="FFFEFF"/>
              </a:solidFill>
              <a:latin typeface="Rockwell"/>
              <a:ea typeface="Rockwell"/>
              <a:cs typeface="Rockwell"/>
              <a:sym typeface="Rockwell"/>
            </a:endParaRPr>
          </a:p>
        </p:txBody>
      </p:sp>
      <p:pic>
        <p:nvPicPr>
          <p:cNvPr id="62" name="Shape 62"/>
          <p:cNvPicPr preferRelativeResize="0"/>
          <p:nvPr/>
        </p:nvPicPr>
        <p:blipFill>
          <a:blip r:embed="rId4">
            <a:alphaModFix/>
          </a:blip>
          <a:stretch>
            <a:fillRect/>
          </a:stretch>
        </p:blipFill>
        <p:spPr>
          <a:xfrm>
            <a:off x="1486700" y="1893150"/>
            <a:ext cx="3973425" cy="1927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415600" y="593367"/>
            <a:ext cx="11360700" cy="763500"/>
          </a:xfrm>
          <a:prstGeom prst="rect">
            <a:avLst/>
          </a:prstGeom>
        </p:spPr>
        <p:txBody>
          <a:bodyPr wrap="square" lIns="121900" tIns="121900" rIns="121900" bIns="121900" anchor="t" anchorCtr="0">
            <a:noAutofit/>
          </a:bodyPr>
          <a:lstStyle/>
          <a:p>
            <a:pPr marL="0" lvl="0" indent="0">
              <a:spcBef>
                <a:spcPts val="0"/>
              </a:spcBef>
              <a:buNone/>
            </a:pPr>
            <a:r>
              <a:rPr lang="en-US" dirty="0">
                <a:latin typeface="Proxima Nova" charset="0"/>
                <a:ea typeface="Proxima Nova" charset="0"/>
                <a:cs typeface="Proxima Nova" charset="0"/>
              </a:rPr>
              <a:t>Surveyed Vehicles MSRP Variation </a:t>
            </a:r>
          </a:p>
        </p:txBody>
      </p:sp>
      <p:graphicFrame>
        <p:nvGraphicFramePr>
          <p:cNvPr id="127" name="Shape 127"/>
          <p:cNvGraphicFramePr/>
          <p:nvPr>
            <p:extLst>
              <p:ext uri="{D42A27DB-BD31-4B8C-83A1-F6EECF244321}">
                <p14:modId xmlns:p14="http://schemas.microsoft.com/office/powerpoint/2010/main" val="410889472"/>
              </p:ext>
            </p:extLst>
          </p:nvPr>
        </p:nvGraphicFramePr>
        <p:xfrm>
          <a:off x="2835725" y="1789164"/>
          <a:ext cx="6520550" cy="4584600"/>
        </p:xfrm>
        <a:graphic>
          <a:graphicData uri="http://schemas.openxmlformats.org/drawingml/2006/table">
            <a:tbl>
              <a:tblPr>
                <a:noFill/>
                <a:tableStyleId>{7369616D-3218-48CB-8B01-8C7BD9A21203}</a:tableStyleId>
              </a:tblPr>
              <a:tblGrid>
                <a:gridCol w="1573600"/>
                <a:gridCol w="2473475"/>
                <a:gridCol w="2473475"/>
              </a:tblGrid>
              <a:tr h="509400">
                <a:tc>
                  <a:txBody>
                    <a:bodyPr/>
                    <a:lstStyle/>
                    <a:p>
                      <a:pPr marL="0" lvl="0" indent="0" rtl="0">
                        <a:spcBef>
                          <a:spcPts val="0"/>
                        </a:spcBef>
                        <a:buNone/>
                      </a:pPr>
                      <a:r>
                        <a:rPr lang="en-US" b="1" dirty="0">
                          <a:latin typeface="Proxima Nova" charset="0"/>
                          <a:ea typeface="Proxima Nova" charset="0"/>
                          <a:cs typeface="Proxima Nova" charset="0"/>
                        </a:rPr>
                        <a:t>Car</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rtl="0">
                        <a:lnSpc>
                          <a:spcPct val="115000"/>
                        </a:lnSpc>
                        <a:spcBef>
                          <a:spcPts val="0"/>
                        </a:spcBef>
                        <a:buNone/>
                      </a:pPr>
                      <a:r>
                        <a:rPr lang="en-US" b="1" dirty="0">
                          <a:latin typeface="Proxima Nova" charset="0"/>
                          <a:ea typeface="Proxima Nova" charset="0"/>
                          <a:cs typeface="Proxima Nova" charset="0"/>
                        </a:rPr>
                        <a:t>Starting MSRP</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rtl="0">
                        <a:lnSpc>
                          <a:spcPct val="115000"/>
                        </a:lnSpc>
                        <a:spcBef>
                          <a:spcPts val="0"/>
                        </a:spcBef>
                        <a:buNone/>
                      </a:pPr>
                      <a:r>
                        <a:rPr lang="en-US" b="1">
                          <a:latin typeface="Proxima Nova" charset="0"/>
                          <a:ea typeface="Proxima Nova" charset="0"/>
                          <a:cs typeface="Proxima Nova" charset="0"/>
                        </a:rPr>
                        <a:t>Price Perception</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r>
              <a:tr h="509400">
                <a:tc>
                  <a:txBody>
                    <a:bodyPr/>
                    <a:lstStyle/>
                    <a:p>
                      <a:pPr marL="0" lvl="0" indent="0" rtl="0">
                        <a:spcBef>
                          <a:spcPts val="0"/>
                        </a:spcBef>
                        <a:buNone/>
                      </a:pPr>
                      <a:r>
                        <a:rPr lang="en-US">
                          <a:latin typeface="Proxima Nova" charset="0"/>
                          <a:ea typeface="Proxima Nova" charset="0"/>
                          <a:cs typeface="Proxima Nova" charset="0"/>
                        </a:rPr>
                        <a:t>Ford Fusion</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rtl="0">
                        <a:spcBef>
                          <a:spcPts val="0"/>
                        </a:spcBef>
                        <a:buNone/>
                      </a:pPr>
                      <a:r>
                        <a:rPr lang="en-US" dirty="0">
                          <a:latin typeface="Proxima Nova" charset="0"/>
                          <a:ea typeface="Proxima Nova" charset="0"/>
                          <a:cs typeface="Proxima Nova" charset="0"/>
                        </a:rPr>
                        <a:t>$ 22,120</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4.03</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F98A71"/>
                    </a:solidFill>
                  </a:tcPr>
                </a:tc>
              </a:tr>
              <a:tr h="509400">
                <a:tc>
                  <a:txBody>
                    <a:bodyPr/>
                    <a:lstStyle/>
                    <a:p>
                      <a:pPr marL="0" lvl="0" indent="0" rtl="0">
                        <a:spcBef>
                          <a:spcPts val="0"/>
                        </a:spcBef>
                        <a:buNone/>
                      </a:pPr>
                      <a:r>
                        <a:rPr lang="en-US">
                          <a:latin typeface="Proxima Nova" charset="0"/>
                          <a:ea typeface="Proxima Nova" charset="0"/>
                          <a:cs typeface="Proxima Nova" charset="0"/>
                        </a:rPr>
                        <a:t>Subaru Legacy</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rtl="0">
                        <a:spcBef>
                          <a:spcPts val="0"/>
                        </a:spcBef>
                        <a:buNone/>
                      </a:pPr>
                      <a:r>
                        <a:rPr lang="en-US" dirty="0">
                          <a:latin typeface="Proxima Nova" charset="0"/>
                          <a:ea typeface="Proxima Nova" charset="0"/>
                          <a:cs typeface="Proxima Nova" charset="0"/>
                        </a:rPr>
                        <a:t>$22,195</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rtl="0">
                        <a:lnSpc>
                          <a:spcPct val="115000"/>
                        </a:lnSpc>
                        <a:spcBef>
                          <a:spcPts val="0"/>
                        </a:spcBef>
                        <a:buNone/>
                      </a:pPr>
                      <a:r>
                        <a:rPr lang="en-US" dirty="0">
                          <a:latin typeface="Proxima Nova" charset="0"/>
                          <a:ea typeface="Proxima Nova" charset="0"/>
                          <a:cs typeface="Proxima Nova" charset="0"/>
                        </a:rPr>
                        <a:t>4.18</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FCC37C"/>
                    </a:solidFill>
                  </a:tcPr>
                </a:tc>
              </a:tr>
              <a:tr h="509400">
                <a:tc>
                  <a:txBody>
                    <a:bodyPr/>
                    <a:lstStyle/>
                    <a:p>
                      <a:pPr marL="0" lvl="0" indent="0" rtl="0">
                        <a:spcBef>
                          <a:spcPts val="0"/>
                        </a:spcBef>
                        <a:buNone/>
                      </a:pPr>
                      <a:r>
                        <a:rPr lang="en-US">
                          <a:latin typeface="Proxima Nova" charset="0"/>
                          <a:ea typeface="Proxima Nova" charset="0"/>
                          <a:cs typeface="Proxima Nova" charset="0"/>
                        </a:rPr>
                        <a:t>Nissan Altima</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rtl="0">
                        <a:spcBef>
                          <a:spcPts val="0"/>
                        </a:spcBef>
                        <a:buNone/>
                      </a:pPr>
                      <a:r>
                        <a:rPr lang="en-US">
                          <a:latin typeface="Proxima Nova" charset="0"/>
                          <a:ea typeface="Proxima Nova" charset="0"/>
                          <a:cs typeface="Proxima Nova" charset="0"/>
                        </a:rPr>
                        <a:t>$23,140</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rtl="0">
                        <a:lnSpc>
                          <a:spcPct val="115000"/>
                        </a:lnSpc>
                        <a:spcBef>
                          <a:spcPts val="0"/>
                        </a:spcBef>
                        <a:buNone/>
                      </a:pPr>
                      <a:r>
                        <a:rPr lang="en-US" dirty="0">
                          <a:latin typeface="Proxima Nova" charset="0"/>
                          <a:ea typeface="Proxima Nova" charset="0"/>
                          <a:cs typeface="Proxima Nova" charset="0"/>
                        </a:rPr>
                        <a:t>3.94</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F8696B"/>
                    </a:solidFill>
                  </a:tcPr>
                </a:tc>
              </a:tr>
              <a:tr h="509400">
                <a:tc>
                  <a:txBody>
                    <a:bodyPr/>
                    <a:lstStyle/>
                    <a:p>
                      <a:pPr marL="0" lvl="0" indent="0" rtl="0">
                        <a:spcBef>
                          <a:spcPts val="0"/>
                        </a:spcBef>
                        <a:buNone/>
                      </a:pPr>
                      <a:r>
                        <a:rPr lang="en-US">
                          <a:latin typeface="Proxima Nova" charset="0"/>
                          <a:ea typeface="Proxima Nova" charset="0"/>
                          <a:cs typeface="Proxima Nova" charset="0"/>
                        </a:rPr>
                        <a:t>Toyota Prius</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rtl="0">
                        <a:spcBef>
                          <a:spcPts val="0"/>
                        </a:spcBef>
                        <a:buNone/>
                      </a:pPr>
                      <a:r>
                        <a:rPr lang="en-US">
                          <a:latin typeface="Proxima Nova" charset="0"/>
                          <a:ea typeface="Proxima Nova" charset="0"/>
                          <a:cs typeface="Proxima Nova" charset="0"/>
                        </a:rPr>
                        <a:t>$ 23,475</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rtl="0">
                        <a:lnSpc>
                          <a:spcPct val="115000"/>
                        </a:lnSpc>
                        <a:spcBef>
                          <a:spcPts val="0"/>
                        </a:spcBef>
                        <a:buNone/>
                      </a:pPr>
                      <a:r>
                        <a:rPr lang="en-US" dirty="0">
                          <a:latin typeface="Proxima Nova" charset="0"/>
                          <a:ea typeface="Proxima Nova" charset="0"/>
                          <a:cs typeface="Proxima Nova" charset="0"/>
                        </a:rPr>
                        <a:t>4.39</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F6E984"/>
                    </a:solidFill>
                  </a:tcPr>
                </a:tc>
              </a:tr>
              <a:tr h="509400">
                <a:tc>
                  <a:txBody>
                    <a:bodyPr/>
                    <a:lstStyle/>
                    <a:p>
                      <a:pPr marL="0" lvl="0" indent="0" rtl="0">
                        <a:spcBef>
                          <a:spcPts val="0"/>
                        </a:spcBef>
                        <a:buNone/>
                      </a:pPr>
                      <a:r>
                        <a:rPr lang="en-US">
                          <a:latin typeface="Proxima Nova" charset="0"/>
                          <a:ea typeface="Proxima Nova" charset="0"/>
                          <a:cs typeface="Proxima Nova" charset="0"/>
                        </a:rPr>
                        <a:t>Honda Accord</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rtl="0">
                        <a:spcBef>
                          <a:spcPts val="0"/>
                        </a:spcBef>
                        <a:buNone/>
                      </a:pPr>
                      <a:r>
                        <a:rPr lang="en-US">
                          <a:latin typeface="Proxima Nova" charset="0"/>
                          <a:ea typeface="Proxima Nova" charset="0"/>
                          <a:cs typeface="Proxima Nova" charset="0"/>
                        </a:rPr>
                        <a:t>$23,570</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rtl="0">
                        <a:lnSpc>
                          <a:spcPct val="115000"/>
                        </a:lnSpc>
                        <a:spcBef>
                          <a:spcPts val="0"/>
                        </a:spcBef>
                        <a:buNone/>
                      </a:pPr>
                      <a:r>
                        <a:rPr lang="en-US" dirty="0">
                          <a:latin typeface="Proxima Nova" charset="0"/>
                          <a:ea typeface="Proxima Nova" charset="0"/>
                          <a:cs typeface="Proxima Nova" charset="0"/>
                        </a:rPr>
                        <a:t>4.03</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F98A71"/>
                    </a:solidFill>
                  </a:tcPr>
                </a:tc>
              </a:tr>
              <a:tr h="509400">
                <a:tc>
                  <a:txBody>
                    <a:bodyPr/>
                    <a:lstStyle/>
                    <a:p>
                      <a:pPr marL="0" lvl="0" indent="0" rtl="0">
                        <a:spcBef>
                          <a:spcPts val="0"/>
                        </a:spcBef>
                        <a:buNone/>
                      </a:pPr>
                      <a:r>
                        <a:rPr lang="en-US">
                          <a:latin typeface="Proxima Nova" charset="0"/>
                          <a:ea typeface="Proxima Nova" charset="0"/>
                          <a:cs typeface="Proxima Nova" charset="0"/>
                        </a:rPr>
                        <a:t>Volvo S60</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rtl="0">
                        <a:spcBef>
                          <a:spcPts val="0"/>
                        </a:spcBef>
                        <a:buNone/>
                      </a:pPr>
                      <a:r>
                        <a:rPr lang="en-US">
                          <a:latin typeface="Proxima Nova" charset="0"/>
                          <a:ea typeface="Proxima Nova" charset="0"/>
                          <a:cs typeface="Proxima Nova" charset="0"/>
                        </a:rPr>
                        <a:t>$34,100</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rtl="0">
                        <a:lnSpc>
                          <a:spcPct val="115000"/>
                        </a:lnSpc>
                        <a:spcBef>
                          <a:spcPts val="0"/>
                        </a:spcBef>
                        <a:buNone/>
                      </a:pPr>
                      <a:r>
                        <a:rPr lang="en-US" dirty="0">
                          <a:latin typeface="Proxima Nova" charset="0"/>
                          <a:ea typeface="Proxima Nova" charset="0"/>
                          <a:cs typeface="Proxima Nova" charset="0"/>
                        </a:rPr>
                        <a:t>5</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C1D981"/>
                    </a:solidFill>
                  </a:tcPr>
                </a:tc>
              </a:tr>
              <a:tr h="509400">
                <a:tc>
                  <a:txBody>
                    <a:bodyPr/>
                    <a:lstStyle/>
                    <a:p>
                      <a:pPr marL="0" lvl="0" indent="0" rtl="0">
                        <a:spcBef>
                          <a:spcPts val="0"/>
                        </a:spcBef>
                        <a:buNone/>
                      </a:pPr>
                      <a:r>
                        <a:rPr lang="en-US">
                          <a:latin typeface="Proxima Nova" charset="0"/>
                          <a:ea typeface="Proxima Nova" charset="0"/>
                          <a:cs typeface="Proxima Nova" charset="0"/>
                        </a:rPr>
                        <a:t>Tesla Model 3</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rtl="0">
                        <a:spcBef>
                          <a:spcPts val="0"/>
                        </a:spcBef>
                        <a:buNone/>
                      </a:pPr>
                      <a:r>
                        <a:rPr lang="en-US">
                          <a:latin typeface="Proxima Nova" charset="0"/>
                          <a:ea typeface="Proxima Nova" charset="0"/>
                          <a:cs typeface="Proxima Nova" charset="0"/>
                        </a:rPr>
                        <a:t>$35,000</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rtl="0">
                        <a:lnSpc>
                          <a:spcPct val="115000"/>
                        </a:lnSpc>
                        <a:spcBef>
                          <a:spcPts val="0"/>
                        </a:spcBef>
                        <a:buNone/>
                      </a:pPr>
                      <a:r>
                        <a:rPr lang="en-US" dirty="0">
                          <a:latin typeface="Proxima Nova" charset="0"/>
                          <a:ea typeface="Proxima Nova" charset="0"/>
                          <a:cs typeface="Proxima Nova" charset="0"/>
                        </a:rPr>
                        <a:t>6.06</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63BE7B"/>
                    </a:solidFill>
                  </a:tcPr>
                </a:tc>
              </a:tr>
              <a:tr h="509400">
                <a:tc>
                  <a:txBody>
                    <a:bodyPr/>
                    <a:lstStyle/>
                    <a:p>
                      <a:pPr marL="0" lvl="0" indent="0" rtl="0">
                        <a:spcBef>
                          <a:spcPts val="0"/>
                        </a:spcBef>
                        <a:buNone/>
                      </a:pPr>
                      <a:r>
                        <a:rPr lang="en-US">
                          <a:latin typeface="Proxima Nova" charset="0"/>
                          <a:ea typeface="Proxima Nova" charset="0"/>
                          <a:cs typeface="Proxima Nova" charset="0"/>
                        </a:rPr>
                        <a:t>BMW i8</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rtl="0">
                        <a:spcBef>
                          <a:spcPts val="0"/>
                        </a:spcBef>
                        <a:buNone/>
                      </a:pPr>
                      <a:r>
                        <a:rPr lang="en-US">
                          <a:latin typeface="Proxima Nova" charset="0"/>
                          <a:ea typeface="Proxima Nova" charset="0"/>
                          <a:cs typeface="Proxima Nova" charset="0"/>
                        </a:rPr>
                        <a:t>$ 143,400</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rtl="0">
                        <a:lnSpc>
                          <a:spcPct val="115000"/>
                        </a:lnSpc>
                        <a:spcBef>
                          <a:spcPts val="0"/>
                        </a:spcBef>
                        <a:buNone/>
                      </a:pPr>
                      <a:r>
                        <a:rPr lang="en-US" dirty="0">
                          <a:latin typeface="Proxima Nova" charset="0"/>
                          <a:ea typeface="Proxima Nova" charset="0"/>
                          <a:cs typeface="Proxima Nova" charset="0"/>
                        </a:rPr>
                        <a:t>5.88</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73C37C"/>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15600" y="593367"/>
            <a:ext cx="11360700" cy="763500"/>
          </a:xfrm>
          <a:prstGeom prst="rect">
            <a:avLst/>
          </a:prstGeom>
        </p:spPr>
        <p:txBody>
          <a:bodyPr wrap="square" lIns="121900" tIns="121900" rIns="121900" bIns="121900" anchor="t" anchorCtr="0">
            <a:noAutofit/>
          </a:bodyPr>
          <a:lstStyle/>
          <a:p>
            <a:pPr marL="0" lvl="0" indent="0">
              <a:spcBef>
                <a:spcPts val="0"/>
              </a:spcBef>
              <a:buNone/>
            </a:pPr>
            <a:r>
              <a:rPr lang="en-US" dirty="0">
                <a:latin typeface="Proxima Nova" charset="0"/>
                <a:ea typeface="Proxima Nova" charset="0"/>
                <a:cs typeface="Proxima Nova" charset="0"/>
              </a:rPr>
              <a:t>Recommendations from the Data</a:t>
            </a:r>
          </a:p>
        </p:txBody>
      </p:sp>
      <p:sp>
        <p:nvSpPr>
          <p:cNvPr id="134" name="Shape 134"/>
          <p:cNvSpPr txBox="1"/>
          <p:nvPr/>
        </p:nvSpPr>
        <p:spPr>
          <a:xfrm>
            <a:off x="415500" y="1540675"/>
            <a:ext cx="9114900" cy="5317200"/>
          </a:xfrm>
          <a:prstGeom prst="rect">
            <a:avLst/>
          </a:prstGeom>
          <a:noFill/>
          <a:ln w="9525" cap="flat" cmpd="sng">
            <a:solidFill>
              <a:srgbClr val="FFFFFF"/>
            </a:solidFill>
            <a:prstDash val="solid"/>
            <a:round/>
            <a:headEnd type="none" w="med" len="med"/>
            <a:tailEnd type="none" w="med" len="med"/>
          </a:ln>
        </p:spPr>
        <p:txBody>
          <a:bodyPr wrap="square" lIns="91425" tIns="91425" rIns="91425" bIns="91425" anchor="t" anchorCtr="0">
            <a:noAutofit/>
          </a:bodyPr>
          <a:lstStyle/>
          <a:p>
            <a:pPr marL="228600" lvl="0" indent="-217170" rtl="0">
              <a:lnSpc>
                <a:spcPct val="120000"/>
              </a:lnSpc>
              <a:spcBef>
                <a:spcPts val="500"/>
              </a:spcBef>
              <a:buClr>
                <a:srgbClr val="000000"/>
              </a:buClr>
              <a:buSzPts val="1800"/>
              <a:buFont typeface="Proxima Nova"/>
              <a:buChar char="★"/>
            </a:pPr>
            <a:r>
              <a:rPr lang="en-US" sz="1800" dirty="0">
                <a:latin typeface="Proxima Nova" charset="0"/>
                <a:ea typeface="Proxima Nova" charset="0"/>
                <a:cs typeface="Proxima Nova" charset="0"/>
                <a:sym typeface="Proxima Nova"/>
              </a:rPr>
              <a:t>Hybrid vehicle perception </a:t>
            </a:r>
          </a:p>
          <a:p>
            <a:pPr marL="685800" lvl="1" indent="-205740" rtl="0">
              <a:lnSpc>
                <a:spcPct val="115000"/>
              </a:lnSpc>
              <a:spcBef>
                <a:spcPts val="0"/>
              </a:spcBef>
              <a:buClr>
                <a:srgbClr val="000000"/>
              </a:buClr>
              <a:buSzPts val="1400"/>
              <a:buFont typeface="Proxima Nova"/>
              <a:buChar char="○"/>
            </a:pPr>
            <a:r>
              <a:rPr lang="en-US" dirty="0">
                <a:latin typeface="Proxima Nova" charset="0"/>
                <a:ea typeface="Proxima Nova" charset="0"/>
                <a:cs typeface="Proxima Nova" charset="0"/>
                <a:sym typeface="Proxima Nova"/>
              </a:rPr>
              <a:t>75% of our surveyors would consider buying a hybrid in the future.</a:t>
            </a:r>
          </a:p>
          <a:p>
            <a:pPr marL="1828800" lvl="2" indent="-393700" rtl="0">
              <a:lnSpc>
                <a:spcPct val="115000"/>
              </a:lnSpc>
              <a:spcBef>
                <a:spcPts val="0"/>
              </a:spcBef>
              <a:buClr>
                <a:schemeClr val="dk2"/>
              </a:buClr>
              <a:buSzPts val="1400"/>
              <a:buFont typeface="Proxima Nova"/>
              <a:buChar char="■"/>
            </a:pPr>
            <a:r>
              <a:rPr lang="en-US" dirty="0">
                <a:latin typeface="Proxima Nova" charset="0"/>
                <a:ea typeface="Proxima Nova" charset="0"/>
                <a:cs typeface="Proxima Nova" charset="0"/>
                <a:sym typeface="Proxima Nova"/>
              </a:rPr>
              <a:t>Hybrids are becoming more attractive in the market.</a:t>
            </a:r>
          </a:p>
          <a:p>
            <a:pPr marL="1828800" lvl="2" indent="-393700" rtl="0">
              <a:lnSpc>
                <a:spcPct val="115000"/>
              </a:lnSpc>
              <a:spcBef>
                <a:spcPts val="0"/>
              </a:spcBef>
              <a:buClr>
                <a:schemeClr val="dk2"/>
              </a:buClr>
              <a:buSzPts val="1400"/>
              <a:buFont typeface="Proxima Nova"/>
              <a:buChar char="■"/>
            </a:pPr>
            <a:r>
              <a:rPr lang="en-US" dirty="0">
                <a:latin typeface="Proxima Nova" charset="0"/>
                <a:ea typeface="Proxima Nova" charset="0"/>
                <a:cs typeface="Proxima Nova" charset="0"/>
                <a:sym typeface="Proxima Nova"/>
              </a:rPr>
              <a:t>“If you build it and they will come.” - Field of Dreams</a:t>
            </a:r>
          </a:p>
          <a:p>
            <a:pPr marL="685800" lvl="1" indent="-205740" rtl="0">
              <a:lnSpc>
                <a:spcPct val="115000"/>
              </a:lnSpc>
              <a:spcBef>
                <a:spcPts val="0"/>
              </a:spcBef>
              <a:buClr>
                <a:schemeClr val="accent1"/>
              </a:buClr>
              <a:buSzPts val="1400"/>
              <a:buFont typeface="Proxima Nova"/>
              <a:buChar char="○"/>
            </a:pPr>
            <a:r>
              <a:rPr lang="en-US" dirty="0">
                <a:latin typeface="Proxima Nova" charset="0"/>
                <a:ea typeface="Proxima Nova" charset="0"/>
                <a:cs typeface="Proxima Nova" charset="0"/>
                <a:sym typeface="Proxima Nova"/>
              </a:rPr>
              <a:t>Hybrid perceptions were much better for the more generic model (i.e. Honda Accord) </a:t>
            </a:r>
          </a:p>
          <a:p>
            <a:pPr marL="1828800" lvl="2" indent="-393700" rtl="0">
              <a:lnSpc>
                <a:spcPct val="115000"/>
              </a:lnSpc>
              <a:spcBef>
                <a:spcPts val="0"/>
              </a:spcBef>
              <a:buClr>
                <a:schemeClr val="dk2"/>
              </a:buClr>
              <a:buSzPts val="1400"/>
              <a:buFont typeface="Proxima Nova"/>
              <a:buChar char="■"/>
            </a:pPr>
            <a:r>
              <a:rPr lang="en-US" dirty="0">
                <a:latin typeface="Proxima Nova" charset="0"/>
                <a:ea typeface="Proxima Nova" charset="0"/>
                <a:cs typeface="Proxima Nova" charset="0"/>
                <a:sym typeface="Proxima Nova"/>
              </a:rPr>
              <a:t>Give customers the choice to purchase their desired car model in a hybrid version.</a:t>
            </a:r>
          </a:p>
          <a:p>
            <a:pPr marL="228600" lvl="0" indent="-217170" rtl="0">
              <a:lnSpc>
                <a:spcPct val="120000"/>
              </a:lnSpc>
              <a:spcBef>
                <a:spcPts val="500"/>
              </a:spcBef>
              <a:buClr>
                <a:srgbClr val="000000"/>
              </a:buClr>
              <a:buSzPts val="1800"/>
              <a:buFont typeface="Proxima Nova"/>
              <a:buChar char="★"/>
            </a:pPr>
            <a:r>
              <a:rPr lang="en-US" sz="1800" dirty="0">
                <a:latin typeface="Proxima Nova" charset="0"/>
                <a:ea typeface="Proxima Nova" charset="0"/>
                <a:cs typeface="Proxima Nova" charset="0"/>
                <a:sym typeface="Proxima Nova"/>
              </a:rPr>
              <a:t>Toyota Prius perception</a:t>
            </a:r>
          </a:p>
          <a:p>
            <a:pPr marL="685800" lvl="1" indent="-205740" rtl="0">
              <a:lnSpc>
                <a:spcPct val="115000"/>
              </a:lnSpc>
              <a:spcBef>
                <a:spcPts val="0"/>
              </a:spcBef>
              <a:buClr>
                <a:srgbClr val="000000"/>
              </a:buClr>
              <a:buSzPts val="1400"/>
              <a:buFont typeface="Proxima Nova"/>
              <a:buChar char="○"/>
            </a:pPr>
            <a:r>
              <a:rPr lang="en-US" dirty="0">
                <a:latin typeface="Proxima Nova" charset="0"/>
                <a:ea typeface="Proxima Nova" charset="0"/>
                <a:cs typeface="Proxima Nova" charset="0"/>
                <a:sym typeface="Proxima Nova"/>
              </a:rPr>
              <a:t>Attractiveness and design/style were the lowest rated averages for the entire survey.</a:t>
            </a:r>
          </a:p>
          <a:p>
            <a:pPr marL="1828800" lvl="2" indent="-393700" rtl="0">
              <a:lnSpc>
                <a:spcPct val="115000"/>
              </a:lnSpc>
              <a:spcBef>
                <a:spcPts val="0"/>
              </a:spcBef>
              <a:buClr>
                <a:schemeClr val="dk2"/>
              </a:buClr>
              <a:buSzPts val="1400"/>
              <a:buFont typeface="Proxima Nova"/>
              <a:buChar char="■"/>
            </a:pPr>
            <a:r>
              <a:rPr lang="en-US" dirty="0">
                <a:latin typeface="Proxima Nova" charset="0"/>
                <a:ea typeface="Proxima Nova" charset="0"/>
                <a:cs typeface="Proxima Nova" charset="0"/>
                <a:sym typeface="Proxima Nova"/>
              </a:rPr>
              <a:t>Implement more attractive designs and aggressively advertise.</a:t>
            </a:r>
          </a:p>
          <a:p>
            <a:pPr marL="1828800" lvl="2" indent="-393700" rtl="0">
              <a:lnSpc>
                <a:spcPct val="115000"/>
              </a:lnSpc>
              <a:spcBef>
                <a:spcPts val="0"/>
              </a:spcBef>
              <a:buClr>
                <a:schemeClr val="dk2"/>
              </a:buClr>
              <a:buSzPts val="1400"/>
              <a:buFont typeface="Proxima Nova"/>
              <a:buChar char="■"/>
            </a:pPr>
            <a:r>
              <a:rPr lang="en-US" dirty="0">
                <a:latin typeface="Proxima Nova" charset="0"/>
                <a:ea typeface="Proxima Nova" charset="0"/>
                <a:cs typeface="Proxima Nova" charset="0"/>
                <a:sym typeface="Proxima Nova"/>
              </a:rPr>
              <a:t>Being “different” will not attract all buyers, some want a more traditional look and feel</a:t>
            </a:r>
          </a:p>
          <a:p>
            <a:pPr marL="685800" lvl="1" indent="-205740" rtl="0">
              <a:lnSpc>
                <a:spcPct val="115000"/>
              </a:lnSpc>
              <a:spcBef>
                <a:spcPts val="0"/>
              </a:spcBef>
              <a:buClr>
                <a:schemeClr val="accent1"/>
              </a:buClr>
              <a:buSzPts val="1400"/>
              <a:buFont typeface="Proxima Nova"/>
              <a:buChar char="○"/>
            </a:pPr>
            <a:r>
              <a:rPr lang="en-US" dirty="0">
                <a:latin typeface="Proxima Nova" charset="0"/>
                <a:ea typeface="Proxima Nova" charset="0"/>
                <a:cs typeface="Proxima Nova" charset="0"/>
                <a:sym typeface="Proxima Nova"/>
              </a:rPr>
              <a:t>Performance was the third lowest rated average for the Prius.</a:t>
            </a:r>
          </a:p>
          <a:p>
            <a:pPr marL="1828800" lvl="2" indent="-393700" rtl="0">
              <a:lnSpc>
                <a:spcPct val="115000"/>
              </a:lnSpc>
              <a:spcBef>
                <a:spcPts val="0"/>
              </a:spcBef>
              <a:buClr>
                <a:schemeClr val="dk2"/>
              </a:buClr>
              <a:buSzPts val="1400"/>
              <a:buFont typeface="Proxima Nova"/>
              <a:buChar char="■"/>
            </a:pPr>
            <a:r>
              <a:rPr lang="en-US" dirty="0">
                <a:latin typeface="Proxima Nova" charset="0"/>
                <a:ea typeface="Proxima Nova" charset="0"/>
                <a:cs typeface="Proxima Nova" charset="0"/>
                <a:sym typeface="Proxima Nova"/>
              </a:rPr>
              <a:t>Bite the bullet on performance and double down on fuel economy, (money maker).</a:t>
            </a:r>
          </a:p>
          <a:p>
            <a:pPr marL="228600" lvl="0" indent="-217170" rtl="0">
              <a:lnSpc>
                <a:spcPct val="120000"/>
              </a:lnSpc>
              <a:spcBef>
                <a:spcPts val="500"/>
              </a:spcBef>
              <a:buClr>
                <a:srgbClr val="000000"/>
              </a:buClr>
              <a:buSzPts val="1800"/>
              <a:buFont typeface="Proxima Nova"/>
              <a:buChar char="★"/>
            </a:pPr>
            <a:r>
              <a:rPr lang="en-US" sz="1800" dirty="0">
                <a:latin typeface="Proxima Nova" charset="0"/>
                <a:ea typeface="Proxima Nova" charset="0"/>
                <a:cs typeface="Proxima Nova" charset="0"/>
                <a:sym typeface="Proxima Nova"/>
              </a:rPr>
              <a:t>Tesla Model 3 perception</a:t>
            </a:r>
          </a:p>
          <a:p>
            <a:pPr marL="685800" lvl="1" indent="-205740" rtl="0">
              <a:lnSpc>
                <a:spcPct val="115000"/>
              </a:lnSpc>
              <a:spcBef>
                <a:spcPts val="0"/>
              </a:spcBef>
              <a:buClr>
                <a:srgbClr val="000000"/>
              </a:buClr>
              <a:buSzPts val="1400"/>
              <a:buFont typeface="Proxima Nova"/>
              <a:buChar char="○"/>
            </a:pPr>
            <a:r>
              <a:rPr lang="en-US" dirty="0">
                <a:latin typeface="Proxima Nova" charset="0"/>
                <a:ea typeface="Proxima Nova" charset="0"/>
                <a:cs typeface="Proxima Nova" charset="0"/>
                <a:sym typeface="Proxima Nova"/>
              </a:rPr>
              <a:t>All vehicles made by Tesla Motors are considered to be very expensive</a:t>
            </a:r>
          </a:p>
          <a:p>
            <a:pPr marL="1828800" lvl="2" indent="-393700" rtl="0">
              <a:lnSpc>
                <a:spcPct val="115000"/>
              </a:lnSpc>
              <a:spcBef>
                <a:spcPts val="0"/>
              </a:spcBef>
              <a:buClr>
                <a:schemeClr val="dk2"/>
              </a:buClr>
              <a:buSzPts val="1400"/>
              <a:buFont typeface="Proxima Nova"/>
              <a:buChar char="■"/>
            </a:pPr>
            <a:r>
              <a:rPr lang="en-US" dirty="0">
                <a:latin typeface="Proxima Nova" charset="0"/>
                <a:ea typeface="Proxima Nova" charset="0"/>
                <a:cs typeface="Proxima Nova" charset="0"/>
                <a:sym typeface="Proxima Nova"/>
              </a:rPr>
              <a:t>Tesla needs to improve their perception when targeting the economy sedan segment.</a:t>
            </a:r>
          </a:p>
          <a:p>
            <a:pPr marL="685800" lvl="1" indent="-205740" rtl="0">
              <a:lnSpc>
                <a:spcPct val="115000"/>
              </a:lnSpc>
              <a:spcBef>
                <a:spcPts val="0"/>
              </a:spcBef>
              <a:buClr>
                <a:schemeClr val="accent1"/>
              </a:buClr>
              <a:buSzPts val="1400"/>
              <a:buFont typeface="Proxima Nova"/>
              <a:buChar char="○"/>
            </a:pPr>
            <a:r>
              <a:rPr lang="en-US" dirty="0">
                <a:latin typeface="Proxima Nova" charset="0"/>
                <a:ea typeface="Proxima Nova" charset="0"/>
                <a:cs typeface="Proxima Nova" charset="0"/>
                <a:sym typeface="Proxima Nova"/>
              </a:rPr>
              <a:t>Tesla already has an exception perception in all other attributes except safety.</a:t>
            </a:r>
          </a:p>
          <a:p>
            <a:pPr marL="1828800" lvl="2" indent="-393700" rtl="0">
              <a:lnSpc>
                <a:spcPct val="115000"/>
              </a:lnSpc>
              <a:spcBef>
                <a:spcPts val="0"/>
              </a:spcBef>
              <a:buClr>
                <a:schemeClr val="dk2"/>
              </a:buClr>
              <a:buSzPts val="1400"/>
              <a:buFont typeface="Proxima Nova"/>
              <a:buChar char="■"/>
            </a:pPr>
            <a:r>
              <a:rPr lang="en-US" dirty="0">
                <a:latin typeface="Proxima Nova" charset="0"/>
                <a:ea typeface="Proxima Nova" charset="0"/>
                <a:cs typeface="Proxima Nova" charset="0"/>
                <a:sym typeface="Proxima Nova"/>
              </a:rPr>
              <a:t>Lead with ads on safety like Volvo and other highly rated safety vehicles.</a:t>
            </a:r>
          </a:p>
          <a:p>
            <a:pPr marL="0" marR="0" lvl="0" indent="0" algn="l" rtl="0">
              <a:lnSpc>
                <a:spcPct val="120000"/>
              </a:lnSpc>
              <a:spcBef>
                <a:spcPts val="500"/>
              </a:spcBef>
              <a:spcAft>
                <a:spcPts val="0"/>
              </a:spcAft>
              <a:buNone/>
            </a:pPr>
            <a:endParaRPr dirty="0">
              <a:latin typeface="Proxima Nova"/>
              <a:ea typeface="Proxima Nova"/>
              <a:cs typeface="Proxima Nova"/>
              <a:sym typeface="Proxima Nova"/>
            </a:endParaRPr>
          </a:p>
        </p:txBody>
      </p:sp>
      <p:pic>
        <p:nvPicPr>
          <p:cNvPr id="135" name="Shape 135"/>
          <p:cNvPicPr preferRelativeResize="0"/>
          <p:nvPr/>
        </p:nvPicPr>
        <p:blipFill rotWithShape="1">
          <a:blip r:embed="rId3">
            <a:alphaModFix/>
          </a:blip>
          <a:srcRect l="67965" t="12427" r="6254" b="30488"/>
          <a:stretch/>
        </p:blipFill>
        <p:spPr>
          <a:xfrm>
            <a:off x="9530400" y="2304175"/>
            <a:ext cx="2222376" cy="2624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415600" y="593367"/>
            <a:ext cx="11360700" cy="763500"/>
          </a:xfrm>
          <a:prstGeom prst="rect">
            <a:avLst/>
          </a:prstGeom>
        </p:spPr>
        <p:txBody>
          <a:bodyPr wrap="square" lIns="121900" tIns="121900" rIns="121900" bIns="121900" anchor="t" anchorCtr="0">
            <a:noAutofit/>
          </a:bodyPr>
          <a:lstStyle/>
          <a:p>
            <a:pPr marL="0" lvl="0" indent="0" rtl="0">
              <a:spcBef>
                <a:spcPts val="0"/>
              </a:spcBef>
              <a:buNone/>
            </a:pPr>
            <a:r>
              <a:rPr lang="en-US" dirty="0">
                <a:latin typeface="Proxima Nova" charset="0"/>
                <a:ea typeface="Proxima Nova" charset="0"/>
                <a:cs typeface="Proxima Nova" charset="0"/>
              </a:rPr>
              <a:t>Executive Summary</a:t>
            </a:r>
          </a:p>
        </p:txBody>
      </p:sp>
      <p:sp>
        <p:nvSpPr>
          <p:cNvPr id="69" name="Shape 69"/>
          <p:cNvSpPr txBox="1"/>
          <p:nvPr/>
        </p:nvSpPr>
        <p:spPr>
          <a:xfrm>
            <a:off x="415500" y="1540675"/>
            <a:ext cx="11360700" cy="5317200"/>
          </a:xfrm>
          <a:prstGeom prst="rect">
            <a:avLst/>
          </a:prstGeom>
          <a:noFill/>
          <a:ln w="9525" cap="flat" cmpd="sng">
            <a:solidFill>
              <a:srgbClr val="FFFFFF"/>
            </a:solidFill>
            <a:prstDash val="solid"/>
            <a:round/>
            <a:headEnd type="none" w="med" len="med"/>
            <a:tailEnd type="none" w="med" len="med"/>
          </a:ln>
        </p:spPr>
        <p:txBody>
          <a:bodyPr wrap="square" lIns="91425" tIns="91425" rIns="91425" bIns="91425" anchor="t" anchorCtr="0">
            <a:noAutofit/>
          </a:bodyPr>
          <a:lstStyle/>
          <a:p>
            <a:pPr marL="228600" lvl="0" indent="-204470" rtl="0">
              <a:lnSpc>
                <a:spcPct val="120000"/>
              </a:lnSpc>
              <a:spcBef>
                <a:spcPts val="500"/>
              </a:spcBef>
              <a:buClr>
                <a:srgbClr val="000000"/>
              </a:buClr>
              <a:buSzPts val="1600"/>
              <a:buFont typeface="Proxima Nova"/>
              <a:buChar char="★"/>
            </a:pPr>
            <a:r>
              <a:rPr lang="en-US" sz="1600" dirty="0">
                <a:latin typeface="Proxima Nova" charset="0"/>
                <a:ea typeface="Proxima Nova" charset="0"/>
                <a:cs typeface="Proxima Nova" charset="0"/>
                <a:sym typeface="Proxima Nova"/>
              </a:rPr>
              <a:t>Project was focused to best understand how hybrid vehicles are perceived in the market</a:t>
            </a:r>
          </a:p>
          <a:p>
            <a:pPr marL="228600" lvl="0" indent="-204470" rtl="0">
              <a:lnSpc>
                <a:spcPct val="120000"/>
              </a:lnSpc>
              <a:spcBef>
                <a:spcPts val="500"/>
              </a:spcBef>
              <a:buClr>
                <a:srgbClr val="000000"/>
              </a:buClr>
              <a:buSzPts val="1600"/>
              <a:buFont typeface="Proxima Nova"/>
              <a:buChar char="★"/>
            </a:pPr>
            <a:r>
              <a:rPr lang="en-US" sz="1600" dirty="0">
                <a:latin typeface="Proxima Nova" charset="0"/>
                <a:ea typeface="Proxima Nova" charset="0"/>
                <a:cs typeface="Proxima Nova" charset="0"/>
                <a:sym typeface="Proxima Nova"/>
              </a:rPr>
              <a:t>Conducted a survey to 33 respondents where they rated 8 attributes of the hybrid vehicles based on an 7 point Likert Scale. </a:t>
            </a:r>
          </a:p>
          <a:p>
            <a:pPr marL="685800" marR="0" lvl="1" indent="-193040" algn="l" rtl="0">
              <a:lnSpc>
                <a:spcPct val="115000"/>
              </a:lnSpc>
              <a:spcBef>
                <a:spcPts val="0"/>
              </a:spcBef>
              <a:spcAft>
                <a:spcPts val="0"/>
              </a:spcAft>
              <a:buClr>
                <a:srgbClr val="000000"/>
              </a:buClr>
              <a:buSzPts val="1200"/>
              <a:buFont typeface="Proxima Nova"/>
              <a:buChar char="○"/>
            </a:pPr>
            <a:r>
              <a:rPr lang="en-US" sz="1200" dirty="0">
                <a:latin typeface="Proxima Nova" charset="0"/>
                <a:ea typeface="Proxima Nova" charset="0"/>
                <a:cs typeface="Proxima Nova" charset="0"/>
                <a:sym typeface="Proxima Nova"/>
              </a:rPr>
              <a:t>⅓ of our respondents were female and ⅔ were male</a:t>
            </a:r>
          </a:p>
          <a:p>
            <a:pPr marL="685800" marR="0" lvl="1" indent="-193040" algn="l" rtl="0">
              <a:lnSpc>
                <a:spcPct val="115000"/>
              </a:lnSpc>
              <a:spcBef>
                <a:spcPts val="0"/>
              </a:spcBef>
              <a:spcAft>
                <a:spcPts val="0"/>
              </a:spcAft>
              <a:buClr>
                <a:srgbClr val="000000"/>
              </a:buClr>
              <a:buSzPts val="1200"/>
              <a:buFont typeface="Proxima Nova"/>
              <a:buChar char="○"/>
            </a:pPr>
            <a:r>
              <a:rPr lang="en-US" sz="1200" dirty="0">
                <a:latin typeface="Proxima Nova" charset="0"/>
                <a:ea typeface="Proxima Nova" charset="0"/>
                <a:cs typeface="Proxima Nova" charset="0"/>
                <a:sym typeface="Proxima Nova"/>
              </a:rPr>
              <a:t>Our audience was reactively split between age demographics of 18-24 and 24-40</a:t>
            </a:r>
          </a:p>
          <a:p>
            <a:pPr marL="228600" marR="0" lvl="0" indent="-204470" algn="l" rtl="0">
              <a:lnSpc>
                <a:spcPct val="120000"/>
              </a:lnSpc>
              <a:spcBef>
                <a:spcPts val="500"/>
              </a:spcBef>
              <a:spcAft>
                <a:spcPts val="0"/>
              </a:spcAft>
              <a:buClr>
                <a:srgbClr val="000000"/>
              </a:buClr>
              <a:buSzPts val="1600"/>
              <a:buFont typeface="Proxima Nova"/>
              <a:buChar char="★"/>
            </a:pPr>
            <a:r>
              <a:rPr lang="en-US" sz="1600" dirty="0">
                <a:latin typeface="Proxima Nova" charset="0"/>
                <a:ea typeface="Proxima Nova" charset="0"/>
                <a:cs typeface="Proxima Nova" charset="0"/>
                <a:sym typeface="Proxima Nova"/>
              </a:rPr>
              <a:t>Utilized Position Mapping to analyze the data</a:t>
            </a:r>
          </a:p>
          <a:p>
            <a:pPr marL="685800" marR="0" lvl="1" indent="-193040" algn="l" rtl="0">
              <a:lnSpc>
                <a:spcPct val="115000"/>
              </a:lnSpc>
              <a:spcBef>
                <a:spcPts val="0"/>
              </a:spcBef>
              <a:spcAft>
                <a:spcPts val="0"/>
              </a:spcAft>
              <a:buClr>
                <a:srgbClr val="000000"/>
              </a:buClr>
              <a:buSzPts val="1200"/>
              <a:buFont typeface="Proxima Nova"/>
              <a:buChar char="○"/>
            </a:pPr>
            <a:r>
              <a:rPr lang="en-US" sz="1200" dirty="0">
                <a:latin typeface="Proxima Nova" charset="0"/>
                <a:ea typeface="Proxima Nova" charset="0"/>
                <a:cs typeface="Proxima Nova" charset="0"/>
                <a:sym typeface="Proxima Nova"/>
              </a:rPr>
              <a:t>Describes Market space as perceived by customers in the target segment</a:t>
            </a:r>
          </a:p>
          <a:p>
            <a:pPr marL="685800" marR="0" lvl="1" indent="-193040" algn="l" rtl="0">
              <a:lnSpc>
                <a:spcPct val="115000"/>
              </a:lnSpc>
              <a:spcBef>
                <a:spcPts val="0"/>
              </a:spcBef>
              <a:spcAft>
                <a:spcPts val="0"/>
              </a:spcAft>
              <a:buClr>
                <a:srgbClr val="000000"/>
              </a:buClr>
              <a:buSzPts val="1200"/>
              <a:buFont typeface="Proxima Nova"/>
              <a:buChar char="○"/>
            </a:pPr>
            <a:r>
              <a:rPr lang="en-US" sz="1200" dirty="0">
                <a:latin typeface="Proxima Nova" charset="0"/>
                <a:ea typeface="Proxima Nova" charset="0"/>
                <a:cs typeface="Proxima Nova" charset="0"/>
                <a:sym typeface="Proxima Nova"/>
              </a:rPr>
              <a:t>Each line representing where customer perceives specific attribute, with brands closes to these lines matching with those perceived values</a:t>
            </a:r>
          </a:p>
          <a:p>
            <a:pPr marL="685800" marR="0" lvl="1" indent="-193040" algn="l" rtl="0">
              <a:lnSpc>
                <a:spcPct val="115000"/>
              </a:lnSpc>
              <a:spcBef>
                <a:spcPts val="0"/>
              </a:spcBef>
              <a:spcAft>
                <a:spcPts val="0"/>
              </a:spcAft>
              <a:buClr>
                <a:srgbClr val="000000"/>
              </a:buClr>
              <a:buSzPts val="1200"/>
              <a:buFont typeface="Proxima Nova"/>
              <a:buChar char="○"/>
            </a:pPr>
            <a:r>
              <a:rPr lang="en-US" sz="1200" dirty="0">
                <a:latin typeface="Proxima Nova" charset="0"/>
                <a:ea typeface="Proxima Nova" charset="0"/>
                <a:cs typeface="Proxima Nova" charset="0"/>
                <a:sym typeface="Proxima Nova"/>
              </a:rPr>
              <a:t>Similar perceived offerings are mapped close together</a:t>
            </a:r>
          </a:p>
          <a:p>
            <a:pPr marL="685800" marR="0" lvl="1" indent="-193040" algn="l" rtl="0">
              <a:lnSpc>
                <a:spcPct val="115000"/>
              </a:lnSpc>
              <a:spcBef>
                <a:spcPts val="0"/>
              </a:spcBef>
              <a:spcAft>
                <a:spcPts val="0"/>
              </a:spcAft>
              <a:buClr>
                <a:srgbClr val="000000"/>
              </a:buClr>
              <a:buSzPts val="1200"/>
              <a:buFont typeface="Proxima Nova"/>
              <a:buChar char="○"/>
            </a:pPr>
            <a:r>
              <a:rPr lang="en-US" sz="1200" dirty="0">
                <a:latin typeface="Proxima Nova" charset="0"/>
                <a:ea typeface="Proxima Nova" charset="0"/>
                <a:cs typeface="Proxima Nova" charset="0"/>
                <a:sym typeface="Proxima Nova"/>
              </a:rPr>
              <a:t>Length of line indicates variance in that attribute explained by perceptual map – longer the line, greater the importance</a:t>
            </a:r>
          </a:p>
          <a:p>
            <a:pPr marL="228600" marR="0" lvl="0" indent="-204470" algn="l" rtl="0">
              <a:lnSpc>
                <a:spcPct val="120000"/>
              </a:lnSpc>
              <a:spcBef>
                <a:spcPts val="500"/>
              </a:spcBef>
              <a:spcAft>
                <a:spcPts val="0"/>
              </a:spcAft>
              <a:buClr>
                <a:srgbClr val="000000"/>
              </a:buClr>
              <a:buSzPts val="1600"/>
              <a:buFont typeface="Proxima Nova"/>
              <a:buChar char="★"/>
            </a:pPr>
            <a:r>
              <a:rPr lang="en-US" sz="1600" dirty="0">
                <a:latin typeface="Proxima Nova" charset="0"/>
                <a:ea typeface="Proxima Nova" charset="0"/>
                <a:cs typeface="Proxima Nova" charset="0"/>
                <a:sym typeface="Proxima Nova"/>
              </a:rPr>
              <a:t>Tesla Model 3</a:t>
            </a:r>
          </a:p>
          <a:p>
            <a:pPr marL="685800" lvl="1" indent="-193040" rtl="0">
              <a:lnSpc>
                <a:spcPct val="115000"/>
              </a:lnSpc>
              <a:spcBef>
                <a:spcPts val="0"/>
              </a:spcBef>
              <a:buClr>
                <a:srgbClr val="000000"/>
              </a:buClr>
              <a:buSzPts val="1200"/>
              <a:buFont typeface="Proxima Nova"/>
              <a:buChar char="○"/>
            </a:pPr>
            <a:r>
              <a:rPr lang="en-US" sz="1200" dirty="0">
                <a:latin typeface="Proxima Nova" charset="0"/>
                <a:ea typeface="Proxima Nova" charset="0"/>
                <a:cs typeface="Proxima Nova" charset="0"/>
                <a:sym typeface="Proxima Nova"/>
              </a:rPr>
              <a:t>Made a huge impact perceptually on almost all attributes, but the Model 3 is considered to be too expensive </a:t>
            </a:r>
          </a:p>
          <a:p>
            <a:pPr marL="685800" lvl="1" indent="-193040" rtl="0">
              <a:lnSpc>
                <a:spcPct val="115000"/>
              </a:lnSpc>
              <a:spcBef>
                <a:spcPts val="0"/>
              </a:spcBef>
              <a:buClr>
                <a:srgbClr val="000000"/>
              </a:buClr>
              <a:buSzPts val="1200"/>
              <a:buFont typeface="Proxima Nova"/>
              <a:buChar char="○"/>
            </a:pPr>
            <a:r>
              <a:rPr lang="en-US" sz="1200" dirty="0">
                <a:latin typeface="Proxima Nova" charset="0"/>
                <a:ea typeface="Proxima Nova" charset="0"/>
                <a:cs typeface="Proxima Nova" charset="0"/>
                <a:sym typeface="Proxima Nova"/>
              </a:rPr>
              <a:t>There could potentially be a skew in the perception due to users confusing the Model 3 with the Model S</a:t>
            </a:r>
          </a:p>
          <a:p>
            <a:pPr marL="228600" lvl="0" indent="-204470" rtl="0">
              <a:lnSpc>
                <a:spcPct val="120000"/>
              </a:lnSpc>
              <a:spcBef>
                <a:spcPts val="500"/>
              </a:spcBef>
              <a:buClr>
                <a:srgbClr val="000000"/>
              </a:buClr>
              <a:buSzPts val="1600"/>
              <a:buFont typeface="Proxima Nova"/>
              <a:buChar char="★"/>
            </a:pPr>
            <a:r>
              <a:rPr lang="en-US" sz="1600" dirty="0">
                <a:latin typeface="Proxima Nova" charset="0"/>
                <a:ea typeface="Proxima Nova" charset="0"/>
                <a:cs typeface="Proxima Nova" charset="0"/>
                <a:sym typeface="Proxima Nova"/>
              </a:rPr>
              <a:t>Toyota Prius</a:t>
            </a:r>
          </a:p>
          <a:p>
            <a:pPr marL="685800" lvl="1" indent="-193040" rtl="0">
              <a:lnSpc>
                <a:spcPct val="115000"/>
              </a:lnSpc>
              <a:spcBef>
                <a:spcPts val="0"/>
              </a:spcBef>
              <a:buClr>
                <a:srgbClr val="000000"/>
              </a:buClr>
              <a:buSzPts val="1200"/>
              <a:buFont typeface="Proxima Nova"/>
              <a:buChar char="○"/>
            </a:pPr>
            <a:r>
              <a:rPr lang="en-US" sz="1200" dirty="0">
                <a:latin typeface="Proxima Nova" charset="0"/>
                <a:ea typeface="Proxima Nova" charset="0"/>
                <a:cs typeface="Proxima Nova" charset="0"/>
                <a:sym typeface="Proxima Nova"/>
              </a:rPr>
              <a:t>Perceived to be the most fuel efficient in the market</a:t>
            </a:r>
          </a:p>
          <a:p>
            <a:pPr marL="685800" lvl="1" indent="-193040" rtl="0">
              <a:lnSpc>
                <a:spcPct val="115000"/>
              </a:lnSpc>
              <a:spcBef>
                <a:spcPts val="0"/>
              </a:spcBef>
              <a:buClr>
                <a:srgbClr val="000000"/>
              </a:buClr>
              <a:buSzPts val="1200"/>
              <a:buFont typeface="Proxima Nova"/>
              <a:buChar char="○"/>
            </a:pPr>
            <a:r>
              <a:rPr lang="en-US" sz="1200" dirty="0">
                <a:latin typeface="Proxima Nova" charset="0"/>
                <a:ea typeface="Proxima Nova" charset="0"/>
                <a:cs typeface="Proxima Nova" charset="0"/>
                <a:sym typeface="Proxima Nova"/>
              </a:rPr>
              <a:t>Received the lowest ratings on Attractiveness and Design/Style</a:t>
            </a:r>
          </a:p>
          <a:p>
            <a:pPr marL="228600" marR="0" lvl="0" indent="-204470" algn="l" rtl="0">
              <a:lnSpc>
                <a:spcPct val="120000"/>
              </a:lnSpc>
              <a:spcBef>
                <a:spcPts val="500"/>
              </a:spcBef>
              <a:spcAft>
                <a:spcPts val="0"/>
              </a:spcAft>
              <a:buClr>
                <a:srgbClr val="000000"/>
              </a:buClr>
              <a:buSzPts val="1600"/>
              <a:buFont typeface="Proxima Nova"/>
              <a:buChar char="★"/>
            </a:pPr>
            <a:r>
              <a:rPr lang="en-US" sz="1600" dirty="0">
                <a:latin typeface="Proxima Nova" charset="0"/>
                <a:ea typeface="Proxima Nova" charset="0"/>
                <a:cs typeface="Proxima Nova" charset="0"/>
                <a:sym typeface="Proxima Nova"/>
              </a:rPr>
              <a:t>Future outlook for hybrids.</a:t>
            </a:r>
          </a:p>
          <a:p>
            <a:pPr marL="685800" lvl="1" indent="-193040" rtl="0">
              <a:lnSpc>
                <a:spcPct val="115000"/>
              </a:lnSpc>
              <a:spcBef>
                <a:spcPts val="0"/>
              </a:spcBef>
              <a:spcAft>
                <a:spcPts val="0"/>
              </a:spcAft>
              <a:buClr>
                <a:srgbClr val="000000"/>
              </a:buClr>
              <a:buSzPts val="1200"/>
              <a:buFont typeface="Proxima Nova"/>
              <a:buChar char="○"/>
            </a:pPr>
            <a:r>
              <a:rPr lang="en-US" sz="1200" b="1" dirty="0">
                <a:latin typeface="Proxima Nova" charset="0"/>
                <a:ea typeface="Proxima Nova" charset="0"/>
                <a:cs typeface="Proxima Nova" charset="0"/>
                <a:sym typeface="Proxima Nova"/>
              </a:rPr>
              <a:t>76% </a:t>
            </a:r>
            <a:r>
              <a:rPr lang="en-US" sz="1200" dirty="0">
                <a:latin typeface="Proxima Nova" charset="0"/>
                <a:ea typeface="Proxima Nova" charset="0"/>
                <a:cs typeface="Proxima Nova" charset="0"/>
                <a:sym typeface="Proxima Nova"/>
              </a:rPr>
              <a:t>identified themselves as a </a:t>
            </a:r>
            <a:r>
              <a:rPr lang="en-US" sz="1200" b="1" dirty="0">
                <a:latin typeface="Proxima Nova" charset="0"/>
                <a:ea typeface="Proxima Nova" charset="0"/>
                <a:cs typeface="Proxima Nova" charset="0"/>
                <a:sym typeface="Proxima Nova"/>
              </a:rPr>
              <a:t>potential buyer</a:t>
            </a:r>
            <a:r>
              <a:rPr lang="en-US" sz="1200" dirty="0">
                <a:latin typeface="Proxima Nova" charset="0"/>
                <a:ea typeface="Proxima Nova" charset="0"/>
                <a:cs typeface="Proxima Nova" charset="0"/>
                <a:sym typeface="Proxima Nova"/>
              </a:rPr>
              <a:t> of a hybrid</a:t>
            </a:r>
          </a:p>
          <a:p>
            <a:pPr marL="685800" lvl="1" indent="-193040" rtl="0">
              <a:lnSpc>
                <a:spcPct val="115000"/>
              </a:lnSpc>
              <a:spcBef>
                <a:spcPts val="0"/>
              </a:spcBef>
              <a:buClr>
                <a:srgbClr val="000000"/>
              </a:buClr>
              <a:buSzPts val="1200"/>
              <a:buFont typeface="Proxima Nova"/>
              <a:buChar char="○"/>
            </a:pPr>
            <a:r>
              <a:rPr lang="en-US" sz="1200" dirty="0">
                <a:latin typeface="Proxima Nova" charset="0"/>
                <a:ea typeface="Proxima Nova" charset="0"/>
                <a:cs typeface="Proxima Nova" charset="0"/>
                <a:sym typeface="Proxima Nova"/>
              </a:rPr>
              <a:t>24% identified themselves as not a potential buyer of a hybrid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body" idx="4294967295"/>
          </p:nvPr>
        </p:nvSpPr>
        <p:spPr>
          <a:xfrm>
            <a:off x="5303696" y="3335325"/>
            <a:ext cx="6282000" cy="3300600"/>
          </a:xfrm>
          <a:prstGeom prst="rect">
            <a:avLst/>
          </a:prstGeom>
          <a:noFill/>
          <a:ln>
            <a:noFill/>
          </a:ln>
        </p:spPr>
        <p:txBody>
          <a:bodyPr wrap="square" lIns="91425" tIns="45700" rIns="91425" bIns="45700" anchor="ctr" anchorCtr="0">
            <a:noAutofit/>
          </a:bodyPr>
          <a:lstStyle/>
          <a:p>
            <a:pPr marL="0" marR="0" lvl="0" indent="0" algn="l" rtl="0">
              <a:lnSpc>
                <a:spcPct val="120000"/>
              </a:lnSpc>
              <a:spcBef>
                <a:spcPts val="0"/>
              </a:spcBef>
              <a:spcAft>
                <a:spcPts val="0"/>
              </a:spcAft>
              <a:buNone/>
            </a:pPr>
            <a:r>
              <a:rPr lang="en-US" sz="1800" b="1" dirty="0">
                <a:solidFill>
                  <a:srgbClr val="000000"/>
                </a:solidFill>
                <a:latin typeface="Proxima Nova" charset="0"/>
                <a:ea typeface="Proxima Nova" charset="0"/>
                <a:cs typeface="Proxima Nova" charset="0"/>
                <a:sym typeface="Proxima Nova"/>
              </a:rPr>
              <a:t>Goals of the Project</a:t>
            </a:r>
            <a:r>
              <a:rPr lang="en-US" sz="1800" b="1" u="none" strike="noStrike" cap="none" dirty="0">
                <a:solidFill>
                  <a:srgbClr val="000000"/>
                </a:solidFill>
                <a:latin typeface="Proxima Nova" charset="0"/>
                <a:ea typeface="Proxima Nova" charset="0"/>
                <a:cs typeface="Proxima Nova" charset="0"/>
                <a:sym typeface="Proxima Nova"/>
              </a:rPr>
              <a:t>:</a:t>
            </a:r>
          </a:p>
          <a:p>
            <a:pPr marL="685800" marR="0" lvl="1" indent="-231140" algn="l" rtl="0">
              <a:lnSpc>
                <a:spcPct val="120000"/>
              </a:lnSpc>
              <a:spcBef>
                <a:spcPts val="500"/>
              </a:spcBef>
              <a:spcAft>
                <a:spcPts val="0"/>
              </a:spcAft>
              <a:buClr>
                <a:srgbClr val="000000"/>
              </a:buClr>
              <a:buSzPts val="1800"/>
              <a:buFont typeface="Proxima Nova"/>
              <a:buChar char="▪"/>
            </a:pPr>
            <a:r>
              <a:rPr lang="en-US" sz="1800" u="none" strike="noStrike" cap="none" dirty="0">
                <a:solidFill>
                  <a:srgbClr val="000000"/>
                </a:solidFill>
                <a:latin typeface="Proxima Nova" charset="0"/>
                <a:ea typeface="Proxima Nova" charset="0"/>
                <a:cs typeface="Proxima Nova" charset="0"/>
                <a:sym typeface="Proxima Nova"/>
              </a:rPr>
              <a:t>How Hybrid cars are perceived in the market?</a:t>
            </a:r>
          </a:p>
          <a:p>
            <a:pPr marL="685800" marR="0" lvl="1" indent="-231140" algn="l" rtl="0">
              <a:lnSpc>
                <a:spcPct val="120000"/>
              </a:lnSpc>
              <a:spcBef>
                <a:spcPts val="500"/>
              </a:spcBef>
              <a:spcAft>
                <a:spcPts val="0"/>
              </a:spcAft>
              <a:buClr>
                <a:srgbClr val="000000"/>
              </a:buClr>
              <a:buSzPts val="1800"/>
              <a:buFont typeface="Proxima Nova"/>
              <a:buChar char="▪"/>
            </a:pPr>
            <a:r>
              <a:rPr lang="en-US" sz="1800" u="none" strike="noStrike" cap="none" dirty="0">
                <a:solidFill>
                  <a:srgbClr val="000000"/>
                </a:solidFill>
                <a:latin typeface="Proxima Nova" charset="0"/>
                <a:ea typeface="Proxima Nova" charset="0"/>
                <a:cs typeface="Proxima Nova" charset="0"/>
                <a:sym typeface="Proxima Nova"/>
              </a:rPr>
              <a:t>How does a Toyota Prius compare to other hybrid cars in the market?</a:t>
            </a:r>
          </a:p>
          <a:p>
            <a:pPr marL="685800" marR="0" lvl="1" indent="-231140" algn="l" rtl="0">
              <a:lnSpc>
                <a:spcPct val="120000"/>
              </a:lnSpc>
              <a:spcBef>
                <a:spcPts val="500"/>
              </a:spcBef>
              <a:spcAft>
                <a:spcPts val="0"/>
              </a:spcAft>
              <a:buClr>
                <a:srgbClr val="000000"/>
              </a:buClr>
              <a:buSzPts val="1800"/>
              <a:buFont typeface="Proxima Nova"/>
              <a:buChar char="▪"/>
            </a:pPr>
            <a:r>
              <a:rPr lang="en-US" sz="1800" u="none" strike="noStrike" cap="none" dirty="0">
                <a:solidFill>
                  <a:srgbClr val="000000"/>
                </a:solidFill>
                <a:latin typeface="Proxima Nova" charset="0"/>
                <a:ea typeface="Proxima Nova" charset="0"/>
                <a:cs typeface="Proxima Nova" charset="0"/>
                <a:sym typeface="Proxima Nova"/>
              </a:rPr>
              <a:t>Who is the ideal purchaser of a Hybrid car?</a:t>
            </a:r>
          </a:p>
          <a:p>
            <a:pPr marL="685800" marR="0" lvl="1" indent="-231140" algn="l" rtl="0">
              <a:lnSpc>
                <a:spcPct val="120000"/>
              </a:lnSpc>
              <a:spcBef>
                <a:spcPts val="500"/>
              </a:spcBef>
              <a:spcAft>
                <a:spcPts val="0"/>
              </a:spcAft>
              <a:buClr>
                <a:srgbClr val="000000"/>
              </a:buClr>
              <a:buSzPts val="1800"/>
              <a:buFont typeface="Proxima Nova"/>
              <a:buChar char="▪"/>
            </a:pPr>
            <a:r>
              <a:rPr lang="en-US" sz="1800" u="none" strike="noStrike" cap="none" dirty="0">
                <a:solidFill>
                  <a:srgbClr val="000000"/>
                </a:solidFill>
                <a:latin typeface="Proxima Nova" charset="0"/>
                <a:ea typeface="Proxima Nova" charset="0"/>
                <a:cs typeface="Proxima Nova" charset="0"/>
                <a:sym typeface="Proxima Nova"/>
              </a:rPr>
              <a:t>What impact has Tesla Motors had on the market?</a:t>
            </a:r>
          </a:p>
          <a:p>
            <a:pPr marL="685800" marR="0" lvl="1" indent="-231140" algn="l" rtl="0">
              <a:lnSpc>
                <a:spcPct val="120000"/>
              </a:lnSpc>
              <a:spcBef>
                <a:spcPts val="500"/>
              </a:spcBef>
              <a:buClr>
                <a:srgbClr val="000000"/>
              </a:buClr>
              <a:buSzPts val="1800"/>
              <a:buFont typeface="Proxima Nova"/>
              <a:buChar char="▪"/>
            </a:pPr>
            <a:r>
              <a:rPr lang="en-US" sz="1800" u="none" strike="noStrike" cap="none" dirty="0">
                <a:solidFill>
                  <a:srgbClr val="000000"/>
                </a:solidFill>
                <a:latin typeface="Proxima Nova" charset="0"/>
                <a:ea typeface="Proxima Nova" charset="0"/>
                <a:cs typeface="Proxima Nova" charset="0"/>
                <a:sym typeface="Proxima Nova"/>
              </a:rPr>
              <a:t>Future outlook for hybrids.</a:t>
            </a:r>
          </a:p>
        </p:txBody>
      </p:sp>
      <p:pic>
        <p:nvPicPr>
          <p:cNvPr id="76" name="Shape 76"/>
          <p:cNvPicPr preferRelativeResize="0"/>
          <p:nvPr/>
        </p:nvPicPr>
        <p:blipFill rotWithShape="1">
          <a:blip r:embed="rId3">
            <a:alphaModFix/>
          </a:blip>
          <a:srcRect/>
          <a:stretch/>
        </p:blipFill>
        <p:spPr>
          <a:xfrm>
            <a:off x="708325" y="434825"/>
            <a:ext cx="11032700" cy="2900500"/>
          </a:xfrm>
          <a:prstGeom prst="rect">
            <a:avLst/>
          </a:prstGeom>
          <a:noFill/>
          <a:ln>
            <a:noFill/>
          </a:ln>
        </p:spPr>
      </p:pic>
      <p:pic>
        <p:nvPicPr>
          <p:cNvPr id="77" name="Shape 77"/>
          <p:cNvPicPr preferRelativeResize="0"/>
          <p:nvPr/>
        </p:nvPicPr>
        <p:blipFill>
          <a:blip r:embed="rId4">
            <a:alphaModFix/>
          </a:blip>
          <a:stretch>
            <a:fillRect/>
          </a:stretch>
        </p:blipFill>
        <p:spPr>
          <a:xfrm>
            <a:off x="637625" y="3421925"/>
            <a:ext cx="4484526" cy="3214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15600" y="593367"/>
            <a:ext cx="11360700" cy="763500"/>
          </a:xfrm>
          <a:prstGeom prst="rect">
            <a:avLst/>
          </a:prstGeom>
        </p:spPr>
        <p:txBody>
          <a:bodyPr wrap="square" lIns="121900" tIns="121900" rIns="121900" bIns="121900" anchor="t" anchorCtr="0">
            <a:noAutofit/>
          </a:bodyPr>
          <a:lstStyle/>
          <a:p>
            <a:pPr marL="0" lvl="0" indent="0">
              <a:spcBef>
                <a:spcPts val="0"/>
              </a:spcBef>
              <a:buNone/>
            </a:pPr>
            <a:r>
              <a:rPr lang="en-US" dirty="0">
                <a:latin typeface="Proxima Nova" charset="0"/>
                <a:ea typeface="Proxima Nova" charset="0"/>
                <a:cs typeface="Proxima Nova" charset="0"/>
              </a:rPr>
              <a:t>Data Collection through Survey</a:t>
            </a:r>
          </a:p>
        </p:txBody>
      </p:sp>
      <p:sp>
        <p:nvSpPr>
          <p:cNvPr id="84" name="Shape 84"/>
          <p:cNvSpPr txBox="1">
            <a:spLocks noGrp="1"/>
          </p:cNvSpPr>
          <p:nvPr>
            <p:ph type="body" idx="1"/>
          </p:nvPr>
        </p:nvSpPr>
        <p:spPr>
          <a:xfrm>
            <a:off x="415600" y="1536625"/>
            <a:ext cx="6329400" cy="4555200"/>
          </a:xfrm>
          <a:prstGeom prst="rect">
            <a:avLst/>
          </a:prstGeom>
        </p:spPr>
        <p:txBody>
          <a:bodyPr wrap="square" lIns="121900" tIns="121900" rIns="121900" bIns="121900" anchor="t" anchorCtr="0">
            <a:noAutofit/>
          </a:bodyPr>
          <a:lstStyle/>
          <a:p>
            <a:pPr marL="0" lvl="0" indent="0" rtl="0">
              <a:spcBef>
                <a:spcPts val="0"/>
              </a:spcBef>
              <a:buNone/>
            </a:pPr>
            <a:endParaRPr/>
          </a:p>
        </p:txBody>
      </p:sp>
      <p:pic>
        <p:nvPicPr>
          <p:cNvPr id="85" name="Shape 85"/>
          <p:cNvPicPr preferRelativeResize="0"/>
          <p:nvPr/>
        </p:nvPicPr>
        <p:blipFill>
          <a:blip r:embed="rId3">
            <a:alphaModFix/>
          </a:blip>
          <a:stretch>
            <a:fillRect/>
          </a:stretch>
        </p:blipFill>
        <p:spPr>
          <a:xfrm>
            <a:off x="415600" y="1536625"/>
            <a:ext cx="6651626" cy="4787200"/>
          </a:xfrm>
          <a:prstGeom prst="rect">
            <a:avLst/>
          </a:prstGeom>
          <a:noFill/>
          <a:ln>
            <a:noFill/>
          </a:ln>
        </p:spPr>
      </p:pic>
      <p:sp>
        <p:nvSpPr>
          <p:cNvPr id="86" name="Shape 86"/>
          <p:cNvSpPr txBox="1"/>
          <p:nvPr/>
        </p:nvSpPr>
        <p:spPr>
          <a:xfrm>
            <a:off x="7169075" y="1422171"/>
            <a:ext cx="4440000" cy="4555200"/>
          </a:xfrm>
          <a:prstGeom prst="rect">
            <a:avLst/>
          </a:prstGeom>
          <a:noFill/>
          <a:ln>
            <a:noFill/>
          </a:ln>
        </p:spPr>
        <p:txBody>
          <a:bodyPr wrap="square" lIns="91425" tIns="91425" rIns="91425" bIns="91425" anchor="t" anchorCtr="0">
            <a:noAutofit/>
          </a:bodyPr>
          <a:lstStyle/>
          <a:p>
            <a:pPr marL="457200" lvl="0" indent="-342900">
              <a:spcBef>
                <a:spcPts val="600"/>
              </a:spcBef>
              <a:spcAft>
                <a:spcPts val="0"/>
              </a:spcAft>
              <a:buSzPts val="1800"/>
              <a:buChar char="★"/>
            </a:pPr>
            <a:r>
              <a:rPr lang="en-US" sz="2000" b="1" dirty="0">
                <a:latin typeface="Proxima Nova" charset="0"/>
                <a:ea typeface="Proxima Nova" charset="0"/>
                <a:cs typeface="Proxima Nova" charset="0"/>
              </a:rPr>
              <a:t>Survey Monkey</a:t>
            </a:r>
          </a:p>
          <a:p>
            <a:pPr marL="914400" lvl="1" indent="-317500" rtl="0">
              <a:spcBef>
                <a:spcPts val="600"/>
              </a:spcBef>
              <a:spcAft>
                <a:spcPts val="0"/>
              </a:spcAft>
              <a:buSzPts val="1400"/>
              <a:buChar char="○"/>
            </a:pPr>
            <a:r>
              <a:rPr lang="en-US" sz="1600" dirty="0">
                <a:latin typeface="Proxima Nova" charset="0"/>
                <a:ea typeface="Proxima Nova" charset="0"/>
                <a:cs typeface="Proxima Nova" charset="0"/>
              </a:rPr>
              <a:t>14 Questions</a:t>
            </a:r>
          </a:p>
          <a:p>
            <a:pPr marL="914400" lvl="1" indent="-317500" rtl="0">
              <a:spcBef>
                <a:spcPts val="600"/>
              </a:spcBef>
              <a:spcAft>
                <a:spcPts val="0"/>
              </a:spcAft>
              <a:buSzPts val="1400"/>
              <a:buChar char="○"/>
            </a:pPr>
            <a:r>
              <a:rPr lang="en-US" sz="1600" dirty="0">
                <a:latin typeface="Proxima Nova" charset="0"/>
                <a:ea typeface="Proxima Nova" charset="0"/>
                <a:cs typeface="Proxima Nova" charset="0"/>
              </a:rPr>
              <a:t>Likert - 7 point scale</a:t>
            </a:r>
          </a:p>
          <a:p>
            <a:pPr marL="914400" lvl="1" indent="-317500" rtl="0">
              <a:spcBef>
                <a:spcPts val="600"/>
              </a:spcBef>
              <a:spcAft>
                <a:spcPts val="0"/>
              </a:spcAft>
              <a:buSzPts val="1400"/>
              <a:buChar char="○"/>
            </a:pPr>
            <a:r>
              <a:rPr lang="en-US" sz="1600" dirty="0">
                <a:latin typeface="Proxima Nova" charset="0"/>
                <a:ea typeface="Proxima Nova" charset="0"/>
                <a:cs typeface="Proxima Nova" charset="0"/>
              </a:rPr>
              <a:t>Perception questions of each car</a:t>
            </a:r>
          </a:p>
          <a:p>
            <a:pPr marL="914400" lvl="1" indent="-317500" rtl="0">
              <a:spcBef>
                <a:spcPts val="600"/>
              </a:spcBef>
              <a:spcAft>
                <a:spcPts val="0"/>
              </a:spcAft>
              <a:buSzPts val="1400"/>
              <a:buChar char="○"/>
            </a:pPr>
            <a:r>
              <a:rPr lang="en-US" sz="1600" dirty="0">
                <a:latin typeface="Proxima Nova" charset="0"/>
                <a:ea typeface="Proxima Nova" charset="0"/>
                <a:cs typeface="Proxima Nova" charset="0"/>
              </a:rPr>
              <a:t>Focused on 8 characteristics </a:t>
            </a:r>
          </a:p>
          <a:p>
            <a:pPr marL="1371600" lvl="2" indent="-317500" rtl="0">
              <a:spcBef>
                <a:spcPts val="600"/>
              </a:spcBef>
              <a:spcAft>
                <a:spcPts val="0"/>
              </a:spcAft>
              <a:buSzPts val="1400"/>
              <a:buChar char="■"/>
            </a:pPr>
            <a:r>
              <a:rPr lang="en-US" sz="1600" dirty="0">
                <a:latin typeface="Proxima Nova" charset="0"/>
                <a:ea typeface="Proxima Nova" charset="0"/>
                <a:cs typeface="Proxima Nova" charset="0"/>
              </a:rPr>
              <a:t>Performance</a:t>
            </a:r>
          </a:p>
          <a:p>
            <a:pPr marL="1371600" lvl="2" indent="-317500" rtl="0">
              <a:spcBef>
                <a:spcPts val="600"/>
              </a:spcBef>
              <a:spcAft>
                <a:spcPts val="0"/>
              </a:spcAft>
              <a:buSzPts val="1400"/>
              <a:buChar char="■"/>
            </a:pPr>
            <a:r>
              <a:rPr lang="en-US" sz="1600" dirty="0">
                <a:latin typeface="Proxima Nova" charset="0"/>
                <a:ea typeface="Proxima Nova" charset="0"/>
                <a:cs typeface="Proxima Nova" charset="0"/>
              </a:rPr>
              <a:t>Fuel Economy </a:t>
            </a:r>
          </a:p>
          <a:p>
            <a:pPr marL="1371600" lvl="2" indent="-317500" rtl="0">
              <a:spcBef>
                <a:spcPts val="600"/>
              </a:spcBef>
              <a:spcAft>
                <a:spcPts val="0"/>
              </a:spcAft>
              <a:buSzPts val="1400"/>
              <a:buChar char="■"/>
            </a:pPr>
            <a:r>
              <a:rPr lang="en-US" sz="1600" dirty="0">
                <a:latin typeface="Proxima Nova" charset="0"/>
                <a:ea typeface="Proxima Nova" charset="0"/>
                <a:cs typeface="Proxima Nova" charset="0"/>
              </a:rPr>
              <a:t>Attractiveness</a:t>
            </a:r>
          </a:p>
          <a:p>
            <a:pPr marL="1371600" lvl="2" indent="-317500" rtl="0">
              <a:spcBef>
                <a:spcPts val="600"/>
              </a:spcBef>
              <a:spcAft>
                <a:spcPts val="0"/>
              </a:spcAft>
              <a:buSzPts val="1400"/>
              <a:buChar char="■"/>
            </a:pPr>
            <a:r>
              <a:rPr lang="en-US" sz="1600" dirty="0">
                <a:latin typeface="Proxima Nova" charset="0"/>
                <a:ea typeface="Proxima Nova" charset="0"/>
                <a:cs typeface="Proxima Nova" charset="0"/>
              </a:rPr>
              <a:t>Price</a:t>
            </a:r>
          </a:p>
          <a:p>
            <a:pPr marL="1371600" lvl="2" indent="-317500" rtl="0">
              <a:spcBef>
                <a:spcPts val="600"/>
              </a:spcBef>
              <a:spcAft>
                <a:spcPts val="0"/>
              </a:spcAft>
              <a:buSzPts val="1400"/>
              <a:buChar char="■"/>
            </a:pPr>
            <a:r>
              <a:rPr lang="en-US" sz="1600" dirty="0">
                <a:latin typeface="Proxima Nova" charset="0"/>
                <a:ea typeface="Proxima Nova" charset="0"/>
                <a:cs typeface="Proxima Nova" charset="0"/>
              </a:rPr>
              <a:t>Safety</a:t>
            </a:r>
          </a:p>
          <a:p>
            <a:pPr marL="1371600" lvl="2" indent="-317500" rtl="0">
              <a:spcBef>
                <a:spcPts val="600"/>
              </a:spcBef>
              <a:spcAft>
                <a:spcPts val="0"/>
              </a:spcAft>
              <a:buSzPts val="1400"/>
              <a:buChar char="■"/>
            </a:pPr>
            <a:r>
              <a:rPr lang="en-US" sz="1600" dirty="0">
                <a:latin typeface="Proxima Nova" charset="0"/>
                <a:ea typeface="Proxima Nova" charset="0"/>
                <a:cs typeface="Proxima Nova" charset="0"/>
              </a:rPr>
              <a:t>Technology/Innovation </a:t>
            </a:r>
          </a:p>
          <a:p>
            <a:pPr marL="1371600" lvl="2" indent="-317500" rtl="0">
              <a:spcBef>
                <a:spcPts val="600"/>
              </a:spcBef>
              <a:spcAft>
                <a:spcPts val="0"/>
              </a:spcAft>
              <a:buSzPts val="1400"/>
              <a:buChar char="■"/>
            </a:pPr>
            <a:r>
              <a:rPr lang="en-US" sz="1600" dirty="0">
                <a:latin typeface="Proxima Nova" charset="0"/>
                <a:ea typeface="Proxima Nova" charset="0"/>
                <a:cs typeface="Proxima Nova" charset="0"/>
              </a:rPr>
              <a:t>Design Style</a:t>
            </a:r>
          </a:p>
          <a:p>
            <a:pPr marL="1371600" lvl="2" indent="-317500" rtl="0">
              <a:spcBef>
                <a:spcPts val="600"/>
              </a:spcBef>
              <a:buSzPts val="1400"/>
              <a:buChar char="■"/>
            </a:pPr>
            <a:r>
              <a:rPr lang="en-US" sz="1600" dirty="0">
                <a:latin typeface="Proxima Nova" charset="0"/>
                <a:ea typeface="Proxima Nova" charset="0"/>
                <a:cs typeface="Proxima Nova" charset="0"/>
              </a:rPr>
              <a:t>Quality</a:t>
            </a:r>
            <a:r>
              <a:rPr lang="en-US"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graphicFrame>
        <p:nvGraphicFramePr>
          <p:cNvPr id="92" name="Shape 92"/>
          <p:cNvGraphicFramePr/>
          <p:nvPr>
            <p:extLst>
              <p:ext uri="{D42A27DB-BD31-4B8C-83A1-F6EECF244321}">
                <p14:modId xmlns:p14="http://schemas.microsoft.com/office/powerpoint/2010/main" val="2036818281"/>
              </p:ext>
            </p:extLst>
          </p:nvPr>
        </p:nvGraphicFramePr>
        <p:xfrm>
          <a:off x="506925" y="1993025"/>
          <a:ext cx="11296575" cy="3971685"/>
        </p:xfrm>
        <a:graphic>
          <a:graphicData uri="http://schemas.openxmlformats.org/drawingml/2006/table">
            <a:tbl>
              <a:tblPr>
                <a:noFill/>
                <a:tableStyleId>{7369616D-3218-48CB-8B01-8C7BD9A21203}</a:tableStyleId>
              </a:tblPr>
              <a:tblGrid>
                <a:gridCol w="2483775"/>
                <a:gridCol w="1101600"/>
                <a:gridCol w="1101600"/>
                <a:gridCol w="1101600"/>
                <a:gridCol w="1101600"/>
                <a:gridCol w="1101600"/>
                <a:gridCol w="1101600"/>
                <a:gridCol w="1101600"/>
                <a:gridCol w="1101600"/>
              </a:tblGrid>
              <a:tr h="428625">
                <a:tc>
                  <a:txBody>
                    <a:bodyPr/>
                    <a:lstStyle/>
                    <a:p>
                      <a:pPr marL="0" lvl="0" indent="0" rtl="0">
                        <a:spcBef>
                          <a:spcPts val="0"/>
                        </a:spcBef>
                        <a:buNone/>
                      </a:pPr>
                      <a:r>
                        <a:rPr lang="en-US" b="1" dirty="0">
                          <a:latin typeface="Proxima Nova" charset="0"/>
                          <a:ea typeface="Proxima Nova" charset="0"/>
                          <a:cs typeface="Proxima Nova" charset="0"/>
                        </a:rPr>
                        <a:t>Brands / Attributes</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rtl="0">
                        <a:spcBef>
                          <a:spcPts val="0"/>
                        </a:spcBef>
                        <a:buNone/>
                      </a:pPr>
                      <a:r>
                        <a:rPr lang="en-US" b="1">
                          <a:latin typeface="Proxima Nova" charset="0"/>
                          <a:ea typeface="Proxima Nova" charset="0"/>
                          <a:cs typeface="Proxima Nova" charset="0"/>
                        </a:rPr>
                        <a:t>Toyota</a:t>
                      </a:r>
                      <a:br>
                        <a:rPr lang="en-US" b="1">
                          <a:latin typeface="Proxima Nova" charset="0"/>
                          <a:ea typeface="Proxima Nova" charset="0"/>
                          <a:cs typeface="Proxima Nova" charset="0"/>
                        </a:rPr>
                      </a:br>
                      <a:r>
                        <a:rPr lang="en-US" b="1">
                          <a:latin typeface="Proxima Nova" charset="0"/>
                          <a:ea typeface="Proxima Nova" charset="0"/>
                          <a:cs typeface="Proxima Nova" charset="0"/>
                        </a:rPr>
                        <a:t>  Prius</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rtl="0">
                        <a:spcBef>
                          <a:spcPts val="0"/>
                        </a:spcBef>
                        <a:buNone/>
                      </a:pPr>
                      <a:r>
                        <a:rPr lang="en-US" b="1">
                          <a:latin typeface="Proxima Nova" charset="0"/>
                          <a:ea typeface="Proxima Nova" charset="0"/>
                          <a:cs typeface="Proxima Nova" charset="0"/>
                        </a:rPr>
                        <a:t>BMW</a:t>
                      </a:r>
                      <a:br>
                        <a:rPr lang="en-US" b="1">
                          <a:latin typeface="Proxima Nova" charset="0"/>
                          <a:ea typeface="Proxima Nova" charset="0"/>
                          <a:cs typeface="Proxima Nova" charset="0"/>
                        </a:rPr>
                      </a:br>
                      <a:r>
                        <a:rPr lang="en-US" b="1">
                          <a:latin typeface="Proxima Nova" charset="0"/>
                          <a:ea typeface="Proxima Nova" charset="0"/>
                          <a:cs typeface="Proxima Nova" charset="0"/>
                        </a:rPr>
                        <a:t>  i8</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rtl="0">
                        <a:spcBef>
                          <a:spcPts val="0"/>
                        </a:spcBef>
                        <a:buNone/>
                      </a:pPr>
                      <a:r>
                        <a:rPr lang="en-US" b="1">
                          <a:latin typeface="Proxima Nova" charset="0"/>
                          <a:ea typeface="Proxima Nova" charset="0"/>
                          <a:cs typeface="Proxima Nova" charset="0"/>
                        </a:rPr>
                        <a:t>Ford</a:t>
                      </a:r>
                      <a:br>
                        <a:rPr lang="en-US" b="1">
                          <a:latin typeface="Proxima Nova" charset="0"/>
                          <a:ea typeface="Proxima Nova" charset="0"/>
                          <a:cs typeface="Proxima Nova" charset="0"/>
                        </a:rPr>
                      </a:br>
                      <a:r>
                        <a:rPr lang="en-US" b="1">
                          <a:latin typeface="Proxima Nova" charset="0"/>
                          <a:ea typeface="Proxima Nova" charset="0"/>
                          <a:cs typeface="Proxima Nova" charset="0"/>
                        </a:rPr>
                        <a:t>  Fusion</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rtl="0">
                        <a:spcBef>
                          <a:spcPts val="0"/>
                        </a:spcBef>
                        <a:buNone/>
                      </a:pPr>
                      <a:r>
                        <a:rPr lang="en-US" b="1">
                          <a:latin typeface="Proxima Nova" charset="0"/>
                          <a:ea typeface="Proxima Nova" charset="0"/>
                          <a:cs typeface="Proxima Nova" charset="0"/>
                        </a:rPr>
                        <a:t>Nissan</a:t>
                      </a:r>
                      <a:br>
                        <a:rPr lang="en-US" b="1">
                          <a:latin typeface="Proxima Nova" charset="0"/>
                          <a:ea typeface="Proxima Nova" charset="0"/>
                          <a:cs typeface="Proxima Nova" charset="0"/>
                        </a:rPr>
                      </a:br>
                      <a:r>
                        <a:rPr lang="en-US" b="1">
                          <a:latin typeface="Proxima Nova" charset="0"/>
                          <a:ea typeface="Proxima Nova" charset="0"/>
                          <a:cs typeface="Proxima Nova" charset="0"/>
                        </a:rPr>
                        <a:t>  Altima</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rtl="0">
                        <a:spcBef>
                          <a:spcPts val="0"/>
                        </a:spcBef>
                        <a:buNone/>
                      </a:pPr>
                      <a:r>
                        <a:rPr lang="en-US" b="1">
                          <a:latin typeface="Proxima Nova" charset="0"/>
                          <a:ea typeface="Proxima Nova" charset="0"/>
                          <a:cs typeface="Proxima Nova" charset="0"/>
                        </a:rPr>
                        <a:t>Honda</a:t>
                      </a:r>
                      <a:br>
                        <a:rPr lang="en-US" b="1">
                          <a:latin typeface="Proxima Nova" charset="0"/>
                          <a:ea typeface="Proxima Nova" charset="0"/>
                          <a:cs typeface="Proxima Nova" charset="0"/>
                        </a:rPr>
                      </a:br>
                      <a:r>
                        <a:rPr lang="en-US" b="1">
                          <a:latin typeface="Proxima Nova" charset="0"/>
                          <a:ea typeface="Proxima Nova" charset="0"/>
                          <a:cs typeface="Proxima Nova" charset="0"/>
                        </a:rPr>
                        <a:t>  Accord</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rtl="0">
                        <a:spcBef>
                          <a:spcPts val="0"/>
                        </a:spcBef>
                        <a:buNone/>
                      </a:pPr>
                      <a:r>
                        <a:rPr lang="en-US" b="1">
                          <a:latin typeface="Proxima Nova" charset="0"/>
                          <a:ea typeface="Proxima Nova" charset="0"/>
                          <a:cs typeface="Proxima Nova" charset="0"/>
                        </a:rPr>
                        <a:t>Volvo</a:t>
                      </a:r>
                      <a:br>
                        <a:rPr lang="en-US" b="1">
                          <a:latin typeface="Proxima Nova" charset="0"/>
                          <a:ea typeface="Proxima Nova" charset="0"/>
                          <a:cs typeface="Proxima Nova" charset="0"/>
                        </a:rPr>
                      </a:br>
                      <a:r>
                        <a:rPr lang="en-US" b="1">
                          <a:latin typeface="Proxima Nova" charset="0"/>
                          <a:ea typeface="Proxima Nova" charset="0"/>
                          <a:cs typeface="Proxima Nova" charset="0"/>
                        </a:rPr>
                        <a:t>  S60</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rtl="0">
                        <a:spcBef>
                          <a:spcPts val="0"/>
                        </a:spcBef>
                        <a:buNone/>
                      </a:pPr>
                      <a:r>
                        <a:rPr lang="en-US" b="1">
                          <a:latin typeface="Proxima Nova" charset="0"/>
                          <a:ea typeface="Proxima Nova" charset="0"/>
                          <a:cs typeface="Proxima Nova" charset="0"/>
                        </a:rPr>
                        <a:t>Tesla</a:t>
                      </a:r>
                      <a:br>
                        <a:rPr lang="en-US" b="1">
                          <a:latin typeface="Proxima Nova" charset="0"/>
                          <a:ea typeface="Proxima Nova" charset="0"/>
                          <a:cs typeface="Proxima Nova" charset="0"/>
                        </a:rPr>
                      </a:br>
                      <a:r>
                        <a:rPr lang="en-US" b="1">
                          <a:latin typeface="Proxima Nova" charset="0"/>
                          <a:ea typeface="Proxima Nova" charset="0"/>
                          <a:cs typeface="Proxima Nova" charset="0"/>
                        </a:rPr>
                        <a:t>  Model 3</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rtl="0">
                        <a:spcBef>
                          <a:spcPts val="0"/>
                        </a:spcBef>
                        <a:buNone/>
                      </a:pPr>
                      <a:r>
                        <a:rPr lang="en-US" b="1">
                          <a:latin typeface="Proxima Nova" charset="0"/>
                          <a:ea typeface="Proxima Nova" charset="0"/>
                          <a:cs typeface="Proxima Nova" charset="0"/>
                        </a:rPr>
                        <a:t>Subaru</a:t>
                      </a:r>
                      <a:br>
                        <a:rPr lang="en-US" b="1">
                          <a:latin typeface="Proxima Nova" charset="0"/>
                          <a:ea typeface="Proxima Nova" charset="0"/>
                          <a:cs typeface="Proxima Nova" charset="0"/>
                        </a:rPr>
                      </a:br>
                      <a:r>
                        <a:rPr lang="en-US" b="1">
                          <a:latin typeface="Proxima Nova" charset="0"/>
                          <a:ea typeface="Proxima Nova" charset="0"/>
                          <a:cs typeface="Proxima Nova" charset="0"/>
                        </a:rPr>
                        <a:t>  Legacy</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r>
              <a:tr h="228600">
                <a:tc>
                  <a:txBody>
                    <a:bodyPr/>
                    <a:lstStyle/>
                    <a:p>
                      <a:pPr marL="0" lvl="0" indent="0" rtl="0">
                        <a:spcBef>
                          <a:spcPts val="0"/>
                        </a:spcBef>
                        <a:buNone/>
                      </a:pPr>
                      <a:r>
                        <a:rPr lang="en-US">
                          <a:latin typeface="Proxima Nova" charset="0"/>
                          <a:ea typeface="Proxima Nova" charset="0"/>
                          <a:cs typeface="Proxima Nova" charset="0"/>
                        </a:rPr>
                        <a:t>Performance</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rtl="0">
                        <a:lnSpc>
                          <a:spcPct val="115000"/>
                        </a:lnSpc>
                        <a:spcBef>
                          <a:spcPts val="0"/>
                        </a:spcBef>
                        <a:buNone/>
                      </a:pPr>
                      <a:r>
                        <a:rPr lang="en-US" dirty="0">
                          <a:latin typeface="Proxima Nova" charset="0"/>
                          <a:ea typeface="Proxima Nova" charset="0"/>
                          <a:cs typeface="Proxima Nova" charset="0"/>
                        </a:rPr>
                        <a:t>3.79</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FCBB7A"/>
                    </a:solidFill>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4.97</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DDE283"/>
                    </a:solidFill>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4.21</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FDD57F"/>
                    </a:solidFill>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3.88</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FCC07B"/>
                    </a:solidFill>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4.76</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EFE784"/>
                    </a:solidFill>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4.64</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F9EA84"/>
                    </a:solidFill>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5.79</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98CE7F"/>
                    </a:solidFill>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4.58</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FEEB84"/>
                    </a:solidFill>
                  </a:tcPr>
                </a:tc>
              </a:tr>
              <a:tr h="428625">
                <a:tc>
                  <a:txBody>
                    <a:bodyPr/>
                    <a:lstStyle/>
                    <a:p>
                      <a:pPr marL="0" lvl="0" indent="0" rtl="0">
                        <a:spcBef>
                          <a:spcPts val="0"/>
                        </a:spcBef>
                        <a:buNone/>
                      </a:pPr>
                      <a:r>
                        <a:rPr lang="en-US">
                          <a:latin typeface="Proxima Nova" charset="0"/>
                          <a:ea typeface="Proxima Nova" charset="0"/>
                          <a:cs typeface="Proxima Nova" charset="0"/>
                        </a:rPr>
                        <a:t>Fuel Economy</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6.33</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6BC17C"/>
                    </a:solidFill>
                  </a:tcPr>
                </a:tc>
                <a:tc>
                  <a:txBody>
                    <a:bodyPr/>
                    <a:lstStyle/>
                    <a:p>
                      <a:pPr marL="0" lvl="0" indent="0" algn="ctr" rtl="0">
                        <a:lnSpc>
                          <a:spcPct val="115000"/>
                        </a:lnSpc>
                        <a:spcBef>
                          <a:spcPts val="0"/>
                        </a:spcBef>
                        <a:buNone/>
                      </a:pPr>
                      <a:r>
                        <a:rPr lang="en-US" dirty="0">
                          <a:latin typeface="Proxima Nova" charset="0"/>
                          <a:ea typeface="Proxima Nova" charset="0"/>
                          <a:cs typeface="Proxima Nova" charset="0"/>
                        </a:rPr>
                        <a:t>4.7</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F4E884"/>
                    </a:solidFill>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4.64</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F9EA84"/>
                    </a:solidFill>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4.21</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FDD57F"/>
                    </a:solidFill>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4.7</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F4E884"/>
                    </a:solidFill>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3.94</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FCC47C"/>
                    </a:solidFill>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5.91</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8ECB7E"/>
                    </a:solidFill>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4.39</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FEE081"/>
                    </a:solidFill>
                  </a:tcPr>
                </a:tc>
              </a:tr>
              <a:tr h="228600">
                <a:tc>
                  <a:txBody>
                    <a:bodyPr/>
                    <a:lstStyle/>
                    <a:p>
                      <a:pPr marL="0" lvl="0" indent="0" rtl="0">
                        <a:spcBef>
                          <a:spcPts val="0"/>
                        </a:spcBef>
                        <a:buNone/>
                      </a:pPr>
                      <a:r>
                        <a:rPr lang="en-US">
                          <a:latin typeface="Proxima Nova" charset="0"/>
                          <a:ea typeface="Proxima Nova" charset="0"/>
                          <a:cs typeface="Proxima Nova" charset="0"/>
                        </a:rPr>
                        <a:t>Attractiveness</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2.45</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F8696B"/>
                    </a:solidFill>
                  </a:tcPr>
                </a:tc>
                <a:tc>
                  <a:txBody>
                    <a:bodyPr/>
                    <a:lstStyle/>
                    <a:p>
                      <a:pPr marL="0" lvl="0" indent="0" algn="ctr" rtl="0">
                        <a:lnSpc>
                          <a:spcPct val="115000"/>
                        </a:lnSpc>
                        <a:spcBef>
                          <a:spcPts val="0"/>
                        </a:spcBef>
                        <a:buNone/>
                      </a:pPr>
                      <a:r>
                        <a:rPr lang="en-US" dirty="0">
                          <a:latin typeface="Proxima Nova" charset="0"/>
                          <a:ea typeface="Proxima Nova" charset="0"/>
                          <a:cs typeface="Proxima Nova" charset="0"/>
                        </a:rPr>
                        <a:t>5.09</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D3DF82"/>
                    </a:solidFill>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3.94</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FCC47C"/>
                    </a:solidFill>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3.94</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FCC47C"/>
                    </a:solidFill>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4.39</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FEE081"/>
                    </a:solidFill>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4.67</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F7E984"/>
                    </a:solidFill>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5.73</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9ECF7F"/>
                    </a:solidFill>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4.06</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FDCB7E"/>
                    </a:solidFill>
                  </a:tcPr>
                </a:tc>
              </a:tr>
              <a:tr h="228600">
                <a:tc>
                  <a:txBody>
                    <a:bodyPr/>
                    <a:lstStyle/>
                    <a:p>
                      <a:pPr marL="0" lvl="0" indent="0" rtl="0">
                        <a:spcBef>
                          <a:spcPts val="0"/>
                        </a:spcBef>
                        <a:buNone/>
                      </a:pPr>
                      <a:r>
                        <a:rPr lang="en-US">
                          <a:latin typeface="Proxima Nova" charset="0"/>
                          <a:ea typeface="Proxima Nova" charset="0"/>
                          <a:cs typeface="Proxima Nova" charset="0"/>
                        </a:rPr>
                        <a:t>Price</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4.39</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FEE081"/>
                    </a:solidFill>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5.88</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91CC7E"/>
                    </a:solidFill>
                  </a:tcPr>
                </a:tc>
                <a:tc>
                  <a:txBody>
                    <a:bodyPr/>
                    <a:lstStyle/>
                    <a:p>
                      <a:pPr marL="0" lvl="0" indent="0" algn="ctr" rtl="0">
                        <a:lnSpc>
                          <a:spcPct val="115000"/>
                        </a:lnSpc>
                        <a:spcBef>
                          <a:spcPts val="0"/>
                        </a:spcBef>
                        <a:buNone/>
                      </a:pPr>
                      <a:r>
                        <a:rPr lang="en-US" dirty="0">
                          <a:latin typeface="Proxima Nova" charset="0"/>
                          <a:ea typeface="Proxima Nova" charset="0"/>
                          <a:cs typeface="Proxima Nova" charset="0"/>
                        </a:rPr>
                        <a:t>4.03</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FDCA7D"/>
                    </a:solidFill>
                  </a:tcPr>
                </a:tc>
                <a:tc>
                  <a:txBody>
                    <a:bodyPr/>
                    <a:lstStyle/>
                    <a:p>
                      <a:pPr marL="0" lvl="0" indent="0" algn="ctr" rtl="0">
                        <a:lnSpc>
                          <a:spcPct val="115000"/>
                        </a:lnSpc>
                        <a:spcBef>
                          <a:spcPts val="0"/>
                        </a:spcBef>
                        <a:buNone/>
                      </a:pPr>
                      <a:r>
                        <a:rPr lang="en-US" dirty="0">
                          <a:latin typeface="Proxima Nova" charset="0"/>
                          <a:ea typeface="Proxima Nova" charset="0"/>
                          <a:cs typeface="Proxima Nova" charset="0"/>
                        </a:rPr>
                        <a:t>3.94</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FCC47C"/>
                    </a:solidFill>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4.03</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FDCA7D"/>
                    </a:solidFill>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5</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DBE182"/>
                    </a:solidFill>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6.06</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82C77D"/>
                    </a:solidFill>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4.18</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FDD37F"/>
                    </a:solidFill>
                  </a:tcPr>
                </a:tc>
              </a:tr>
              <a:tr h="228600">
                <a:tc>
                  <a:txBody>
                    <a:bodyPr/>
                    <a:lstStyle/>
                    <a:p>
                      <a:pPr marL="0" lvl="0" indent="0" rtl="0">
                        <a:spcBef>
                          <a:spcPts val="0"/>
                        </a:spcBef>
                        <a:buNone/>
                      </a:pPr>
                      <a:r>
                        <a:rPr lang="en-US">
                          <a:latin typeface="Proxima Nova" charset="0"/>
                          <a:ea typeface="Proxima Nova" charset="0"/>
                          <a:cs typeface="Proxima Nova" charset="0"/>
                        </a:rPr>
                        <a:t>Safety</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4.33</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FEDC81"/>
                    </a:solidFill>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4.45</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FEE382"/>
                    </a:solidFill>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4.45</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FEE382"/>
                    </a:solidFill>
                  </a:tcPr>
                </a:tc>
                <a:tc>
                  <a:txBody>
                    <a:bodyPr/>
                    <a:lstStyle/>
                    <a:p>
                      <a:pPr marL="0" lvl="0" indent="0" algn="ctr" rtl="0">
                        <a:lnSpc>
                          <a:spcPct val="115000"/>
                        </a:lnSpc>
                        <a:spcBef>
                          <a:spcPts val="0"/>
                        </a:spcBef>
                        <a:buNone/>
                      </a:pPr>
                      <a:r>
                        <a:rPr lang="en-US" dirty="0">
                          <a:latin typeface="Proxima Nova" charset="0"/>
                          <a:ea typeface="Proxima Nova" charset="0"/>
                          <a:cs typeface="Proxima Nova" charset="0"/>
                        </a:rPr>
                        <a:t>4.21</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FDD57F"/>
                    </a:solidFill>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4.91</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E2E383"/>
                    </a:solidFill>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5.18</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CCDD82"/>
                    </a:solidFill>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4.64</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F9EA84"/>
                    </a:solidFill>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5</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DBE182"/>
                    </a:solidFill>
                  </a:tcPr>
                </a:tc>
              </a:tr>
              <a:tr h="228600">
                <a:tc>
                  <a:txBody>
                    <a:bodyPr/>
                    <a:lstStyle/>
                    <a:p>
                      <a:pPr marL="0" lvl="0" indent="0" rtl="0">
                        <a:spcBef>
                          <a:spcPts val="0"/>
                        </a:spcBef>
                        <a:buNone/>
                      </a:pPr>
                      <a:r>
                        <a:rPr lang="en-US">
                          <a:latin typeface="Proxima Nova" charset="0"/>
                          <a:ea typeface="Proxima Nova" charset="0"/>
                          <a:cs typeface="Proxima Nova" charset="0"/>
                        </a:rPr>
                        <a:t>Technology / Innovativeness</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5.27</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C4DA81"/>
                    </a:solidFill>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5.52</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AFD480"/>
                    </a:solidFill>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4.12</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FDCF7E"/>
                    </a:solidFill>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3.88</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FCC07B"/>
                    </a:solidFill>
                  </a:tcPr>
                </a:tc>
                <a:tc>
                  <a:txBody>
                    <a:bodyPr/>
                    <a:lstStyle/>
                    <a:p>
                      <a:pPr marL="0" lvl="0" indent="0" algn="ctr" rtl="0">
                        <a:lnSpc>
                          <a:spcPct val="115000"/>
                        </a:lnSpc>
                        <a:spcBef>
                          <a:spcPts val="0"/>
                        </a:spcBef>
                        <a:buNone/>
                      </a:pPr>
                      <a:r>
                        <a:rPr lang="en-US" dirty="0">
                          <a:latin typeface="Proxima Nova" charset="0"/>
                          <a:ea typeface="Proxima Nova" charset="0"/>
                          <a:cs typeface="Proxima Nova" charset="0"/>
                        </a:rPr>
                        <a:t>4.15</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FDD17F"/>
                    </a:solidFill>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4.61</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FCEA84"/>
                    </a:solidFill>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6.42</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63BE7B"/>
                    </a:solidFill>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4.24</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FDD780"/>
                    </a:solidFill>
                  </a:tcPr>
                </a:tc>
              </a:tr>
              <a:tr h="228600">
                <a:tc>
                  <a:txBody>
                    <a:bodyPr/>
                    <a:lstStyle/>
                    <a:p>
                      <a:pPr marL="0" lvl="0" indent="0" rtl="0">
                        <a:spcBef>
                          <a:spcPts val="0"/>
                        </a:spcBef>
                        <a:buNone/>
                      </a:pPr>
                      <a:r>
                        <a:rPr lang="en-US">
                          <a:latin typeface="Proxima Nova" charset="0"/>
                          <a:ea typeface="Proxima Nova" charset="0"/>
                          <a:cs typeface="Proxima Nova" charset="0"/>
                        </a:rPr>
                        <a:t>Design / Style</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2.97</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F98871"/>
                    </a:solidFill>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5</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DBE182"/>
                    </a:solidFill>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3.91</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FCC27C"/>
                    </a:solidFill>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3.79</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FCBB7A"/>
                    </a:solidFill>
                  </a:tcPr>
                </a:tc>
                <a:tc>
                  <a:txBody>
                    <a:bodyPr/>
                    <a:lstStyle/>
                    <a:p>
                      <a:pPr marL="0" lvl="0" indent="0" algn="ctr" rtl="0">
                        <a:lnSpc>
                          <a:spcPct val="115000"/>
                        </a:lnSpc>
                        <a:spcBef>
                          <a:spcPts val="0"/>
                        </a:spcBef>
                        <a:buNone/>
                      </a:pPr>
                      <a:r>
                        <a:rPr lang="en-US" dirty="0">
                          <a:latin typeface="Proxima Nova" charset="0"/>
                          <a:ea typeface="Proxima Nova" charset="0"/>
                          <a:cs typeface="Proxima Nova" charset="0"/>
                        </a:rPr>
                        <a:t>4.33</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FEDC81"/>
                    </a:solidFill>
                  </a:tcPr>
                </a:tc>
                <a:tc>
                  <a:txBody>
                    <a:bodyPr/>
                    <a:lstStyle/>
                    <a:p>
                      <a:pPr marL="0" lvl="0" indent="0" algn="ctr" rtl="0">
                        <a:lnSpc>
                          <a:spcPct val="115000"/>
                        </a:lnSpc>
                        <a:spcBef>
                          <a:spcPts val="0"/>
                        </a:spcBef>
                        <a:buNone/>
                      </a:pPr>
                      <a:r>
                        <a:rPr lang="en-US" dirty="0">
                          <a:latin typeface="Proxima Nova" charset="0"/>
                          <a:ea typeface="Proxima Nova" charset="0"/>
                          <a:cs typeface="Proxima Nova" charset="0"/>
                        </a:rPr>
                        <a:t>4.55</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FEEA83"/>
                    </a:solidFill>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5.61</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A8D27F"/>
                    </a:solidFill>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4.18</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FDD37F"/>
                    </a:solidFill>
                  </a:tcPr>
                </a:tc>
              </a:tr>
              <a:tr h="238125">
                <a:tc>
                  <a:txBody>
                    <a:bodyPr/>
                    <a:lstStyle/>
                    <a:p>
                      <a:pPr marL="0" lvl="0" indent="0" rtl="0">
                        <a:spcBef>
                          <a:spcPts val="0"/>
                        </a:spcBef>
                        <a:buNone/>
                      </a:pPr>
                      <a:r>
                        <a:rPr lang="en-US">
                          <a:latin typeface="Proxima Nova" charset="0"/>
                          <a:ea typeface="Proxima Nova" charset="0"/>
                          <a:cs typeface="Proxima Nova" charset="0"/>
                        </a:rPr>
                        <a:t>Quality</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5.03</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D8E082"/>
                    </a:solidFill>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5.03</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D8E082"/>
                    </a:solidFill>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4.18</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FDD37F"/>
                    </a:solidFill>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4.12</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FDCF7E"/>
                    </a:solidFill>
                  </a:tcPr>
                </a:tc>
                <a:tc>
                  <a:txBody>
                    <a:bodyPr/>
                    <a:lstStyle/>
                    <a:p>
                      <a:pPr marL="0" lvl="0" indent="0" algn="ctr" rtl="0">
                        <a:lnSpc>
                          <a:spcPct val="115000"/>
                        </a:lnSpc>
                        <a:spcBef>
                          <a:spcPts val="0"/>
                        </a:spcBef>
                        <a:buNone/>
                      </a:pPr>
                      <a:r>
                        <a:rPr lang="en-US">
                          <a:latin typeface="Proxima Nova" charset="0"/>
                          <a:ea typeface="Proxima Nova" charset="0"/>
                          <a:cs typeface="Proxima Nova" charset="0"/>
                        </a:rPr>
                        <a:t>4.97</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DDE283"/>
                    </a:solidFill>
                  </a:tcPr>
                </a:tc>
                <a:tc>
                  <a:txBody>
                    <a:bodyPr/>
                    <a:lstStyle/>
                    <a:p>
                      <a:pPr marL="0" lvl="0" indent="0" algn="ctr" rtl="0">
                        <a:lnSpc>
                          <a:spcPct val="115000"/>
                        </a:lnSpc>
                        <a:spcBef>
                          <a:spcPts val="0"/>
                        </a:spcBef>
                        <a:buNone/>
                      </a:pPr>
                      <a:r>
                        <a:rPr lang="en-US" dirty="0">
                          <a:latin typeface="Proxima Nova" charset="0"/>
                          <a:ea typeface="Proxima Nova" charset="0"/>
                          <a:cs typeface="Proxima Nova" charset="0"/>
                        </a:rPr>
                        <a:t>4.67</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F7E984"/>
                    </a:solidFill>
                  </a:tcPr>
                </a:tc>
                <a:tc>
                  <a:txBody>
                    <a:bodyPr/>
                    <a:lstStyle/>
                    <a:p>
                      <a:pPr marL="0" lvl="0" indent="0" algn="ctr" rtl="0">
                        <a:lnSpc>
                          <a:spcPct val="115000"/>
                        </a:lnSpc>
                        <a:spcBef>
                          <a:spcPts val="0"/>
                        </a:spcBef>
                        <a:buNone/>
                      </a:pPr>
                      <a:r>
                        <a:rPr lang="en-US" dirty="0">
                          <a:latin typeface="Proxima Nova" charset="0"/>
                          <a:ea typeface="Proxima Nova" charset="0"/>
                          <a:cs typeface="Proxima Nova" charset="0"/>
                        </a:rPr>
                        <a:t>5.45</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B5D680"/>
                    </a:solidFill>
                  </a:tcPr>
                </a:tc>
                <a:tc>
                  <a:txBody>
                    <a:bodyPr/>
                    <a:lstStyle/>
                    <a:p>
                      <a:pPr marL="0" lvl="0" indent="0" algn="ctr" rtl="0">
                        <a:lnSpc>
                          <a:spcPct val="115000"/>
                        </a:lnSpc>
                        <a:spcBef>
                          <a:spcPts val="0"/>
                        </a:spcBef>
                        <a:buNone/>
                      </a:pPr>
                      <a:r>
                        <a:rPr lang="en-US" dirty="0">
                          <a:latin typeface="Proxima Nova" charset="0"/>
                          <a:ea typeface="Proxima Nova" charset="0"/>
                          <a:cs typeface="Proxima Nova" charset="0"/>
                        </a:rPr>
                        <a:t>4.85</a:t>
                      </a:r>
                    </a:p>
                  </a:txBody>
                  <a:tcPr marL="91425" marR="91425" marT="91425" marB="91425" anchor="ctr">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solidFill>
                      <a:srgbClr val="E8E583"/>
                    </a:solidFill>
                  </a:tcPr>
                </a:tc>
              </a:tr>
            </a:tbl>
          </a:graphicData>
        </a:graphic>
      </p:graphicFrame>
      <p:sp>
        <p:nvSpPr>
          <p:cNvPr id="93" name="Shape 93"/>
          <p:cNvSpPr txBox="1">
            <a:spLocks noGrp="1"/>
          </p:cNvSpPr>
          <p:nvPr>
            <p:ph type="title"/>
          </p:nvPr>
        </p:nvSpPr>
        <p:spPr>
          <a:xfrm>
            <a:off x="415600" y="593367"/>
            <a:ext cx="11360700" cy="763500"/>
          </a:xfrm>
          <a:prstGeom prst="rect">
            <a:avLst/>
          </a:prstGeom>
        </p:spPr>
        <p:txBody>
          <a:bodyPr wrap="square" lIns="121900" tIns="121900" rIns="121900" bIns="121900" anchor="t" anchorCtr="0">
            <a:noAutofit/>
          </a:bodyPr>
          <a:lstStyle/>
          <a:p>
            <a:pPr marL="0" lvl="0" indent="0">
              <a:spcBef>
                <a:spcPts val="0"/>
              </a:spcBef>
              <a:buNone/>
            </a:pPr>
            <a:r>
              <a:rPr lang="en-US" dirty="0">
                <a:latin typeface="Proxima Nova" charset="0"/>
                <a:ea typeface="Proxima Nova" charset="0"/>
                <a:cs typeface="Proxima Nova" charset="0"/>
              </a:rPr>
              <a:t>Perceptual </a:t>
            </a:r>
            <a:r>
              <a:rPr lang="en-US" dirty="0" smtClean="0">
                <a:latin typeface="Proxima Nova" charset="0"/>
                <a:ea typeface="Proxima Nova" charset="0"/>
                <a:cs typeface="Proxima Nova" charset="0"/>
              </a:rPr>
              <a:t>Data </a:t>
            </a:r>
            <a:r>
              <a:rPr lang="en-US" dirty="0">
                <a:latin typeface="Proxima Nova" charset="0"/>
                <a:ea typeface="Proxima Nova" charset="0"/>
                <a:cs typeface="Proxima Nova" charset="0"/>
              </a:rPr>
              <a:t>from </a:t>
            </a:r>
            <a:r>
              <a:rPr lang="en-US" dirty="0" smtClean="0">
                <a:latin typeface="Proxima Nova" charset="0"/>
                <a:ea typeface="Proxima Nova" charset="0"/>
                <a:cs typeface="Proxima Nova" charset="0"/>
              </a:rPr>
              <a:t>Our </a:t>
            </a:r>
            <a:r>
              <a:rPr lang="en-US" dirty="0">
                <a:latin typeface="Proxima Nova" charset="0"/>
                <a:ea typeface="Proxima Nova" charset="0"/>
                <a:cs typeface="Proxima Nova" charset="0"/>
              </a:rPr>
              <a:t>S</a:t>
            </a:r>
            <a:r>
              <a:rPr lang="en-US" dirty="0" smtClean="0">
                <a:latin typeface="Proxima Nova" charset="0"/>
                <a:ea typeface="Proxima Nova" charset="0"/>
                <a:cs typeface="Proxima Nova" charset="0"/>
              </a:rPr>
              <a:t>urvey</a:t>
            </a:r>
            <a:endParaRPr lang="en-US" dirty="0">
              <a:latin typeface="Proxima Nova" charset="0"/>
              <a:ea typeface="Proxima Nova" charset="0"/>
              <a:cs typeface="Proxima Nova"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Shape 99"/>
          <p:cNvPicPr preferRelativeResize="0">
            <a:picLocks noChangeAspect="1"/>
          </p:cNvPicPr>
          <p:nvPr/>
        </p:nvPicPr>
        <p:blipFill rotWithShape="1">
          <a:blip r:embed="rId3">
            <a:alphaModFix/>
          </a:blip>
          <a:srcRect l="1563" t="7707" r="1615" b="2533"/>
          <a:stretch/>
        </p:blipFill>
        <p:spPr>
          <a:xfrm>
            <a:off x="2083499" y="1300165"/>
            <a:ext cx="8025003" cy="5394960"/>
          </a:xfrm>
          <a:prstGeom prst="rect">
            <a:avLst/>
          </a:prstGeom>
          <a:noFill/>
          <a:ln>
            <a:noFill/>
          </a:ln>
        </p:spPr>
      </p:pic>
      <p:sp>
        <p:nvSpPr>
          <p:cNvPr id="2" name="Title 1"/>
          <p:cNvSpPr>
            <a:spLocks noGrp="1"/>
          </p:cNvSpPr>
          <p:nvPr>
            <p:ph type="title"/>
          </p:nvPr>
        </p:nvSpPr>
        <p:spPr/>
        <p:txBody>
          <a:bodyPr/>
          <a:lstStyle/>
          <a:p>
            <a:r>
              <a:rPr lang="en-US" dirty="0" smtClean="0">
                <a:latin typeface="Proxima Nova" charset="0"/>
                <a:ea typeface="Proxima Nova" charset="0"/>
                <a:cs typeface="Proxima Nova" charset="0"/>
              </a:rPr>
              <a:t>Positioning Map</a:t>
            </a:r>
            <a:endParaRPr lang="en-US" dirty="0">
              <a:latin typeface="Proxima Nova" charset="0"/>
              <a:ea typeface="Proxima Nova" charset="0"/>
              <a:cs typeface="Proxima Nova"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Shape 105"/>
          <p:cNvPicPr preferRelativeResize="0"/>
          <p:nvPr/>
        </p:nvPicPr>
        <p:blipFill rotWithShape="1">
          <a:blip r:embed="rId3">
            <a:alphaModFix/>
          </a:blip>
          <a:srcRect l="1764" t="7163" r="1498" b="1729"/>
          <a:stretch/>
        </p:blipFill>
        <p:spPr>
          <a:xfrm>
            <a:off x="1759744" y="1371615"/>
            <a:ext cx="8672513" cy="5394960"/>
          </a:xfrm>
          <a:prstGeom prst="rect">
            <a:avLst/>
          </a:prstGeom>
          <a:noFill/>
          <a:ln>
            <a:noFill/>
          </a:ln>
        </p:spPr>
      </p:pic>
      <p:sp>
        <p:nvSpPr>
          <p:cNvPr id="2" name="Title 1"/>
          <p:cNvSpPr>
            <a:spLocks noGrp="1"/>
          </p:cNvSpPr>
          <p:nvPr>
            <p:ph type="title"/>
          </p:nvPr>
        </p:nvSpPr>
        <p:spPr/>
        <p:txBody>
          <a:bodyPr/>
          <a:lstStyle/>
          <a:p>
            <a:r>
              <a:rPr lang="en-US" dirty="0" smtClean="0">
                <a:latin typeface="Proxima Nova" charset="0"/>
                <a:ea typeface="Proxima Nova" charset="0"/>
                <a:cs typeface="Proxima Nova" charset="0"/>
              </a:rPr>
              <a:t>Positioning Map Cont’d</a:t>
            </a:r>
            <a:endParaRPr lang="en-US" dirty="0">
              <a:latin typeface="Proxima Nova" charset="0"/>
              <a:ea typeface="Proxima Nova" charset="0"/>
              <a:cs typeface="Proxima Nova"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415600" y="593367"/>
            <a:ext cx="11360700" cy="763500"/>
          </a:xfrm>
          <a:prstGeom prst="rect">
            <a:avLst/>
          </a:prstGeom>
        </p:spPr>
        <p:txBody>
          <a:bodyPr wrap="square" lIns="121900" tIns="121900" rIns="121900" bIns="121900" anchor="t" anchorCtr="0">
            <a:noAutofit/>
          </a:bodyPr>
          <a:lstStyle/>
          <a:p>
            <a:pPr marL="0" lvl="0" indent="0" rtl="0">
              <a:spcBef>
                <a:spcPts val="0"/>
              </a:spcBef>
              <a:buNone/>
            </a:pPr>
            <a:r>
              <a:rPr lang="en-US" dirty="0">
                <a:latin typeface="Proxima Nova" charset="0"/>
                <a:ea typeface="Proxima Nova" charset="0"/>
                <a:cs typeface="Proxima Nova" charset="0"/>
              </a:rPr>
              <a:t>Perception Analysis from the Maps</a:t>
            </a:r>
          </a:p>
        </p:txBody>
      </p:sp>
      <p:sp>
        <p:nvSpPr>
          <p:cNvPr id="112" name="Shape 112"/>
          <p:cNvSpPr txBox="1"/>
          <p:nvPr/>
        </p:nvSpPr>
        <p:spPr>
          <a:xfrm>
            <a:off x="415500" y="1540675"/>
            <a:ext cx="9114900" cy="5317200"/>
          </a:xfrm>
          <a:prstGeom prst="rect">
            <a:avLst/>
          </a:prstGeom>
          <a:noFill/>
          <a:ln w="9525" cap="flat" cmpd="sng">
            <a:solidFill>
              <a:srgbClr val="FFFFFF"/>
            </a:solidFill>
            <a:prstDash val="solid"/>
            <a:round/>
            <a:headEnd type="none" w="med" len="med"/>
            <a:tailEnd type="none" w="med" len="med"/>
          </a:ln>
        </p:spPr>
        <p:txBody>
          <a:bodyPr wrap="square" lIns="91425" tIns="91425" rIns="91425" bIns="91425" anchor="t" anchorCtr="0">
            <a:noAutofit/>
          </a:bodyPr>
          <a:lstStyle/>
          <a:p>
            <a:pPr marL="228600" lvl="0" indent="-217170" rtl="0">
              <a:lnSpc>
                <a:spcPct val="115000"/>
              </a:lnSpc>
              <a:spcBef>
                <a:spcPts val="0"/>
              </a:spcBef>
              <a:buClr>
                <a:srgbClr val="000000"/>
              </a:buClr>
              <a:buSzPct val="100000"/>
              <a:buFont typeface="Proxima Nova"/>
              <a:buChar char="★"/>
            </a:pPr>
            <a:r>
              <a:rPr lang="en-US" b="1" dirty="0">
                <a:latin typeface="Proxima Nova" charset="0"/>
                <a:ea typeface="Proxima Nova" charset="0"/>
                <a:cs typeface="Proxima Nova" charset="0"/>
              </a:rPr>
              <a:t>Vehicle Similarity </a:t>
            </a:r>
            <a:endParaRPr lang="en-US" b="1" dirty="0" smtClean="0">
              <a:latin typeface="Proxima Nova" charset="0"/>
              <a:ea typeface="Proxima Nova" charset="0"/>
              <a:cs typeface="Proxima Nova" charset="0"/>
            </a:endParaRPr>
          </a:p>
          <a:p>
            <a:pPr marL="765810" lvl="1" indent="-285750" rtl="0">
              <a:lnSpc>
                <a:spcPct val="115000"/>
              </a:lnSpc>
              <a:spcBef>
                <a:spcPts val="0"/>
              </a:spcBef>
              <a:buClr>
                <a:srgbClr val="000000"/>
              </a:buClr>
              <a:buSzPts val="1400"/>
              <a:buFont typeface="Courier New" charset="0"/>
              <a:buChar char="o"/>
            </a:pPr>
            <a:r>
              <a:rPr lang="en-US" dirty="0" smtClean="0">
                <a:latin typeface="Proxima Nova" charset="0"/>
                <a:ea typeface="Proxima Nova" charset="0"/>
                <a:cs typeface="Proxima Nova" charset="0"/>
              </a:rPr>
              <a:t>Honda </a:t>
            </a:r>
            <a:r>
              <a:rPr lang="en-US" dirty="0">
                <a:latin typeface="Proxima Nova" charset="0"/>
                <a:ea typeface="Proxima Nova" charset="0"/>
                <a:cs typeface="Proxima Nova" charset="0"/>
              </a:rPr>
              <a:t>Accord &amp; Subaru Legacy</a:t>
            </a:r>
          </a:p>
          <a:p>
            <a:pPr marL="765810" lvl="1" indent="-285750" rtl="0">
              <a:lnSpc>
                <a:spcPct val="115000"/>
              </a:lnSpc>
              <a:spcBef>
                <a:spcPts val="0"/>
              </a:spcBef>
              <a:buClr>
                <a:schemeClr val="accent1"/>
              </a:buClr>
              <a:buSzPts val="1400"/>
              <a:buFont typeface="Courier New" charset="0"/>
              <a:buChar char="o"/>
            </a:pPr>
            <a:r>
              <a:rPr lang="en-US" dirty="0">
                <a:latin typeface="Proxima Nova" charset="0"/>
                <a:ea typeface="Proxima Nova" charset="0"/>
                <a:cs typeface="Proxima Nova" charset="0"/>
              </a:rPr>
              <a:t>Ford Fusion &amp; Nissan Altima</a:t>
            </a:r>
          </a:p>
          <a:p>
            <a:pPr marL="765810" lvl="1" indent="-285750" rtl="0">
              <a:lnSpc>
                <a:spcPct val="115000"/>
              </a:lnSpc>
              <a:spcBef>
                <a:spcPts val="0"/>
              </a:spcBef>
              <a:buClr>
                <a:schemeClr val="accent1"/>
              </a:buClr>
              <a:buSzPts val="1400"/>
              <a:buFont typeface="Courier New" charset="0"/>
              <a:buChar char="o"/>
            </a:pPr>
            <a:r>
              <a:rPr lang="en-US" dirty="0">
                <a:latin typeface="Proxima Nova" charset="0"/>
                <a:ea typeface="Proxima Nova" charset="0"/>
                <a:cs typeface="Proxima Nova" charset="0"/>
              </a:rPr>
              <a:t>Tesla Model 3 &amp; BMW i8</a:t>
            </a:r>
          </a:p>
          <a:p>
            <a:pPr marL="765810" lvl="1" indent="-285750" rtl="0">
              <a:lnSpc>
                <a:spcPct val="115000"/>
              </a:lnSpc>
              <a:spcBef>
                <a:spcPts val="0"/>
              </a:spcBef>
              <a:buClr>
                <a:schemeClr val="accent1"/>
              </a:buClr>
              <a:buSzPts val="1400"/>
              <a:buFont typeface="Courier New" charset="0"/>
              <a:buChar char="o"/>
            </a:pPr>
            <a:r>
              <a:rPr lang="en-US" dirty="0">
                <a:latin typeface="Proxima Nova" charset="0"/>
                <a:ea typeface="Proxima Nova" charset="0"/>
                <a:cs typeface="Proxima Nova" charset="0"/>
              </a:rPr>
              <a:t>Toyota Prius: Own class</a:t>
            </a:r>
          </a:p>
          <a:p>
            <a:pPr marL="228600" lvl="0" indent="-217170" rtl="0">
              <a:lnSpc>
                <a:spcPct val="115000"/>
              </a:lnSpc>
              <a:spcBef>
                <a:spcPts val="0"/>
              </a:spcBef>
              <a:buClr>
                <a:srgbClr val="000000"/>
              </a:buClr>
              <a:buSzPct val="100000"/>
              <a:buFont typeface="Proxima Nova"/>
              <a:buChar char="★"/>
            </a:pPr>
            <a:r>
              <a:rPr lang="en-US" b="1" dirty="0">
                <a:latin typeface="Proxima Nova" charset="0"/>
                <a:ea typeface="Proxima Nova" charset="0"/>
                <a:cs typeface="Proxima Nova" charset="0"/>
              </a:rPr>
              <a:t>Fuel Economy</a:t>
            </a:r>
          </a:p>
          <a:p>
            <a:pPr marL="765810" lvl="1" indent="-285750" rtl="0">
              <a:lnSpc>
                <a:spcPct val="115000"/>
              </a:lnSpc>
              <a:spcBef>
                <a:spcPts val="0"/>
              </a:spcBef>
              <a:buClr>
                <a:srgbClr val="000000"/>
              </a:buClr>
              <a:buSzPts val="1400"/>
              <a:buFont typeface="Courier New" charset="0"/>
              <a:buChar char="o"/>
            </a:pPr>
            <a:r>
              <a:rPr lang="en-US" dirty="0">
                <a:latin typeface="Proxima Nova" charset="0"/>
                <a:ea typeface="Proxima Nova" charset="0"/>
                <a:cs typeface="Proxima Nova" charset="0"/>
              </a:rPr>
              <a:t>Toyota Prius</a:t>
            </a:r>
          </a:p>
          <a:p>
            <a:pPr marL="228600" lvl="0" indent="-217170" rtl="0">
              <a:lnSpc>
                <a:spcPct val="115000"/>
              </a:lnSpc>
              <a:spcBef>
                <a:spcPts val="0"/>
              </a:spcBef>
              <a:buClr>
                <a:srgbClr val="000000"/>
              </a:buClr>
              <a:buSzPct val="100000"/>
              <a:buFont typeface="Proxima Nova"/>
              <a:buChar char="★"/>
            </a:pPr>
            <a:r>
              <a:rPr lang="en-US" b="1" dirty="0">
                <a:latin typeface="Proxima Nova" charset="0"/>
                <a:ea typeface="Proxima Nova" charset="0"/>
                <a:cs typeface="Proxima Nova" charset="0"/>
              </a:rPr>
              <a:t>Innovativeness, Quality &amp; Price</a:t>
            </a:r>
          </a:p>
          <a:p>
            <a:pPr marL="765810" lvl="1" indent="-285750" rtl="0">
              <a:lnSpc>
                <a:spcPct val="115000"/>
              </a:lnSpc>
              <a:spcBef>
                <a:spcPts val="0"/>
              </a:spcBef>
              <a:buClr>
                <a:srgbClr val="000000"/>
              </a:buClr>
              <a:buSzPts val="1400"/>
              <a:buFont typeface="Courier New" charset="0"/>
              <a:buChar char="o"/>
            </a:pPr>
            <a:r>
              <a:rPr lang="en-US" dirty="0">
                <a:latin typeface="Proxima Nova" charset="0"/>
                <a:ea typeface="Proxima Nova" charset="0"/>
                <a:cs typeface="Proxima Nova" charset="0"/>
              </a:rPr>
              <a:t>Tesla Model 3</a:t>
            </a:r>
          </a:p>
          <a:p>
            <a:pPr marL="765810" lvl="1" indent="-285750" rtl="0">
              <a:lnSpc>
                <a:spcPct val="115000"/>
              </a:lnSpc>
              <a:spcBef>
                <a:spcPts val="0"/>
              </a:spcBef>
              <a:buClr>
                <a:srgbClr val="000000"/>
              </a:buClr>
              <a:buSzPts val="1400"/>
              <a:buFont typeface="Courier New" charset="0"/>
              <a:buChar char="o"/>
            </a:pPr>
            <a:r>
              <a:rPr lang="en-US" dirty="0">
                <a:latin typeface="Proxima Nova" charset="0"/>
                <a:ea typeface="Proxima Nova" charset="0"/>
                <a:cs typeface="Proxima Nova" charset="0"/>
              </a:rPr>
              <a:t>BMW i8</a:t>
            </a:r>
          </a:p>
          <a:p>
            <a:pPr marL="228600" lvl="0" indent="-217170" rtl="0">
              <a:lnSpc>
                <a:spcPct val="115000"/>
              </a:lnSpc>
              <a:spcBef>
                <a:spcPts val="0"/>
              </a:spcBef>
              <a:buClr>
                <a:srgbClr val="000000"/>
              </a:buClr>
              <a:buSzPct val="100000"/>
              <a:buFont typeface="Proxima Nova"/>
              <a:buChar char="★"/>
            </a:pPr>
            <a:r>
              <a:rPr lang="en-US" b="1" dirty="0">
                <a:latin typeface="Proxima Nova" charset="0"/>
                <a:ea typeface="Proxima Nova" charset="0"/>
                <a:cs typeface="Proxima Nova" charset="0"/>
              </a:rPr>
              <a:t>Safety</a:t>
            </a:r>
            <a:r>
              <a:rPr lang="en-US" dirty="0">
                <a:latin typeface="Proxima Nova" charset="0"/>
                <a:ea typeface="Proxima Nova" charset="0"/>
                <a:cs typeface="Proxima Nova" charset="0"/>
              </a:rPr>
              <a:t> (likely to be the most important preference when purchasing</a:t>
            </a:r>
            <a:r>
              <a:rPr lang="en-US" dirty="0">
                <a:solidFill>
                  <a:srgbClr val="0000FF"/>
                </a:solidFill>
                <a:latin typeface="Proxima Nova" charset="0"/>
                <a:ea typeface="Proxima Nova" charset="0"/>
                <a:cs typeface="Proxima Nova" charset="0"/>
              </a:rPr>
              <a:t>*</a:t>
            </a:r>
            <a:r>
              <a:rPr lang="en-US" dirty="0">
                <a:latin typeface="Proxima Nova" charset="0"/>
                <a:ea typeface="Proxima Nova" charset="0"/>
                <a:cs typeface="Proxima Nova" charset="0"/>
              </a:rPr>
              <a:t>)</a:t>
            </a:r>
          </a:p>
          <a:p>
            <a:pPr marL="765810" lvl="1" indent="-285750" rtl="0">
              <a:lnSpc>
                <a:spcPct val="115000"/>
              </a:lnSpc>
              <a:spcBef>
                <a:spcPts val="0"/>
              </a:spcBef>
              <a:buClr>
                <a:schemeClr val="accent1"/>
              </a:buClr>
              <a:buSzPts val="1400"/>
              <a:buFont typeface="Courier New" charset="0"/>
              <a:buChar char="o"/>
            </a:pPr>
            <a:r>
              <a:rPr lang="en-US" dirty="0">
                <a:latin typeface="Proxima Nova" charset="0"/>
                <a:ea typeface="Proxima Nova" charset="0"/>
                <a:cs typeface="Proxima Nova" charset="0"/>
              </a:rPr>
              <a:t>Volvo</a:t>
            </a:r>
          </a:p>
          <a:p>
            <a:pPr marL="765810" lvl="1" indent="-285750" rtl="0">
              <a:lnSpc>
                <a:spcPct val="115000"/>
              </a:lnSpc>
              <a:spcBef>
                <a:spcPts val="0"/>
              </a:spcBef>
              <a:buClr>
                <a:schemeClr val="accent1"/>
              </a:buClr>
              <a:buSzPts val="1400"/>
              <a:buFont typeface="Courier New" charset="0"/>
              <a:buChar char="o"/>
            </a:pPr>
            <a:r>
              <a:rPr lang="en-US" dirty="0">
                <a:latin typeface="Proxima Nova" charset="0"/>
                <a:ea typeface="Proxima Nova" charset="0"/>
                <a:cs typeface="Proxima Nova" charset="0"/>
              </a:rPr>
              <a:t>Honda Accord</a:t>
            </a:r>
          </a:p>
          <a:p>
            <a:pPr marL="765810" lvl="1" indent="-285750" rtl="0">
              <a:lnSpc>
                <a:spcPct val="115000"/>
              </a:lnSpc>
              <a:spcBef>
                <a:spcPts val="0"/>
              </a:spcBef>
              <a:buClr>
                <a:schemeClr val="accent1"/>
              </a:buClr>
              <a:buSzPts val="1400"/>
              <a:buFont typeface="Courier New" charset="0"/>
              <a:buChar char="o"/>
            </a:pPr>
            <a:r>
              <a:rPr lang="en-US" dirty="0">
                <a:latin typeface="Proxima Nova" charset="0"/>
                <a:ea typeface="Proxima Nova" charset="0"/>
                <a:cs typeface="Proxima Nova" charset="0"/>
              </a:rPr>
              <a:t>Subaru </a:t>
            </a:r>
            <a:r>
              <a:rPr lang="en-US" dirty="0" smtClean="0">
                <a:latin typeface="Proxima Nova" charset="0"/>
                <a:ea typeface="Proxima Nova" charset="0"/>
                <a:cs typeface="Proxima Nova" charset="0"/>
              </a:rPr>
              <a:t>Legacy</a:t>
            </a:r>
          </a:p>
          <a:p>
            <a:pPr marL="228600" lvl="0" indent="-228600" rtl="0">
              <a:lnSpc>
                <a:spcPct val="115000"/>
              </a:lnSpc>
              <a:spcBef>
                <a:spcPts val="0"/>
              </a:spcBef>
              <a:buClr>
                <a:schemeClr val="accent1"/>
              </a:buClr>
              <a:buSzPct val="100000"/>
              <a:buFont typeface="Noto Sans Symbols"/>
              <a:buChar char="★"/>
            </a:pPr>
            <a:r>
              <a:rPr lang="en-US" b="1" dirty="0" smtClean="0">
                <a:latin typeface="Proxima Nova" charset="0"/>
                <a:ea typeface="Proxima Nova" charset="0"/>
                <a:cs typeface="Proxima Nova" charset="0"/>
              </a:rPr>
              <a:t>Top 3 Attributes </a:t>
            </a:r>
            <a:r>
              <a:rPr lang="en-US" dirty="0" smtClean="0">
                <a:latin typeface="Proxima Nova" charset="0"/>
                <a:ea typeface="Proxima Nova" charset="0"/>
                <a:cs typeface="Proxima Nova" charset="0"/>
              </a:rPr>
              <a:t>(based on length of line)</a:t>
            </a:r>
          </a:p>
          <a:p>
            <a:pPr marL="765810" marR="0" lvl="1" indent="-285750" algn="l" rtl="0">
              <a:lnSpc>
                <a:spcPct val="115000"/>
              </a:lnSpc>
              <a:spcBef>
                <a:spcPts val="0"/>
              </a:spcBef>
              <a:spcAft>
                <a:spcPts val="0"/>
              </a:spcAft>
              <a:buClr>
                <a:schemeClr val="accent1"/>
              </a:buClr>
              <a:buSzPts val="1400"/>
              <a:buFont typeface="Courier New" charset="0"/>
              <a:buChar char="o"/>
            </a:pPr>
            <a:r>
              <a:rPr lang="en-US" dirty="0" smtClean="0">
                <a:latin typeface="Proxima Nova" charset="0"/>
                <a:ea typeface="Proxima Nova" charset="0"/>
                <a:cs typeface="Proxima Nova" charset="0"/>
              </a:rPr>
              <a:t>Fuel </a:t>
            </a:r>
            <a:r>
              <a:rPr lang="en-US" dirty="0">
                <a:latin typeface="Proxima Nova" charset="0"/>
                <a:ea typeface="Proxima Nova" charset="0"/>
                <a:cs typeface="Proxima Nova" charset="0"/>
              </a:rPr>
              <a:t>Economy</a:t>
            </a:r>
          </a:p>
          <a:p>
            <a:pPr marL="765810" marR="0" lvl="1" indent="-285750" algn="l" rtl="0">
              <a:lnSpc>
                <a:spcPct val="115000"/>
              </a:lnSpc>
              <a:spcBef>
                <a:spcPts val="0"/>
              </a:spcBef>
              <a:spcAft>
                <a:spcPts val="0"/>
              </a:spcAft>
              <a:buClr>
                <a:schemeClr val="accent1"/>
              </a:buClr>
              <a:buSzPts val="1400"/>
              <a:buFont typeface="Courier New" charset="0"/>
              <a:buChar char="o"/>
            </a:pPr>
            <a:r>
              <a:rPr lang="en-US" dirty="0">
                <a:latin typeface="Proxima Nova" charset="0"/>
                <a:ea typeface="Proxima Nova" charset="0"/>
                <a:cs typeface="Proxima Nova" charset="0"/>
              </a:rPr>
              <a:t>Technology / Innovativeness</a:t>
            </a:r>
          </a:p>
          <a:p>
            <a:pPr marL="765810" marR="0" lvl="1" indent="-285750" algn="l" rtl="0">
              <a:lnSpc>
                <a:spcPct val="115000"/>
              </a:lnSpc>
              <a:spcBef>
                <a:spcPts val="0"/>
              </a:spcBef>
              <a:spcAft>
                <a:spcPts val="0"/>
              </a:spcAft>
              <a:buClr>
                <a:schemeClr val="accent1"/>
              </a:buClr>
              <a:buSzPts val="1400"/>
              <a:buFont typeface="Courier New" charset="0"/>
              <a:buChar char="o"/>
            </a:pPr>
            <a:r>
              <a:rPr lang="en-US" dirty="0">
                <a:latin typeface="Proxima Nova" charset="0"/>
                <a:ea typeface="Proxima Nova" charset="0"/>
                <a:cs typeface="Proxima Nova" charset="0"/>
              </a:rPr>
              <a:t>Design / Style</a:t>
            </a:r>
          </a:p>
          <a:p>
            <a:pPr marL="0" lvl="0" indent="0" rtl="0">
              <a:lnSpc>
                <a:spcPct val="120000"/>
              </a:lnSpc>
              <a:spcBef>
                <a:spcPts val="500"/>
              </a:spcBef>
              <a:buNone/>
            </a:pPr>
            <a:r>
              <a:rPr lang="en-US" b="1" i="1" dirty="0">
                <a:solidFill>
                  <a:srgbClr val="0000FF"/>
                </a:solidFill>
                <a:latin typeface="Proxima Nova" charset="0"/>
                <a:ea typeface="Proxima Nova" charset="0"/>
                <a:cs typeface="Proxima Nova" charset="0"/>
                <a:sym typeface="Proxima Nova"/>
              </a:rPr>
              <a:t>*clustering of data lines on the Perception Map with Preferences. </a:t>
            </a:r>
          </a:p>
        </p:txBody>
      </p:sp>
      <p:pic>
        <p:nvPicPr>
          <p:cNvPr id="113" name="Shape 113"/>
          <p:cNvPicPr preferRelativeResize="0"/>
          <p:nvPr/>
        </p:nvPicPr>
        <p:blipFill>
          <a:blip r:embed="rId3">
            <a:alphaModFix/>
          </a:blip>
          <a:stretch>
            <a:fillRect/>
          </a:stretch>
        </p:blipFill>
        <p:spPr>
          <a:xfrm>
            <a:off x="6556925" y="2194775"/>
            <a:ext cx="5080475" cy="3687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Shape 119"/>
          <p:cNvPicPr preferRelativeResize="0">
            <a:picLocks noChangeAspect="1"/>
          </p:cNvPicPr>
          <p:nvPr/>
        </p:nvPicPr>
        <p:blipFill rotWithShape="1">
          <a:blip r:embed="rId3">
            <a:alphaModFix/>
          </a:blip>
          <a:srcRect t="7085" b="1709"/>
          <a:stretch/>
        </p:blipFill>
        <p:spPr>
          <a:xfrm>
            <a:off x="3198432" y="1767685"/>
            <a:ext cx="5795137" cy="3840480"/>
          </a:xfrm>
          <a:prstGeom prst="rect">
            <a:avLst/>
          </a:prstGeom>
          <a:noFill/>
          <a:ln>
            <a:noFill/>
          </a:ln>
        </p:spPr>
      </p:pic>
      <p:sp>
        <p:nvSpPr>
          <p:cNvPr id="120" name="Shape 120"/>
          <p:cNvSpPr txBox="1"/>
          <p:nvPr/>
        </p:nvSpPr>
        <p:spPr>
          <a:xfrm>
            <a:off x="1766888" y="5761800"/>
            <a:ext cx="8658225" cy="842100"/>
          </a:xfrm>
          <a:prstGeom prst="rect">
            <a:avLst/>
          </a:prstGeom>
          <a:noFill/>
          <a:ln>
            <a:noFill/>
          </a:ln>
        </p:spPr>
        <p:txBody>
          <a:bodyPr wrap="square" lIns="91425" tIns="91425" rIns="91425" bIns="91425" anchor="t" anchorCtr="0">
            <a:noAutofit/>
          </a:bodyPr>
          <a:lstStyle/>
          <a:p>
            <a:pPr marL="457200" lvl="0" indent="-317500" rtl="0">
              <a:lnSpc>
                <a:spcPct val="115000"/>
              </a:lnSpc>
              <a:spcBef>
                <a:spcPts val="0"/>
              </a:spcBef>
              <a:buSzPts val="1400"/>
              <a:buChar char="●"/>
            </a:pPr>
            <a:r>
              <a:rPr lang="en-US" sz="1600" dirty="0" smtClean="0">
                <a:latin typeface="Proxima Nova" charset="0"/>
                <a:ea typeface="Proxima Nova" charset="0"/>
                <a:cs typeface="Proxima Nova" charset="0"/>
              </a:rPr>
              <a:t>Perceptual </a:t>
            </a:r>
            <a:r>
              <a:rPr lang="en-US" sz="1600" dirty="0">
                <a:latin typeface="Proxima Nova" charset="0"/>
                <a:ea typeface="Proxima Nova" charset="0"/>
                <a:cs typeface="Proxima Nova" charset="0"/>
              </a:rPr>
              <a:t>Maps only viewed on two dimensions: only captured 85.4% of the variance</a:t>
            </a:r>
          </a:p>
          <a:p>
            <a:pPr marL="457200" lvl="0" indent="-317500" rtl="0">
              <a:lnSpc>
                <a:spcPct val="115000"/>
              </a:lnSpc>
              <a:spcBef>
                <a:spcPts val="0"/>
              </a:spcBef>
              <a:buSzPts val="1400"/>
              <a:buChar char="●"/>
            </a:pPr>
            <a:r>
              <a:rPr lang="en-US" sz="1600" dirty="0">
                <a:latin typeface="Proxima Nova" charset="0"/>
                <a:ea typeface="Proxima Nova" charset="0"/>
                <a:cs typeface="Proxima Nova" charset="0"/>
              </a:rPr>
              <a:t>Utilizing a third dimension would have brought this up to capturing 96.2% of the variance</a:t>
            </a:r>
          </a:p>
        </p:txBody>
      </p:sp>
      <p:sp>
        <p:nvSpPr>
          <p:cNvPr id="2" name="Title 1"/>
          <p:cNvSpPr>
            <a:spLocks noGrp="1"/>
          </p:cNvSpPr>
          <p:nvPr>
            <p:ph type="title"/>
          </p:nvPr>
        </p:nvSpPr>
        <p:spPr/>
        <p:txBody>
          <a:bodyPr/>
          <a:lstStyle/>
          <a:p>
            <a:r>
              <a:rPr lang="en-US" dirty="0" smtClean="0">
                <a:latin typeface="Proxima Nova" charset="0"/>
                <a:ea typeface="Proxima Nova" charset="0"/>
                <a:cs typeface="Proxima Nova" charset="0"/>
              </a:rPr>
              <a:t>Variance Map: Perceptual Map with Preference</a:t>
            </a:r>
            <a:endParaRPr lang="en-US" dirty="0">
              <a:latin typeface="Proxima Nova" charset="0"/>
              <a:ea typeface="Proxima Nova" charset="0"/>
              <a:cs typeface="Proxima Nova" charset="0"/>
            </a:endParaRPr>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1013</Words>
  <Application>Microsoft Office PowerPoint</Application>
  <PresentationFormat>Widescreen</PresentationFormat>
  <Paragraphs>212</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Alfa Slab One</vt:lpstr>
      <vt:lpstr>Arial</vt:lpstr>
      <vt:lpstr>Calibri</vt:lpstr>
      <vt:lpstr>Courier New</vt:lpstr>
      <vt:lpstr>Noto Sans Symbols</vt:lpstr>
      <vt:lpstr>Proxima Nova</vt:lpstr>
      <vt:lpstr>Rockwell</vt:lpstr>
      <vt:lpstr>Gameday</vt:lpstr>
      <vt:lpstr>Perceptually Mapping Hybrid Cars</vt:lpstr>
      <vt:lpstr>Executive Summary</vt:lpstr>
      <vt:lpstr>PowerPoint Presentation</vt:lpstr>
      <vt:lpstr>Data Collection through Survey</vt:lpstr>
      <vt:lpstr>Perceptual Data from Our Survey</vt:lpstr>
      <vt:lpstr>Positioning Map</vt:lpstr>
      <vt:lpstr>Positioning Map Cont’d</vt:lpstr>
      <vt:lpstr>Perception Analysis from the Maps</vt:lpstr>
      <vt:lpstr>Variance Map: Perceptual Map with Preference</vt:lpstr>
      <vt:lpstr>Surveyed Vehicles MSRP Variation </vt:lpstr>
      <vt:lpstr>Recommendations from the Data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Perceptually Mapping Hybrid Cars</dc:title>
  <dc:creator>Andrew Petersen</dc:creator>
  <cp:lastModifiedBy>Andrew Petersen</cp:lastModifiedBy>
  <cp:revision>5</cp:revision>
  <dcterms:modified xsi:type="dcterms:W3CDTF">2018-04-25T02:19:41Z</dcterms:modified>
</cp:coreProperties>
</file>