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2" r:id="rId5"/>
    <p:sldId id="259" r:id="rId6"/>
    <p:sldId id="264" r:id="rId7"/>
    <p:sldId id="260" r:id="rId8"/>
    <p:sldId id="263"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53" autoAdjust="0"/>
    <p:restoredTop sz="94633"/>
  </p:normalViewPr>
  <p:slideViewPr>
    <p:cSldViewPr snapToGrid="0">
      <p:cViewPr varScale="1">
        <p:scale>
          <a:sx n="121" d="100"/>
          <a:sy n="121" d="100"/>
        </p:scale>
        <p:origin x="640" y="176"/>
      </p:cViewPr>
      <p:guideLst/>
    </p:cSldViewPr>
  </p:slideViewPr>
  <p:notesTextViewPr>
    <p:cViewPr>
      <p:scale>
        <a:sx n="1" d="1"/>
        <a:sy n="1" d="1"/>
      </p:scale>
      <p:origin x="0" y="0"/>
    </p:cViewPr>
  </p:notesText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bonnin\AppData\Local\Microsoft\Windows\Temporary%20Internet%20Files\Content.Outlook\SFYGAF63\DRIVE%20AUTO%20V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sz="12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BABA0C-CBEF-4B98-9679-BEEE771BA9A9}" type="datetimeFigureOut">
              <a:rPr lang="en-US" smtClean="0"/>
              <a:t>6/7/18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1BF24E-02B8-47B5-8644-7AF3D87BF86F}" type="slidenum">
              <a:rPr lang="en-US" smtClean="0"/>
              <a:t>‹#›</a:t>
            </a:fld>
            <a:endParaRPr lang="en-US"/>
          </a:p>
        </p:txBody>
      </p:sp>
    </p:spTree>
    <p:extLst>
      <p:ext uri="{BB962C8B-B14F-4D97-AF65-F5344CB8AC3E}">
        <p14:creationId xmlns:p14="http://schemas.microsoft.com/office/powerpoint/2010/main" val="4066329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i="1" dirty="0"/>
              <a:t>Advertising new vehicles on television drives used vehicle sales because of brand recall. </a:t>
            </a:r>
          </a:p>
          <a:p>
            <a:pPr marL="285750" indent="-285750">
              <a:buFont typeface="Arial" panose="020B0604020202020204" pitchFamily="34" charset="0"/>
              <a:buChar char="•"/>
            </a:pPr>
            <a:r>
              <a:rPr lang="en-US" sz="1200" i="1" dirty="0"/>
              <a:t>When brand recognition was included into the calculations for both new and used vehicle regressions, it was found to be not as significant as originally presumed.</a:t>
            </a:r>
          </a:p>
          <a:p>
            <a:pPr marL="285750" indent="-285750">
              <a:buFont typeface="Arial" panose="020B0604020202020204" pitchFamily="34" charset="0"/>
              <a:buChar char="•"/>
            </a:pPr>
            <a:r>
              <a:rPr lang="en-US" sz="1200" i="1" dirty="0"/>
              <a:t>The model created, gave insight to a new strategy for the allocation of marketing dollars on specific marketing channels suited to drive specific vehicle sales.</a:t>
            </a:r>
          </a:p>
          <a:p>
            <a:pPr marL="285750" indent="-285750">
              <a:buFont typeface="Arial" panose="020B0604020202020204" pitchFamily="34" charset="0"/>
              <a:buChar char="•"/>
            </a:pPr>
            <a:r>
              <a:rPr lang="en-US" sz="1200" i="1" dirty="0"/>
              <a:t>Brand recall does matter but vehicle sales are driven by broadcast and digital.</a:t>
            </a:r>
          </a:p>
          <a:p>
            <a:endParaRPr lang="en-US" dirty="0"/>
          </a:p>
        </p:txBody>
      </p:sp>
      <p:sp>
        <p:nvSpPr>
          <p:cNvPr id="4" name="Slide Number Placeholder 3"/>
          <p:cNvSpPr>
            <a:spLocks noGrp="1"/>
          </p:cNvSpPr>
          <p:nvPr>
            <p:ph type="sldNum" sz="quarter" idx="10"/>
          </p:nvPr>
        </p:nvSpPr>
        <p:spPr/>
        <p:txBody>
          <a:bodyPr/>
          <a:lstStyle/>
          <a:p>
            <a:fld id="{F41BF24E-02B8-47B5-8644-7AF3D87BF86F}" type="slidenum">
              <a:rPr lang="en-US" smtClean="0"/>
              <a:t>9</a:t>
            </a:fld>
            <a:endParaRPr lang="en-US"/>
          </a:p>
        </p:txBody>
      </p:sp>
    </p:spTree>
    <p:extLst>
      <p:ext uri="{BB962C8B-B14F-4D97-AF65-F5344CB8AC3E}">
        <p14:creationId xmlns:p14="http://schemas.microsoft.com/office/powerpoint/2010/main" val="22641635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duotone>
              <a:schemeClr val="bg2">
                <a:shade val="45000"/>
                <a:satMod val="135000"/>
              </a:schemeClr>
              <a:prstClr val="white"/>
            </a:duotone>
          </a:blip>
          <a:stretch>
            <a:fillRect/>
          </a:stretch>
        </p:blipFill>
        <p:spPr>
          <a:xfrm>
            <a:off x="0" y="710261"/>
            <a:ext cx="12192000" cy="6147739"/>
          </a:xfrm>
          <a:prstGeom prst="rect">
            <a:avLst/>
          </a:prstGeom>
        </p:spPr>
      </p:pic>
      <p:pic>
        <p:nvPicPr>
          <p:cNvPr id="9" name="Picture 8"/>
          <p:cNvPicPr>
            <a:picLocks noChangeAspect="1"/>
          </p:cNvPicPr>
          <p:nvPr userDrawn="1"/>
        </p:nvPicPr>
        <p:blipFill rotWithShape="1">
          <a:blip r:embed="rId3">
            <a:extLst>
              <a:ext uri="{BEBA8EAE-BF5A-486C-A8C5-ECC9F3942E4B}">
                <a14:imgProps xmlns:a14="http://schemas.microsoft.com/office/drawing/2010/main">
                  <a14:imgLayer r:embed="rId4">
                    <a14:imgEffect>
                      <a14:backgroundRemoval t="2079" b="41980" l="51073" r="99051">
                        <a14:backgroundMark x1="94358" y1="29901" x2="98602" y2="20000"/>
                      </a14:backgroundRemoval>
                    </a14:imgEffect>
                  </a14:imgLayer>
                </a14:imgProps>
              </a:ext>
            </a:extLst>
          </a:blip>
          <a:srcRect l="50764" r="2917" b="55915"/>
          <a:stretch/>
        </p:blipFill>
        <p:spPr>
          <a:xfrm>
            <a:off x="6189133" y="710262"/>
            <a:ext cx="5647268" cy="2710272"/>
          </a:xfrm>
          <a:prstGeom prst="rect">
            <a:avLst/>
          </a:prstGeom>
          <a:effectLst>
            <a:softEdge rad="317500"/>
          </a:effectLst>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89A4A96-FF36-42F7-B19A-930BF569E04F}" type="datetimeFigureOut">
              <a:rPr lang="en-US" smtClean="0"/>
              <a:t>6/7/18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817CD-5387-4684-9AA7-BF6364B6EABF}" type="slidenum">
              <a:rPr lang="en-US" smtClean="0"/>
              <a:t>‹#›</a:t>
            </a:fld>
            <a:endParaRPr lang="en-US"/>
          </a:p>
        </p:txBody>
      </p:sp>
    </p:spTree>
    <p:extLst>
      <p:ext uri="{BB962C8B-B14F-4D97-AF65-F5344CB8AC3E}">
        <p14:creationId xmlns:p14="http://schemas.microsoft.com/office/powerpoint/2010/main" val="652517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9A4A96-FF36-42F7-B19A-930BF569E04F}" type="datetimeFigureOut">
              <a:rPr lang="en-US" smtClean="0"/>
              <a:t>6/7/18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817CD-5387-4684-9AA7-BF6364B6EABF}" type="slidenum">
              <a:rPr lang="en-US" smtClean="0"/>
              <a:t>‹#›</a:t>
            </a:fld>
            <a:endParaRPr lang="en-US"/>
          </a:p>
        </p:txBody>
      </p:sp>
    </p:spTree>
    <p:extLst>
      <p:ext uri="{BB962C8B-B14F-4D97-AF65-F5344CB8AC3E}">
        <p14:creationId xmlns:p14="http://schemas.microsoft.com/office/powerpoint/2010/main" val="62767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9A4A96-FF36-42F7-B19A-930BF569E04F}" type="datetimeFigureOut">
              <a:rPr lang="en-US" smtClean="0"/>
              <a:t>6/7/18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817CD-5387-4684-9AA7-BF6364B6EABF}" type="slidenum">
              <a:rPr lang="en-US" smtClean="0"/>
              <a:t>‹#›</a:t>
            </a:fld>
            <a:endParaRPr lang="en-US"/>
          </a:p>
        </p:txBody>
      </p:sp>
    </p:spTree>
    <p:extLst>
      <p:ext uri="{BB962C8B-B14F-4D97-AF65-F5344CB8AC3E}">
        <p14:creationId xmlns:p14="http://schemas.microsoft.com/office/powerpoint/2010/main" val="1856497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9A4A96-FF36-42F7-B19A-930BF569E04F}" type="datetimeFigureOut">
              <a:rPr lang="en-US" smtClean="0"/>
              <a:t>6/7/18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817CD-5387-4684-9AA7-BF6364B6EABF}" type="slidenum">
              <a:rPr lang="en-US" smtClean="0"/>
              <a:t>‹#›</a:t>
            </a:fld>
            <a:endParaRPr lang="en-US"/>
          </a:p>
        </p:txBody>
      </p:sp>
    </p:spTree>
    <p:extLst>
      <p:ext uri="{BB962C8B-B14F-4D97-AF65-F5344CB8AC3E}">
        <p14:creationId xmlns:p14="http://schemas.microsoft.com/office/powerpoint/2010/main" val="1168433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9A4A96-FF36-42F7-B19A-930BF569E04F}" type="datetimeFigureOut">
              <a:rPr lang="en-US" smtClean="0"/>
              <a:t>6/7/18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817CD-5387-4684-9AA7-BF6364B6EABF}" type="slidenum">
              <a:rPr lang="en-US" smtClean="0"/>
              <a:t>‹#›</a:t>
            </a:fld>
            <a:endParaRPr lang="en-US"/>
          </a:p>
        </p:txBody>
      </p:sp>
    </p:spTree>
    <p:extLst>
      <p:ext uri="{BB962C8B-B14F-4D97-AF65-F5344CB8AC3E}">
        <p14:creationId xmlns:p14="http://schemas.microsoft.com/office/powerpoint/2010/main" val="274536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9A4A96-FF36-42F7-B19A-930BF569E04F}" type="datetimeFigureOut">
              <a:rPr lang="en-US" smtClean="0"/>
              <a:t>6/7/18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817CD-5387-4684-9AA7-BF6364B6EABF}" type="slidenum">
              <a:rPr lang="en-US" smtClean="0"/>
              <a:t>‹#›</a:t>
            </a:fld>
            <a:endParaRPr lang="en-US"/>
          </a:p>
        </p:txBody>
      </p:sp>
    </p:spTree>
    <p:extLst>
      <p:ext uri="{BB962C8B-B14F-4D97-AF65-F5344CB8AC3E}">
        <p14:creationId xmlns:p14="http://schemas.microsoft.com/office/powerpoint/2010/main" val="1435349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89A4A96-FF36-42F7-B19A-930BF569E04F}" type="datetimeFigureOut">
              <a:rPr lang="en-US" smtClean="0"/>
              <a:t>6/7/18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C817CD-5387-4684-9AA7-BF6364B6EABF}" type="slidenum">
              <a:rPr lang="en-US" smtClean="0"/>
              <a:t>‹#›</a:t>
            </a:fld>
            <a:endParaRPr lang="en-US"/>
          </a:p>
        </p:txBody>
      </p:sp>
    </p:spTree>
    <p:extLst>
      <p:ext uri="{BB962C8B-B14F-4D97-AF65-F5344CB8AC3E}">
        <p14:creationId xmlns:p14="http://schemas.microsoft.com/office/powerpoint/2010/main" val="852775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9A4A96-FF36-42F7-B19A-930BF569E04F}" type="datetimeFigureOut">
              <a:rPr lang="en-US" smtClean="0"/>
              <a:t>6/7/18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C817CD-5387-4684-9AA7-BF6364B6EABF}" type="slidenum">
              <a:rPr lang="en-US" smtClean="0"/>
              <a:t>‹#›</a:t>
            </a:fld>
            <a:endParaRPr lang="en-US"/>
          </a:p>
        </p:txBody>
      </p:sp>
    </p:spTree>
    <p:extLst>
      <p:ext uri="{BB962C8B-B14F-4D97-AF65-F5344CB8AC3E}">
        <p14:creationId xmlns:p14="http://schemas.microsoft.com/office/powerpoint/2010/main" val="3947846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9A4A96-FF36-42F7-B19A-930BF569E04F}" type="datetimeFigureOut">
              <a:rPr lang="en-US" smtClean="0"/>
              <a:t>6/7/18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C817CD-5387-4684-9AA7-BF6364B6EABF}" type="slidenum">
              <a:rPr lang="en-US" smtClean="0"/>
              <a:t>‹#›</a:t>
            </a:fld>
            <a:endParaRPr lang="en-US"/>
          </a:p>
        </p:txBody>
      </p:sp>
    </p:spTree>
    <p:extLst>
      <p:ext uri="{BB962C8B-B14F-4D97-AF65-F5344CB8AC3E}">
        <p14:creationId xmlns:p14="http://schemas.microsoft.com/office/powerpoint/2010/main" val="506259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9A4A96-FF36-42F7-B19A-930BF569E04F}" type="datetimeFigureOut">
              <a:rPr lang="en-US" smtClean="0"/>
              <a:t>6/7/18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817CD-5387-4684-9AA7-BF6364B6EABF}" type="slidenum">
              <a:rPr lang="en-US" smtClean="0"/>
              <a:t>‹#›</a:t>
            </a:fld>
            <a:endParaRPr lang="en-US"/>
          </a:p>
        </p:txBody>
      </p:sp>
    </p:spTree>
    <p:extLst>
      <p:ext uri="{BB962C8B-B14F-4D97-AF65-F5344CB8AC3E}">
        <p14:creationId xmlns:p14="http://schemas.microsoft.com/office/powerpoint/2010/main" val="2213742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9A4A96-FF36-42F7-B19A-930BF569E04F}" type="datetimeFigureOut">
              <a:rPr lang="en-US" smtClean="0"/>
              <a:t>6/7/18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817CD-5387-4684-9AA7-BF6364B6EABF}" type="slidenum">
              <a:rPr lang="en-US" smtClean="0"/>
              <a:t>‹#›</a:t>
            </a:fld>
            <a:endParaRPr lang="en-US"/>
          </a:p>
        </p:txBody>
      </p:sp>
    </p:spTree>
    <p:extLst>
      <p:ext uri="{BB962C8B-B14F-4D97-AF65-F5344CB8AC3E}">
        <p14:creationId xmlns:p14="http://schemas.microsoft.com/office/powerpoint/2010/main" val="55717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9A4A96-FF36-42F7-B19A-930BF569E04F}" type="datetimeFigureOut">
              <a:rPr lang="en-US" smtClean="0"/>
              <a:t>6/7/18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817CD-5387-4684-9AA7-BF6364B6EABF}" type="slidenum">
              <a:rPr lang="en-US" smtClean="0"/>
              <a:t>‹#›</a:t>
            </a:fld>
            <a:endParaRPr lang="en-US"/>
          </a:p>
        </p:txBody>
      </p:sp>
    </p:spTree>
    <p:extLst>
      <p:ext uri="{BB962C8B-B14F-4D97-AF65-F5344CB8AC3E}">
        <p14:creationId xmlns:p14="http://schemas.microsoft.com/office/powerpoint/2010/main" val="4026844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710261"/>
            <a:ext cx="12192000" cy="6147739"/>
          </a:xfrm>
          <a:prstGeom prst="rect">
            <a:avLst/>
          </a:prstGeom>
        </p:spPr>
      </p:pic>
      <p:sp>
        <p:nvSpPr>
          <p:cNvPr id="2" name="TextBox 1"/>
          <p:cNvSpPr txBox="1"/>
          <p:nvPr/>
        </p:nvSpPr>
        <p:spPr>
          <a:xfrm>
            <a:off x="769516" y="3202380"/>
            <a:ext cx="9641221" cy="707886"/>
          </a:xfrm>
          <a:prstGeom prst="rect">
            <a:avLst/>
          </a:prstGeom>
          <a:noFill/>
        </p:spPr>
        <p:txBody>
          <a:bodyPr wrap="square" rtlCol="0">
            <a:spAutoFit/>
          </a:bodyPr>
          <a:lstStyle/>
          <a:p>
            <a:r>
              <a:rPr lang="en-US" sz="4000" dirty="0"/>
              <a:t>Automotive Dealership A Marketing Analysis</a:t>
            </a:r>
          </a:p>
        </p:txBody>
      </p:sp>
      <p:sp>
        <p:nvSpPr>
          <p:cNvPr id="3" name="TextBox 2"/>
          <p:cNvSpPr txBox="1"/>
          <p:nvPr/>
        </p:nvSpPr>
        <p:spPr>
          <a:xfrm>
            <a:off x="5712169" y="5189780"/>
            <a:ext cx="6457444" cy="1600438"/>
          </a:xfrm>
          <a:prstGeom prst="rect">
            <a:avLst/>
          </a:prstGeom>
          <a:noFill/>
        </p:spPr>
        <p:txBody>
          <a:bodyPr wrap="square" rtlCol="0">
            <a:spAutoFit/>
          </a:bodyPr>
          <a:lstStyle/>
          <a:p>
            <a:pPr algn="r"/>
            <a:r>
              <a:rPr lang="en-US" sz="1400" i="1" dirty="0"/>
              <a:t>Syracuse University - Marketing Analytics (MAR653)</a:t>
            </a:r>
            <a:br>
              <a:rPr lang="en-US" sz="1400" i="1" dirty="0"/>
            </a:br>
            <a:r>
              <a:rPr lang="en-US" sz="1400" i="1" dirty="0"/>
              <a:t>#</a:t>
            </a:r>
            <a:r>
              <a:rPr lang="en-US" sz="1400" i="1" dirty="0" err="1"/>
              <a:t>MakeItHappen</a:t>
            </a:r>
            <a:r>
              <a:rPr lang="en-US" sz="1400" i="1" dirty="0"/>
              <a:t> Group 1:</a:t>
            </a:r>
          </a:p>
          <a:p>
            <a:pPr algn="r"/>
            <a:r>
              <a:rPr lang="en-US" sz="1400" i="1" dirty="0"/>
              <a:t>Kirby Hood</a:t>
            </a:r>
            <a:br>
              <a:rPr lang="en-US" sz="1400" i="1" dirty="0"/>
            </a:br>
            <a:r>
              <a:rPr lang="en-US" sz="1400" i="1" dirty="0"/>
              <a:t>Neal Hamilton</a:t>
            </a:r>
          </a:p>
          <a:p>
            <a:pPr algn="r"/>
            <a:r>
              <a:rPr lang="en-US" sz="1400" i="1" dirty="0"/>
              <a:t>Luis Pliego </a:t>
            </a:r>
          </a:p>
          <a:p>
            <a:pPr algn="r"/>
            <a:r>
              <a:rPr lang="en-US" sz="1400" i="1" dirty="0"/>
              <a:t>Nathan Buckner </a:t>
            </a:r>
          </a:p>
          <a:p>
            <a:pPr algn="r"/>
            <a:r>
              <a:rPr lang="en-US" sz="1400" i="1" dirty="0"/>
              <a:t>Pedro Bonnin</a:t>
            </a:r>
          </a:p>
        </p:txBody>
      </p:sp>
      <p:sp>
        <p:nvSpPr>
          <p:cNvPr id="4" name="TextBox 3"/>
          <p:cNvSpPr txBox="1"/>
          <p:nvPr/>
        </p:nvSpPr>
        <p:spPr>
          <a:xfrm>
            <a:off x="769517" y="3910266"/>
            <a:ext cx="6457444" cy="307777"/>
          </a:xfrm>
          <a:prstGeom prst="rect">
            <a:avLst/>
          </a:prstGeom>
          <a:noFill/>
        </p:spPr>
        <p:txBody>
          <a:bodyPr wrap="square" rtlCol="0">
            <a:spAutoFit/>
          </a:bodyPr>
          <a:lstStyle/>
          <a:p>
            <a:r>
              <a:rPr lang="en-US" sz="1400" i="1" dirty="0"/>
              <a:t>A study on the influence of different marketing channels on new and used vehicle sales</a:t>
            </a:r>
          </a:p>
        </p:txBody>
      </p:sp>
    </p:spTree>
    <p:extLst>
      <p:ext uri="{BB962C8B-B14F-4D97-AF65-F5344CB8AC3E}">
        <p14:creationId xmlns:p14="http://schemas.microsoft.com/office/powerpoint/2010/main" val="3684016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6172" y="712099"/>
            <a:ext cx="7363753" cy="707886"/>
          </a:xfrm>
          <a:prstGeom prst="rect">
            <a:avLst/>
          </a:prstGeom>
          <a:noFill/>
        </p:spPr>
        <p:txBody>
          <a:bodyPr wrap="square" rtlCol="0">
            <a:spAutoFit/>
          </a:bodyPr>
          <a:lstStyle/>
          <a:p>
            <a:r>
              <a:rPr lang="en-US" sz="4000" dirty="0"/>
              <a:t>Executive summary</a:t>
            </a:r>
          </a:p>
        </p:txBody>
      </p:sp>
      <p:sp>
        <p:nvSpPr>
          <p:cNvPr id="4" name="TextBox 3"/>
          <p:cNvSpPr txBox="1"/>
          <p:nvPr/>
        </p:nvSpPr>
        <p:spPr>
          <a:xfrm>
            <a:off x="1246172" y="1755650"/>
            <a:ext cx="9345629" cy="3970318"/>
          </a:xfrm>
          <a:prstGeom prst="rect">
            <a:avLst/>
          </a:prstGeom>
          <a:noFill/>
        </p:spPr>
        <p:txBody>
          <a:bodyPr wrap="square" rtlCol="0">
            <a:spAutoFit/>
          </a:bodyPr>
          <a:lstStyle/>
          <a:p>
            <a:pPr marL="285750" indent="-285750">
              <a:buFont typeface="Arial" panose="020B0604020202020204" pitchFamily="34" charset="0"/>
              <a:buChar char="•"/>
            </a:pPr>
            <a:r>
              <a:rPr lang="en-US" sz="1400" i="1" dirty="0"/>
              <a:t>Monthly sales were evaluated and marketing expenditure from Dealership A in order to try and predict profits for the dealership through marketing channel optimization.</a:t>
            </a:r>
            <a:br>
              <a:rPr lang="en-US" sz="1400" i="1" dirty="0"/>
            </a:br>
            <a:endParaRPr lang="en-US" sz="1400" i="1" dirty="0"/>
          </a:p>
          <a:p>
            <a:pPr marL="285750" indent="-285750">
              <a:buFont typeface="Arial" panose="020B0604020202020204" pitchFamily="34" charset="0"/>
              <a:buChar char="•"/>
            </a:pPr>
            <a:r>
              <a:rPr lang="en-US" sz="1400" i="1" dirty="0"/>
              <a:t>Log transformations were applied on the independent variables chosen for the creation of two separate linear models  to show what the drivers were for new and used vehicle sales and determine the elasticities of each. In order to find the right mix of independent variables several linear models were tested using features ranging from dollars spent on each broadcaster to usage statistics for the dealership’s website.</a:t>
            </a:r>
          </a:p>
          <a:p>
            <a:pPr marL="285750" indent="-285750">
              <a:buFont typeface="Arial" panose="020B0604020202020204" pitchFamily="34" charset="0"/>
              <a:buChar char="•"/>
            </a:pPr>
            <a:endParaRPr lang="en-US" sz="1400" i="1" dirty="0"/>
          </a:p>
          <a:p>
            <a:pPr marL="285750" indent="-285750">
              <a:buFont typeface="Arial" panose="020B0604020202020204" pitchFamily="34" charset="0"/>
              <a:buChar char="•"/>
            </a:pPr>
            <a:r>
              <a:rPr lang="en-US" sz="1400" i="1" dirty="0"/>
              <a:t>Both models’ results were validated through the use of seemingly unrelated regression, increasing the significance of each variable.</a:t>
            </a:r>
            <a:br>
              <a:rPr lang="en-US" sz="1400" i="1" dirty="0"/>
            </a:br>
            <a:endParaRPr lang="en-US" sz="1400" i="1" dirty="0"/>
          </a:p>
          <a:p>
            <a:pPr marL="285750" indent="-285750">
              <a:buFont typeface="Arial" panose="020B0604020202020204" pitchFamily="34" charset="0"/>
              <a:buChar char="•"/>
            </a:pPr>
            <a:r>
              <a:rPr lang="en-US" sz="1400" i="1" dirty="0"/>
              <a:t>Due to the size of data, predictions are not able to be made, but offer insight to new marketing strategies involving the investment of advertising spend to drive particular vehicle sales. </a:t>
            </a:r>
          </a:p>
          <a:p>
            <a:pPr marL="285750" indent="-285750">
              <a:buFont typeface="Arial" panose="020B0604020202020204" pitchFamily="34" charset="0"/>
              <a:buChar char="•"/>
            </a:pPr>
            <a:endParaRPr lang="en-US" sz="1400" i="1" dirty="0"/>
          </a:p>
          <a:p>
            <a:pPr marL="285750" indent="-285750">
              <a:buFont typeface="Arial" panose="020B0604020202020204" pitchFamily="34" charset="0"/>
              <a:buChar char="•"/>
            </a:pPr>
            <a:r>
              <a:rPr lang="en-US" sz="1400" i="1" dirty="0"/>
              <a:t>The data results tell a story about what advertisement channel drives certain vehicle sales and  how placement of ads need to be where the dealerships’ customers are watching or leaving their digital footprint.</a:t>
            </a:r>
          </a:p>
          <a:p>
            <a:pPr marL="285750" indent="-285750">
              <a:buFont typeface="Arial" panose="020B0604020202020204" pitchFamily="34" charset="0"/>
              <a:buChar char="•"/>
            </a:pPr>
            <a:endParaRPr lang="en-US" sz="1400" i="1" dirty="0"/>
          </a:p>
          <a:p>
            <a:pPr marL="285750" indent="-285750">
              <a:buFont typeface="Arial" panose="020B0604020202020204" pitchFamily="34" charset="0"/>
              <a:buChar char="•"/>
            </a:pPr>
            <a:endParaRPr lang="en-US" sz="1400" i="1" dirty="0"/>
          </a:p>
        </p:txBody>
      </p:sp>
      <p:sp>
        <p:nvSpPr>
          <p:cNvPr id="5" name="TextBox 4"/>
          <p:cNvSpPr txBox="1"/>
          <p:nvPr/>
        </p:nvSpPr>
        <p:spPr>
          <a:xfrm>
            <a:off x="8249425" y="6553575"/>
            <a:ext cx="3942575" cy="261610"/>
          </a:xfrm>
          <a:prstGeom prst="rect">
            <a:avLst/>
          </a:prstGeom>
          <a:noFill/>
        </p:spPr>
        <p:txBody>
          <a:bodyPr wrap="square" rtlCol="0">
            <a:spAutoFit/>
          </a:bodyPr>
          <a:lstStyle/>
          <a:p>
            <a:pPr algn="r"/>
            <a:r>
              <a:rPr lang="en-US" sz="1100" dirty="0"/>
              <a:t>Syracuse University - Marketing Analytics (MAR653)</a:t>
            </a:r>
          </a:p>
        </p:txBody>
      </p:sp>
      <p:sp>
        <p:nvSpPr>
          <p:cNvPr id="6" name="TextBox 5"/>
          <p:cNvSpPr txBox="1"/>
          <p:nvPr/>
        </p:nvSpPr>
        <p:spPr>
          <a:xfrm>
            <a:off x="-1" y="6553575"/>
            <a:ext cx="2047271" cy="261610"/>
          </a:xfrm>
          <a:prstGeom prst="rect">
            <a:avLst/>
          </a:prstGeom>
          <a:noFill/>
        </p:spPr>
        <p:txBody>
          <a:bodyPr wrap="square" rtlCol="0">
            <a:spAutoFit/>
          </a:bodyPr>
          <a:lstStyle/>
          <a:p>
            <a:r>
              <a:rPr lang="en-US" sz="1100" dirty="0"/>
              <a:t>Group 1: #</a:t>
            </a:r>
            <a:r>
              <a:rPr lang="en-US" sz="1100" dirty="0" err="1"/>
              <a:t>MakeItHappen</a:t>
            </a:r>
            <a:endParaRPr lang="en-US" sz="1100" dirty="0"/>
          </a:p>
        </p:txBody>
      </p:sp>
    </p:spTree>
    <p:extLst>
      <p:ext uri="{BB962C8B-B14F-4D97-AF65-F5344CB8AC3E}">
        <p14:creationId xmlns:p14="http://schemas.microsoft.com/office/powerpoint/2010/main" val="3372335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6172" y="712099"/>
            <a:ext cx="9152093" cy="707886"/>
          </a:xfrm>
          <a:prstGeom prst="rect">
            <a:avLst/>
          </a:prstGeom>
          <a:noFill/>
        </p:spPr>
        <p:txBody>
          <a:bodyPr wrap="square" rtlCol="0">
            <a:spAutoFit/>
          </a:bodyPr>
          <a:lstStyle/>
          <a:p>
            <a:r>
              <a:rPr lang="en-US" sz="4000" dirty="0"/>
              <a:t>Research Objective and Methodology</a:t>
            </a:r>
          </a:p>
        </p:txBody>
      </p:sp>
      <p:sp>
        <p:nvSpPr>
          <p:cNvPr id="4" name="TextBox 3"/>
          <p:cNvSpPr txBox="1"/>
          <p:nvPr/>
        </p:nvSpPr>
        <p:spPr>
          <a:xfrm>
            <a:off x="1246171" y="1419985"/>
            <a:ext cx="9152093" cy="4832092"/>
          </a:xfrm>
          <a:prstGeom prst="rect">
            <a:avLst/>
          </a:prstGeom>
          <a:noFill/>
        </p:spPr>
        <p:txBody>
          <a:bodyPr wrap="square" rtlCol="0">
            <a:spAutoFit/>
          </a:bodyPr>
          <a:lstStyle/>
          <a:p>
            <a:r>
              <a:rPr lang="en-US" sz="1400" b="1" i="1" dirty="0"/>
              <a:t>Business Opportunity/Problem:</a:t>
            </a:r>
          </a:p>
          <a:p>
            <a:r>
              <a:rPr lang="en-US" sz="1400" i="1" dirty="0"/>
              <a:t>Evaluation of current marketing dollars spent across different advertising channels for optimization of marketing spend that will drive more new and used vehicle sales. </a:t>
            </a:r>
          </a:p>
          <a:p>
            <a:endParaRPr lang="en-US" sz="1400" i="1" dirty="0"/>
          </a:p>
          <a:p>
            <a:r>
              <a:rPr lang="en-US" sz="1400" b="1" i="1" dirty="0"/>
              <a:t>Data Acquisition:</a:t>
            </a:r>
          </a:p>
          <a:p>
            <a:r>
              <a:rPr lang="en-US" sz="1400" i="1" dirty="0"/>
              <a:t>Data provided with permission from Dealership A from 2015 – 2017, Google Analytics, Market Research for Brand Recognition, Advertising Spend</a:t>
            </a:r>
          </a:p>
          <a:p>
            <a:endParaRPr lang="en-US" sz="1400" i="1" dirty="0"/>
          </a:p>
          <a:p>
            <a:r>
              <a:rPr lang="en-US" sz="1400" b="1" i="1" dirty="0"/>
              <a:t>Research &amp; Tools:</a:t>
            </a:r>
          </a:p>
          <a:p>
            <a:r>
              <a:rPr lang="en-US" sz="1400" i="1" dirty="0"/>
              <a:t>Excel / XLSTAT</a:t>
            </a:r>
          </a:p>
          <a:p>
            <a:r>
              <a:rPr lang="en-US" sz="1400" i="1" dirty="0"/>
              <a:t>Control for competition</a:t>
            </a:r>
          </a:p>
          <a:p>
            <a:r>
              <a:rPr lang="en-US" sz="1400" i="1" dirty="0"/>
              <a:t>Regression models</a:t>
            </a:r>
          </a:p>
          <a:p>
            <a:r>
              <a:rPr lang="en-US" sz="1400" i="1" dirty="0"/>
              <a:t>Seemingly Unrelated Regression with R</a:t>
            </a:r>
          </a:p>
          <a:p>
            <a:endParaRPr lang="en-US" sz="1400" i="1" dirty="0"/>
          </a:p>
          <a:p>
            <a:r>
              <a:rPr lang="en-US" sz="1400" b="1" i="1" dirty="0"/>
              <a:t>Result Implications:</a:t>
            </a:r>
          </a:p>
          <a:p>
            <a:r>
              <a:rPr lang="en-US" sz="1400" i="1" dirty="0"/>
              <a:t>Create a model to allow for brand recognition among competition and what advertising channels are the main drivers  of new and used vehicle sales.</a:t>
            </a:r>
          </a:p>
          <a:p>
            <a:r>
              <a:rPr lang="en-US" sz="1400" i="1" dirty="0"/>
              <a:t>Recommendation to test new marketing strategy to reflect what marketing channel drives certain vehicle sales. </a:t>
            </a:r>
          </a:p>
          <a:p>
            <a:endParaRPr lang="en-US" sz="1400" i="1" dirty="0"/>
          </a:p>
          <a:p>
            <a:r>
              <a:rPr lang="en-US" sz="1400" b="1" i="1" dirty="0"/>
              <a:t>Goal:</a:t>
            </a:r>
          </a:p>
          <a:p>
            <a:r>
              <a:rPr lang="en-US" sz="1400" i="1" dirty="0"/>
              <a:t>Optimize Dealership A’s current marketing strategy based on what marketing channels drive new and used vehicle sales more efficiently.  </a:t>
            </a:r>
          </a:p>
        </p:txBody>
      </p:sp>
      <p:sp>
        <p:nvSpPr>
          <p:cNvPr id="5" name="TextBox 4"/>
          <p:cNvSpPr txBox="1"/>
          <p:nvPr/>
        </p:nvSpPr>
        <p:spPr>
          <a:xfrm>
            <a:off x="8249425" y="6553575"/>
            <a:ext cx="3942575" cy="261610"/>
          </a:xfrm>
          <a:prstGeom prst="rect">
            <a:avLst/>
          </a:prstGeom>
          <a:noFill/>
        </p:spPr>
        <p:txBody>
          <a:bodyPr wrap="square" rtlCol="0">
            <a:spAutoFit/>
          </a:bodyPr>
          <a:lstStyle/>
          <a:p>
            <a:pPr algn="r"/>
            <a:r>
              <a:rPr lang="en-US" sz="1100" dirty="0"/>
              <a:t>Syracuse University - Marketing Analytics (MAR653)</a:t>
            </a:r>
          </a:p>
        </p:txBody>
      </p:sp>
      <p:sp>
        <p:nvSpPr>
          <p:cNvPr id="6" name="TextBox 5"/>
          <p:cNvSpPr txBox="1"/>
          <p:nvPr/>
        </p:nvSpPr>
        <p:spPr>
          <a:xfrm>
            <a:off x="-1" y="6553575"/>
            <a:ext cx="2047271" cy="261610"/>
          </a:xfrm>
          <a:prstGeom prst="rect">
            <a:avLst/>
          </a:prstGeom>
          <a:noFill/>
        </p:spPr>
        <p:txBody>
          <a:bodyPr wrap="square" rtlCol="0">
            <a:spAutoFit/>
          </a:bodyPr>
          <a:lstStyle/>
          <a:p>
            <a:r>
              <a:rPr lang="en-US" sz="1100" dirty="0"/>
              <a:t>Group 1: #</a:t>
            </a:r>
            <a:r>
              <a:rPr lang="en-US" sz="1100" dirty="0" err="1"/>
              <a:t>MakeItHappen</a:t>
            </a:r>
            <a:endParaRPr lang="en-US" sz="1100" dirty="0"/>
          </a:p>
        </p:txBody>
      </p:sp>
    </p:spTree>
    <p:extLst>
      <p:ext uri="{BB962C8B-B14F-4D97-AF65-F5344CB8AC3E}">
        <p14:creationId xmlns:p14="http://schemas.microsoft.com/office/powerpoint/2010/main" val="3113674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6172" y="712099"/>
            <a:ext cx="9152093" cy="707886"/>
          </a:xfrm>
          <a:prstGeom prst="rect">
            <a:avLst/>
          </a:prstGeom>
          <a:noFill/>
        </p:spPr>
        <p:txBody>
          <a:bodyPr wrap="square" rtlCol="0">
            <a:spAutoFit/>
          </a:bodyPr>
          <a:lstStyle/>
          <a:p>
            <a:r>
              <a:rPr lang="en-US" sz="4000" dirty="0"/>
              <a:t>Pre-processing and exploration</a:t>
            </a:r>
          </a:p>
        </p:txBody>
      </p:sp>
      <p:sp>
        <p:nvSpPr>
          <p:cNvPr id="8" name="TextBox 7"/>
          <p:cNvSpPr txBox="1"/>
          <p:nvPr/>
        </p:nvSpPr>
        <p:spPr>
          <a:xfrm>
            <a:off x="1269547" y="1417228"/>
            <a:ext cx="7198592" cy="3323987"/>
          </a:xfrm>
          <a:prstGeom prst="rect">
            <a:avLst/>
          </a:prstGeom>
          <a:noFill/>
        </p:spPr>
        <p:txBody>
          <a:bodyPr wrap="square" rtlCol="0">
            <a:spAutoFit/>
          </a:bodyPr>
          <a:lstStyle/>
          <a:p>
            <a:r>
              <a:rPr lang="en-US" sz="1400" i="1" dirty="0"/>
              <a:t>The data set contained monthly avg. profit and quantity sold information for both new and used vehicles. The dependent variable was derived as the natural log of:</a:t>
            </a:r>
            <a:br>
              <a:rPr lang="en-US" sz="1400" i="1" dirty="0"/>
            </a:br>
            <a:endParaRPr lang="en-US" sz="1400" i="1" dirty="0"/>
          </a:p>
          <a:p>
            <a:r>
              <a:rPr lang="en-US" sz="1400" i="1" dirty="0"/>
              <a:t>Avg. Monthly Profit *  Units sold</a:t>
            </a:r>
          </a:p>
          <a:p>
            <a:endParaRPr lang="en-US" sz="1400" i="1" dirty="0"/>
          </a:p>
          <a:p>
            <a:r>
              <a:rPr lang="en-US" sz="1400" i="1" dirty="0"/>
              <a:t>After several iterations of the regression models, using brand indexes to account for competition factors and different transformations for marketing channel expenditure we ended up with two independent variables:</a:t>
            </a:r>
          </a:p>
          <a:p>
            <a:endParaRPr lang="en-US" sz="1400" i="1" dirty="0"/>
          </a:p>
          <a:p>
            <a:r>
              <a:rPr lang="en-US" sz="1400" i="1" dirty="0"/>
              <a:t>Total digital marketing spend</a:t>
            </a:r>
          </a:p>
          <a:p>
            <a:r>
              <a:rPr lang="en-US" sz="1400" i="1" dirty="0"/>
              <a:t>Total broadcast marketing spend</a:t>
            </a:r>
          </a:p>
          <a:p>
            <a:endParaRPr lang="en-US" sz="1400" i="1" dirty="0"/>
          </a:p>
          <a:p>
            <a:r>
              <a:rPr lang="en-US" sz="1400" i="1" dirty="0"/>
              <a:t>The log transformation was applied to the marketing spends to create a more defined linear relationship with profit, smoothing of extreme values and consideration of elasticity.</a:t>
            </a:r>
          </a:p>
          <a:p>
            <a:endParaRPr lang="en-US" sz="1400" i="1" dirty="0"/>
          </a:p>
        </p:txBody>
      </p:sp>
      <p:sp>
        <p:nvSpPr>
          <p:cNvPr id="14" name="TextBox 13"/>
          <p:cNvSpPr txBox="1"/>
          <p:nvPr/>
        </p:nvSpPr>
        <p:spPr>
          <a:xfrm>
            <a:off x="8249425" y="6553575"/>
            <a:ext cx="3942575" cy="261610"/>
          </a:xfrm>
          <a:prstGeom prst="rect">
            <a:avLst/>
          </a:prstGeom>
          <a:noFill/>
        </p:spPr>
        <p:txBody>
          <a:bodyPr wrap="square" rtlCol="0">
            <a:spAutoFit/>
          </a:bodyPr>
          <a:lstStyle/>
          <a:p>
            <a:pPr algn="r"/>
            <a:r>
              <a:rPr lang="en-US" sz="1100" dirty="0"/>
              <a:t>Syracuse University - Marketing Analytics (MAR653)</a:t>
            </a:r>
          </a:p>
        </p:txBody>
      </p:sp>
      <p:sp>
        <p:nvSpPr>
          <p:cNvPr id="15" name="TextBox 14"/>
          <p:cNvSpPr txBox="1"/>
          <p:nvPr/>
        </p:nvSpPr>
        <p:spPr>
          <a:xfrm>
            <a:off x="-1" y="6553575"/>
            <a:ext cx="2047271" cy="261610"/>
          </a:xfrm>
          <a:prstGeom prst="rect">
            <a:avLst/>
          </a:prstGeom>
          <a:noFill/>
        </p:spPr>
        <p:txBody>
          <a:bodyPr wrap="square" rtlCol="0">
            <a:spAutoFit/>
          </a:bodyPr>
          <a:lstStyle/>
          <a:p>
            <a:r>
              <a:rPr lang="en-US" sz="1100" dirty="0"/>
              <a:t>Group 1: #</a:t>
            </a:r>
            <a:r>
              <a:rPr lang="en-US" sz="1100" dirty="0" err="1"/>
              <a:t>MakeItHappen</a:t>
            </a:r>
            <a:endParaRPr lang="en-US" sz="1100" dirty="0"/>
          </a:p>
        </p:txBody>
      </p:sp>
      <p:grpSp>
        <p:nvGrpSpPr>
          <p:cNvPr id="9" name="Group 8"/>
          <p:cNvGrpSpPr/>
          <p:nvPr/>
        </p:nvGrpSpPr>
        <p:grpSpPr>
          <a:xfrm>
            <a:off x="1792353" y="4661452"/>
            <a:ext cx="6532030" cy="2000039"/>
            <a:chOff x="2099568" y="4467447"/>
            <a:chExt cx="6689658" cy="2011680"/>
          </a:xfrm>
        </p:grpSpPr>
        <p:pic>
          <p:nvPicPr>
            <p:cNvPr id="13" name="Picture 12">
              <a:extLst>
                <a:ext uri="{FF2B5EF4-FFF2-40B4-BE49-F238E27FC236}">
                  <a16:creationId xmlns:a16="http://schemas.microsoft.com/office/drawing/2014/main" id="{34878E28-0CC2-4F22-BFC5-99EEF4B57494}"/>
                </a:ext>
              </a:extLst>
            </p:cNvPr>
            <p:cNvPicPr>
              <a:picLocks noChangeAspect="1"/>
            </p:cNvPicPr>
            <p:nvPr/>
          </p:nvPicPr>
          <p:blipFill>
            <a:blip r:embed="rId2"/>
            <a:stretch>
              <a:fillRect/>
            </a:stretch>
          </p:blipFill>
          <p:spPr>
            <a:xfrm>
              <a:off x="5983654" y="4467447"/>
              <a:ext cx="2805572" cy="2011680"/>
            </a:xfrm>
            <a:prstGeom prst="rect">
              <a:avLst/>
            </a:prstGeom>
            <a:noFill/>
            <a:ln w="38100">
              <a:solidFill>
                <a:schemeClr val="tx1"/>
              </a:solidFill>
            </a:ln>
          </p:spPr>
        </p:pic>
        <p:pic>
          <p:nvPicPr>
            <p:cNvPr id="16" name="Picture 15">
              <a:extLst>
                <a:ext uri="{FF2B5EF4-FFF2-40B4-BE49-F238E27FC236}">
                  <a16:creationId xmlns:a16="http://schemas.microsoft.com/office/drawing/2014/main" id="{E969BD9E-23D1-4D01-8440-8A378850F07E}"/>
                </a:ext>
              </a:extLst>
            </p:cNvPr>
            <p:cNvPicPr>
              <a:picLocks noChangeAspect="1"/>
            </p:cNvPicPr>
            <p:nvPr/>
          </p:nvPicPr>
          <p:blipFill>
            <a:blip r:embed="rId3"/>
            <a:stretch>
              <a:fillRect/>
            </a:stretch>
          </p:blipFill>
          <p:spPr>
            <a:xfrm>
              <a:off x="2099568" y="4467447"/>
              <a:ext cx="2786696" cy="2011680"/>
            </a:xfrm>
            <a:prstGeom prst="rect">
              <a:avLst/>
            </a:prstGeom>
            <a:noFill/>
            <a:ln w="38100">
              <a:solidFill>
                <a:schemeClr val="tx1"/>
              </a:solidFill>
            </a:ln>
          </p:spPr>
        </p:pic>
      </p:grpSp>
      <p:sp>
        <p:nvSpPr>
          <p:cNvPr id="6" name="Right Arrow 5"/>
          <p:cNvSpPr/>
          <p:nvPr/>
        </p:nvSpPr>
        <p:spPr>
          <a:xfrm>
            <a:off x="4789210" y="5446344"/>
            <a:ext cx="519885" cy="37974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E72C893-E41B-7544-A46D-A3C247408C86}"/>
              </a:ext>
            </a:extLst>
          </p:cNvPr>
          <p:cNvSpPr txBox="1"/>
          <p:nvPr/>
        </p:nvSpPr>
        <p:spPr>
          <a:xfrm>
            <a:off x="8625498" y="1849493"/>
            <a:ext cx="3190428" cy="2724150"/>
          </a:xfrm>
          <a:prstGeom prst="flowChartAlternateProcess">
            <a:avLst/>
          </a:prstGeom>
          <a:solidFill>
            <a:schemeClr val="tx1"/>
          </a:solidFill>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400" b="1" i="1" dirty="0"/>
              <a:t>Final Regression Variables Used:</a:t>
            </a:r>
          </a:p>
          <a:p>
            <a:endParaRPr lang="en-US" sz="1400" b="1" i="1" dirty="0"/>
          </a:p>
          <a:p>
            <a:r>
              <a:rPr lang="en-US" sz="1400" b="1" i="1" dirty="0"/>
              <a:t>Dependent Variable: </a:t>
            </a:r>
          </a:p>
          <a:p>
            <a:r>
              <a:rPr lang="en-US" sz="1400" i="1" dirty="0" err="1"/>
              <a:t>Avg</a:t>
            </a:r>
            <a:r>
              <a:rPr lang="en-US" sz="1400" i="1" dirty="0"/>
              <a:t> Monthly New Profit * New Vehicles Sold </a:t>
            </a:r>
          </a:p>
          <a:p>
            <a:r>
              <a:rPr lang="en-US" sz="1400" i="1" dirty="0" err="1"/>
              <a:t>Avg</a:t>
            </a:r>
            <a:r>
              <a:rPr lang="en-US" sz="1400" i="1" dirty="0"/>
              <a:t> Monthly Used Profit * Used Vehicles Sold </a:t>
            </a:r>
          </a:p>
          <a:p>
            <a:endParaRPr lang="en-US" sz="1400" i="1" dirty="0"/>
          </a:p>
          <a:p>
            <a:r>
              <a:rPr lang="en-US" sz="1400" b="1" i="1" dirty="0"/>
              <a:t>Independent Variables:</a:t>
            </a:r>
          </a:p>
          <a:p>
            <a:r>
              <a:rPr lang="en-US" sz="1400" i="1" dirty="0"/>
              <a:t>Total digital marketing spend</a:t>
            </a:r>
          </a:p>
          <a:p>
            <a:r>
              <a:rPr lang="en-US" sz="1400" i="1" dirty="0"/>
              <a:t>Total broadcast marketing spend</a:t>
            </a:r>
          </a:p>
        </p:txBody>
      </p:sp>
    </p:spTree>
    <p:extLst>
      <p:ext uri="{BB962C8B-B14F-4D97-AF65-F5344CB8AC3E}">
        <p14:creationId xmlns:p14="http://schemas.microsoft.com/office/powerpoint/2010/main" val="2327415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6172" y="712099"/>
            <a:ext cx="9152093" cy="707886"/>
          </a:xfrm>
          <a:prstGeom prst="rect">
            <a:avLst/>
          </a:prstGeom>
          <a:noFill/>
        </p:spPr>
        <p:txBody>
          <a:bodyPr wrap="square" rtlCol="0">
            <a:spAutoFit/>
          </a:bodyPr>
          <a:lstStyle/>
          <a:p>
            <a:r>
              <a:rPr lang="en-US" sz="4000" dirty="0"/>
              <a:t>Regression Analysis</a:t>
            </a:r>
          </a:p>
        </p:txBody>
      </p:sp>
      <p:sp>
        <p:nvSpPr>
          <p:cNvPr id="8" name="TextBox 7"/>
          <p:cNvSpPr txBox="1"/>
          <p:nvPr/>
        </p:nvSpPr>
        <p:spPr>
          <a:xfrm>
            <a:off x="1246171" y="1419985"/>
            <a:ext cx="10223586" cy="523220"/>
          </a:xfrm>
          <a:prstGeom prst="rect">
            <a:avLst/>
          </a:prstGeom>
          <a:noFill/>
        </p:spPr>
        <p:txBody>
          <a:bodyPr wrap="square" rtlCol="0">
            <a:spAutoFit/>
          </a:bodyPr>
          <a:lstStyle/>
          <a:p>
            <a:r>
              <a:rPr lang="en-US" sz="1400" i="1" dirty="0"/>
              <a:t>Two models were built that contained variables for brand recognition. After evaluation, final regression models only included the significant variables. </a:t>
            </a:r>
          </a:p>
        </p:txBody>
      </p:sp>
      <p:cxnSp>
        <p:nvCxnSpPr>
          <p:cNvPr id="10" name="Straight Connector 9"/>
          <p:cNvCxnSpPr/>
          <p:nvPr/>
        </p:nvCxnSpPr>
        <p:spPr>
          <a:xfrm>
            <a:off x="6096000" y="2373293"/>
            <a:ext cx="0" cy="228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1258640089"/>
              </p:ext>
            </p:extLst>
          </p:nvPr>
        </p:nvGraphicFramePr>
        <p:xfrm>
          <a:off x="3902902" y="3297939"/>
          <a:ext cx="2052003" cy="1209675"/>
        </p:xfrm>
        <a:graphic>
          <a:graphicData uri="http://schemas.openxmlformats.org/drawingml/2006/table">
            <a:tbl>
              <a:tblPr>
                <a:tableStyleId>{5C22544A-7EE6-4342-B048-85BDC9FD1C3A}</a:tableStyleId>
              </a:tblPr>
              <a:tblGrid>
                <a:gridCol w="1182053">
                  <a:extLst>
                    <a:ext uri="{9D8B030D-6E8A-4147-A177-3AD203B41FA5}">
                      <a16:colId xmlns:a16="http://schemas.microsoft.com/office/drawing/2014/main" val="20000"/>
                    </a:ext>
                  </a:extLst>
                </a:gridCol>
                <a:gridCol w="869950">
                  <a:extLst>
                    <a:ext uri="{9D8B030D-6E8A-4147-A177-3AD203B41FA5}">
                      <a16:colId xmlns:a16="http://schemas.microsoft.com/office/drawing/2014/main" val="20001"/>
                    </a:ext>
                  </a:extLst>
                </a:gridCol>
              </a:tblGrid>
              <a:tr h="200025">
                <a:tc gridSpan="2">
                  <a:txBody>
                    <a:bodyPr/>
                    <a:lstStyle/>
                    <a:p>
                      <a:pPr algn="ctr" fontAlgn="b"/>
                      <a:r>
                        <a:rPr lang="en-US" sz="1200" b="1" u="none" strike="noStrike" dirty="0">
                          <a:solidFill>
                            <a:schemeClr val="bg1"/>
                          </a:solidFill>
                          <a:effectLst/>
                        </a:rPr>
                        <a:t>Regression Statistics</a:t>
                      </a:r>
                      <a:endParaRPr lang="en-US" sz="1200" b="1" i="1" u="none" strike="noStrike" dirty="0">
                        <a:solidFill>
                          <a:schemeClr val="bg1"/>
                        </a:solidFill>
                        <a:effectLst/>
                        <a:latin typeface="Calibri" panose="020F0502020204030204" pitchFamily="34" charset="0"/>
                      </a:endParaRPr>
                    </a:p>
                  </a:txBody>
                  <a:tcPr marL="9525" marR="9525" marT="9525" marB="0" anchor="b">
                    <a:solidFill>
                      <a:schemeClr val="accent5">
                        <a:lumMod val="75000"/>
                      </a:schemeClr>
                    </a:solidFill>
                  </a:tcPr>
                </a:tc>
                <a:tc hMerge="1">
                  <a:txBody>
                    <a:bodyPr/>
                    <a:lstStyle/>
                    <a:p>
                      <a:endParaRPr lang="en-US"/>
                    </a:p>
                  </a:txBody>
                  <a:tcPr/>
                </a:tc>
                <a:extLst>
                  <a:ext uri="{0D108BD9-81ED-4DB2-BD59-A6C34878D82A}">
                    <a16:rowId xmlns:a16="http://schemas.microsoft.com/office/drawing/2014/main" val="10000"/>
                  </a:ext>
                </a:extLst>
              </a:tr>
              <a:tr h="200025">
                <a:tc>
                  <a:txBody>
                    <a:bodyPr/>
                    <a:lstStyle/>
                    <a:p>
                      <a:pPr algn="l" fontAlgn="b"/>
                      <a:r>
                        <a:rPr lang="en-US" sz="1200" u="none" strike="noStrike" dirty="0">
                          <a:solidFill>
                            <a:schemeClr val="bg1"/>
                          </a:solidFill>
                          <a:effectLst/>
                        </a:rPr>
                        <a:t>Multiple R</a:t>
                      </a:r>
                      <a:endParaRPr lang="en-US" sz="1200" b="0" i="0" u="none" strike="noStrike" dirty="0">
                        <a:solidFill>
                          <a:schemeClr val="bg1"/>
                        </a:solidFill>
                        <a:effectLst/>
                        <a:latin typeface="Calibri" panose="020F0502020204030204" pitchFamily="34" charset="0"/>
                      </a:endParaRPr>
                    </a:p>
                  </a:txBody>
                  <a:tcPr marL="9525" marR="9525" marT="9525" marB="0" anchor="b">
                    <a:solidFill>
                      <a:schemeClr val="accent5">
                        <a:lumMod val="75000"/>
                      </a:schemeClr>
                    </a:solidFill>
                  </a:tcPr>
                </a:tc>
                <a:tc>
                  <a:txBody>
                    <a:bodyPr/>
                    <a:lstStyle/>
                    <a:p>
                      <a:pPr algn="r" fontAlgn="b"/>
                      <a:r>
                        <a:rPr lang="en-US" sz="1200" u="none" strike="noStrike">
                          <a:solidFill>
                            <a:schemeClr val="bg1"/>
                          </a:solidFill>
                          <a:effectLst/>
                        </a:rPr>
                        <a:t>0.525992494</a:t>
                      </a:r>
                      <a:endParaRPr lang="en-US" sz="1200" b="0" i="0" u="none" strike="noStrike">
                        <a:solidFill>
                          <a:schemeClr val="bg1"/>
                        </a:solidFill>
                        <a:effectLst/>
                        <a:latin typeface="Calibri" panose="020F0502020204030204" pitchFamily="34" charset="0"/>
                      </a:endParaRPr>
                    </a:p>
                  </a:txBody>
                  <a:tcPr marL="9525" marR="9525" marT="9525" marB="0" anchor="b">
                    <a:solidFill>
                      <a:schemeClr val="accent5">
                        <a:lumMod val="75000"/>
                      </a:schemeClr>
                    </a:solidFill>
                  </a:tcPr>
                </a:tc>
                <a:extLst>
                  <a:ext uri="{0D108BD9-81ED-4DB2-BD59-A6C34878D82A}">
                    <a16:rowId xmlns:a16="http://schemas.microsoft.com/office/drawing/2014/main" val="10001"/>
                  </a:ext>
                </a:extLst>
              </a:tr>
              <a:tr h="200025">
                <a:tc>
                  <a:txBody>
                    <a:bodyPr/>
                    <a:lstStyle/>
                    <a:p>
                      <a:pPr algn="l" fontAlgn="b"/>
                      <a:r>
                        <a:rPr lang="en-US" sz="1200" u="none" strike="noStrike" dirty="0">
                          <a:solidFill>
                            <a:schemeClr val="bg1"/>
                          </a:solidFill>
                          <a:effectLst/>
                        </a:rPr>
                        <a:t>R Square</a:t>
                      </a:r>
                      <a:endParaRPr lang="en-US" sz="1200" b="0" i="0" u="none" strike="noStrike" dirty="0">
                        <a:solidFill>
                          <a:schemeClr val="bg1"/>
                        </a:solidFill>
                        <a:effectLst/>
                        <a:latin typeface="Calibri" panose="020F0502020204030204" pitchFamily="34" charset="0"/>
                      </a:endParaRPr>
                    </a:p>
                  </a:txBody>
                  <a:tcPr marL="9525" marR="9525" marT="9525" marB="0" anchor="b">
                    <a:solidFill>
                      <a:schemeClr val="accent5">
                        <a:lumMod val="75000"/>
                      </a:schemeClr>
                    </a:solidFill>
                  </a:tcPr>
                </a:tc>
                <a:tc>
                  <a:txBody>
                    <a:bodyPr/>
                    <a:lstStyle/>
                    <a:p>
                      <a:pPr algn="r" fontAlgn="b"/>
                      <a:r>
                        <a:rPr lang="en-US" sz="1200" u="none" strike="noStrike">
                          <a:solidFill>
                            <a:schemeClr val="bg1"/>
                          </a:solidFill>
                          <a:effectLst/>
                        </a:rPr>
                        <a:t>0.276668104</a:t>
                      </a:r>
                      <a:endParaRPr lang="en-US" sz="1200" b="0" i="0" u="none" strike="noStrike">
                        <a:solidFill>
                          <a:schemeClr val="bg1"/>
                        </a:solidFill>
                        <a:effectLst/>
                        <a:latin typeface="Calibri" panose="020F0502020204030204" pitchFamily="34" charset="0"/>
                      </a:endParaRPr>
                    </a:p>
                  </a:txBody>
                  <a:tcPr marL="9525" marR="9525" marT="9525" marB="0" anchor="b">
                    <a:solidFill>
                      <a:schemeClr val="accent5">
                        <a:lumMod val="75000"/>
                      </a:schemeClr>
                    </a:solidFill>
                  </a:tcPr>
                </a:tc>
                <a:extLst>
                  <a:ext uri="{0D108BD9-81ED-4DB2-BD59-A6C34878D82A}">
                    <a16:rowId xmlns:a16="http://schemas.microsoft.com/office/drawing/2014/main" val="10002"/>
                  </a:ext>
                </a:extLst>
              </a:tr>
              <a:tr h="200025">
                <a:tc>
                  <a:txBody>
                    <a:bodyPr/>
                    <a:lstStyle/>
                    <a:p>
                      <a:pPr algn="l" fontAlgn="b"/>
                      <a:r>
                        <a:rPr lang="en-US" sz="1200" u="none" strike="noStrike">
                          <a:solidFill>
                            <a:schemeClr val="bg1"/>
                          </a:solidFill>
                          <a:effectLst/>
                        </a:rPr>
                        <a:t>Adjusted R Square</a:t>
                      </a:r>
                      <a:endParaRPr lang="en-US" sz="1200" b="0" i="0" u="none" strike="noStrike">
                        <a:solidFill>
                          <a:schemeClr val="bg1"/>
                        </a:solidFill>
                        <a:effectLst/>
                        <a:latin typeface="Calibri" panose="020F0502020204030204" pitchFamily="34" charset="0"/>
                      </a:endParaRPr>
                    </a:p>
                  </a:txBody>
                  <a:tcPr marL="9525" marR="9525" marT="9525" marB="0" anchor="b">
                    <a:solidFill>
                      <a:schemeClr val="accent5">
                        <a:lumMod val="75000"/>
                      </a:schemeClr>
                    </a:solidFill>
                  </a:tcPr>
                </a:tc>
                <a:tc>
                  <a:txBody>
                    <a:bodyPr/>
                    <a:lstStyle/>
                    <a:p>
                      <a:pPr algn="r" fontAlgn="b"/>
                      <a:r>
                        <a:rPr lang="en-US" sz="1200" u="none" strike="noStrike">
                          <a:solidFill>
                            <a:schemeClr val="bg1"/>
                          </a:solidFill>
                          <a:effectLst/>
                        </a:rPr>
                        <a:t>0.232829807</a:t>
                      </a:r>
                      <a:endParaRPr lang="en-US" sz="1200" b="0" i="0" u="none" strike="noStrike">
                        <a:solidFill>
                          <a:schemeClr val="bg1"/>
                        </a:solidFill>
                        <a:effectLst/>
                        <a:latin typeface="Calibri" panose="020F0502020204030204" pitchFamily="34" charset="0"/>
                      </a:endParaRPr>
                    </a:p>
                  </a:txBody>
                  <a:tcPr marL="9525" marR="9525" marT="9525" marB="0" anchor="b">
                    <a:solidFill>
                      <a:schemeClr val="accent5">
                        <a:lumMod val="75000"/>
                      </a:schemeClr>
                    </a:solidFill>
                  </a:tcPr>
                </a:tc>
                <a:extLst>
                  <a:ext uri="{0D108BD9-81ED-4DB2-BD59-A6C34878D82A}">
                    <a16:rowId xmlns:a16="http://schemas.microsoft.com/office/drawing/2014/main" val="10003"/>
                  </a:ext>
                </a:extLst>
              </a:tr>
              <a:tr h="200025">
                <a:tc>
                  <a:txBody>
                    <a:bodyPr/>
                    <a:lstStyle/>
                    <a:p>
                      <a:pPr algn="l" fontAlgn="b"/>
                      <a:r>
                        <a:rPr lang="en-US" sz="1200" u="none" strike="noStrike">
                          <a:solidFill>
                            <a:schemeClr val="bg1"/>
                          </a:solidFill>
                          <a:effectLst/>
                        </a:rPr>
                        <a:t>Standard Error</a:t>
                      </a:r>
                      <a:endParaRPr lang="en-US" sz="1200" b="0" i="0" u="none" strike="noStrike">
                        <a:solidFill>
                          <a:schemeClr val="bg1"/>
                        </a:solidFill>
                        <a:effectLst/>
                        <a:latin typeface="Calibri" panose="020F0502020204030204" pitchFamily="34" charset="0"/>
                      </a:endParaRPr>
                    </a:p>
                  </a:txBody>
                  <a:tcPr marL="9525" marR="9525" marT="9525" marB="0" anchor="b">
                    <a:solidFill>
                      <a:schemeClr val="accent5">
                        <a:lumMod val="75000"/>
                      </a:schemeClr>
                    </a:solidFill>
                  </a:tcPr>
                </a:tc>
                <a:tc>
                  <a:txBody>
                    <a:bodyPr/>
                    <a:lstStyle/>
                    <a:p>
                      <a:pPr algn="r" fontAlgn="b"/>
                      <a:r>
                        <a:rPr lang="en-US" sz="1200" u="none" strike="noStrike">
                          <a:solidFill>
                            <a:schemeClr val="bg1"/>
                          </a:solidFill>
                          <a:effectLst/>
                        </a:rPr>
                        <a:t>0.55691063</a:t>
                      </a:r>
                      <a:endParaRPr lang="en-US" sz="1200" b="0" i="0" u="none" strike="noStrike">
                        <a:solidFill>
                          <a:schemeClr val="bg1"/>
                        </a:solidFill>
                        <a:effectLst/>
                        <a:latin typeface="Calibri" panose="020F0502020204030204" pitchFamily="34" charset="0"/>
                      </a:endParaRPr>
                    </a:p>
                  </a:txBody>
                  <a:tcPr marL="9525" marR="9525" marT="9525" marB="0" anchor="b">
                    <a:solidFill>
                      <a:schemeClr val="accent5">
                        <a:lumMod val="75000"/>
                      </a:schemeClr>
                    </a:solidFill>
                  </a:tcPr>
                </a:tc>
                <a:extLst>
                  <a:ext uri="{0D108BD9-81ED-4DB2-BD59-A6C34878D82A}">
                    <a16:rowId xmlns:a16="http://schemas.microsoft.com/office/drawing/2014/main" val="10004"/>
                  </a:ext>
                </a:extLst>
              </a:tr>
              <a:tr h="209550">
                <a:tc>
                  <a:txBody>
                    <a:bodyPr/>
                    <a:lstStyle/>
                    <a:p>
                      <a:pPr algn="l" fontAlgn="b"/>
                      <a:r>
                        <a:rPr lang="en-US" sz="1200" u="none" strike="noStrike">
                          <a:solidFill>
                            <a:schemeClr val="bg1"/>
                          </a:solidFill>
                          <a:effectLst/>
                        </a:rPr>
                        <a:t>Observations</a:t>
                      </a:r>
                      <a:endParaRPr lang="en-US" sz="1200" b="0" i="0" u="none" strike="noStrike">
                        <a:solidFill>
                          <a:schemeClr val="bg1"/>
                        </a:solidFill>
                        <a:effectLst/>
                        <a:latin typeface="Calibri" panose="020F0502020204030204" pitchFamily="34" charset="0"/>
                      </a:endParaRPr>
                    </a:p>
                  </a:txBody>
                  <a:tcPr marL="9525" marR="9525" marT="9525" marB="0" anchor="b">
                    <a:solidFill>
                      <a:schemeClr val="accent5">
                        <a:lumMod val="75000"/>
                      </a:schemeClr>
                    </a:solidFill>
                  </a:tcPr>
                </a:tc>
                <a:tc>
                  <a:txBody>
                    <a:bodyPr/>
                    <a:lstStyle/>
                    <a:p>
                      <a:pPr algn="r" fontAlgn="b"/>
                      <a:r>
                        <a:rPr lang="en-US" sz="1200" u="none" strike="noStrike" dirty="0">
                          <a:solidFill>
                            <a:schemeClr val="bg1"/>
                          </a:solidFill>
                          <a:effectLst/>
                        </a:rPr>
                        <a:t>36</a:t>
                      </a:r>
                      <a:endParaRPr lang="en-US" sz="1200" b="0" i="0" u="none" strike="noStrike" dirty="0">
                        <a:solidFill>
                          <a:schemeClr val="bg1"/>
                        </a:solidFill>
                        <a:effectLst/>
                        <a:latin typeface="Calibri" panose="020F0502020204030204" pitchFamily="34" charset="0"/>
                      </a:endParaRPr>
                    </a:p>
                  </a:txBody>
                  <a:tcPr marL="9525" marR="9525" marT="9525" marB="0" anchor="b">
                    <a:solidFill>
                      <a:schemeClr val="accent5">
                        <a:lumMod val="75000"/>
                      </a:schemeClr>
                    </a:solidFill>
                  </a:tcPr>
                </a:tc>
                <a:extLst>
                  <a:ext uri="{0D108BD9-81ED-4DB2-BD59-A6C34878D82A}">
                    <a16:rowId xmlns:a16="http://schemas.microsoft.com/office/drawing/2014/main" val="10005"/>
                  </a:ext>
                </a:extLst>
              </a:tr>
            </a:tbl>
          </a:graphicData>
        </a:graphic>
      </p:graphicFrame>
      <p:sp>
        <p:nvSpPr>
          <p:cNvPr id="14" name="TextBox 13"/>
          <p:cNvSpPr txBox="1"/>
          <p:nvPr/>
        </p:nvSpPr>
        <p:spPr>
          <a:xfrm>
            <a:off x="8249425" y="6553575"/>
            <a:ext cx="3942575" cy="261610"/>
          </a:xfrm>
          <a:prstGeom prst="rect">
            <a:avLst/>
          </a:prstGeom>
          <a:noFill/>
        </p:spPr>
        <p:txBody>
          <a:bodyPr wrap="square" rtlCol="0">
            <a:spAutoFit/>
          </a:bodyPr>
          <a:lstStyle/>
          <a:p>
            <a:pPr algn="r"/>
            <a:r>
              <a:rPr lang="en-US" sz="1100" dirty="0"/>
              <a:t>Syracuse University - Marketing Analytics (MAR653)</a:t>
            </a:r>
          </a:p>
        </p:txBody>
      </p:sp>
      <p:sp>
        <p:nvSpPr>
          <p:cNvPr id="15" name="TextBox 14"/>
          <p:cNvSpPr txBox="1"/>
          <p:nvPr/>
        </p:nvSpPr>
        <p:spPr>
          <a:xfrm>
            <a:off x="-1" y="6553575"/>
            <a:ext cx="2047271" cy="261610"/>
          </a:xfrm>
          <a:prstGeom prst="rect">
            <a:avLst/>
          </a:prstGeom>
          <a:noFill/>
        </p:spPr>
        <p:txBody>
          <a:bodyPr wrap="square" rtlCol="0">
            <a:spAutoFit/>
          </a:bodyPr>
          <a:lstStyle/>
          <a:p>
            <a:r>
              <a:rPr lang="en-US" sz="1100" dirty="0"/>
              <a:t>Group 1: #</a:t>
            </a:r>
            <a:r>
              <a:rPr lang="en-US" sz="1100" dirty="0" err="1"/>
              <a:t>MakeItHappen</a:t>
            </a:r>
            <a:endParaRPr lang="en-US" sz="1100" dirty="0"/>
          </a:p>
        </p:txBody>
      </p:sp>
      <p:sp>
        <p:nvSpPr>
          <p:cNvPr id="13" name="TextBox 12"/>
          <p:cNvSpPr txBox="1"/>
          <p:nvPr/>
        </p:nvSpPr>
        <p:spPr>
          <a:xfrm>
            <a:off x="-1" y="2878622"/>
            <a:ext cx="6084988" cy="338554"/>
          </a:xfrm>
          <a:prstGeom prst="rect">
            <a:avLst/>
          </a:prstGeom>
          <a:noFill/>
        </p:spPr>
        <p:txBody>
          <a:bodyPr wrap="square" rtlCol="0">
            <a:spAutoFit/>
          </a:bodyPr>
          <a:lstStyle/>
          <a:p>
            <a:pPr algn="ctr"/>
            <a:r>
              <a:rPr lang="en-US" sz="1600" dirty="0"/>
              <a:t>Sales of new vehicles = LN(Digital)*0.11 – LN(Broadcast)*0.50 + 15.77 </a:t>
            </a:r>
          </a:p>
        </p:txBody>
      </p:sp>
      <p:sp>
        <p:nvSpPr>
          <p:cNvPr id="17" name="TextBox 16"/>
          <p:cNvSpPr txBox="1"/>
          <p:nvPr/>
        </p:nvSpPr>
        <p:spPr>
          <a:xfrm>
            <a:off x="6124274" y="2878622"/>
            <a:ext cx="6067726" cy="338554"/>
          </a:xfrm>
          <a:prstGeom prst="rect">
            <a:avLst/>
          </a:prstGeom>
          <a:noFill/>
        </p:spPr>
        <p:txBody>
          <a:bodyPr wrap="square" rtlCol="0">
            <a:spAutoFit/>
          </a:bodyPr>
          <a:lstStyle/>
          <a:p>
            <a:pPr algn="ctr"/>
            <a:r>
              <a:rPr lang="en-US" sz="1600" dirty="0"/>
              <a:t>Sales of used vehicles = LN(Broadcast)*0.70 - LN(Digital)*0.11 + 4.44</a:t>
            </a:r>
          </a:p>
        </p:txBody>
      </p:sp>
      <p:graphicFrame>
        <p:nvGraphicFramePr>
          <p:cNvPr id="18" name="Table 17"/>
          <p:cNvGraphicFramePr>
            <a:graphicFrameLocks noGrp="1"/>
          </p:cNvGraphicFramePr>
          <p:nvPr>
            <p:extLst>
              <p:ext uri="{D42A27DB-BD31-4B8C-83A1-F6EECF244321}">
                <p14:modId xmlns:p14="http://schemas.microsoft.com/office/powerpoint/2010/main" val="393602790"/>
              </p:ext>
            </p:extLst>
          </p:nvPr>
        </p:nvGraphicFramePr>
        <p:xfrm>
          <a:off x="6239140" y="3297939"/>
          <a:ext cx="2052003" cy="1209675"/>
        </p:xfrm>
        <a:graphic>
          <a:graphicData uri="http://schemas.openxmlformats.org/drawingml/2006/table">
            <a:tbl>
              <a:tblPr>
                <a:tableStyleId>{5C22544A-7EE6-4342-B048-85BDC9FD1C3A}</a:tableStyleId>
              </a:tblPr>
              <a:tblGrid>
                <a:gridCol w="1182053">
                  <a:extLst>
                    <a:ext uri="{9D8B030D-6E8A-4147-A177-3AD203B41FA5}">
                      <a16:colId xmlns:a16="http://schemas.microsoft.com/office/drawing/2014/main" val="20000"/>
                    </a:ext>
                  </a:extLst>
                </a:gridCol>
                <a:gridCol w="869950">
                  <a:extLst>
                    <a:ext uri="{9D8B030D-6E8A-4147-A177-3AD203B41FA5}">
                      <a16:colId xmlns:a16="http://schemas.microsoft.com/office/drawing/2014/main" val="20001"/>
                    </a:ext>
                  </a:extLst>
                </a:gridCol>
              </a:tblGrid>
              <a:tr h="200025">
                <a:tc gridSpan="2">
                  <a:txBody>
                    <a:bodyPr/>
                    <a:lstStyle/>
                    <a:p>
                      <a:pPr algn="ctr" fontAlgn="b"/>
                      <a:r>
                        <a:rPr lang="en-US" sz="1200" b="1" i="0" u="none" strike="noStrike" dirty="0">
                          <a:solidFill>
                            <a:schemeClr val="bg1"/>
                          </a:solidFill>
                          <a:effectLst/>
                          <a:latin typeface="Calibri" panose="020F0502020204030204" pitchFamily="34" charset="0"/>
                        </a:rPr>
                        <a:t>Regression Statistics</a:t>
                      </a:r>
                    </a:p>
                  </a:txBody>
                  <a:tcPr marL="9525" marR="9525" marT="9525" marB="0" anchor="b">
                    <a:solidFill>
                      <a:schemeClr val="accent2">
                        <a:lumMod val="75000"/>
                      </a:schemeClr>
                    </a:solidFill>
                  </a:tcPr>
                </a:tc>
                <a:tc hMerge="1">
                  <a:txBody>
                    <a:bodyPr/>
                    <a:lstStyle/>
                    <a:p>
                      <a:endParaRPr lang="en-US"/>
                    </a:p>
                  </a:txBody>
                  <a:tcPr/>
                </a:tc>
                <a:extLst>
                  <a:ext uri="{0D108BD9-81ED-4DB2-BD59-A6C34878D82A}">
                    <a16:rowId xmlns:a16="http://schemas.microsoft.com/office/drawing/2014/main" val="10000"/>
                  </a:ext>
                </a:extLst>
              </a:tr>
              <a:tr h="200025">
                <a:tc>
                  <a:txBody>
                    <a:bodyPr/>
                    <a:lstStyle/>
                    <a:p>
                      <a:pPr algn="l" fontAlgn="b"/>
                      <a:r>
                        <a:rPr lang="en-US" sz="1200" b="0" i="0" u="none" strike="noStrike">
                          <a:solidFill>
                            <a:schemeClr val="bg1"/>
                          </a:solidFill>
                          <a:effectLst/>
                          <a:latin typeface="Calibri" panose="020F0502020204030204" pitchFamily="34" charset="0"/>
                        </a:rPr>
                        <a:t>Multiple R</a:t>
                      </a:r>
                    </a:p>
                  </a:txBody>
                  <a:tcPr marL="9525" marR="9525" marT="9525" marB="0" anchor="b">
                    <a:solidFill>
                      <a:schemeClr val="accent2">
                        <a:lumMod val="75000"/>
                      </a:schemeClr>
                    </a:solidFill>
                  </a:tcPr>
                </a:tc>
                <a:tc>
                  <a:txBody>
                    <a:bodyPr/>
                    <a:lstStyle/>
                    <a:p>
                      <a:pPr algn="r" fontAlgn="b"/>
                      <a:r>
                        <a:rPr lang="en-US" sz="1200" b="0" i="0" u="none" strike="noStrike">
                          <a:solidFill>
                            <a:schemeClr val="bg1"/>
                          </a:solidFill>
                          <a:effectLst/>
                          <a:latin typeface="Calibri" panose="020F0502020204030204" pitchFamily="34" charset="0"/>
                        </a:rPr>
                        <a:t>0.416097597</a:t>
                      </a:r>
                    </a:p>
                  </a:txBody>
                  <a:tcPr marL="9525" marR="9525" marT="9525" marB="0" anchor="b">
                    <a:solidFill>
                      <a:schemeClr val="accent2">
                        <a:lumMod val="75000"/>
                      </a:schemeClr>
                    </a:solidFill>
                  </a:tcPr>
                </a:tc>
                <a:extLst>
                  <a:ext uri="{0D108BD9-81ED-4DB2-BD59-A6C34878D82A}">
                    <a16:rowId xmlns:a16="http://schemas.microsoft.com/office/drawing/2014/main" val="10001"/>
                  </a:ext>
                </a:extLst>
              </a:tr>
              <a:tr h="200025">
                <a:tc>
                  <a:txBody>
                    <a:bodyPr/>
                    <a:lstStyle/>
                    <a:p>
                      <a:pPr algn="l" fontAlgn="b"/>
                      <a:r>
                        <a:rPr lang="en-US" sz="1200" b="0" i="0" u="none" strike="noStrike">
                          <a:solidFill>
                            <a:schemeClr val="bg1"/>
                          </a:solidFill>
                          <a:effectLst/>
                          <a:latin typeface="Calibri" panose="020F0502020204030204" pitchFamily="34" charset="0"/>
                        </a:rPr>
                        <a:t>R Square</a:t>
                      </a:r>
                    </a:p>
                  </a:txBody>
                  <a:tcPr marL="9525" marR="9525" marT="9525" marB="0" anchor="b">
                    <a:solidFill>
                      <a:schemeClr val="accent2">
                        <a:lumMod val="75000"/>
                      </a:schemeClr>
                    </a:solidFill>
                  </a:tcPr>
                </a:tc>
                <a:tc>
                  <a:txBody>
                    <a:bodyPr/>
                    <a:lstStyle/>
                    <a:p>
                      <a:pPr algn="r" fontAlgn="b"/>
                      <a:r>
                        <a:rPr lang="en-US" sz="1200" b="0" i="0" u="none" strike="noStrike">
                          <a:solidFill>
                            <a:schemeClr val="bg1"/>
                          </a:solidFill>
                          <a:effectLst/>
                          <a:latin typeface="Calibri" panose="020F0502020204030204" pitchFamily="34" charset="0"/>
                        </a:rPr>
                        <a:t>0.17313721</a:t>
                      </a:r>
                    </a:p>
                  </a:txBody>
                  <a:tcPr marL="9525" marR="9525" marT="9525" marB="0" anchor="b">
                    <a:solidFill>
                      <a:schemeClr val="accent2">
                        <a:lumMod val="75000"/>
                      </a:schemeClr>
                    </a:solidFill>
                  </a:tcPr>
                </a:tc>
                <a:extLst>
                  <a:ext uri="{0D108BD9-81ED-4DB2-BD59-A6C34878D82A}">
                    <a16:rowId xmlns:a16="http://schemas.microsoft.com/office/drawing/2014/main" val="10002"/>
                  </a:ext>
                </a:extLst>
              </a:tr>
              <a:tr h="200025">
                <a:tc>
                  <a:txBody>
                    <a:bodyPr/>
                    <a:lstStyle/>
                    <a:p>
                      <a:pPr algn="l" fontAlgn="b"/>
                      <a:r>
                        <a:rPr lang="en-US" sz="1200" b="0" i="0" u="none" strike="noStrike">
                          <a:solidFill>
                            <a:schemeClr val="bg1"/>
                          </a:solidFill>
                          <a:effectLst/>
                          <a:latin typeface="Calibri" panose="020F0502020204030204" pitchFamily="34" charset="0"/>
                        </a:rPr>
                        <a:t>Adjusted R Square</a:t>
                      </a:r>
                    </a:p>
                  </a:txBody>
                  <a:tcPr marL="9525" marR="9525" marT="9525" marB="0" anchor="b">
                    <a:solidFill>
                      <a:schemeClr val="accent2">
                        <a:lumMod val="75000"/>
                      </a:schemeClr>
                    </a:solidFill>
                  </a:tcPr>
                </a:tc>
                <a:tc>
                  <a:txBody>
                    <a:bodyPr/>
                    <a:lstStyle/>
                    <a:p>
                      <a:pPr algn="r" fontAlgn="b"/>
                      <a:r>
                        <a:rPr lang="en-US" sz="1200" b="0" i="0" u="none" strike="noStrike">
                          <a:solidFill>
                            <a:schemeClr val="bg1"/>
                          </a:solidFill>
                          <a:effectLst/>
                          <a:latin typeface="Calibri" panose="020F0502020204030204" pitchFamily="34" charset="0"/>
                        </a:rPr>
                        <a:t>0.123024314</a:t>
                      </a:r>
                    </a:p>
                  </a:txBody>
                  <a:tcPr marL="9525" marR="9525" marT="9525" marB="0" anchor="b">
                    <a:solidFill>
                      <a:schemeClr val="accent2">
                        <a:lumMod val="75000"/>
                      </a:schemeClr>
                    </a:solidFill>
                  </a:tcPr>
                </a:tc>
                <a:extLst>
                  <a:ext uri="{0D108BD9-81ED-4DB2-BD59-A6C34878D82A}">
                    <a16:rowId xmlns:a16="http://schemas.microsoft.com/office/drawing/2014/main" val="10003"/>
                  </a:ext>
                </a:extLst>
              </a:tr>
              <a:tr h="200025">
                <a:tc>
                  <a:txBody>
                    <a:bodyPr/>
                    <a:lstStyle/>
                    <a:p>
                      <a:pPr algn="l" fontAlgn="b"/>
                      <a:r>
                        <a:rPr lang="en-US" sz="1200" b="0" i="0" u="none" strike="noStrike">
                          <a:solidFill>
                            <a:schemeClr val="bg1"/>
                          </a:solidFill>
                          <a:effectLst/>
                          <a:latin typeface="Calibri" panose="020F0502020204030204" pitchFamily="34" charset="0"/>
                        </a:rPr>
                        <a:t>Standard Error</a:t>
                      </a:r>
                    </a:p>
                  </a:txBody>
                  <a:tcPr marL="9525" marR="9525" marT="9525" marB="0" anchor="b">
                    <a:solidFill>
                      <a:schemeClr val="accent2">
                        <a:lumMod val="75000"/>
                      </a:schemeClr>
                    </a:solidFill>
                  </a:tcPr>
                </a:tc>
                <a:tc>
                  <a:txBody>
                    <a:bodyPr/>
                    <a:lstStyle/>
                    <a:p>
                      <a:pPr algn="r" fontAlgn="b"/>
                      <a:r>
                        <a:rPr lang="en-US" sz="1200" b="0" i="0" u="none" strike="noStrike">
                          <a:solidFill>
                            <a:schemeClr val="bg1"/>
                          </a:solidFill>
                          <a:effectLst/>
                          <a:latin typeface="Calibri" panose="020F0502020204030204" pitchFamily="34" charset="0"/>
                        </a:rPr>
                        <a:t>0.273096404</a:t>
                      </a:r>
                    </a:p>
                  </a:txBody>
                  <a:tcPr marL="9525" marR="9525" marT="9525" marB="0" anchor="b">
                    <a:solidFill>
                      <a:schemeClr val="accent2">
                        <a:lumMod val="75000"/>
                      </a:schemeClr>
                    </a:solidFill>
                  </a:tcPr>
                </a:tc>
                <a:extLst>
                  <a:ext uri="{0D108BD9-81ED-4DB2-BD59-A6C34878D82A}">
                    <a16:rowId xmlns:a16="http://schemas.microsoft.com/office/drawing/2014/main" val="10004"/>
                  </a:ext>
                </a:extLst>
              </a:tr>
              <a:tr h="209550">
                <a:tc>
                  <a:txBody>
                    <a:bodyPr/>
                    <a:lstStyle/>
                    <a:p>
                      <a:pPr algn="l" fontAlgn="b"/>
                      <a:r>
                        <a:rPr lang="en-US" sz="1200" b="0" i="0" u="none" strike="noStrike">
                          <a:solidFill>
                            <a:schemeClr val="bg1"/>
                          </a:solidFill>
                          <a:effectLst/>
                          <a:latin typeface="Calibri" panose="020F0502020204030204" pitchFamily="34" charset="0"/>
                        </a:rPr>
                        <a:t>Observations</a:t>
                      </a:r>
                    </a:p>
                  </a:txBody>
                  <a:tcPr marL="9525" marR="9525" marT="9525" marB="0" anchor="b">
                    <a:solidFill>
                      <a:schemeClr val="accent2">
                        <a:lumMod val="75000"/>
                      </a:schemeClr>
                    </a:solidFill>
                  </a:tcPr>
                </a:tc>
                <a:tc>
                  <a:txBody>
                    <a:bodyPr/>
                    <a:lstStyle/>
                    <a:p>
                      <a:pPr algn="r" fontAlgn="b"/>
                      <a:r>
                        <a:rPr lang="en-US" sz="1200" b="0" i="0" u="none" strike="noStrike" dirty="0">
                          <a:solidFill>
                            <a:schemeClr val="bg1"/>
                          </a:solidFill>
                          <a:effectLst/>
                          <a:latin typeface="Calibri" panose="020F0502020204030204" pitchFamily="34" charset="0"/>
                        </a:rPr>
                        <a:t>36</a:t>
                      </a:r>
                    </a:p>
                  </a:txBody>
                  <a:tcPr marL="9525" marR="9525" marT="9525" marB="0" anchor="b">
                    <a:solidFill>
                      <a:schemeClr val="accent2">
                        <a:lumMod val="75000"/>
                      </a:schemeClr>
                    </a:solidFill>
                  </a:tcPr>
                </a:tc>
                <a:extLst>
                  <a:ext uri="{0D108BD9-81ED-4DB2-BD59-A6C34878D82A}">
                    <a16:rowId xmlns:a16="http://schemas.microsoft.com/office/drawing/2014/main" val="10005"/>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686366825"/>
              </p:ext>
            </p:extLst>
          </p:nvPr>
        </p:nvGraphicFramePr>
        <p:xfrm>
          <a:off x="96252" y="3297939"/>
          <a:ext cx="3696208" cy="1009650"/>
        </p:xfrm>
        <a:graphic>
          <a:graphicData uri="http://schemas.openxmlformats.org/drawingml/2006/table">
            <a:tbl>
              <a:tblPr>
                <a:tableStyleId>{5C22544A-7EE6-4342-B048-85BDC9FD1C3A}</a:tableStyleId>
              </a:tblPr>
              <a:tblGrid>
                <a:gridCol w="1320800">
                  <a:extLst>
                    <a:ext uri="{9D8B030D-6E8A-4147-A177-3AD203B41FA5}">
                      <a16:colId xmlns:a16="http://schemas.microsoft.com/office/drawing/2014/main" val="20000"/>
                    </a:ext>
                  </a:extLst>
                </a:gridCol>
                <a:gridCol w="781622">
                  <a:extLst>
                    <a:ext uri="{9D8B030D-6E8A-4147-A177-3AD203B41FA5}">
                      <a16:colId xmlns:a16="http://schemas.microsoft.com/office/drawing/2014/main" val="20001"/>
                    </a:ext>
                  </a:extLst>
                </a:gridCol>
                <a:gridCol w="635572">
                  <a:extLst>
                    <a:ext uri="{9D8B030D-6E8A-4147-A177-3AD203B41FA5}">
                      <a16:colId xmlns:a16="http://schemas.microsoft.com/office/drawing/2014/main" val="20002"/>
                    </a:ext>
                  </a:extLst>
                </a:gridCol>
                <a:gridCol w="449262">
                  <a:extLst>
                    <a:ext uri="{9D8B030D-6E8A-4147-A177-3AD203B41FA5}">
                      <a16:colId xmlns:a16="http://schemas.microsoft.com/office/drawing/2014/main" val="20003"/>
                    </a:ext>
                  </a:extLst>
                </a:gridCol>
                <a:gridCol w="508952">
                  <a:extLst>
                    <a:ext uri="{9D8B030D-6E8A-4147-A177-3AD203B41FA5}">
                      <a16:colId xmlns:a16="http://schemas.microsoft.com/office/drawing/2014/main" val="20004"/>
                    </a:ext>
                  </a:extLst>
                </a:gridCol>
              </a:tblGrid>
              <a:tr h="200025">
                <a:tc gridSpan="5">
                  <a:txBody>
                    <a:bodyPr/>
                    <a:lstStyle/>
                    <a:p>
                      <a:pPr algn="ctr" fontAlgn="b"/>
                      <a:r>
                        <a:rPr lang="en-US" sz="1200" b="1" i="0" u="none" strike="noStrike" dirty="0">
                          <a:solidFill>
                            <a:schemeClr val="bg1"/>
                          </a:solidFill>
                          <a:effectLst/>
                          <a:latin typeface="Calibri" panose="020F0502020204030204" pitchFamily="34" charset="0"/>
                        </a:rPr>
                        <a:t>Variable Evaluation</a:t>
                      </a:r>
                    </a:p>
                  </a:txBody>
                  <a:tcPr marL="9525" marR="9525" marT="9525" marB="0" anchor="b">
                    <a:solidFill>
                      <a:schemeClr val="accent5">
                        <a:lumMod val="75000"/>
                      </a:schemeClr>
                    </a:solidFill>
                  </a:tcPr>
                </a:tc>
                <a:tc hMerge="1">
                  <a:txBody>
                    <a:bodyPr/>
                    <a:lstStyle/>
                    <a:p>
                      <a:pPr algn="ctr" fontAlgn="b"/>
                      <a:endParaRPr lang="en-US" sz="1200" b="0" i="1" u="none" strike="noStrike" dirty="0">
                        <a:solidFill>
                          <a:schemeClr val="bg1"/>
                        </a:solidFill>
                        <a:effectLst/>
                        <a:latin typeface="Calibri" panose="020F0502020204030204" pitchFamily="34" charset="0"/>
                      </a:endParaRPr>
                    </a:p>
                  </a:txBody>
                  <a:tcPr marL="9525" marR="9525" marT="9525" marB="0" anchor="b">
                    <a:solidFill>
                      <a:schemeClr val="accent5">
                        <a:lumMod val="75000"/>
                      </a:schemeClr>
                    </a:solidFill>
                  </a:tcPr>
                </a:tc>
                <a:tc hMerge="1">
                  <a:txBody>
                    <a:bodyPr/>
                    <a:lstStyle/>
                    <a:p>
                      <a:pPr algn="ctr" fontAlgn="b"/>
                      <a:endParaRPr lang="en-US" sz="1200" b="0" i="1" u="none" strike="noStrike" dirty="0">
                        <a:solidFill>
                          <a:schemeClr val="bg1"/>
                        </a:solidFill>
                        <a:effectLst/>
                        <a:latin typeface="Calibri" panose="020F0502020204030204" pitchFamily="34" charset="0"/>
                      </a:endParaRPr>
                    </a:p>
                  </a:txBody>
                  <a:tcPr marL="9525" marR="9525" marT="9525" marB="0" anchor="b">
                    <a:solidFill>
                      <a:schemeClr val="accent5">
                        <a:lumMod val="75000"/>
                      </a:schemeClr>
                    </a:solidFill>
                  </a:tcPr>
                </a:tc>
                <a:tc hMerge="1">
                  <a:txBody>
                    <a:bodyPr/>
                    <a:lstStyle/>
                    <a:p>
                      <a:pPr algn="ctr" fontAlgn="b"/>
                      <a:endParaRPr lang="en-US" sz="1200" b="0" i="1" u="none" strike="noStrike" dirty="0">
                        <a:solidFill>
                          <a:schemeClr val="bg1"/>
                        </a:solidFill>
                        <a:effectLst/>
                        <a:latin typeface="Calibri" panose="020F0502020204030204" pitchFamily="34" charset="0"/>
                      </a:endParaRPr>
                    </a:p>
                  </a:txBody>
                  <a:tcPr marL="9525" marR="9525" marT="9525" marB="0" anchor="b">
                    <a:solidFill>
                      <a:schemeClr val="accent5">
                        <a:lumMod val="75000"/>
                      </a:schemeClr>
                    </a:solidFill>
                  </a:tcPr>
                </a:tc>
                <a:tc hMerge="1">
                  <a:txBody>
                    <a:bodyPr/>
                    <a:lstStyle/>
                    <a:p>
                      <a:pPr algn="ctr" fontAlgn="b"/>
                      <a:endParaRPr lang="en-US" sz="1200" b="0" i="1" u="none" strike="noStrike" dirty="0">
                        <a:solidFill>
                          <a:schemeClr val="bg1"/>
                        </a:solidFill>
                        <a:effectLst/>
                        <a:latin typeface="Calibri" panose="020F0502020204030204" pitchFamily="34" charset="0"/>
                      </a:endParaRPr>
                    </a:p>
                  </a:txBody>
                  <a:tcPr marL="9525" marR="9525" marT="9525" marB="0" anchor="b">
                    <a:solidFill>
                      <a:schemeClr val="accent5">
                        <a:lumMod val="75000"/>
                      </a:schemeClr>
                    </a:solidFill>
                  </a:tcPr>
                </a:tc>
                <a:extLst>
                  <a:ext uri="{0D108BD9-81ED-4DB2-BD59-A6C34878D82A}">
                    <a16:rowId xmlns:a16="http://schemas.microsoft.com/office/drawing/2014/main" val="10000"/>
                  </a:ext>
                </a:extLst>
              </a:tr>
              <a:tr h="200025">
                <a:tc>
                  <a:txBody>
                    <a:bodyPr/>
                    <a:lstStyle/>
                    <a:p>
                      <a:pPr algn="ctr" fontAlgn="b"/>
                      <a:r>
                        <a:rPr lang="en-US" sz="1200" b="0" i="1" u="none" strike="noStrike">
                          <a:solidFill>
                            <a:schemeClr val="bg1"/>
                          </a:solidFill>
                          <a:effectLst/>
                          <a:latin typeface="Calibri" panose="020F0502020204030204" pitchFamily="34" charset="0"/>
                        </a:rPr>
                        <a:t> </a:t>
                      </a:r>
                    </a:p>
                  </a:txBody>
                  <a:tcPr marL="9525" marR="9525" marT="9525" marB="0" anchor="b">
                    <a:solidFill>
                      <a:schemeClr val="accent5">
                        <a:lumMod val="75000"/>
                      </a:schemeClr>
                    </a:solidFill>
                  </a:tcPr>
                </a:tc>
                <a:tc>
                  <a:txBody>
                    <a:bodyPr/>
                    <a:lstStyle/>
                    <a:p>
                      <a:pPr algn="ctr" fontAlgn="b"/>
                      <a:r>
                        <a:rPr lang="en-US" sz="1200" b="0" i="1" u="none" strike="noStrike">
                          <a:solidFill>
                            <a:schemeClr val="bg1"/>
                          </a:solidFill>
                          <a:effectLst/>
                          <a:latin typeface="Calibri" panose="020F0502020204030204" pitchFamily="34" charset="0"/>
                        </a:rPr>
                        <a:t>Coefficients</a:t>
                      </a:r>
                    </a:p>
                  </a:txBody>
                  <a:tcPr marL="9525" marR="9525" marT="9525" marB="0" anchor="b">
                    <a:solidFill>
                      <a:schemeClr val="accent5">
                        <a:lumMod val="75000"/>
                      </a:schemeClr>
                    </a:solidFill>
                  </a:tcPr>
                </a:tc>
                <a:tc>
                  <a:txBody>
                    <a:bodyPr/>
                    <a:lstStyle/>
                    <a:p>
                      <a:pPr algn="ctr" fontAlgn="b"/>
                      <a:r>
                        <a:rPr lang="en-US" sz="1200" b="0" i="1" u="none" strike="noStrike">
                          <a:solidFill>
                            <a:schemeClr val="bg1"/>
                          </a:solidFill>
                          <a:effectLst/>
                          <a:latin typeface="Calibri" panose="020F0502020204030204" pitchFamily="34" charset="0"/>
                        </a:rPr>
                        <a:t>Std. Error</a:t>
                      </a:r>
                    </a:p>
                  </a:txBody>
                  <a:tcPr marL="9525" marR="9525" marT="9525" marB="0" anchor="b">
                    <a:solidFill>
                      <a:schemeClr val="accent5">
                        <a:lumMod val="75000"/>
                      </a:schemeClr>
                    </a:solidFill>
                  </a:tcPr>
                </a:tc>
                <a:tc>
                  <a:txBody>
                    <a:bodyPr/>
                    <a:lstStyle/>
                    <a:p>
                      <a:pPr algn="ctr" fontAlgn="b"/>
                      <a:r>
                        <a:rPr lang="en-US" sz="1200" b="0" i="1" u="none" strike="noStrike">
                          <a:solidFill>
                            <a:schemeClr val="bg1"/>
                          </a:solidFill>
                          <a:effectLst/>
                          <a:latin typeface="Calibri" panose="020F0502020204030204" pitchFamily="34" charset="0"/>
                        </a:rPr>
                        <a:t>t Stat</a:t>
                      </a:r>
                    </a:p>
                  </a:txBody>
                  <a:tcPr marL="9525" marR="9525" marT="9525" marB="0" anchor="b">
                    <a:solidFill>
                      <a:schemeClr val="accent5">
                        <a:lumMod val="75000"/>
                      </a:schemeClr>
                    </a:solidFill>
                  </a:tcPr>
                </a:tc>
                <a:tc>
                  <a:txBody>
                    <a:bodyPr/>
                    <a:lstStyle/>
                    <a:p>
                      <a:pPr algn="ctr" fontAlgn="b"/>
                      <a:r>
                        <a:rPr lang="en-US" sz="1200" b="0" i="1" u="none" strike="noStrike">
                          <a:solidFill>
                            <a:schemeClr val="bg1"/>
                          </a:solidFill>
                          <a:effectLst/>
                          <a:latin typeface="Calibri" panose="020F0502020204030204" pitchFamily="34" charset="0"/>
                        </a:rPr>
                        <a:t>P-value</a:t>
                      </a:r>
                    </a:p>
                  </a:txBody>
                  <a:tcPr marL="9525" marR="9525" marT="9525" marB="0" anchor="b">
                    <a:solidFill>
                      <a:schemeClr val="accent5">
                        <a:lumMod val="75000"/>
                      </a:schemeClr>
                    </a:solidFill>
                  </a:tcPr>
                </a:tc>
                <a:extLst>
                  <a:ext uri="{0D108BD9-81ED-4DB2-BD59-A6C34878D82A}">
                    <a16:rowId xmlns:a16="http://schemas.microsoft.com/office/drawing/2014/main" val="10001"/>
                  </a:ext>
                </a:extLst>
              </a:tr>
              <a:tr h="200025">
                <a:tc>
                  <a:txBody>
                    <a:bodyPr/>
                    <a:lstStyle/>
                    <a:p>
                      <a:pPr algn="l" fontAlgn="b"/>
                      <a:r>
                        <a:rPr lang="en-US" sz="1200" b="0" i="0" u="none" strike="noStrike">
                          <a:solidFill>
                            <a:schemeClr val="bg1"/>
                          </a:solidFill>
                          <a:effectLst/>
                          <a:latin typeface="Calibri" panose="020F0502020204030204" pitchFamily="34" charset="0"/>
                        </a:rPr>
                        <a:t>Intercept</a:t>
                      </a:r>
                    </a:p>
                  </a:txBody>
                  <a:tcPr marL="9525" marR="9525" marT="9525" marB="0" anchor="b">
                    <a:solidFill>
                      <a:schemeClr val="accent5">
                        <a:lumMod val="75000"/>
                      </a:schemeClr>
                    </a:solidFill>
                  </a:tcPr>
                </a:tc>
                <a:tc>
                  <a:txBody>
                    <a:bodyPr/>
                    <a:lstStyle/>
                    <a:p>
                      <a:pPr algn="ctr" fontAlgn="b"/>
                      <a:r>
                        <a:rPr lang="en-US" sz="1200" b="0" i="0" u="none" strike="noStrike">
                          <a:solidFill>
                            <a:schemeClr val="bg1"/>
                          </a:solidFill>
                          <a:effectLst/>
                          <a:latin typeface="Calibri" panose="020F0502020204030204" pitchFamily="34" charset="0"/>
                        </a:rPr>
                        <a:t>15.768</a:t>
                      </a:r>
                    </a:p>
                  </a:txBody>
                  <a:tcPr marL="9525" marR="9525" marT="9525" marB="0" anchor="b">
                    <a:solidFill>
                      <a:schemeClr val="accent5">
                        <a:lumMod val="75000"/>
                      </a:schemeClr>
                    </a:solidFill>
                  </a:tcPr>
                </a:tc>
                <a:tc>
                  <a:txBody>
                    <a:bodyPr/>
                    <a:lstStyle/>
                    <a:p>
                      <a:pPr algn="ctr" fontAlgn="b"/>
                      <a:r>
                        <a:rPr lang="en-US" sz="1200" b="0" i="0" u="none" strike="noStrike">
                          <a:solidFill>
                            <a:schemeClr val="bg1"/>
                          </a:solidFill>
                          <a:effectLst/>
                          <a:latin typeface="Calibri" panose="020F0502020204030204" pitchFamily="34" charset="0"/>
                        </a:rPr>
                        <a:t>6.392</a:t>
                      </a:r>
                    </a:p>
                  </a:txBody>
                  <a:tcPr marL="9525" marR="9525" marT="9525" marB="0" anchor="b">
                    <a:solidFill>
                      <a:schemeClr val="accent5">
                        <a:lumMod val="75000"/>
                      </a:schemeClr>
                    </a:solidFill>
                  </a:tcPr>
                </a:tc>
                <a:tc>
                  <a:txBody>
                    <a:bodyPr/>
                    <a:lstStyle/>
                    <a:p>
                      <a:pPr algn="ctr" fontAlgn="b"/>
                      <a:r>
                        <a:rPr lang="en-US" sz="1200" b="0" i="0" u="none" strike="noStrike">
                          <a:solidFill>
                            <a:schemeClr val="bg1"/>
                          </a:solidFill>
                          <a:effectLst/>
                          <a:latin typeface="Calibri" panose="020F0502020204030204" pitchFamily="34" charset="0"/>
                        </a:rPr>
                        <a:t>2.467</a:t>
                      </a:r>
                    </a:p>
                  </a:txBody>
                  <a:tcPr marL="9525" marR="9525" marT="9525" marB="0" anchor="b">
                    <a:solidFill>
                      <a:schemeClr val="accent5">
                        <a:lumMod val="75000"/>
                      </a:schemeClr>
                    </a:solidFill>
                  </a:tcPr>
                </a:tc>
                <a:tc>
                  <a:txBody>
                    <a:bodyPr/>
                    <a:lstStyle/>
                    <a:p>
                      <a:pPr algn="ctr" fontAlgn="b"/>
                      <a:r>
                        <a:rPr lang="en-US" sz="1200" b="0" i="0" u="none" strike="noStrike">
                          <a:solidFill>
                            <a:schemeClr val="bg1"/>
                          </a:solidFill>
                          <a:effectLst/>
                          <a:latin typeface="Calibri" panose="020F0502020204030204" pitchFamily="34" charset="0"/>
                        </a:rPr>
                        <a:t>0.019</a:t>
                      </a:r>
                    </a:p>
                  </a:txBody>
                  <a:tcPr marL="9525" marR="9525" marT="9525" marB="0" anchor="b">
                    <a:solidFill>
                      <a:schemeClr val="accent5">
                        <a:lumMod val="75000"/>
                      </a:schemeClr>
                    </a:solidFill>
                  </a:tcPr>
                </a:tc>
                <a:extLst>
                  <a:ext uri="{0D108BD9-81ED-4DB2-BD59-A6C34878D82A}">
                    <a16:rowId xmlns:a16="http://schemas.microsoft.com/office/drawing/2014/main" val="10002"/>
                  </a:ext>
                </a:extLst>
              </a:tr>
              <a:tr h="200025">
                <a:tc>
                  <a:txBody>
                    <a:bodyPr/>
                    <a:lstStyle/>
                    <a:p>
                      <a:pPr algn="l" fontAlgn="b"/>
                      <a:r>
                        <a:rPr lang="en-US" sz="1200" b="0" i="0" u="none" strike="noStrike">
                          <a:solidFill>
                            <a:schemeClr val="bg1"/>
                          </a:solidFill>
                          <a:effectLst/>
                          <a:latin typeface="Calibri" panose="020F0502020204030204" pitchFamily="34" charset="0"/>
                        </a:rPr>
                        <a:t>Ln_Total_Broadcast</a:t>
                      </a:r>
                    </a:p>
                  </a:txBody>
                  <a:tcPr marL="9525" marR="9525" marT="9525" marB="0" anchor="b">
                    <a:solidFill>
                      <a:schemeClr val="accent5">
                        <a:lumMod val="75000"/>
                      </a:schemeClr>
                    </a:solidFill>
                  </a:tcPr>
                </a:tc>
                <a:tc>
                  <a:txBody>
                    <a:bodyPr/>
                    <a:lstStyle/>
                    <a:p>
                      <a:pPr algn="ctr" fontAlgn="b"/>
                      <a:r>
                        <a:rPr lang="en-US" sz="1200" b="0" i="0" u="none" strike="noStrike">
                          <a:solidFill>
                            <a:schemeClr val="bg1"/>
                          </a:solidFill>
                          <a:effectLst/>
                          <a:latin typeface="Calibri" panose="020F0502020204030204" pitchFamily="34" charset="0"/>
                        </a:rPr>
                        <a:t>-0.505</a:t>
                      </a:r>
                    </a:p>
                  </a:txBody>
                  <a:tcPr marL="9525" marR="9525" marT="9525" marB="0" anchor="b">
                    <a:solidFill>
                      <a:schemeClr val="accent5">
                        <a:lumMod val="75000"/>
                      </a:schemeClr>
                    </a:solidFill>
                  </a:tcPr>
                </a:tc>
                <a:tc>
                  <a:txBody>
                    <a:bodyPr/>
                    <a:lstStyle/>
                    <a:p>
                      <a:pPr algn="ctr" fontAlgn="b"/>
                      <a:r>
                        <a:rPr lang="en-US" sz="1200" b="0" i="0" u="none" strike="noStrike">
                          <a:solidFill>
                            <a:schemeClr val="bg1"/>
                          </a:solidFill>
                          <a:effectLst/>
                          <a:latin typeface="Calibri" panose="020F0502020204030204" pitchFamily="34" charset="0"/>
                        </a:rPr>
                        <a:t>0.622</a:t>
                      </a:r>
                    </a:p>
                  </a:txBody>
                  <a:tcPr marL="9525" marR="9525" marT="9525" marB="0" anchor="b">
                    <a:solidFill>
                      <a:schemeClr val="accent5">
                        <a:lumMod val="75000"/>
                      </a:schemeClr>
                    </a:solidFill>
                  </a:tcPr>
                </a:tc>
                <a:tc>
                  <a:txBody>
                    <a:bodyPr/>
                    <a:lstStyle/>
                    <a:p>
                      <a:pPr algn="ctr" fontAlgn="b"/>
                      <a:r>
                        <a:rPr lang="en-US" sz="1200" b="0" i="0" u="none" strike="noStrike">
                          <a:solidFill>
                            <a:schemeClr val="bg1"/>
                          </a:solidFill>
                          <a:effectLst/>
                          <a:latin typeface="Calibri" panose="020F0502020204030204" pitchFamily="34" charset="0"/>
                        </a:rPr>
                        <a:t>-0.812</a:t>
                      </a:r>
                    </a:p>
                  </a:txBody>
                  <a:tcPr marL="9525" marR="9525" marT="9525" marB="0" anchor="b">
                    <a:solidFill>
                      <a:schemeClr val="accent5">
                        <a:lumMod val="75000"/>
                      </a:schemeClr>
                    </a:solidFill>
                  </a:tcPr>
                </a:tc>
                <a:tc>
                  <a:txBody>
                    <a:bodyPr/>
                    <a:lstStyle/>
                    <a:p>
                      <a:pPr algn="ctr" fontAlgn="b"/>
                      <a:r>
                        <a:rPr lang="en-US" sz="1200" b="0" i="0" u="none" strike="noStrike">
                          <a:solidFill>
                            <a:schemeClr val="bg1"/>
                          </a:solidFill>
                          <a:effectLst/>
                          <a:latin typeface="Calibri" panose="020F0502020204030204" pitchFamily="34" charset="0"/>
                        </a:rPr>
                        <a:t>0.423</a:t>
                      </a:r>
                    </a:p>
                  </a:txBody>
                  <a:tcPr marL="9525" marR="9525" marT="9525" marB="0" anchor="b">
                    <a:solidFill>
                      <a:schemeClr val="accent5">
                        <a:lumMod val="75000"/>
                      </a:schemeClr>
                    </a:solidFill>
                  </a:tcPr>
                </a:tc>
                <a:extLst>
                  <a:ext uri="{0D108BD9-81ED-4DB2-BD59-A6C34878D82A}">
                    <a16:rowId xmlns:a16="http://schemas.microsoft.com/office/drawing/2014/main" val="10003"/>
                  </a:ext>
                </a:extLst>
              </a:tr>
              <a:tr h="209550">
                <a:tc>
                  <a:txBody>
                    <a:bodyPr/>
                    <a:lstStyle/>
                    <a:p>
                      <a:pPr algn="l" fontAlgn="b"/>
                      <a:r>
                        <a:rPr lang="en-US" sz="1200" b="0" i="0" u="none" strike="noStrike" dirty="0" err="1">
                          <a:solidFill>
                            <a:schemeClr val="tx1"/>
                          </a:solidFill>
                          <a:effectLst/>
                          <a:latin typeface="Calibri" panose="020F0502020204030204" pitchFamily="34" charset="0"/>
                        </a:rPr>
                        <a:t>LnDigital</a:t>
                      </a:r>
                      <a:endParaRPr lang="en-US" sz="1200" b="0" i="0" u="none" strike="noStrike" dirty="0">
                        <a:solidFill>
                          <a:schemeClr val="tx1"/>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200" b="0" i="0" u="none" strike="noStrike" dirty="0">
                          <a:solidFill>
                            <a:schemeClr val="tx1"/>
                          </a:solidFill>
                          <a:effectLst/>
                          <a:latin typeface="Calibri" panose="020F0502020204030204" pitchFamily="34" charset="0"/>
                        </a:rPr>
                        <a:t>0.113</a:t>
                      </a:r>
                    </a:p>
                  </a:txBody>
                  <a:tcPr marL="9525" marR="9525" marT="9525" marB="0" anchor="b">
                    <a:solidFill>
                      <a:srgbClr val="FFFF00"/>
                    </a:solidFill>
                  </a:tcPr>
                </a:tc>
                <a:tc>
                  <a:txBody>
                    <a:bodyPr/>
                    <a:lstStyle/>
                    <a:p>
                      <a:pPr algn="ctr" fontAlgn="b"/>
                      <a:r>
                        <a:rPr lang="en-US" sz="1200" b="0" i="0" u="none" strike="noStrike">
                          <a:solidFill>
                            <a:schemeClr val="bg1"/>
                          </a:solidFill>
                          <a:effectLst/>
                          <a:latin typeface="Calibri" panose="020F0502020204030204" pitchFamily="34" charset="0"/>
                        </a:rPr>
                        <a:t>0.035</a:t>
                      </a:r>
                    </a:p>
                  </a:txBody>
                  <a:tcPr marL="9525" marR="9525" marT="9525" marB="0" anchor="b">
                    <a:solidFill>
                      <a:schemeClr val="accent5">
                        <a:lumMod val="75000"/>
                      </a:schemeClr>
                    </a:solidFill>
                  </a:tcPr>
                </a:tc>
                <a:tc>
                  <a:txBody>
                    <a:bodyPr/>
                    <a:lstStyle/>
                    <a:p>
                      <a:pPr algn="ctr" fontAlgn="b"/>
                      <a:r>
                        <a:rPr lang="en-US" sz="1200" b="1" i="0" u="none" strike="noStrike" dirty="0">
                          <a:solidFill>
                            <a:schemeClr val="tx1"/>
                          </a:solidFill>
                          <a:effectLst/>
                          <a:latin typeface="Calibri" panose="020F0502020204030204" pitchFamily="34" charset="0"/>
                        </a:rPr>
                        <a:t>3.240</a:t>
                      </a:r>
                    </a:p>
                  </a:txBody>
                  <a:tcPr marL="9525" marR="9525" marT="9525" marB="0" anchor="b">
                    <a:solidFill>
                      <a:srgbClr val="FFFF00"/>
                    </a:solidFill>
                  </a:tcPr>
                </a:tc>
                <a:tc>
                  <a:txBody>
                    <a:bodyPr/>
                    <a:lstStyle/>
                    <a:p>
                      <a:pPr algn="ctr" fontAlgn="b"/>
                      <a:r>
                        <a:rPr lang="en-US" sz="1200" b="0" i="0" u="none" strike="noStrike" dirty="0">
                          <a:solidFill>
                            <a:schemeClr val="bg1"/>
                          </a:solidFill>
                          <a:effectLst/>
                          <a:latin typeface="Calibri" panose="020F0502020204030204" pitchFamily="34" charset="0"/>
                        </a:rPr>
                        <a:t>0.003</a:t>
                      </a:r>
                    </a:p>
                  </a:txBody>
                  <a:tcPr marL="9525" marR="9525" marT="9525" marB="0" anchor="b">
                    <a:solidFill>
                      <a:schemeClr val="accent5">
                        <a:lumMod val="75000"/>
                      </a:schemeClr>
                    </a:solidFill>
                  </a:tcPr>
                </a:tc>
                <a:extLst>
                  <a:ext uri="{0D108BD9-81ED-4DB2-BD59-A6C34878D82A}">
                    <a16:rowId xmlns:a16="http://schemas.microsoft.com/office/drawing/2014/main" val="10004"/>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4069953931"/>
              </p:ext>
            </p:extLst>
          </p:nvPr>
        </p:nvGraphicFramePr>
        <p:xfrm>
          <a:off x="8409677" y="3297939"/>
          <a:ext cx="3696208" cy="1009650"/>
        </p:xfrm>
        <a:graphic>
          <a:graphicData uri="http://schemas.openxmlformats.org/drawingml/2006/table">
            <a:tbl>
              <a:tblPr>
                <a:tableStyleId>{5C22544A-7EE6-4342-B048-85BDC9FD1C3A}</a:tableStyleId>
              </a:tblPr>
              <a:tblGrid>
                <a:gridCol w="1320800">
                  <a:extLst>
                    <a:ext uri="{9D8B030D-6E8A-4147-A177-3AD203B41FA5}">
                      <a16:colId xmlns:a16="http://schemas.microsoft.com/office/drawing/2014/main" val="20000"/>
                    </a:ext>
                  </a:extLst>
                </a:gridCol>
                <a:gridCol w="781622">
                  <a:extLst>
                    <a:ext uri="{9D8B030D-6E8A-4147-A177-3AD203B41FA5}">
                      <a16:colId xmlns:a16="http://schemas.microsoft.com/office/drawing/2014/main" val="20001"/>
                    </a:ext>
                  </a:extLst>
                </a:gridCol>
                <a:gridCol w="635572">
                  <a:extLst>
                    <a:ext uri="{9D8B030D-6E8A-4147-A177-3AD203B41FA5}">
                      <a16:colId xmlns:a16="http://schemas.microsoft.com/office/drawing/2014/main" val="20002"/>
                    </a:ext>
                  </a:extLst>
                </a:gridCol>
                <a:gridCol w="449262">
                  <a:extLst>
                    <a:ext uri="{9D8B030D-6E8A-4147-A177-3AD203B41FA5}">
                      <a16:colId xmlns:a16="http://schemas.microsoft.com/office/drawing/2014/main" val="20003"/>
                    </a:ext>
                  </a:extLst>
                </a:gridCol>
                <a:gridCol w="508952">
                  <a:extLst>
                    <a:ext uri="{9D8B030D-6E8A-4147-A177-3AD203B41FA5}">
                      <a16:colId xmlns:a16="http://schemas.microsoft.com/office/drawing/2014/main" val="20004"/>
                    </a:ext>
                  </a:extLst>
                </a:gridCol>
              </a:tblGrid>
              <a:tr h="200025">
                <a:tc gridSpan="5">
                  <a:txBody>
                    <a:bodyPr/>
                    <a:lstStyle/>
                    <a:p>
                      <a:pPr algn="ctr" fontAlgn="b"/>
                      <a:r>
                        <a:rPr lang="en-US" sz="1200" b="1" i="0" u="none" strike="noStrike" dirty="0">
                          <a:solidFill>
                            <a:schemeClr val="bg1"/>
                          </a:solidFill>
                          <a:effectLst/>
                          <a:latin typeface="Calibri" panose="020F0502020204030204" pitchFamily="34" charset="0"/>
                        </a:rPr>
                        <a:t>Variable Evaluation</a:t>
                      </a:r>
                    </a:p>
                  </a:txBody>
                  <a:tcPr marL="9525" marR="9525" marT="9525" marB="0" anchor="b">
                    <a:solidFill>
                      <a:schemeClr val="accent2">
                        <a:lumMod val="75000"/>
                      </a:schemeClr>
                    </a:solidFill>
                  </a:tcPr>
                </a:tc>
                <a:tc hMerge="1">
                  <a:txBody>
                    <a:bodyPr/>
                    <a:lstStyle/>
                    <a:p>
                      <a:pPr algn="ctr" fontAlgn="b"/>
                      <a:endParaRPr lang="en-US" sz="1200" b="0" i="1" u="none" strike="noStrike" dirty="0">
                        <a:solidFill>
                          <a:schemeClr val="bg1"/>
                        </a:solidFill>
                        <a:effectLst/>
                        <a:latin typeface="Calibri" panose="020F0502020204030204" pitchFamily="34" charset="0"/>
                      </a:endParaRPr>
                    </a:p>
                  </a:txBody>
                  <a:tcPr marL="9525" marR="9525" marT="9525" marB="0" anchor="b">
                    <a:solidFill>
                      <a:schemeClr val="accent5">
                        <a:lumMod val="75000"/>
                      </a:schemeClr>
                    </a:solidFill>
                  </a:tcPr>
                </a:tc>
                <a:tc hMerge="1">
                  <a:txBody>
                    <a:bodyPr/>
                    <a:lstStyle/>
                    <a:p>
                      <a:pPr algn="ctr" fontAlgn="b"/>
                      <a:endParaRPr lang="en-US" sz="1200" b="0" i="1" u="none" strike="noStrike" dirty="0">
                        <a:solidFill>
                          <a:schemeClr val="bg1"/>
                        </a:solidFill>
                        <a:effectLst/>
                        <a:latin typeface="Calibri" panose="020F0502020204030204" pitchFamily="34" charset="0"/>
                      </a:endParaRPr>
                    </a:p>
                  </a:txBody>
                  <a:tcPr marL="9525" marR="9525" marT="9525" marB="0" anchor="b">
                    <a:solidFill>
                      <a:schemeClr val="accent5">
                        <a:lumMod val="75000"/>
                      </a:schemeClr>
                    </a:solidFill>
                  </a:tcPr>
                </a:tc>
                <a:tc hMerge="1">
                  <a:txBody>
                    <a:bodyPr/>
                    <a:lstStyle/>
                    <a:p>
                      <a:pPr algn="ctr" fontAlgn="b"/>
                      <a:endParaRPr lang="en-US" sz="1200" b="0" i="1" u="none" strike="noStrike" dirty="0">
                        <a:solidFill>
                          <a:schemeClr val="bg1"/>
                        </a:solidFill>
                        <a:effectLst/>
                        <a:latin typeface="Calibri" panose="020F0502020204030204" pitchFamily="34" charset="0"/>
                      </a:endParaRPr>
                    </a:p>
                  </a:txBody>
                  <a:tcPr marL="9525" marR="9525" marT="9525" marB="0" anchor="b">
                    <a:solidFill>
                      <a:schemeClr val="accent5">
                        <a:lumMod val="75000"/>
                      </a:schemeClr>
                    </a:solidFill>
                  </a:tcPr>
                </a:tc>
                <a:tc hMerge="1">
                  <a:txBody>
                    <a:bodyPr/>
                    <a:lstStyle/>
                    <a:p>
                      <a:pPr algn="ctr" fontAlgn="b"/>
                      <a:endParaRPr lang="en-US" sz="1200" b="0" i="1" u="none" strike="noStrike" dirty="0">
                        <a:solidFill>
                          <a:schemeClr val="bg1"/>
                        </a:solidFill>
                        <a:effectLst/>
                        <a:latin typeface="Calibri" panose="020F0502020204030204" pitchFamily="34" charset="0"/>
                      </a:endParaRPr>
                    </a:p>
                  </a:txBody>
                  <a:tcPr marL="9525" marR="9525" marT="9525" marB="0" anchor="b">
                    <a:solidFill>
                      <a:schemeClr val="accent5">
                        <a:lumMod val="75000"/>
                      </a:schemeClr>
                    </a:solidFill>
                  </a:tcPr>
                </a:tc>
                <a:extLst>
                  <a:ext uri="{0D108BD9-81ED-4DB2-BD59-A6C34878D82A}">
                    <a16:rowId xmlns:a16="http://schemas.microsoft.com/office/drawing/2014/main" val="10000"/>
                  </a:ext>
                </a:extLst>
              </a:tr>
              <a:tr h="200025">
                <a:tc>
                  <a:txBody>
                    <a:bodyPr/>
                    <a:lstStyle/>
                    <a:p>
                      <a:pPr algn="ctr" fontAlgn="b"/>
                      <a:r>
                        <a:rPr lang="en-US" sz="1200" u="none" strike="noStrike" dirty="0">
                          <a:solidFill>
                            <a:schemeClr val="bg1"/>
                          </a:solidFill>
                          <a:effectLst/>
                        </a:rPr>
                        <a:t> </a:t>
                      </a:r>
                      <a:endParaRPr lang="en-US" sz="1200" b="0" i="1" u="none" strike="noStrike" dirty="0">
                        <a:solidFill>
                          <a:schemeClr val="bg1"/>
                        </a:solidFill>
                        <a:effectLst/>
                        <a:latin typeface="Calibri" panose="020F0502020204030204" pitchFamily="34" charset="0"/>
                      </a:endParaRPr>
                    </a:p>
                  </a:txBody>
                  <a:tcPr marL="9525" marR="9525" marT="9525" marB="0" anchor="b">
                    <a:solidFill>
                      <a:schemeClr val="accent2">
                        <a:lumMod val="75000"/>
                      </a:schemeClr>
                    </a:solidFill>
                  </a:tcPr>
                </a:tc>
                <a:tc>
                  <a:txBody>
                    <a:bodyPr/>
                    <a:lstStyle/>
                    <a:p>
                      <a:pPr algn="ctr" fontAlgn="b"/>
                      <a:r>
                        <a:rPr lang="en-US" sz="1200" u="none" strike="noStrike">
                          <a:solidFill>
                            <a:schemeClr val="bg1"/>
                          </a:solidFill>
                          <a:effectLst/>
                        </a:rPr>
                        <a:t>Coefficients</a:t>
                      </a:r>
                      <a:endParaRPr lang="en-US" sz="1200" b="0" i="1" u="none" strike="noStrike">
                        <a:solidFill>
                          <a:schemeClr val="bg1"/>
                        </a:solidFill>
                        <a:effectLst/>
                        <a:latin typeface="Calibri" panose="020F0502020204030204" pitchFamily="34" charset="0"/>
                      </a:endParaRPr>
                    </a:p>
                  </a:txBody>
                  <a:tcPr marL="9525" marR="9525" marT="9525" marB="0" anchor="b">
                    <a:solidFill>
                      <a:schemeClr val="accent2">
                        <a:lumMod val="75000"/>
                      </a:schemeClr>
                    </a:solidFill>
                  </a:tcPr>
                </a:tc>
                <a:tc>
                  <a:txBody>
                    <a:bodyPr/>
                    <a:lstStyle/>
                    <a:p>
                      <a:pPr algn="ctr" fontAlgn="b"/>
                      <a:r>
                        <a:rPr lang="en-US" sz="1200" u="none" strike="noStrike">
                          <a:solidFill>
                            <a:schemeClr val="bg1"/>
                          </a:solidFill>
                          <a:effectLst/>
                        </a:rPr>
                        <a:t>Std. Error</a:t>
                      </a:r>
                      <a:endParaRPr lang="en-US" sz="1200" b="0" i="1" u="none" strike="noStrike">
                        <a:solidFill>
                          <a:schemeClr val="bg1"/>
                        </a:solidFill>
                        <a:effectLst/>
                        <a:latin typeface="Calibri" panose="020F0502020204030204" pitchFamily="34" charset="0"/>
                      </a:endParaRPr>
                    </a:p>
                  </a:txBody>
                  <a:tcPr marL="9525" marR="9525" marT="9525" marB="0" anchor="b">
                    <a:solidFill>
                      <a:schemeClr val="accent2">
                        <a:lumMod val="75000"/>
                      </a:schemeClr>
                    </a:solidFill>
                  </a:tcPr>
                </a:tc>
                <a:tc>
                  <a:txBody>
                    <a:bodyPr/>
                    <a:lstStyle/>
                    <a:p>
                      <a:pPr algn="ctr" fontAlgn="b"/>
                      <a:r>
                        <a:rPr lang="en-US" sz="1200" u="none" strike="noStrike">
                          <a:solidFill>
                            <a:schemeClr val="bg1"/>
                          </a:solidFill>
                          <a:effectLst/>
                        </a:rPr>
                        <a:t>t Stat</a:t>
                      </a:r>
                      <a:endParaRPr lang="en-US" sz="1200" b="0" i="1" u="none" strike="noStrike">
                        <a:solidFill>
                          <a:schemeClr val="bg1"/>
                        </a:solidFill>
                        <a:effectLst/>
                        <a:latin typeface="Calibri" panose="020F0502020204030204" pitchFamily="34" charset="0"/>
                      </a:endParaRPr>
                    </a:p>
                  </a:txBody>
                  <a:tcPr marL="9525" marR="9525" marT="9525" marB="0" anchor="b">
                    <a:solidFill>
                      <a:schemeClr val="accent2">
                        <a:lumMod val="75000"/>
                      </a:schemeClr>
                    </a:solidFill>
                  </a:tcPr>
                </a:tc>
                <a:tc>
                  <a:txBody>
                    <a:bodyPr/>
                    <a:lstStyle/>
                    <a:p>
                      <a:pPr algn="ctr" fontAlgn="b"/>
                      <a:r>
                        <a:rPr lang="en-US" sz="1200" u="none" strike="noStrike">
                          <a:solidFill>
                            <a:schemeClr val="bg1"/>
                          </a:solidFill>
                          <a:effectLst/>
                        </a:rPr>
                        <a:t>P-value</a:t>
                      </a:r>
                      <a:endParaRPr lang="en-US" sz="1200" b="0" i="1" u="none" strike="noStrike">
                        <a:solidFill>
                          <a:schemeClr val="bg1"/>
                        </a:solidFill>
                        <a:effectLst/>
                        <a:latin typeface="Calibri" panose="020F0502020204030204" pitchFamily="34" charset="0"/>
                      </a:endParaRPr>
                    </a:p>
                  </a:txBody>
                  <a:tcPr marL="9525" marR="9525" marT="9525" marB="0" anchor="b">
                    <a:solidFill>
                      <a:schemeClr val="accent2">
                        <a:lumMod val="75000"/>
                      </a:schemeClr>
                    </a:solidFill>
                  </a:tcPr>
                </a:tc>
                <a:extLst>
                  <a:ext uri="{0D108BD9-81ED-4DB2-BD59-A6C34878D82A}">
                    <a16:rowId xmlns:a16="http://schemas.microsoft.com/office/drawing/2014/main" val="10001"/>
                  </a:ext>
                </a:extLst>
              </a:tr>
              <a:tr h="200025">
                <a:tc>
                  <a:txBody>
                    <a:bodyPr/>
                    <a:lstStyle/>
                    <a:p>
                      <a:pPr algn="l" fontAlgn="b"/>
                      <a:r>
                        <a:rPr lang="en-US" sz="1200" u="none" strike="noStrike">
                          <a:solidFill>
                            <a:schemeClr val="bg1"/>
                          </a:solidFill>
                          <a:effectLst/>
                        </a:rPr>
                        <a:t>Intercept</a:t>
                      </a:r>
                      <a:endParaRPr lang="en-US" sz="1200" b="0" i="0" u="none" strike="noStrike">
                        <a:solidFill>
                          <a:schemeClr val="bg1"/>
                        </a:solidFill>
                        <a:effectLst/>
                        <a:latin typeface="Calibri" panose="020F0502020204030204" pitchFamily="34" charset="0"/>
                      </a:endParaRPr>
                    </a:p>
                  </a:txBody>
                  <a:tcPr marL="9525" marR="9525" marT="9525" marB="0" anchor="b">
                    <a:solidFill>
                      <a:schemeClr val="accent2">
                        <a:lumMod val="75000"/>
                      </a:schemeClr>
                    </a:solidFill>
                  </a:tcPr>
                </a:tc>
                <a:tc>
                  <a:txBody>
                    <a:bodyPr/>
                    <a:lstStyle/>
                    <a:p>
                      <a:pPr algn="ctr" fontAlgn="b"/>
                      <a:r>
                        <a:rPr lang="en-US" sz="1200" u="none" strike="noStrike">
                          <a:solidFill>
                            <a:schemeClr val="bg1"/>
                          </a:solidFill>
                          <a:effectLst/>
                        </a:rPr>
                        <a:t>4.436</a:t>
                      </a:r>
                      <a:endParaRPr lang="en-US" sz="1200" b="0" i="0" u="none" strike="noStrike">
                        <a:solidFill>
                          <a:schemeClr val="bg1"/>
                        </a:solidFill>
                        <a:effectLst/>
                        <a:latin typeface="Calibri" panose="020F0502020204030204" pitchFamily="34" charset="0"/>
                      </a:endParaRPr>
                    </a:p>
                  </a:txBody>
                  <a:tcPr marL="9525" marR="9525" marT="9525" marB="0" anchor="b">
                    <a:solidFill>
                      <a:schemeClr val="accent2">
                        <a:lumMod val="75000"/>
                      </a:schemeClr>
                    </a:solidFill>
                  </a:tcPr>
                </a:tc>
                <a:tc>
                  <a:txBody>
                    <a:bodyPr/>
                    <a:lstStyle/>
                    <a:p>
                      <a:pPr algn="ctr" fontAlgn="b"/>
                      <a:r>
                        <a:rPr lang="en-US" sz="1200" u="none" strike="noStrike">
                          <a:solidFill>
                            <a:schemeClr val="bg1"/>
                          </a:solidFill>
                          <a:effectLst/>
                        </a:rPr>
                        <a:t>3.135</a:t>
                      </a:r>
                      <a:endParaRPr lang="en-US" sz="1200" b="0" i="0" u="none" strike="noStrike">
                        <a:solidFill>
                          <a:schemeClr val="bg1"/>
                        </a:solidFill>
                        <a:effectLst/>
                        <a:latin typeface="Calibri" panose="020F0502020204030204" pitchFamily="34" charset="0"/>
                      </a:endParaRPr>
                    </a:p>
                  </a:txBody>
                  <a:tcPr marL="9525" marR="9525" marT="9525" marB="0" anchor="b">
                    <a:solidFill>
                      <a:schemeClr val="accent2">
                        <a:lumMod val="75000"/>
                      </a:schemeClr>
                    </a:solidFill>
                  </a:tcPr>
                </a:tc>
                <a:tc>
                  <a:txBody>
                    <a:bodyPr/>
                    <a:lstStyle/>
                    <a:p>
                      <a:pPr algn="ctr" fontAlgn="b"/>
                      <a:r>
                        <a:rPr lang="en-US" sz="1200" u="none" strike="noStrike">
                          <a:solidFill>
                            <a:schemeClr val="bg1"/>
                          </a:solidFill>
                          <a:effectLst/>
                        </a:rPr>
                        <a:t>1.415</a:t>
                      </a:r>
                      <a:endParaRPr lang="en-US" sz="1200" b="0" i="0" u="none" strike="noStrike">
                        <a:solidFill>
                          <a:schemeClr val="bg1"/>
                        </a:solidFill>
                        <a:effectLst/>
                        <a:latin typeface="Calibri" panose="020F0502020204030204" pitchFamily="34" charset="0"/>
                      </a:endParaRPr>
                    </a:p>
                  </a:txBody>
                  <a:tcPr marL="9525" marR="9525" marT="9525" marB="0" anchor="b">
                    <a:solidFill>
                      <a:schemeClr val="accent2">
                        <a:lumMod val="75000"/>
                      </a:schemeClr>
                    </a:solidFill>
                  </a:tcPr>
                </a:tc>
                <a:tc>
                  <a:txBody>
                    <a:bodyPr/>
                    <a:lstStyle/>
                    <a:p>
                      <a:pPr algn="ctr" fontAlgn="b"/>
                      <a:r>
                        <a:rPr lang="en-US" sz="1200" u="none" strike="noStrike">
                          <a:solidFill>
                            <a:schemeClr val="bg1"/>
                          </a:solidFill>
                          <a:effectLst/>
                        </a:rPr>
                        <a:t>0.166</a:t>
                      </a:r>
                      <a:endParaRPr lang="en-US" sz="1200" b="0" i="0" u="none" strike="noStrike">
                        <a:solidFill>
                          <a:schemeClr val="bg1"/>
                        </a:solidFill>
                        <a:effectLst/>
                        <a:latin typeface="Calibri" panose="020F0502020204030204" pitchFamily="34" charset="0"/>
                      </a:endParaRPr>
                    </a:p>
                  </a:txBody>
                  <a:tcPr marL="9525" marR="9525" marT="9525" marB="0" anchor="b">
                    <a:solidFill>
                      <a:schemeClr val="accent2">
                        <a:lumMod val="75000"/>
                      </a:schemeClr>
                    </a:solidFill>
                  </a:tcPr>
                </a:tc>
                <a:extLst>
                  <a:ext uri="{0D108BD9-81ED-4DB2-BD59-A6C34878D82A}">
                    <a16:rowId xmlns:a16="http://schemas.microsoft.com/office/drawing/2014/main" val="10002"/>
                  </a:ext>
                </a:extLst>
              </a:tr>
              <a:tr h="200025">
                <a:tc>
                  <a:txBody>
                    <a:bodyPr/>
                    <a:lstStyle/>
                    <a:p>
                      <a:pPr algn="l" fontAlgn="b"/>
                      <a:r>
                        <a:rPr lang="en-US" sz="1200" u="none" strike="noStrike" dirty="0" err="1">
                          <a:solidFill>
                            <a:schemeClr val="tx1"/>
                          </a:solidFill>
                          <a:effectLst/>
                        </a:rPr>
                        <a:t>Ln_Total_Broadcast</a:t>
                      </a:r>
                      <a:endParaRPr lang="en-US" sz="1200" b="0" i="0" u="none" strike="noStrike" dirty="0">
                        <a:solidFill>
                          <a:schemeClr val="tx1"/>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200" u="none" strike="noStrike" dirty="0">
                          <a:solidFill>
                            <a:schemeClr val="tx1"/>
                          </a:solidFill>
                          <a:effectLst/>
                        </a:rPr>
                        <a:t>0.702</a:t>
                      </a:r>
                      <a:endParaRPr lang="en-US" sz="1200" b="0" i="0" u="none" strike="noStrike" dirty="0">
                        <a:solidFill>
                          <a:schemeClr val="tx1"/>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200" u="none" strike="noStrike" kern="1200" dirty="0">
                          <a:solidFill>
                            <a:schemeClr val="bg1"/>
                          </a:solidFill>
                          <a:effectLst/>
                          <a:latin typeface="+mn-lt"/>
                          <a:ea typeface="+mn-ea"/>
                          <a:cs typeface="+mn-cs"/>
                        </a:rPr>
                        <a:t>0.305</a:t>
                      </a:r>
                    </a:p>
                  </a:txBody>
                  <a:tcPr marL="9525" marR="9525" marT="9525" marB="0" anchor="b">
                    <a:solidFill>
                      <a:schemeClr val="accent2">
                        <a:lumMod val="75000"/>
                      </a:schemeClr>
                    </a:solidFill>
                  </a:tcPr>
                </a:tc>
                <a:tc>
                  <a:txBody>
                    <a:bodyPr/>
                    <a:lstStyle/>
                    <a:p>
                      <a:pPr algn="ctr" fontAlgn="b"/>
                      <a:r>
                        <a:rPr lang="en-US" sz="1200" b="1" u="none" strike="noStrike" dirty="0">
                          <a:solidFill>
                            <a:schemeClr val="tx1"/>
                          </a:solidFill>
                          <a:effectLst/>
                        </a:rPr>
                        <a:t>2.301</a:t>
                      </a:r>
                      <a:endParaRPr lang="en-US" sz="1200" b="1" i="0" u="none" strike="noStrike" dirty="0">
                        <a:solidFill>
                          <a:schemeClr val="tx1"/>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200" u="none" strike="noStrike">
                          <a:solidFill>
                            <a:schemeClr val="bg1"/>
                          </a:solidFill>
                          <a:effectLst/>
                        </a:rPr>
                        <a:t>0.028</a:t>
                      </a:r>
                      <a:endParaRPr lang="en-US" sz="1200" b="0" i="0" u="none" strike="noStrike">
                        <a:solidFill>
                          <a:schemeClr val="bg1"/>
                        </a:solidFill>
                        <a:effectLst/>
                        <a:latin typeface="Calibri" panose="020F0502020204030204" pitchFamily="34" charset="0"/>
                      </a:endParaRPr>
                    </a:p>
                  </a:txBody>
                  <a:tcPr marL="9525" marR="9525" marT="9525" marB="0" anchor="b">
                    <a:solidFill>
                      <a:schemeClr val="accent2">
                        <a:lumMod val="75000"/>
                      </a:schemeClr>
                    </a:solidFill>
                  </a:tcPr>
                </a:tc>
                <a:extLst>
                  <a:ext uri="{0D108BD9-81ED-4DB2-BD59-A6C34878D82A}">
                    <a16:rowId xmlns:a16="http://schemas.microsoft.com/office/drawing/2014/main" val="10003"/>
                  </a:ext>
                </a:extLst>
              </a:tr>
              <a:tr h="209550">
                <a:tc>
                  <a:txBody>
                    <a:bodyPr/>
                    <a:lstStyle/>
                    <a:p>
                      <a:pPr algn="l" fontAlgn="b"/>
                      <a:r>
                        <a:rPr lang="en-US" sz="1200" u="none" strike="noStrike">
                          <a:solidFill>
                            <a:schemeClr val="bg1"/>
                          </a:solidFill>
                          <a:effectLst/>
                        </a:rPr>
                        <a:t>LnDigital</a:t>
                      </a:r>
                      <a:endParaRPr lang="en-US" sz="1200" b="0" i="0" u="none" strike="noStrike">
                        <a:solidFill>
                          <a:schemeClr val="bg1"/>
                        </a:solidFill>
                        <a:effectLst/>
                        <a:latin typeface="Calibri" panose="020F0502020204030204" pitchFamily="34" charset="0"/>
                      </a:endParaRPr>
                    </a:p>
                  </a:txBody>
                  <a:tcPr marL="9525" marR="9525" marT="9525" marB="0" anchor="b">
                    <a:solidFill>
                      <a:schemeClr val="accent2">
                        <a:lumMod val="75000"/>
                      </a:schemeClr>
                    </a:solidFill>
                  </a:tcPr>
                </a:tc>
                <a:tc>
                  <a:txBody>
                    <a:bodyPr/>
                    <a:lstStyle/>
                    <a:p>
                      <a:pPr algn="ctr" fontAlgn="b"/>
                      <a:r>
                        <a:rPr lang="en-US" sz="1200" u="none" strike="noStrike">
                          <a:solidFill>
                            <a:schemeClr val="bg1"/>
                          </a:solidFill>
                          <a:effectLst/>
                        </a:rPr>
                        <a:t>-0.014</a:t>
                      </a:r>
                      <a:endParaRPr lang="en-US" sz="1200" b="0" i="0" u="none" strike="noStrike">
                        <a:solidFill>
                          <a:schemeClr val="bg1"/>
                        </a:solidFill>
                        <a:effectLst/>
                        <a:latin typeface="Calibri" panose="020F0502020204030204" pitchFamily="34" charset="0"/>
                      </a:endParaRPr>
                    </a:p>
                  </a:txBody>
                  <a:tcPr marL="9525" marR="9525" marT="9525" marB="0" anchor="b">
                    <a:solidFill>
                      <a:schemeClr val="accent2">
                        <a:lumMod val="75000"/>
                      </a:schemeClr>
                    </a:solidFill>
                  </a:tcPr>
                </a:tc>
                <a:tc>
                  <a:txBody>
                    <a:bodyPr/>
                    <a:lstStyle/>
                    <a:p>
                      <a:pPr algn="ctr" fontAlgn="b"/>
                      <a:r>
                        <a:rPr lang="en-US" sz="1200" u="none" strike="noStrike">
                          <a:solidFill>
                            <a:schemeClr val="bg1"/>
                          </a:solidFill>
                          <a:effectLst/>
                        </a:rPr>
                        <a:t>0.017</a:t>
                      </a:r>
                      <a:endParaRPr lang="en-US" sz="1200" b="0" i="0" u="none" strike="noStrike">
                        <a:solidFill>
                          <a:schemeClr val="bg1"/>
                        </a:solidFill>
                        <a:effectLst/>
                        <a:latin typeface="Calibri" panose="020F0502020204030204" pitchFamily="34" charset="0"/>
                      </a:endParaRPr>
                    </a:p>
                  </a:txBody>
                  <a:tcPr marL="9525" marR="9525" marT="9525" marB="0" anchor="b">
                    <a:solidFill>
                      <a:schemeClr val="accent2">
                        <a:lumMod val="75000"/>
                      </a:schemeClr>
                    </a:solidFill>
                  </a:tcPr>
                </a:tc>
                <a:tc>
                  <a:txBody>
                    <a:bodyPr/>
                    <a:lstStyle/>
                    <a:p>
                      <a:pPr algn="ctr" fontAlgn="b"/>
                      <a:r>
                        <a:rPr lang="en-US" sz="1200" u="none" strike="noStrike">
                          <a:solidFill>
                            <a:schemeClr val="bg1"/>
                          </a:solidFill>
                          <a:effectLst/>
                        </a:rPr>
                        <a:t>-0.807</a:t>
                      </a:r>
                      <a:endParaRPr lang="en-US" sz="1200" b="0" i="0" u="none" strike="noStrike">
                        <a:solidFill>
                          <a:schemeClr val="bg1"/>
                        </a:solidFill>
                        <a:effectLst/>
                        <a:latin typeface="Calibri" panose="020F0502020204030204" pitchFamily="34" charset="0"/>
                      </a:endParaRPr>
                    </a:p>
                  </a:txBody>
                  <a:tcPr marL="9525" marR="9525" marT="9525" marB="0" anchor="b">
                    <a:solidFill>
                      <a:schemeClr val="accent2">
                        <a:lumMod val="75000"/>
                      </a:schemeClr>
                    </a:solidFill>
                  </a:tcPr>
                </a:tc>
                <a:tc>
                  <a:txBody>
                    <a:bodyPr/>
                    <a:lstStyle/>
                    <a:p>
                      <a:pPr algn="ctr" fontAlgn="b"/>
                      <a:r>
                        <a:rPr lang="en-US" sz="1200" u="none" strike="noStrike" dirty="0">
                          <a:solidFill>
                            <a:schemeClr val="bg1"/>
                          </a:solidFill>
                          <a:effectLst/>
                        </a:rPr>
                        <a:t>0.425</a:t>
                      </a:r>
                      <a:endParaRPr lang="en-US" sz="1200" b="0" i="0" u="none" strike="noStrike" dirty="0">
                        <a:solidFill>
                          <a:schemeClr val="bg1"/>
                        </a:solidFill>
                        <a:effectLst/>
                        <a:latin typeface="Calibri" panose="020F0502020204030204" pitchFamily="34" charset="0"/>
                      </a:endParaRPr>
                    </a:p>
                  </a:txBody>
                  <a:tcPr marL="9525" marR="9525" marT="9525" marB="0" anchor="b">
                    <a:solidFill>
                      <a:schemeClr val="accent2">
                        <a:lumMod val="75000"/>
                      </a:schemeClr>
                    </a:solidFill>
                  </a:tcPr>
                </a:tc>
                <a:extLst>
                  <a:ext uri="{0D108BD9-81ED-4DB2-BD59-A6C34878D82A}">
                    <a16:rowId xmlns:a16="http://schemas.microsoft.com/office/drawing/2014/main" val="10004"/>
                  </a:ext>
                </a:extLst>
              </a:tr>
            </a:tbl>
          </a:graphicData>
        </a:graphic>
      </p:graphicFrame>
      <p:pic>
        <p:nvPicPr>
          <p:cNvPr id="19" name="Picture 18"/>
          <p:cNvPicPr>
            <a:picLocks noChangeAspect="1"/>
          </p:cNvPicPr>
          <p:nvPr/>
        </p:nvPicPr>
        <p:blipFill>
          <a:blip r:embed="rId2"/>
          <a:stretch>
            <a:fillRect/>
          </a:stretch>
        </p:blipFill>
        <p:spPr>
          <a:xfrm>
            <a:off x="8570605" y="1912751"/>
            <a:ext cx="1175064" cy="975784"/>
          </a:xfrm>
          <a:prstGeom prst="rect">
            <a:avLst/>
          </a:prstGeom>
        </p:spPr>
      </p:pic>
      <p:pic>
        <p:nvPicPr>
          <p:cNvPr id="20" name="Picture 19"/>
          <p:cNvPicPr>
            <a:picLocks noChangeAspect="1"/>
          </p:cNvPicPr>
          <p:nvPr/>
        </p:nvPicPr>
        <p:blipFill>
          <a:blip r:embed="rId3"/>
          <a:stretch>
            <a:fillRect/>
          </a:stretch>
        </p:blipFill>
        <p:spPr>
          <a:xfrm>
            <a:off x="2414252" y="1912751"/>
            <a:ext cx="1256483" cy="1008026"/>
          </a:xfrm>
          <a:prstGeom prst="rect">
            <a:avLst/>
          </a:prstGeom>
        </p:spPr>
      </p:pic>
      <p:sp>
        <p:nvSpPr>
          <p:cNvPr id="22" name="TextBox 21"/>
          <p:cNvSpPr txBox="1"/>
          <p:nvPr/>
        </p:nvSpPr>
        <p:spPr>
          <a:xfrm>
            <a:off x="350007" y="4838097"/>
            <a:ext cx="11548533"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adjusted R square explains how much of the variability in profit can be attributed to the two marketing channels, broadcast and digital.</a:t>
            </a:r>
            <a:br>
              <a:rPr lang="en-US" sz="1400" dirty="0"/>
            </a:br>
            <a:endParaRPr lang="en-US" sz="1400" dirty="0"/>
          </a:p>
          <a:p>
            <a:pPr marL="285750" indent="-285750">
              <a:buFont typeface="Arial" panose="020B0604020202020204" pitchFamily="34" charset="0"/>
              <a:buChar char="•"/>
            </a:pPr>
            <a:r>
              <a:rPr lang="en-US" sz="1400" dirty="0"/>
              <a:t>The t-stat and p-value show which variable is the most significant and drives the sale of new or used vehicles. </a:t>
            </a:r>
            <a:br>
              <a:rPr lang="en-US" sz="1400" dirty="0"/>
            </a:br>
            <a:endParaRPr lang="en-US" sz="1400" dirty="0"/>
          </a:p>
          <a:p>
            <a:pPr marL="285750" indent="-285750">
              <a:buFont typeface="Arial" panose="020B0604020202020204" pitchFamily="34" charset="0"/>
              <a:buChar char="•"/>
            </a:pPr>
            <a:r>
              <a:rPr lang="en-US" sz="1400" dirty="0"/>
              <a:t>The ANOVA p-value (Significance F) shows we have a significant model for both at a 95% confidence level</a:t>
            </a:r>
          </a:p>
        </p:txBody>
      </p:sp>
    </p:spTree>
    <p:extLst>
      <p:ext uri="{BB962C8B-B14F-4D97-AF65-F5344CB8AC3E}">
        <p14:creationId xmlns:p14="http://schemas.microsoft.com/office/powerpoint/2010/main" val="2579446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859353" y="1666958"/>
            <a:ext cx="3474720" cy="493776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680288" y="1666958"/>
            <a:ext cx="3474720" cy="493776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249425" y="6553575"/>
            <a:ext cx="3942575" cy="261610"/>
          </a:xfrm>
          <a:prstGeom prst="rect">
            <a:avLst/>
          </a:prstGeom>
          <a:noFill/>
        </p:spPr>
        <p:txBody>
          <a:bodyPr wrap="square" rtlCol="0">
            <a:spAutoFit/>
          </a:bodyPr>
          <a:lstStyle/>
          <a:p>
            <a:pPr algn="r"/>
            <a:r>
              <a:rPr lang="en-US" sz="1100" dirty="0"/>
              <a:t>Syracuse University - Marketing Analytics (MAR653)</a:t>
            </a:r>
          </a:p>
        </p:txBody>
      </p:sp>
      <p:sp>
        <p:nvSpPr>
          <p:cNvPr id="6" name="TextBox 5"/>
          <p:cNvSpPr txBox="1"/>
          <p:nvPr/>
        </p:nvSpPr>
        <p:spPr>
          <a:xfrm>
            <a:off x="-1" y="6553575"/>
            <a:ext cx="2047271" cy="261610"/>
          </a:xfrm>
          <a:prstGeom prst="rect">
            <a:avLst/>
          </a:prstGeom>
          <a:noFill/>
        </p:spPr>
        <p:txBody>
          <a:bodyPr wrap="square" rtlCol="0">
            <a:spAutoFit/>
          </a:bodyPr>
          <a:lstStyle/>
          <a:p>
            <a:r>
              <a:rPr lang="en-US" sz="1100" dirty="0"/>
              <a:t>Group 1: #</a:t>
            </a:r>
            <a:r>
              <a:rPr lang="en-US" sz="1100" dirty="0" err="1"/>
              <a:t>MakeItHappen</a:t>
            </a:r>
            <a:endParaRPr lang="en-US" sz="1100" dirty="0"/>
          </a:p>
        </p:txBody>
      </p:sp>
      <p:pic>
        <p:nvPicPr>
          <p:cNvPr id="8" name="Picture 7">
            <a:extLst>
              <a:ext uri="{FF2B5EF4-FFF2-40B4-BE49-F238E27FC236}">
                <a16:creationId xmlns:a16="http://schemas.microsoft.com/office/drawing/2014/main" id="{F741BFA2-2952-4BCB-9E70-048EC1ED461F}"/>
              </a:ext>
            </a:extLst>
          </p:cNvPr>
          <p:cNvPicPr>
            <a:picLocks noChangeAspect="1"/>
          </p:cNvPicPr>
          <p:nvPr/>
        </p:nvPicPr>
        <p:blipFill>
          <a:blip r:embed="rId2"/>
          <a:stretch>
            <a:fillRect/>
          </a:stretch>
        </p:blipFill>
        <p:spPr>
          <a:xfrm>
            <a:off x="1757847" y="4160608"/>
            <a:ext cx="3319602" cy="2377440"/>
          </a:xfrm>
          <a:prstGeom prst="rect">
            <a:avLst/>
          </a:prstGeom>
        </p:spPr>
      </p:pic>
      <p:pic>
        <p:nvPicPr>
          <p:cNvPr id="9" name="Picture 8">
            <a:extLst>
              <a:ext uri="{FF2B5EF4-FFF2-40B4-BE49-F238E27FC236}">
                <a16:creationId xmlns:a16="http://schemas.microsoft.com/office/drawing/2014/main" id="{EC98644B-4EAA-417D-9F58-909DF1B20AE7}"/>
              </a:ext>
            </a:extLst>
          </p:cNvPr>
          <p:cNvPicPr>
            <a:picLocks noChangeAspect="1"/>
          </p:cNvPicPr>
          <p:nvPr/>
        </p:nvPicPr>
        <p:blipFill>
          <a:blip r:embed="rId3"/>
          <a:stretch>
            <a:fillRect/>
          </a:stretch>
        </p:blipFill>
        <p:spPr>
          <a:xfrm>
            <a:off x="1758913" y="1730899"/>
            <a:ext cx="3317470" cy="2377440"/>
          </a:xfrm>
          <a:prstGeom prst="rect">
            <a:avLst/>
          </a:prstGeom>
        </p:spPr>
      </p:pic>
      <p:pic>
        <p:nvPicPr>
          <p:cNvPr id="10" name="Picture 9">
            <a:extLst>
              <a:ext uri="{FF2B5EF4-FFF2-40B4-BE49-F238E27FC236}">
                <a16:creationId xmlns:a16="http://schemas.microsoft.com/office/drawing/2014/main" id="{1DA78074-63DB-4FBB-8430-D8FEBFE1E031}"/>
              </a:ext>
            </a:extLst>
          </p:cNvPr>
          <p:cNvPicPr>
            <a:picLocks noChangeAspect="1"/>
          </p:cNvPicPr>
          <p:nvPr/>
        </p:nvPicPr>
        <p:blipFill>
          <a:blip r:embed="rId4"/>
          <a:stretch>
            <a:fillRect/>
          </a:stretch>
        </p:blipFill>
        <p:spPr>
          <a:xfrm>
            <a:off x="5932284" y="1730899"/>
            <a:ext cx="3328858" cy="2377440"/>
          </a:xfrm>
          <a:prstGeom prst="rect">
            <a:avLst/>
          </a:prstGeom>
        </p:spPr>
      </p:pic>
      <p:pic>
        <p:nvPicPr>
          <p:cNvPr id="11" name="Picture 10">
            <a:extLst>
              <a:ext uri="{FF2B5EF4-FFF2-40B4-BE49-F238E27FC236}">
                <a16:creationId xmlns:a16="http://schemas.microsoft.com/office/drawing/2014/main" id="{624FD403-674D-414D-954D-1FE859946354}"/>
              </a:ext>
            </a:extLst>
          </p:cNvPr>
          <p:cNvPicPr>
            <a:picLocks noChangeAspect="1"/>
          </p:cNvPicPr>
          <p:nvPr/>
        </p:nvPicPr>
        <p:blipFill>
          <a:blip r:embed="rId5"/>
          <a:stretch>
            <a:fillRect/>
          </a:stretch>
        </p:blipFill>
        <p:spPr>
          <a:xfrm>
            <a:off x="5940838" y="4160608"/>
            <a:ext cx="3311750" cy="2377440"/>
          </a:xfrm>
          <a:prstGeom prst="rect">
            <a:avLst/>
          </a:prstGeom>
        </p:spPr>
      </p:pic>
      <p:sp>
        <p:nvSpPr>
          <p:cNvPr id="12" name="TextBox 11"/>
          <p:cNvSpPr txBox="1"/>
          <p:nvPr/>
        </p:nvSpPr>
        <p:spPr>
          <a:xfrm>
            <a:off x="1246172" y="712099"/>
            <a:ext cx="9152093" cy="707886"/>
          </a:xfrm>
          <a:prstGeom prst="rect">
            <a:avLst/>
          </a:prstGeom>
          <a:noFill/>
        </p:spPr>
        <p:txBody>
          <a:bodyPr wrap="square" rtlCol="0">
            <a:spAutoFit/>
          </a:bodyPr>
          <a:lstStyle/>
          <a:p>
            <a:r>
              <a:rPr lang="en-US" sz="4000" dirty="0"/>
              <a:t>Regression Analysis</a:t>
            </a:r>
          </a:p>
        </p:txBody>
      </p:sp>
      <p:pic>
        <p:nvPicPr>
          <p:cNvPr id="16" name="Picture 15"/>
          <p:cNvPicPr>
            <a:picLocks noChangeAspect="1"/>
          </p:cNvPicPr>
          <p:nvPr/>
        </p:nvPicPr>
        <p:blipFill>
          <a:blip r:embed="rId6"/>
          <a:stretch>
            <a:fillRect/>
          </a:stretch>
        </p:blipFill>
        <p:spPr>
          <a:xfrm>
            <a:off x="5285068" y="1432289"/>
            <a:ext cx="809219" cy="671983"/>
          </a:xfrm>
          <a:prstGeom prst="rect">
            <a:avLst/>
          </a:prstGeom>
        </p:spPr>
      </p:pic>
      <p:pic>
        <p:nvPicPr>
          <p:cNvPr id="17" name="Picture 16"/>
          <p:cNvPicPr>
            <a:picLocks noChangeAspect="1"/>
          </p:cNvPicPr>
          <p:nvPr/>
        </p:nvPicPr>
        <p:blipFill>
          <a:blip r:embed="rId7"/>
          <a:stretch>
            <a:fillRect/>
          </a:stretch>
        </p:blipFill>
        <p:spPr>
          <a:xfrm>
            <a:off x="961758" y="1432289"/>
            <a:ext cx="889965" cy="713983"/>
          </a:xfrm>
          <a:prstGeom prst="rect">
            <a:avLst/>
          </a:prstGeom>
        </p:spPr>
      </p:pic>
      <p:sp>
        <p:nvSpPr>
          <p:cNvPr id="18" name="Rounded Rectangular Callout 17"/>
          <p:cNvSpPr/>
          <p:nvPr/>
        </p:nvSpPr>
        <p:spPr>
          <a:xfrm>
            <a:off x="9814457" y="1666958"/>
            <a:ext cx="1897158" cy="3945835"/>
          </a:xfrm>
          <a:prstGeom prst="wedgeRoundRectCallout">
            <a:avLst>
              <a:gd name="adj1" fmla="val -70091"/>
              <a:gd name="adj2" fmla="val -22309"/>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We can use scatterplots to see the relationship between our independent and dependent variables. Since our sample size is relatively small, the r-squared will be relatively small as well. </a:t>
            </a:r>
          </a:p>
        </p:txBody>
      </p:sp>
    </p:spTree>
    <p:extLst>
      <p:ext uri="{BB962C8B-B14F-4D97-AF65-F5344CB8AC3E}">
        <p14:creationId xmlns:p14="http://schemas.microsoft.com/office/powerpoint/2010/main" val="3864073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46171" y="1419985"/>
            <a:ext cx="8661399" cy="307777"/>
          </a:xfrm>
          <a:prstGeom prst="rect">
            <a:avLst/>
          </a:prstGeom>
          <a:noFill/>
        </p:spPr>
        <p:txBody>
          <a:bodyPr wrap="square" rtlCol="0">
            <a:spAutoFit/>
          </a:bodyPr>
          <a:lstStyle/>
          <a:p>
            <a:r>
              <a:rPr lang="en-US" sz="1400" i="1" dirty="0"/>
              <a:t>What if the dealership did not advertise? How does marketing channel expenditure impact the bottom line?</a:t>
            </a:r>
          </a:p>
        </p:txBody>
      </p:sp>
      <p:cxnSp>
        <p:nvCxnSpPr>
          <p:cNvPr id="10" name="Straight Connector 9"/>
          <p:cNvCxnSpPr/>
          <p:nvPr/>
        </p:nvCxnSpPr>
        <p:spPr>
          <a:xfrm flipH="1">
            <a:off x="5910907" y="2754348"/>
            <a:ext cx="0" cy="30672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249425" y="6553575"/>
            <a:ext cx="3942575" cy="261610"/>
          </a:xfrm>
          <a:prstGeom prst="rect">
            <a:avLst/>
          </a:prstGeom>
          <a:noFill/>
        </p:spPr>
        <p:txBody>
          <a:bodyPr wrap="square" rtlCol="0">
            <a:spAutoFit/>
          </a:bodyPr>
          <a:lstStyle/>
          <a:p>
            <a:pPr algn="r"/>
            <a:r>
              <a:rPr lang="en-US" sz="1100" dirty="0"/>
              <a:t>Syracuse University - Marketing Analytics (MAR653)</a:t>
            </a:r>
          </a:p>
        </p:txBody>
      </p:sp>
      <p:sp>
        <p:nvSpPr>
          <p:cNvPr id="15" name="TextBox 14"/>
          <p:cNvSpPr txBox="1"/>
          <p:nvPr/>
        </p:nvSpPr>
        <p:spPr>
          <a:xfrm>
            <a:off x="-1" y="6553575"/>
            <a:ext cx="2047271" cy="261610"/>
          </a:xfrm>
          <a:prstGeom prst="rect">
            <a:avLst/>
          </a:prstGeom>
          <a:noFill/>
        </p:spPr>
        <p:txBody>
          <a:bodyPr wrap="square" rtlCol="0">
            <a:spAutoFit/>
          </a:bodyPr>
          <a:lstStyle/>
          <a:p>
            <a:r>
              <a:rPr lang="en-US" sz="1100" dirty="0"/>
              <a:t>Group 1: #</a:t>
            </a:r>
            <a:r>
              <a:rPr lang="en-US" sz="1100" dirty="0" err="1"/>
              <a:t>MakeItHappen</a:t>
            </a:r>
            <a:endParaRPr lang="en-US" sz="1100" dirty="0"/>
          </a:p>
        </p:txBody>
      </p:sp>
      <p:graphicFrame>
        <p:nvGraphicFramePr>
          <p:cNvPr id="19" name="Chart 18"/>
          <p:cNvGraphicFramePr>
            <a:graphicFrameLocks/>
          </p:cNvGraphicFramePr>
          <p:nvPr>
            <p:extLst>
              <p:ext uri="{D42A27DB-BD31-4B8C-83A1-F6EECF244321}">
                <p14:modId xmlns:p14="http://schemas.microsoft.com/office/powerpoint/2010/main" val="3549991902"/>
              </p:ext>
            </p:extLst>
          </p:nvPr>
        </p:nvGraphicFramePr>
        <p:xfrm>
          <a:off x="1580027" y="4057543"/>
          <a:ext cx="3566160" cy="2103120"/>
        </p:xfrm>
        <a:graphic>
          <a:graphicData uri="http://schemas.openxmlformats.org/drawingml/2006/chart">
            <c:chart xmlns:c="http://schemas.openxmlformats.org/drawingml/2006/chart" xmlns:r="http://schemas.openxmlformats.org/officeDocument/2006/relationships" r:id="rId2"/>
          </a:graphicData>
        </a:graphic>
      </p:graphicFrame>
      <p:sp>
        <p:nvSpPr>
          <p:cNvPr id="26" name="TextBox 25"/>
          <p:cNvSpPr txBox="1"/>
          <p:nvPr/>
        </p:nvSpPr>
        <p:spPr>
          <a:xfrm>
            <a:off x="-75321" y="4608951"/>
            <a:ext cx="6079066" cy="1231106"/>
          </a:xfrm>
          <a:prstGeom prst="rect">
            <a:avLst/>
          </a:prstGeom>
          <a:noFill/>
        </p:spPr>
        <p:txBody>
          <a:bodyPr wrap="square" rtlCol="0">
            <a:spAutoFit/>
          </a:bodyPr>
          <a:lstStyle/>
          <a:p>
            <a:pPr algn="ctr"/>
            <a:r>
              <a:rPr lang="en-US" b="1" i="1" dirty="0"/>
              <a:t>Calculations:</a:t>
            </a:r>
          </a:p>
          <a:p>
            <a:pPr algn="ctr"/>
            <a:r>
              <a:rPr lang="en-US" sz="1400" i="1" dirty="0"/>
              <a:t>Baseline = EXP(15.77 – Avg. Broadcast*0.50)</a:t>
            </a:r>
          </a:p>
          <a:p>
            <a:pPr algn="ctr"/>
            <a:r>
              <a:rPr lang="en-US" sz="1400" i="1" dirty="0"/>
              <a:t>Avg. Digital Spend = EXP(15.77 - Avg. Broadcast*0.50 + Avg. Digital*0.11)</a:t>
            </a:r>
          </a:p>
          <a:p>
            <a:pPr algn="ctr"/>
            <a:r>
              <a:rPr lang="en-US" sz="1400" i="1" dirty="0"/>
              <a:t>Digital Impact on New Vehicle Sales (Net) = Avg. Digital Spend – Baseline</a:t>
            </a:r>
          </a:p>
          <a:p>
            <a:pPr algn="ctr"/>
            <a:r>
              <a:rPr lang="en-US" sz="1400" i="1" dirty="0"/>
              <a:t>Elasticity: Digital Impact on Used Vehicle Sales (Net) / Avg. Digital Spend </a:t>
            </a:r>
          </a:p>
        </p:txBody>
      </p:sp>
      <p:sp>
        <p:nvSpPr>
          <p:cNvPr id="27" name="TextBox 26"/>
          <p:cNvSpPr txBox="1"/>
          <p:nvPr/>
        </p:nvSpPr>
        <p:spPr>
          <a:xfrm>
            <a:off x="5991484" y="4608951"/>
            <a:ext cx="6028268" cy="1231106"/>
          </a:xfrm>
          <a:prstGeom prst="rect">
            <a:avLst/>
          </a:prstGeom>
          <a:noFill/>
        </p:spPr>
        <p:txBody>
          <a:bodyPr wrap="square" rtlCol="0">
            <a:spAutoFit/>
          </a:bodyPr>
          <a:lstStyle/>
          <a:p>
            <a:pPr algn="ctr"/>
            <a:r>
              <a:rPr lang="en-US" b="1" i="1" dirty="0"/>
              <a:t>Calculations:</a:t>
            </a:r>
          </a:p>
          <a:p>
            <a:pPr algn="ctr"/>
            <a:r>
              <a:rPr lang="en-US" sz="1400" i="1" dirty="0"/>
              <a:t>Baseline = EXP(4.43 – Avg. Digital*0.013)</a:t>
            </a:r>
          </a:p>
          <a:p>
            <a:pPr algn="ctr"/>
            <a:r>
              <a:rPr lang="en-US" sz="1400" i="1" dirty="0"/>
              <a:t>Avg. Broadcast Spend = EXP(4.43 - Avg. Digital*0.013 + Avg. Broadcast*0.70)</a:t>
            </a:r>
          </a:p>
          <a:p>
            <a:pPr algn="ctr"/>
            <a:r>
              <a:rPr lang="en-US" sz="1400" i="1" dirty="0"/>
              <a:t>Broadcast Impact on Used Vehicle Sales (Net) = Avg. Broadcast Spend – Baseline</a:t>
            </a:r>
          </a:p>
          <a:p>
            <a:pPr algn="ctr"/>
            <a:r>
              <a:rPr lang="en-US" sz="1400" i="1" dirty="0"/>
              <a:t>Elasticity: Broadcast Impact on Used Vehicle Sales (Net) / Avg. Broadcast Spend </a:t>
            </a:r>
          </a:p>
        </p:txBody>
      </p:sp>
      <p:sp>
        <p:nvSpPr>
          <p:cNvPr id="17" name="TextBox 16"/>
          <p:cNvSpPr txBox="1"/>
          <p:nvPr/>
        </p:nvSpPr>
        <p:spPr>
          <a:xfrm>
            <a:off x="1246172" y="712099"/>
            <a:ext cx="9152093" cy="707886"/>
          </a:xfrm>
          <a:prstGeom prst="rect">
            <a:avLst/>
          </a:prstGeom>
          <a:noFill/>
        </p:spPr>
        <p:txBody>
          <a:bodyPr wrap="square" rtlCol="0">
            <a:spAutoFit/>
          </a:bodyPr>
          <a:lstStyle/>
          <a:p>
            <a:r>
              <a:rPr lang="en-US" sz="4000" dirty="0"/>
              <a:t>Regression Insights</a:t>
            </a:r>
          </a:p>
        </p:txBody>
      </p:sp>
      <p:pic>
        <p:nvPicPr>
          <p:cNvPr id="18" name="Picture 17"/>
          <p:cNvPicPr>
            <a:picLocks noChangeAspect="1"/>
          </p:cNvPicPr>
          <p:nvPr/>
        </p:nvPicPr>
        <p:blipFill>
          <a:blip r:embed="rId3"/>
          <a:stretch>
            <a:fillRect/>
          </a:stretch>
        </p:blipFill>
        <p:spPr>
          <a:xfrm>
            <a:off x="8444485" y="1981763"/>
            <a:ext cx="1175064" cy="975784"/>
          </a:xfrm>
          <a:prstGeom prst="rect">
            <a:avLst/>
          </a:prstGeom>
        </p:spPr>
      </p:pic>
      <p:pic>
        <p:nvPicPr>
          <p:cNvPr id="21" name="Picture 20"/>
          <p:cNvPicPr>
            <a:picLocks noChangeAspect="1"/>
          </p:cNvPicPr>
          <p:nvPr/>
        </p:nvPicPr>
        <p:blipFill>
          <a:blip r:embed="rId4"/>
          <a:stretch>
            <a:fillRect/>
          </a:stretch>
        </p:blipFill>
        <p:spPr>
          <a:xfrm>
            <a:off x="2310572" y="1973296"/>
            <a:ext cx="1256483" cy="1008026"/>
          </a:xfrm>
          <a:prstGeom prst="rect">
            <a:avLst/>
          </a:prstGeom>
        </p:spPr>
      </p:pic>
      <p:sp>
        <p:nvSpPr>
          <p:cNvPr id="22" name="TextBox 21">
            <a:extLst>
              <a:ext uri="{FF2B5EF4-FFF2-40B4-BE49-F238E27FC236}">
                <a16:creationId xmlns:a16="http://schemas.microsoft.com/office/drawing/2014/main" id="{649A088E-F812-4F42-92CA-979247BAC6B4}"/>
              </a:ext>
            </a:extLst>
          </p:cNvPr>
          <p:cNvSpPr txBox="1"/>
          <p:nvPr/>
        </p:nvSpPr>
        <p:spPr>
          <a:xfrm>
            <a:off x="-126120" y="3016524"/>
            <a:ext cx="6079067" cy="1323439"/>
          </a:xfrm>
          <a:prstGeom prst="rect">
            <a:avLst/>
          </a:prstGeom>
          <a:noFill/>
        </p:spPr>
        <p:txBody>
          <a:bodyPr wrap="square" rtlCol="0">
            <a:spAutoFit/>
          </a:bodyPr>
          <a:lstStyle/>
          <a:p>
            <a:pPr algn="ctr"/>
            <a:r>
              <a:rPr lang="en-US" sz="1600" dirty="0"/>
              <a:t>Baseline = $42,845.68</a:t>
            </a:r>
          </a:p>
          <a:p>
            <a:pPr algn="ctr"/>
            <a:r>
              <a:rPr lang="en-US" sz="1600" dirty="0"/>
              <a:t>Avg. Digital Spend = $99,654.74</a:t>
            </a:r>
          </a:p>
          <a:p>
            <a:pPr algn="ctr"/>
            <a:r>
              <a:rPr lang="en-US" sz="1600" dirty="0"/>
              <a:t>Digital Impact on New Vehicle Sales (Net): $56,809.06</a:t>
            </a:r>
          </a:p>
          <a:p>
            <a:pPr algn="ctr"/>
            <a:r>
              <a:rPr lang="en-US" sz="1600" dirty="0"/>
              <a:t>Elasticity: 57%</a:t>
            </a:r>
          </a:p>
          <a:p>
            <a:pPr algn="ctr"/>
            <a:endParaRPr lang="en-US" sz="1600" dirty="0"/>
          </a:p>
        </p:txBody>
      </p:sp>
      <p:sp>
        <p:nvSpPr>
          <p:cNvPr id="24" name="TextBox 23">
            <a:extLst>
              <a:ext uri="{FF2B5EF4-FFF2-40B4-BE49-F238E27FC236}">
                <a16:creationId xmlns:a16="http://schemas.microsoft.com/office/drawing/2014/main" id="{9F2D7C30-EC90-47CB-9B49-2FDF90E3C1E2}"/>
              </a:ext>
            </a:extLst>
          </p:cNvPr>
          <p:cNvSpPr txBox="1"/>
          <p:nvPr/>
        </p:nvSpPr>
        <p:spPr>
          <a:xfrm>
            <a:off x="5952947" y="3019930"/>
            <a:ext cx="6112933" cy="1323439"/>
          </a:xfrm>
          <a:prstGeom prst="rect">
            <a:avLst/>
          </a:prstGeom>
          <a:noFill/>
        </p:spPr>
        <p:txBody>
          <a:bodyPr wrap="square" rtlCol="0">
            <a:spAutoFit/>
          </a:bodyPr>
          <a:lstStyle/>
          <a:p>
            <a:pPr algn="ctr"/>
            <a:r>
              <a:rPr lang="en-US" sz="1600" dirty="0"/>
              <a:t>Baseline = $76.13</a:t>
            </a:r>
          </a:p>
          <a:p>
            <a:pPr algn="ctr"/>
            <a:r>
              <a:rPr lang="en-US" sz="1600" dirty="0"/>
              <a:t>Avg. Broadcast Spend = $91,730.10</a:t>
            </a:r>
          </a:p>
          <a:p>
            <a:pPr algn="ctr"/>
            <a:r>
              <a:rPr lang="en-US" sz="1600" dirty="0"/>
              <a:t>Broadcast Impact on Used Vehicle Sales (Net)= $91,653.97</a:t>
            </a:r>
          </a:p>
          <a:p>
            <a:pPr algn="ctr"/>
            <a:r>
              <a:rPr lang="en-US" sz="1600" dirty="0"/>
              <a:t>Elasticity: 99%</a:t>
            </a:r>
          </a:p>
          <a:p>
            <a:pPr algn="ctr"/>
            <a:endParaRPr lang="en-US" sz="1600" dirty="0"/>
          </a:p>
        </p:txBody>
      </p:sp>
    </p:spTree>
    <p:extLst>
      <p:ext uri="{BB962C8B-B14F-4D97-AF65-F5344CB8AC3E}">
        <p14:creationId xmlns:p14="http://schemas.microsoft.com/office/powerpoint/2010/main" val="3440811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6172" y="712099"/>
            <a:ext cx="9152093" cy="707886"/>
          </a:xfrm>
          <a:prstGeom prst="rect">
            <a:avLst/>
          </a:prstGeom>
          <a:noFill/>
        </p:spPr>
        <p:txBody>
          <a:bodyPr wrap="square" rtlCol="0">
            <a:spAutoFit/>
          </a:bodyPr>
          <a:lstStyle/>
          <a:p>
            <a:r>
              <a:rPr lang="en-US" sz="4000" dirty="0"/>
              <a:t>Further validation</a:t>
            </a:r>
          </a:p>
        </p:txBody>
      </p:sp>
      <p:sp>
        <p:nvSpPr>
          <p:cNvPr id="8" name="TextBox 7"/>
          <p:cNvSpPr txBox="1"/>
          <p:nvPr/>
        </p:nvSpPr>
        <p:spPr>
          <a:xfrm>
            <a:off x="1246171" y="1419985"/>
            <a:ext cx="10273111" cy="523220"/>
          </a:xfrm>
          <a:prstGeom prst="rect">
            <a:avLst/>
          </a:prstGeom>
          <a:noFill/>
        </p:spPr>
        <p:txBody>
          <a:bodyPr wrap="square" rtlCol="0">
            <a:spAutoFit/>
          </a:bodyPr>
          <a:lstStyle/>
          <a:p>
            <a:r>
              <a:rPr lang="en-US" sz="1400" i="1" dirty="0"/>
              <a:t>A technique known as “Seemingly Unrelated Regression” was used to further validate our results. This model takes in the two linear models and attempts to boosts the significance by assuming correlation of the residuals for both.</a:t>
            </a:r>
          </a:p>
        </p:txBody>
      </p:sp>
      <p:sp>
        <p:nvSpPr>
          <p:cNvPr id="14" name="TextBox 13"/>
          <p:cNvSpPr txBox="1"/>
          <p:nvPr/>
        </p:nvSpPr>
        <p:spPr>
          <a:xfrm>
            <a:off x="8249425" y="6553575"/>
            <a:ext cx="3942575" cy="261610"/>
          </a:xfrm>
          <a:prstGeom prst="rect">
            <a:avLst/>
          </a:prstGeom>
          <a:noFill/>
        </p:spPr>
        <p:txBody>
          <a:bodyPr wrap="square" rtlCol="0">
            <a:spAutoFit/>
          </a:bodyPr>
          <a:lstStyle/>
          <a:p>
            <a:pPr algn="r"/>
            <a:r>
              <a:rPr lang="en-US" sz="1100" dirty="0"/>
              <a:t>Syracuse University - Marketing Analytics (MAR653)</a:t>
            </a:r>
          </a:p>
        </p:txBody>
      </p:sp>
      <p:sp>
        <p:nvSpPr>
          <p:cNvPr id="15" name="TextBox 14"/>
          <p:cNvSpPr txBox="1"/>
          <p:nvPr/>
        </p:nvSpPr>
        <p:spPr>
          <a:xfrm>
            <a:off x="-1" y="6553575"/>
            <a:ext cx="2047271" cy="261610"/>
          </a:xfrm>
          <a:prstGeom prst="rect">
            <a:avLst/>
          </a:prstGeom>
          <a:noFill/>
        </p:spPr>
        <p:txBody>
          <a:bodyPr wrap="square" rtlCol="0">
            <a:spAutoFit/>
          </a:bodyPr>
          <a:lstStyle/>
          <a:p>
            <a:r>
              <a:rPr lang="en-US" sz="1100" dirty="0"/>
              <a:t>Group 1: #</a:t>
            </a:r>
            <a:r>
              <a:rPr lang="en-US" sz="1100" dirty="0" err="1"/>
              <a:t>MakeItHappen</a:t>
            </a:r>
            <a:endParaRPr lang="en-US" sz="1100" dirty="0"/>
          </a:p>
        </p:txBody>
      </p:sp>
      <p:graphicFrame>
        <p:nvGraphicFramePr>
          <p:cNvPr id="16" name="Table 15"/>
          <p:cNvGraphicFramePr>
            <a:graphicFrameLocks noGrp="1"/>
          </p:cNvGraphicFramePr>
          <p:nvPr>
            <p:extLst>
              <p:ext uri="{D42A27DB-BD31-4B8C-83A1-F6EECF244321}">
                <p14:modId xmlns:p14="http://schemas.microsoft.com/office/powerpoint/2010/main" val="3663154011"/>
              </p:ext>
            </p:extLst>
          </p:nvPr>
        </p:nvGraphicFramePr>
        <p:xfrm>
          <a:off x="1637456" y="2147946"/>
          <a:ext cx="6829404" cy="1236556"/>
        </p:xfrm>
        <a:graphic>
          <a:graphicData uri="http://schemas.openxmlformats.org/drawingml/2006/table">
            <a:tbl>
              <a:tblPr>
                <a:tableStyleId>{5C22544A-7EE6-4342-B048-85BDC9FD1C3A}</a:tableStyleId>
              </a:tblPr>
              <a:tblGrid>
                <a:gridCol w="1727009">
                  <a:extLst>
                    <a:ext uri="{9D8B030D-6E8A-4147-A177-3AD203B41FA5}">
                      <a16:colId xmlns:a16="http://schemas.microsoft.com/office/drawing/2014/main" val="20000"/>
                    </a:ext>
                  </a:extLst>
                </a:gridCol>
                <a:gridCol w="1022008">
                  <a:extLst>
                    <a:ext uri="{9D8B030D-6E8A-4147-A177-3AD203B41FA5}">
                      <a16:colId xmlns:a16="http://schemas.microsoft.com/office/drawing/2014/main" val="20001"/>
                    </a:ext>
                  </a:extLst>
                </a:gridCol>
                <a:gridCol w="831039">
                  <a:extLst>
                    <a:ext uri="{9D8B030D-6E8A-4147-A177-3AD203B41FA5}">
                      <a16:colId xmlns:a16="http://schemas.microsoft.com/office/drawing/2014/main" val="20002"/>
                    </a:ext>
                  </a:extLst>
                </a:gridCol>
                <a:gridCol w="587432">
                  <a:extLst>
                    <a:ext uri="{9D8B030D-6E8A-4147-A177-3AD203B41FA5}">
                      <a16:colId xmlns:a16="http://schemas.microsoft.com/office/drawing/2014/main" val="20003"/>
                    </a:ext>
                  </a:extLst>
                </a:gridCol>
                <a:gridCol w="665479">
                  <a:extLst>
                    <a:ext uri="{9D8B030D-6E8A-4147-A177-3AD203B41FA5}">
                      <a16:colId xmlns:a16="http://schemas.microsoft.com/office/drawing/2014/main" val="20004"/>
                    </a:ext>
                  </a:extLst>
                </a:gridCol>
                <a:gridCol w="665479">
                  <a:extLst>
                    <a:ext uri="{9D8B030D-6E8A-4147-A177-3AD203B41FA5}">
                      <a16:colId xmlns:a16="http://schemas.microsoft.com/office/drawing/2014/main" val="20005"/>
                    </a:ext>
                  </a:extLst>
                </a:gridCol>
                <a:gridCol w="665479">
                  <a:extLst>
                    <a:ext uri="{9D8B030D-6E8A-4147-A177-3AD203B41FA5}">
                      <a16:colId xmlns:a16="http://schemas.microsoft.com/office/drawing/2014/main" val="20006"/>
                    </a:ext>
                  </a:extLst>
                </a:gridCol>
                <a:gridCol w="665479">
                  <a:extLst>
                    <a:ext uri="{9D8B030D-6E8A-4147-A177-3AD203B41FA5}">
                      <a16:colId xmlns:a16="http://schemas.microsoft.com/office/drawing/2014/main" val="20007"/>
                    </a:ext>
                  </a:extLst>
                </a:gridCol>
              </a:tblGrid>
              <a:tr h="305502">
                <a:tc gridSpan="8">
                  <a:txBody>
                    <a:bodyPr/>
                    <a:lstStyle/>
                    <a:p>
                      <a:pPr algn="ctr" fontAlgn="b"/>
                      <a:r>
                        <a:rPr lang="en-US" sz="1200" b="1" i="0" u="none" strike="noStrike" dirty="0">
                          <a:solidFill>
                            <a:schemeClr val="bg1"/>
                          </a:solidFill>
                          <a:effectLst/>
                          <a:latin typeface="Calibri" panose="020F0502020204030204" pitchFamily="34" charset="0"/>
                        </a:rPr>
                        <a:t>Linear Model </a:t>
                      </a:r>
                      <a:r>
                        <a:rPr lang="en-US" sz="1200" b="1" i="0" u="none" strike="noStrike" baseline="0" dirty="0">
                          <a:solidFill>
                            <a:schemeClr val="bg1"/>
                          </a:solidFill>
                          <a:effectLst/>
                          <a:latin typeface="Calibri" panose="020F0502020204030204" pitchFamily="34" charset="0"/>
                        </a:rPr>
                        <a:t>Results</a:t>
                      </a:r>
                      <a:endParaRPr lang="en-US" sz="1200" b="1" i="0" u="none" strike="noStrike" dirty="0">
                        <a:solidFill>
                          <a:schemeClr val="bg1"/>
                        </a:solidFill>
                        <a:effectLst/>
                        <a:latin typeface="Calibri" panose="020F0502020204030204" pitchFamily="34" charset="0"/>
                      </a:endParaRPr>
                    </a:p>
                  </a:txBody>
                  <a:tcPr marL="9525" marR="9525" marT="9525" marB="0" anchor="b">
                    <a:solidFill>
                      <a:schemeClr val="accent5">
                        <a:lumMod val="75000"/>
                      </a:schemeClr>
                    </a:solidFill>
                  </a:tcPr>
                </a:tc>
                <a:tc hMerge="1">
                  <a:txBody>
                    <a:bodyPr/>
                    <a:lstStyle/>
                    <a:p>
                      <a:pPr algn="ctr" fontAlgn="b"/>
                      <a:endParaRPr lang="en-US" sz="1200" b="0" i="1" u="none" strike="noStrike" dirty="0">
                        <a:solidFill>
                          <a:schemeClr val="bg1"/>
                        </a:solidFill>
                        <a:effectLst/>
                        <a:latin typeface="Calibri" panose="020F0502020204030204" pitchFamily="34" charset="0"/>
                      </a:endParaRPr>
                    </a:p>
                  </a:txBody>
                  <a:tcPr marL="9525" marR="9525" marT="9525" marB="0" anchor="b">
                    <a:solidFill>
                      <a:schemeClr val="accent5">
                        <a:lumMod val="75000"/>
                      </a:schemeClr>
                    </a:solidFill>
                  </a:tcPr>
                </a:tc>
                <a:tc hMerge="1">
                  <a:txBody>
                    <a:bodyPr/>
                    <a:lstStyle/>
                    <a:p>
                      <a:pPr algn="ctr" fontAlgn="b"/>
                      <a:endParaRPr lang="en-US" sz="1200" b="0" i="1" u="none" strike="noStrike" dirty="0">
                        <a:solidFill>
                          <a:schemeClr val="bg1"/>
                        </a:solidFill>
                        <a:effectLst/>
                        <a:latin typeface="Calibri" panose="020F0502020204030204" pitchFamily="34" charset="0"/>
                      </a:endParaRPr>
                    </a:p>
                  </a:txBody>
                  <a:tcPr marL="9525" marR="9525" marT="9525" marB="0" anchor="b">
                    <a:solidFill>
                      <a:schemeClr val="accent5">
                        <a:lumMod val="75000"/>
                      </a:schemeClr>
                    </a:solidFill>
                  </a:tcPr>
                </a:tc>
                <a:tc hMerge="1">
                  <a:txBody>
                    <a:bodyPr/>
                    <a:lstStyle/>
                    <a:p>
                      <a:pPr algn="ctr" fontAlgn="b"/>
                      <a:endParaRPr lang="en-US" sz="1200" b="0" i="1" u="none" strike="noStrike" dirty="0">
                        <a:solidFill>
                          <a:schemeClr val="bg1"/>
                        </a:solidFill>
                        <a:effectLst/>
                        <a:latin typeface="Calibri" panose="020F0502020204030204" pitchFamily="34" charset="0"/>
                      </a:endParaRPr>
                    </a:p>
                  </a:txBody>
                  <a:tcPr marL="9525" marR="9525" marT="9525" marB="0" anchor="b">
                    <a:solidFill>
                      <a:schemeClr val="accent5">
                        <a:lumMod val="75000"/>
                      </a:schemeClr>
                    </a:solidFill>
                  </a:tcPr>
                </a:tc>
                <a:tc hMerge="1">
                  <a:txBody>
                    <a:bodyPr/>
                    <a:lstStyle/>
                    <a:p>
                      <a:pPr algn="ctr" fontAlgn="b"/>
                      <a:endParaRPr lang="en-US" sz="1200" b="0" i="1" u="none" strike="noStrike" dirty="0">
                        <a:solidFill>
                          <a:schemeClr val="bg1"/>
                        </a:solidFill>
                        <a:effectLst/>
                        <a:latin typeface="Calibri" panose="020F0502020204030204" pitchFamily="34" charset="0"/>
                      </a:endParaRPr>
                    </a:p>
                  </a:txBody>
                  <a:tcPr marL="9525" marR="9525" marT="9525" marB="0" anchor="b">
                    <a:solidFill>
                      <a:schemeClr val="accent5">
                        <a:lumMod val="75000"/>
                      </a:schemeClr>
                    </a:solidFill>
                  </a:tcPr>
                </a:tc>
                <a:tc hMerge="1">
                  <a:txBody>
                    <a:bodyPr/>
                    <a:lstStyle/>
                    <a:p>
                      <a:pPr algn="ctr" fontAlgn="b"/>
                      <a:endParaRPr lang="en-US" sz="1200" b="1" i="0" u="none" strike="noStrike" dirty="0">
                        <a:solidFill>
                          <a:schemeClr val="bg1"/>
                        </a:solidFill>
                        <a:effectLst/>
                        <a:latin typeface="Calibri" panose="020F0502020204030204" pitchFamily="34" charset="0"/>
                      </a:endParaRPr>
                    </a:p>
                  </a:txBody>
                  <a:tcPr marL="9525" marR="9525" marT="9525" marB="0" anchor="b">
                    <a:solidFill>
                      <a:schemeClr val="accent5">
                        <a:lumMod val="75000"/>
                      </a:schemeClr>
                    </a:solidFill>
                  </a:tcPr>
                </a:tc>
                <a:tc hMerge="1">
                  <a:txBody>
                    <a:bodyPr/>
                    <a:lstStyle/>
                    <a:p>
                      <a:pPr algn="ctr" fontAlgn="b"/>
                      <a:endParaRPr lang="en-US" sz="1200" b="1" i="0" u="none" strike="noStrike" dirty="0">
                        <a:solidFill>
                          <a:schemeClr val="bg1"/>
                        </a:solidFill>
                        <a:effectLst/>
                        <a:latin typeface="Calibri" panose="020F0502020204030204" pitchFamily="34" charset="0"/>
                      </a:endParaRPr>
                    </a:p>
                  </a:txBody>
                  <a:tcPr marL="9525" marR="9525" marT="9525" marB="0" anchor="b">
                    <a:solidFill>
                      <a:schemeClr val="accent5">
                        <a:lumMod val="75000"/>
                      </a:schemeClr>
                    </a:solidFill>
                  </a:tcPr>
                </a:tc>
                <a:tc hMerge="1">
                  <a:txBody>
                    <a:bodyPr/>
                    <a:lstStyle/>
                    <a:p>
                      <a:pPr algn="ctr" fontAlgn="b"/>
                      <a:endParaRPr lang="en-US" sz="1200" b="1" i="0" u="none" strike="noStrike" dirty="0">
                        <a:solidFill>
                          <a:schemeClr val="bg1"/>
                        </a:solidFill>
                        <a:effectLst/>
                        <a:latin typeface="Calibri" panose="020F0502020204030204" pitchFamily="34" charset="0"/>
                      </a:endParaRPr>
                    </a:p>
                  </a:txBody>
                  <a:tcPr marL="9525" marR="9525" marT="9525" marB="0" anchor="b">
                    <a:solidFill>
                      <a:schemeClr val="accent5">
                        <a:lumMod val="75000"/>
                      </a:schemeClr>
                    </a:solidFill>
                  </a:tcPr>
                </a:tc>
                <a:extLst>
                  <a:ext uri="{0D108BD9-81ED-4DB2-BD59-A6C34878D82A}">
                    <a16:rowId xmlns:a16="http://schemas.microsoft.com/office/drawing/2014/main" val="10000"/>
                  </a:ext>
                </a:extLst>
              </a:tr>
              <a:tr h="305502">
                <a:tc>
                  <a:txBody>
                    <a:bodyPr/>
                    <a:lstStyle/>
                    <a:p>
                      <a:pPr algn="ctr" fontAlgn="b"/>
                      <a:r>
                        <a:rPr lang="en-US" sz="1200" b="0" i="1" u="none" strike="noStrike">
                          <a:solidFill>
                            <a:schemeClr val="bg1"/>
                          </a:solidFill>
                          <a:effectLst/>
                          <a:latin typeface="Calibri" panose="020F0502020204030204" pitchFamily="34" charset="0"/>
                        </a:rPr>
                        <a:t> </a:t>
                      </a:r>
                    </a:p>
                  </a:txBody>
                  <a:tcPr marL="9525" marR="9525" marT="9525" marB="0" anchor="b">
                    <a:solidFill>
                      <a:schemeClr val="accent5">
                        <a:lumMod val="75000"/>
                      </a:schemeClr>
                    </a:solidFill>
                  </a:tcPr>
                </a:tc>
                <a:tc>
                  <a:txBody>
                    <a:bodyPr/>
                    <a:lstStyle/>
                    <a:p>
                      <a:pPr algn="ctr" fontAlgn="b"/>
                      <a:r>
                        <a:rPr lang="en-US" sz="1200" b="0" i="1" u="none" strike="noStrike" dirty="0">
                          <a:solidFill>
                            <a:schemeClr val="bg1"/>
                          </a:solidFill>
                          <a:effectLst/>
                          <a:latin typeface="Calibri" panose="020F0502020204030204" pitchFamily="34" charset="0"/>
                        </a:rPr>
                        <a:t>N</a:t>
                      </a:r>
                    </a:p>
                  </a:txBody>
                  <a:tcPr marL="9525" marR="9525" marT="9525" marB="0" anchor="b">
                    <a:solidFill>
                      <a:schemeClr val="accent5">
                        <a:lumMod val="75000"/>
                      </a:schemeClr>
                    </a:solidFill>
                  </a:tcPr>
                </a:tc>
                <a:tc>
                  <a:txBody>
                    <a:bodyPr/>
                    <a:lstStyle/>
                    <a:p>
                      <a:pPr algn="ctr" fontAlgn="b"/>
                      <a:r>
                        <a:rPr lang="en-US" sz="1200" b="0" i="1" u="none" strike="noStrike" dirty="0">
                          <a:solidFill>
                            <a:schemeClr val="bg1"/>
                          </a:solidFill>
                          <a:effectLst/>
                          <a:latin typeface="Calibri" panose="020F0502020204030204" pitchFamily="34" charset="0"/>
                        </a:rPr>
                        <a:t>DF</a:t>
                      </a:r>
                    </a:p>
                  </a:txBody>
                  <a:tcPr marL="9525" marR="9525" marT="9525" marB="0" anchor="b">
                    <a:solidFill>
                      <a:schemeClr val="accent5">
                        <a:lumMod val="75000"/>
                      </a:schemeClr>
                    </a:solidFill>
                  </a:tcPr>
                </a:tc>
                <a:tc>
                  <a:txBody>
                    <a:bodyPr/>
                    <a:lstStyle/>
                    <a:p>
                      <a:pPr algn="ctr" fontAlgn="b"/>
                      <a:r>
                        <a:rPr lang="en-US" sz="1200" b="0" i="1" u="none" strike="noStrike" dirty="0">
                          <a:solidFill>
                            <a:schemeClr val="bg1"/>
                          </a:solidFill>
                          <a:effectLst/>
                          <a:latin typeface="Calibri" panose="020F0502020204030204" pitchFamily="34" charset="0"/>
                        </a:rPr>
                        <a:t>SSR</a:t>
                      </a:r>
                    </a:p>
                  </a:txBody>
                  <a:tcPr marL="9525" marR="9525" marT="9525" marB="0" anchor="b">
                    <a:solidFill>
                      <a:schemeClr val="accent5">
                        <a:lumMod val="75000"/>
                      </a:schemeClr>
                    </a:solidFill>
                  </a:tcPr>
                </a:tc>
                <a:tc>
                  <a:txBody>
                    <a:bodyPr/>
                    <a:lstStyle/>
                    <a:p>
                      <a:pPr algn="ctr" fontAlgn="b"/>
                      <a:r>
                        <a:rPr lang="en-US" sz="1200" b="0" i="1" u="none" strike="noStrike" dirty="0">
                          <a:solidFill>
                            <a:schemeClr val="bg1"/>
                          </a:solidFill>
                          <a:effectLst/>
                          <a:latin typeface="Calibri" panose="020F0502020204030204" pitchFamily="34" charset="0"/>
                        </a:rPr>
                        <a:t>MSE</a:t>
                      </a:r>
                    </a:p>
                  </a:txBody>
                  <a:tcPr marL="9525" marR="9525" marT="9525" marB="0" anchor="b">
                    <a:solidFill>
                      <a:schemeClr val="accent5">
                        <a:lumMod val="75000"/>
                      </a:schemeClr>
                    </a:solidFill>
                  </a:tcPr>
                </a:tc>
                <a:tc>
                  <a:txBody>
                    <a:bodyPr/>
                    <a:lstStyle/>
                    <a:p>
                      <a:pPr algn="ctr" fontAlgn="b"/>
                      <a:r>
                        <a:rPr lang="en-US" sz="1200" b="0" i="1" u="none" strike="noStrike" dirty="0">
                          <a:solidFill>
                            <a:schemeClr val="bg1"/>
                          </a:solidFill>
                          <a:effectLst/>
                          <a:latin typeface="Calibri" panose="020F0502020204030204" pitchFamily="34" charset="0"/>
                        </a:rPr>
                        <a:t>RMSE</a:t>
                      </a:r>
                    </a:p>
                  </a:txBody>
                  <a:tcPr marL="9525" marR="9525" marT="9525" marB="0" anchor="b">
                    <a:solidFill>
                      <a:schemeClr val="accent5">
                        <a:lumMod val="75000"/>
                      </a:schemeClr>
                    </a:solidFill>
                  </a:tcPr>
                </a:tc>
                <a:tc>
                  <a:txBody>
                    <a:bodyPr/>
                    <a:lstStyle/>
                    <a:p>
                      <a:pPr algn="ctr" fontAlgn="b"/>
                      <a:r>
                        <a:rPr lang="en-US" sz="1200" b="0" i="1" u="none" strike="noStrike" dirty="0">
                          <a:solidFill>
                            <a:schemeClr val="bg1"/>
                          </a:solidFill>
                          <a:effectLst/>
                          <a:latin typeface="Calibri" panose="020F0502020204030204" pitchFamily="34" charset="0"/>
                        </a:rPr>
                        <a:t>R2</a:t>
                      </a:r>
                    </a:p>
                  </a:txBody>
                  <a:tcPr marL="9525" marR="9525" marT="9525" marB="0" anchor="b">
                    <a:solidFill>
                      <a:schemeClr val="accent5">
                        <a:lumMod val="75000"/>
                      </a:schemeClr>
                    </a:solidFill>
                  </a:tcPr>
                </a:tc>
                <a:tc>
                  <a:txBody>
                    <a:bodyPr/>
                    <a:lstStyle/>
                    <a:p>
                      <a:pPr algn="ctr" fontAlgn="b"/>
                      <a:r>
                        <a:rPr lang="en-US" sz="1200" b="0" i="1" u="none" strike="noStrike" dirty="0" err="1">
                          <a:solidFill>
                            <a:schemeClr val="bg1"/>
                          </a:solidFill>
                          <a:effectLst/>
                          <a:latin typeface="Calibri" panose="020F0502020204030204" pitchFamily="34" charset="0"/>
                        </a:rPr>
                        <a:t>Adj</a:t>
                      </a:r>
                      <a:r>
                        <a:rPr lang="en-US" sz="1200" b="0" i="1" u="none" strike="noStrike" dirty="0">
                          <a:solidFill>
                            <a:schemeClr val="bg1"/>
                          </a:solidFill>
                          <a:effectLst/>
                          <a:latin typeface="Calibri" panose="020F0502020204030204" pitchFamily="34" charset="0"/>
                        </a:rPr>
                        <a:t> R2</a:t>
                      </a:r>
                    </a:p>
                  </a:txBody>
                  <a:tcPr marL="9525" marR="9525" marT="9525" marB="0" anchor="b">
                    <a:solidFill>
                      <a:schemeClr val="accent5">
                        <a:lumMod val="75000"/>
                      </a:schemeClr>
                    </a:solidFill>
                  </a:tcPr>
                </a:tc>
                <a:extLst>
                  <a:ext uri="{0D108BD9-81ED-4DB2-BD59-A6C34878D82A}">
                    <a16:rowId xmlns:a16="http://schemas.microsoft.com/office/drawing/2014/main" val="10001"/>
                  </a:ext>
                </a:extLst>
              </a:tr>
              <a:tr h="305502">
                <a:tc>
                  <a:txBody>
                    <a:bodyPr/>
                    <a:lstStyle/>
                    <a:p>
                      <a:pPr algn="r" fontAlgn="b"/>
                      <a:r>
                        <a:rPr lang="en-US" sz="1200" b="0" i="0" u="none" strike="noStrike" dirty="0" err="1">
                          <a:solidFill>
                            <a:schemeClr val="bg1"/>
                          </a:solidFill>
                          <a:effectLst/>
                          <a:latin typeface="Calibri" panose="020F0502020204030204" pitchFamily="34" charset="0"/>
                        </a:rPr>
                        <a:t>Used_car</a:t>
                      </a:r>
                      <a:r>
                        <a:rPr lang="en-US" sz="1200" b="0" i="0" u="none" strike="noStrike" baseline="0" dirty="0">
                          <a:solidFill>
                            <a:schemeClr val="bg1"/>
                          </a:solidFill>
                          <a:effectLst/>
                          <a:latin typeface="Calibri" panose="020F0502020204030204" pitchFamily="34" charset="0"/>
                        </a:rPr>
                        <a:t> LM</a:t>
                      </a:r>
                      <a:endParaRPr lang="en-US" sz="1200" b="0" i="0" u="none" strike="noStrike" dirty="0">
                        <a:solidFill>
                          <a:schemeClr val="bg1"/>
                        </a:solidFill>
                        <a:effectLst/>
                        <a:latin typeface="Calibri" panose="020F0502020204030204" pitchFamily="34" charset="0"/>
                      </a:endParaRPr>
                    </a:p>
                  </a:txBody>
                  <a:tcPr marL="9525" marR="9525" marT="9525" marB="0" anchor="b">
                    <a:solidFill>
                      <a:schemeClr val="accent2">
                        <a:lumMod val="75000"/>
                      </a:schemeClr>
                    </a:solidFill>
                  </a:tcPr>
                </a:tc>
                <a:tc>
                  <a:txBody>
                    <a:bodyPr/>
                    <a:lstStyle/>
                    <a:p>
                      <a:pPr algn="ctr" fontAlgn="b"/>
                      <a:r>
                        <a:rPr lang="en-US" sz="1200" b="0" i="0" u="none" strike="noStrike" dirty="0">
                          <a:solidFill>
                            <a:schemeClr val="bg1"/>
                          </a:solidFill>
                          <a:effectLst/>
                          <a:latin typeface="Calibri" panose="020F0502020204030204" pitchFamily="34" charset="0"/>
                        </a:rPr>
                        <a:t>36</a:t>
                      </a:r>
                    </a:p>
                  </a:txBody>
                  <a:tcPr marL="9525" marR="9525" marT="9525" marB="0" anchor="b">
                    <a:solidFill>
                      <a:schemeClr val="accent2">
                        <a:lumMod val="75000"/>
                      </a:schemeClr>
                    </a:solidFill>
                  </a:tcPr>
                </a:tc>
                <a:tc>
                  <a:txBody>
                    <a:bodyPr/>
                    <a:lstStyle/>
                    <a:p>
                      <a:pPr algn="ctr" fontAlgn="b"/>
                      <a:r>
                        <a:rPr lang="en-US" sz="1200" b="0" i="0" u="none" strike="noStrike" dirty="0">
                          <a:solidFill>
                            <a:schemeClr val="bg1"/>
                          </a:solidFill>
                          <a:effectLst/>
                          <a:latin typeface="Calibri" panose="020F0502020204030204" pitchFamily="34" charset="0"/>
                        </a:rPr>
                        <a:t>33</a:t>
                      </a:r>
                    </a:p>
                  </a:txBody>
                  <a:tcPr marL="9525" marR="9525" marT="9525" marB="0" anchor="b">
                    <a:solidFill>
                      <a:schemeClr val="accent2">
                        <a:lumMod val="75000"/>
                      </a:schemeClr>
                    </a:solidFill>
                  </a:tcPr>
                </a:tc>
                <a:tc>
                  <a:txBody>
                    <a:bodyPr/>
                    <a:lstStyle/>
                    <a:p>
                      <a:pPr algn="ctr" fontAlgn="b"/>
                      <a:r>
                        <a:rPr lang="en-US" sz="1200" b="0" i="0" u="none" strike="noStrike" kern="1200" dirty="0">
                          <a:solidFill>
                            <a:schemeClr val="bg1"/>
                          </a:solidFill>
                          <a:effectLst/>
                          <a:latin typeface="Calibri" panose="020F0502020204030204" pitchFamily="34" charset="0"/>
                          <a:ea typeface="+mn-ea"/>
                          <a:cs typeface="+mn-cs"/>
                        </a:rPr>
                        <a:t>2.461</a:t>
                      </a:r>
                    </a:p>
                  </a:txBody>
                  <a:tcPr marL="9525" marR="9525" marT="9525" marB="0" anchor="b">
                    <a:solidFill>
                      <a:schemeClr val="accent2">
                        <a:lumMod val="75000"/>
                      </a:schemeClr>
                    </a:solidFill>
                  </a:tcPr>
                </a:tc>
                <a:tc>
                  <a:txBody>
                    <a:bodyPr/>
                    <a:lstStyle/>
                    <a:p>
                      <a:pPr algn="ctr" fontAlgn="b"/>
                      <a:r>
                        <a:rPr lang="en-US" sz="1200" b="0" i="0" u="none" strike="noStrike" kern="1200" dirty="0">
                          <a:solidFill>
                            <a:schemeClr val="bg1"/>
                          </a:solidFill>
                          <a:effectLst/>
                          <a:latin typeface="Calibri" panose="020F0502020204030204" pitchFamily="34" charset="0"/>
                          <a:ea typeface="+mn-ea"/>
                          <a:cs typeface="+mn-cs"/>
                        </a:rPr>
                        <a:t>0.075</a:t>
                      </a:r>
                    </a:p>
                  </a:txBody>
                  <a:tcPr marL="9525" marR="9525" marT="9525" marB="0" anchor="b">
                    <a:solidFill>
                      <a:schemeClr val="accent2">
                        <a:lumMod val="75000"/>
                      </a:schemeClr>
                    </a:solidFill>
                  </a:tcPr>
                </a:tc>
                <a:tc>
                  <a:txBody>
                    <a:bodyPr/>
                    <a:lstStyle/>
                    <a:p>
                      <a:pPr algn="ctr" fontAlgn="b"/>
                      <a:r>
                        <a:rPr lang="en-US" sz="1200" b="0" i="0" u="none" strike="noStrike" kern="1200" dirty="0">
                          <a:solidFill>
                            <a:schemeClr val="bg1"/>
                          </a:solidFill>
                          <a:effectLst/>
                          <a:latin typeface="Calibri" panose="020F0502020204030204" pitchFamily="34" charset="0"/>
                          <a:ea typeface="+mn-ea"/>
                          <a:cs typeface="+mn-cs"/>
                        </a:rPr>
                        <a:t>0.273</a:t>
                      </a:r>
                    </a:p>
                  </a:txBody>
                  <a:tcPr marL="9525" marR="9525" marT="9525" marB="0" anchor="b">
                    <a:solidFill>
                      <a:schemeClr val="accent2">
                        <a:lumMod val="75000"/>
                      </a:schemeClr>
                    </a:solidFill>
                  </a:tcPr>
                </a:tc>
                <a:tc>
                  <a:txBody>
                    <a:bodyPr/>
                    <a:lstStyle/>
                    <a:p>
                      <a:pPr algn="ctr" fontAlgn="b"/>
                      <a:r>
                        <a:rPr lang="en-US" sz="1200" b="0" i="0" u="none" strike="noStrike" kern="1200" dirty="0">
                          <a:solidFill>
                            <a:schemeClr val="bg1"/>
                          </a:solidFill>
                          <a:effectLst/>
                          <a:latin typeface="Calibri" panose="020F0502020204030204" pitchFamily="34" charset="0"/>
                          <a:ea typeface="+mn-ea"/>
                          <a:cs typeface="+mn-cs"/>
                        </a:rPr>
                        <a:t>0.173</a:t>
                      </a:r>
                    </a:p>
                  </a:txBody>
                  <a:tcPr marL="9525" marR="9525" marT="9525" marB="0" anchor="b">
                    <a:solidFill>
                      <a:schemeClr val="accent2">
                        <a:lumMod val="75000"/>
                      </a:schemeClr>
                    </a:solidFill>
                  </a:tcPr>
                </a:tc>
                <a:tc>
                  <a:txBody>
                    <a:bodyPr/>
                    <a:lstStyle/>
                    <a:p>
                      <a:pPr algn="ctr" fontAlgn="b"/>
                      <a:r>
                        <a:rPr lang="en-US" sz="1200" b="0" i="0" u="none" strike="noStrike" dirty="0">
                          <a:solidFill>
                            <a:schemeClr val="bg1"/>
                          </a:solidFill>
                          <a:effectLst/>
                          <a:latin typeface="Calibri" panose="020F0502020204030204" pitchFamily="34" charset="0"/>
                        </a:rPr>
                        <a:t>0.123</a:t>
                      </a:r>
                    </a:p>
                  </a:txBody>
                  <a:tcPr marL="9525" marR="9525" marT="9525" marB="0" anchor="b">
                    <a:solidFill>
                      <a:schemeClr val="accent2">
                        <a:lumMod val="75000"/>
                      </a:schemeClr>
                    </a:solidFill>
                  </a:tcPr>
                </a:tc>
                <a:extLst>
                  <a:ext uri="{0D108BD9-81ED-4DB2-BD59-A6C34878D82A}">
                    <a16:rowId xmlns:a16="http://schemas.microsoft.com/office/drawing/2014/main" val="10003"/>
                  </a:ext>
                </a:extLst>
              </a:tr>
              <a:tr h="320050">
                <a:tc>
                  <a:txBody>
                    <a:bodyPr/>
                    <a:lstStyle/>
                    <a:p>
                      <a:pPr marL="0" algn="r" defTabSz="914400" rtl="0" eaLnBrk="1" fontAlgn="b" latinLnBrk="0" hangingPunct="1"/>
                      <a:r>
                        <a:rPr lang="en-US" sz="1200" b="0" i="0" u="none" strike="noStrike" kern="1200" dirty="0" err="1">
                          <a:solidFill>
                            <a:schemeClr val="bg1"/>
                          </a:solidFill>
                          <a:effectLst/>
                          <a:latin typeface="Calibri" panose="020F0502020204030204" pitchFamily="34" charset="0"/>
                          <a:ea typeface="+mn-ea"/>
                          <a:cs typeface="+mn-cs"/>
                        </a:rPr>
                        <a:t>New_car</a:t>
                      </a:r>
                      <a:r>
                        <a:rPr lang="en-US" sz="1200" b="0" i="0" u="none" strike="noStrike" kern="1200" baseline="0" dirty="0">
                          <a:solidFill>
                            <a:schemeClr val="bg1"/>
                          </a:solidFill>
                          <a:effectLst/>
                          <a:latin typeface="Calibri" panose="020F0502020204030204" pitchFamily="34" charset="0"/>
                          <a:ea typeface="+mn-ea"/>
                          <a:cs typeface="+mn-cs"/>
                        </a:rPr>
                        <a:t> LM</a:t>
                      </a:r>
                      <a:endParaRPr lang="en-US" sz="1200" b="0" i="0" u="none" strike="noStrike" kern="1200" dirty="0">
                        <a:solidFill>
                          <a:schemeClr val="bg1"/>
                        </a:solidFill>
                        <a:effectLst/>
                        <a:latin typeface="Calibri" panose="020F0502020204030204" pitchFamily="34" charset="0"/>
                        <a:ea typeface="+mn-ea"/>
                        <a:cs typeface="+mn-cs"/>
                      </a:endParaRPr>
                    </a:p>
                  </a:txBody>
                  <a:tcPr marL="9525" marR="9525" marT="9525" marB="0" anchor="b">
                    <a:solidFill>
                      <a:schemeClr val="accent5">
                        <a:lumMod val="75000"/>
                      </a:schemeClr>
                    </a:solidFill>
                  </a:tcPr>
                </a:tc>
                <a:tc>
                  <a:txBody>
                    <a:bodyPr/>
                    <a:lstStyle/>
                    <a:p>
                      <a:pPr marL="0" algn="ctr" defTabSz="914400" rtl="0" eaLnBrk="1" fontAlgn="b" latinLnBrk="0" hangingPunct="1"/>
                      <a:r>
                        <a:rPr lang="en-US" sz="1200" b="0" i="0" u="none" strike="noStrike" kern="1200" dirty="0">
                          <a:solidFill>
                            <a:schemeClr val="bg1"/>
                          </a:solidFill>
                          <a:effectLst/>
                          <a:latin typeface="Calibri" panose="020F0502020204030204" pitchFamily="34" charset="0"/>
                          <a:ea typeface="+mn-ea"/>
                          <a:cs typeface="+mn-cs"/>
                        </a:rPr>
                        <a:t>36</a:t>
                      </a:r>
                    </a:p>
                  </a:txBody>
                  <a:tcPr marL="9525" marR="9525" marT="9525" marB="0" anchor="b">
                    <a:solidFill>
                      <a:schemeClr val="accent5">
                        <a:lumMod val="75000"/>
                      </a:schemeClr>
                    </a:solidFill>
                  </a:tcPr>
                </a:tc>
                <a:tc>
                  <a:txBody>
                    <a:bodyPr/>
                    <a:lstStyle/>
                    <a:p>
                      <a:pPr marL="0" algn="ctr" defTabSz="914400" rtl="0" eaLnBrk="1" fontAlgn="b" latinLnBrk="0" hangingPunct="1"/>
                      <a:r>
                        <a:rPr lang="en-US" sz="1200" b="0" i="0" u="none" strike="noStrike" kern="1200" dirty="0">
                          <a:solidFill>
                            <a:schemeClr val="bg1"/>
                          </a:solidFill>
                          <a:effectLst/>
                          <a:latin typeface="Calibri" panose="020F0502020204030204" pitchFamily="34" charset="0"/>
                          <a:ea typeface="+mn-ea"/>
                          <a:cs typeface="+mn-cs"/>
                        </a:rPr>
                        <a:t>33</a:t>
                      </a:r>
                    </a:p>
                  </a:txBody>
                  <a:tcPr marL="9525" marR="9525" marT="9525" marB="0" anchor="b">
                    <a:solidFill>
                      <a:schemeClr val="accent5">
                        <a:lumMod val="75000"/>
                      </a:schemeClr>
                    </a:solidFill>
                  </a:tcPr>
                </a:tc>
                <a:tc>
                  <a:txBody>
                    <a:bodyPr/>
                    <a:lstStyle/>
                    <a:p>
                      <a:pPr marL="0" algn="ctr" defTabSz="914400" rtl="0" eaLnBrk="1" fontAlgn="b" latinLnBrk="0" hangingPunct="1"/>
                      <a:r>
                        <a:rPr lang="en-US" sz="1200" b="0" i="0" u="none" strike="noStrike" kern="1200" dirty="0">
                          <a:solidFill>
                            <a:schemeClr val="bg1"/>
                          </a:solidFill>
                          <a:effectLst/>
                          <a:latin typeface="Calibri" panose="020F0502020204030204" pitchFamily="34" charset="0"/>
                          <a:ea typeface="+mn-ea"/>
                          <a:cs typeface="+mn-cs"/>
                        </a:rPr>
                        <a:t>10.235</a:t>
                      </a:r>
                    </a:p>
                  </a:txBody>
                  <a:tcPr marL="9525" marR="9525" marT="9525" marB="0" anchor="b">
                    <a:solidFill>
                      <a:schemeClr val="accent5">
                        <a:lumMod val="75000"/>
                      </a:schemeClr>
                    </a:solidFill>
                  </a:tcPr>
                </a:tc>
                <a:tc>
                  <a:txBody>
                    <a:bodyPr/>
                    <a:lstStyle/>
                    <a:p>
                      <a:pPr marL="0" algn="ctr" defTabSz="914400" rtl="0" eaLnBrk="1" fontAlgn="b" latinLnBrk="0" hangingPunct="1"/>
                      <a:r>
                        <a:rPr lang="en-US" sz="1200" b="0" i="0" u="none" strike="noStrike" kern="1200" dirty="0">
                          <a:solidFill>
                            <a:schemeClr val="bg1"/>
                          </a:solidFill>
                          <a:effectLst/>
                          <a:latin typeface="Calibri" panose="020F0502020204030204" pitchFamily="34" charset="0"/>
                          <a:ea typeface="+mn-ea"/>
                          <a:cs typeface="+mn-cs"/>
                        </a:rPr>
                        <a:t>0.310</a:t>
                      </a:r>
                    </a:p>
                  </a:txBody>
                  <a:tcPr marL="9525" marR="9525" marT="9525" marB="0" anchor="b">
                    <a:solidFill>
                      <a:schemeClr val="accent5">
                        <a:lumMod val="75000"/>
                      </a:schemeClr>
                    </a:solidFill>
                  </a:tcPr>
                </a:tc>
                <a:tc>
                  <a:txBody>
                    <a:bodyPr/>
                    <a:lstStyle/>
                    <a:p>
                      <a:pPr marL="0" algn="ctr" defTabSz="914400" rtl="0" eaLnBrk="1" fontAlgn="b" latinLnBrk="0" hangingPunct="1"/>
                      <a:r>
                        <a:rPr lang="en-US" sz="1200" b="0" i="0" u="none" strike="noStrike" kern="1200" dirty="0">
                          <a:solidFill>
                            <a:schemeClr val="bg1"/>
                          </a:solidFill>
                          <a:effectLst/>
                          <a:latin typeface="Calibri" panose="020F0502020204030204" pitchFamily="34" charset="0"/>
                          <a:ea typeface="+mn-ea"/>
                          <a:cs typeface="+mn-cs"/>
                        </a:rPr>
                        <a:t>0.557</a:t>
                      </a:r>
                    </a:p>
                  </a:txBody>
                  <a:tcPr marL="9525" marR="9525" marT="9525" marB="0" anchor="b">
                    <a:solidFill>
                      <a:schemeClr val="accent5">
                        <a:lumMod val="75000"/>
                      </a:schemeClr>
                    </a:solidFill>
                  </a:tcPr>
                </a:tc>
                <a:tc>
                  <a:txBody>
                    <a:bodyPr/>
                    <a:lstStyle/>
                    <a:p>
                      <a:pPr marL="0" algn="ctr" defTabSz="914400" rtl="0" eaLnBrk="1" fontAlgn="b" latinLnBrk="0" hangingPunct="1"/>
                      <a:r>
                        <a:rPr lang="en-US" sz="1200" b="0" i="0" u="none" strike="noStrike" kern="1200" dirty="0">
                          <a:solidFill>
                            <a:schemeClr val="bg1"/>
                          </a:solidFill>
                          <a:effectLst/>
                          <a:latin typeface="Calibri" panose="020F0502020204030204" pitchFamily="34" charset="0"/>
                          <a:ea typeface="+mn-ea"/>
                          <a:cs typeface="+mn-cs"/>
                        </a:rPr>
                        <a:t>0.277</a:t>
                      </a:r>
                    </a:p>
                  </a:txBody>
                  <a:tcPr marL="9525" marR="9525" marT="9525" marB="0" anchor="b">
                    <a:solidFill>
                      <a:schemeClr val="accent5">
                        <a:lumMod val="75000"/>
                      </a:schemeClr>
                    </a:solidFill>
                  </a:tcPr>
                </a:tc>
                <a:tc>
                  <a:txBody>
                    <a:bodyPr/>
                    <a:lstStyle/>
                    <a:p>
                      <a:pPr marL="0" algn="ctr" defTabSz="914400" rtl="0" eaLnBrk="1" fontAlgn="b" latinLnBrk="0" hangingPunct="1"/>
                      <a:r>
                        <a:rPr lang="en-US" sz="1200" b="0" i="0" u="none" strike="noStrike" kern="1200" dirty="0">
                          <a:solidFill>
                            <a:schemeClr val="bg1"/>
                          </a:solidFill>
                          <a:effectLst/>
                          <a:latin typeface="Calibri" panose="020F0502020204030204" pitchFamily="34" charset="0"/>
                          <a:ea typeface="+mn-ea"/>
                          <a:cs typeface="+mn-cs"/>
                        </a:rPr>
                        <a:t>0.233</a:t>
                      </a:r>
                    </a:p>
                  </a:txBody>
                  <a:tcPr marL="9525" marR="9525" marT="9525" marB="0" anchor="b">
                    <a:solidFill>
                      <a:schemeClr val="accent5">
                        <a:lumMod val="75000"/>
                      </a:schemeClr>
                    </a:solidFill>
                  </a:tcPr>
                </a:tc>
                <a:extLst>
                  <a:ext uri="{0D108BD9-81ED-4DB2-BD59-A6C34878D82A}">
                    <a16:rowId xmlns:a16="http://schemas.microsoft.com/office/drawing/2014/main" val="10004"/>
                  </a:ext>
                </a:extLst>
              </a:tr>
            </a:tbl>
          </a:graphicData>
        </a:graphic>
      </p:graphicFrame>
      <p:sp>
        <p:nvSpPr>
          <p:cNvPr id="17" name="Up Arrow 16"/>
          <p:cNvSpPr/>
          <p:nvPr/>
        </p:nvSpPr>
        <p:spPr>
          <a:xfrm rot="5400000" flipV="1">
            <a:off x="8502957" y="4281432"/>
            <a:ext cx="207390" cy="1084082"/>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p:cNvSpPr txBox="1"/>
          <p:nvPr/>
        </p:nvSpPr>
        <p:spPr>
          <a:xfrm>
            <a:off x="8562547" y="4275726"/>
            <a:ext cx="2242034" cy="105560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1400" dirty="0"/>
              <a:t>The similarity in the adjusted R-Square validates our linear regression results</a:t>
            </a:r>
          </a:p>
        </p:txBody>
      </p:sp>
      <p:sp>
        <p:nvSpPr>
          <p:cNvPr id="25" name="Right Arrow 24"/>
          <p:cNvSpPr/>
          <p:nvPr/>
        </p:nvSpPr>
        <p:spPr>
          <a:xfrm rot="5400000">
            <a:off x="4693206" y="3707527"/>
            <a:ext cx="717905" cy="41849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26" name="Table 25"/>
          <p:cNvGraphicFramePr>
            <a:graphicFrameLocks noGrp="1"/>
          </p:cNvGraphicFramePr>
          <p:nvPr>
            <p:extLst>
              <p:ext uri="{D42A27DB-BD31-4B8C-83A1-F6EECF244321}">
                <p14:modId xmlns:p14="http://schemas.microsoft.com/office/powerpoint/2010/main" val="2617780009"/>
              </p:ext>
            </p:extLst>
          </p:nvPr>
        </p:nvGraphicFramePr>
        <p:xfrm>
          <a:off x="1915560" y="4388944"/>
          <a:ext cx="5893217" cy="916506"/>
        </p:xfrm>
        <a:graphic>
          <a:graphicData uri="http://schemas.openxmlformats.org/drawingml/2006/table">
            <a:tbl>
              <a:tblPr>
                <a:tableStyleId>{5C22544A-7EE6-4342-B048-85BDC9FD1C3A}</a:tableStyleId>
              </a:tblPr>
              <a:tblGrid>
                <a:gridCol w="2166990">
                  <a:extLst>
                    <a:ext uri="{9D8B030D-6E8A-4147-A177-3AD203B41FA5}">
                      <a16:colId xmlns:a16="http://schemas.microsoft.com/office/drawing/2014/main" val="20000"/>
                    </a:ext>
                  </a:extLst>
                </a:gridCol>
                <a:gridCol w="506444">
                  <a:extLst>
                    <a:ext uri="{9D8B030D-6E8A-4147-A177-3AD203B41FA5}">
                      <a16:colId xmlns:a16="http://schemas.microsoft.com/office/drawing/2014/main" val="20001"/>
                    </a:ext>
                  </a:extLst>
                </a:gridCol>
                <a:gridCol w="672290">
                  <a:extLst>
                    <a:ext uri="{9D8B030D-6E8A-4147-A177-3AD203B41FA5}">
                      <a16:colId xmlns:a16="http://schemas.microsoft.com/office/drawing/2014/main" val="20002"/>
                    </a:ext>
                  </a:extLst>
                </a:gridCol>
                <a:gridCol w="693634">
                  <a:extLst>
                    <a:ext uri="{9D8B030D-6E8A-4147-A177-3AD203B41FA5}">
                      <a16:colId xmlns:a16="http://schemas.microsoft.com/office/drawing/2014/main" val="20003"/>
                    </a:ext>
                  </a:extLst>
                </a:gridCol>
                <a:gridCol w="808077">
                  <a:extLst>
                    <a:ext uri="{9D8B030D-6E8A-4147-A177-3AD203B41FA5}">
                      <a16:colId xmlns:a16="http://schemas.microsoft.com/office/drawing/2014/main" val="20004"/>
                    </a:ext>
                  </a:extLst>
                </a:gridCol>
                <a:gridCol w="1045782">
                  <a:extLst>
                    <a:ext uri="{9D8B030D-6E8A-4147-A177-3AD203B41FA5}">
                      <a16:colId xmlns:a16="http://schemas.microsoft.com/office/drawing/2014/main" val="20005"/>
                    </a:ext>
                  </a:extLst>
                </a:gridCol>
              </a:tblGrid>
              <a:tr h="305502">
                <a:tc gridSpan="6">
                  <a:txBody>
                    <a:bodyPr/>
                    <a:lstStyle/>
                    <a:p>
                      <a:pPr algn="ctr" fontAlgn="b"/>
                      <a:r>
                        <a:rPr lang="en-US" sz="1200" b="1" i="0" u="none" strike="noStrike" dirty="0">
                          <a:solidFill>
                            <a:schemeClr val="bg1"/>
                          </a:solidFill>
                          <a:effectLst/>
                          <a:latin typeface="Calibri" panose="020F0502020204030204" pitchFamily="34" charset="0"/>
                        </a:rPr>
                        <a:t>SUR</a:t>
                      </a:r>
                      <a:r>
                        <a:rPr lang="en-US" sz="1200" b="1" i="0" u="none" strike="noStrike" baseline="0" dirty="0">
                          <a:solidFill>
                            <a:schemeClr val="bg1"/>
                          </a:solidFill>
                          <a:effectLst/>
                          <a:latin typeface="Calibri" panose="020F0502020204030204" pitchFamily="34" charset="0"/>
                        </a:rPr>
                        <a:t> System Fit Results</a:t>
                      </a:r>
                      <a:endParaRPr lang="en-US" sz="1200" b="1" i="0" u="none" strike="noStrike" dirty="0">
                        <a:solidFill>
                          <a:schemeClr val="bg1"/>
                        </a:solidFill>
                        <a:effectLst/>
                        <a:latin typeface="Calibri" panose="020F0502020204030204" pitchFamily="34" charset="0"/>
                      </a:endParaRPr>
                    </a:p>
                  </a:txBody>
                  <a:tcPr marL="9525" marR="9525" marT="9525" marB="0" anchor="b">
                    <a:solidFill>
                      <a:srgbClr val="7030A0"/>
                    </a:solidFill>
                  </a:tcPr>
                </a:tc>
                <a:tc hMerge="1">
                  <a:txBody>
                    <a:bodyPr/>
                    <a:lstStyle/>
                    <a:p>
                      <a:pPr algn="ctr" fontAlgn="b"/>
                      <a:endParaRPr lang="en-US" sz="1200" b="0" i="1" u="none" strike="noStrike" dirty="0">
                        <a:solidFill>
                          <a:schemeClr val="bg1"/>
                        </a:solidFill>
                        <a:effectLst/>
                        <a:latin typeface="Calibri" panose="020F0502020204030204" pitchFamily="34" charset="0"/>
                      </a:endParaRPr>
                    </a:p>
                  </a:txBody>
                  <a:tcPr marL="9525" marR="9525" marT="9525" marB="0" anchor="b">
                    <a:solidFill>
                      <a:schemeClr val="accent5">
                        <a:lumMod val="75000"/>
                      </a:schemeClr>
                    </a:solidFill>
                  </a:tcPr>
                </a:tc>
                <a:tc hMerge="1">
                  <a:txBody>
                    <a:bodyPr/>
                    <a:lstStyle/>
                    <a:p>
                      <a:pPr algn="ctr" fontAlgn="b"/>
                      <a:endParaRPr lang="en-US" sz="1200" b="0" i="1" u="none" strike="noStrike" dirty="0">
                        <a:solidFill>
                          <a:schemeClr val="bg1"/>
                        </a:solidFill>
                        <a:effectLst/>
                        <a:latin typeface="Calibri" panose="020F0502020204030204" pitchFamily="34" charset="0"/>
                      </a:endParaRPr>
                    </a:p>
                  </a:txBody>
                  <a:tcPr marL="9525" marR="9525" marT="9525" marB="0" anchor="b">
                    <a:solidFill>
                      <a:schemeClr val="accent5">
                        <a:lumMod val="75000"/>
                      </a:schemeClr>
                    </a:solidFill>
                  </a:tcPr>
                </a:tc>
                <a:tc hMerge="1">
                  <a:txBody>
                    <a:bodyPr/>
                    <a:lstStyle/>
                    <a:p>
                      <a:pPr algn="ctr" fontAlgn="b"/>
                      <a:endParaRPr lang="en-US" sz="1200" b="0" i="1" u="none" strike="noStrike" dirty="0">
                        <a:solidFill>
                          <a:schemeClr val="bg1"/>
                        </a:solidFill>
                        <a:effectLst/>
                        <a:latin typeface="Calibri" panose="020F0502020204030204" pitchFamily="34" charset="0"/>
                      </a:endParaRPr>
                    </a:p>
                  </a:txBody>
                  <a:tcPr marL="9525" marR="9525" marT="9525" marB="0" anchor="b">
                    <a:solidFill>
                      <a:schemeClr val="accent5">
                        <a:lumMod val="75000"/>
                      </a:schemeClr>
                    </a:solidFill>
                  </a:tcPr>
                </a:tc>
                <a:tc hMerge="1">
                  <a:txBody>
                    <a:bodyPr/>
                    <a:lstStyle/>
                    <a:p>
                      <a:pPr algn="ctr" fontAlgn="b"/>
                      <a:endParaRPr lang="en-US" sz="1200" b="0" i="1" u="none" strike="noStrike" dirty="0">
                        <a:solidFill>
                          <a:schemeClr val="bg1"/>
                        </a:solidFill>
                        <a:effectLst/>
                        <a:latin typeface="Calibri" panose="020F0502020204030204" pitchFamily="34" charset="0"/>
                      </a:endParaRPr>
                    </a:p>
                  </a:txBody>
                  <a:tcPr marL="9525" marR="9525" marT="9525" marB="0" anchor="b">
                    <a:solidFill>
                      <a:schemeClr val="accent5">
                        <a:lumMod val="75000"/>
                      </a:schemeClr>
                    </a:solidFill>
                  </a:tcPr>
                </a:tc>
                <a:tc hMerge="1">
                  <a:txBody>
                    <a:bodyPr/>
                    <a:lstStyle/>
                    <a:p>
                      <a:pPr algn="ctr" fontAlgn="b"/>
                      <a:endParaRPr lang="en-US" sz="1200" b="1" i="0" u="none" strike="noStrike" dirty="0">
                        <a:solidFill>
                          <a:schemeClr val="bg1"/>
                        </a:solidFill>
                        <a:effectLst/>
                        <a:latin typeface="Calibri" panose="020F0502020204030204" pitchFamily="34" charset="0"/>
                      </a:endParaRPr>
                    </a:p>
                  </a:txBody>
                  <a:tcPr marL="9525" marR="9525" marT="9525" marB="0" anchor="b">
                    <a:solidFill>
                      <a:schemeClr val="accent5">
                        <a:lumMod val="75000"/>
                      </a:schemeClr>
                    </a:solidFill>
                  </a:tcPr>
                </a:tc>
                <a:extLst>
                  <a:ext uri="{0D108BD9-81ED-4DB2-BD59-A6C34878D82A}">
                    <a16:rowId xmlns:a16="http://schemas.microsoft.com/office/drawing/2014/main" val="10000"/>
                  </a:ext>
                </a:extLst>
              </a:tr>
              <a:tr h="305502">
                <a:tc>
                  <a:txBody>
                    <a:bodyPr/>
                    <a:lstStyle/>
                    <a:p>
                      <a:pPr algn="ctr" fontAlgn="b"/>
                      <a:r>
                        <a:rPr lang="en-US" sz="1200" b="0" i="1" u="none" strike="noStrike" dirty="0">
                          <a:solidFill>
                            <a:schemeClr val="bg1"/>
                          </a:solidFill>
                          <a:effectLst/>
                          <a:latin typeface="Calibri" panose="020F0502020204030204" pitchFamily="34" charset="0"/>
                        </a:rPr>
                        <a:t> </a:t>
                      </a:r>
                    </a:p>
                  </a:txBody>
                  <a:tcPr marL="9525" marR="9525" marT="9525" marB="0" anchor="b">
                    <a:solidFill>
                      <a:srgbClr val="7030A0"/>
                    </a:solidFill>
                  </a:tcPr>
                </a:tc>
                <a:tc>
                  <a:txBody>
                    <a:bodyPr/>
                    <a:lstStyle/>
                    <a:p>
                      <a:pPr algn="ctr" fontAlgn="b"/>
                      <a:r>
                        <a:rPr lang="en-US" sz="1200" b="0" i="1" u="none" strike="noStrike" dirty="0">
                          <a:solidFill>
                            <a:schemeClr val="bg1"/>
                          </a:solidFill>
                          <a:effectLst/>
                          <a:latin typeface="Calibri" panose="020F0502020204030204" pitchFamily="34" charset="0"/>
                        </a:rPr>
                        <a:t>N</a:t>
                      </a:r>
                    </a:p>
                  </a:txBody>
                  <a:tcPr marL="9525" marR="9525" marT="9525" marB="0" anchor="b">
                    <a:solidFill>
                      <a:srgbClr val="7030A0"/>
                    </a:solidFill>
                  </a:tcPr>
                </a:tc>
                <a:tc>
                  <a:txBody>
                    <a:bodyPr/>
                    <a:lstStyle/>
                    <a:p>
                      <a:pPr algn="ctr" fontAlgn="b"/>
                      <a:r>
                        <a:rPr lang="en-US" sz="1200" b="0" i="1" u="none" strike="noStrike" dirty="0">
                          <a:solidFill>
                            <a:schemeClr val="bg1"/>
                          </a:solidFill>
                          <a:effectLst/>
                          <a:latin typeface="Calibri" panose="020F0502020204030204" pitchFamily="34" charset="0"/>
                        </a:rPr>
                        <a:t>DF</a:t>
                      </a:r>
                    </a:p>
                  </a:txBody>
                  <a:tcPr marL="9525" marR="9525" marT="9525" marB="0" anchor="b">
                    <a:solidFill>
                      <a:srgbClr val="7030A0"/>
                    </a:solidFill>
                  </a:tcPr>
                </a:tc>
                <a:tc>
                  <a:txBody>
                    <a:bodyPr/>
                    <a:lstStyle/>
                    <a:p>
                      <a:pPr algn="ctr" fontAlgn="b"/>
                      <a:r>
                        <a:rPr lang="en-US" sz="1200" b="0" i="1" u="none" strike="noStrike" dirty="0">
                          <a:solidFill>
                            <a:schemeClr val="bg1"/>
                          </a:solidFill>
                          <a:effectLst/>
                          <a:latin typeface="Calibri" panose="020F0502020204030204" pitchFamily="34" charset="0"/>
                        </a:rPr>
                        <a:t>SSR</a:t>
                      </a:r>
                    </a:p>
                  </a:txBody>
                  <a:tcPr marL="9525" marR="9525" marT="9525" marB="0" anchor="b">
                    <a:solidFill>
                      <a:srgbClr val="7030A0"/>
                    </a:solidFill>
                  </a:tcPr>
                </a:tc>
                <a:tc>
                  <a:txBody>
                    <a:bodyPr/>
                    <a:lstStyle/>
                    <a:p>
                      <a:pPr algn="ctr" fontAlgn="b"/>
                      <a:r>
                        <a:rPr lang="en-US" sz="1200" b="0" i="1" u="none" strike="noStrike" dirty="0">
                          <a:solidFill>
                            <a:schemeClr val="bg1"/>
                          </a:solidFill>
                          <a:effectLst/>
                          <a:latin typeface="Calibri" panose="020F0502020204030204" pitchFamily="34" charset="0"/>
                        </a:rPr>
                        <a:t>OLS-R2</a:t>
                      </a:r>
                    </a:p>
                  </a:txBody>
                  <a:tcPr marL="9525" marR="9525" marT="9525" marB="0" anchor="b">
                    <a:solidFill>
                      <a:srgbClr val="7030A0"/>
                    </a:solidFill>
                  </a:tcPr>
                </a:tc>
                <a:tc>
                  <a:txBody>
                    <a:bodyPr/>
                    <a:lstStyle/>
                    <a:p>
                      <a:pPr algn="ctr" fontAlgn="b"/>
                      <a:r>
                        <a:rPr lang="en-US" sz="1200" b="0" i="1" u="none" strike="noStrike" dirty="0">
                          <a:solidFill>
                            <a:schemeClr val="bg1"/>
                          </a:solidFill>
                          <a:effectLst/>
                          <a:latin typeface="Calibri" panose="020F0502020204030204" pitchFamily="34" charset="0"/>
                        </a:rPr>
                        <a:t>McElroy-R2</a:t>
                      </a:r>
                    </a:p>
                  </a:txBody>
                  <a:tcPr marL="9525" marR="9525" marT="9525" marB="0" anchor="b">
                    <a:solidFill>
                      <a:srgbClr val="7030A0"/>
                    </a:solidFill>
                  </a:tcPr>
                </a:tc>
                <a:extLst>
                  <a:ext uri="{0D108BD9-81ED-4DB2-BD59-A6C34878D82A}">
                    <a16:rowId xmlns:a16="http://schemas.microsoft.com/office/drawing/2014/main" val="10001"/>
                  </a:ext>
                </a:extLst>
              </a:tr>
              <a:tr h="305502">
                <a:tc>
                  <a:txBody>
                    <a:bodyPr/>
                    <a:lstStyle/>
                    <a:p>
                      <a:pPr algn="r" fontAlgn="b"/>
                      <a:r>
                        <a:rPr lang="en-US" sz="1200" b="0" i="0" u="none" strike="noStrike" dirty="0">
                          <a:solidFill>
                            <a:schemeClr val="bg1"/>
                          </a:solidFill>
                          <a:effectLst/>
                          <a:latin typeface="Calibri" panose="020F0502020204030204" pitchFamily="34" charset="0"/>
                        </a:rPr>
                        <a:t>system</a:t>
                      </a:r>
                    </a:p>
                  </a:txBody>
                  <a:tcPr marL="9525" marR="9525" marT="9525" marB="0" anchor="b">
                    <a:solidFill>
                      <a:srgbClr val="7030A0"/>
                    </a:solidFill>
                  </a:tcPr>
                </a:tc>
                <a:tc>
                  <a:txBody>
                    <a:bodyPr/>
                    <a:lstStyle/>
                    <a:p>
                      <a:pPr algn="ctr" fontAlgn="b"/>
                      <a:r>
                        <a:rPr lang="en-US" sz="1200" b="0" i="0" u="none" strike="noStrike" dirty="0">
                          <a:solidFill>
                            <a:schemeClr val="bg1"/>
                          </a:solidFill>
                          <a:effectLst/>
                          <a:latin typeface="Calibri" panose="020F0502020204030204" pitchFamily="34" charset="0"/>
                        </a:rPr>
                        <a:t>72</a:t>
                      </a:r>
                    </a:p>
                  </a:txBody>
                  <a:tcPr marL="9525" marR="9525" marT="9525" marB="0" anchor="b">
                    <a:solidFill>
                      <a:srgbClr val="7030A0"/>
                    </a:solidFill>
                  </a:tcPr>
                </a:tc>
                <a:tc>
                  <a:txBody>
                    <a:bodyPr/>
                    <a:lstStyle/>
                    <a:p>
                      <a:pPr algn="ctr" fontAlgn="b"/>
                      <a:r>
                        <a:rPr lang="en-US" sz="1200" b="0" i="0" u="none" strike="noStrike" dirty="0">
                          <a:solidFill>
                            <a:schemeClr val="bg1"/>
                          </a:solidFill>
                          <a:effectLst/>
                          <a:latin typeface="Calibri" panose="020F0502020204030204" pitchFamily="34" charset="0"/>
                        </a:rPr>
                        <a:t>66</a:t>
                      </a:r>
                    </a:p>
                  </a:txBody>
                  <a:tcPr marL="9525" marR="9525" marT="9525" marB="0" anchor="b">
                    <a:solidFill>
                      <a:srgbClr val="7030A0"/>
                    </a:solidFill>
                  </a:tcPr>
                </a:tc>
                <a:tc>
                  <a:txBody>
                    <a:bodyPr/>
                    <a:lstStyle/>
                    <a:p>
                      <a:pPr algn="ctr" fontAlgn="b"/>
                      <a:r>
                        <a:rPr lang="en-US" sz="1200" b="0" i="0" u="none" strike="noStrike" kern="1200" dirty="0">
                          <a:solidFill>
                            <a:schemeClr val="bg1"/>
                          </a:solidFill>
                          <a:effectLst/>
                          <a:latin typeface="Calibri" panose="020F0502020204030204" pitchFamily="34" charset="0"/>
                          <a:ea typeface="+mn-ea"/>
                          <a:cs typeface="+mn-cs"/>
                        </a:rPr>
                        <a:t>12.696</a:t>
                      </a:r>
                    </a:p>
                  </a:txBody>
                  <a:tcPr marL="9525" marR="9525" marT="9525" marB="0" anchor="b">
                    <a:solidFill>
                      <a:srgbClr val="7030A0"/>
                    </a:solidFill>
                  </a:tcPr>
                </a:tc>
                <a:tc>
                  <a:txBody>
                    <a:bodyPr/>
                    <a:lstStyle/>
                    <a:p>
                      <a:pPr algn="ctr" fontAlgn="b"/>
                      <a:r>
                        <a:rPr lang="en-US" sz="1200" b="0" i="0" u="none" strike="noStrike" kern="1200" dirty="0">
                          <a:solidFill>
                            <a:schemeClr val="bg1"/>
                          </a:solidFill>
                          <a:effectLst/>
                          <a:latin typeface="Calibri" panose="020F0502020204030204" pitchFamily="34" charset="0"/>
                          <a:ea typeface="+mn-ea"/>
                          <a:cs typeface="+mn-cs"/>
                        </a:rPr>
                        <a:t>0.259</a:t>
                      </a:r>
                    </a:p>
                  </a:txBody>
                  <a:tcPr marL="9525" marR="9525" marT="9525" marB="0" anchor="b">
                    <a:solidFill>
                      <a:srgbClr val="7030A0"/>
                    </a:solidFill>
                  </a:tcPr>
                </a:tc>
                <a:tc>
                  <a:txBody>
                    <a:bodyPr/>
                    <a:lstStyle/>
                    <a:p>
                      <a:pPr algn="ctr" fontAlgn="b"/>
                      <a:r>
                        <a:rPr lang="en-US" sz="1200" b="0" i="0" u="none" strike="noStrike" kern="1200" dirty="0">
                          <a:solidFill>
                            <a:schemeClr val="bg1"/>
                          </a:solidFill>
                          <a:effectLst/>
                          <a:latin typeface="Calibri" panose="020F0502020204030204" pitchFamily="34" charset="0"/>
                          <a:ea typeface="+mn-ea"/>
                          <a:cs typeface="+mn-cs"/>
                        </a:rPr>
                        <a:t>0.223</a:t>
                      </a:r>
                    </a:p>
                  </a:txBody>
                  <a:tcPr marL="9525" marR="9525" marT="9525" marB="0" anchor="b">
                    <a:solidFill>
                      <a:srgbClr val="7030A0"/>
                    </a:solidFill>
                  </a:tcPr>
                </a:tc>
                <a:extLst>
                  <a:ext uri="{0D108BD9-81ED-4DB2-BD59-A6C34878D82A}">
                    <a16:rowId xmlns:a16="http://schemas.microsoft.com/office/drawing/2014/main" val="10003"/>
                  </a:ext>
                </a:extLst>
              </a:tr>
            </a:tbl>
          </a:graphicData>
        </a:graphic>
      </p:graphicFrame>
      <p:sp>
        <p:nvSpPr>
          <p:cNvPr id="11" name="TextBox 10">
            <a:extLst>
              <a:ext uri="{FF2B5EF4-FFF2-40B4-BE49-F238E27FC236}">
                <a16:creationId xmlns:a16="http://schemas.microsoft.com/office/drawing/2014/main" id="{53BCC8D7-CDA8-4BBC-982D-9CD9261F7009}"/>
              </a:ext>
            </a:extLst>
          </p:cNvPr>
          <p:cNvSpPr txBox="1"/>
          <p:nvPr/>
        </p:nvSpPr>
        <p:spPr>
          <a:xfrm>
            <a:off x="1246171" y="5682872"/>
            <a:ext cx="6373829" cy="307777"/>
          </a:xfrm>
          <a:prstGeom prst="rect">
            <a:avLst/>
          </a:prstGeom>
          <a:noFill/>
        </p:spPr>
        <p:txBody>
          <a:bodyPr wrap="square" rtlCol="0">
            <a:spAutoFit/>
          </a:bodyPr>
          <a:lstStyle/>
          <a:p>
            <a:r>
              <a:rPr lang="en-US" sz="1400" i="1" dirty="0"/>
              <a:t>Using “Seemingly Unrelated Regression” increased the efficiency, but not the model.</a:t>
            </a:r>
          </a:p>
        </p:txBody>
      </p:sp>
    </p:spTree>
    <p:extLst>
      <p:ext uri="{BB962C8B-B14F-4D97-AF65-F5344CB8AC3E}">
        <p14:creationId xmlns:p14="http://schemas.microsoft.com/office/powerpoint/2010/main" val="2663322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6172" y="712099"/>
            <a:ext cx="9152093" cy="707886"/>
          </a:xfrm>
          <a:prstGeom prst="rect">
            <a:avLst/>
          </a:prstGeom>
          <a:noFill/>
        </p:spPr>
        <p:txBody>
          <a:bodyPr wrap="square" rtlCol="0">
            <a:spAutoFit/>
          </a:bodyPr>
          <a:lstStyle/>
          <a:p>
            <a:r>
              <a:rPr lang="en-US" sz="4000" dirty="0"/>
              <a:t>Findings &amp; Recommendations</a:t>
            </a:r>
          </a:p>
        </p:txBody>
      </p:sp>
      <p:sp>
        <p:nvSpPr>
          <p:cNvPr id="14" name="TextBox 13"/>
          <p:cNvSpPr txBox="1"/>
          <p:nvPr/>
        </p:nvSpPr>
        <p:spPr>
          <a:xfrm>
            <a:off x="8249425" y="6553575"/>
            <a:ext cx="3942575" cy="261610"/>
          </a:xfrm>
          <a:prstGeom prst="rect">
            <a:avLst/>
          </a:prstGeom>
          <a:noFill/>
        </p:spPr>
        <p:txBody>
          <a:bodyPr wrap="square" rtlCol="0">
            <a:spAutoFit/>
          </a:bodyPr>
          <a:lstStyle/>
          <a:p>
            <a:pPr algn="r"/>
            <a:r>
              <a:rPr lang="en-US" sz="1100" dirty="0"/>
              <a:t>Syracuse University - Marketing Analytics (MAR653)</a:t>
            </a:r>
          </a:p>
        </p:txBody>
      </p:sp>
      <p:sp>
        <p:nvSpPr>
          <p:cNvPr id="15" name="TextBox 14"/>
          <p:cNvSpPr txBox="1"/>
          <p:nvPr/>
        </p:nvSpPr>
        <p:spPr>
          <a:xfrm>
            <a:off x="-1" y="6553575"/>
            <a:ext cx="2047271" cy="261610"/>
          </a:xfrm>
          <a:prstGeom prst="rect">
            <a:avLst/>
          </a:prstGeom>
          <a:noFill/>
        </p:spPr>
        <p:txBody>
          <a:bodyPr wrap="square" rtlCol="0">
            <a:spAutoFit/>
          </a:bodyPr>
          <a:lstStyle/>
          <a:p>
            <a:r>
              <a:rPr lang="en-US" sz="1100" dirty="0"/>
              <a:t>Group 1: #</a:t>
            </a:r>
            <a:r>
              <a:rPr lang="en-US" sz="1100" dirty="0" err="1"/>
              <a:t>MakeItHappen</a:t>
            </a:r>
            <a:endParaRPr lang="en-US" sz="1100" dirty="0"/>
          </a:p>
        </p:txBody>
      </p:sp>
      <p:sp>
        <p:nvSpPr>
          <p:cNvPr id="19" name="TextBox 18"/>
          <p:cNvSpPr txBox="1"/>
          <p:nvPr/>
        </p:nvSpPr>
        <p:spPr>
          <a:xfrm>
            <a:off x="1246172" y="1419985"/>
            <a:ext cx="8334798" cy="523220"/>
          </a:xfrm>
          <a:prstGeom prst="rect">
            <a:avLst/>
          </a:prstGeom>
          <a:noFill/>
        </p:spPr>
        <p:txBody>
          <a:bodyPr wrap="square" rtlCol="0">
            <a:spAutoFit/>
          </a:bodyPr>
          <a:lstStyle/>
          <a:p>
            <a:r>
              <a:rPr lang="en-US" sz="1400" i="1" dirty="0"/>
              <a:t>Due to the small amount of data, our model gave us more insight than predicting power.</a:t>
            </a:r>
          </a:p>
          <a:p>
            <a:endParaRPr lang="en-US" sz="1400" i="1" dirty="0"/>
          </a:p>
        </p:txBody>
      </p:sp>
      <p:sp>
        <p:nvSpPr>
          <p:cNvPr id="6" name="TextBox 5">
            <a:extLst>
              <a:ext uri="{FF2B5EF4-FFF2-40B4-BE49-F238E27FC236}">
                <a16:creationId xmlns:a16="http://schemas.microsoft.com/office/drawing/2014/main" id="{F2F4C2F4-CC15-408B-BEFD-881DDC1D5C0E}"/>
              </a:ext>
            </a:extLst>
          </p:cNvPr>
          <p:cNvSpPr txBox="1"/>
          <p:nvPr/>
        </p:nvSpPr>
        <p:spPr>
          <a:xfrm>
            <a:off x="607489" y="1772329"/>
            <a:ext cx="5334000" cy="224742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1400" b="1" dirty="0">
                <a:solidFill>
                  <a:schemeClr val="bg1"/>
                </a:solidFill>
              </a:rPr>
              <a:t>DIGITAL DRIVES NEW VEHICLE SALES</a:t>
            </a:r>
          </a:p>
          <a:p>
            <a:pPr algn="ctr"/>
            <a:endParaRPr lang="en-US" sz="1400" dirty="0">
              <a:solidFill>
                <a:schemeClr val="bg1"/>
              </a:solidFill>
            </a:endParaRPr>
          </a:p>
          <a:p>
            <a:pPr algn="ctr"/>
            <a:r>
              <a:rPr lang="en-US" sz="1400" dirty="0">
                <a:solidFill>
                  <a:schemeClr val="bg1"/>
                </a:solidFill>
              </a:rPr>
              <a:t>Digital marketing has an </a:t>
            </a:r>
            <a:r>
              <a:rPr lang="en-US" sz="1400" b="1" i="1" dirty="0">
                <a:solidFill>
                  <a:schemeClr val="bg1"/>
                </a:solidFill>
              </a:rPr>
              <a:t>incremental</a:t>
            </a:r>
            <a:r>
              <a:rPr lang="en-US" sz="1400" dirty="0">
                <a:solidFill>
                  <a:schemeClr val="bg1"/>
                </a:solidFill>
              </a:rPr>
              <a:t> effect on sales overall, and is the primary driver of new vehicle sales. </a:t>
            </a:r>
            <a:br>
              <a:rPr lang="en-US" sz="1400" dirty="0">
                <a:solidFill>
                  <a:schemeClr val="bg1"/>
                </a:solidFill>
              </a:rPr>
            </a:br>
            <a:endParaRPr lang="en-US" sz="1400" dirty="0">
              <a:solidFill>
                <a:schemeClr val="bg1"/>
              </a:solidFill>
            </a:endParaRPr>
          </a:p>
          <a:p>
            <a:pPr algn="ctr"/>
            <a:r>
              <a:rPr lang="en-US" sz="1400" dirty="0">
                <a:solidFill>
                  <a:schemeClr val="bg1"/>
                </a:solidFill>
              </a:rPr>
              <a:t>Every $1 increase of digital advertising spend returns in $.11 in profit.</a:t>
            </a:r>
          </a:p>
          <a:p>
            <a:pPr algn="ctr"/>
            <a:endParaRPr lang="en-US" sz="1400" dirty="0">
              <a:solidFill>
                <a:schemeClr val="bg1"/>
              </a:solidFill>
            </a:endParaRPr>
          </a:p>
          <a:p>
            <a:pPr algn="ctr"/>
            <a:r>
              <a:rPr lang="en-US" sz="1400" dirty="0">
                <a:solidFill>
                  <a:schemeClr val="bg1"/>
                </a:solidFill>
              </a:rPr>
              <a:t>57% elasticity for New Vehicle Profit.</a:t>
            </a:r>
          </a:p>
        </p:txBody>
      </p:sp>
      <p:sp>
        <p:nvSpPr>
          <p:cNvPr id="7" name="TextBox 6">
            <a:extLst>
              <a:ext uri="{FF2B5EF4-FFF2-40B4-BE49-F238E27FC236}">
                <a16:creationId xmlns:a16="http://schemas.microsoft.com/office/drawing/2014/main" id="{4BAF2BC6-9FA8-4B11-B140-0820B95CD5FE}"/>
              </a:ext>
            </a:extLst>
          </p:cNvPr>
          <p:cNvSpPr txBox="1"/>
          <p:nvPr/>
        </p:nvSpPr>
        <p:spPr>
          <a:xfrm>
            <a:off x="6263308" y="1856411"/>
            <a:ext cx="5334000" cy="20090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a:solidFill>
                  <a:schemeClr val="bg1"/>
                </a:solidFill>
              </a:rPr>
              <a:t>BROADCAST DRIVES USED VEHICLE SALES</a:t>
            </a:r>
            <a:br>
              <a:rPr lang="en-US" sz="1400" b="1" dirty="0">
                <a:solidFill>
                  <a:schemeClr val="bg1"/>
                </a:solidFill>
              </a:rPr>
            </a:br>
            <a:endParaRPr lang="en-US" sz="1400" dirty="0">
              <a:solidFill>
                <a:schemeClr val="bg1"/>
              </a:solidFill>
            </a:endParaRPr>
          </a:p>
          <a:p>
            <a:pPr algn="ctr"/>
            <a:r>
              <a:rPr lang="en-US" sz="1400" dirty="0">
                <a:solidFill>
                  <a:schemeClr val="bg1"/>
                </a:solidFill>
              </a:rPr>
              <a:t>Broadcast has an i</a:t>
            </a:r>
            <a:r>
              <a:rPr lang="en-US" sz="1400" b="1" i="1" dirty="0">
                <a:solidFill>
                  <a:schemeClr val="bg1"/>
                </a:solidFill>
              </a:rPr>
              <a:t>nstrumental </a:t>
            </a:r>
            <a:r>
              <a:rPr lang="en-US" sz="1400" dirty="0">
                <a:solidFill>
                  <a:schemeClr val="bg1"/>
                </a:solidFill>
              </a:rPr>
              <a:t>effect on used vehicle sales. </a:t>
            </a:r>
          </a:p>
          <a:p>
            <a:pPr algn="ctr"/>
            <a:endParaRPr lang="en-US" sz="1400" dirty="0">
              <a:solidFill>
                <a:schemeClr val="bg1"/>
              </a:solidFill>
            </a:endParaRPr>
          </a:p>
          <a:p>
            <a:pPr algn="ctr"/>
            <a:r>
              <a:rPr lang="en-US" sz="1400" dirty="0">
                <a:solidFill>
                  <a:schemeClr val="bg1"/>
                </a:solidFill>
              </a:rPr>
              <a:t>Every $1 dollar increase of broadcast advertising spend returns .70 cents in profit. </a:t>
            </a:r>
          </a:p>
          <a:p>
            <a:pPr algn="ctr"/>
            <a:endParaRPr lang="en-US" sz="1400" dirty="0">
              <a:solidFill>
                <a:schemeClr val="bg1"/>
              </a:solidFill>
            </a:endParaRPr>
          </a:p>
          <a:p>
            <a:pPr algn="ctr"/>
            <a:r>
              <a:rPr lang="en-US" sz="1400" dirty="0">
                <a:solidFill>
                  <a:schemeClr val="bg1"/>
                </a:solidFill>
              </a:rPr>
              <a:t>99.92% elasticity for Used Vehicle Profit</a:t>
            </a:r>
          </a:p>
        </p:txBody>
      </p:sp>
      <p:sp>
        <p:nvSpPr>
          <p:cNvPr id="9" name="TextBox 8">
            <a:extLst>
              <a:ext uri="{FF2B5EF4-FFF2-40B4-BE49-F238E27FC236}">
                <a16:creationId xmlns:a16="http://schemas.microsoft.com/office/drawing/2014/main" id="{3B45F9EC-81D2-4732-B3AA-E2BC6FB4236F}"/>
              </a:ext>
            </a:extLst>
          </p:cNvPr>
          <p:cNvSpPr txBox="1"/>
          <p:nvPr/>
        </p:nvSpPr>
        <p:spPr>
          <a:xfrm>
            <a:off x="3838958" y="6330437"/>
            <a:ext cx="5274364" cy="707886"/>
          </a:xfrm>
          <a:prstGeom prst="rect">
            <a:avLst/>
          </a:prstGeom>
          <a:noFill/>
        </p:spPr>
        <p:txBody>
          <a:bodyPr wrap="square" rtlCol="0">
            <a:spAutoFit/>
          </a:bodyPr>
          <a:lstStyle/>
          <a:p>
            <a:pPr algn="ctr"/>
            <a:r>
              <a:rPr lang="en-US" sz="2000" i="1" dirty="0"/>
              <a:t>Marketing = Brand Recall = Sales</a:t>
            </a:r>
          </a:p>
          <a:p>
            <a:pPr algn="ctr"/>
            <a:endParaRPr lang="en-US" sz="2000" i="1" dirty="0"/>
          </a:p>
        </p:txBody>
      </p:sp>
      <p:sp>
        <p:nvSpPr>
          <p:cNvPr id="4" name="TextBox 3">
            <a:extLst>
              <a:ext uri="{FF2B5EF4-FFF2-40B4-BE49-F238E27FC236}">
                <a16:creationId xmlns:a16="http://schemas.microsoft.com/office/drawing/2014/main" id="{B886B829-FE7F-EE4C-977D-BEBC301A8C88}"/>
              </a:ext>
            </a:extLst>
          </p:cNvPr>
          <p:cNvSpPr txBox="1"/>
          <p:nvPr/>
        </p:nvSpPr>
        <p:spPr>
          <a:xfrm>
            <a:off x="2554015" y="4162952"/>
            <a:ext cx="7844250" cy="2009061"/>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600" b="1" i="1" dirty="0"/>
              <a:t>RECOMMENDATIONS:</a:t>
            </a:r>
          </a:p>
          <a:p>
            <a:pPr marL="285750" indent="-285750">
              <a:buFont typeface="Arial" panose="020B0604020202020204" pitchFamily="34" charset="0"/>
              <a:buChar char="•"/>
            </a:pPr>
            <a:r>
              <a:rPr lang="en-US" sz="1600" b="1" i="1" dirty="0"/>
              <a:t>Continue to advertise new vehicle offers, rebates, leases, and special promotions on digital platforms to continue to drive new vehicle sales.</a:t>
            </a:r>
          </a:p>
          <a:p>
            <a:pPr marL="285750" indent="-285750">
              <a:buFont typeface="Arial" panose="020B0604020202020204" pitchFamily="34" charset="0"/>
              <a:buChar char="•"/>
            </a:pPr>
            <a:r>
              <a:rPr lang="en-US" sz="1600" b="1" i="1" dirty="0"/>
              <a:t>Broadcast marking spend should have some allocated to advertising used vehicles. </a:t>
            </a:r>
          </a:p>
          <a:p>
            <a:pPr marL="285750" indent="-285750">
              <a:buFont typeface="Arial" panose="020B0604020202020204" pitchFamily="34" charset="0"/>
              <a:buChar char="•"/>
            </a:pPr>
            <a:r>
              <a:rPr lang="en-US" sz="1600" b="1" i="1" dirty="0"/>
              <a:t>Adding just one commercial that advertises “used vehicles under $10K” will drive more used vehicle sales alone.</a:t>
            </a:r>
          </a:p>
          <a:p>
            <a:pPr marL="285750" indent="-285750">
              <a:buFont typeface="Arial" panose="020B0604020202020204" pitchFamily="34" charset="0"/>
              <a:buChar char="•"/>
            </a:pPr>
            <a:endParaRPr lang="en-US" sz="1600" b="1" dirty="0"/>
          </a:p>
        </p:txBody>
      </p:sp>
    </p:spTree>
    <p:extLst>
      <p:ext uri="{BB962C8B-B14F-4D97-AF65-F5344CB8AC3E}">
        <p14:creationId xmlns:p14="http://schemas.microsoft.com/office/powerpoint/2010/main" val="1966555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760</TotalTime>
  <Words>1107</Words>
  <Application>Microsoft Macintosh PowerPoint</Application>
  <PresentationFormat>Widescreen</PresentationFormat>
  <Paragraphs>228</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Pedro Bonnin</dc:creator>
  <cp:lastModifiedBy>Kirby Walker Hood</cp:lastModifiedBy>
  <cp:revision>54</cp:revision>
  <cp:lastPrinted>2018-06-07T23:05:50Z</cp:lastPrinted>
  <dcterms:created xsi:type="dcterms:W3CDTF">2018-05-30T13:29:34Z</dcterms:created>
  <dcterms:modified xsi:type="dcterms:W3CDTF">2018-06-08T00:59:15Z</dcterms:modified>
</cp:coreProperties>
</file>