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6" r:id="rId6"/>
    <p:sldId id="261" r:id="rId7"/>
    <p:sldId id="262" r:id="rId8"/>
    <p:sldId id="263" r:id="rId9"/>
    <p:sldId id="273" r:id="rId10"/>
    <p:sldId id="268" r:id="rId11"/>
    <p:sldId id="264" r:id="rId12"/>
    <p:sldId id="265" r:id="rId13"/>
    <p:sldId id="274" r:id="rId14"/>
    <p:sldId id="260" r:id="rId15"/>
    <p:sldId id="275"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DF6"/>
    <a:srgbClr val="F7FEF9"/>
    <a:srgbClr val="F7FEF7"/>
    <a:srgbClr val="F7FEF8"/>
    <a:srgbClr val="FF5743"/>
    <a:srgbClr val="164C7D"/>
    <a:srgbClr val="1957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283"/>
    <p:restoredTop sz="66104"/>
  </p:normalViewPr>
  <p:slideViewPr>
    <p:cSldViewPr snapToGrid="0" snapToObjects="1" showGuides="1">
      <p:cViewPr varScale="1">
        <p:scale>
          <a:sx n="75" d="100"/>
          <a:sy n="75" d="100"/>
        </p:scale>
        <p:origin x="808" y="168"/>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97871D-0EF9-1641-9940-67D5F38C400F}" type="datetimeFigureOut">
              <a:rPr lang="en-US" smtClean="0"/>
              <a:t>10/2/16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0981B8-A1DE-9746-8C93-745244EAE255}" type="slidenum">
              <a:rPr lang="en-US" smtClean="0"/>
              <a:t>‹#›</a:t>
            </a:fld>
            <a:endParaRPr lang="en-US"/>
          </a:p>
        </p:txBody>
      </p:sp>
    </p:spTree>
    <p:extLst>
      <p:ext uri="{BB962C8B-B14F-4D97-AF65-F5344CB8AC3E}">
        <p14:creationId xmlns:p14="http://schemas.microsoft.com/office/powerpoint/2010/main" val="1270404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smtClean="0">
                <a:solidFill>
                  <a:schemeClr val="tx1"/>
                </a:solidFill>
                <a:effectLst/>
                <a:latin typeface="+mn-lt"/>
                <a:ea typeface="+mn-ea"/>
                <a:cs typeface="+mn-cs"/>
              </a:rPr>
              <a:t>1.The “default” option that Allstate’s algorithms generate is a very important determinant of what is eventually purchased - to make this competition more complete, Allstate needs to provide </a:t>
            </a:r>
            <a:r>
              <a:rPr lang="en-US" sz="1200" b="0" i="1" u="none" strike="noStrike" kern="1200" dirty="0" smtClean="0">
                <a:solidFill>
                  <a:schemeClr val="tx1"/>
                </a:solidFill>
                <a:effectLst/>
                <a:latin typeface="+mn-lt"/>
                <a:ea typeface="+mn-ea"/>
                <a:cs typeface="+mn-cs"/>
              </a:rPr>
              <a:t>all</a:t>
            </a:r>
            <a:r>
              <a:rPr lang="en-US" sz="1200" b="0" i="0" u="none" strike="noStrike" kern="1200" dirty="0" smtClean="0">
                <a:solidFill>
                  <a:schemeClr val="tx1"/>
                </a:solidFill>
                <a:effectLst/>
                <a:latin typeface="+mn-lt"/>
                <a:ea typeface="+mn-ea"/>
                <a:cs typeface="+mn-cs"/>
              </a:rPr>
              <a:t> of the raw data that they use to generate their default recommendations (which they would never do for obvious reasons)</a:t>
            </a:r>
          </a:p>
          <a:p>
            <a:pPr rtl="0" fontAlgn="base"/>
            <a:r>
              <a:rPr lang="en-US" sz="1200" b="0" i="0" u="none" strike="noStrike" kern="1200" dirty="0" smtClean="0">
                <a:solidFill>
                  <a:schemeClr val="tx1"/>
                </a:solidFill>
                <a:effectLst/>
                <a:latin typeface="+mn-lt"/>
                <a:ea typeface="+mn-ea"/>
                <a:cs typeface="+mn-cs"/>
              </a:rPr>
              <a:t>2. Allstate should focus on optimizing the algorithms that generate default options in order to maximize profit</a:t>
            </a:r>
          </a:p>
          <a:p>
            <a:pPr rtl="0" fontAlgn="base"/>
            <a:r>
              <a:rPr lang="en-US" sz="1200" b="0" i="0" u="none" strike="noStrike" kern="1200" dirty="0" smtClean="0">
                <a:solidFill>
                  <a:schemeClr val="tx1"/>
                </a:solidFill>
                <a:effectLst/>
                <a:latin typeface="+mn-lt"/>
                <a:ea typeface="+mn-ea"/>
                <a:cs typeface="+mn-cs"/>
              </a:rPr>
              <a:t>3.Past insurance policies selected are important - Allstate should do more to gather that information during the quoting process</a:t>
            </a:r>
          </a:p>
          <a:p>
            <a:pPr rtl="0" fontAlgn="base"/>
            <a:r>
              <a:rPr lang="en-US" sz="1200" b="0" i="0" u="none" strike="noStrike" kern="1200" dirty="0" smtClean="0">
                <a:solidFill>
                  <a:schemeClr val="tx1"/>
                </a:solidFill>
                <a:effectLst/>
                <a:latin typeface="+mn-lt"/>
                <a:ea typeface="+mn-ea"/>
                <a:cs typeface="+mn-cs"/>
              </a:rPr>
              <a:t>4. With the information given, it’s practically impossible to generate better than a 54% hit rate - which means we need more info than Allstate can give us</a:t>
            </a:r>
          </a:p>
          <a:p>
            <a:endParaRPr lang="en-US" dirty="0"/>
          </a:p>
        </p:txBody>
      </p:sp>
      <p:sp>
        <p:nvSpPr>
          <p:cNvPr id="4" name="Slide Number Placeholder 3"/>
          <p:cNvSpPr>
            <a:spLocks noGrp="1"/>
          </p:cNvSpPr>
          <p:nvPr>
            <p:ph type="sldNum" sz="quarter" idx="10"/>
          </p:nvPr>
        </p:nvSpPr>
        <p:spPr/>
        <p:txBody>
          <a:bodyPr/>
          <a:lstStyle/>
          <a:p>
            <a:fld id="{440981B8-A1DE-9746-8C93-745244EAE255}" type="slidenum">
              <a:rPr lang="en-US" smtClean="0"/>
              <a:t>11</a:t>
            </a:fld>
            <a:endParaRPr lang="en-US"/>
          </a:p>
        </p:txBody>
      </p:sp>
    </p:spTree>
    <p:extLst>
      <p:ext uri="{BB962C8B-B14F-4D97-AF65-F5344CB8AC3E}">
        <p14:creationId xmlns:p14="http://schemas.microsoft.com/office/powerpoint/2010/main" val="1409038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0981B8-A1DE-9746-8C93-745244EAE255}" type="slidenum">
              <a:rPr lang="en-US" smtClean="0"/>
              <a:t>15</a:t>
            </a:fld>
            <a:endParaRPr lang="en-US"/>
          </a:p>
        </p:txBody>
      </p:sp>
    </p:spTree>
    <p:extLst>
      <p:ext uri="{BB962C8B-B14F-4D97-AF65-F5344CB8AC3E}">
        <p14:creationId xmlns:p14="http://schemas.microsoft.com/office/powerpoint/2010/main" val="867581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0981B8-A1DE-9746-8C93-745244EAE255}" type="slidenum">
              <a:rPr lang="en-US" smtClean="0"/>
              <a:t>17</a:t>
            </a:fld>
            <a:endParaRPr lang="en-US"/>
          </a:p>
        </p:txBody>
      </p:sp>
    </p:spTree>
    <p:extLst>
      <p:ext uri="{BB962C8B-B14F-4D97-AF65-F5344CB8AC3E}">
        <p14:creationId xmlns:p14="http://schemas.microsoft.com/office/powerpoint/2010/main" val="908781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FC928A-FE36-BA43-871D-A1A2A8C2B704}" type="datetimeFigureOut">
              <a:rPr lang="en-US" smtClean="0"/>
              <a:t>10/2/16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DFCD9F-4302-1A4B-85CB-240D4A3EC762}" type="slidenum">
              <a:rPr lang="en-US" smtClean="0"/>
              <a:t>‹#›</a:t>
            </a:fld>
            <a:endParaRPr lang="en-US"/>
          </a:p>
        </p:txBody>
      </p:sp>
    </p:spTree>
    <p:extLst>
      <p:ext uri="{BB962C8B-B14F-4D97-AF65-F5344CB8AC3E}">
        <p14:creationId xmlns:p14="http://schemas.microsoft.com/office/powerpoint/2010/main" val="202867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FC928A-FE36-BA43-871D-A1A2A8C2B704}" type="datetimeFigureOut">
              <a:rPr lang="en-US" smtClean="0"/>
              <a:t>10/2/16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DFCD9F-4302-1A4B-85CB-240D4A3EC762}" type="slidenum">
              <a:rPr lang="en-US" smtClean="0"/>
              <a:t>‹#›</a:t>
            </a:fld>
            <a:endParaRPr lang="en-US"/>
          </a:p>
        </p:txBody>
      </p:sp>
    </p:spTree>
    <p:extLst>
      <p:ext uri="{BB962C8B-B14F-4D97-AF65-F5344CB8AC3E}">
        <p14:creationId xmlns:p14="http://schemas.microsoft.com/office/powerpoint/2010/main" val="2049530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FC928A-FE36-BA43-871D-A1A2A8C2B704}" type="datetimeFigureOut">
              <a:rPr lang="en-US" smtClean="0"/>
              <a:t>10/2/16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DFCD9F-4302-1A4B-85CB-240D4A3EC762}" type="slidenum">
              <a:rPr lang="en-US" smtClean="0"/>
              <a:t>‹#›</a:t>
            </a:fld>
            <a:endParaRPr lang="en-US"/>
          </a:p>
        </p:txBody>
      </p:sp>
    </p:spTree>
    <p:extLst>
      <p:ext uri="{BB962C8B-B14F-4D97-AF65-F5344CB8AC3E}">
        <p14:creationId xmlns:p14="http://schemas.microsoft.com/office/powerpoint/2010/main" val="828071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FC928A-FE36-BA43-871D-A1A2A8C2B704}" type="datetimeFigureOut">
              <a:rPr lang="en-US" smtClean="0"/>
              <a:t>10/2/16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DFCD9F-4302-1A4B-85CB-240D4A3EC762}" type="slidenum">
              <a:rPr lang="en-US" smtClean="0"/>
              <a:t>‹#›</a:t>
            </a:fld>
            <a:endParaRPr lang="en-US"/>
          </a:p>
        </p:txBody>
      </p:sp>
    </p:spTree>
    <p:extLst>
      <p:ext uri="{BB962C8B-B14F-4D97-AF65-F5344CB8AC3E}">
        <p14:creationId xmlns:p14="http://schemas.microsoft.com/office/powerpoint/2010/main" val="1306916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FC928A-FE36-BA43-871D-A1A2A8C2B704}" type="datetimeFigureOut">
              <a:rPr lang="en-US" smtClean="0"/>
              <a:t>10/2/16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DFCD9F-4302-1A4B-85CB-240D4A3EC762}" type="slidenum">
              <a:rPr lang="en-US" smtClean="0"/>
              <a:t>‹#›</a:t>
            </a:fld>
            <a:endParaRPr lang="en-US"/>
          </a:p>
        </p:txBody>
      </p:sp>
    </p:spTree>
    <p:extLst>
      <p:ext uri="{BB962C8B-B14F-4D97-AF65-F5344CB8AC3E}">
        <p14:creationId xmlns:p14="http://schemas.microsoft.com/office/powerpoint/2010/main" val="882705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FC928A-FE36-BA43-871D-A1A2A8C2B704}" type="datetimeFigureOut">
              <a:rPr lang="en-US" smtClean="0"/>
              <a:t>10/2/16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DFCD9F-4302-1A4B-85CB-240D4A3EC762}" type="slidenum">
              <a:rPr lang="en-US" smtClean="0"/>
              <a:t>‹#›</a:t>
            </a:fld>
            <a:endParaRPr lang="en-US"/>
          </a:p>
        </p:txBody>
      </p:sp>
    </p:spTree>
    <p:extLst>
      <p:ext uri="{BB962C8B-B14F-4D97-AF65-F5344CB8AC3E}">
        <p14:creationId xmlns:p14="http://schemas.microsoft.com/office/powerpoint/2010/main" val="821263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FC928A-FE36-BA43-871D-A1A2A8C2B704}" type="datetimeFigureOut">
              <a:rPr lang="en-US" smtClean="0"/>
              <a:t>10/2/16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DFCD9F-4302-1A4B-85CB-240D4A3EC762}" type="slidenum">
              <a:rPr lang="en-US" smtClean="0"/>
              <a:t>‹#›</a:t>
            </a:fld>
            <a:endParaRPr lang="en-US"/>
          </a:p>
        </p:txBody>
      </p:sp>
    </p:spTree>
    <p:extLst>
      <p:ext uri="{BB962C8B-B14F-4D97-AF65-F5344CB8AC3E}">
        <p14:creationId xmlns:p14="http://schemas.microsoft.com/office/powerpoint/2010/main" val="1091892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FC928A-FE36-BA43-871D-A1A2A8C2B704}" type="datetimeFigureOut">
              <a:rPr lang="en-US" smtClean="0"/>
              <a:t>10/2/16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DFCD9F-4302-1A4B-85CB-240D4A3EC762}" type="slidenum">
              <a:rPr lang="en-US" smtClean="0"/>
              <a:t>‹#›</a:t>
            </a:fld>
            <a:endParaRPr lang="en-US"/>
          </a:p>
        </p:txBody>
      </p:sp>
    </p:spTree>
    <p:extLst>
      <p:ext uri="{BB962C8B-B14F-4D97-AF65-F5344CB8AC3E}">
        <p14:creationId xmlns:p14="http://schemas.microsoft.com/office/powerpoint/2010/main" val="1184189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FC928A-FE36-BA43-871D-A1A2A8C2B704}" type="datetimeFigureOut">
              <a:rPr lang="en-US" smtClean="0"/>
              <a:t>10/2/16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DFCD9F-4302-1A4B-85CB-240D4A3EC762}" type="slidenum">
              <a:rPr lang="en-US" smtClean="0"/>
              <a:t>‹#›</a:t>
            </a:fld>
            <a:endParaRPr lang="en-US"/>
          </a:p>
        </p:txBody>
      </p:sp>
    </p:spTree>
    <p:extLst>
      <p:ext uri="{BB962C8B-B14F-4D97-AF65-F5344CB8AC3E}">
        <p14:creationId xmlns:p14="http://schemas.microsoft.com/office/powerpoint/2010/main" val="1944995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FC928A-FE36-BA43-871D-A1A2A8C2B704}" type="datetimeFigureOut">
              <a:rPr lang="en-US" smtClean="0"/>
              <a:t>10/2/16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DFCD9F-4302-1A4B-85CB-240D4A3EC762}" type="slidenum">
              <a:rPr lang="en-US" smtClean="0"/>
              <a:t>‹#›</a:t>
            </a:fld>
            <a:endParaRPr lang="en-US"/>
          </a:p>
        </p:txBody>
      </p:sp>
    </p:spTree>
    <p:extLst>
      <p:ext uri="{BB962C8B-B14F-4D97-AF65-F5344CB8AC3E}">
        <p14:creationId xmlns:p14="http://schemas.microsoft.com/office/powerpoint/2010/main" val="535075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FC928A-FE36-BA43-871D-A1A2A8C2B704}" type="datetimeFigureOut">
              <a:rPr lang="en-US" smtClean="0"/>
              <a:t>10/2/16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DFCD9F-4302-1A4B-85CB-240D4A3EC762}" type="slidenum">
              <a:rPr lang="en-US" smtClean="0"/>
              <a:t>‹#›</a:t>
            </a:fld>
            <a:endParaRPr lang="en-US"/>
          </a:p>
        </p:txBody>
      </p:sp>
    </p:spTree>
    <p:extLst>
      <p:ext uri="{BB962C8B-B14F-4D97-AF65-F5344CB8AC3E}">
        <p14:creationId xmlns:p14="http://schemas.microsoft.com/office/powerpoint/2010/main" val="14955791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FC928A-FE36-BA43-871D-A1A2A8C2B704}" type="datetimeFigureOut">
              <a:rPr lang="en-US" smtClean="0"/>
              <a:t>10/2/16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DFCD9F-4302-1A4B-85CB-240D4A3EC762}" type="slidenum">
              <a:rPr lang="en-US" smtClean="0"/>
              <a:t>‹#›</a:t>
            </a:fld>
            <a:endParaRPr lang="en-US"/>
          </a:p>
        </p:txBody>
      </p:sp>
    </p:spTree>
    <p:extLst>
      <p:ext uri="{BB962C8B-B14F-4D97-AF65-F5344CB8AC3E}">
        <p14:creationId xmlns:p14="http://schemas.microsoft.com/office/powerpoint/2010/main" val="2141107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f"/></Relationships>
</file>

<file path=ppt/slides/_rels/slide11.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image" Target="../media/image26.png"/><Relationship Id="rId9" Type="http://schemas.openxmlformats.org/officeDocument/2006/relationships/image" Target="../media/image27.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f"/></Relationships>
</file>

<file path=ppt/slides/_rels/slide15.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8.JPG"/><Relationship Id="rId5" Type="http://schemas.openxmlformats.org/officeDocument/2006/relationships/image" Target="../media/image29.JPG"/><Relationship Id="rId6" Type="http://schemas.openxmlformats.org/officeDocument/2006/relationships/image" Target="../media/image30.png"/><Relationship Id="rId7" Type="http://schemas.openxmlformats.org/officeDocument/2006/relationships/image" Target="../media/image31.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f"/><Relationship Id="rId3" Type="http://schemas.openxmlformats.org/officeDocument/2006/relationships/hyperlink" Target="http://www.ers.usda.gov/"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32.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tiff"/></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1.tiff"/></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image" Target="../media/image1.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f"/><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f"/><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image" Target="../media/image1.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f"/></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1" Type="http://schemas.openxmlformats.org/officeDocument/2006/relationships/slideLayout" Target="../slideLayouts/slideLayout1.xml"/><Relationship Id="rId2" Type="http://schemas.openxmlformats.org/officeDocument/2006/relationships/image" Target="../media/image1.tif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DF6"/>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56175" y="1588633"/>
            <a:ext cx="4279650" cy="3141536"/>
          </a:xfrm>
          <a:prstGeom prst="rect">
            <a:avLst/>
          </a:prstGeom>
        </p:spPr>
      </p:pic>
      <p:sp>
        <p:nvSpPr>
          <p:cNvPr id="5" name="TextBox 4"/>
          <p:cNvSpPr txBox="1"/>
          <p:nvPr/>
        </p:nvSpPr>
        <p:spPr>
          <a:xfrm>
            <a:off x="579120" y="5227320"/>
            <a:ext cx="6446520" cy="923330"/>
          </a:xfrm>
          <a:prstGeom prst="rect">
            <a:avLst/>
          </a:prstGeom>
          <a:noFill/>
        </p:spPr>
        <p:txBody>
          <a:bodyPr wrap="square" rtlCol="0">
            <a:spAutoFit/>
          </a:bodyPr>
          <a:lstStyle/>
          <a:p>
            <a:r>
              <a:rPr lang="en-US" b="1" dirty="0" smtClean="0">
                <a:solidFill>
                  <a:srgbClr val="164C7D"/>
                </a:solidFill>
                <a:latin typeface="Arial" charset="0"/>
                <a:ea typeface="Arial" charset="0"/>
                <a:cs typeface="Arial" charset="0"/>
              </a:rPr>
              <a:t>Marketing Analytics Q1 2016  – </a:t>
            </a:r>
            <a:r>
              <a:rPr lang="en-US" b="1" dirty="0" err="1" smtClean="0">
                <a:solidFill>
                  <a:srgbClr val="164C7D"/>
                </a:solidFill>
                <a:latin typeface="Arial" charset="0"/>
                <a:ea typeface="Arial" charset="0"/>
                <a:cs typeface="Arial" charset="0"/>
              </a:rPr>
              <a:t>Kaggle</a:t>
            </a:r>
            <a:r>
              <a:rPr lang="en-US" b="1" dirty="0" smtClean="0">
                <a:solidFill>
                  <a:srgbClr val="164C7D"/>
                </a:solidFill>
                <a:latin typeface="Arial" charset="0"/>
                <a:ea typeface="Arial" charset="0"/>
                <a:cs typeface="Arial" charset="0"/>
              </a:rPr>
              <a:t> Project</a:t>
            </a:r>
          </a:p>
          <a:p>
            <a:r>
              <a:rPr lang="en-US" dirty="0" smtClean="0">
                <a:solidFill>
                  <a:schemeClr val="bg2">
                    <a:lumMod val="75000"/>
                  </a:schemeClr>
                </a:solidFill>
                <a:latin typeface="Arial" charset="0"/>
                <a:ea typeface="Arial" charset="0"/>
                <a:cs typeface="Arial" charset="0"/>
              </a:rPr>
              <a:t>Samantha Vo - Lorenza Lin - Hana Xu </a:t>
            </a:r>
          </a:p>
          <a:p>
            <a:r>
              <a:rPr lang="en-US" dirty="0" smtClean="0">
                <a:solidFill>
                  <a:schemeClr val="bg2">
                    <a:lumMod val="75000"/>
                  </a:schemeClr>
                </a:solidFill>
                <a:latin typeface="Arial" charset="0"/>
                <a:ea typeface="Arial" charset="0"/>
                <a:cs typeface="Arial" charset="0"/>
              </a:rPr>
              <a:t>Peter Bergen - Carlos Escalante Trevino</a:t>
            </a:r>
            <a:endParaRPr lang="en-US" dirty="0">
              <a:solidFill>
                <a:schemeClr val="bg2">
                  <a:lumMod val="75000"/>
                </a:schemeClr>
              </a:solidFill>
              <a:latin typeface="Arial" charset="0"/>
              <a:ea typeface="Arial" charset="0"/>
              <a:cs typeface="Arial" charset="0"/>
            </a:endParaRPr>
          </a:p>
        </p:txBody>
      </p:sp>
    </p:spTree>
    <p:extLst>
      <p:ext uri="{BB962C8B-B14F-4D97-AF65-F5344CB8AC3E}">
        <p14:creationId xmlns:p14="http://schemas.microsoft.com/office/powerpoint/2010/main" val="15431382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7FDF6"/>
        </a:solidFill>
        <a:effectLst/>
      </p:bgPr>
    </p:bg>
    <p:spTree>
      <p:nvGrpSpPr>
        <p:cNvPr id="1" name=""/>
        <p:cNvGrpSpPr/>
        <p:nvPr/>
      </p:nvGrpSpPr>
      <p:grpSpPr>
        <a:xfrm>
          <a:off x="0" y="0"/>
          <a:ext cx="0" cy="0"/>
          <a:chOff x="0" y="0"/>
          <a:chExt cx="0" cy="0"/>
        </a:xfrm>
      </p:grpSpPr>
      <p:sp>
        <p:nvSpPr>
          <p:cNvPr id="3" name="TextBox 2"/>
          <p:cNvSpPr txBox="1"/>
          <p:nvPr/>
        </p:nvSpPr>
        <p:spPr>
          <a:xfrm>
            <a:off x="350520" y="518160"/>
            <a:ext cx="6446520" cy="707886"/>
          </a:xfrm>
          <a:prstGeom prst="rect">
            <a:avLst/>
          </a:prstGeom>
          <a:noFill/>
        </p:spPr>
        <p:txBody>
          <a:bodyPr wrap="square" rtlCol="0">
            <a:spAutoFit/>
          </a:bodyPr>
          <a:lstStyle/>
          <a:p>
            <a:r>
              <a:rPr lang="en-US" sz="4000" b="1" dirty="0" smtClean="0">
                <a:solidFill>
                  <a:srgbClr val="164C7D"/>
                </a:solidFill>
                <a:latin typeface="Arial" charset="0"/>
                <a:ea typeface="Arial" charset="0"/>
                <a:cs typeface="Arial" charset="0"/>
              </a:rPr>
              <a:t>KAGGLE RESULTS</a:t>
            </a:r>
          </a:p>
        </p:txBody>
      </p:sp>
      <p:pic>
        <p:nvPicPr>
          <p:cNvPr id="5" name="Picture 4"/>
          <p:cNvPicPr>
            <a:picLocks noChangeAspect="1"/>
          </p:cNvPicPr>
          <p:nvPr/>
        </p:nvPicPr>
        <p:blipFill rotWithShape="1">
          <a:blip r:embed="rId2"/>
          <a:srcRect b="17648"/>
          <a:stretch/>
        </p:blipFill>
        <p:spPr>
          <a:xfrm>
            <a:off x="11103735" y="253296"/>
            <a:ext cx="876279" cy="529727"/>
          </a:xfrm>
          <a:prstGeom prst="rect">
            <a:avLst/>
          </a:prstGeom>
        </p:spPr>
      </p:pic>
      <p:sp>
        <p:nvSpPr>
          <p:cNvPr id="6" name="TextBox 5"/>
          <p:cNvSpPr txBox="1"/>
          <p:nvPr/>
        </p:nvSpPr>
        <p:spPr>
          <a:xfrm>
            <a:off x="350520" y="1204969"/>
            <a:ext cx="9737860" cy="1651734"/>
          </a:xfrm>
          <a:prstGeom prst="rect">
            <a:avLst/>
          </a:prstGeom>
          <a:noFill/>
        </p:spPr>
        <p:txBody>
          <a:bodyPr wrap="square" rtlCol="0">
            <a:spAutoFit/>
          </a:bodyPr>
          <a:lstStyle>
            <a:defPPr>
              <a:defRPr lang="en-US"/>
            </a:defPPr>
            <a:lvl1pPr>
              <a:spcAft>
                <a:spcPts val="1600"/>
              </a:spcAft>
              <a:defRPr sz="2200">
                <a:solidFill>
                  <a:schemeClr val="bg2">
                    <a:lumMod val="75000"/>
                  </a:schemeClr>
                </a:solidFill>
                <a:latin typeface="Helvetica Neue LT Std 55 Roman" charset="0"/>
                <a:ea typeface="Helvetica Neue LT Std 55 Roman" charset="0"/>
                <a:cs typeface="Helvetica Neue LT Std 55 Roman" charset="0"/>
              </a:defRPr>
            </a:lvl1pPr>
          </a:lstStyle>
          <a:p>
            <a:r>
              <a:rPr lang="en-US" dirty="0" smtClean="0">
                <a:latin typeface="Arial" charset="0"/>
                <a:ea typeface="Arial" charset="0"/>
                <a:cs typeface="Arial" charset="0"/>
              </a:rPr>
              <a:t>600 </a:t>
            </a:r>
            <a:r>
              <a:rPr lang="en-US" dirty="0">
                <a:latin typeface="Arial" charset="0"/>
                <a:ea typeface="Arial" charset="0"/>
                <a:cs typeface="Arial" charset="0"/>
              </a:rPr>
              <a:t>submissions (from place 400-1000) were naive predictions, all with the same exact score of 53.269%Current winning score: 53.743% - only 0.5 </a:t>
            </a:r>
            <a:r>
              <a:rPr lang="en-US" dirty="0" err="1">
                <a:latin typeface="Arial" charset="0"/>
                <a:ea typeface="Arial" charset="0"/>
                <a:cs typeface="Arial" charset="0"/>
              </a:rPr>
              <a:t>pps</a:t>
            </a:r>
            <a:r>
              <a:rPr lang="en-US" dirty="0">
                <a:latin typeface="Arial" charset="0"/>
                <a:ea typeface="Arial" charset="0"/>
                <a:cs typeface="Arial" charset="0"/>
              </a:rPr>
              <a:t> above Regression </a:t>
            </a:r>
            <a:r>
              <a:rPr lang="en-US" dirty="0" smtClean="0">
                <a:latin typeface="Arial" charset="0"/>
                <a:ea typeface="Arial" charset="0"/>
                <a:cs typeface="Arial" charset="0"/>
              </a:rPr>
              <a:t>2!</a:t>
            </a:r>
            <a:endParaRPr lang="en-US" dirty="0">
              <a:latin typeface="Arial" charset="0"/>
              <a:ea typeface="Arial" charset="0"/>
              <a:cs typeface="Arial" charset="0"/>
            </a:endParaRPr>
          </a:p>
          <a:p>
            <a:r>
              <a:rPr lang="en-US" dirty="0">
                <a:latin typeface="Arial" charset="0"/>
                <a:ea typeface="Arial" charset="0"/>
                <a:cs typeface="Arial" charset="0"/>
              </a:rPr>
              <a:t>.</a:t>
            </a:r>
          </a:p>
        </p:txBody>
      </p:sp>
      <p:sp>
        <p:nvSpPr>
          <p:cNvPr id="4" name="Rectangle 3"/>
          <p:cNvSpPr/>
          <p:nvPr/>
        </p:nvSpPr>
        <p:spPr>
          <a:xfrm>
            <a:off x="350520" y="2522455"/>
            <a:ext cx="6096000" cy="2092881"/>
          </a:xfrm>
          <a:prstGeom prst="rect">
            <a:avLst/>
          </a:prstGeom>
        </p:spPr>
        <p:txBody>
          <a:bodyPr>
            <a:spAutoFit/>
          </a:bodyPr>
          <a:lstStyle/>
          <a:p>
            <a:pPr>
              <a:spcAft>
                <a:spcPts val="1600"/>
              </a:spcAft>
            </a:pPr>
            <a:r>
              <a:rPr lang="en-US" dirty="0" smtClean="0">
                <a:solidFill>
                  <a:schemeClr val="tx1">
                    <a:lumMod val="75000"/>
                    <a:lumOff val="25000"/>
                  </a:schemeClr>
                </a:solidFill>
                <a:latin typeface="Arial" charset="0"/>
                <a:ea typeface="Arial" charset="0"/>
                <a:cs typeface="Arial" charset="0"/>
              </a:rPr>
              <a:t>Regression 1 (full demographic): 1.587% (place 1,466)</a:t>
            </a:r>
          </a:p>
          <a:p>
            <a:pPr>
              <a:spcAft>
                <a:spcPts val="1600"/>
              </a:spcAft>
            </a:pPr>
            <a:r>
              <a:rPr lang="en-US" dirty="0" smtClean="0">
                <a:solidFill>
                  <a:schemeClr val="tx1">
                    <a:lumMod val="75000"/>
                    <a:lumOff val="25000"/>
                  </a:schemeClr>
                </a:solidFill>
                <a:latin typeface="Arial" charset="0"/>
                <a:ea typeface="Arial" charset="0"/>
                <a:cs typeface="Arial" charset="0"/>
              </a:rPr>
              <a:t>Regression 2 (quote view history + limited demographic): 53.243% (place 1,112)</a:t>
            </a:r>
          </a:p>
          <a:p>
            <a:pPr>
              <a:spcAft>
                <a:spcPts val="1600"/>
              </a:spcAft>
            </a:pPr>
            <a:r>
              <a:rPr lang="en-US" dirty="0" smtClean="0">
                <a:solidFill>
                  <a:schemeClr val="tx1">
                    <a:lumMod val="75000"/>
                    <a:lumOff val="25000"/>
                  </a:schemeClr>
                </a:solidFill>
                <a:latin typeface="Arial" charset="0"/>
                <a:ea typeface="Arial" charset="0"/>
                <a:cs typeface="Arial" charset="0"/>
              </a:rPr>
              <a:t>Regression </a:t>
            </a:r>
            <a:r>
              <a:rPr lang="en-US" dirty="0">
                <a:solidFill>
                  <a:schemeClr val="tx1">
                    <a:lumMod val="75000"/>
                    <a:lumOff val="25000"/>
                  </a:schemeClr>
                </a:solidFill>
                <a:latin typeface="Arial" charset="0"/>
                <a:ea typeface="Arial" charset="0"/>
                <a:cs typeface="Arial" charset="0"/>
              </a:rPr>
              <a:t>3 (last viewed): 53.269% (place 990)</a:t>
            </a:r>
          </a:p>
          <a:p>
            <a:pPr>
              <a:spcAft>
                <a:spcPts val="1600"/>
              </a:spcAft>
            </a:pPr>
            <a:r>
              <a:rPr lang="en-US" dirty="0">
                <a:solidFill>
                  <a:schemeClr val="tx1">
                    <a:lumMod val="75000"/>
                    <a:lumOff val="25000"/>
                  </a:schemeClr>
                </a:solidFill>
                <a:latin typeface="Arial" charset="0"/>
                <a:ea typeface="Arial" charset="0"/>
                <a:cs typeface="Arial" charset="0"/>
              </a:rPr>
              <a:t>Regression 4 (first viewed): 16.025% (place 1,396</a:t>
            </a:r>
            <a:r>
              <a:rPr lang="en-US" dirty="0" smtClean="0">
                <a:solidFill>
                  <a:schemeClr val="tx1">
                    <a:lumMod val="75000"/>
                    <a:lumOff val="25000"/>
                  </a:schemeClr>
                </a:solidFill>
                <a:latin typeface="Arial" charset="0"/>
                <a:ea typeface="Arial" charset="0"/>
                <a:cs typeface="Arial" charset="0"/>
              </a:rPr>
              <a:t>)</a:t>
            </a:r>
            <a:endParaRPr lang="en-US" dirty="0">
              <a:solidFill>
                <a:schemeClr val="tx1">
                  <a:lumMod val="75000"/>
                  <a:lumOff val="25000"/>
                </a:schemeClr>
              </a:solidFill>
              <a:latin typeface="Arial" charset="0"/>
              <a:ea typeface="Arial" charset="0"/>
              <a:cs typeface="Arial" charset="0"/>
            </a:endParaRPr>
          </a:p>
        </p:txBody>
      </p:sp>
    </p:spTree>
    <p:extLst>
      <p:ext uri="{BB962C8B-B14F-4D97-AF65-F5344CB8AC3E}">
        <p14:creationId xmlns:p14="http://schemas.microsoft.com/office/powerpoint/2010/main" val="17543541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7FDF6"/>
        </a:solidFill>
        <a:effectLst/>
      </p:bgPr>
    </p:bg>
    <p:spTree>
      <p:nvGrpSpPr>
        <p:cNvPr id="1" name=""/>
        <p:cNvGrpSpPr/>
        <p:nvPr/>
      </p:nvGrpSpPr>
      <p:grpSpPr>
        <a:xfrm>
          <a:off x="0" y="0"/>
          <a:ext cx="0" cy="0"/>
          <a:chOff x="0" y="0"/>
          <a:chExt cx="0" cy="0"/>
        </a:xfrm>
      </p:grpSpPr>
      <p:sp>
        <p:nvSpPr>
          <p:cNvPr id="3" name="TextBox 2"/>
          <p:cNvSpPr txBox="1"/>
          <p:nvPr/>
        </p:nvSpPr>
        <p:spPr>
          <a:xfrm>
            <a:off x="350520" y="518160"/>
            <a:ext cx="6446520" cy="707886"/>
          </a:xfrm>
          <a:prstGeom prst="rect">
            <a:avLst/>
          </a:prstGeom>
          <a:noFill/>
        </p:spPr>
        <p:txBody>
          <a:bodyPr wrap="square" rtlCol="0">
            <a:spAutoFit/>
          </a:bodyPr>
          <a:lstStyle/>
          <a:p>
            <a:r>
              <a:rPr lang="en-US" sz="4000" b="1" dirty="0" smtClean="0">
                <a:solidFill>
                  <a:srgbClr val="164C7D"/>
                </a:solidFill>
                <a:latin typeface="Arial" charset="0"/>
                <a:ea typeface="Arial" charset="0"/>
                <a:cs typeface="Arial" charset="0"/>
              </a:rPr>
              <a:t>FINDINGS</a:t>
            </a:r>
          </a:p>
        </p:txBody>
      </p:sp>
      <p:pic>
        <p:nvPicPr>
          <p:cNvPr id="5" name="Picture 4"/>
          <p:cNvPicPr>
            <a:picLocks noChangeAspect="1"/>
          </p:cNvPicPr>
          <p:nvPr/>
        </p:nvPicPr>
        <p:blipFill rotWithShape="1">
          <a:blip r:embed="rId3"/>
          <a:srcRect b="17648"/>
          <a:stretch/>
        </p:blipFill>
        <p:spPr>
          <a:xfrm>
            <a:off x="11103735" y="253296"/>
            <a:ext cx="876279" cy="529727"/>
          </a:xfrm>
          <a:prstGeom prst="rect">
            <a:avLst/>
          </a:prstGeom>
        </p:spPr>
      </p:pic>
      <p:sp>
        <p:nvSpPr>
          <p:cNvPr id="6" name="TextBox 5"/>
          <p:cNvSpPr txBox="1"/>
          <p:nvPr/>
        </p:nvSpPr>
        <p:spPr>
          <a:xfrm>
            <a:off x="350520" y="1294909"/>
            <a:ext cx="9737860" cy="954107"/>
          </a:xfrm>
          <a:prstGeom prst="rect">
            <a:avLst/>
          </a:prstGeom>
          <a:noFill/>
        </p:spPr>
        <p:txBody>
          <a:bodyPr wrap="square" rtlCol="0">
            <a:spAutoFit/>
          </a:bodyPr>
          <a:lstStyle>
            <a:defPPr>
              <a:defRPr lang="en-US"/>
            </a:defPPr>
            <a:lvl1pPr>
              <a:defRPr sz="2500">
                <a:solidFill>
                  <a:schemeClr val="bg2">
                    <a:lumMod val="75000"/>
                  </a:schemeClr>
                </a:solidFill>
                <a:latin typeface="Helvetica Neue LT Std 55 Roman" charset="0"/>
                <a:ea typeface="Helvetica Neue LT Std 55 Roman" charset="0"/>
                <a:cs typeface="Helvetica Neue LT Std 55 Roman" charset="0"/>
              </a:defRPr>
            </a:lvl1pPr>
          </a:lstStyle>
          <a:p>
            <a:r>
              <a:rPr lang="en-US" sz="2800" dirty="0" smtClean="0">
                <a:latin typeface="Arial" charset="0"/>
                <a:ea typeface="Arial" charset="0"/>
                <a:cs typeface="Arial" charset="0"/>
              </a:rPr>
              <a:t>Data quality played a huge role in the usefulness of the outcome of the regression.</a:t>
            </a:r>
            <a:endParaRPr lang="en-US" dirty="0">
              <a:latin typeface="Arial" charset="0"/>
              <a:ea typeface="Arial" charset="0"/>
              <a:cs typeface="Arial" charset="0"/>
            </a:endParaRPr>
          </a:p>
        </p:txBody>
      </p:sp>
      <p:sp>
        <p:nvSpPr>
          <p:cNvPr id="9" name="Rectangle 8"/>
          <p:cNvSpPr/>
          <p:nvPr/>
        </p:nvSpPr>
        <p:spPr>
          <a:xfrm>
            <a:off x="609605" y="4794997"/>
            <a:ext cx="9737860" cy="1200329"/>
          </a:xfrm>
          <a:prstGeom prst="rect">
            <a:avLst/>
          </a:prstGeom>
        </p:spPr>
        <p:txBody>
          <a:bodyPr wrap="square">
            <a:spAutoFit/>
          </a:bodyPr>
          <a:lstStyle/>
          <a:p>
            <a:r>
              <a:rPr lang="en-US" dirty="0">
                <a:latin typeface="Arial" charset="0"/>
                <a:ea typeface="Arial" charset="0"/>
                <a:cs typeface="Arial" charset="0"/>
              </a:rPr>
              <a:t/>
            </a:r>
            <a:br>
              <a:rPr lang="en-US" dirty="0">
                <a:latin typeface="Arial" charset="0"/>
                <a:ea typeface="Arial" charset="0"/>
                <a:cs typeface="Arial" charset="0"/>
              </a:rPr>
            </a:br>
            <a:endParaRPr lang="en-US" dirty="0" smtClean="0">
              <a:solidFill>
                <a:srgbClr val="595959"/>
              </a:solidFill>
              <a:latin typeface="Arial" charset="0"/>
              <a:ea typeface="Arial" charset="0"/>
              <a:cs typeface="Arial" charset="0"/>
            </a:endParaRPr>
          </a:p>
          <a:p>
            <a:pPr>
              <a:spcAft>
                <a:spcPts val="1600"/>
              </a:spcAft>
            </a:pPr>
            <a:r>
              <a:rPr lang="en-US" dirty="0">
                <a:solidFill>
                  <a:srgbClr val="595959"/>
                </a:solidFill>
                <a:latin typeface="Arial" charset="0"/>
                <a:ea typeface="Arial" charset="0"/>
                <a:cs typeface="Arial" charset="0"/>
              </a:rPr>
              <a:t/>
            </a:r>
            <a:br>
              <a:rPr lang="en-US" dirty="0">
                <a:solidFill>
                  <a:srgbClr val="595959"/>
                </a:solidFill>
                <a:latin typeface="Arial" charset="0"/>
                <a:ea typeface="Arial" charset="0"/>
                <a:cs typeface="Arial" charset="0"/>
              </a:rPr>
            </a:br>
            <a:endParaRPr lang="en-US" dirty="0">
              <a:solidFill>
                <a:srgbClr val="595959"/>
              </a:solidFill>
              <a:latin typeface="Arial" charset="0"/>
              <a:ea typeface="Arial" charset="0"/>
              <a:cs typeface="Arial"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62247" y="5995326"/>
            <a:ext cx="892394" cy="892394"/>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0400" y="4798925"/>
            <a:ext cx="892394" cy="892394"/>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062246" y="4095158"/>
            <a:ext cx="892394" cy="892394"/>
          </a:xfrm>
          <a:prstGeom prst="rect">
            <a:avLst/>
          </a:prstGeom>
        </p:spPr>
      </p:pic>
      <p:sp>
        <p:nvSpPr>
          <p:cNvPr id="10" name="Rectangle 9"/>
          <p:cNvSpPr/>
          <p:nvPr/>
        </p:nvSpPr>
        <p:spPr>
          <a:xfrm>
            <a:off x="12459274" y="6902531"/>
            <a:ext cx="2204450" cy="369332"/>
          </a:xfrm>
          <a:prstGeom prst="rect">
            <a:avLst/>
          </a:prstGeom>
        </p:spPr>
        <p:txBody>
          <a:bodyPr wrap="none">
            <a:spAutoFit/>
          </a:bodyPr>
          <a:lstStyle/>
          <a:p>
            <a:pPr>
              <a:spcAft>
                <a:spcPts val="1600"/>
              </a:spcAft>
            </a:pPr>
            <a:r>
              <a:rPr lang="en-US" b="1" dirty="0" smtClean="0">
                <a:solidFill>
                  <a:srgbClr val="595959"/>
                </a:solidFill>
                <a:latin typeface="Helvetica" charset="0"/>
                <a:ea typeface="Helvetica" charset="0"/>
                <a:cs typeface="Helvetica" charset="0"/>
              </a:rPr>
              <a:t>Behavior &gt; Demos</a:t>
            </a:r>
            <a:endParaRPr lang="en-US" dirty="0">
              <a:latin typeface="Helvetica" charset="0"/>
              <a:ea typeface="Helvetica" charset="0"/>
              <a:cs typeface="Helvetica" charset="0"/>
            </a:endParaRPr>
          </a:p>
        </p:txBody>
      </p:sp>
      <p:sp>
        <p:nvSpPr>
          <p:cNvPr id="11" name="Rectangle 10"/>
          <p:cNvSpPr/>
          <p:nvPr/>
        </p:nvSpPr>
        <p:spPr>
          <a:xfrm>
            <a:off x="12459274" y="5049908"/>
            <a:ext cx="2356980" cy="646331"/>
          </a:xfrm>
          <a:prstGeom prst="rect">
            <a:avLst/>
          </a:prstGeom>
        </p:spPr>
        <p:txBody>
          <a:bodyPr wrap="square">
            <a:spAutoFit/>
          </a:bodyPr>
          <a:lstStyle/>
          <a:p>
            <a:pPr>
              <a:spcAft>
                <a:spcPts val="1600"/>
              </a:spcAft>
            </a:pPr>
            <a:r>
              <a:rPr lang="en-US" b="1" dirty="0" smtClean="0">
                <a:solidFill>
                  <a:srgbClr val="595959"/>
                </a:solidFill>
                <a:latin typeface="Helvetica" charset="0"/>
                <a:ea typeface="Helvetica" charset="0"/>
                <a:cs typeface="Helvetica" charset="0"/>
              </a:rPr>
              <a:t>Car age is the most significant factor</a:t>
            </a:r>
          </a:p>
        </p:txBody>
      </p:sp>
      <p:sp>
        <p:nvSpPr>
          <p:cNvPr id="12" name="Rectangle 11"/>
          <p:cNvSpPr/>
          <p:nvPr/>
        </p:nvSpPr>
        <p:spPr>
          <a:xfrm>
            <a:off x="5826832" y="3441097"/>
            <a:ext cx="2511285" cy="646331"/>
          </a:xfrm>
          <a:prstGeom prst="rect">
            <a:avLst/>
          </a:prstGeom>
        </p:spPr>
        <p:txBody>
          <a:bodyPr wrap="square">
            <a:spAutoFit/>
          </a:bodyPr>
          <a:lstStyle/>
          <a:p>
            <a:pPr>
              <a:spcAft>
                <a:spcPts val="1600"/>
              </a:spcAft>
            </a:pPr>
            <a:r>
              <a:rPr lang="en-US" b="1" dirty="0" smtClean="0">
                <a:solidFill>
                  <a:srgbClr val="595959"/>
                </a:solidFill>
                <a:latin typeface="Arial" charset="0"/>
                <a:ea typeface="Arial" charset="0"/>
                <a:cs typeface="Arial" charset="0"/>
              </a:rPr>
              <a:t>Focus on algorithms for MAX profits</a:t>
            </a:r>
          </a:p>
        </p:txBody>
      </p:sp>
      <p:sp>
        <p:nvSpPr>
          <p:cNvPr id="13" name="Rectangle 12"/>
          <p:cNvSpPr/>
          <p:nvPr/>
        </p:nvSpPr>
        <p:spPr>
          <a:xfrm>
            <a:off x="5810955" y="5583518"/>
            <a:ext cx="2511285" cy="923330"/>
          </a:xfrm>
          <a:prstGeom prst="rect">
            <a:avLst/>
          </a:prstGeom>
        </p:spPr>
        <p:txBody>
          <a:bodyPr wrap="square">
            <a:spAutoFit/>
          </a:bodyPr>
          <a:lstStyle/>
          <a:p>
            <a:pPr>
              <a:spcAft>
                <a:spcPts val="1600"/>
              </a:spcAft>
            </a:pPr>
            <a:r>
              <a:rPr lang="en-US" b="1" dirty="0" smtClean="0">
                <a:solidFill>
                  <a:srgbClr val="595959"/>
                </a:solidFill>
                <a:latin typeface="Arial" charset="0"/>
                <a:ea typeface="Arial" charset="0"/>
                <a:cs typeface="Arial" charset="0"/>
              </a:rPr>
              <a:t>Previous insurance info helps for better predictions</a:t>
            </a:r>
          </a:p>
        </p:txBody>
      </p:sp>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66267" y="2437544"/>
            <a:ext cx="1032414" cy="1032414"/>
          </a:xfrm>
          <a:prstGeom prst="rect">
            <a:avLst/>
          </a:prstGeom>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78085" y="4676714"/>
            <a:ext cx="750770" cy="750770"/>
          </a:xfrm>
          <a:prstGeom prst="rect">
            <a:avLst/>
          </a:prstGeom>
        </p:spPr>
      </p:pic>
      <p:sp>
        <p:nvSpPr>
          <p:cNvPr id="18" name="Rectangle 17"/>
          <p:cNvSpPr/>
          <p:nvPr/>
        </p:nvSpPr>
        <p:spPr>
          <a:xfrm>
            <a:off x="3164920" y="5518193"/>
            <a:ext cx="1821865" cy="646331"/>
          </a:xfrm>
          <a:prstGeom prst="rect">
            <a:avLst/>
          </a:prstGeom>
        </p:spPr>
        <p:txBody>
          <a:bodyPr wrap="square">
            <a:spAutoFit/>
          </a:bodyPr>
          <a:lstStyle/>
          <a:p>
            <a:pPr>
              <a:spcAft>
                <a:spcPts val="1600"/>
              </a:spcAft>
            </a:pPr>
            <a:r>
              <a:rPr lang="en-US" b="1" smtClean="0">
                <a:solidFill>
                  <a:srgbClr val="595959"/>
                </a:solidFill>
                <a:latin typeface="Arial" charset="0"/>
                <a:ea typeface="Arial" charset="0"/>
                <a:cs typeface="Arial" charset="0"/>
              </a:rPr>
              <a:t>Poor info = poor hit rate</a:t>
            </a:r>
            <a:endParaRPr lang="en-US" b="1" dirty="0" smtClean="0">
              <a:solidFill>
                <a:srgbClr val="595959"/>
              </a:solidFill>
              <a:latin typeface="Arial" charset="0"/>
              <a:ea typeface="Arial" charset="0"/>
              <a:cs typeface="Arial" charset="0"/>
            </a:endParaRPr>
          </a:p>
        </p:txBody>
      </p:sp>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59322" y="2437544"/>
            <a:ext cx="1019884" cy="1019884"/>
          </a:xfrm>
          <a:prstGeom prst="rect">
            <a:avLst/>
          </a:prstGeom>
        </p:spPr>
      </p:pic>
      <p:sp>
        <p:nvSpPr>
          <p:cNvPr id="20" name="Rectangle 19"/>
          <p:cNvSpPr/>
          <p:nvPr/>
        </p:nvSpPr>
        <p:spPr>
          <a:xfrm>
            <a:off x="3050321" y="3441097"/>
            <a:ext cx="2535879" cy="923330"/>
          </a:xfrm>
          <a:prstGeom prst="rect">
            <a:avLst/>
          </a:prstGeom>
        </p:spPr>
        <p:txBody>
          <a:bodyPr wrap="square">
            <a:spAutoFit/>
          </a:bodyPr>
          <a:lstStyle/>
          <a:p>
            <a:pPr>
              <a:spcAft>
                <a:spcPts val="1600"/>
              </a:spcAft>
            </a:pPr>
            <a:r>
              <a:rPr lang="en-US" b="1" dirty="0" smtClean="0">
                <a:solidFill>
                  <a:srgbClr val="595959"/>
                </a:solidFill>
                <a:latin typeface="Arial" charset="0"/>
                <a:ea typeface="Arial" charset="0"/>
                <a:cs typeface="Arial" charset="0"/>
              </a:rPr>
              <a:t>“Default” option is very important and </a:t>
            </a:r>
            <a:r>
              <a:rPr lang="en-US" b="1" smtClean="0">
                <a:solidFill>
                  <a:srgbClr val="595959"/>
                </a:solidFill>
                <a:latin typeface="Arial" charset="0"/>
                <a:ea typeface="Arial" charset="0"/>
                <a:cs typeface="Arial" charset="0"/>
              </a:rPr>
              <a:t>determines purchase</a:t>
            </a:r>
            <a:endParaRPr lang="en-US" b="1" dirty="0" smtClean="0">
              <a:solidFill>
                <a:srgbClr val="595959"/>
              </a:solidFill>
              <a:latin typeface="Arial" charset="0"/>
              <a:ea typeface="Arial" charset="0"/>
              <a:cs typeface="Arial" charset="0"/>
            </a:endParaRPr>
          </a:p>
        </p:txBody>
      </p:sp>
    </p:spTree>
    <p:extLst>
      <p:ext uri="{BB962C8B-B14F-4D97-AF65-F5344CB8AC3E}">
        <p14:creationId xmlns:p14="http://schemas.microsoft.com/office/powerpoint/2010/main" val="5761510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7FDF6"/>
        </a:solidFill>
        <a:effectLst/>
      </p:bgPr>
    </p:bg>
    <p:spTree>
      <p:nvGrpSpPr>
        <p:cNvPr id="1" name=""/>
        <p:cNvGrpSpPr/>
        <p:nvPr/>
      </p:nvGrpSpPr>
      <p:grpSpPr>
        <a:xfrm>
          <a:off x="0" y="0"/>
          <a:ext cx="0" cy="0"/>
          <a:chOff x="0" y="0"/>
          <a:chExt cx="0" cy="0"/>
        </a:xfrm>
      </p:grpSpPr>
      <p:sp>
        <p:nvSpPr>
          <p:cNvPr id="3" name="TextBox 2"/>
          <p:cNvSpPr txBox="1"/>
          <p:nvPr/>
        </p:nvSpPr>
        <p:spPr>
          <a:xfrm>
            <a:off x="350520" y="518160"/>
            <a:ext cx="10095338" cy="707886"/>
          </a:xfrm>
          <a:prstGeom prst="rect">
            <a:avLst/>
          </a:prstGeom>
          <a:noFill/>
        </p:spPr>
        <p:txBody>
          <a:bodyPr wrap="square" rtlCol="0">
            <a:spAutoFit/>
          </a:bodyPr>
          <a:lstStyle/>
          <a:p>
            <a:r>
              <a:rPr lang="en-US" sz="4000" b="1" smtClean="0">
                <a:solidFill>
                  <a:srgbClr val="164C7D"/>
                </a:solidFill>
                <a:latin typeface="Arial" charset="0"/>
                <a:ea typeface="Arial" charset="0"/>
                <a:cs typeface="Arial" charset="0"/>
              </a:rPr>
              <a:t>LIMITATION OF DATA &amp; NEXT STEPS</a:t>
            </a:r>
            <a:endParaRPr lang="en-US" sz="4000" b="1" dirty="0" smtClean="0">
              <a:solidFill>
                <a:srgbClr val="164C7D"/>
              </a:solidFill>
              <a:latin typeface="Arial" charset="0"/>
              <a:ea typeface="Arial" charset="0"/>
              <a:cs typeface="Arial" charset="0"/>
            </a:endParaRPr>
          </a:p>
        </p:txBody>
      </p:sp>
      <p:pic>
        <p:nvPicPr>
          <p:cNvPr id="5" name="Picture 4"/>
          <p:cNvPicPr>
            <a:picLocks noChangeAspect="1"/>
          </p:cNvPicPr>
          <p:nvPr/>
        </p:nvPicPr>
        <p:blipFill rotWithShape="1">
          <a:blip r:embed="rId2"/>
          <a:srcRect b="17648"/>
          <a:stretch/>
        </p:blipFill>
        <p:spPr>
          <a:xfrm>
            <a:off x="11103735" y="253296"/>
            <a:ext cx="876279" cy="529727"/>
          </a:xfrm>
          <a:prstGeom prst="rect">
            <a:avLst/>
          </a:prstGeom>
        </p:spPr>
      </p:pic>
      <p:sp>
        <p:nvSpPr>
          <p:cNvPr id="6" name="TextBox 5"/>
          <p:cNvSpPr txBox="1"/>
          <p:nvPr/>
        </p:nvSpPr>
        <p:spPr>
          <a:xfrm>
            <a:off x="350520" y="1294909"/>
            <a:ext cx="10637270" cy="769441"/>
          </a:xfrm>
          <a:prstGeom prst="rect">
            <a:avLst/>
          </a:prstGeom>
          <a:noFill/>
        </p:spPr>
        <p:txBody>
          <a:bodyPr wrap="square" rtlCol="0">
            <a:spAutoFit/>
          </a:bodyPr>
          <a:lstStyle>
            <a:defPPr>
              <a:defRPr lang="en-US"/>
            </a:defPPr>
            <a:lvl1pPr>
              <a:defRPr sz="2500">
                <a:solidFill>
                  <a:schemeClr val="bg2">
                    <a:lumMod val="75000"/>
                  </a:schemeClr>
                </a:solidFill>
                <a:latin typeface="Helvetica Neue LT Std 55 Roman" charset="0"/>
                <a:ea typeface="Helvetica Neue LT Std 55 Roman" charset="0"/>
                <a:cs typeface="Helvetica Neue LT Std 55 Roman" charset="0"/>
              </a:defRPr>
            </a:lvl1pPr>
          </a:lstStyle>
          <a:p>
            <a:r>
              <a:rPr lang="en-US" sz="2200" dirty="0" smtClean="0">
                <a:latin typeface="Arial" charset="0"/>
                <a:ea typeface="Arial" charset="0"/>
                <a:cs typeface="Arial" charset="0"/>
              </a:rPr>
              <a:t>Data provided is difficult to interpret because of obtuse labeling, and is missing metrics that impact customer decisions.</a:t>
            </a:r>
            <a:endParaRPr lang="en-US" sz="2200" dirty="0">
              <a:latin typeface="Arial" charset="0"/>
              <a:ea typeface="Arial" charset="0"/>
              <a:cs typeface="Arial" charset="0"/>
            </a:endParaRPr>
          </a:p>
        </p:txBody>
      </p:sp>
      <p:sp>
        <p:nvSpPr>
          <p:cNvPr id="9" name="Rectangle 8"/>
          <p:cNvSpPr/>
          <p:nvPr/>
        </p:nvSpPr>
        <p:spPr>
          <a:xfrm>
            <a:off x="350520" y="2317879"/>
            <a:ext cx="9737860" cy="1128514"/>
          </a:xfrm>
          <a:prstGeom prst="rect">
            <a:avLst/>
          </a:prstGeom>
        </p:spPr>
        <p:txBody>
          <a:bodyPr wrap="square">
            <a:spAutoFit/>
          </a:bodyPr>
          <a:lstStyle/>
          <a:p>
            <a:pPr fontAlgn="base">
              <a:spcAft>
                <a:spcPts val="1600"/>
              </a:spcAft>
            </a:pPr>
            <a:endParaRPr lang="en-US" dirty="0" smtClean="0">
              <a:solidFill>
                <a:srgbClr val="595959"/>
              </a:solidFill>
              <a:latin typeface="Arial" charset="0"/>
              <a:ea typeface="Arial" charset="0"/>
              <a:cs typeface="Arial" charset="0"/>
            </a:endParaRPr>
          </a:p>
          <a:p>
            <a:pPr>
              <a:spcAft>
                <a:spcPts val="1600"/>
              </a:spcAft>
            </a:pPr>
            <a:r>
              <a:rPr lang="en-US" dirty="0">
                <a:solidFill>
                  <a:srgbClr val="595959"/>
                </a:solidFill>
                <a:latin typeface="Arial" charset="0"/>
                <a:ea typeface="Arial" charset="0"/>
                <a:cs typeface="Arial" charset="0"/>
              </a:rPr>
              <a:t/>
            </a:r>
            <a:br>
              <a:rPr lang="en-US" dirty="0">
                <a:solidFill>
                  <a:srgbClr val="595959"/>
                </a:solidFill>
                <a:latin typeface="Arial" charset="0"/>
                <a:ea typeface="Arial" charset="0"/>
                <a:cs typeface="Arial" charset="0"/>
              </a:rPr>
            </a:br>
            <a:endParaRPr lang="en-US" dirty="0">
              <a:solidFill>
                <a:srgbClr val="595959"/>
              </a:solidFill>
              <a:latin typeface="Arial" charset="0"/>
              <a:ea typeface="Arial" charset="0"/>
              <a:cs typeface="Arial" charset="0"/>
            </a:endParaRPr>
          </a:p>
        </p:txBody>
      </p:sp>
      <p:sp>
        <p:nvSpPr>
          <p:cNvPr id="2" name="Rectangle 1"/>
          <p:cNvSpPr/>
          <p:nvPr/>
        </p:nvSpPr>
        <p:spPr>
          <a:xfrm>
            <a:off x="350520" y="2249016"/>
            <a:ext cx="6576238" cy="5121915"/>
          </a:xfrm>
          <a:prstGeom prst="rect">
            <a:avLst/>
          </a:prstGeom>
        </p:spPr>
        <p:txBody>
          <a:bodyPr wrap="square">
            <a:spAutoFit/>
          </a:bodyPr>
          <a:lstStyle/>
          <a:p>
            <a:pPr>
              <a:spcBef>
                <a:spcPts val="500"/>
              </a:spcBef>
            </a:pPr>
            <a:r>
              <a:rPr lang="en-US" b="1" dirty="0" smtClean="0">
                <a:solidFill>
                  <a:schemeClr val="tx1">
                    <a:lumMod val="65000"/>
                    <a:lumOff val="35000"/>
                  </a:schemeClr>
                </a:solidFill>
                <a:latin typeface="Arial" charset="0"/>
                <a:ea typeface="Arial" charset="0"/>
                <a:cs typeface="Arial" charset="0"/>
              </a:rPr>
              <a:t>Recommendation </a:t>
            </a:r>
            <a:r>
              <a:rPr lang="en-US" b="1" dirty="0">
                <a:solidFill>
                  <a:schemeClr val="tx1">
                    <a:lumMod val="65000"/>
                    <a:lumOff val="35000"/>
                  </a:schemeClr>
                </a:solidFill>
                <a:latin typeface="Arial" charset="0"/>
                <a:ea typeface="Arial" charset="0"/>
                <a:cs typeface="Arial" charset="0"/>
              </a:rPr>
              <a:t>on data collection for further analysis:</a:t>
            </a:r>
            <a:endParaRPr lang="en-US" dirty="0">
              <a:solidFill>
                <a:schemeClr val="tx1">
                  <a:lumMod val="65000"/>
                  <a:lumOff val="35000"/>
                </a:schemeClr>
              </a:solidFill>
              <a:latin typeface="Arial" charset="0"/>
              <a:ea typeface="Arial" charset="0"/>
              <a:cs typeface="Arial" charset="0"/>
            </a:endParaRPr>
          </a:p>
          <a:p>
            <a:pPr fontAlgn="base">
              <a:spcBef>
                <a:spcPts val="500"/>
              </a:spcBef>
              <a:buFont typeface="+mj-lt"/>
              <a:buAutoNum type="arabicPeriod"/>
            </a:pPr>
            <a:r>
              <a:rPr lang="en-US" dirty="0">
                <a:solidFill>
                  <a:schemeClr val="tx1">
                    <a:lumMod val="65000"/>
                    <a:lumOff val="35000"/>
                  </a:schemeClr>
                </a:solidFill>
                <a:latin typeface="Arial" charset="0"/>
                <a:ea typeface="Arial" charset="0"/>
                <a:cs typeface="Arial" charset="0"/>
              </a:rPr>
              <a:t>Include non-customer data to get full picture (not on file)</a:t>
            </a:r>
          </a:p>
          <a:p>
            <a:pPr fontAlgn="base">
              <a:buFont typeface="+mj-lt"/>
              <a:buAutoNum type="arabicPeriod"/>
            </a:pPr>
            <a:r>
              <a:rPr lang="en-US" dirty="0">
                <a:solidFill>
                  <a:schemeClr val="tx1">
                    <a:lumMod val="65000"/>
                    <a:lumOff val="35000"/>
                  </a:schemeClr>
                </a:solidFill>
                <a:latin typeface="Arial" charset="0"/>
                <a:ea typeface="Arial" charset="0"/>
                <a:cs typeface="Arial" charset="0"/>
              </a:rPr>
              <a:t>Clearly labeled data for better recs</a:t>
            </a:r>
          </a:p>
          <a:p>
            <a:pPr fontAlgn="base">
              <a:buFont typeface="+mj-lt"/>
              <a:buAutoNum type="arabicPeriod"/>
            </a:pPr>
            <a:r>
              <a:rPr lang="en-US" dirty="0">
                <a:solidFill>
                  <a:schemeClr val="tx1">
                    <a:lumMod val="65000"/>
                    <a:lumOff val="35000"/>
                  </a:schemeClr>
                </a:solidFill>
                <a:latin typeface="Arial" charset="0"/>
                <a:ea typeface="Arial" charset="0"/>
                <a:cs typeface="Arial" charset="0"/>
              </a:rPr>
              <a:t>The breakdown the risk factor:</a:t>
            </a:r>
          </a:p>
          <a:p>
            <a:pPr lvl="1">
              <a:spcBef>
                <a:spcPts val="500"/>
              </a:spcBef>
            </a:pPr>
            <a:r>
              <a:rPr lang="en-US" dirty="0">
                <a:solidFill>
                  <a:schemeClr val="tx1">
                    <a:lumMod val="65000"/>
                    <a:lumOff val="35000"/>
                  </a:schemeClr>
                </a:solidFill>
                <a:latin typeface="Arial" charset="0"/>
                <a:ea typeface="Arial" charset="0"/>
                <a:cs typeface="Arial" charset="0"/>
              </a:rPr>
              <a:t>  </a:t>
            </a:r>
            <a:r>
              <a:rPr lang="en-US" u="sng" dirty="0">
                <a:solidFill>
                  <a:schemeClr val="tx1">
                    <a:lumMod val="65000"/>
                    <a:lumOff val="35000"/>
                  </a:schemeClr>
                </a:solidFill>
                <a:latin typeface="Arial" charset="0"/>
                <a:ea typeface="Arial" charset="0"/>
                <a:cs typeface="Arial" charset="0"/>
              </a:rPr>
              <a:t>Driver’s information</a:t>
            </a:r>
            <a:endParaRPr lang="en-US" dirty="0">
              <a:solidFill>
                <a:schemeClr val="tx1">
                  <a:lumMod val="65000"/>
                  <a:lumOff val="35000"/>
                </a:schemeClr>
              </a:solidFill>
              <a:latin typeface="Arial" charset="0"/>
              <a:ea typeface="Arial" charset="0"/>
              <a:cs typeface="Arial" charset="0"/>
            </a:endParaRPr>
          </a:p>
          <a:p>
            <a:pPr lvl="1" fontAlgn="base">
              <a:spcBef>
                <a:spcPts val="500"/>
              </a:spcBef>
              <a:buFont typeface="Arial" charset="0"/>
              <a:buChar char="•"/>
            </a:pPr>
            <a:r>
              <a:rPr lang="en-US" dirty="0">
                <a:solidFill>
                  <a:schemeClr val="tx1">
                    <a:lumMod val="65000"/>
                    <a:lumOff val="35000"/>
                  </a:schemeClr>
                </a:solidFill>
                <a:latin typeface="Arial" charset="0"/>
                <a:ea typeface="Arial" charset="0"/>
                <a:cs typeface="Arial" charset="0"/>
              </a:rPr>
              <a:t>How long has he/she been driving</a:t>
            </a:r>
          </a:p>
          <a:p>
            <a:pPr lvl="1" fontAlgn="base">
              <a:buFont typeface="Arial" charset="0"/>
              <a:buChar char="•"/>
            </a:pPr>
            <a:r>
              <a:rPr lang="en-US" dirty="0">
                <a:solidFill>
                  <a:schemeClr val="tx1">
                    <a:lumMod val="65000"/>
                    <a:lumOff val="35000"/>
                  </a:schemeClr>
                </a:solidFill>
                <a:latin typeface="Arial" charset="0"/>
                <a:ea typeface="Arial" charset="0"/>
                <a:cs typeface="Arial" charset="0"/>
              </a:rPr>
              <a:t>No. of incidents before</a:t>
            </a:r>
          </a:p>
          <a:p>
            <a:pPr lvl="1" fontAlgn="base">
              <a:buFont typeface="Arial" charset="0"/>
              <a:buChar char="•"/>
            </a:pPr>
            <a:r>
              <a:rPr lang="en-US" dirty="0">
                <a:solidFill>
                  <a:schemeClr val="tx1">
                    <a:lumMod val="65000"/>
                    <a:lumOff val="35000"/>
                  </a:schemeClr>
                </a:solidFill>
                <a:latin typeface="Arial" charset="0"/>
                <a:ea typeface="Arial" charset="0"/>
                <a:cs typeface="Arial" charset="0"/>
              </a:rPr>
              <a:t>Income level and credit </a:t>
            </a:r>
            <a:r>
              <a:rPr lang="en-US" dirty="0" smtClean="0">
                <a:solidFill>
                  <a:schemeClr val="tx1">
                    <a:lumMod val="65000"/>
                    <a:lumOff val="35000"/>
                  </a:schemeClr>
                </a:solidFill>
                <a:latin typeface="Arial" charset="0"/>
                <a:ea typeface="Arial" charset="0"/>
                <a:cs typeface="Arial" charset="0"/>
              </a:rPr>
              <a:t>record</a:t>
            </a:r>
          </a:p>
          <a:p>
            <a:pPr lvl="1" fontAlgn="base">
              <a:buFont typeface="Arial" charset="0"/>
              <a:buChar char="•"/>
            </a:pPr>
            <a:endParaRPr lang="en-US" dirty="0">
              <a:solidFill>
                <a:schemeClr val="tx1">
                  <a:lumMod val="65000"/>
                  <a:lumOff val="35000"/>
                </a:schemeClr>
              </a:solidFill>
              <a:latin typeface="Arial" charset="0"/>
              <a:ea typeface="Arial" charset="0"/>
              <a:cs typeface="Arial" charset="0"/>
            </a:endParaRPr>
          </a:p>
          <a:p>
            <a:pPr fontAlgn="base">
              <a:spcBef>
                <a:spcPts val="500"/>
              </a:spcBef>
              <a:buFont typeface="+mj-lt"/>
              <a:buAutoNum type="arabicPeriod" startAt="4"/>
            </a:pPr>
            <a:r>
              <a:rPr lang="en-US" dirty="0">
                <a:solidFill>
                  <a:schemeClr val="tx1">
                    <a:lumMod val="65000"/>
                    <a:lumOff val="35000"/>
                  </a:schemeClr>
                </a:solidFill>
                <a:latin typeface="Arial" charset="0"/>
                <a:ea typeface="Arial" charset="0"/>
                <a:cs typeface="Arial" charset="0"/>
              </a:rPr>
              <a:t>Have </a:t>
            </a:r>
            <a:r>
              <a:rPr lang="en-US" dirty="0" smtClean="0">
                <a:solidFill>
                  <a:schemeClr val="tx1">
                    <a:lumMod val="65000"/>
                    <a:lumOff val="35000"/>
                  </a:schemeClr>
                </a:solidFill>
                <a:latin typeface="Arial" charset="0"/>
                <a:ea typeface="Arial" charset="0"/>
                <a:cs typeface="Arial" charset="0"/>
              </a:rPr>
              <a:t>“user id” </a:t>
            </a:r>
            <a:r>
              <a:rPr lang="en-US" dirty="0">
                <a:solidFill>
                  <a:schemeClr val="tx1">
                    <a:lumMod val="65000"/>
                    <a:lumOff val="35000"/>
                  </a:schemeClr>
                </a:solidFill>
                <a:latin typeface="Arial" charset="0"/>
                <a:ea typeface="Arial" charset="0"/>
                <a:cs typeface="Arial" charset="0"/>
              </a:rPr>
              <a:t>under </a:t>
            </a:r>
            <a:r>
              <a:rPr lang="en-US" dirty="0" smtClean="0">
                <a:solidFill>
                  <a:schemeClr val="tx1">
                    <a:lumMod val="65000"/>
                    <a:lumOff val="35000"/>
                  </a:schemeClr>
                </a:solidFill>
                <a:latin typeface="Arial" charset="0"/>
                <a:ea typeface="Arial" charset="0"/>
                <a:cs typeface="Arial" charset="0"/>
              </a:rPr>
              <a:t>”customer id”</a:t>
            </a:r>
            <a:endParaRPr lang="en-US" dirty="0">
              <a:solidFill>
                <a:schemeClr val="tx1">
                  <a:lumMod val="65000"/>
                  <a:lumOff val="35000"/>
                </a:schemeClr>
              </a:solidFill>
              <a:latin typeface="Arial" charset="0"/>
              <a:ea typeface="Arial" charset="0"/>
              <a:cs typeface="Arial" charset="0"/>
            </a:endParaRPr>
          </a:p>
          <a:p>
            <a:pPr fontAlgn="base">
              <a:buFont typeface="+mj-lt"/>
              <a:buAutoNum type="arabicPeriod" startAt="4"/>
            </a:pPr>
            <a:r>
              <a:rPr lang="en-US" dirty="0">
                <a:solidFill>
                  <a:schemeClr val="tx1">
                    <a:lumMod val="65000"/>
                    <a:lumOff val="35000"/>
                  </a:schemeClr>
                </a:solidFill>
                <a:latin typeface="Arial" charset="0"/>
                <a:ea typeface="Arial" charset="0"/>
                <a:cs typeface="Arial" charset="0"/>
              </a:rPr>
              <a:t>Include chat/call information to justify whether the communication from Allstate influence customer’s decision</a:t>
            </a:r>
          </a:p>
          <a:p>
            <a:pPr fontAlgn="base">
              <a:buFont typeface="+mj-lt"/>
              <a:buAutoNum type="arabicPeriod" startAt="4"/>
            </a:pPr>
            <a:r>
              <a:rPr lang="en-US" dirty="0">
                <a:solidFill>
                  <a:schemeClr val="tx1">
                    <a:lumMod val="65000"/>
                    <a:lumOff val="35000"/>
                  </a:schemeClr>
                </a:solidFill>
                <a:latin typeface="Arial" charset="0"/>
                <a:ea typeface="Arial" charset="0"/>
                <a:cs typeface="Arial" charset="0"/>
              </a:rPr>
              <a:t>Information about discounts/bundle choices offered to customers </a:t>
            </a:r>
          </a:p>
          <a:p>
            <a:pPr>
              <a:spcBef>
                <a:spcPts val="500"/>
              </a:spcBef>
            </a:pPr>
            <a:r>
              <a:rPr lang="en-US" dirty="0">
                <a:latin typeface="Arial" charset="0"/>
                <a:ea typeface="Arial" charset="0"/>
                <a:cs typeface="Arial" charset="0"/>
              </a:rPr>
              <a:t/>
            </a:r>
            <a:br>
              <a:rPr lang="en-US" dirty="0">
                <a:latin typeface="Arial" charset="0"/>
                <a:ea typeface="Arial" charset="0"/>
                <a:cs typeface="Arial" charset="0"/>
              </a:rPr>
            </a:br>
            <a:r>
              <a:rPr lang="en-US" dirty="0">
                <a:latin typeface="Arial" charset="0"/>
                <a:ea typeface="Arial" charset="0"/>
                <a:cs typeface="Arial" charset="0"/>
              </a:rPr>
              <a:t/>
            </a:r>
            <a:br>
              <a:rPr lang="en-US" dirty="0">
                <a:latin typeface="Arial" charset="0"/>
                <a:ea typeface="Arial" charset="0"/>
                <a:cs typeface="Arial" charset="0"/>
              </a:rPr>
            </a:br>
            <a:endParaRPr lang="en-US" b="0" i="0" u="none" strike="noStrike" dirty="0">
              <a:solidFill>
                <a:srgbClr val="000000"/>
              </a:solidFill>
              <a:effectLst/>
              <a:latin typeface="Arial" charset="0"/>
              <a:ea typeface="Arial" charset="0"/>
              <a:cs typeface="Arial" charset="0"/>
            </a:endParaRPr>
          </a:p>
        </p:txBody>
      </p:sp>
      <p:sp>
        <p:nvSpPr>
          <p:cNvPr id="4" name="Rectangle 3"/>
          <p:cNvSpPr/>
          <p:nvPr/>
        </p:nvSpPr>
        <p:spPr>
          <a:xfrm>
            <a:off x="5100182" y="3507539"/>
            <a:ext cx="6096000" cy="1541448"/>
          </a:xfrm>
          <a:prstGeom prst="rect">
            <a:avLst/>
          </a:prstGeom>
        </p:spPr>
        <p:txBody>
          <a:bodyPr>
            <a:spAutoFit/>
          </a:bodyPr>
          <a:lstStyle/>
          <a:p>
            <a:pPr lvl="1" fontAlgn="base">
              <a:spcBef>
                <a:spcPts val="500"/>
              </a:spcBef>
            </a:pPr>
            <a:r>
              <a:rPr lang="en-US" u="sng" dirty="0">
                <a:solidFill>
                  <a:schemeClr val="tx1">
                    <a:lumMod val="65000"/>
                    <a:lumOff val="35000"/>
                  </a:schemeClr>
                </a:solidFill>
                <a:latin typeface="Arial" charset="0"/>
                <a:ea typeface="Arial" charset="0"/>
                <a:cs typeface="Arial" charset="0"/>
              </a:rPr>
              <a:t>Car information:</a:t>
            </a:r>
          </a:p>
          <a:p>
            <a:pPr lvl="1" fontAlgn="base">
              <a:spcBef>
                <a:spcPts val="500"/>
              </a:spcBef>
              <a:buFont typeface="Arial" charset="0"/>
              <a:buChar char="•"/>
            </a:pPr>
            <a:r>
              <a:rPr lang="en-US" dirty="0">
                <a:solidFill>
                  <a:schemeClr val="tx1">
                    <a:lumMod val="65000"/>
                    <a:lumOff val="35000"/>
                  </a:schemeClr>
                </a:solidFill>
                <a:latin typeface="Arial" charset="0"/>
                <a:ea typeface="Arial" charset="0"/>
                <a:cs typeface="Arial" charset="0"/>
              </a:rPr>
              <a:t>Make/Model/Year</a:t>
            </a:r>
          </a:p>
          <a:p>
            <a:pPr lvl="1" fontAlgn="base">
              <a:buFont typeface="Arial" charset="0"/>
              <a:buChar char="•"/>
            </a:pPr>
            <a:r>
              <a:rPr lang="en-US" dirty="0">
                <a:solidFill>
                  <a:schemeClr val="tx1">
                    <a:lumMod val="65000"/>
                    <a:lumOff val="35000"/>
                  </a:schemeClr>
                </a:solidFill>
                <a:latin typeface="Arial" charset="0"/>
                <a:ea typeface="Arial" charset="0"/>
                <a:cs typeface="Arial" charset="0"/>
              </a:rPr>
              <a:t>Usage of the car (commercial/fun/commute)</a:t>
            </a:r>
          </a:p>
          <a:p>
            <a:pPr lvl="1" fontAlgn="base">
              <a:buFont typeface="Arial" charset="0"/>
              <a:buChar char="•"/>
            </a:pPr>
            <a:r>
              <a:rPr lang="en-US" dirty="0">
                <a:solidFill>
                  <a:schemeClr val="tx1">
                    <a:lumMod val="65000"/>
                    <a:lumOff val="35000"/>
                  </a:schemeClr>
                </a:solidFill>
                <a:latin typeface="Arial" charset="0"/>
                <a:ea typeface="Arial" charset="0"/>
                <a:cs typeface="Arial" charset="0"/>
              </a:rPr>
              <a:t>Mileage</a:t>
            </a:r>
          </a:p>
          <a:p>
            <a:pPr lvl="1" fontAlgn="base">
              <a:buFont typeface="Arial" charset="0"/>
              <a:buChar char="•"/>
            </a:pPr>
            <a:r>
              <a:rPr lang="en-US" dirty="0">
                <a:solidFill>
                  <a:schemeClr val="tx1">
                    <a:lumMod val="65000"/>
                    <a:lumOff val="35000"/>
                  </a:schemeClr>
                </a:solidFill>
                <a:latin typeface="Arial" charset="0"/>
                <a:ea typeface="Arial" charset="0"/>
                <a:cs typeface="Arial" charset="0"/>
              </a:rPr>
              <a:t>Ownership Status(rent/owned/leased)</a:t>
            </a:r>
          </a:p>
        </p:txBody>
      </p:sp>
    </p:spTree>
    <p:extLst>
      <p:ext uri="{BB962C8B-B14F-4D97-AF65-F5344CB8AC3E}">
        <p14:creationId xmlns:p14="http://schemas.microsoft.com/office/powerpoint/2010/main" val="19412913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7FDF6"/>
        </a:solidFill>
        <a:effectLst/>
      </p:bgPr>
    </p:bg>
    <p:spTree>
      <p:nvGrpSpPr>
        <p:cNvPr id="1" name=""/>
        <p:cNvGrpSpPr/>
        <p:nvPr/>
      </p:nvGrpSpPr>
      <p:grpSpPr>
        <a:xfrm>
          <a:off x="0" y="0"/>
          <a:ext cx="0" cy="0"/>
          <a:chOff x="0" y="0"/>
          <a:chExt cx="0" cy="0"/>
        </a:xfrm>
      </p:grpSpPr>
      <p:sp>
        <p:nvSpPr>
          <p:cNvPr id="3" name="TextBox 2"/>
          <p:cNvSpPr txBox="1"/>
          <p:nvPr/>
        </p:nvSpPr>
        <p:spPr>
          <a:xfrm>
            <a:off x="350520" y="518160"/>
            <a:ext cx="10095338" cy="707886"/>
          </a:xfrm>
          <a:prstGeom prst="rect">
            <a:avLst/>
          </a:prstGeom>
          <a:noFill/>
        </p:spPr>
        <p:txBody>
          <a:bodyPr wrap="square" rtlCol="0">
            <a:spAutoFit/>
          </a:bodyPr>
          <a:lstStyle/>
          <a:p>
            <a:r>
              <a:rPr lang="en-US" sz="4000" b="1" dirty="0" smtClean="0">
                <a:solidFill>
                  <a:srgbClr val="164C7D"/>
                </a:solidFill>
                <a:latin typeface="Arial" charset="0"/>
                <a:ea typeface="Arial" charset="0"/>
                <a:cs typeface="Arial" charset="0"/>
              </a:rPr>
              <a:t>Q&amp;A</a:t>
            </a:r>
          </a:p>
        </p:txBody>
      </p:sp>
      <p:pic>
        <p:nvPicPr>
          <p:cNvPr id="5" name="Picture 4"/>
          <p:cNvPicPr>
            <a:picLocks noChangeAspect="1"/>
          </p:cNvPicPr>
          <p:nvPr/>
        </p:nvPicPr>
        <p:blipFill rotWithShape="1">
          <a:blip r:embed="rId2"/>
          <a:srcRect b="17648"/>
          <a:stretch/>
        </p:blipFill>
        <p:spPr>
          <a:xfrm>
            <a:off x="11103735" y="253296"/>
            <a:ext cx="876279" cy="529727"/>
          </a:xfrm>
          <a:prstGeom prst="rect">
            <a:avLst/>
          </a:prstGeom>
        </p:spPr>
      </p:pic>
      <p:sp>
        <p:nvSpPr>
          <p:cNvPr id="9" name="Rectangle 8"/>
          <p:cNvSpPr/>
          <p:nvPr/>
        </p:nvSpPr>
        <p:spPr>
          <a:xfrm>
            <a:off x="350520" y="2317879"/>
            <a:ext cx="9737860" cy="1128514"/>
          </a:xfrm>
          <a:prstGeom prst="rect">
            <a:avLst/>
          </a:prstGeom>
        </p:spPr>
        <p:txBody>
          <a:bodyPr wrap="square">
            <a:spAutoFit/>
          </a:bodyPr>
          <a:lstStyle/>
          <a:p>
            <a:pPr fontAlgn="base">
              <a:spcAft>
                <a:spcPts val="1600"/>
              </a:spcAft>
            </a:pPr>
            <a:endParaRPr lang="en-US" dirty="0" smtClean="0">
              <a:solidFill>
                <a:srgbClr val="595959"/>
              </a:solidFill>
              <a:latin typeface="Arial" charset="0"/>
              <a:ea typeface="Arial" charset="0"/>
              <a:cs typeface="Arial" charset="0"/>
            </a:endParaRPr>
          </a:p>
          <a:p>
            <a:pPr>
              <a:spcAft>
                <a:spcPts val="1600"/>
              </a:spcAft>
            </a:pPr>
            <a:r>
              <a:rPr lang="en-US" dirty="0">
                <a:solidFill>
                  <a:srgbClr val="595959"/>
                </a:solidFill>
                <a:latin typeface="Arial" charset="0"/>
                <a:ea typeface="Arial" charset="0"/>
                <a:cs typeface="Arial" charset="0"/>
              </a:rPr>
              <a:t/>
            </a:r>
            <a:br>
              <a:rPr lang="en-US" dirty="0">
                <a:solidFill>
                  <a:srgbClr val="595959"/>
                </a:solidFill>
                <a:latin typeface="Arial" charset="0"/>
                <a:ea typeface="Arial" charset="0"/>
                <a:cs typeface="Arial" charset="0"/>
              </a:rPr>
            </a:br>
            <a:endParaRPr lang="en-US" dirty="0">
              <a:solidFill>
                <a:srgbClr val="595959"/>
              </a:solidFill>
              <a:latin typeface="Arial" charset="0"/>
              <a:ea typeface="Arial" charset="0"/>
              <a:cs typeface="Arial" charset="0"/>
            </a:endParaRPr>
          </a:p>
        </p:txBody>
      </p:sp>
    </p:spTree>
    <p:extLst>
      <p:ext uri="{BB962C8B-B14F-4D97-AF65-F5344CB8AC3E}">
        <p14:creationId xmlns:p14="http://schemas.microsoft.com/office/powerpoint/2010/main" val="301644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7FDF6"/>
        </a:solidFill>
        <a:effectLst/>
      </p:bgPr>
    </p:bg>
    <p:spTree>
      <p:nvGrpSpPr>
        <p:cNvPr id="1" name=""/>
        <p:cNvGrpSpPr/>
        <p:nvPr/>
      </p:nvGrpSpPr>
      <p:grpSpPr>
        <a:xfrm>
          <a:off x="0" y="0"/>
          <a:ext cx="0" cy="0"/>
          <a:chOff x="0" y="0"/>
          <a:chExt cx="0" cy="0"/>
        </a:xfrm>
      </p:grpSpPr>
      <p:sp>
        <p:nvSpPr>
          <p:cNvPr id="3" name="TextBox 2"/>
          <p:cNvSpPr txBox="1"/>
          <p:nvPr/>
        </p:nvSpPr>
        <p:spPr>
          <a:xfrm>
            <a:off x="350520" y="518160"/>
            <a:ext cx="6446520" cy="707886"/>
          </a:xfrm>
          <a:prstGeom prst="rect">
            <a:avLst/>
          </a:prstGeom>
          <a:noFill/>
        </p:spPr>
        <p:txBody>
          <a:bodyPr wrap="square" rtlCol="0">
            <a:spAutoFit/>
          </a:bodyPr>
          <a:lstStyle/>
          <a:p>
            <a:r>
              <a:rPr lang="en-US" sz="4000" b="1" dirty="0" smtClean="0">
                <a:solidFill>
                  <a:srgbClr val="164C7D"/>
                </a:solidFill>
                <a:latin typeface="Arial" charset="0"/>
                <a:ea typeface="Arial" charset="0"/>
                <a:cs typeface="Arial" charset="0"/>
              </a:rPr>
              <a:t>APENDIX </a:t>
            </a:r>
            <a:r>
              <a:rPr lang="en-US" sz="4000" b="1" dirty="0">
                <a:solidFill>
                  <a:srgbClr val="164C7D"/>
                </a:solidFill>
                <a:latin typeface="Arial" charset="0"/>
                <a:ea typeface="Arial" charset="0"/>
                <a:cs typeface="Arial" charset="0"/>
              </a:rPr>
              <a:t>A</a:t>
            </a:r>
            <a:endParaRPr lang="en-US" sz="4000" b="1" dirty="0" smtClean="0">
              <a:solidFill>
                <a:srgbClr val="164C7D"/>
              </a:solidFill>
              <a:latin typeface="Arial" charset="0"/>
              <a:ea typeface="Arial" charset="0"/>
              <a:cs typeface="Arial" charset="0"/>
            </a:endParaRPr>
          </a:p>
        </p:txBody>
      </p:sp>
      <p:pic>
        <p:nvPicPr>
          <p:cNvPr id="5" name="Picture 4"/>
          <p:cNvPicPr>
            <a:picLocks noChangeAspect="1"/>
          </p:cNvPicPr>
          <p:nvPr/>
        </p:nvPicPr>
        <p:blipFill rotWithShape="1">
          <a:blip r:embed="rId2"/>
          <a:srcRect b="17648"/>
          <a:stretch/>
        </p:blipFill>
        <p:spPr>
          <a:xfrm>
            <a:off x="11103735" y="253296"/>
            <a:ext cx="876279" cy="529727"/>
          </a:xfrm>
          <a:prstGeom prst="rect">
            <a:avLst/>
          </a:prstGeom>
        </p:spPr>
      </p:pic>
      <p:sp>
        <p:nvSpPr>
          <p:cNvPr id="6" name="TextBox 5"/>
          <p:cNvSpPr txBox="1"/>
          <p:nvPr/>
        </p:nvSpPr>
        <p:spPr>
          <a:xfrm>
            <a:off x="350520" y="1204969"/>
            <a:ext cx="9737860" cy="523220"/>
          </a:xfrm>
          <a:prstGeom prst="rect">
            <a:avLst/>
          </a:prstGeom>
          <a:noFill/>
        </p:spPr>
        <p:txBody>
          <a:bodyPr wrap="square" rtlCol="0">
            <a:spAutoFit/>
          </a:bodyPr>
          <a:lstStyle>
            <a:defPPr>
              <a:defRPr lang="en-US"/>
            </a:defPPr>
            <a:lvl1pPr>
              <a:defRPr sz="2500">
                <a:solidFill>
                  <a:schemeClr val="bg2">
                    <a:lumMod val="75000"/>
                  </a:schemeClr>
                </a:solidFill>
                <a:latin typeface="Helvetica Neue LT Std 55 Roman" charset="0"/>
                <a:ea typeface="Helvetica Neue LT Std 55 Roman" charset="0"/>
                <a:cs typeface="Helvetica Neue LT Std 55 Roman" charset="0"/>
              </a:defRPr>
            </a:lvl1pPr>
          </a:lstStyle>
          <a:p>
            <a:r>
              <a:rPr lang="en-US" sz="2800" dirty="0" smtClean="0">
                <a:latin typeface="Arial" charset="0"/>
                <a:ea typeface="Arial" charset="0"/>
                <a:cs typeface="Arial" charset="0"/>
              </a:rPr>
              <a:t>Data Structure: 5000 </a:t>
            </a:r>
            <a:r>
              <a:rPr lang="en-US" sz="2800" dirty="0">
                <a:latin typeface="Arial" charset="0"/>
                <a:ea typeface="Arial" charset="0"/>
                <a:cs typeface="Arial" charset="0"/>
              </a:rPr>
              <a:t>observations, 48 </a:t>
            </a:r>
            <a:r>
              <a:rPr lang="en-US" sz="2800" dirty="0" smtClean="0">
                <a:latin typeface="Arial" charset="0"/>
                <a:ea typeface="Arial" charset="0"/>
                <a:cs typeface="Arial" charset="0"/>
              </a:rPr>
              <a:t>variables</a:t>
            </a:r>
            <a:r>
              <a:rPr lang="en-US" dirty="0" smtClean="0">
                <a:latin typeface="Arial" charset="0"/>
                <a:ea typeface="Arial" charset="0"/>
                <a:cs typeface="Arial" charset="0"/>
              </a:rPr>
              <a:t>.</a:t>
            </a:r>
            <a:endParaRPr lang="en-US" dirty="0">
              <a:latin typeface="Arial" charset="0"/>
              <a:ea typeface="Arial" charset="0"/>
              <a:cs typeface="Arial" charset="0"/>
            </a:endParaRPr>
          </a:p>
        </p:txBody>
      </p:sp>
      <p:sp>
        <p:nvSpPr>
          <p:cNvPr id="2" name="Rectangle 1"/>
          <p:cNvSpPr/>
          <p:nvPr/>
        </p:nvSpPr>
        <p:spPr>
          <a:xfrm>
            <a:off x="350520" y="1677132"/>
            <a:ext cx="7444365" cy="6001643"/>
          </a:xfrm>
          <a:prstGeom prst="rect">
            <a:avLst/>
          </a:prstGeom>
        </p:spPr>
        <p:txBody>
          <a:bodyPr wrap="square">
            <a:spAutoFit/>
          </a:bodyPr>
          <a:lstStyle/>
          <a:p>
            <a:pPr fontAlgn="base"/>
            <a:r>
              <a:rPr lang="en-US" b="1" dirty="0">
                <a:solidFill>
                  <a:srgbClr val="595959"/>
                </a:solidFill>
                <a:latin typeface="Arial" charset="0"/>
                <a:ea typeface="Arial" charset="0"/>
                <a:cs typeface="Arial" charset="0"/>
              </a:rPr>
              <a:t>I</a:t>
            </a:r>
            <a:r>
              <a:rPr lang="en-US" b="1" dirty="0" smtClean="0">
                <a:solidFill>
                  <a:srgbClr val="595959"/>
                </a:solidFill>
                <a:latin typeface="Arial" charset="0"/>
                <a:ea typeface="Arial" charset="0"/>
                <a:cs typeface="Arial" charset="0"/>
              </a:rPr>
              <a:t>. </a:t>
            </a:r>
            <a:r>
              <a:rPr lang="en-US" b="1" dirty="0">
                <a:solidFill>
                  <a:srgbClr val="595959"/>
                </a:solidFill>
                <a:latin typeface="Arial" charset="0"/>
                <a:ea typeface="Arial" charset="0"/>
                <a:cs typeface="Arial" charset="0"/>
              </a:rPr>
              <a:t>Purchase information</a:t>
            </a:r>
            <a:r>
              <a:rPr lang="en-US" dirty="0">
                <a:solidFill>
                  <a:srgbClr val="595959"/>
                </a:solidFill>
                <a:latin typeface="Arial" charset="0"/>
                <a:ea typeface="Arial" charset="0"/>
                <a:cs typeface="Arial" charset="0"/>
              </a:rPr>
              <a:t/>
            </a:r>
            <a:br>
              <a:rPr lang="en-US" dirty="0">
                <a:solidFill>
                  <a:srgbClr val="595959"/>
                </a:solidFill>
                <a:latin typeface="Arial" charset="0"/>
                <a:ea typeface="Arial" charset="0"/>
                <a:cs typeface="Arial" charset="0"/>
              </a:rPr>
            </a:br>
            <a:r>
              <a:rPr lang="en-US" dirty="0">
                <a:solidFill>
                  <a:srgbClr val="595959"/>
                </a:solidFill>
                <a:latin typeface="Arial" charset="0"/>
                <a:ea typeface="Arial" charset="0"/>
                <a:cs typeface="Arial" charset="0"/>
              </a:rPr>
              <a:t>•Customer ID</a:t>
            </a:r>
            <a:br>
              <a:rPr lang="en-US" dirty="0">
                <a:solidFill>
                  <a:srgbClr val="595959"/>
                </a:solidFill>
                <a:latin typeface="Arial" charset="0"/>
                <a:ea typeface="Arial" charset="0"/>
                <a:cs typeface="Arial" charset="0"/>
              </a:rPr>
            </a:br>
            <a:r>
              <a:rPr lang="en-US" dirty="0">
                <a:solidFill>
                  <a:srgbClr val="595959"/>
                </a:solidFill>
                <a:latin typeface="Arial" charset="0"/>
                <a:ea typeface="Arial" charset="0"/>
                <a:cs typeface="Arial" charset="0"/>
              </a:rPr>
              <a:t>•Browsed options and purchased options ( including time and day)</a:t>
            </a:r>
            <a:br>
              <a:rPr lang="en-US" dirty="0">
                <a:solidFill>
                  <a:srgbClr val="595959"/>
                </a:solidFill>
                <a:latin typeface="Arial" charset="0"/>
                <a:ea typeface="Arial" charset="0"/>
                <a:cs typeface="Arial" charset="0"/>
              </a:rPr>
            </a:br>
            <a:r>
              <a:rPr lang="en-US" dirty="0">
                <a:solidFill>
                  <a:srgbClr val="595959"/>
                </a:solidFill>
                <a:latin typeface="Arial" charset="0"/>
                <a:ea typeface="Arial" charset="0"/>
                <a:cs typeface="Arial" charset="0"/>
              </a:rPr>
              <a:t>•Number of browsed options</a:t>
            </a:r>
          </a:p>
          <a:p>
            <a:pPr fontAlgn="base"/>
            <a:r>
              <a:rPr lang="en-US" dirty="0">
                <a:solidFill>
                  <a:srgbClr val="595959"/>
                </a:solidFill>
                <a:latin typeface="Arial" charset="0"/>
                <a:ea typeface="Arial" charset="0"/>
                <a:cs typeface="Arial" charset="0"/>
              </a:rPr>
              <a:t/>
            </a:r>
            <a:br>
              <a:rPr lang="en-US" dirty="0">
                <a:solidFill>
                  <a:srgbClr val="595959"/>
                </a:solidFill>
                <a:latin typeface="Arial" charset="0"/>
                <a:ea typeface="Arial" charset="0"/>
                <a:cs typeface="Arial" charset="0"/>
              </a:rPr>
            </a:br>
            <a:r>
              <a:rPr lang="en-US" b="1" dirty="0" smtClean="0">
                <a:solidFill>
                  <a:srgbClr val="595959"/>
                </a:solidFill>
                <a:latin typeface="Arial" charset="0"/>
                <a:ea typeface="Arial" charset="0"/>
                <a:cs typeface="Arial" charset="0"/>
              </a:rPr>
              <a:t>II. </a:t>
            </a:r>
            <a:r>
              <a:rPr lang="en-US" b="1" dirty="0">
                <a:solidFill>
                  <a:srgbClr val="595959"/>
                </a:solidFill>
                <a:latin typeface="Arial" charset="0"/>
                <a:ea typeface="Arial" charset="0"/>
                <a:cs typeface="Arial" charset="0"/>
              </a:rPr>
              <a:t>Demographic information</a:t>
            </a:r>
            <a:r>
              <a:rPr lang="en-US" dirty="0">
                <a:solidFill>
                  <a:srgbClr val="595959"/>
                </a:solidFill>
                <a:latin typeface="Arial" charset="0"/>
                <a:ea typeface="Arial" charset="0"/>
                <a:cs typeface="Arial" charset="0"/>
              </a:rPr>
              <a:t/>
            </a:r>
            <a:br>
              <a:rPr lang="en-US" dirty="0">
                <a:solidFill>
                  <a:srgbClr val="595959"/>
                </a:solidFill>
                <a:latin typeface="Arial" charset="0"/>
                <a:ea typeface="Arial" charset="0"/>
                <a:cs typeface="Arial" charset="0"/>
              </a:rPr>
            </a:br>
            <a:r>
              <a:rPr lang="en-US" dirty="0">
                <a:solidFill>
                  <a:srgbClr val="595959"/>
                </a:solidFill>
                <a:latin typeface="Arial" charset="0"/>
                <a:ea typeface="Arial" charset="0"/>
                <a:cs typeface="Arial" charset="0"/>
              </a:rPr>
              <a:t>•Marital status </a:t>
            </a:r>
            <a:br>
              <a:rPr lang="en-US" dirty="0">
                <a:solidFill>
                  <a:srgbClr val="595959"/>
                </a:solidFill>
                <a:latin typeface="Arial" charset="0"/>
                <a:ea typeface="Arial" charset="0"/>
                <a:cs typeface="Arial" charset="0"/>
              </a:rPr>
            </a:br>
            <a:r>
              <a:rPr lang="en-US" dirty="0">
                <a:solidFill>
                  <a:srgbClr val="595959"/>
                </a:solidFill>
                <a:latin typeface="Arial" charset="0"/>
                <a:ea typeface="Arial" charset="0"/>
                <a:cs typeface="Arial" charset="0"/>
              </a:rPr>
              <a:t>•Group information (size, age of the oldest/youngest person)</a:t>
            </a:r>
            <a:br>
              <a:rPr lang="en-US" dirty="0">
                <a:solidFill>
                  <a:srgbClr val="595959"/>
                </a:solidFill>
                <a:latin typeface="Arial" charset="0"/>
                <a:ea typeface="Arial" charset="0"/>
                <a:cs typeface="Arial" charset="0"/>
              </a:rPr>
            </a:br>
            <a:r>
              <a:rPr lang="en-US" dirty="0">
                <a:solidFill>
                  <a:srgbClr val="595959"/>
                </a:solidFill>
                <a:latin typeface="Arial" charset="0"/>
                <a:ea typeface="Arial" charset="0"/>
                <a:cs typeface="Arial" charset="0"/>
              </a:rPr>
              <a:t>•Homeowner</a:t>
            </a:r>
            <a:br>
              <a:rPr lang="en-US" dirty="0">
                <a:solidFill>
                  <a:srgbClr val="595959"/>
                </a:solidFill>
                <a:latin typeface="Arial" charset="0"/>
                <a:ea typeface="Arial" charset="0"/>
                <a:cs typeface="Arial" charset="0"/>
              </a:rPr>
            </a:br>
            <a:r>
              <a:rPr lang="en-US" dirty="0">
                <a:solidFill>
                  <a:srgbClr val="595959"/>
                </a:solidFill>
                <a:latin typeface="Arial" charset="0"/>
                <a:ea typeface="Arial" charset="0"/>
                <a:cs typeface="Arial" charset="0"/>
              </a:rPr>
              <a:t>•Location (including </a:t>
            </a:r>
            <a:r>
              <a:rPr lang="en-US" dirty="0" smtClean="0">
                <a:solidFill>
                  <a:srgbClr val="595959"/>
                </a:solidFill>
                <a:latin typeface="Arial" charset="0"/>
                <a:ea typeface="Arial" charset="0"/>
                <a:cs typeface="Arial" charset="0"/>
              </a:rPr>
              <a:t>states, </a:t>
            </a:r>
            <a:r>
              <a:rPr lang="en-US" dirty="0">
                <a:solidFill>
                  <a:srgbClr val="595959"/>
                </a:solidFill>
                <a:latin typeface="Arial" charset="0"/>
                <a:ea typeface="Arial" charset="0"/>
                <a:cs typeface="Arial" charset="0"/>
              </a:rPr>
              <a:t>population density, </a:t>
            </a:r>
            <a:r>
              <a:rPr lang="en-US" dirty="0" smtClean="0">
                <a:solidFill>
                  <a:srgbClr val="595959"/>
                </a:solidFill>
                <a:latin typeface="Arial" charset="0"/>
                <a:ea typeface="Arial" charset="0"/>
                <a:cs typeface="Arial" charset="0"/>
              </a:rPr>
              <a:t>household income, etc</a:t>
            </a:r>
            <a:r>
              <a:rPr lang="en-US" dirty="0">
                <a:solidFill>
                  <a:srgbClr val="595959"/>
                </a:solidFill>
                <a:latin typeface="Arial" charset="0"/>
                <a:ea typeface="Arial" charset="0"/>
                <a:cs typeface="Arial" charset="0"/>
              </a:rPr>
              <a:t>.)</a:t>
            </a:r>
          </a:p>
          <a:p>
            <a:pPr fontAlgn="base"/>
            <a:r>
              <a:rPr lang="en-US" dirty="0">
                <a:solidFill>
                  <a:srgbClr val="595959"/>
                </a:solidFill>
                <a:latin typeface="Arial" charset="0"/>
                <a:ea typeface="Arial" charset="0"/>
                <a:cs typeface="Arial" charset="0"/>
              </a:rPr>
              <a:t/>
            </a:r>
            <a:br>
              <a:rPr lang="en-US" dirty="0">
                <a:solidFill>
                  <a:srgbClr val="595959"/>
                </a:solidFill>
                <a:latin typeface="Arial" charset="0"/>
                <a:ea typeface="Arial" charset="0"/>
                <a:cs typeface="Arial" charset="0"/>
              </a:rPr>
            </a:br>
            <a:r>
              <a:rPr lang="en-US" b="1" dirty="0" smtClean="0">
                <a:solidFill>
                  <a:srgbClr val="595959"/>
                </a:solidFill>
                <a:latin typeface="Arial" charset="0"/>
                <a:ea typeface="Arial" charset="0"/>
                <a:cs typeface="Arial" charset="0"/>
              </a:rPr>
              <a:t>III. </a:t>
            </a:r>
            <a:r>
              <a:rPr lang="en-US" b="1" dirty="0">
                <a:solidFill>
                  <a:srgbClr val="595959"/>
                </a:solidFill>
                <a:latin typeface="Arial" charset="0"/>
                <a:ea typeface="Arial" charset="0"/>
                <a:cs typeface="Arial" charset="0"/>
              </a:rPr>
              <a:t>Car status information</a:t>
            </a:r>
            <a:r>
              <a:rPr lang="en-US" dirty="0">
                <a:solidFill>
                  <a:srgbClr val="595959"/>
                </a:solidFill>
                <a:latin typeface="Arial" charset="0"/>
                <a:ea typeface="Arial" charset="0"/>
                <a:cs typeface="Arial" charset="0"/>
              </a:rPr>
              <a:t/>
            </a:r>
            <a:br>
              <a:rPr lang="en-US" dirty="0">
                <a:solidFill>
                  <a:srgbClr val="595959"/>
                </a:solidFill>
                <a:latin typeface="Arial" charset="0"/>
                <a:ea typeface="Arial" charset="0"/>
                <a:cs typeface="Arial" charset="0"/>
              </a:rPr>
            </a:br>
            <a:r>
              <a:rPr lang="en-US" dirty="0">
                <a:solidFill>
                  <a:srgbClr val="595959"/>
                </a:solidFill>
                <a:latin typeface="Arial" charset="0"/>
                <a:ea typeface="Arial" charset="0"/>
                <a:cs typeface="Arial" charset="0"/>
              </a:rPr>
              <a:t>•Car age</a:t>
            </a:r>
            <a:br>
              <a:rPr lang="en-US" dirty="0">
                <a:solidFill>
                  <a:srgbClr val="595959"/>
                </a:solidFill>
                <a:latin typeface="Arial" charset="0"/>
                <a:ea typeface="Arial" charset="0"/>
                <a:cs typeface="Arial" charset="0"/>
              </a:rPr>
            </a:br>
            <a:r>
              <a:rPr lang="en-US" dirty="0">
                <a:solidFill>
                  <a:srgbClr val="595959"/>
                </a:solidFill>
                <a:latin typeface="Arial" charset="0"/>
                <a:ea typeface="Arial" charset="0"/>
                <a:cs typeface="Arial" charset="0"/>
              </a:rPr>
              <a:t>•Car Value</a:t>
            </a:r>
          </a:p>
          <a:p>
            <a:pPr fontAlgn="base"/>
            <a:r>
              <a:rPr lang="en-US" dirty="0">
                <a:solidFill>
                  <a:srgbClr val="595959"/>
                </a:solidFill>
                <a:latin typeface="Arial" charset="0"/>
                <a:ea typeface="Arial" charset="0"/>
                <a:cs typeface="Arial" charset="0"/>
              </a:rPr>
              <a:t/>
            </a:r>
            <a:br>
              <a:rPr lang="en-US" dirty="0">
                <a:solidFill>
                  <a:srgbClr val="595959"/>
                </a:solidFill>
                <a:latin typeface="Arial" charset="0"/>
                <a:ea typeface="Arial" charset="0"/>
                <a:cs typeface="Arial" charset="0"/>
              </a:rPr>
            </a:br>
            <a:r>
              <a:rPr lang="en-US" b="1" dirty="0" smtClean="0">
                <a:solidFill>
                  <a:srgbClr val="595959"/>
                </a:solidFill>
                <a:latin typeface="Arial" charset="0"/>
                <a:ea typeface="Arial" charset="0"/>
                <a:cs typeface="Arial" charset="0"/>
              </a:rPr>
              <a:t>IV. </a:t>
            </a:r>
            <a:r>
              <a:rPr lang="en-US" b="1" dirty="0">
                <a:solidFill>
                  <a:srgbClr val="595959"/>
                </a:solidFill>
                <a:latin typeface="Arial" charset="0"/>
                <a:ea typeface="Arial" charset="0"/>
                <a:cs typeface="Arial" charset="0"/>
              </a:rPr>
              <a:t>Historical record information</a:t>
            </a:r>
            <a:r>
              <a:rPr lang="en-US" dirty="0">
                <a:solidFill>
                  <a:srgbClr val="595959"/>
                </a:solidFill>
                <a:latin typeface="Arial" charset="0"/>
                <a:ea typeface="Arial" charset="0"/>
                <a:cs typeface="Arial" charset="0"/>
              </a:rPr>
              <a:t/>
            </a:r>
            <a:br>
              <a:rPr lang="en-US" dirty="0">
                <a:solidFill>
                  <a:srgbClr val="595959"/>
                </a:solidFill>
                <a:latin typeface="Arial" charset="0"/>
                <a:ea typeface="Arial" charset="0"/>
                <a:cs typeface="Arial" charset="0"/>
              </a:rPr>
            </a:br>
            <a:r>
              <a:rPr lang="en-US" dirty="0">
                <a:solidFill>
                  <a:srgbClr val="595959"/>
                </a:solidFill>
                <a:latin typeface="Arial" charset="0"/>
                <a:ea typeface="Arial" charset="0"/>
                <a:cs typeface="Arial" charset="0"/>
              </a:rPr>
              <a:t>•Previous purchase record (including coverage </a:t>
            </a:r>
            <a:r>
              <a:rPr lang="en-US" dirty="0" smtClean="0">
                <a:solidFill>
                  <a:srgbClr val="595959"/>
                </a:solidFill>
                <a:latin typeface="Arial" charset="0"/>
                <a:ea typeface="Arial" charset="0"/>
                <a:cs typeface="Arial" charset="0"/>
              </a:rPr>
              <a:t>duration / </a:t>
            </a:r>
            <a:r>
              <a:rPr lang="en-US" dirty="0">
                <a:solidFill>
                  <a:srgbClr val="595959"/>
                </a:solidFill>
                <a:latin typeface="Arial" charset="0"/>
                <a:ea typeface="Arial" charset="0"/>
                <a:cs typeface="Arial" charset="0"/>
              </a:rPr>
              <a:t>whether they’ve chosen a specific option before)</a:t>
            </a:r>
            <a:br>
              <a:rPr lang="en-US" dirty="0">
                <a:solidFill>
                  <a:srgbClr val="595959"/>
                </a:solidFill>
                <a:latin typeface="Arial" charset="0"/>
                <a:ea typeface="Arial" charset="0"/>
                <a:cs typeface="Arial" charset="0"/>
              </a:rPr>
            </a:br>
            <a:r>
              <a:rPr lang="en-US" dirty="0">
                <a:solidFill>
                  <a:srgbClr val="595959"/>
                </a:solidFill>
                <a:latin typeface="Arial" charset="0"/>
                <a:ea typeface="Arial" charset="0"/>
                <a:cs typeface="Arial" charset="0"/>
              </a:rPr>
              <a:t/>
            </a:r>
            <a:br>
              <a:rPr lang="en-US" dirty="0">
                <a:solidFill>
                  <a:srgbClr val="595959"/>
                </a:solidFill>
                <a:latin typeface="Arial" charset="0"/>
                <a:ea typeface="Arial" charset="0"/>
                <a:cs typeface="Arial" charset="0"/>
              </a:rPr>
            </a:br>
            <a:r>
              <a:rPr lang="en-US" dirty="0">
                <a:solidFill>
                  <a:srgbClr val="595959"/>
                </a:solidFill>
                <a:latin typeface="Arial" charset="0"/>
                <a:ea typeface="Arial" charset="0"/>
                <a:cs typeface="Arial" charset="0"/>
              </a:rPr>
              <a:t/>
            </a:r>
            <a:br>
              <a:rPr lang="en-US" dirty="0">
                <a:solidFill>
                  <a:srgbClr val="595959"/>
                </a:solidFill>
                <a:latin typeface="Arial" charset="0"/>
                <a:ea typeface="Arial" charset="0"/>
                <a:cs typeface="Arial" charset="0"/>
              </a:rPr>
            </a:br>
            <a:endParaRPr lang="en-US" dirty="0">
              <a:solidFill>
                <a:srgbClr val="595959"/>
              </a:solidFill>
              <a:latin typeface="Arial" charset="0"/>
              <a:ea typeface="Arial" charset="0"/>
              <a:cs typeface="Arial" charset="0"/>
            </a:endParaRPr>
          </a:p>
        </p:txBody>
      </p:sp>
    </p:spTree>
    <p:extLst>
      <p:ext uri="{BB962C8B-B14F-4D97-AF65-F5344CB8AC3E}">
        <p14:creationId xmlns:p14="http://schemas.microsoft.com/office/powerpoint/2010/main" val="20265750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7FDF6"/>
        </a:solidFill>
        <a:effectLst/>
      </p:bgPr>
    </p:bg>
    <p:spTree>
      <p:nvGrpSpPr>
        <p:cNvPr id="1" name=""/>
        <p:cNvGrpSpPr/>
        <p:nvPr/>
      </p:nvGrpSpPr>
      <p:grpSpPr>
        <a:xfrm>
          <a:off x="0" y="0"/>
          <a:ext cx="0" cy="0"/>
          <a:chOff x="0" y="0"/>
          <a:chExt cx="0" cy="0"/>
        </a:xfrm>
      </p:grpSpPr>
      <p:sp>
        <p:nvSpPr>
          <p:cNvPr id="3" name="TextBox 2"/>
          <p:cNvSpPr txBox="1"/>
          <p:nvPr/>
        </p:nvSpPr>
        <p:spPr>
          <a:xfrm>
            <a:off x="350520" y="518160"/>
            <a:ext cx="6446520" cy="707886"/>
          </a:xfrm>
          <a:prstGeom prst="rect">
            <a:avLst/>
          </a:prstGeom>
          <a:noFill/>
        </p:spPr>
        <p:txBody>
          <a:bodyPr wrap="square" rtlCol="0">
            <a:spAutoFit/>
          </a:bodyPr>
          <a:lstStyle/>
          <a:p>
            <a:r>
              <a:rPr lang="en-US" sz="4000" b="1" dirty="0" smtClean="0">
                <a:solidFill>
                  <a:srgbClr val="164C7D"/>
                </a:solidFill>
                <a:latin typeface="Arial" charset="0"/>
                <a:ea typeface="Arial" charset="0"/>
                <a:cs typeface="Arial" charset="0"/>
              </a:rPr>
              <a:t>APENDIX </a:t>
            </a:r>
            <a:r>
              <a:rPr lang="en-US" sz="4000" b="1" dirty="0">
                <a:solidFill>
                  <a:srgbClr val="164C7D"/>
                </a:solidFill>
                <a:latin typeface="Arial" charset="0"/>
                <a:ea typeface="Arial" charset="0"/>
                <a:cs typeface="Arial" charset="0"/>
              </a:rPr>
              <a:t>B</a:t>
            </a:r>
            <a:endParaRPr lang="en-US" sz="4000" b="1" dirty="0" smtClean="0">
              <a:solidFill>
                <a:srgbClr val="164C7D"/>
              </a:solidFill>
              <a:latin typeface="Arial" charset="0"/>
              <a:ea typeface="Arial" charset="0"/>
              <a:cs typeface="Arial" charset="0"/>
            </a:endParaRPr>
          </a:p>
        </p:txBody>
      </p:sp>
      <p:pic>
        <p:nvPicPr>
          <p:cNvPr id="5" name="Picture 4"/>
          <p:cNvPicPr>
            <a:picLocks noChangeAspect="1"/>
          </p:cNvPicPr>
          <p:nvPr/>
        </p:nvPicPr>
        <p:blipFill rotWithShape="1">
          <a:blip r:embed="rId3"/>
          <a:srcRect b="17648"/>
          <a:stretch/>
        </p:blipFill>
        <p:spPr>
          <a:xfrm>
            <a:off x="11103735" y="253296"/>
            <a:ext cx="876279" cy="529727"/>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519" y="3514397"/>
            <a:ext cx="5250180" cy="142494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519" y="5017231"/>
            <a:ext cx="2430780" cy="1440180"/>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00400" y="3448970"/>
            <a:ext cx="2766139" cy="2288351"/>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85001" y="3448970"/>
            <a:ext cx="2656873" cy="2277320"/>
          </a:xfrm>
          <a:prstGeom prst="rect">
            <a:avLst/>
          </a:prstGeom>
        </p:spPr>
      </p:pic>
      <p:sp>
        <p:nvSpPr>
          <p:cNvPr id="2" name="Rectangle 1"/>
          <p:cNvSpPr/>
          <p:nvPr/>
        </p:nvSpPr>
        <p:spPr>
          <a:xfrm>
            <a:off x="350519" y="1226046"/>
            <a:ext cx="8913797" cy="2246769"/>
          </a:xfrm>
          <a:prstGeom prst="rect">
            <a:avLst/>
          </a:prstGeom>
          <a:noFill/>
        </p:spPr>
        <p:txBody>
          <a:bodyPr wrap="square" rtlCol="0">
            <a:spAutoFit/>
          </a:bodyPr>
          <a:lstStyle/>
          <a:p>
            <a:r>
              <a:rPr lang="en-US" sz="2800" dirty="0">
                <a:solidFill>
                  <a:schemeClr val="bg2">
                    <a:lumMod val="75000"/>
                  </a:schemeClr>
                </a:solidFill>
                <a:latin typeface="Arial" charset="0"/>
                <a:ea typeface="Arial" charset="0"/>
                <a:cs typeface="Arial" charset="0"/>
              </a:rPr>
              <a:t>We tried different approaches for the segmentation ( with different number of segments and metrics used)</a:t>
            </a:r>
            <a:r>
              <a:rPr lang="zh-CN" altLang="en-US" sz="2800" dirty="0">
                <a:solidFill>
                  <a:schemeClr val="bg2">
                    <a:lumMod val="75000"/>
                  </a:schemeClr>
                </a:solidFill>
                <a:latin typeface="Arial" charset="0"/>
                <a:ea typeface="Arial" charset="0"/>
                <a:cs typeface="Arial" charset="0"/>
              </a:rPr>
              <a:t>，</a:t>
            </a:r>
            <a:r>
              <a:rPr lang="en-US" sz="2800" dirty="0">
                <a:solidFill>
                  <a:schemeClr val="bg2">
                    <a:lumMod val="75000"/>
                  </a:schemeClr>
                </a:solidFill>
                <a:latin typeface="Arial" charset="0"/>
                <a:ea typeface="Arial" charset="0"/>
                <a:cs typeface="Arial" charset="0"/>
              </a:rPr>
              <a:t> but the results failed to help us generate more insight. There are many overlaps among segments. Here below are examples</a:t>
            </a:r>
          </a:p>
        </p:txBody>
      </p:sp>
    </p:spTree>
    <p:extLst>
      <p:ext uri="{BB962C8B-B14F-4D97-AF65-F5344CB8AC3E}">
        <p14:creationId xmlns:p14="http://schemas.microsoft.com/office/powerpoint/2010/main" val="18020366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7FDF6"/>
        </a:solidFill>
        <a:effectLst/>
      </p:bgPr>
    </p:bg>
    <p:spTree>
      <p:nvGrpSpPr>
        <p:cNvPr id="1" name=""/>
        <p:cNvGrpSpPr/>
        <p:nvPr/>
      </p:nvGrpSpPr>
      <p:grpSpPr>
        <a:xfrm>
          <a:off x="0" y="0"/>
          <a:ext cx="0" cy="0"/>
          <a:chOff x="0" y="0"/>
          <a:chExt cx="0" cy="0"/>
        </a:xfrm>
      </p:grpSpPr>
      <p:sp>
        <p:nvSpPr>
          <p:cNvPr id="3" name="TextBox 2"/>
          <p:cNvSpPr txBox="1"/>
          <p:nvPr/>
        </p:nvSpPr>
        <p:spPr>
          <a:xfrm>
            <a:off x="350520" y="518160"/>
            <a:ext cx="10095338" cy="707886"/>
          </a:xfrm>
          <a:prstGeom prst="rect">
            <a:avLst/>
          </a:prstGeom>
          <a:noFill/>
        </p:spPr>
        <p:txBody>
          <a:bodyPr wrap="square" rtlCol="0">
            <a:spAutoFit/>
          </a:bodyPr>
          <a:lstStyle/>
          <a:p>
            <a:r>
              <a:rPr lang="en-US" sz="4000" b="1" dirty="0" smtClean="0">
                <a:solidFill>
                  <a:srgbClr val="164C7D"/>
                </a:solidFill>
                <a:latin typeface="Arial" charset="0"/>
                <a:ea typeface="Arial" charset="0"/>
                <a:cs typeface="Arial" charset="0"/>
              </a:rPr>
              <a:t>APPENDIX </a:t>
            </a:r>
            <a:r>
              <a:rPr lang="en-US" sz="4000" b="1" dirty="0">
                <a:solidFill>
                  <a:srgbClr val="164C7D"/>
                </a:solidFill>
                <a:latin typeface="Arial" charset="0"/>
                <a:ea typeface="Arial" charset="0"/>
                <a:cs typeface="Arial" charset="0"/>
              </a:rPr>
              <a:t>C</a:t>
            </a:r>
            <a:endParaRPr lang="en-US" sz="4000" b="1" dirty="0" smtClean="0">
              <a:solidFill>
                <a:srgbClr val="164C7D"/>
              </a:solidFill>
              <a:latin typeface="Arial" charset="0"/>
              <a:ea typeface="Arial" charset="0"/>
              <a:cs typeface="Arial" charset="0"/>
            </a:endParaRPr>
          </a:p>
        </p:txBody>
      </p:sp>
      <p:pic>
        <p:nvPicPr>
          <p:cNvPr id="5" name="Picture 4"/>
          <p:cNvPicPr>
            <a:picLocks noChangeAspect="1"/>
          </p:cNvPicPr>
          <p:nvPr/>
        </p:nvPicPr>
        <p:blipFill rotWithShape="1">
          <a:blip r:embed="rId2"/>
          <a:srcRect b="17648"/>
          <a:stretch/>
        </p:blipFill>
        <p:spPr>
          <a:xfrm>
            <a:off x="11103735" y="253296"/>
            <a:ext cx="876279" cy="529727"/>
          </a:xfrm>
          <a:prstGeom prst="rect">
            <a:avLst/>
          </a:prstGeom>
        </p:spPr>
      </p:pic>
      <p:sp>
        <p:nvSpPr>
          <p:cNvPr id="9" name="Rectangle 8"/>
          <p:cNvSpPr/>
          <p:nvPr/>
        </p:nvSpPr>
        <p:spPr>
          <a:xfrm>
            <a:off x="350520" y="2317879"/>
            <a:ext cx="9737860" cy="1128514"/>
          </a:xfrm>
          <a:prstGeom prst="rect">
            <a:avLst/>
          </a:prstGeom>
        </p:spPr>
        <p:txBody>
          <a:bodyPr wrap="square">
            <a:spAutoFit/>
          </a:bodyPr>
          <a:lstStyle/>
          <a:p>
            <a:pPr fontAlgn="base">
              <a:spcAft>
                <a:spcPts val="1600"/>
              </a:spcAft>
            </a:pPr>
            <a:endParaRPr lang="en-US" dirty="0" smtClean="0">
              <a:solidFill>
                <a:srgbClr val="595959"/>
              </a:solidFill>
              <a:latin typeface="Arial" charset="0"/>
              <a:ea typeface="Arial" charset="0"/>
              <a:cs typeface="Arial" charset="0"/>
            </a:endParaRPr>
          </a:p>
          <a:p>
            <a:pPr>
              <a:spcAft>
                <a:spcPts val="1600"/>
              </a:spcAft>
            </a:pPr>
            <a:r>
              <a:rPr lang="en-US" dirty="0">
                <a:solidFill>
                  <a:srgbClr val="595959"/>
                </a:solidFill>
                <a:latin typeface="Arial" charset="0"/>
                <a:ea typeface="Arial" charset="0"/>
                <a:cs typeface="Arial" charset="0"/>
              </a:rPr>
              <a:t/>
            </a:r>
            <a:br>
              <a:rPr lang="en-US" dirty="0">
                <a:solidFill>
                  <a:srgbClr val="595959"/>
                </a:solidFill>
                <a:latin typeface="Arial" charset="0"/>
                <a:ea typeface="Arial" charset="0"/>
                <a:cs typeface="Arial" charset="0"/>
              </a:rPr>
            </a:br>
            <a:endParaRPr lang="en-US" dirty="0">
              <a:solidFill>
                <a:srgbClr val="595959"/>
              </a:solidFill>
              <a:latin typeface="Arial" charset="0"/>
              <a:ea typeface="Arial" charset="0"/>
              <a:cs typeface="Arial" charset="0"/>
            </a:endParaRPr>
          </a:p>
        </p:txBody>
      </p:sp>
      <p:sp>
        <p:nvSpPr>
          <p:cNvPr id="8" name="Rectangle 7"/>
          <p:cNvSpPr/>
          <p:nvPr/>
        </p:nvSpPr>
        <p:spPr>
          <a:xfrm>
            <a:off x="350520" y="1226046"/>
            <a:ext cx="6096000" cy="5273238"/>
          </a:xfrm>
          <a:prstGeom prst="rect">
            <a:avLst/>
          </a:prstGeom>
        </p:spPr>
        <p:txBody>
          <a:bodyPr>
            <a:spAutoFit/>
          </a:bodyPr>
          <a:lstStyle/>
          <a:p>
            <a:pPr>
              <a:spcAft>
                <a:spcPts val="1600"/>
              </a:spcAft>
            </a:pPr>
            <a:r>
              <a:rPr lang="en-US" b="1" dirty="0">
                <a:solidFill>
                  <a:srgbClr val="595959"/>
                </a:solidFill>
                <a:latin typeface="Arial" charset="0"/>
                <a:ea typeface="Arial" charset="0"/>
                <a:cs typeface="Arial" charset="0"/>
              </a:rPr>
              <a:t>Zip-code-level data appended for regression 1:</a:t>
            </a:r>
            <a:endParaRPr lang="en-US" dirty="0">
              <a:latin typeface="Arial" charset="0"/>
              <a:ea typeface="Arial" charset="0"/>
              <a:cs typeface="Arial" charset="0"/>
            </a:endParaRPr>
          </a:p>
          <a:p>
            <a:pPr fontAlgn="base">
              <a:buFont typeface="+mj-lt"/>
              <a:buAutoNum type="arabicPeriod"/>
            </a:pPr>
            <a:r>
              <a:rPr lang="en-US" dirty="0">
                <a:solidFill>
                  <a:srgbClr val="595959"/>
                </a:solidFill>
                <a:latin typeface="Arial" charset="0"/>
                <a:ea typeface="Arial" charset="0"/>
                <a:cs typeface="Arial" charset="0"/>
              </a:rPr>
              <a:t>Log population</a:t>
            </a:r>
          </a:p>
          <a:p>
            <a:pPr fontAlgn="base">
              <a:buFont typeface="+mj-lt"/>
              <a:buAutoNum type="arabicPeriod"/>
            </a:pPr>
            <a:r>
              <a:rPr lang="en-US" dirty="0">
                <a:solidFill>
                  <a:srgbClr val="595959"/>
                </a:solidFill>
                <a:latin typeface="Arial" charset="0"/>
                <a:ea typeface="Arial" charset="0"/>
                <a:cs typeface="Arial" charset="0"/>
              </a:rPr>
              <a:t>Log population density</a:t>
            </a:r>
          </a:p>
          <a:p>
            <a:pPr fontAlgn="base">
              <a:buFont typeface="+mj-lt"/>
              <a:buAutoNum type="arabicPeriod"/>
            </a:pPr>
            <a:r>
              <a:rPr lang="en-US" dirty="0">
                <a:solidFill>
                  <a:srgbClr val="595959"/>
                </a:solidFill>
                <a:latin typeface="Arial" charset="0"/>
                <a:ea typeface="Arial" charset="0"/>
                <a:cs typeface="Arial" charset="0"/>
              </a:rPr>
              <a:t>Rurality index (1 = most urban; 9 = most rural)</a:t>
            </a:r>
          </a:p>
          <a:p>
            <a:pPr fontAlgn="base">
              <a:buFont typeface="+mj-lt"/>
              <a:buAutoNum type="arabicPeriod"/>
            </a:pPr>
            <a:r>
              <a:rPr lang="en-US" dirty="0">
                <a:solidFill>
                  <a:srgbClr val="595959"/>
                </a:solidFill>
                <a:latin typeface="Arial" charset="0"/>
                <a:ea typeface="Arial" charset="0"/>
                <a:cs typeface="Arial" charset="0"/>
              </a:rPr>
              <a:t>Urban influence index (1 = most adjacent to urban area; 12 = least adjacent to urban area)</a:t>
            </a:r>
          </a:p>
          <a:p>
            <a:pPr fontAlgn="base">
              <a:buFont typeface="+mj-lt"/>
              <a:buAutoNum type="arabicPeriod"/>
            </a:pPr>
            <a:r>
              <a:rPr lang="en-US" dirty="0">
                <a:solidFill>
                  <a:srgbClr val="595959"/>
                </a:solidFill>
                <a:latin typeface="Arial" charset="0"/>
                <a:ea typeface="Arial" charset="0"/>
                <a:cs typeface="Arial" charset="0"/>
              </a:rPr>
              <a:t>Urban commuter score (% of commuters that drive to urban areas of varying size)</a:t>
            </a:r>
          </a:p>
          <a:p>
            <a:pPr fontAlgn="base">
              <a:spcAft>
                <a:spcPts val="1600"/>
              </a:spcAft>
              <a:buFont typeface="+mj-lt"/>
              <a:buAutoNum type="arabicPeriod"/>
            </a:pPr>
            <a:r>
              <a:rPr lang="en-US" dirty="0">
                <a:solidFill>
                  <a:srgbClr val="595959"/>
                </a:solidFill>
                <a:latin typeface="Arial" charset="0"/>
                <a:ea typeface="Arial" charset="0"/>
                <a:cs typeface="Arial" charset="0"/>
              </a:rPr>
              <a:t>Log mean household income</a:t>
            </a:r>
          </a:p>
          <a:p>
            <a:pPr>
              <a:spcAft>
                <a:spcPts val="1600"/>
              </a:spcAft>
            </a:pPr>
            <a:r>
              <a:rPr lang="en-US" dirty="0">
                <a:solidFill>
                  <a:srgbClr val="595959"/>
                </a:solidFill>
                <a:latin typeface="Arial" charset="0"/>
                <a:ea typeface="Arial" charset="0"/>
                <a:cs typeface="Arial" charset="0"/>
              </a:rPr>
              <a:t>All data derived from </a:t>
            </a:r>
            <a:r>
              <a:rPr lang="en-US" u="sng" dirty="0">
                <a:solidFill>
                  <a:srgbClr val="0097A7"/>
                </a:solidFill>
                <a:latin typeface="Arial" charset="0"/>
                <a:ea typeface="Arial" charset="0"/>
                <a:cs typeface="Arial" charset="0"/>
                <a:hlinkClick r:id="rId3"/>
              </a:rPr>
              <a:t>http://www.ers.usda.gov</a:t>
            </a:r>
            <a:endParaRPr lang="en-US" dirty="0">
              <a:latin typeface="Arial" charset="0"/>
              <a:ea typeface="Arial" charset="0"/>
              <a:cs typeface="Arial" charset="0"/>
            </a:endParaRPr>
          </a:p>
          <a:p>
            <a:pPr>
              <a:spcAft>
                <a:spcPts val="1600"/>
              </a:spcAft>
            </a:pPr>
            <a:r>
              <a:rPr lang="en-US" dirty="0">
                <a:solidFill>
                  <a:srgbClr val="595959"/>
                </a:solidFill>
                <a:latin typeface="Arial" charset="0"/>
                <a:ea typeface="Arial" charset="0"/>
                <a:cs typeface="Arial" charset="0"/>
              </a:rPr>
              <a:t>#s 1-5 are from 2003 (unable to find more comprehensive recent data)</a:t>
            </a:r>
            <a:endParaRPr lang="en-US" dirty="0">
              <a:latin typeface="Arial" charset="0"/>
              <a:ea typeface="Arial" charset="0"/>
              <a:cs typeface="Arial" charset="0"/>
            </a:endParaRPr>
          </a:p>
          <a:p>
            <a:pPr>
              <a:spcAft>
                <a:spcPts val="1600"/>
              </a:spcAft>
            </a:pPr>
            <a:r>
              <a:rPr lang="en-US" dirty="0">
                <a:solidFill>
                  <a:srgbClr val="595959"/>
                </a:solidFill>
                <a:latin typeface="Arial" charset="0"/>
                <a:ea typeface="Arial" charset="0"/>
                <a:cs typeface="Arial" charset="0"/>
              </a:rPr>
              <a:t># 6 is from 2010</a:t>
            </a:r>
            <a:endParaRPr lang="en-US" dirty="0">
              <a:latin typeface="Arial" charset="0"/>
              <a:ea typeface="Arial" charset="0"/>
              <a:cs typeface="Arial" charset="0"/>
            </a:endParaRPr>
          </a:p>
          <a:p>
            <a:r>
              <a:rPr lang="en-US" dirty="0">
                <a:latin typeface="Arial" charset="0"/>
                <a:ea typeface="Arial" charset="0"/>
                <a:cs typeface="Arial" charset="0"/>
              </a:rPr>
              <a:t/>
            </a:r>
            <a:br>
              <a:rPr lang="en-US" dirty="0">
                <a:latin typeface="Arial" charset="0"/>
                <a:ea typeface="Arial" charset="0"/>
                <a:cs typeface="Arial" charset="0"/>
              </a:rPr>
            </a:br>
            <a:endParaRPr lang="en-US" dirty="0">
              <a:latin typeface="Arial" charset="0"/>
              <a:ea typeface="Arial" charset="0"/>
              <a:cs typeface="Arial" charset="0"/>
            </a:endParaRPr>
          </a:p>
        </p:txBody>
      </p:sp>
    </p:spTree>
    <p:extLst>
      <p:ext uri="{BB962C8B-B14F-4D97-AF65-F5344CB8AC3E}">
        <p14:creationId xmlns:p14="http://schemas.microsoft.com/office/powerpoint/2010/main" val="5524514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7FDF6"/>
        </a:solidFill>
        <a:effectLst/>
      </p:bgPr>
    </p:bg>
    <p:spTree>
      <p:nvGrpSpPr>
        <p:cNvPr id="1" name=""/>
        <p:cNvGrpSpPr/>
        <p:nvPr/>
      </p:nvGrpSpPr>
      <p:grpSpPr>
        <a:xfrm>
          <a:off x="0" y="0"/>
          <a:ext cx="0" cy="0"/>
          <a:chOff x="0" y="0"/>
          <a:chExt cx="0" cy="0"/>
        </a:xfrm>
      </p:grpSpPr>
      <p:sp>
        <p:nvSpPr>
          <p:cNvPr id="3" name="TextBox 2"/>
          <p:cNvSpPr txBox="1"/>
          <p:nvPr/>
        </p:nvSpPr>
        <p:spPr>
          <a:xfrm>
            <a:off x="350520" y="518160"/>
            <a:ext cx="6446520" cy="707886"/>
          </a:xfrm>
          <a:prstGeom prst="rect">
            <a:avLst/>
          </a:prstGeom>
          <a:noFill/>
        </p:spPr>
        <p:txBody>
          <a:bodyPr wrap="square" rtlCol="0">
            <a:spAutoFit/>
          </a:bodyPr>
          <a:lstStyle/>
          <a:p>
            <a:r>
              <a:rPr lang="en-US" sz="4000" b="1" dirty="0" smtClean="0">
                <a:solidFill>
                  <a:srgbClr val="164C7D"/>
                </a:solidFill>
                <a:latin typeface="Arial" charset="0"/>
                <a:ea typeface="Arial" charset="0"/>
                <a:cs typeface="Arial" charset="0"/>
              </a:rPr>
              <a:t>APENDIX D</a:t>
            </a:r>
          </a:p>
        </p:txBody>
      </p:sp>
      <p:pic>
        <p:nvPicPr>
          <p:cNvPr id="5" name="Picture 4"/>
          <p:cNvPicPr>
            <a:picLocks noChangeAspect="1"/>
          </p:cNvPicPr>
          <p:nvPr/>
        </p:nvPicPr>
        <p:blipFill rotWithShape="1">
          <a:blip r:embed="rId3"/>
          <a:srcRect b="17648"/>
          <a:stretch/>
        </p:blipFill>
        <p:spPr>
          <a:xfrm>
            <a:off x="11103735" y="253296"/>
            <a:ext cx="876279" cy="529727"/>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57699"/>
          <a:stretch/>
        </p:blipFill>
        <p:spPr>
          <a:xfrm>
            <a:off x="6797040" y="1492334"/>
            <a:ext cx="3851910" cy="4927600"/>
          </a:xfrm>
          <a:prstGeom prst="rect">
            <a:avLst/>
          </a:prstGeom>
        </p:spPr>
      </p:pic>
      <p:sp>
        <p:nvSpPr>
          <p:cNvPr id="8" name="Rectangle 7"/>
          <p:cNvSpPr/>
          <p:nvPr/>
        </p:nvSpPr>
        <p:spPr>
          <a:xfrm>
            <a:off x="350520" y="1492334"/>
            <a:ext cx="5745480" cy="2995692"/>
          </a:xfrm>
          <a:prstGeom prst="rect">
            <a:avLst/>
          </a:prstGeom>
        </p:spPr>
        <p:txBody>
          <a:bodyPr wrap="square">
            <a:spAutoFit/>
          </a:bodyPr>
          <a:lstStyle/>
          <a:p>
            <a:pPr>
              <a:spcAft>
                <a:spcPts val="1600"/>
              </a:spcAft>
            </a:pPr>
            <a:r>
              <a:rPr lang="en-US" dirty="0">
                <a:solidFill>
                  <a:srgbClr val="595959"/>
                </a:solidFill>
                <a:latin typeface="Arial" charset="0"/>
                <a:ea typeface="Arial" charset="0"/>
                <a:cs typeface="Arial" charset="0"/>
              </a:rPr>
              <a:t>Do visitors “game” the system to reduce cost, or do they change purchase options for other reasons?</a:t>
            </a:r>
            <a:endParaRPr lang="en-US" dirty="0">
              <a:latin typeface="Arial" charset="0"/>
              <a:ea typeface="Arial" charset="0"/>
              <a:cs typeface="Arial" charset="0"/>
            </a:endParaRPr>
          </a:p>
          <a:p>
            <a:pPr>
              <a:spcAft>
                <a:spcPts val="1600"/>
              </a:spcAft>
            </a:pPr>
            <a:r>
              <a:rPr lang="en-US" b="1" dirty="0">
                <a:solidFill>
                  <a:srgbClr val="595959"/>
                </a:solidFill>
                <a:latin typeface="Arial" charset="0"/>
                <a:ea typeface="Arial" charset="0"/>
                <a:cs typeface="Arial" charset="0"/>
              </a:rPr>
              <a:t>No: on average, customers actually increase quote cost by 0.64% (or about $2.29) from their initial default option</a:t>
            </a:r>
            <a:endParaRPr lang="en-US" dirty="0">
              <a:latin typeface="Arial" charset="0"/>
              <a:ea typeface="Arial" charset="0"/>
              <a:cs typeface="Arial" charset="0"/>
            </a:endParaRPr>
          </a:p>
          <a:p>
            <a:r>
              <a:rPr lang="en-US" dirty="0">
                <a:solidFill>
                  <a:srgbClr val="595959"/>
                </a:solidFill>
                <a:latin typeface="Arial" charset="0"/>
                <a:ea typeface="Arial" charset="0"/>
                <a:cs typeface="Arial" charset="0"/>
              </a:rPr>
              <a:t>This is consistent across different types of customers - most demographic variables have extremely little impact on the % change in quote cost (see table to the right)</a:t>
            </a:r>
            <a:endParaRPr lang="en-US" dirty="0">
              <a:latin typeface="Arial" charset="0"/>
              <a:ea typeface="Arial" charset="0"/>
              <a:cs typeface="Arial" charset="0"/>
            </a:endParaRPr>
          </a:p>
        </p:txBody>
      </p:sp>
    </p:spTree>
    <p:extLst>
      <p:ext uri="{BB962C8B-B14F-4D97-AF65-F5344CB8AC3E}">
        <p14:creationId xmlns:p14="http://schemas.microsoft.com/office/powerpoint/2010/main" val="13554707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DF6"/>
        </a:solidFill>
        <a:effectLst/>
      </p:bgPr>
    </p:bg>
    <p:spTree>
      <p:nvGrpSpPr>
        <p:cNvPr id="1" name=""/>
        <p:cNvGrpSpPr/>
        <p:nvPr/>
      </p:nvGrpSpPr>
      <p:grpSpPr>
        <a:xfrm>
          <a:off x="0" y="0"/>
          <a:ext cx="0" cy="0"/>
          <a:chOff x="0" y="0"/>
          <a:chExt cx="0" cy="0"/>
        </a:xfrm>
      </p:grpSpPr>
      <p:sp>
        <p:nvSpPr>
          <p:cNvPr id="14" name="Rectangle 13"/>
          <p:cNvSpPr/>
          <p:nvPr/>
        </p:nvSpPr>
        <p:spPr>
          <a:xfrm>
            <a:off x="8138120" y="4502910"/>
            <a:ext cx="2929454" cy="133289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715545" y="4502912"/>
            <a:ext cx="2929454" cy="133289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charset="0"/>
              <a:ea typeface="Arial" charset="0"/>
              <a:cs typeface="Arial" charset="0"/>
            </a:endParaRPr>
          </a:p>
        </p:txBody>
      </p:sp>
      <p:sp>
        <p:nvSpPr>
          <p:cNvPr id="13" name="Rectangle 12"/>
          <p:cNvSpPr/>
          <p:nvPr/>
        </p:nvSpPr>
        <p:spPr>
          <a:xfrm>
            <a:off x="4909423" y="4502911"/>
            <a:ext cx="2929454" cy="133289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50520" y="518160"/>
            <a:ext cx="6446520" cy="707886"/>
          </a:xfrm>
          <a:prstGeom prst="rect">
            <a:avLst/>
          </a:prstGeom>
          <a:noFill/>
        </p:spPr>
        <p:txBody>
          <a:bodyPr wrap="square" rtlCol="0">
            <a:spAutoFit/>
          </a:bodyPr>
          <a:lstStyle/>
          <a:p>
            <a:r>
              <a:rPr lang="en-US" sz="4000" b="1" dirty="0" smtClean="0">
                <a:solidFill>
                  <a:srgbClr val="164C7D"/>
                </a:solidFill>
                <a:latin typeface="Arial" charset="0"/>
                <a:ea typeface="Arial" charset="0"/>
                <a:cs typeface="Arial" charset="0"/>
              </a:rPr>
              <a:t>COMPANY PROFILE</a:t>
            </a:r>
          </a:p>
        </p:txBody>
      </p:sp>
      <p:pic>
        <p:nvPicPr>
          <p:cNvPr id="5" name="Picture 4"/>
          <p:cNvPicPr>
            <a:picLocks noChangeAspect="1"/>
          </p:cNvPicPr>
          <p:nvPr/>
        </p:nvPicPr>
        <p:blipFill rotWithShape="1">
          <a:blip r:embed="rId2"/>
          <a:srcRect b="17648"/>
          <a:stretch/>
        </p:blipFill>
        <p:spPr>
          <a:xfrm>
            <a:off x="11103735" y="253296"/>
            <a:ext cx="876279" cy="529727"/>
          </a:xfrm>
          <a:prstGeom prst="rect">
            <a:avLst/>
          </a:prstGeom>
        </p:spPr>
      </p:pic>
      <p:sp>
        <p:nvSpPr>
          <p:cNvPr id="6" name="TextBox 5"/>
          <p:cNvSpPr txBox="1"/>
          <p:nvPr/>
        </p:nvSpPr>
        <p:spPr>
          <a:xfrm>
            <a:off x="350519" y="1294909"/>
            <a:ext cx="9093283" cy="769441"/>
          </a:xfrm>
          <a:prstGeom prst="rect">
            <a:avLst/>
          </a:prstGeom>
          <a:noFill/>
        </p:spPr>
        <p:txBody>
          <a:bodyPr wrap="square" rtlCol="0">
            <a:spAutoFit/>
          </a:bodyPr>
          <a:lstStyle>
            <a:defPPr>
              <a:defRPr lang="en-US"/>
            </a:defPPr>
            <a:lvl1pPr>
              <a:defRPr sz="2500">
                <a:solidFill>
                  <a:schemeClr val="bg2">
                    <a:lumMod val="75000"/>
                  </a:schemeClr>
                </a:solidFill>
                <a:latin typeface="Helvetica Neue LT Std 55 Roman" charset="0"/>
                <a:ea typeface="Helvetica Neue LT Std 55 Roman" charset="0"/>
                <a:cs typeface="Helvetica Neue LT Std 55 Roman" charset="0"/>
              </a:defRPr>
            </a:lvl1pPr>
          </a:lstStyle>
          <a:p>
            <a:r>
              <a:rPr lang="en-US" sz="2200" dirty="0" smtClean="0">
                <a:latin typeface="Arial" charset="0"/>
                <a:ea typeface="Arial" charset="0"/>
                <a:cs typeface="Arial" charset="0"/>
              </a:rPr>
              <a:t>Allstate is an insurance company. Its car insurance product package </a:t>
            </a:r>
            <a:r>
              <a:rPr lang="en-US" sz="2200" dirty="0">
                <a:latin typeface="Arial" charset="0"/>
                <a:ea typeface="Arial" charset="0"/>
                <a:cs typeface="Arial" charset="0"/>
              </a:rPr>
              <a:t>consists of 7 insurance options, each has several coverage </a:t>
            </a:r>
            <a:r>
              <a:rPr lang="en-US" sz="2200" dirty="0" smtClean="0">
                <a:latin typeface="Arial" charset="0"/>
                <a:ea typeface="Arial" charset="0"/>
                <a:cs typeface="Arial" charset="0"/>
              </a:rPr>
              <a:t>levels</a:t>
            </a:r>
            <a:r>
              <a:rPr lang="en-US" sz="2200" dirty="0" smtClean="0"/>
              <a:t>.</a:t>
            </a:r>
            <a:endParaRPr lang="en-US" sz="2200" dirty="0"/>
          </a:p>
        </p:txBody>
      </p:sp>
      <p:sp>
        <p:nvSpPr>
          <p:cNvPr id="2" name="Rectangle 1"/>
          <p:cNvSpPr/>
          <p:nvPr/>
        </p:nvSpPr>
        <p:spPr>
          <a:xfrm>
            <a:off x="350520" y="2400407"/>
            <a:ext cx="5745480" cy="3847207"/>
          </a:xfrm>
          <a:prstGeom prst="rect">
            <a:avLst/>
          </a:prstGeom>
        </p:spPr>
        <p:txBody>
          <a:bodyPr wrap="square">
            <a:spAutoFit/>
          </a:bodyPr>
          <a:lstStyle/>
          <a:p>
            <a:r>
              <a:rPr lang="en-US" dirty="0" smtClean="0">
                <a:solidFill>
                  <a:srgbClr val="595959"/>
                </a:solidFill>
                <a:latin typeface="Arial" charset="0"/>
                <a:ea typeface="Arial" charset="0"/>
                <a:cs typeface="Arial" charset="0"/>
              </a:rPr>
              <a:t>Some option </a:t>
            </a:r>
            <a:r>
              <a:rPr lang="en-US" dirty="0">
                <a:solidFill>
                  <a:srgbClr val="595959"/>
                </a:solidFill>
                <a:latin typeface="Arial" charset="0"/>
                <a:ea typeface="Arial" charset="0"/>
                <a:cs typeface="Arial" charset="0"/>
              </a:rPr>
              <a:t>examples</a:t>
            </a:r>
            <a:r>
              <a:rPr lang="en-US" dirty="0" smtClean="0">
                <a:solidFill>
                  <a:srgbClr val="595959"/>
                </a:solidFill>
                <a:latin typeface="Helvetica" charset="0"/>
                <a:ea typeface="Helvetica" charset="0"/>
                <a:cs typeface="Helvetica" charset="0"/>
              </a:rPr>
              <a:t>:</a:t>
            </a:r>
          </a:p>
          <a:p>
            <a:endParaRPr lang="en-US" dirty="0">
              <a:solidFill>
                <a:srgbClr val="595959"/>
              </a:solidFill>
              <a:latin typeface="Helvetica" charset="0"/>
              <a:ea typeface="Helvetica" charset="0"/>
              <a:cs typeface="Helvetica" charset="0"/>
            </a:endParaRPr>
          </a:p>
          <a:p>
            <a:endParaRPr lang="en-US" dirty="0" smtClean="0">
              <a:solidFill>
                <a:srgbClr val="595959"/>
              </a:solidFill>
              <a:latin typeface="Helvetica" charset="0"/>
              <a:ea typeface="Helvetica" charset="0"/>
              <a:cs typeface="Helvetica" charset="0"/>
            </a:endParaRPr>
          </a:p>
          <a:p>
            <a:endParaRPr lang="en-US" dirty="0">
              <a:solidFill>
                <a:srgbClr val="595959"/>
              </a:solidFill>
              <a:latin typeface="Helvetica" charset="0"/>
              <a:ea typeface="Helvetica" charset="0"/>
              <a:cs typeface="Helvetica" charset="0"/>
            </a:endParaRPr>
          </a:p>
          <a:p>
            <a:endParaRPr lang="en-US" dirty="0" smtClean="0">
              <a:solidFill>
                <a:srgbClr val="595959"/>
              </a:solidFill>
              <a:latin typeface="Helvetica" charset="0"/>
              <a:ea typeface="Helvetica" charset="0"/>
              <a:cs typeface="Helvetica" charset="0"/>
            </a:endParaRPr>
          </a:p>
          <a:p>
            <a:endParaRPr lang="en-US" dirty="0">
              <a:solidFill>
                <a:srgbClr val="595959"/>
              </a:solidFill>
              <a:latin typeface="Helvetica" charset="0"/>
              <a:ea typeface="Helvetica" charset="0"/>
              <a:cs typeface="Helvetica" charset="0"/>
            </a:endParaRPr>
          </a:p>
          <a:p>
            <a:endParaRPr lang="en-US" dirty="0" smtClean="0">
              <a:solidFill>
                <a:srgbClr val="595959"/>
              </a:solidFill>
              <a:latin typeface="Helvetica" charset="0"/>
              <a:ea typeface="Helvetica" charset="0"/>
              <a:cs typeface="Helvetica" charset="0"/>
            </a:endParaRPr>
          </a:p>
          <a:p>
            <a:endParaRPr lang="en-US" dirty="0" smtClean="0">
              <a:solidFill>
                <a:srgbClr val="595959"/>
              </a:solidFill>
              <a:latin typeface="Helvetica" charset="0"/>
              <a:ea typeface="Helvetica" charset="0"/>
              <a:cs typeface="Helvetica" charset="0"/>
            </a:endParaRPr>
          </a:p>
          <a:p>
            <a:pPr marL="285750" indent="-285750">
              <a:buFont typeface="Arial" charset="0"/>
              <a:buChar char="•"/>
            </a:pPr>
            <a:endParaRPr lang="en-US" sz="2000" dirty="0" smtClean="0">
              <a:solidFill>
                <a:schemeClr val="tx1">
                  <a:lumMod val="65000"/>
                  <a:lumOff val="35000"/>
                </a:schemeClr>
              </a:solidFill>
              <a:latin typeface="Helvetica Neue LT Std 45 Light" charset="0"/>
              <a:ea typeface="Helvetica Neue LT Std 45 Light" charset="0"/>
              <a:cs typeface="Helvetica Neue LT Std 45 Light" charset="0"/>
            </a:endParaRPr>
          </a:p>
          <a:p>
            <a:pPr marL="285750" indent="-285750">
              <a:buFont typeface="Arial" charset="0"/>
              <a:buChar char="•"/>
            </a:pPr>
            <a:endParaRPr lang="en-US" sz="2000" dirty="0" smtClean="0">
              <a:solidFill>
                <a:schemeClr val="tx1">
                  <a:lumMod val="65000"/>
                  <a:lumOff val="35000"/>
                </a:schemeClr>
              </a:solidFill>
              <a:latin typeface="Helvetica Neue LT Std 45 Light" charset="0"/>
              <a:ea typeface="Helvetica Neue LT Std 45 Light" charset="0"/>
              <a:cs typeface="Helvetica Neue LT Std 45 Light" charset="0"/>
            </a:endParaRPr>
          </a:p>
          <a:p>
            <a:pPr marL="285750" indent="-285750">
              <a:buFont typeface="Arial" charset="0"/>
              <a:buChar char="•"/>
            </a:pPr>
            <a:endParaRPr lang="en-US" sz="2000" dirty="0" smtClean="0">
              <a:solidFill>
                <a:schemeClr val="tx1">
                  <a:lumMod val="65000"/>
                  <a:lumOff val="35000"/>
                </a:schemeClr>
              </a:solidFill>
              <a:latin typeface="Helvetica Neue LT Std 45 Light" charset="0"/>
              <a:ea typeface="Helvetica Neue LT Std 45 Light" charset="0"/>
              <a:cs typeface="Helvetica Neue LT Std 45 Light" charset="0"/>
            </a:endParaRPr>
          </a:p>
          <a:p>
            <a:pPr marL="285750" indent="-285750">
              <a:buFont typeface="Arial" charset="0"/>
              <a:buChar char="•"/>
            </a:pPr>
            <a:endParaRPr lang="en-US" sz="2000" dirty="0" smtClean="0">
              <a:solidFill>
                <a:schemeClr val="tx1">
                  <a:lumMod val="65000"/>
                  <a:lumOff val="35000"/>
                </a:schemeClr>
              </a:solidFill>
              <a:latin typeface="Helvetica Neue LT Std 45 Light" charset="0"/>
              <a:ea typeface="Helvetica Neue LT Std 45 Light" charset="0"/>
              <a:cs typeface="Helvetica Neue LT Std 45 Light" charset="0"/>
            </a:endParaRPr>
          </a:p>
          <a:p>
            <a:pPr marL="285750" indent="-285750">
              <a:buFont typeface="Arial" charset="0"/>
              <a:buChar char="•"/>
            </a:pPr>
            <a:endParaRPr lang="en-US" sz="2000" dirty="0">
              <a:solidFill>
                <a:schemeClr val="tx1">
                  <a:lumMod val="65000"/>
                  <a:lumOff val="35000"/>
                </a:schemeClr>
              </a:solidFill>
              <a:latin typeface="Helvetica Neue LT Std 45 Light" charset="0"/>
              <a:ea typeface="Helvetica Neue LT Std 45 Light" charset="0"/>
              <a:cs typeface="Helvetica Neue LT Std 45 Light"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983" y="3058332"/>
            <a:ext cx="1444578" cy="144457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7898" y="3165142"/>
            <a:ext cx="1212504" cy="1212504"/>
          </a:xfrm>
          <a:prstGeom prst="rect">
            <a:avLst/>
          </a:prstGeom>
        </p:spPr>
      </p:pic>
      <p:sp>
        <p:nvSpPr>
          <p:cNvPr id="9" name="Rectangle 8"/>
          <p:cNvSpPr/>
          <p:nvPr/>
        </p:nvSpPr>
        <p:spPr>
          <a:xfrm>
            <a:off x="7832432" y="4584605"/>
            <a:ext cx="3367790" cy="1200329"/>
          </a:xfrm>
          <a:prstGeom prst="rect">
            <a:avLst/>
          </a:prstGeom>
        </p:spPr>
        <p:txBody>
          <a:bodyPr wrap="square">
            <a:spAutoFit/>
          </a:bodyPr>
          <a:lstStyle/>
          <a:p>
            <a:pPr lvl="1" fontAlgn="base">
              <a:spcAft>
                <a:spcPts val="1600"/>
              </a:spcAft>
            </a:pPr>
            <a:r>
              <a:rPr lang="en-US" dirty="0" smtClean="0">
                <a:solidFill>
                  <a:srgbClr val="595959"/>
                </a:solidFill>
                <a:latin typeface="Arial" charset="0"/>
                <a:ea typeface="Arial" charset="0"/>
                <a:cs typeface="Arial" charset="0"/>
              </a:rPr>
              <a:t>Uninsured </a:t>
            </a:r>
            <a:r>
              <a:rPr lang="en-US" dirty="0">
                <a:solidFill>
                  <a:srgbClr val="595959"/>
                </a:solidFill>
                <a:latin typeface="Arial" charset="0"/>
                <a:ea typeface="Arial" charset="0"/>
                <a:cs typeface="Arial" charset="0"/>
              </a:rPr>
              <a:t>Motorist Property Damage </a:t>
            </a:r>
            <a:r>
              <a:rPr lang="en-US" dirty="0" smtClean="0">
                <a:solidFill>
                  <a:srgbClr val="595959"/>
                </a:solidFill>
                <a:latin typeface="Arial" charset="0"/>
                <a:ea typeface="Arial" charset="0"/>
                <a:cs typeface="Arial" charset="0"/>
              </a:rPr>
              <a:t>(when an uninsured </a:t>
            </a:r>
            <a:r>
              <a:rPr lang="en-US" dirty="0">
                <a:solidFill>
                  <a:srgbClr val="595959"/>
                </a:solidFill>
                <a:latin typeface="Arial" charset="0"/>
                <a:ea typeface="Arial" charset="0"/>
                <a:cs typeface="Arial" charset="0"/>
              </a:rPr>
              <a:t>driver can’t afford to </a:t>
            </a:r>
            <a:r>
              <a:rPr lang="en-US" dirty="0" smtClean="0">
                <a:solidFill>
                  <a:srgbClr val="595959"/>
                </a:solidFill>
                <a:latin typeface="Arial" charset="0"/>
                <a:ea typeface="Arial" charset="0"/>
                <a:cs typeface="Arial" charset="0"/>
              </a:rPr>
              <a:t>pay)</a:t>
            </a:r>
            <a:endParaRPr lang="en-US" dirty="0">
              <a:solidFill>
                <a:srgbClr val="595959"/>
              </a:solidFill>
              <a:latin typeface="Arial" charset="0"/>
              <a:ea typeface="Arial" charset="0"/>
              <a:cs typeface="Arial" charset="0"/>
            </a:endParaRPr>
          </a:p>
        </p:txBody>
      </p:sp>
      <p:sp>
        <p:nvSpPr>
          <p:cNvPr id="10" name="Rectangle 9"/>
          <p:cNvSpPr/>
          <p:nvPr/>
        </p:nvSpPr>
        <p:spPr>
          <a:xfrm>
            <a:off x="1356721" y="4584605"/>
            <a:ext cx="3367790" cy="923330"/>
          </a:xfrm>
          <a:prstGeom prst="rect">
            <a:avLst/>
          </a:prstGeom>
        </p:spPr>
        <p:txBody>
          <a:bodyPr wrap="square">
            <a:spAutoFit/>
          </a:bodyPr>
          <a:lstStyle/>
          <a:p>
            <a:pPr lvl="1" fontAlgn="base"/>
            <a:r>
              <a:rPr lang="en-US" dirty="0">
                <a:solidFill>
                  <a:srgbClr val="595959"/>
                </a:solidFill>
                <a:latin typeface="Helvetica" charset="0"/>
                <a:ea typeface="Helvetica" charset="0"/>
                <a:cs typeface="Helvetica" charset="0"/>
              </a:rPr>
              <a:t>Collision (damage caused by collision with other vehicle or car rolling over)</a:t>
            </a:r>
          </a:p>
        </p:txBody>
      </p:sp>
      <p:sp>
        <p:nvSpPr>
          <p:cNvPr id="15" name="Rectangle 14"/>
          <p:cNvSpPr/>
          <p:nvPr/>
        </p:nvSpPr>
        <p:spPr>
          <a:xfrm>
            <a:off x="4757691" y="4584605"/>
            <a:ext cx="3367789" cy="1200329"/>
          </a:xfrm>
          <a:prstGeom prst="rect">
            <a:avLst/>
          </a:prstGeom>
        </p:spPr>
        <p:txBody>
          <a:bodyPr wrap="square">
            <a:spAutoFit/>
          </a:bodyPr>
          <a:lstStyle/>
          <a:p>
            <a:pPr lvl="1" fontAlgn="base"/>
            <a:r>
              <a:rPr lang="en-US" dirty="0">
                <a:solidFill>
                  <a:srgbClr val="595959"/>
                </a:solidFill>
                <a:latin typeface="Arial" charset="0"/>
                <a:ea typeface="Arial" charset="0"/>
                <a:cs typeface="Arial" charset="0"/>
              </a:rPr>
              <a:t>Bodily Injury Liability (damages resulting from injury of another person when you are at fault)</a:t>
            </a:r>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42310" y="3283144"/>
            <a:ext cx="1121075" cy="1121075"/>
          </a:xfrm>
          <a:prstGeom prst="rect">
            <a:avLst/>
          </a:prstGeom>
        </p:spPr>
      </p:pic>
    </p:spTree>
    <p:extLst>
      <p:ext uri="{BB962C8B-B14F-4D97-AF65-F5344CB8AC3E}">
        <p14:creationId xmlns:p14="http://schemas.microsoft.com/office/powerpoint/2010/main" val="1706965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DF6"/>
        </a:solidFill>
        <a:effectLst/>
      </p:bgPr>
    </p:bg>
    <p:spTree>
      <p:nvGrpSpPr>
        <p:cNvPr id="1" name=""/>
        <p:cNvGrpSpPr/>
        <p:nvPr/>
      </p:nvGrpSpPr>
      <p:grpSpPr>
        <a:xfrm>
          <a:off x="0" y="0"/>
          <a:ext cx="0" cy="0"/>
          <a:chOff x="0" y="0"/>
          <a:chExt cx="0" cy="0"/>
        </a:xfrm>
      </p:grpSpPr>
      <p:sp>
        <p:nvSpPr>
          <p:cNvPr id="47" name="Oval 46"/>
          <p:cNvSpPr/>
          <p:nvPr/>
        </p:nvSpPr>
        <p:spPr>
          <a:xfrm>
            <a:off x="7915756" y="4533146"/>
            <a:ext cx="1852524" cy="1852524"/>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charset="0"/>
              <a:ea typeface="Arial" charset="0"/>
              <a:cs typeface="Arial" charset="0"/>
            </a:endParaRPr>
          </a:p>
        </p:txBody>
      </p:sp>
      <p:sp>
        <p:nvSpPr>
          <p:cNvPr id="46" name="Oval 45"/>
          <p:cNvSpPr/>
          <p:nvPr/>
        </p:nvSpPr>
        <p:spPr>
          <a:xfrm>
            <a:off x="5350088" y="4533146"/>
            <a:ext cx="1852524" cy="1852524"/>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charset="0"/>
              <a:ea typeface="Arial" charset="0"/>
              <a:cs typeface="Arial" charset="0"/>
            </a:endParaRPr>
          </a:p>
        </p:txBody>
      </p:sp>
      <p:sp>
        <p:nvSpPr>
          <p:cNvPr id="45" name="Oval 44"/>
          <p:cNvSpPr/>
          <p:nvPr/>
        </p:nvSpPr>
        <p:spPr>
          <a:xfrm>
            <a:off x="5219450" y="2343137"/>
            <a:ext cx="1852524" cy="1852524"/>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charset="0"/>
              <a:ea typeface="Arial" charset="0"/>
              <a:cs typeface="Arial" charset="0"/>
            </a:endParaRPr>
          </a:p>
        </p:txBody>
      </p:sp>
      <p:sp>
        <p:nvSpPr>
          <p:cNvPr id="30" name="Oval 29"/>
          <p:cNvSpPr/>
          <p:nvPr/>
        </p:nvSpPr>
        <p:spPr>
          <a:xfrm>
            <a:off x="2624740" y="2343137"/>
            <a:ext cx="1852524" cy="185252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charset="0"/>
              <a:ea typeface="Arial" charset="0"/>
              <a:cs typeface="Arial" charset="0"/>
            </a:endParaRPr>
          </a:p>
        </p:txBody>
      </p:sp>
      <p:sp>
        <p:nvSpPr>
          <p:cNvPr id="3" name="TextBox 2"/>
          <p:cNvSpPr txBox="1"/>
          <p:nvPr/>
        </p:nvSpPr>
        <p:spPr>
          <a:xfrm>
            <a:off x="350520" y="518160"/>
            <a:ext cx="6446520" cy="707886"/>
          </a:xfrm>
          <a:prstGeom prst="rect">
            <a:avLst/>
          </a:prstGeom>
          <a:noFill/>
        </p:spPr>
        <p:txBody>
          <a:bodyPr wrap="square" rtlCol="0">
            <a:spAutoFit/>
          </a:bodyPr>
          <a:lstStyle/>
          <a:p>
            <a:r>
              <a:rPr lang="en-US" sz="4000" b="1" dirty="0" smtClean="0">
                <a:solidFill>
                  <a:srgbClr val="164C7D"/>
                </a:solidFill>
                <a:latin typeface="Arial" charset="0"/>
                <a:ea typeface="Arial" charset="0"/>
                <a:cs typeface="Arial" charset="0"/>
              </a:rPr>
              <a:t>QUOTING PROCESS</a:t>
            </a:r>
          </a:p>
        </p:txBody>
      </p:sp>
      <p:pic>
        <p:nvPicPr>
          <p:cNvPr id="5" name="Picture 4"/>
          <p:cNvPicPr>
            <a:picLocks noChangeAspect="1"/>
          </p:cNvPicPr>
          <p:nvPr/>
        </p:nvPicPr>
        <p:blipFill rotWithShape="1">
          <a:blip r:embed="rId2"/>
          <a:srcRect b="17648"/>
          <a:stretch/>
        </p:blipFill>
        <p:spPr>
          <a:xfrm>
            <a:off x="11103735" y="253296"/>
            <a:ext cx="876279" cy="529727"/>
          </a:xfrm>
          <a:prstGeom prst="rect">
            <a:avLst/>
          </a:prstGeom>
        </p:spPr>
      </p:pic>
      <p:sp>
        <p:nvSpPr>
          <p:cNvPr id="6" name="TextBox 5"/>
          <p:cNvSpPr txBox="1"/>
          <p:nvPr/>
        </p:nvSpPr>
        <p:spPr>
          <a:xfrm>
            <a:off x="350520" y="1294909"/>
            <a:ext cx="9737860" cy="769441"/>
          </a:xfrm>
          <a:prstGeom prst="rect">
            <a:avLst/>
          </a:prstGeom>
          <a:noFill/>
        </p:spPr>
        <p:txBody>
          <a:bodyPr wrap="square" rtlCol="0">
            <a:spAutoFit/>
          </a:bodyPr>
          <a:lstStyle>
            <a:defPPr>
              <a:defRPr lang="en-US"/>
            </a:defPPr>
            <a:lvl1pPr>
              <a:defRPr sz="2500">
                <a:solidFill>
                  <a:schemeClr val="bg2">
                    <a:lumMod val="75000"/>
                  </a:schemeClr>
                </a:solidFill>
                <a:latin typeface="Helvetica Neue LT Std 55 Roman" charset="0"/>
                <a:ea typeface="Helvetica Neue LT Std 55 Roman" charset="0"/>
                <a:cs typeface="Helvetica Neue LT Std 55 Roman" charset="0"/>
              </a:defRPr>
            </a:lvl1pPr>
          </a:lstStyle>
          <a:p>
            <a:r>
              <a:rPr lang="en-US" sz="2200" dirty="0" smtClean="0">
                <a:latin typeface="Arial" charset="0"/>
                <a:ea typeface="Arial" charset="0"/>
                <a:cs typeface="Arial" charset="0"/>
              </a:rPr>
              <a:t>After filling out initial info, and getting a suggested quotes, users can fiddle with the features to hit their target.</a:t>
            </a:r>
            <a:endParaRPr lang="en-US" sz="2200" dirty="0">
              <a:latin typeface="Arial" charset="0"/>
              <a:ea typeface="Arial" charset="0"/>
              <a:cs typeface="Arial"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3136" y="4791254"/>
            <a:ext cx="1270000" cy="12700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700000">
            <a:off x="6476753" y="4946992"/>
            <a:ext cx="572735" cy="572735"/>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86456" y="2554509"/>
            <a:ext cx="1270000" cy="1270000"/>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23719" y="2759804"/>
            <a:ext cx="1126986" cy="1126986"/>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07018" y="4791254"/>
            <a:ext cx="1270000" cy="1270000"/>
          </a:xfrm>
          <a:prstGeom prst="rect">
            <a:avLst/>
          </a:prstGeom>
        </p:spPr>
      </p:pic>
      <p:sp>
        <p:nvSpPr>
          <p:cNvPr id="26" name="Rectangle 25"/>
          <p:cNvSpPr/>
          <p:nvPr/>
        </p:nvSpPr>
        <p:spPr>
          <a:xfrm>
            <a:off x="453470" y="2612776"/>
            <a:ext cx="2351926" cy="923330"/>
          </a:xfrm>
          <a:prstGeom prst="rect">
            <a:avLst/>
          </a:prstGeom>
        </p:spPr>
        <p:txBody>
          <a:bodyPr wrap="none">
            <a:spAutoFit/>
          </a:bodyPr>
          <a:lstStyle/>
          <a:p>
            <a:r>
              <a:rPr lang="en-US" b="1" dirty="0" smtClean="0">
                <a:solidFill>
                  <a:srgbClr val="595959"/>
                </a:solidFill>
                <a:latin typeface="Arial" charset="0"/>
                <a:ea typeface="Arial" charset="0"/>
                <a:cs typeface="Arial" charset="0"/>
              </a:rPr>
              <a:t>1.User provide info:</a:t>
            </a:r>
          </a:p>
          <a:p>
            <a:pPr marL="285750" indent="-285750">
              <a:buFont typeface="Arial" charset="0"/>
              <a:buChar char="•"/>
            </a:pPr>
            <a:r>
              <a:rPr lang="en-US" dirty="0" smtClean="0">
                <a:solidFill>
                  <a:srgbClr val="595959"/>
                </a:solidFill>
                <a:latin typeface="Arial" charset="0"/>
                <a:ea typeface="Arial" charset="0"/>
                <a:cs typeface="Arial" charset="0"/>
              </a:rPr>
              <a:t>Demographic</a:t>
            </a:r>
          </a:p>
          <a:p>
            <a:pPr marL="285750" indent="-285750">
              <a:buFont typeface="Arial" charset="0"/>
              <a:buChar char="•"/>
            </a:pPr>
            <a:r>
              <a:rPr lang="en-US" dirty="0" smtClean="0">
                <a:solidFill>
                  <a:srgbClr val="595959"/>
                </a:solidFill>
                <a:latin typeface="Arial" charset="0"/>
                <a:ea typeface="Arial" charset="0"/>
                <a:cs typeface="Arial" charset="0"/>
              </a:rPr>
              <a:t>Car Information</a:t>
            </a:r>
            <a:endParaRPr lang="en-US" dirty="0">
              <a:latin typeface="Arial" charset="0"/>
              <a:ea typeface="Arial" charset="0"/>
              <a:cs typeface="Arial" charset="0"/>
            </a:endParaRPr>
          </a:p>
        </p:txBody>
      </p:sp>
      <p:sp>
        <p:nvSpPr>
          <p:cNvPr id="27" name="Rectangle 26"/>
          <p:cNvSpPr/>
          <p:nvPr/>
        </p:nvSpPr>
        <p:spPr>
          <a:xfrm>
            <a:off x="7117582" y="2612776"/>
            <a:ext cx="2608406" cy="369332"/>
          </a:xfrm>
          <a:prstGeom prst="rect">
            <a:avLst/>
          </a:prstGeom>
        </p:spPr>
        <p:txBody>
          <a:bodyPr wrap="none">
            <a:spAutoFit/>
          </a:bodyPr>
          <a:lstStyle/>
          <a:p>
            <a:r>
              <a:rPr lang="en-US" b="1" smtClean="0">
                <a:solidFill>
                  <a:srgbClr val="595959"/>
                </a:solidFill>
                <a:latin typeface="Arial" charset="0"/>
                <a:ea typeface="Arial" charset="0"/>
                <a:cs typeface="Arial" charset="0"/>
              </a:rPr>
              <a:t>2. </a:t>
            </a:r>
            <a:r>
              <a:rPr lang="en-US" b="1" dirty="0" smtClean="0">
                <a:solidFill>
                  <a:srgbClr val="595959"/>
                </a:solidFill>
                <a:latin typeface="Arial" charset="0"/>
                <a:ea typeface="Arial" charset="0"/>
                <a:cs typeface="Arial" charset="0"/>
              </a:rPr>
              <a:t>System gives quote</a:t>
            </a:r>
          </a:p>
        </p:txBody>
      </p:sp>
      <p:sp>
        <p:nvSpPr>
          <p:cNvPr id="28" name="Rectangle 27"/>
          <p:cNvSpPr/>
          <p:nvPr/>
        </p:nvSpPr>
        <p:spPr>
          <a:xfrm>
            <a:off x="9903190" y="4981037"/>
            <a:ext cx="1954030" cy="646331"/>
          </a:xfrm>
          <a:prstGeom prst="rect">
            <a:avLst/>
          </a:prstGeom>
        </p:spPr>
        <p:txBody>
          <a:bodyPr wrap="square">
            <a:spAutoFit/>
          </a:bodyPr>
          <a:lstStyle/>
          <a:p>
            <a:r>
              <a:rPr lang="en-US" b="1" dirty="0" smtClean="0">
                <a:solidFill>
                  <a:srgbClr val="595959"/>
                </a:solidFill>
                <a:latin typeface="Arial" charset="0"/>
                <a:ea typeface="Arial" charset="0"/>
                <a:cs typeface="Arial" charset="0"/>
              </a:rPr>
              <a:t>4. If satisfied,</a:t>
            </a:r>
          </a:p>
          <a:p>
            <a:r>
              <a:rPr lang="en-US" b="1" dirty="0">
                <a:solidFill>
                  <a:srgbClr val="595959"/>
                </a:solidFill>
                <a:latin typeface="Arial" charset="0"/>
                <a:ea typeface="Arial" charset="0"/>
                <a:cs typeface="Arial" charset="0"/>
              </a:rPr>
              <a:t>p</a:t>
            </a:r>
            <a:r>
              <a:rPr lang="en-US" b="1" dirty="0" smtClean="0">
                <a:solidFill>
                  <a:srgbClr val="595959"/>
                </a:solidFill>
                <a:latin typeface="Arial" charset="0"/>
                <a:ea typeface="Arial" charset="0"/>
                <a:cs typeface="Arial" charset="0"/>
              </a:rPr>
              <a:t>urchase!</a:t>
            </a:r>
          </a:p>
        </p:txBody>
      </p:sp>
      <p:sp>
        <p:nvSpPr>
          <p:cNvPr id="29" name="Rectangle 28"/>
          <p:cNvSpPr/>
          <p:nvPr/>
        </p:nvSpPr>
        <p:spPr>
          <a:xfrm>
            <a:off x="3657600" y="4981037"/>
            <a:ext cx="1586154" cy="646331"/>
          </a:xfrm>
          <a:prstGeom prst="rect">
            <a:avLst/>
          </a:prstGeom>
        </p:spPr>
        <p:txBody>
          <a:bodyPr wrap="square">
            <a:spAutoFit/>
          </a:bodyPr>
          <a:lstStyle/>
          <a:p>
            <a:r>
              <a:rPr lang="en-US" b="1" smtClean="0">
                <a:solidFill>
                  <a:srgbClr val="595959"/>
                </a:solidFill>
                <a:latin typeface="Arial" charset="0"/>
                <a:ea typeface="Arial" charset="0"/>
                <a:cs typeface="Arial" charset="0"/>
              </a:rPr>
              <a:t>3. </a:t>
            </a:r>
            <a:r>
              <a:rPr lang="en-US" b="1" dirty="0" smtClean="0">
                <a:solidFill>
                  <a:srgbClr val="595959"/>
                </a:solidFill>
                <a:latin typeface="Arial" charset="0"/>
                <a:ea typeface="Arial" charset="0"/>
                <a:cs typeface="Arial" charset="0"/>
              </a:rPr>
              <a:t>User edits features</a:t>
            </a:r>
          </a:p>
        </p:txBody>
      </p:sp>
    </p:spTree>
    <p:extLst>
      <p:ext uri="{BB962C8B-B14F-4D97-AF65-F5344CB8AC3E}">
        <p14:creationId xmlns:p14="http://schemas.microsoft.com/office/powerpoint/2010/main" val="5371128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FEF7"/>
        </a:solidFill>
        <a:effectLst/>
      </p:bgPr>
    </p:bg>
    <p:spTree>
      <p:nvGrpSpPr>
        <p:cNvPr id="1" name=""/>
        <p:cNvGrpSpPr/>
        <p:nvPr/>
      </p:nvGrpSpPr>
      <p:grpSpPr>
        <a:xfrm>
          <a:off x="0" y="0"/>
          <a:ext cx="0" cy="0"/>
          <a:chOff x="0" y="0"/>
          <a:chExt cx="0" cy="0"/>
        </a:xfrm>
      </p:grpSpPr>
      <p:sp>
        <p:nvSpPr>
          <p:cNvPr id="3" name="TextBox 2"/>
          <p:cNvSpPr txBox="1"/>
          <p:nvPr/>
        </p:nvSpPr>
        <p:spPr>
          <a:xfrm>
            <a:off x="350520" y="518160"/>
            <a:ext cx="6446520" cy="707886"/>
          </a:xfrm>
          <a:prstGeom prst="rect">
            <a:avLst/>
          </a:prstGeom>
          <a:noFill/>
        </p:spPr>
        <p:txBody>
          <a:bodyPr wrap="square" rtlCol="0">
            <a:spAutoFit/>
          </a:bodyPr>
          <a:lstStyle/>
          <a:p>
            <a:r>
              <a:rPr lang="en-US" sz="4000" b="1" dirty="0" smtClean="0">
                <a:solidFill>
                  <a:srgbClr val="164C7D"/>
                </a:solidFill>
                <a:latin typeface="Arial" charset="0"/>
                <a:ea typeface="Arial" charset="0"/>
                <a:cs typeface="Arial" charset="0"/>
              </a:rPr>
              <a:t>PROJECT GOALS</a:t>
            </a:r>
          </a:p>
        </p:txBody>
      </p:sp>
      <p:pic>
        <p:nvPicPr>
          <p:cNvPr id="5" name="Picture 4"/>
          <p:cNvPicPr>
            <a:picLocks noChangeAspect="1"/>
          </p:cNvPicPr>
          <p:nvPr/>
        </p:nvPicPr>
        <p:blipFill rotWithShape="1">
          <a:blip r:embed="rId2"/>
          <a:srcRect b="17648"/>
          <a:stretch/>
        </p:blipFill>
        <p:spPr>
          <a:xfrm>
            <a:off x="11103735" y="253296"/>
            <a:ext cx="876279" cy="529727"/>
          </a:xfrm>
          <a:prstGeom prst="rect">
            <a:avLst/>
          </a:prstGeom>
        </p:spPr>
      </p:pic>
      <p:sp>
        <p:nvSpPr>
          <p:cNvPr id="6" name="TextBox 5"/>
          <p:cNvSpPr txBox="1"/>
          <p:nvPr/>
        </p:nvSpPr>
        <p:spPr>
          <a:xfrm>
            <a:off x="350519" y="1294909"/>
            <a:ext cx="9952579" cy="1446550"/>
          </a:xfrm>
          <a:prstGeom prst="rect">
            <a:avLst/>
          </a:prstGeom>
          <a:noFill/>
        </p:spPr>
        <p:txBody>
          <a:bodyPr wrap="square" rtlCol="0">
            <a:spAutoFit/>
          </a:bodyPr>
          <a:lstStyle>
            <a:defPPr>
              <a:defRPr lang="en-US"/>
            </a:defPPr>
            <a:lvl1pPr>
              <a:defRPr sz="2500">
                <a:solidFill>
                  <a:schemeClr val="bg2">
                    <a:lumMod val="75000"/>
                  </a:schemeClr>
                </a:solidFill>
                <a:latin typeface="Helvetica Neue LT Std 55 Roman" charset="0"/>
                <a:ea typeface="Helvetica Neue LT Std 55 Roman" charset="0"/>
                <a:cs typeface="Helvetica Neue LT Std 55 Roman" charset="0"/>
              </a:defRPr>
            </a:lvl1pPr>
          </a:lstStyle>
          <a:p>
            <a:r>
              <a:rPr lang="en-US" sz="2200" dirty="0" smtClean="0">
                <a:latin typeface="Arial" charset="0"/>
                <a:ea typeface="Arial" charset="0"/>
                <a:cs typeface="Arial" charset="0"/>
              </a:rPr>
              <a:t>After filling out initial info, and getting a suggested quotes, users can fiddle with the features to hit their target. Allstate believes that longer it takes for the customer to find their ideal quote, the more likely they are to go to different provider. It ran a </a:t>
            </a:r>
            <a:r>
              <a:rPr lang="en-US" sz="2200" b="1" dirty="0" err="1" smtClean="0">
                <a:latin typeface="Arial" charset="0"/>
                <a:ea typeface="Arial" charset="0"/>
                <a:cs typeface="Arial" charset="0"/>
              </a:rPr>
              <a:t>Kaggle</a:t>
            </a:r>
            <a:r>
              <a:rPr lang="en-US" sz="2200" dirty="0" smtClean="0">
                <a:latin typeface="Arial" charset="0"/>
                <a:ea typeface="Arial" charset="0"/>
                <a:cs typeface="Arial" charset="0"/>
              </a:rPr>
              <a:t> competition to get these insights.</a:t>
            </a:r>
            <a:endParaRPr lang="en-US" sz="2200" dirty="0">
              <a:latin typeface="Arial" charset="0"/>
              <a:ea typeface="Arial" charset="0"/>
              <a:cs typeface="Arial" charset="0"/>
            </a:endParaRPr>
          </a:p>
        </p:txBody>
      </p:sp>
      <p:sp>
        <p:nvSpPr>
          <p:cNvPr id="2" name="Rectangle 1"/>
          <p:cNvSpPr/>
          <p:nvPr/>
        </p:nvSpPr>
        <p:spPr>
          <a:xfrm>
            <a:off x="6096000" y="4652134"/>
            <a:ext cx="5745480" cy="369332"/>
          </a:xfrm>
          <a:prstGeom prst="rect">
            <a:avLst/>
          </a:prstGeom>
        </p:spPr>
        <p:txBody>
          <a:bodyPr wrap="square">
            <a:spAutoFit/>
          </a:bodyPr>
          <a:lstStyle/>
          <a:p>
            <a:pPr fontAlgn="base"/>
            <a:r>
              <a:rPr lang="en-US" dirty="0" smtClean="0">
                <a:solidFill>
                  <a:srgbClr val="595959"/>
                </a:solidFill>
                <a:latin typeface="Arial" charset="0"/>
                <a:ea typeface="Arial" charset="0"/>
                <a:cs typeface="Arial" charset="0"/>
              </a:rPr>
              <a:t>II. </a:t>
            </a:r>
            <a:r>
              <a:rPr lang="en-US" b="1" dirty="0" smtClean="0">
                <a:solidFill>
                  <a:srgbClr val="595959"/>
                </a:solidFill>
                <a:latin typeface="Arial" charset="0"/>
                <a:ea typeface="Arial" charset="0"/>
                <a:cs typeface="Arial" charset="0"/>
              </a:rPr>
              <a:t>Evaluate</a:t>
            </a:r>
            <a:r>
              <a:rPr lang="en-US" dirty="0" smtClean="0">
                <a:solidFill>
                  <a:srgbClr val="595959"/>
                </a:solidFill>
                <a:latin typeface="Arial" charset="0"/>
                <a:ea typeface="Arial" charset="0"/>
                <a:cs typeface="Arial" charset="0"/>
              </a:rPr>
              <a:t> Allstate’s data analytics practices</a:t>
            </a:r>
            <a:endParaRPr lang="en-US" dirty="0">
              <a:solidFill>
                <a:srgbClr val="595959"/>
              </a:solidFill>
              <a:latin typeface="Arial" charset="0"/>
              <a:ea typeface="Arial" charset="0"/>
              <a:cs typeface="Arial"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8112" y="3341738"/>
            <a:ext cx="1219200" cy="1219200"/>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3660" y="3341738"/>
            <a:ext cx="1219200" cy="1219200"/>
          </a:xfrm>
          <a:prstGeom prst="rect">
            <a:avLst/>
          </a:prstGeom>
        </p:spPr>
      </p:pic>
      <p:sp>
        <p:nvSpPr>
          <p:cNvPr id="15" name="Rectangle 14"/>
          <p:cNvSpPr/>
          <p:nvPr/>
        </p:nvSpPr>
        <p:spPr>
          <a:xfrm>
            <a:off x="1233161" y="4652134"/>
            <a:ext cx="4641482" cy="1477328"/>
          </a:xfrm>
          <a:prstGeom prst="rect">
            <a:avLst/>
          </a:prstGeom>
        </p:spPr>
        <p:txBody>
          <a:bodyPr wrap="square">
            <a:spAutoFit/>
          </a:bodyPr>
          <a:lstStyle/>
          <a:p>
            <a:pPr fontAlgn="base"/>
            <a:r>
              <a:rPr lang="en-US" dirty="0">
                <a:solidFill>
                  <a:srgbClr val="595959"/>
                </a:solidFill>
                <a:latin typeface="Arial" charset="0"/>
                <a:ea typeface="Arial" charset="0"/>
                <a:cs typeface="Arial" charset="0"/>
              </a:rPr>
              <a:t>I. </a:t>
            </a:r>
            <a:r>
              <a:rPr lang="en-US" b="1" dirty="0">
                <a:solidFill>
                  <a:srgbClr val="595959"/>
                </a:solidFill>
                <a:latin typeface="Arial" charset="0"/>
                <a:ea typeface="Arial" charset="0"/>
                <a:cs typeface="Arial" charset="0"/>
              </a:rPr>
              <a:t>Generate</a:t>
            </a:r>
            <a:r>
              <a:rPr lang="en-US" dirty="0">
                <a:solidFill>
                  <a:srgbClr val="595959"/>
                </a:solidFill>
                <a:latin typeface="Arial" charset="0"/>
                <a:ea typeface="Arial" charset="0"/>
                <a:cs typeface="Arial" charset="0"/>
              </a:rPr>
              <a:t> the best “recommended product” for each customer</a:t>
            </a:r>
          </a:p>
          <a:p>
            <a:pPr marL="800100" lvl="1" indent="-342900" fontAlgn="base">
              <a:spcAft>
                <a:spcPts val="1600"/>
              </a:spcAft>
              <a:buFont typeface="Arial" charset="0"/>
              <a:buChar char="•"/>
            </a:pPr>
            <a:r>
              <a:rPr lang="en-US" dirty="0">
                <a:solidFill>
                  <a:srgbClr val="595959"/>
                </a:solidFill>
                <a:latin typeface="Arial" charset="0"/>
                <a:ea typeface="Arial" charset="0"/>
                <a:cs typeface="Arial" charset="0"/>
              </a:rPr>
              <a:t>Predict what coverage levels under each option the customer is most likely to choose</a:t>
            </a:r>
          </a:p>
        </p:txBody>
      </p:sp>
    </p:spTree>
    <p:extLst>
      <p:ext uri="{BB962C8B-B14F-4D97-AF65-F5344CB8AC3E}">
        <p14:creationId xmlns:p14="http://schemas.microsoft.com/office/powerpoint/2010/main" val="16462863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FEF9"/>
        </a:solidFill>
        <a:effectLst/>
      </p:bgPr>
    </p:bg>
    <p:spTree>
      <p:nvGrpSpPr>
        <p:cNvPr id="1" name=""/>
        <p:cNvGrpSpPr/>
        <p:nvPr/>
      </p:nvGrpSpPr>
      <p:grpSpPr>
        <a:xfrm>
          <a:off x="0" y="0"/>
          <a:ext cx="0" cy="0"/>
          <a:chOff x="0" y="0"/>
          <a:chExt cx="0" cy="0"/>
        </a:xfrm>
      </p:grpSpPr>
      <p:sp>
        <p:nvSpPr>
          <p:cNvPr id="3" name="TextBox 2"/>
          <p:cNvSpPr txBox="1"/>
          <p:nvPr/>
        </p:nvSpPr>
        <p:spPr>
          <a:xfrm>
            <a:off x="350520" y="518160"/>
            <a:ext cx="6446520" cy="707886"/>
          </a:xfrm>
          <a:prstGeom prst="rect">
            <a:avLst/>
          </a:prstGeom>
          <a:noFill/>
        </p:spPr>
        <p:txBody>
          <a:bodyPr wrap="square" rtlCol="0">
            <a:spAutoFit/>
          </a:bodyPr>
          <a:lstStyle/>
          <a:p>
            <a:r>
              <a:rPr lang="en-US" sz="4000" b="1" dirty="0" smtClean="0">
                <a:solidFill>
                  <a:srgbClr val="164C7D"/>
                </a:solidFill>
                <a:latin typeface="Arial" charset="0"/>
                <a:ea typeface="Arial" charset="0"/>
                <a:cs typeface="Arial" charset="0"/>
              </a:rPr>
              <a:t>SAMPLE DATA</a:t>
            </a:r>
          </a:p>
        </p:txBody>
      </p:sp>
      <p:pic>
        <p:nvPicPr>
          <p:cNvPr id="5" name="Picture 4"/>
          <p:cNvPicPr>
            <a:picLocks noChangeAspect="1"/>
          </p:cNvPicPr>
          <p:nvPr/>
        </p:nvPicPr>
        <p:blipFill rotWithShape="1">
          <a:blip r:embed="rId2"/>
          <a:srcRect b="17648"/>
          <a:stretch/>
        </p:blipFill>
        <p:spPr>
          <a:xfrm>
            <a:off x="11103735" y="253296"/>
            <a:ext cx="876279" cy="529727"/>
          </a:xfrm>
          <a:prstGeom prst="rect">
            <a:avLst/>
          </a:prstGeom>
        </p:spPr>
      </p:pic>
      <p:sp>
        <p:nvSpPr>
          <p:cNvPr id="6" name="TextBox 5"/>
          <p:cNvSpPr txBox="1"/>
          <p:nvPr/>
        </p:nvSpPr>
        <p:spPr>
          <a:xfrm>
            <a:off x="350520" y="1204969"/>
            <a:ext cx="10374630" cy="2262158"/>
          </a:xfrm>
          <a:prstGeom prst="rect">
            <a:avLst/>
          </a:prstGeom>
          <a:noFill/>
        </p:spPr>
        <p:txBody>
          <a:bodyPr wrap="square" rtlCol="0">
            <a:spAutoFit/>
          </a:bodyPr>
          <a:lstStyle>
            <a:defPPr>
              <a:defRPr lang="en-US"/>
            </a:defPPr>
            <a:lvl1pPr>
              <a:defRPr sz="2500">
                <a:solidFill>
                  <a:schemeClr val="bg2">
                    <a:lumMod val="75000"/>
                  </a:schemeClr>
                </a:solidFill>
                <a:latin typeface="Helvetica Neue LT Std 55 Roman" charset="0"/>
                <a:ea typeface="Helvetica Neue LT Std 55 Roman" charset="0"/>
                <a:cs typeface="Helvetica Neue LT Std 55 Roman" charset="0"/>
              </a:defRPr>
            </a:lvl1pPr>
          </a:lstStyle>
          <a:p>
            <a:r>
              <a:rPr lang="en-US" sz="2200" dirty="0" err="1">
                <a:latin typeface="Arial" charset="0"/>
                <a:ea typeface="Arial" charset="0"/>
                <a:cs typeface="Arial" charset="0"/>
              </a:rPr>
              <a:t>Kaggle</a:t>
            </a:r>
            <a:r>
              <a:rPr lang="en-US" sz="2200" dirty="0">
                <a:latin typeface="Arial" charset="0"/>
                <a:ea typeface="Arial" charset="0"/>
                <a:cs typeface="Arial" charset="0"/>
              </a:rPr>
              <a:t> submission: take a separate test file with more limited quote viewing history, then predict the product (i.e. 7-digit combination of variables A-G) that each customer will end up purchasing (two columns in submission file: </a:t>
            </a:r>
            <a:r>
              <a:rPr lang="en-US" sz="2200" dirty="0" err="1">
                <a:latin typeface="Arial" charset="0"/>
                <a:ea typeface="Arial" charset="0"/>
                <a:cs typeface="Arial" charset="0"/>
              </a:rPr>
              <a:t>customer_id</a:t>
            </a:r>
            <a:r>
              <a:rPr lang="en-US" sz="2200" dirty="0">
                <a:latin typeface="Arial" charset="0"/>
                <a:ea typeface="Arial" charset="0"/>
                <a:cs typeface="Arial" charset="0"/>
              </a:rPr>
              <a:t> and </a:t>
            </a:r>
            <a:r>
              <a:rPr lang="en-US" sz="2200" dirty="0" err="1">
                <a:latin typeface="Arial" charset="0"/>
                <a:ea typeface="Arial" charset="0"/>
                <a:cs typeface="Arial" charset="0"/>
              </a:rPr>
              <a:t>product_purchased</a:t>
            </a:r>
            <a:endParaRPr lang="en-US" sz="2200" dirty="0">
              <a:latin typeface="Arial" charset="0"/>
              <a:ea typeface="Arial" charset="0"/>
              <a:cs typeface="Arial" charset="0"/>
            </a:endParaRPr>
          </a:p>
          <a:p>
            <a:r>
              <a:rPr lang="en-US" sz="2800" dirty="0">
                <a:latin typeface="Arial" charset="0"/>
                <a:ea typeface="Arial" charset="0"/>
                <a:cs typeface="Arial" charset="0"/>
              </a:rPr>
              <a:t/>
            </a:r>
            <a:br>
              <a:rPr lang="en-US" sz="2800" dirty="0">
                <a:latin typeface="Arial" charset="0"/>
                <a:ea typeface="Arial" charset="0"/>
                <a:cs typeface="Arial" charset="0"/>
              </a:rPr>
            </a:br>
            <a:endParaRPr lang="en-US" dirty="0">
              <a:latin typeface="Arial" charset="0"/>
              <a:ea typeface="Arial" charset="0"/>
              <a:cs typeface="Arial"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 y="2880298"/>
            <a:ext cx="11392082" cy="2687611"/>
          </a:xfrm>
          <a:prstGeom prst="rect">
            <a:avLst/>
          </a:prstGeom>
        </p:spPr>
      </p:pic>
    </p:spTree>
    <p:extLst>
      <p:ext uri="{BB962C8B-B14F-4D97-AF65-F5344CB8AC3E}">
        <p14:creationId xmlns:p14="http://schemas.microsoft.com/office/powerpoint/2010/main" val="11401421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FDF6"/>
        </a:solidFill>
        <a:effectLst/>
      </p:bgPr>
    </p:bg>
    <p:spTree>
      <p:nvGrpSpPr>
        <p:cNvPr id="1" name=""/>
        <p:cNvGrpSpPr/>
        <p:nvPr/>
      </p:nvGrpSpPr>
      <p:grpSpPr>
        <a:xfrm>
          <a:off x="0" y="0"/>
          <a:ext cx="0" cy="0"/>
          <a:chOff x="0" y="0"/>
          <a:chExt cx="0" cy="0"/>
        </a:xfrm>
      </p:grpSpPr>
      <p:sp>
        <p:nvSpPr>
          <p:cNvPr id="3" name="TextBox 2"/>
          <p:cNvSpPr txBox="1"/>
          <p:nvPr/>
        </p:nvSpPr>
        <p:spPr>
          <a:xfrm>
            <a:off x="350520" y="518160"/>
            <a:ext cx="6446520" cy="707886"/>
          </a:xfrm>
          <a:prstGeom prst="rect">
            <a:avLst/>
          </a:prstGeom>
          <a:noFill/>
        </p:spPr>
        <p:txBody>
          <a:bodyPr wrap="square" rtlCol="0">
            <a:spAutoFit/>
          </a:bodyPr>
          <a:lstStyle/>
          <a:p>
            <a:r>
              <a:rPr lang="en-US" sz="4000" b="1" dirty="0" smtClean="0">
                <a:solidFill>
                  <a:srgbClr val="164C7D"/>
                </a:solidFill>
                <a:latin typeface="Arial" charset="0"/>
                <a:ea typeface="Arial" charset="0"/>
                <a:cs typeface="Arial" charset="0"/>
              </a:rPr>
              <a:t>MENTAL MODEL</a:t>
            </a:r>
          </a:p>
        </p:txBody>
      </p:sp>
      <p:pic>
        <p:nvPicPr>
          <p:cNvPr id="5" name="Picture 4"/>
          <p:cNvPicPr>
            <a:picLocks noChangeAspect="1"/>
          </p:cNvPicPr>
          <p:nvPr/>
        </p:nvPicPr>
        <p:blipFill rotWithShape="1">
          <a:blip r:embed="rId2"/>
          <a:srcRect b="17648"/>
          <a:stretch/>
        </p:blipFill>
        <p:spPr>
          <a:xfrm>
            <a:off x="11103735" y="253296"/>
            <a:ext cx="876279" cy="529727"/>
          </a:xfrm>
          <a:prstGeom prst="rect">
            <a:avLst/>
          </a:prstGeom>
        </p:spPr>
      </p:pic>
      <p:sp>
        <p:nvSpPr>
          <p:cNvPr id="6" name="TextBox 5"/>
          <p:cNvSpPr txBox="1"/>
          <p:nvPr/>
        </p:nvSpPr>
        <p:spPr>
          <a:xfrm>
            <a:off x="350520" y="1294909"/>
            <a:ext cx="9737860" cy="769441"/>
          </a:xfrm>
          <a:prstGeom prst="rect">
            <a:avLst/>
          </a:prstGeom>
          <a:noFill/>
        </p:spPr>
        <p:txBody>
          <a:bodyPr wrap="square" rtlCol="0">
            <a:spAutoFit/>
          </a:bodyPr>
          <a:lstStyle>
            <a:defPPr>
              <a:defRPr lang="en-US"/>
            </a:defPPr>
            <a:lvl1pPr>
              <a:defRPr sz="2500">
                <a:solidFill>
                  <a:schemeClr val="bg2">
                    <a:lumMod val="75000"/>
                  </a:schemeClr>
                </a:solidFill>
                <a:latin typeface="Helvetica Neue LT Std 55 Roman" charset="0"/>
                <a:ea typeface="Helvetica Neue LT Std 55 Roman" charset="0"/>
                <a:cs typeface="Helvetica Neue LT Std 55 Roman" charset="0"/>
              </a:defRPr>
            </a:lvl1pPr>
          </a:lstStyle>
          <a:p>
            <a:r>
              <a:rPr lang="en-US" sz="2200" dirty="0" smtClean="0">
                <a:latin typeface="Arial" charset="0"/>
                <a:ea typeface="Arial" charset="0"/>
                <a:cs typeface="Arial" charset="0"/>
              </a:rPr>
              <a:t>Our</a:t>
            </a:r>
            <a:r>
              <a:rPr lang="en-US" sz="2200" dirty="0">
                <a:latin typeface="Arial" charset="0"/>
                <a:ea typeface="Arial" charset="0"/>
                <a:cs typeface="Arial" charset="0"/>
              </a:rPr>
              <a:t> </a:t>
            </a:r>
            <a:r>
              <a:rPr lang="en-US" sz="2200" dirty="0" smtClean="0">
                <a:latin typeface="Arial" charset="0"/>
                <a:ea typeface="Arial" charset="0"/>
                <a:cs typeface="Arial" charset="0"/>
              </a:rPr>
              <a:t>hypothesis: car status and income level should generate the biggest impact on the level of options chosen.</a:t>
            </a:r>
            <a:endParaRPr lang="en-US" sz="2200" dirty="0">
              <a:latin typeface="Arial" charset="0"/>
              <a:ea typeface="Arial" charset="0"/>
              <a:cs typeface="Arial" charset="0"/>
            </a:endParaRPr>
          </a:p>
        </p:txBody>
      </p:sp>
      <p:sp>
        <p:nvSpPr>
          <p:cNvPr id="4" name="Rectangle 3"/>
          <p:cNvSpPr/>
          <p:nvPr/>
        </p:nvSpPr>
        <p:spPr>
          <a:xfrm>
            <a:off x="350521" y="2229740"/>
            <a:ext cx="5745479" cy="2513509"/>
          </a:xfrm>
          <a:prstGeom prst="rect">
            <a:avLst/>
          </a:prstGeom>
        </p:spPr>
        <p:txBody>
          <a:bodyPr wrap="square">
            <a:spAutoFit/>
          </a:bodyPr>
          <a:lstStyle/>
          <a:p>
            <a:pPr fontAlgn="base">
              <a:buFont typeface="Arial" charset="0"/>
              <a:buChar char="•"/>
            </a:pPr>
            <a:r>
              <a:rPr lang="en-US" dirty="0" smtClean="0">
                <a:solidFill>
                  <a:srgbClr val="595959"/>
                </a:solidFill>
                <a:latin typeface="Arial" charset="0"/>
                <a:ea typeface="Arial" charset="0"/>
                <a:cs typeface="Arial" charset="0"/>
              </a:rPr>
              <a:t>Newer car → more expensive options</a:t>
            </a:r>
          </a:p>
          <a:p>
            <a:pPr fontAlgn="base">
              <a:buFont typeface="Arial" charset="0"/>
              <a:buChar char="•"/>
            </a:pPr>
            <a:r>
              <a:rPr lang="en-US" dirty="0" smtClean="0">
                <a:solidFill>
                  <a:srgbClr val="595959"/>
                </a:solidFill>
                <a:latin typeface="Arial" charset="0"/>
                <a:ea typeface="Arial" charset="0"/>
                <a:cs typeface="Arial" charset="0"/>
              </a:rPr>
              <a:t>Lots </a:t>
            </a:r>
            <a:r>
              <a:rPr lang="en-US" dirty="0">
                <a:solidFill>
                  <a:srgbClr val="595959"/>
                </a:solidFill>
                <a:latin typeface="Arial" charset="0"/>
                <a:ea typeface="Arial" charset="0"/>
                <a:cs typeface="Arial" charset="0"/>
              </a:rPr>
              <a:t>of miles driven → more expensive</a:t>
            </a:r>
          </a:p>
          <a:p>
            <a:pPr fontAlgn="base">
              <a:buFont typeface="Arial" charset="0"/>
              <a:buChar char="•"/>
            </a:pPr>
            <a:r>
              <a:rPr lang="en-US" dirty="0">
                <a:solidFill>
                  <a:srgbClr val="595959"/>
                </a:solidFill>
                <a:latin typeface="Arial" charset="0"/>
                <a:ea typeface="Arial" charset="0"/>
                <a:cs typeface="Arial" charset="0"/>
              </a:rPr>
              <a:t>Higher income → more expensive</a:t>
            </a:r>
          </a:p>
          <a:p>
            <a:pPr marL="742950" lvl="1" indent="-285750" fontAlgn="base">
              <a:buFont typeface="Arial" charset="0"/>
              <a:buChar char="•"/>
            </a:pPr>
            <a:r>
              <a:rPr lang="en-US" dirty="0">
                <a:solidFill>
                  <a:srgbClr val="595959"/>
                </a:solidFill>
                <a:latin typeface="Arial" charset="0"/>
                <a:ea typeface="Arial" charset="0"/>
                <a:cs typeface="Arial" charset="0"/>
              </a:rPr>
              <a:t>If married → higher income + may have children → more expensive</a:t>
            </a:r>
          </a:p>
          <a:p>
            <a:pPr fontAlgn="base">
              <a:spcAft>
                <a:spcPts val="1600"/>
              </a:spcAft>
              <a:buFont typeface="Arial" charset="0"/>
              <a:buChar char="•"/>
            </a:pPr>
            <a:r>
              <a:rPr lang="en-US" dirty="0">
                <a:solidFill>
                  <a:srgbClr val="595959"/>
                </a:solidFill>
                <a:latin typeface="Arial" charset="0"/>
                <a:ea typeface="Arial" charset="0"/>
                <a:cs typeface="Arial" charset="0"/>
              </a:rPr>
              <a:t>Older age → more expensive</a:t>
            </a:r>
          </a:p>
          <a:p>
            <a:pPr>
              <a:spcAft>
                <a:spcPts val="1600"/>
              </a:spcAft>
            </a:pPr>
            <a:r>
              <a:rPr lang="en-US" dirty="0" smtClean="0">
                <a:solidFill>
                  <a:srgbClr val="595959"/>
                </a:solidFill>
                <a:latin typeface="Arial" charset="0"/>
                <a:ea typeface="Arial" charset="0"/>
                <a:cs typeface="Arial" charset="0"/>
              </a:rPr>
              <a:t>A second, sub-hypothesis is that </a:t>
            </a:r>
            <a:r>
              <a:rPr lang="en-US" b="1" dirty="0" smtClean="0">
                <a:solidFill>
                  <a:srgbClr val="595959"/>
                </a:solidFill>
                <a:latin typeface="Arial" charset="0"/>
                <a:ea typeface="Arial" charset="0"/>
                <a:cs typeface="Arial" charset="0"/>
              </a:rPr>
              <a:t>preferences </a:t>
            </a:r>
            <a:r>
              <a:rPr lang="en-US" b="1" dirty="0">
                <a:solidFill>
                  <a:srgbClr val="595959"/>
                </a:solidFill>
                <a:latin typeface="Arial" charset="0"/>
                <a:ea typeface="Arial" charset="0"/>
                <a:cs typeface="Arial" charset="0"/>
              </a:rPr>
              <a:t>for the options might differ among </a:t>
            </a:r>
            <a:r>
              <a:rPr lang="en-US" b="1" dirty="0" smtClean="0">
                <a:solidFill>
                  <a:srgbClr val="595959"/>
                </a:solidFill>
                <a:latin typeface="Arial" charset="0"/>
                <a:ea typeface="Arial" charset="0"/>
                <a:cs typeface="Arial" charset="0"/>
              </a:rPr>
              <a:t>locations.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1581" y="2458340"/>
            <a:ext cx="2791861" cy="2791861"/>
          </a:xfrm>
          <a:prstGeom prst="rect">
            <a:avLst/>
          </a:prstGeom>
        </p:spPr>
      </p:pic>
    </p:spTree>
    <p:extLst>
      <p:ext uri="{BB962C8B-B14F-4D97-AF65-F5344CB8AC3E}">
        <p14:creationId xmlns:p14="http://schemas.microsoft.com/office/powerpoint/2010/main" val="20550800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FEF7"/>
        </a:solidFill>
        <a:effectLst/>
      </p:bgPr>
    </p:bg>
    <p:spTree>
      <p:nvGrpSpPr>
        <p:cNvPr id="1" name=""/>
        <p:cNvGrpSpPr/>
        <p:nvPr/>
      </p:nvGrpSpPr>
      <p:grpSpPr>
        <a:xfrm>
          <a:off x="0" y="0"/>
          <a:ext cx="0" cy="0"/>
          <a:chOff x="0" y="0"/>
          <a:chExt cx="0" cy="0"/>
        </a:xfrm>
      </p:grpSpPr>
      <p:grpSp>
        <p:nvGrpSpPr>
          <p:cNvPr id="18" name="Group 17"/>
          <p:cNvGrpSpPr/>
          <p:nvPr/>
        </p:nvGrpSpPr>
        <p:grpSpPr>
          <a:xfrm>
            <a:off x="458375" y="2586355"/>
            <a:ext cx="2870084" cy="3349936"/>
            <a:chOff x="458375" y="2330614"/>
            <a:chExt cx="2870084" cy="3349936"/>
          </a:xfrm>
        </p:grpSpPr>
        <p:sp>
          <p:nvSpPr>
            <p:cNvPr id="10" name="Oval 9"/>
            <p:cNvSpPr/>
            <p:nvPr/>
          </p:nvSpPr>
          <p:spPr>
            <a:xfrm>
              <a:off x="458375" y="3904861"/>
              <a:ext cx="1733113" cy="177568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charset="0"/>
                <a:ea typeface="Arial" charset="0"/>
                <a:cs typeface="Arial" charset="0"/>
              </a:endParaRPr>
            </a:p>
          </p:txBody>
        </p:sp>
        <p:sp>
          <p:nvSpPr>
            <p:cNvPr id="8" name="Oval 7"/>
            <p:cNvSpPr/>
            <p:nvPr/>
          </p:nvSpPr>
          <p:spPr>
            <a:xfrm>
              <a:off x="1058661" y="2330614"/>
              <a:ext cx="2269798" cy="2269798"/>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charset="0"/>
                <a:ea typeface="Arial" charset="0"/>
                <a:cs typeface="Arial" charset="0"/>
              </a:endParaRPr>
            </a:p>
          </p:txBody>
        </p:sp>
      </p:grpSp>
      <p:sp>
        <p:nvSpPr>
          <p:cNvPr id="3" name="TextBox 2"/>
          <p:cNvSpPr txBox="1"/>
          <p:nvPr/>
        </p:nvSpPr>
        <p:spPr>
          <a:xfrm>
            <a:off x="350520" y="518160"/>
            <a:ext cx="6446520" cy="707886"/>
          </a:xfrm>
          <a:prstGeom prst="rect">
            <a:avLst/>
          </a:prstGeom>
          <a:noFill/>
        </p:spPr>
        <p:txBody>
          <a:bodyPr wrap="square" rtlCol="0">
            <a:spAutoFit/>
          </a:bodyPr>
          <a:lstStyle/>
          <a:p>
            <a:r>
              <a:rPr lang="en-US" sz="4000" b="1" dirty="0" smtClean="0">
                <a:solidFill>
                  <a:srgbClr val="164C7D"/>
                </a:solidFill>
                <a:latin typeface="Arial" charset="0"/>
                <a:ea typeface="Arial" charset="0"/>
                <a:cs typeface="Arial" charset="0"/>
              </a:rPr>
              <a:t>PERSONA HYPHOTESIS</a:t>
            </a:r>
          </a:p>
        </p:txBody>
      </p:sp>
      <p:pic>
        <p:nvPicPr>
          <p:cNvPr id="5" name="Picture 4"/>
          <p:cNvPicPr>
            <a:picLocks noChangeAspect="1"/>
          </p:cNvPicPr>
          <p:nvPr/>
        </p:nvPicPr>
        <p:blipFill rotWithShape="1">
          <a:blip r:embed="rId2"/>
          <a:srcRect b="17648"/>
          <a:stretch/>
        </p:blipFill>
        <p:spPr>
          <a:xfrm>
            <a:off x="11103735" y="253296"/>
            <a:ext cx="876279" cy="529727"/>
          </a:xfrm>
          <a:prstGeom prst="rect">
            <a:avLst/>
          </a:prstGeom>
        </p:spPr>
      </p:pic>
      <p:sp>
        <p:nvSpPr>
          <p:cNvPr id="6" name="TextBox 5"/>
          <p:cNvSpPr txBox="1"/>
          <p:nvPr/>
        </p:nvSpPr>
        <p:spPr>
          <a:xfrm>
            <a:off x="350520" y="1294909"/>
            <a:ext cx="9361064" cy="769441"/>
          </a:xfrm>
          <a:prstGeom prst="rect">
            <a:avLst/>
          </a:prstGeom>
          <a:noFill/>
        </p:spPr>
        <p:txBody>
          <a:bodyPr wrap="square" rtlCol="0">
            <a:spAutoFit/>
          </a:bodyPr>
          <a:lstStyle>
            <a:defPPr>
              <a:defRPr lang="en-US"/>
            </a:defPPr>
            <a:lvl1pPr>
              <a:defRPr sz="2500">
                <a:solidFill>
                  <a:schemeClr val="bg2">
                    <a:lumMod val="75000"/>
                  </a:schemeClr>
                </a:solidFill>
                <a:latin typeface="Helvetica Neue LT Std 55 Roman" charset="0"/>
                <a:ea typeface="Helvetica Neue LT Std 55 Roman" charset="0"/>
                <a:cs typeface="Helvetica Neue LT Std 55 Roman" charset="0"/>
              </a:defRPr>
            </a:lvl1pPr>
          </a:lstStyle>
          <a:p>
            <a:r>
              <a:rPr lang="en-US" sz="2200" dirty="0" smtClean="0">
                <a:latin typeface="Arial" charset="0"/>
                <a:ea typeface="Arial" charset="0"/>
                <a:cs typeface="Arial" charset="0"/>
              </a:rPr>
              <a:t>Intuition made us draft proto-personas based on our mental models. A few examples:</a:t>
            </a:r>
            <a:endParaRPr lang="en-US" sz="2200" dirty="0">
              <a:latin typeface="Arial" charset="0"/>
              <a:ea typeface="Arial" charset="0"/>
              <a:cs typeface="Arial" charset="0"/>
            </a:endParaRPr>
          </a:p>
        </p:txBody>
      </p:sp>
      <p:sp>
        <p:nvSpPr>
          <p:cNvPr id="2" name="Rectangle 1"/>
          <p:cNvSpPr/>
          <p:nvPr/>
        </p:nvSpPr>
        <p:spPr>
          <a:xfrm>
            <a:off x="3499652" y="2894771"/>
            <a:ext cx="2253020" cy="2893100"/>
          </a:xfrm>
          <a:prstGeom prst="rect">
            <a:avLst/>
          </a:prstGeom>
        </p:spPr>
        <p:txBody>
          <a:bodyPr wrap="square">
            <a:spAutoFit/>
          </a:bodyPr>
          <a:lstStyle/>
          <a:p>
            <a:pPr fontAlgn="base"/>
            <a:r>
              <a:rPr lang="en-US" b="1" dirty="0" smtClean="0">
                <a:solidFill>
                  <a:srgbClr val="595959"/>
                </a:solidFill>
                <a:latin typeface="Arial" charset="0"/>
                <a:ea typeface="Arial" charset="0"/>
                <a:cs typeface="Arial" charset="0"/>
              </a:rPr>
              <a:t>Bob, the part-timer</a:t>
            </a:r>
            <a:r>
              <a:rPr lang="en-US" dirty="0">
                <a:solidFill>
                  <a:srgbClr val="595959"/>
                </a:solidFill>
                <a:latin typeface="Arial" charset="0"/>
                <a:ea typeface="Arial" charset="0"/>
                <a:cs typeface="Arial" charset="0"/>
              </a:rPr>
              <a:t/>
            </a:r>
            <a:br>
              <a:rPr lang="en-US" dirty="0">
                <a:solidFill>
                  <a:srgbClr val="595959"/>
                </a:solidFill>
                <a:latin typeface="Arial" charset="0"/>
                <a:ea typeface="Arial" charset="0"/>
                <a:cs typeface="Arial" charset="0"/>
              </a:rPr>
            </a:br>
            <a:r>
              <a:rPr lang="en-US" dirty="0" smtClean="0">
                <a:solidFill>
                  <a:srgbClr val="595959"/>
                </a:solidFill>
                <a:latin typeface="Arial" charset="0"/>
                <a:ea typeface="Arial" charset="0"/>
                <a:cs typeface="Arial" charset="0"/>
              </a:rPr>
              <a:t>On his late 20s, he </a:t>
            </a:r>
            <a:r>
              <a:rPr lang="en-US" dirty="0" err="1" smtClean="0">
                <a:solidFill>
                  <a:srgbClr val="595959"/>
                </a:solidFill>
                <a:latin typeface="Arial" charset="0"/>
                <a:ea typeface="Arial" charset="0"/>
                <a:cs typeface="Arial" charset="0"/>
              </a:rPr>
              <a:t>doesn</a:t>
            </a:r>
            <a:r>
              <a:rPr lang="fr-FR" dirty="0" smtClean="0">
                <a:solidFill>
                  <a:srgbClr val="595959"/>
                </a:solidFill>
                <a:latin typeface="Arial" charset="0"/>
                <a:ea typeface="Arial" charset="0"/>
                <a:cs typeface="Arial" charset="0"/>
              </a:rPr>
              <a:t>’</a:t>
            </a:r>
            <a:r>
              <a:rPr lang="en-US" dirty="0" smtClean="0">
                <a:solidFill>
                  <a:srgbClr val="595959"/>
                </a:solidFill>
                <a:latin typeface="Arial" charset="0"/>
                <a:ea typeface="Arial" charset="0"/>
                <a:cs typeface="Arial" charset="0"/>
              </a:rPr>
              <a:t>t want to be held responsible for any liabilities but skimps a bit when protecting his own trusty 2005 Nissan Altima. </a:t>
            </a:r>
            <a:r>
              <a:rPr lang="en-US" sz="2000" dirty="0">
                <a:solidFill>
                  <a:srgbClr val="595959"/>
                </a:solidFill>
                <a:latin typeface="Arial" charset="0"/>
                <a:ea typeface="Arial" charset="0"/>
                <a:cs typeface="Arial" charset="0"/>
              </a:rPr>
              <a:t/>
            </a:r>
            <a:br>
              <a:rPr lang="en-US" sz="2000" dirty="0">
                <a:solidFill>
                  <a:srgbClr val="595959"/>
                </a:solidFill>
                <a:latin typeface="Arial" charset="0"/>
                <a:ea typeface="Arial" charset="0"/>
                <a:cs typeface="Arial" charset="0"/>
              </a:rPr>
            </a:br>
            <a:endParaRPr lang="en-US" sz="2000" dirty="0">
              <a:solidFill>
                <a:srgbClr val="595959"/>
              </a:solidFill>
              <a:latin typeface="Arial" charset="0"/>
              <a:ea typeface="Arial" charset="0"/>
              <a:cs typeface="Arial"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840" y="4417348"/>
            <a:ext cx="1392415" cy="139241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7147" y="2843758"/>
            <a:ext cx="1956434" cy="1956434"/>
          </a:xfrm>
          <a:prstGeom prst="rect">
            <a:avLst/>
          </a:prstGeom>
        </p:spPr>
      </p:pic>
      <p:grpSp>
        <p:nvGrpSpPr>
          <p:cNvPr id="17" name="Group 16"/>
          <p:cNvGrpSpPr/>
          <p:nvPr/>
        </p:nvGrpSpPr>
        <p:grpSpPr>
          <a:xfrm flipH="1">
            <a:off x="8574613" y="2586355"/>
            <a:ext cx="2870084" cy="3349936"/>
            <a:chOff x="5779986" y="2249016"/>
            <a:chExt cx="2870084" cy="3349936"/>
          </a:xfrm>
        </p:grpSpPr>
        <p:sp>
          <p:nvSpPr>
            <p:cNvPr id="13" name="Oval 12"/>
            <p:cNvSpPr/>
            <p:nvPr/>
          </p:nvSpPr>
          <p:spPr>
            <a:xfrm>
              <a:off x="5779986" y="3823263"/>
              <a:ext cx="1733113" cy="1775689"/>
            </a:xfrm>
            <a:prstGeom prst="ellipse">
              <a:avLst/>
            </a:prstGeom>
            <a:solidFill>
              <a:srgbClr val="FF5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charset="0"/>
                <a:ea typeface="Arial" charset="0"/>
                <a:cs typeface="Arial" charset="0"/>
              </a:endParaRPr>
            </a:p>
          </p:txBody>
        </p:sp>
        <p:sp>
          <p:nvSpPr>
            <p:cNvPr id="14" name="Oval 13"/>
            <p:cNvSpPr/>
            <p:nvPr/>
          </p:nvSpPr>
          <p:spPr>
            <a:xfrm>
              <a:off x="6380272" y="2249016"/>
              <a:ext cx="2269798" cy="2269798"/>
            </a:xfrm>
            <a:prstGeom prst="ellipse">
              <a:avLst/>
            </a:prstGeom>
            <a:solidFill>
              <a:srgbClr val="FF5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charset="0"/>
                <a:ea typeface="Arial" charset="0"/>
                <a:cs typeface="Arial" charset="0"/>
              </a:endParaRPr>
            </a:p>
          </p:txBody>
        </p:sp>
      </p:grpSp>
      <p:sp>
        <p:nvSpPr>
          <p:cNvPr id="19" name="Rectangle 18"/>
          <p:cNvSpPr/>
          <p:nvPr/>
        </p:nvSpPr>
        <p:spPr>
          <a:xfrm>
            <a:off x="6096000" y="2894771"/>
            <a:ext cx="2596349" cy="2585323"/>
          </a:xfrm>
          <a:prstGeom prst="rect">
            <a:avLst/>
          </a:prstGeom>
        </p:spPr>
        <p:txBody>
          <a:bodyPr wrap="square">
            <a:spAutoFit/>
          </a:bodyPr>
          <a:lstStyle/>
          <a:p>
            <a:pPr fontAlgn="base"/>
            <a:r>
              <a:rPr lang="en-US" b="1" dirty="0" smtClean="0">
                <a:solidFill>
                  <a:srgbClr val="595959"/>
                </a:solidFill>
                <a:latin typeface="Arial" charset="0"/>
                <a:ea typeface="Arial" charset="0"/>
                <a:cs typeface="Arial" charset="0"/>
              </a:rPr>
              <a:t>Mary, the sporty mom</a:t>
            </a:r>
            <a:r>
              <a:rPr lang="en-US" dirty="0">
                <a:solidFill>
                  <a:srgbClr val="595959"/>
                </a:solidFill>
                <a:latin typeface="Arial" charset="0"/>
                <a:ea typeface="Arial" charset="0"/>
                <a:cs typeface="Arial" charset="0"/>
              </a:rPr>
              <a:t/>
            </a:r>
            <a:br>
              <a:rPr lang="en-US" dirty="0">
                <a:solidFill>
                  <a:srgbClr val="595959"/>
                </a:solidFill>
                <a:latin typeface="Arial" charset="0"/>
                <a:ea typeface="Arial" charset="0"/>
                <a:cs typeface="Arial" charset="0"/>
              </a:rPr>
            </a:br>
            <a:r>
              <a:rPr lang="en-US" dirty="0" smtClean="0">
                <a:solidFill>
                  <a:srgbClr val="595959"/>
                </a:solidFill>
                <a:latin typeface="Arial" charset="0"/>
                <a:ea typeface="Arial" charset="0"/>
                <a:cs typeface="Arial" charset="0"/>
              </a:rPr>
              <a:t>She is very practical, but seeks maximum protection for her and her kids, and takes all the stops to do so – she has premium protection with every bell &amp; whistle</a:t>
            </a:r>
            <a:endParaRPr lang="en-US" sz="2000" dirty="0">
              <a:solidFill>
                <a:srgbClr val="595959"/>
              </a:solidFill>
              <a:latin typeface="Arial" charset="0"/>
              <a:ea typeface="Arial" charset="0"/>
              <a:cs typeface="Arial" charset="0"/>
            </a:endParaRPr>
          </a:p>
        </p:txBody>
      </p:sp>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9968540" y="4503955"/>
            <a:ext cx="1219200" cy="1219200"/>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11819" y="2719139"/>
            <a:ext cx="1995386" cy="1995386"/>
          </a:xfrm>
          <a:prstGeom prst="rect">
            <a:avLst/>
          </a:prstGeom>
        </p:spPr>
      </p:pic>
    </p:spTree>
    <p:extLst>
      <p:ext uri="{BB962C8B-B14F-4D97-AF65-F5344CB8AC3E}">
        <p14:creationId xmlns:p14="http://schemas.microsoft.com/office/powerpoint/2010/main" val="1846175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FDF6"/>
        </a:solidFill>
        <a:effectLst/>
      </p:bgPr>
    </p:bg>
    <p:spTree>
      <p:nvGrpSpPr>
        <p:cNvPr id="1" name=""/>
        <p:cNvGrpSpPr/>
        <p:nvPr/>
      </p:nvGrpSpPr>
      <p:grpSpPr>
        <a:xfrm>
          <a:off x="0" y="0"/>
          <a:ext cx="0" cy="0"/>
          <a:chOff x="0" y="0"/>
          <a:chExt cx="0" cy="0"/>
        </a:xfrm>
      </p:grpSpPr>
      <p:sp>
        <p:nvSpPr>
          <p:cNvPr id="3" name="TextBox 2"/>
          <p:cNvSpPr txBox="1"/>
          <p:nvPr/>
        </p:nvSpPr>
        <p:spPr>
          <a:xfrm>
            <a:off x="350520" y="518160"/>
            <a:ext cx="6446520" cy="707886"/>
          </a:xfrm>
          <a:prstGeom prst="rect">
            <a:avLst/>
          </a:prstGeom>
          <a:noFill/>
        </p:spPr>
        <p:txBody>
          <a:bodyPr wrap="square" rtlCol="0">
            <a:spAutoFit/>
          </a:bodyPr>
          <a:lstStyle/>
          <a:p>
            <a:r>
              <a:rPr lang="en-US" sz="4000" b="1" dirty="0" smtClean="0">
                <a:solidFill>
                  <a:srgbClr val="164C7D"/>
                </a:solidFill>
                <a:latin typeface="Arial" charset="0"/>
                <a:ea typeface="Arial" charset="0"/>
                <a:cs typeface="Arial" charset="0"/>
              </a:rPr>
              <a:t>ANALYSIS METHOD</a:t>
            </a:r>
          </a:p>
        </p:txBody>
      </p:sp>
      <p:pic>
        <p:nvPicPr>
          <p:cNvPr id="5" name="Picture 4"/>
          <p:cNvPicPr>
            <a:picLocks noChangeAspect="1"/>
          </p:cNvPicPr>
          <p:nvPr/>
        </p:nvPicPr>
        <p:blipFill rotWithShape="1">
          <a:blip r:embed="rId2"/>
          <a:srcRect b="17648"/>
          <a:stretch/>
        </p:blipFill>
        <p:spPr>
          <a:xfrm>
            <a:off x="11103735" y="253296"/>
            <a:ext cx="876279" cy="529727"/>
          </a:xfrm>
          <a:prstGeom prst="rect">
            <a:avLst/>
          </a:prstGeom>
        </p:spPr>
      </p:pic>
      <p:sp>
        <p:nvSpPr>
          <p:cNvPr id="6" name="TextBox 5"/>
          <p:cNvSpPr txBox="1"/>
          <p:nvPr/>
        </p:nvSpPr>
        <p:spPr>
          <a:xfrm>
            <a:off x="350520" y="1294909"/>
            <a:ext cx="9737860" cy="769441"/>
          </a:xfrm>
          <a:prstGeom prst="rect">
            <a:avLst/>
          </a:prstGeom>
          <a:noFill/>
        </p:spPr>
        <p:txBody>
          <a:bodyPr wrap="square" rtlCol="0">
            <a:spAutoFit/>
          </a:bodyPr>
          <a:lstStyle>
            <a:defPPr>
              <a:defRPr lang="en-US"/>
            </a:defPPr>
            <a:lvl1pPr>
              <a:defRPr sz="2500">
                <a:solidFill>
                  <a:schemeClr val="bg2">
                    <a:lumMod val="75000"/>
                  </a:schemeClr>
                </a:solidFill>
                <a:latin typeface="Helvetica Neue LT Std 55 Roman" charset="0"/>
                <a:ea typeface="Helvetica Neue LT Std 55 Roman" charset="0"/>
                <a:cs typeface="Helvetica Neue LT Std 55 Roman" charset="0"/>
              </a:defRPr>
            </a:lvl1pPr>
          </a:lstStyle>
          <a:p>
            <a:pPr>
              <a:spcAft>
                <a:spcPts val="1600"/>
              </a:spcAft>
            </a:pPr>
            <a:r>
              <a:rPr lang="en-US" sz="2200" dirty="0" smtClean="0">
                <a:latin typeface="Arial" charset="0"/>
                <a:ea typeface="Arial" charset="0"/>
                <a:cs typeface="Arial" charset="0"/>
              </a:rPr>
              <a:t>Create customer segments to understand preferences and use logistic regression to predict likelihood or selecting given options. </a:t>
            </a:r>
            <a:endParaRPr lang="en-US" sz="2200" dirty="0">
              <a:latin typeface="Arial" charset="0"/>
              <a:ea typeface="Arial" charset="0"/>
              <a:cs typeface="Arial" charset="0"/>
            </a:endParaRPr>
          </a:p>
        </p:txBody>
      </p:sp>
      <p:sp>
        <p:nvSpPr>
          <p:cNvPr id="9" name="Rectangle 8"/>
          <p:cNvSpPr/>
          <p:nvPr/>
        </p:nvSpPr>
        <p:spPr>
          <a:xfrm>
            <a:off x="350520" y="2133213"/>
            <a:ext cx="10343984" cy="3611245"/>
          </a:xfrm>
          <a:prstGeom prst="rect">
            <a:avLst/>
          </a:prstGeom>
        </p:spPr>
        <p:txBody>
          <a:bodyPr wrap="square">
            <a:spAutoFit/>
          </a:bodyPr>
          <a:lstStyle/>
          <a:p>
            <a:pPr>
              <a:spcAft>
                <a:spcPts val="1600"/>
              </a:spcAft>
            </a:pPr>
            <a:r>
              <a:rPr lang="en-US" dirty="0" smtClean="0">
                <a:solidFill>
                  <a:srgbClr val="595959"/>
                </a:solidFill>
                <a:latin typeface="Arial" charset="0"/>
                <a:ea typeface="Arial" charset="0"/>
                <a:cs typeface="Arial" charset="0"/>
              </a:rPr>
              <a:t>For </a:t>
            </a:r>
            <a:r>
              <a:rPr lang="en-US" b="1" dirty="0" smtClean="0">
                <a:solidFill>
                  <a:srgbClr val="595959"/>
                </a:solidFill>
                <a:latin typeface="Arial" charset="0"/>
                <a:ea typeface="Arial" charset="0"/>
                <a:cs typeface="Arial" charset="0"/>
              </a:rPr>
              <a:t>Customer segmentation </a:t>
            </a:r>
            <a:r>
              <a:rPr lang="en-US" dirty="0" smtClean="0">
                <a:solidFill>
                  <a:srgbClr val="595959"/>
                </a:solidFill>
                <a:latin typeface="Arial" charset="0"/>
                <a:ea typeface="Arial" charset="0"/>
                <a:cs typeface="Arial" charset="0"/>
              </a:rPr>
              <a:t>we k </a:t>
            </a:r>
            <a:r>
              <a:rPr lang="en-US" dirty="0">
                <a:solidFill>
                  <a:srgbClr val="595959"/>
                </a:solidFill>
                <a:latin typeface="Arial" charset="0"/>
                <a:ea typeface="Arial" charset="0"/>
                <a:cs typeface="Arial" charset="0"/>
              </a:rPr>
              <a:t>means clustering to get 5 segments </a:t>
            </a:r>
            <a:r>
              <a:rPr lang="en-US" dirty="0">
                <a:latin typeface="Arial" charset="0"/>
                <a:ea typeface="Arial" charset="0"/>
                <a:cs typeface="Arial" charset="0"/>
              </a:rPr>
              <a:t/>
            </a:r>
            <a:br>
              <a:rPr lang="en-US" dirty="0">
                <a:latin typeface="Arial" charset="0"/>
                <a:ea typeface="Arial" charset="0"/>
                <a:cs typeface="Arial" charset="0"/>
              </a:rPr>
            </a:br>
            <a:r>
              <a:rPr lang="en-US" dirty="0" smtClean="0">
                <a:solidFill>
                  <a:schemeClr val="tx1">
                    <a:lumMod val="75000"/>
                    <a:lumOff val="25000"/>
                  </a:schemeClr>
                </a:solidFill>
                <a:latin typeface="Arial" charset="0"/>
                <a:ea typeface="Arial" charset="0"/>
                <a:cs typeface="Arial" charset="0"/>
              </a:rPr>
              <a:t>We ran </a:t>
            </a:r>
            <a:r>
              <a:rPr lang="en-US" b="1" dirty="0" smtClean="0">
                <a:solidFill>
                  <a:srgbClr val="595959"/>
                </a:solidFill>
                <a:latin typeface="Arial" charset="0"/>
                <a:ea typeface="Arial" charset="0"/>
                <a:cs typeface="Arial" charset="0"/>
              </a:rPr>
              <a:t>22 </a:t>
            </a:r>
            <a:r>
              <a:rPr lang="en-US" b="1" dirty="0">
                <a:solidFill>
                  <a:srgbClr val="595959"/>
                </a:solidFill>
                <a:latin typeface="Arial" charset="0"/>
                <a:ea typeface="Arial" charset="0"/>
                <a:cs typeface="Arial" charset="0"/>
              </a:rPr>
              <a:t>Logistic regressions:</a:t>
            </a:r>
            <a:endParaRPr lang="en-US" dirty="0">
              <a:latin typeface="Arial" charset="0"/>
              <a:ea typeface="Arial" charset="0"/>
              <a:cs typeface="Arial" charset="0"/>
            </a:endParaRPr>
          </a:p>
          <a:p>
            <a:pPr lvl="1">
              <a:spcAft>
                <a:spcPts val="1600"/>
              </a:spcAft>
            </a:pPr>
            <a:r>
              <a:rPr lang="en-US" i="1" dirty="0">
                <a:solidFill>
                  <a:srgbClr val="595959"/>
                </a:solidFill>
                <a:latin typeface="Arial" charset="0"/>
                <a:ea typeface="Arial" charset="0"/>
                <a:cs typeface="Arial" charset="0"/>
              </a:rPr>
              <a:t>Y variables</a:t>
            </a:r>
            <a:r>
              <a:rPr lang="en-US" dirty="0">
                <a:solidFill>
                  <a:srgbClr val="595959"/>
                </a:solidFill>
                <a:latin typeface="Arial" charset="0"/>
                <a:ea typeface="Arial" charset="0"/>
                <a:cs typeface="Arial" charset="0"/>
              </a:rPr>
              <a:t>: options</a:t>
            </a:r>
            <a:endParaRPr lang="en-US" dirty="0">
              <a:latin typeface="Arial" charset="0"/>
              <a:ea typeface="Arial" charset="0"/>
              <a:cs typeface="Arial" charset="0"/>
            </a:endParaRPr>
          </a:p>
          <a:p>
            <a:pPr lvl="1">
              <a:spcAft>
                <a:spcPts val="1600"/>
              </a:spcAft>
            </a:pPr>
            <a:r>
              <a:rPr lang="en-US" i="1" dirty="0">
                <a:solidFill>
                  <a:srgbClr val="595959"/>
                </a:solidFill>
                <a:latin typeface="Arial" charset="0"/>
                <a:ea typeface="Arial" charset="0"/>
                <a:cs typeface="Arial" charset="0"/>
              </a:rPr>
              <a:t>X variables: </a:t>
            </a:r>
            <a:r>
              <a:rPr lang="en-US" dirty="0">
                <a:solidFill>
                  <a:srgbClr val="595959"/>
                </a:solidFill>
                <a:latin typeface="Arial" charset="0"/>
                <a:ea typeface="Arial" charset="0"/>
                <a:cs typeface="Arial" charset="0"/>
              </a:rPr>
              <a:t>demographic data : region, log(local population), log(population density), urbanization level, log(</a:t>
            </a:r>
            <a:r>
              <a:rPr lang="en-US" dirty="0" err="1">
                <a:solidFill>
                  <a:srgbClr val="595959"/>
                </a:solidFill>
                <a:latin typeface="Arial" charset="0"/>
                <a:ea typeface="Arial" charset="0"/>
                <a:cs typeface="Arial" charset="0"/>
              </a:rPr>
              <a:t>avg</a:t>
            </a:r>
            <a:r>
              <a:rPr lang="en-US" dirty="0">
                <a:solidFill>
                  <a:srgbClr val="595959"/>
                </a:solidFill>
                <a:latin typeface="Arial" charset="0"/>
                <a:ea typeface="Arial" charset="0"/>
                <a:cs typeface="Arial" charset="0"/>
              </a:rPr>
              <a:t> income), age of the oldest people  etc.</a:t>
            </a:r>
            <a:endParaRPr lang="en-US" dirty="0">
              <a:latin typeface="Arial" charset="0"/>
              <a:ea typeface="Arial" charset="0"/>
              <a:cs typeface="Arial" charset="0"/>
            </a:endParaRPr>
          </a:p>
          <a:p>
            <a:pPr lvl="1">
              <a:spcAft>
                <a:spcPts val="1600"/>
              </a:spcAft>
            </a:pPr>
            <a:r>
              <a:rPr lang="en-US" dirty="0">
                <a:solidFill>
                  <a:srgbClr val="595959"/>
                </a:solidFill>
                <a:latin typeface="Arial" charset="0"/>
                <a:ea typeface="Arial" charset="0"/>
                <a:cs typeface="Arial" charset="0"/>
              </a:rPr>
              <a:t>                  Car information: log(car age+1), car value</a:t>
            </a:r>
            <a:endParaRPr lang="en-US" dirty="0">
              <a:latin typeface="Arial" charset="0"/>
              <a:ea typeface="Arial" charset="0"/>
              <a:cs typeface="Arial" charset="0"/>
            </a:endParaRPr>
          </a:p>
          <a:p>
            <a:pPr lvl="1">
              <a:spcAft>
                <a:spcPts val="1600"/>
              </a:spcAft>
            </a:pPr>
            <a:r>
              <a:rPr lang="en-US" dirty="0">
                <a:solidFill>
                  <a:srgbClr val="595959"/>
                </a:solidFill>
                <a:latin typeface="Arial" charset="0"/>
                <a:ea typeface="Arial" charset="0"/>
                <a:cs typeface="Arial" charset="0"/>
              </a:rPr>
              <a:t>                  Insurance history: previous duration, whether they’ve chosen option C previously</a:t>
            </a:r>
            <a:endParaRPr lang="en-US" dirty="0">
              <a:latin typeface="Arial" charset="0"/>
              <a:ea typeface="Arial" charset="0"/>
              <a:cs typeface="Arial" charset="0"/>
            </a:endParaRPr>
          </a:p>
          <a:p>
            <a:r>
              <a:rPr lang="en-US" dirty="0">
                <a:latin typeface="Arial" charset="0"/>
                <a:ea typeface="Arial" charset="0"/>
                <a:cs typeface="Arial" charset="0"/>
              </a:rPr>
              <a:t/>
            </a:r>
            <a:br>
              <a:rPr lang="en-US" dirty="0">
                <a:latin typeface="Arial" charset="0"/>
                <a:ea typeface="Arial" charset="0"/>
                <a:cs typeface="Arial" charset="0"/>
              </a:rPr>
            </a:br>
            <a:endParaRPr lang="en-US" dirty="0">
              <a:latin typeface="Arial" charset="0"/>
              <a:ea typeface="Arial" charset="0"/>
              <a:cs typeface="Arial" charset="0"/>
            </a:endParaRPr>
          </a:p>
        </p:txBody>
      </p:sp>
    </p:spTree>
    <p:extLst>
      <p:ext uri="{BB962C8B-B14F-4D97-AF65-F5344CB8AC3E}">
        <p14:creationId xmlns:p14="http://schemas.microsoft.com/office/powerpoint/2010/main" val="1364568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7FDF6"/>
        </a:solidFill>
        <a:effectLst/>
      </p:bgPr>
    </p:bg>
    <p:spTree>
      <p:nvGrpSpPr>
        <p:cNvPr id="1" name=""/>
        <p:cNvGrpSpPr/>
        <p:nvPr/>
      </p:nvGrpSpPr>
      <p:grpSpPr>
        <a:xfrm>
          <a:off x="0" y="0"/>
          <a:ext cx="0" cy="0"/>
          <a:chOff x="0" y="0"/>
          <a:chExt cx="0" cy="0"/>
        </a:xfrm>
      </p:grpSpPr>
      <p:sp>
        <p:nvSpPr>
          <p:cNvPr id="3" name="TextBox 2"/>
          <p:cNvSpPr txBox="1"/>
          <p:nvPr/>
        </p:nvSpPr>
        <p:spPr>
          <a:xfrm>
            <a:off x="350520" y="518160"/>
            <a:ext cx="6446520" cy="1323439"/>
          </a:xfrm>
          <a:prstGeom prst="rect">
            <a:avLst/>
          </a:prstGeom>
          <a:noFill/>
        </p:spPr>
        <p:txBody>
          <a:bodyPr wrap="square" rtlCol="0">
            <a:spAutoFit/>
          </a:bodyPr>
          <a:lstStyle/>
          <a:p>
            <a:r>
              <a:rPr lang="en-US" sz="4000" b="1" dirty="0" smtClean="0">
                <a:solidFill>
                  <a:srgbClr val="164C7D"/>
                </a:solidFill>
                <a:latin typeface="Arial" charset="0"/>
                <a:ea typeface="Arial" charset="0"/>
                <a:cs typeface="Arial" charset="0"/>
              </a:rPr>
              <a:t>KAGGLE </a:t>
            </a:r>
            <a:r>
              <a:rPr lang="en-US" sz="4000" b="1" smtClean="0">
                <a:solidFill>
                  <a:srgbClr val="164C7D"/>
                </a:solidFill>
                <a:latin typeface="Arial" charset="0"/>
                <a:ea typeface="Arial" charset="0"/>
                <a:cs typeface="Arial" charset="0"/>
              </a:rPr>
              <a:t>SUBMISSION SUMMARY</a:t>
            </a:r>
            <a:endParaRPr lang="en-US" sz="4000" b="1" dirty="0" smtClean="0">
              <a:solidFill>
                <a:srgbClr val="164C7D"/>
              </a:solidFill>
              <a:latin typeface="Arial" charset="0"/>
              <a:ea typeface="Arial" charset="0"/>
              <a:cs typeface="Arial" charset="0"/>
            </a:endParaRPr>
          </a:p>
        </p:txBody>
      </p:sp>
      <p:pic>
        <p:nvPicPr>
          <p:cNvPr id="5" name="Picture 4"/>
          <p:cNvPicPr>
            <a:picLocks noChangeAspect="1"/>
          </p:cNvPicPr>
          <p:nvPr/>
        </p:nvPicPr>
        <p:blipFill rotWithShape="1">
          <a:blip r:embed="rId2"/>
          <a:srcRect b="17648"/>
          <a:stretch/>
        </p:blipFill>
        <p:spPr>
          <a:xfrm>
            <a:off x="11103735" y="253296"/>
            <a:ext cx="876279" cy="52972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5238" y="4333291"/>
            <a:ext cx="3126110" cy="240901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2575" y="1823439"/>
            <a:ext cx="3114905" cy="491886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9635" y="1844881"/>
            <a:ext cx="3137315" cy="2397805"/>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8620" y="1823439"/>
            <a:ext cx="3103701" cy="4918862"/>
          </a:xfrm>
          <a:prstGeom prst="rect">
            <a:avLst/>
          </a:prstGeom>
        </p:spPr>
      </p:pic>
    </p:spTree>
    <p:extLst>
      <p:ext uri="{BB962C8B-B14F-4D97-AF65-F5344CB8AC3E}">
        <p14:creationId xmlns:p14="http://schemas.microsoft.com/office/powerpoint/2010/main" val="219923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755</TotalTime>
  <Words>986</Words>
  <Application>Microsoft Macintosh PowerPoint</Application>
  <PresentationFormat>Widescreen</PresentationFormat>
  <Paragraphs>132</Paragraphs>
  <Slides>17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Calibri</vt:lpstr>
      <vt:lpstr>Calibri Light</vt:lpstr>
      <vt:lpstr>Helvetica</vt:lpstr>
      <vt:lpstr>Helvetica Neue LT Std 45 Light</vt:lpstr>
      <vt:lpstr>Helvetica Neue LT Std 55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Carlos Escalante Trevino</dc:creator>
  <cp:keywords/>
  <dc:description/>
  <cp:lastModifiedBy>Carlos Escalante Trevino</cp:lastModifiedBy>
  <cp:revision>42</cp:revision>
  <cp:lastPrinted>2016-10-03T00:48:32Z</cp:lastPrinted>
  <dcterms:created xsi:type="dcterms:W3CDTF">2016-09-26T20:37:27Z</dcterms:created>
  <dcterms:modified xsi:type="dcterms:W3CDTF">2016-10-03T01:39:07Z</dcterms:modified>
  <cp:category/>
</cp:coreProperties>
</file>