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
  </p:notesMasterIdLst>
  <p:sldIdLst>
    <p:sldId id="258" r:id="rId2"/>
    <p:sldId id="259" r:id="rId3"/>
    <p:sldId id="261" r:id="rId4"/>
    <p:sldId id="262" r:id="rId5"/>
  </p:sldIdLst>
  <p:sldSz cx="9144000" cy="5143500" type="screen16x9"/>
  <p:notesSz cx="6858000" cy="9144000"/>
  <p:embeddedFontLst>
    <p:embeddedFont>
      <p:font typeface="Tw Cen MT" panose="020B0602020104020603" pitchFamily="34" charset="77"/>
      <p:regular r:id="rId7"/>
      <p:bold r:id="rId8"/>
      <p:italic r:id="rId9"/>
      <p:boldItalic r:id="rId1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EE57A7-E1AE-49C6-8670-ECF924B367F4}">
  <a:tblStyle styleId="{31EE57A7-E1AE-49C6-8670-ECF924B367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19"/>
    <p:restoredTop sz="94749"/>
  </p:normalViewPr>
  <p:slideViewPr>
    <p:cSldViewPr snapToGrid="0">
      <p:cViewPr varScale="1">
        <p:scale>
          <a:sx n="192" d="100"/>
          <a:sy n="192" d="100"/>
        </p:scale>
        <p:origin x="13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178ee4c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178ee4c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971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2531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90841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64929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35745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96353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55864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70013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07751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29814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34299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2669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5067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99934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24511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37646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83807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139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920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82890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3/1/21</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475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5.jpg"/><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75"/>
        <p:cNvGrpSpPr/>
        <p:nvPr/>
      </p:nvGrpSpPr>
      <p:grpSpPr>
        <a:xfrm>
          <a:off x="0" y="0"/>
          <a:ext cx="0" cy="0"/>
          <a:chOff x="0" y="0"/>
          <a:chExt cx="0" cy="0"/>
        </a:xfrm>
      </p:grpSpPr>
      <p:pic>
        <p:nvPicPr>
          <p:cNvPr id="117"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21" name="Rectangle 120">
            <a:extLst>
              <a:ext uri="{FF2B5EF4-FFF2-40B4-BE49-F238E27FC236}">
                <a16:creationId xmlns:a16="http://schemas.microsoft.com/office/drawing/2014/main" id="{4D4DD4CF-9732-4771-98FE-77886DC91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rketplace&#10;&#10;Description automatically generated">
            <a:extLst>
              <a:ext uri="{FF2B5EF4-FFF2-40B4-BE49-F238E27FC236}">
                <a16:creationId xmlns:a16="http://schemas.microsoft.com/office/drawing/2014/main" id="{3338B635-9B53-B344-A46E-C6BB10A6D1E9}"/>
              </a:ext>
            </a:extLst>
          </p:cNvPr>
          <p:cNvPicPr>
            <a:picLocks noChangeAspect="1"/>
          </p:cNvPicPr>
          <p:nvPr/>
        </p:nvPicPr>
        <p:blipFill rotWithShape="1">
          <a:blip r:embed="rId5"/>
          <a:srcRect l="19602" r="7602"/>
          <a:stretch/>
        </p:blipFill>
        <p:spPr>
          <a:xfrm>
            <a:off x="20" y="10"/>
            <a:ext cx="5609348" cy="5143490"/>
          </a:xfrm>
          <a:prstGeom prst="rect">
            <a:avLst/>
          </a:prstGeom>
        </p:spPr>
      </p:pic>
      <p:sp>
        <p:nvSpPr>
          <p:cNvPr id="123" name="Rectangle 122">
            <a:extLst>
              <a:ext uri="{FF2B5EF4-FFF2-40B4-BE49-F238E27FC236}">
                <a16:creationId xmlns:a16="http://schemas.microsoft.com/office/drawing/2014/main" id="{A2861A9C-C970-4FFE-B67C-222B6F573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9370" y="-1"/>
            <a:ext cx="60985" cy="5143501"/>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D2FDF82E-EBD8-4EC5-AD10-CD9E70EE8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6" name="Google Shape;76;p15"/>
          <p:cNvSpPr txBox="1">
            <a:spLocks noGrp="1"/>
          </p:cNvSpPr>
          <p:nvPr>
            <p:ph type="title"/>
          </p:nvPr>
        </p:nvSpPr>
        <p:spPr>
          <a:xfrm>
            <a:off x="6147306" y="480623"/>
            <a:ext cx="2514096" cy="1180397"/>
          </a:xfr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2800" dirty="0"/>
              <a:t>The Complete Journey</a:t>
            </a:r>
          </a:p>
        </p:txBody>
      </p:sp>
      <p:sp>
        <p:nvSpPr>
          <p:cNvPr id="82" name="Subtitle 2">
            <a:extLst>
              <a:ext uri="{FF2B5EF4-FFF2-40B4-BE49-F238E27FC236}">
                <a16:creationId xmlns:a16="http://schemas.microsoft.com/office/drawing/2014/main" id="{5A97A1B7-AF84-4A47-B4F6-412070BC2B4C}"/>
              </a:ext>
            </a:extLst>
          </p:cNvPr>
          <p:cNvSpPr>
            <a:spLocks noGrp="1"/>
          </p:cNvSpPr>
          <p:nvPr>
            <p:ph type="subTitle" idx="1"/>
          </p:nvPr>
        </p:nvSpPr>
        <p:spPr>
          <a:xfrm>
            <a:off x="6147306" y="1775319"/>
            <a:ext cx="2514096" cy="2910981"/>
          </a:xfrm>
        </p:spPr>
        <p:txBody>
          <a:bodyPr vert="horz" lIns="91440" tIns="45720" rIns="91440" bIns="45720" rtlCol="0">
            <a:normAutofit/>
          </a:bodyPr>
          <a:lstStyle/>
          <a:p>
            <a:pPr marL="0" indent="0" algn="l" defTabSz="914400">
              <a:lnSpc>
                <a:spcPct val="120000"/>
              </a:lnSpc>
              <a:spcAft>
                <a:spcPts val="600"/>
              </a:spcAft>
            </a:pPr>
            <a:r>
              <a:rPr lang="en-US" sz="1800" b="1" dirty="0"/>
              <a:t>Team Members:</a:t>
            </a:r>
          </a:p>
          <a:p>
            <a:pPr indent="-228600" algn="l" defTabSz="914400">
              <a:lnSpc>
                <a:spcPct val="120000"/>
              </a:lnSpc>
              <a:spcAft>
                <a:spcPts val="600"/>
              </a:spcAft>
              <a:buFont typeface="Arial" panose="020B0604020202020204" pitchFamily="34" charset="0"/>
              <a:buChar char="•"/>
            </a:pPr>
            <a:r>
              <a:rPr lang="en-US" sz="1400" dirty="0"/>
              <a:t>Prasad Kulkarni</a:t>
            </a:r>
          </a:p>
          <a:p>
            <a:pPr indent="-228600" algn="l" defTabSz="914400">
              <a:lnSpc>
                <a:spcPct val="120000"/>
              </a:lnSpc>
              <a:spcAft>
                <a:spcPts val="600"/>
              </a:spcAft>
              <a:buFont typeface="Arial" panose="020B0604020202020204" pitchFamily="34" charset="0"/>
              <a:buChar char="•"/>
            </a:pPr>
            <a:r>
              <a:rPr lang="en-US" sz="1400" dirty="0"/>
              <a:t>Sathish Rajendiran</a:t>
            </a:r>
          </a:p>
          <a:p>
            <a:pPr indent="-228600" algn="l" defTabSz="914400">
              <a:lnSpc>
                <a:spcPct val="120000"/>
              </a:lnSpc>
              <a:spcAft>
                <a:spcPts val="600"/>
              </a:spcAft>
              <a:buFont typeface="Arial" panose="020B0604020202020204" pitchFamily="34" charset="0"/>
              <a:buChar char="•"/>
            </a:pPr>
            <a:r>
              <a:rPr lang="en-US" sz="1400" dirty="0"/>
              <a:t>Kanning Wu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480805" y="1191658"/>
            <a:ext cx="2133002"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Executive summary</a:t>
            </a:r>
            <a:br>
              <a:rPr lang="en-US" sz="3300" b="1" spc="-20" dirty="0">
                <a:solidFill>
                  <a:srgbClr val="FFFFFF"/>
                </a:solidFill>
              </a:rPr>
            </a:br>
            <a:r>
              <a:rPr lang="en-US" sz="3300" b="1" spc="-20" dirty="0">
                <a:solidFill>
                  <a:srgbClr val="FFFFFF"/>
                </a:solidFill>
              </a:rPr>
              <a:t>(Plan)</a:t>
            </a:r>
            <a:endParaRPr lang="en-US" sz="33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sp>
        <p:nvSpPr>
          <p:cNvPr id="4" name="Text Placeholder 3">
            <a:extLst>
              <a:ext uri="{FF2B5EF4-FFF2-40B4-BE49-F238E27FC236}">
                <a16:creationId xmlns:a16="http://schemas.microsoft.com/office/drawing/2014/main" id="{2F9DE21B-2827-1D43-AE44-E6E0729E42C2}"/>
              </a:ext>
            </a:extLst>
          </p:cNvPr>
          <p:cNvSpPr>
            <a:spLocks noGrp="1"/>
          </p:cNvSpPr>
          <p:nvPr>
            <p:ph type="body" idx="2"/>
          </p:nvPr>
        </p:nvSpPr>
        <p:spPr>
          <a:xfrm>
            <a:off x="3476095" y="381664"/>
            <a:ext cx="4982105" cy="4295606"/>
          </a:xfrm>
        </p:spPr>
        <p:txBody>
          <a:bodyPr vert="horz" lIns="91440" tIns="45720" rIns="91440" bIns="45720" rtlCol="0" anchor="ctr">
            <a:normAutofit fontScale="92500" lnSpcReduction="20000"/>
          </a:bodyPr>
          <a:lstStyle/>
          <a:p>
            <a:pPr marL="228600" indent="0" defTabSz="914400">
              <a:lnSpc>
                <a:spcPct val="110000"/>
              </a:lnSpc>
              <a:spcAft>
                <a:spcPts val="600"/>
              </a:spcAft>
              <a:buClr>
                <a:schemeClr val="tx1"/>
              </a:buClr>
              <a:buNone/>
            </a:pPr>
            <a:r>
              <a:rPr lang="en-US" sz="1400" cap="none" dirty="0">
                <a:solidFill>
                  <a:schemeClr val="tx1"/>
                </a:solidFill>
              </a:rPr>
              <a:t>Goal</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rPr>
              <a:t>Given our customer base of roughly 45,000 households, our goal is to segment and profile our customers based on factors such as income, shopping behavior, and demographics; then use this data to identify frequently paired items to develop a direct mail coupon campaign</a:t>
            </a:r>
          </a:p>
          <a:p>
            <a:pPr marL="228600" indent="0" defTabSz="914400">
              <a:lnSpc>
                <a:spcPct val="110000"/>
              </a:lnSpc>
              <a:spcAft>
                <a:spcPts val="600"/>
              </a:spcAft>
              <a:buClr>
                <a:schemeClr val="tx1"/>
              </a:buClr>
              <a:buNone/>
            </a:pPr>
            <a:r>
              <a:rPr lang="en-US" sz="1400" cap="none" dirty="0">
                <a:solidFill>
                  <a:schemeClr val="tx1"/>
                </a:solidFill>
              </a:rPr>
              <a:t>Plan</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rPr>
              <a:t>We are  planning to select specific segment or cluster of households which uses coupons slightly more often  than the average customer. This provides the opportunity to persuade customers to purchase items  they enjoy more frequently, and thus improve gross revenue.</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rPr>
              <a:t>We are planning to identify the most popular combination of items using association rule mining and analyzed the  rules using the lift, confidence, support, and conviction metrics.</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rPr>
              <a:t>Based on a preset liability margin, we plan to determine the optimal coupon value that would  encourage the consumer base to increase item sales frequency and overall revenue</a:t>
            </a:r>
            <a:r>
              <a:rPr lang="en-US" sz="1400" cap="none" spc="-60" dirty="0">
                <a:solidFill>
                  <a:schemeClr val="tx1"/>
                </a:solidFill>
              </a:rPr>
              <a:t>.</a:t>
            </a:r>
          </a:p>
          <a:p>
            <a:pPr marL="228600" indent="0" defTabSz="914400">
              <a:lnSpc>
                <a:spcPct val="110000"/>
              </a:lnSpc>
              <a:spcAft>
                <a:spcPts val="600"/>
              </a:spcAft>
              <a:buClr>
                <a:schemeClr val="tx1"/>
              </a:buClr>
              <a:buNone/>
            </a:pPr>
            <a:r>
              <a:rPr lang="en-US" sz="1400" cap="none" dirty="0">
                <a:solidFill>
                  <a:schemeClr val="tx1"/>
                </a:solidFill>
              </a:rPr>
              <a:t>Tools</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rPr>
              <a:t>Excel/ XLSTAT, K-mean clustering, Association Rule Mining, Python</a:t>
            </a:r>
          </a:p>
        </p:txBody>
      </p:sp>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Tree>
    <p:extLst>
      <p:ext uri="{BB962C8B-B14F-4D97-AF65-F5344CB8AC3E}">
        <p14:creationId xmlns:p14="http://schemas.microsoft.com/office/powerpoint/2010/main" val="428762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62393" y="1191658"/>
            <a:ext cx="2351414"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Research Objectives</a:t>
            </a:r>
            <a:br>
              <a:rPr lang="en-US" sz="3300" b="1" spc="-20" dirty="0">
                <a:solidFill>
                  <a:srgbClr val="FFFFFF"/>
                </a:solidFill>
              </a:rPr>
            </a:br>
            <a:r>
              <a:rPr lang="en-US" sz="2800" b="1" spc="-20" dirty="0">
                <a:solidFill>
                  <a:srgbClr val="FFFFFF"/>
                </a:solidFill>
              </a:rPr>
              <a:t>(Questions)</a:t>
            </a:r>
            <a:endParaRPr lang="en-US" sz="28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sp>
        <p:nvSpPr>
          <p:cNvPr id="4" name="Text Placeholder 3">
            <a:extLst>
              <a:ext uri="{FF2B5EF4-FFF2-40B4-BE49-F238E27FC236}">
                <a16:creationId xmlns:a16="http://schemas.microsoft.com/office/drawing/2014/main" id="{2F9DE21B-2827-1D43-AE44-E6E0729E42C2}"/>
              </a:ext>
            </a:extLst>
          </p:cNvPr>
          <p:cNvSpPr>
            <a:spLocks noGrp="1"/>
          </p:cNvSpPr>
          <p:nvPr>
            <p:ph type="body" idx="2"/>
          </p:nvPr>
        </p:nvSpPr>
        <p:spPr>
          <a:xfrm>
            <a:off x="3476095" y="381664"/>
            <a:ext cx="4982105" cy="4295606"/>
          </a:xfrm>
        </p:spPr>
        <p:txBody>
          <a:bodyPr vert="horz" lIns="91440" tIns="45720" rIns="91440" bIns="45720" rtlCol="0" anchor="ctr">
            <a:normAutofit/>
          </a:bodyPr>
          <a:lstStyle/>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rPr>
              <a:t>Who are potential coupon users?/ Major segments in </a:t>
            </a:r>
            <a:r>
              <a:rPr lang="en-US" sz="1400" cap="none">
                <a:solidFill>
                  <a:schemeClr val="tx1"/>
                </a:solidFill>
              </a:rPr>
              <a:t>the basket?</a:t>
            </a:r>
            <a:endParaRPr lang="en-US" sz="1400" cap="none" dirty="0">
              <a:solidFill>
                <a:schemeClr val="tx1"/>
              </a:solidFill>
            </a:endParaRPr>
          </a:p>
          <a:p>
            <a:pPr indent="-228600" defTabSz="914400">
              <a:lnSpc>
                <a:spcPct val="110000"/>
              </a:lnSpc>
              <a:spcAft>
                <a:spcPts val="600"/>
              </a:spcAft>
              <a:buClr>
                <a:schemeClr val="tx1"/>
              </a:buClr>
              <a:buFont typeface="Arial" panose="020B0604020202020204" pitchFamily="34" charset="0"/>
              <a:buChar char="•"/>
            </a:pPr>
            <a:r>
              <a:rPr lang="en-US" sz="1400" cap="none" dirty="0">
                <a:solidFill>
                  <a:srgbClr val="FF0000"/>
                </a:solidFill>
              </a:rPr>
              <a:t>What's the relationship between price, quantity and coupon value?</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rPr>
              <a:t>Which are the most frequent items sold? </a:t>
            </a:r>
          </a:p>
          <a:p>
            <a:pPr indent="-228600" defTabSz="914400">
              <a:lnSpc>
                <a:spcPct val="110000"/>
              </a:lnSpc>
              <a:spcAft>
                <a:spcPts val="600"/>
              </a:spcAft>
              <a:buClr>
                <a:schemeClr val="tx1"/>
              </a:buClr>
              <a:buFont typeface="Arial" panose="020B0604020202020204" pitchFamily="34" charset="0"/>
              <a:buChar char="•"/>
            </a:pPr>
            <a:r>
              <a:rPr lang="en-US" sz="1400" cap="none" dirty="0">
                <a:solidFill>
                  <a:schemeClr val="tx1"/>
                </a:solidFill>
              </a:rPr>
              <a:t>What's the optimal coupon value for selected most frequent items?/What is the Optimal segment for coupons redeemed?</a:t>
            </a:r>
          </a:p>
        </p:txBody>
      </p:sp>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spTree>
    <p:extLst>
      <p:ext uri="{BB962C8B-B14F-4D97-AF65-F5344CB8AC3E}">
        <p14:creationId xmlns:p14="http://schemas.microsoft.com/office/powerpoint/2010/main" val="59277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58" name="Rectangle 4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951" cy="51435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A9B1-D5BD-F742-B0FC-2277F7FF6021}"/>
              </a:ext>
            </a:extLst>
          </p:cNvPr>
          <p:cNvSpPr>
            <a:spLocks noGrp="1"/>
          </p:cNvSpPr>
          <p:nvPr>
            <p:ph type="title"/>
          </p:nvPr>
        </p:nvSpPr>
        <p:spPr>
          <a:xfrm>
            <a:off x="262393" y="1191658"/>
            <a:ext cx="2351414" cy="2760183"/>
          </a:xfrm>
        </p:spPr>
        <p:txBody>
          <a:bodyPr vert="horz" lIns="91440" tIns="45720" rIns="91440" bIns="45720" rtlCol="0" anchor="ctr">
            <a:normAutofit/>
          </a:bodyPr>
          <a:lstStyle/>
          <a:p>
            <a:pPr algn="l" defTabSz="914400">
              <a:spcBef>
                <a:spcPct val="0"/>
              </a:spcBef>
            </a:pPr>
            <a:r>
              <a:rPr lang="en-US" sz="3300" b="1" spc="-20" dirty="0">
                <a:solidFill>
                  <a:srgbClr val="FFFFFF"/>
                </a:solidFill>
              </a:rPr>
              <a:t>Dataset</a:t>
            </a:r>
            <a:br>
              <a:rPr lang="en-US" sz="3300" b="1" spc="-20" dirty="0">
                <a:solidFill>
                  <a:srgbClr val="FFFFFF"/>
                </a:solidFill>
              </a:rPr>
            </a:br>
            <a:r>
              <a:rPr lang="en-US" sz="2000" b="1" spc="-20" dirty="0">
                <a:solidFill>
                  <a:srgbClr val="FFFFFF"/>
                </a:solidFill>
              </a:rPr>
              <a:t>(Combination of multiple data files)</a:t>
            </a:r>
            <a:endParaRPr lang="en-US" sz="2000" b="1" dirty="0">
              <a:solidFill>
                <a:srgbClr val="FFFFFF"/>
              </a:solidFill>
            </a:endParaRPr>
          </a:p>
        </p:txBody>
      </p:sp>
      <p:pic>
        <p:nvPicPr>
          <p:cNvPr id="60" name="Picture 5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3044951" cy="1135856"/>
          </a:xfrm>
          <a:prstGeom prst="rect">
            <a:avLst/>
          </a:prstGeom>
        </p:spPr>
      </p:pic>
      <p:pic>
        <p:nvPicPr>
          <p:cNvPr id="61" name="Picture 5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032794" y="4472177"/>
            <a:ext cx="1943100" cy="669694"/>
          </a:xfrm>
          <a:prstGeom prst="rect">
            <a:avLst/>
          </a:prstGeom>
        </p:spPr>
      </p:pic>
      <p:pic>
        <p:nvPicPr>
          <p:cNvPr id="14" name="object 3">
            <a:extLst>
              <a:ext uri="{FF2B5EF4-FFF2-40B4-BE49-F238E27FC236}">
                <a16:creationId xmlns:a16="http://schemas.microsoft.com/office/drawing/2014/main" id="{EDDFF8EA-CDF0-EF4C-84AA-997760FC2D31}"/>
              </a:ext>
            </a:extLst>
          </p:cNvPr>
          <p:cNvPicPr/>
          <p:nvPr/>
        </p:nvPicPr>
        <p:blipFill>
          <a:blip r:embed="rId6" cstate="print"/>
          <a:stretch>
            <a:fillRect/>
          </a:stretch>
        </p:blipFill>
        <p:spPr>
          <a:xfrm>
            <a:off x="3114008" y="146304"/>
            <a:ext cx="5767599" cy="4709160"/>
          </a:xfrm>
          <a:prstGeom prst="rect">
            <a:avLst/>
          </a:prstGeom>
        </p:spPr>
      </p:pic>
    </p:spTree>
    <p:extLst>
      <p:ext uri="{BB962C8B-B14F-4D97-AF65-F5344CB8AC3E}">
        <p14:creationId xmlns:p14="http://schemas.microsoft.com/office/powerpoint/2010/main" val="24076921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{286E884C-D65D-A64F-8875-2515BA89D4AF}tf10001073</Template>
  <TotalTime>290</TotalTime>
  <Words>250</Words>
  <Application>Microsoft Macintosh PowerPoint</Application>
  <PresentationFormat>On-screen Show (16:9)</PresentationFormat>
  <Paragraphs>20</Paragraphs>
  <Slides>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Tw Cen MT</vt:lpstr>
      <vt:lpstr>Droplet</vt:lpstr>
      <vt:lpstr>The Complete Journey</vt:lpstr>
      <vt:lpstr>Executive summary (Plan)</vt:lpstr>
      <vt:lpstr>Research Objectives (Questions)</vt:lpstr>
      <vt:lpstr>Dataset (Combination of multiple data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Sathish Kumar Rajendiran</cp:lastModifiedBy>
  <cp:revision>13</cp:revision>
  <dcterms:modified xsi:type="dcterms:W3CDTF">2021-03-02T01:29:12Z</dcterms:modified>
</cp:coreProperties>
</file>