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4" r:id="rId2"/>
    <p:sldId id="424" r:id="rId3"/>
    <p:sldId id="435" r:id="rId4"/>
    <p:sldId id="432" r:id="rId5"/>
    <p:sldId id="431" r:id="rId6"/>
    <p:sldId id="373" r:id="rId7"/>
    <p:sldId id="374" r:id="rId8"/>
    <p:sldId id="405" r:id="rId9"/>
    <p:sldId id="377" r:id="rId10"/>
    <p:sldId id="378" r:id="rId11"/>
    <p:sldId id="379" r:id="rId12"/>
    <p:sldId id="381" r:id="rId13"/>
    <p:sldId id="391" r:id="rId14"/>
    <p:sldId id="429" r:id="rId15"/>
    <p:sldId id="430" r:id="rId16"/>
    <p:sldId id="426" r:id="rId17"/>
    <p:sldId id="428" r:id="rId18"/>
    <p:sldId id="286" r:id="rId19"/>
    <p:sldId id="287" r:id="rId20"/>
    <p:sldId id="403" r:id="rId21"/>
    <p:sldId id="404" r:id="rId22"/>
    <p:sldId id="425" r:id="rId23"/>
    <p:sldId id="419" r:id="rId24"/>
    <p:sldId id="388" r:id="rId25"/>
    <p:sldId id="389" r:id="rId26"/>
    <p:sldId id="390" r:id="rId27"/>
    <p:sldId id="392" r:id="rId28"/>
    <p:sldId id="393" r:id="rId29"/>
    <p:sldId id="394" r:id="rId30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  <a:srgbClr val="5B9BD5"/>
    <a:srgbClr val="2880C2"/>
    <a:srgbClr val="2F8ED4"/>
    <a:srgbClr val="0A5380"/>
    <a:srgbClr val="08456A"/>
    <a:srgbClr val="1778B5"/>
    <a:srgbClr val="145986"/>
    <a:srgbClr val="00B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1" autoAdjust="0"/>
    <p:restoredTop sz="96208" autoAdjust="0"/>
  </p:normalViewPr>
  <p:slideViewPr>
    <p:cSldViewPr snapToGrid="0">
      <p:cViewPr varScale="1">
        <p:scale>
          <a:sx n="115" d="100"/>
          <a:sy n="115" d="100"/>
        </p:scale>
        <p:origin x="7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3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182C8-D7C7-4AE5-9B80-FD4236BFFAC1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7CCE0C-132C-4623-8D89-D8AED26E9A3B}">
      <dgm:prSet phldrT="[Text]" custT="1"/>
      <dgm:spPr/>
      <dgm:t>
        <a:bodyPr/>
        <a:lstStyle/>
        <a:p>
          <a:r>
            <a:rPr lang="en-US" sz="6000" dirty="0"/>
            <a:t>Marketing Actions</a:t>
          </a:r>
        </a:p>
      </dgm:t>
    </dgm:pt>
    <dgm:pt modelId="{A7AC5F18-5AEB-4091-824F-CB30766C2BAF}" type="parTrans" cxnId="{A4A2BC57-1255-4E17-B373-6EC3CABD9B93}">
      <dgm:prSet/>
      <dgm:spPr/>
      <dgm:t>
        <a:bodyPr/>
        <a:lstStyle/>
        <a:p>
          <a:endParaRPr lang="en-US"/>
        </a:p>
      </dgm:t>
    </dgm:pt>
    <dgm:pt modelId="{1D38D372-4E5F-4B9E-9597-9398EA84B31F}" type="sibTrans" cxnId="{A4A2BC57-1255-4E17-B373-6EC3CABD9B93}">
      <dgm:prSet/>
      <dgm:spPr/>
      <dgm:t>
        <a:bodyPr/>
        <a:lstStyle/>
        <a:p>
          <a:endParaRPr lang="en-US"/>
        </a:p>
      </dgm:t>
    </dgm:pt>
    <dgm:pt modelId="{3DBB8226-5764-48C7-8D79-F0C38007782A}">
      <dgm:prSet phldrT="[Text]"/>
      <dgm:spPr/>
      <dgm:t>
        <a:bodyPr/>
        <a:lstStyle/>
        <a:p>
          <a:r>
            <a:rPr lang="en-US" b="1" dirty="0"/>
            <a:t>Customer Mindset</a:t>
          </a:r>
          <a:br>
            <a:rPr lang="en-US" dirty="0"/>
          </a:br>
          <a:r>
            <a:rPr lang="en-US" dirty="0"/>
            <a:t>Awareness</a:t>
          </a:r>
          <a:br>
            <a:rPr lang="en-US" dirty="0"/>
          </a:br>
          <a:r>
            <a:rPr lang="en-US" dirty="0"/>
            <a:t>Associations</a:t>
          </a:r>
        </a:p>
      </dgm:t>
    </dgm:pt>
    <dgm:pt modelId="{8A3046D2-CE99-4A74-A3B0-A196A0205524}" type="parTrans" cxnId="{170C992F-0B11-474F-8E70-8E7E5DFB0A12}">
      <dgm:prSet/>
      <dgm:spPr/>
      <dgm:t>
        <a:bodyPr/>
        <a:lstStyle/>
        <a:p>
          <a:endParaRPr lang="en-US"/>
        </a:p>
      </dgm:t>
    </dgm:pt>
    <dgm:pt modelId="{969D1E7A-03E3-4473-B8F1-6C4DD4DAA75B}" type="sibTrans" cxnId="{170C992F-0B11-474F-8E70-8E7E5DFB0A12}">
      <dgm:prSet/>
      <dgm:spPr/>
      <dgm:t>
        <a:bodyPr/>
        <a:lstStyle/>
        <a:p>
          <a:endParaRPr lang="en-US"/>
        </a:p>
      </dgm:t>
    </dgm:pt>
    <dgm:pt modelId="{CAA6A0B4-DECC-48C7-A5A3-4D66EB0E4D20}">
      <dgm:prSet phldrT="[Text]"/>
      <dgm:spPr/>
      <dgm:t>
        <a:bodyPr/>
        <a:lstStyle/>
        <a:p>
          <a:r>
            <a:rPr lang="en-US" b="1" dirty="0"/>
            <a:t>Customer Behavior</a:t>
          </a:r>
          <a:br>
            <a:rPr lang="en-US" dirty="0"/>
          </a:br>
          <a:r>
            <a:rPr lang="en-US" dirty="0"/>
            <a:t>Acquisition</a:t>
          </a:r>
          <a:br>
            <a:rPr lang="en-US" dirty="0"/>
          </a:br>
          <a:r>
            <a:rPr lang="en-US" dirty="0"/>
            <a:t>Retention</a:t>
          </a:r>
        </a:p>
      </dgm:t>
    </dgm:pt>
    <dgm:pt modelId="{185ED209-AAC6-4448-8B91-A8D4A1800257}" type="parTrans" cxnId="{CEF20FFF-BD2C-495D-BD6B-7BDA0F63129A}">
      <dgm:prSet/>
      <dgm:spPr/>
      <dgm:t>
        <a:bodyPr/>
        <a:lstStyle/>
        <a:p>
          <a:endParaRPr lang="en-US"/>
        </a:p>
      </dgm:t>
    </dgm:pt>
    <dgm:pt modelId="{3441EE25-3CF8-4653-8BA0-0C733F638A38}" type="sibTrans" cxnId="{CEF20FFF-BD2C-495D-BD6B-7BDA0F63129A}">
      <dgm:prSet/>
      <dgm:spPr/>
      <dgm:t>
        <a:bodyPr/>
        <a:lstStyle/>
        <a:p>
          <a:endParaRPr lang="en-US"/>
        </a:p>
      </dgm:t>
    </dgm:pt>
    <dgm:pt modelId="{2BC50AF7-1164-4DA1-A97E-08E10E00B403}" type="pres">
      <dgm:prSet presAssocID="{F52182C8-D7C7-4AE5-9B80-FD4236BFFA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2486E7-8962-4591-921E-79A7C1876A04}" type="pres">
      <dgm:prSet presAssocID="{0E7CCE0C-132C-4623-8D89-D8AED26E9A3B}" presName="vertOne" presStyleCnt="0"/>
      <dgm:spPr/>
    </dgm:pt>
    <dgm:pt modelId="{D1A58CF3-FA46-43ED-97AB-054BD4D3E499}" type="pres">
      <dgm:prSet presAssocID="{0E7CCE0C-132C-4623-8D89-D8AED26E9A3B}" presName="txOne" presStyleLbl="node0" presStyleIdx="0" presStyleCnt="1">
        <dgm:presLayoutVars>
          <dgm:chPref val="3"/>
        </dgm:presLayoutVars>
      </dgm:prSet>
      <dgm:spPr/>
    </dgm:pt>
    <dgm:pt modelId="{69D3160F-7502-4A13-A141-A0B64A76448B}" type="pres">
      <dgm:prSet presAssocID="{0E7CCE0C-132C-4623-8D89-D8AED26E9A3B}" presName="parTransOne" presStyleCnt="0"/>
      <dgm:spPr/>
    </dgm:pt>
    <dgm:pt modelId="{5858CB78-4C32-488B-B533-86F6CE1C3273}" type="pres">
      <dgm:prSet presAssocID="{0E7CCE0C-132C-4623-8D89-D8AED26E9A3B}" presName="horzOne" presStyleCnt="0"/>
      <dgm:spPr/>
    </dgm:pt>
    <dgm:pt modelId="{354CC879-2789-446B-8DEE-AD3F8845A6F6}" type="pres">
      <dgm:prSet presAssocID="{3DBB8226-5764-48C7-8D79-F0C38007782A}" presName="vertTwo" presStyleCnt="0"/>
      <dgm:spPr/>
    </dgm:pt>
    <dgm:pt modelId="{40893AE1-04A8-42F9-8DEF-9DE2000B283D}" type="pres">
      <dgm:prSet presAssocID="{3DBB8226-5764-48C7-8D79-F0C38007782A}" presName="txTwo" presStyleLbl="node2" presStyleIdx="0" presStyleCnt="2">
        <dgm:presLayoutVars>
          <dgm:chPref val="3"/>
        </dgm:presLayoutVars>
      </dgm:prSet>
      <dgm:spPr/>
    </dgm:pt>
    <dgm:pt modelId="{BAD38A5E-5C88-4FFC-8824-4E71FCE79CD1}" type="pres">
      <dgm:prSet presAssocID="{3DBB8226-5764-48C7-8D79-F0C38007782A}" presName="horzTwo" presStyleCnt="0"/>
      <dgm:spPr/>
    </dgm:pt>
    <dgm:pt modelId="{A5C3124D-EA14-405C-8A4B-2DC29B3826F1}" type="pres">
      <dgm:prSet presAssocID="{969D1E7A-03E3-4473-B8F1-6C4DD4DAA75B}" presName="sibSpaceTwo" presStyleCnt="0"/>
      <dgm:spPr/>
    </dgm:pt>
    <dgm:pt modelId="{15A7FBFF-9558-4B99-A9FF-78E3213740AB}" type="pres">
      <dgm:prSet presAssocID="{CAA6A0B4-DECC-48C7-A5A3-4D66EB0E4D20}" presName="vertTwo" presStyleCnt="0"/>
      <dgm:spPr/>
    </dgm:pt>
    <dgm:pt modelId="{90F1265F-3EC8-464A-B414-238786292D7E}" type="pres">
      <dgm:prSet presAssocID="{CAA6A0B4-DECC-48C7-A5A3-4D66EB0E4D20}" presName="txTwo" presStyleLbl="node2" presStyleIdx="1" presStyleCnt="2">
        <dgm:presLayoutVars>
          <dgm:chPref val="3"/>
        </dgm:presLayoutVars>
      </dgm:prSet>
      <dgm:spPr/>
    </dgm:pt>
    <dgm:pt modelId="{8580ECC0-A9AD-4357-BA31-B5A2B2C1A649}" type="pres">
      <dgm:prSet presAssocID="{CAA6A0B4-DECC-48C7-A5A3-4D66EB0E4D20}" presName="horzTwo" presStyleCnt="0"/>
      <dgm:spPr/>
    </dgm:pt>
  </dgm:ptLst>
  <dgm:cxnLst>
    <dgm:cxn modelId="{170C992F-0B11-474F-8E70-8E7E5DFB0A12}" srcId="{0E7CCE0C-132C-4623-8D89-D8AED26E9A3B}" destId="{3DBB8226-5764-48C7-8D79-F0C38007782A}" srcOrd="0" destOrd="0" parTransId="{8A3046D2-CE99-4A74-A3B0-A196A0205524}" sibTransId="{969D1E7A-03E3-4473-B8F1-6C4DD4DAA75B}"/>
    <dgm:cxn modelId="{E1E65B54-CE4A-4390-A5DE-00CFD1985AE7}" type="presOf" srcId="{0E7CCE0C-132C-4623-8D89-D8AED26E9A3B}" destId="{D1A58CF3-FA46-43ED-97AB-054BD4D3E499}" srcOrd="0" destOrd="0" presId="urn:microsoft.com/office/officeart/2005/8/layout/hierarchy4"/>
    <dgm:cxn modelId="{A4A2BC57-1255-4E17-B373-6EC3CABD9B93}" srcId="{F52182C8-D7C7-4AE5-9B80-FD4236BFFAC1}" destId="{0E7CCE0C-132C-4623-8D89-D8AED26E9A3B}" srcOrd="0" destOrd="0" parTransId="{A7AC5F18-5AEB-4091-824F-CB30766C2BAF}" sibTransId="{1D38D372-4E5F-4B9E-9597-9398EA84B31F}"/>
    <dgm:cxn modelId="{0F769EAC-DD4F-40A6-93DB-8122FCF73CE0}" type="presOf" srcId="{CAA6A0B4-DECC-48C7-A5A3-4D66EB0E4D20}" destId="{90F1265F-3EC8-464A-B414-238786292D7E}" srcOrd="0" destOrd="0" presId="urn:microsoft.com/office/officeart/2005/8/layout/hierarchy4"/>
    <dgm:cxn modelId="{32C109BD-DA66-4D95-B559-557F38824E2E}" type="presOf" srcId="{3DBB8226-5764-48C7-8D79-F0C38007782A}" destId="{40893AE1-04A8-42F9-8DEF-9DE2000B283D}" srcOrd="0" destOrd="0" presId="urn:microsoft.com/office/officeart/2005/8/layout/hierarchy4"/>
    <dgm:cxn modelId="{D4484EEC-B396-475C-B435-CF25C7599AE6}" type="presOf" srcId="{F52182C8-D7C7-4AE5-9B80-FD4236BFFAC1}" destId="{2BC50AF7-1164-4DA1-A97E-08E10E00B403}" srcOrd="0" destOrd="0" presId="urn:microsoft.com/office/officeart/2005/8/layout/hierarchy4"/>
    <dgm:cxn modelId="{CEF20FFF-BD2C-495D-BD6B-7BDA0F63129A}" srcId="{0E7CCE0C-132C-4623-8D89-D8AED26E9A3B}" destId="{CAA6A0B4-DECC-48C7-A5A3-4D66EB0E4D20}" srcOrd="1" destOrd="0" parTransId="{185ED209-AAC6-4448-8B91-A8D4A1800257}" sibTransId="{3441EE25-3CF8-4653-8BA0-0C733F638A38}"/>
    <dgm:cxn modelId="{B90F2C12-51E6-42F2-A36B-CA51705C43D3}" type="presParOf" srcId="{2BC50AF7-1164-4DA1-A97E-08E10E00B403}" destId="{E12486E7-8962-4591-921E-79A7C1876A04}" srcOrd="0" destOrd="0" presId="urn:microsoft.com/office/officeart/2005/8/layout/hierarchy4"/>
    <dgm:cxn modelId="{62D3857A-006A-4312-A17F-3BDD8BB4A1D1}" type="presParOf" srcId="{E12486E7-8962-4591-921E-79A7C1876A04}" destId="{D1A58CF3-FA46-43ED-97AB-054BD4D3E499}" srcOrd="0" destOrd="0" presId="urn:microsoft.com/office/officeart/2005/8/layout/hierarchy4"/>
    <dgm:cxn modelId="{FFB44F3E-CAFA-4BF1-9DA2-04969CE59E29}" type="presParOf" srcId="{E12486E7-8962-4591-921E-79A7C1876A04}" destId="{69D3160F-7502-4A13-A141-A0B64A76448B}" srcOrd="1" destOrd="0" presId="urn:microsoft.com/office/officeart/2005/8/layout/hierarchy4"/>
    <dgm:cxn modelId="{FAC1A564-027D-4661-B529-7854AEB86CA7}" type="presParOf" srcId="{E12486E7-8962-4591-921E-79A7C1876A04}" destId="{5858CB78-4C32-488B-B533-86F6CE1C3273}" srcOrd="2" destOrd="0" presId="urn:microsoft.com/office/officeart/2005/8/layout/hierarchy4"/>
    <dgm:cxn modelId="{B1DB62A5-CF7C-4A94-8B95-ADEA8DA43762}" type="presParOf" srcId="{5858CB78-4C32-488B-B533-86F6CE1C3273}" destId="{354CC879-2789-446B-8DEE-AD3F8845A6F6}" srcOrd="0" destOrd="0" presId="urn:microsoft.com/office/officeart/2005/8/layout/hierarchy4"/>
    <dgm:cxn modelId="{919A7AAD-24F4-4CF8-84F5-7835199CD601}" type="presParOf" srcId="{354CC879-2789-446B-8DEE-AD3F8845A6F6}" destId="{40893AE1-04A8-42F9-8DEF-9DE2000B283D}" srcOrd="0" destOrd="0" presId="urn:microsoft.com/office/officeart/2005/8/layout/hierarchy4"/>
    <dgm:cxn modelId="{72C19756-6CFB-41EF-A53A-B67421C02E31}" type="presParOf" srcId="{354CC879-2789-446B-8DEE-AD3F8845A6F6}" destId="{BAD38A5E-5C88-4FFC-8824-4E71FCE79CD1}" srcOrd="1" destOrd="0" presId="urn:microsoft.com/office/officeart/2005/8/layout/hierarchy4"/>
    <dgm:cxn modelId="{C4201740-FBE5-4CB3-83E5-E0A87639E3D5}" type="presParOf" srcId="{5858CB78-4C32-488B-B533-86F6CE1C3273}" destId="{A5C3124D-EA14-405C-8A4B-2DC29B3826F1}" srcOrd="1" destOrd="0" presId="urn:microsoft.com/office/officeart/2005/8/layout/hierarchy4"/>
    <dgm:cxn modelId="{EFCA6F61-42C9-4003-BC4D-7274926B6123}" type="presParOf" srcId="{5858CB78-4C32-488B-B533-86F6CE1C3273}" destId="{15A7FBFF-9558-4B99-A9FF-78E3213740AB}" srcOrd="2" destOrd="0" presId="urn:microsoft.com/office/officeart/2005/8/layout/hierarchy4"/>
    <dgm:cxn modelId="{93369DE6-0912-478A-B7A4-7230189E7BAE}" type="presParOf" srcId="{15A7FBFF-9558-4B99-A9FF-78E3213740AB}" destId="{90F1265F-3EC8-464A-B414-238786292D7E}" srcOrd="0" destOrd="0" presId="urn:microsoft.com/office/officeart/2005/8/layout/hierarchy4"/>
    <dgm:cxn modelId="{4664FDFA-210E-49DB-B1C6-4712CD4DC0D9}" type="presParOf" srcId="{15A7FBFF-9558-4B99-A9FF-78E3213740AB}" destId="{8580ECC0-A9AD-4357-BA31-B5A2B2C1A64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2182C8-D7C7-4AE5-9B80-FD4236BFFAC1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941CEF-EF95-4B9C-9FCC-E3A72CF1637A}">
      <dgm:prSet phldrT="[Text]" custT="1"/>
      <dgm:spPr/>
      <dgm:t>
        <a:bodyPr lIns="182880"/>
        <a:lstStyle/>
        <a:p>
          <a:pPr algn="l"/>
          <a:r>
            <a:rPr lang="en-US" sz="2000" b="1" dirty="0"/>
            <a:t>Brand Equity</a:t>
          </a:r>
          <a:br>
            <a:rPr lang="en-US" sz="2000" dirty="0"/>
          </a:br>
          <a:r>
            <a:rPr lang="en-US" sz="2000" dirty="0"/>
            <a:t>Differentiation</a:t>
          </a:r>
          <a:br>
            <a:rPr lang="en-US" sz="2000" dirty="0"/>
          </a:br>
          <a:r>
            <a:rPr lang="en-US" sz="2000" dirty="0"/>
            <a:t>Relevance</a:t>
          </a:r>
          <a:br>
            <a:rPr lang="en-US" sz="2000" dirty="0"/>
          </a:br>
          <a:r>
            <a:rPr lang="en-US" sz="2000" dirty="0"/>
            <a:t>Esteem</a:t>
          </a:r>
          <a:br>
            <a:rPr lang="en-US" sz="2000" dirty="0"/>
          </a:br>
          <a:r>
            <a:rPr lang="en-US" sz="2000" dirty="0"/>
            <a:t>Knowledge</a:t>
          </a:r>
        </a:p>
      </dgm:t>
    </dgm:pt>
    <dgm:pt modelId="{25DB909A-F18B-46FA-94C7-27DE91CA9CC2}" type="parTrans" cxnId="{74998F96-750D-4816-B49F-F484FD53797E}">
      <dgm:prSet/>
      <dgm:spPr/>
      <dgm:t>
        <a:bodyPr/>
        <a:lstStyle/>
        <a:p>
          <a:endParaRPr lang="en-US"/>
        </a:p>
      </dgm:t>
    </dgm:pt>
    <dgm:pt modelId="{775D0251-B7FD-4ADF-8FBA-A756CB0D5E5C}" type="sibTrans" cxnId="{74998F96-750D-4816-B49F-F484FD53797E}">
      <dgm:prSet/>
      <dgm:spPr/>
      <dgm:t>
        <a:bodyPr/>
        <a:lstStyle/>
        <a:p>
          <a:endParaRPr lang="en-US"/>
        </a:p>
      </dgm:t>
    </dgm:pt>
    <dgm:pt modelId="{6F554C58-6296-42CA-8442-DDB16C36BE39}">
      <dgm:prSet phldrT="[Text]" custT="1"/>
      <dgm:spPr/>
      <dgm:t>
        <a:bodyPr lIns="182880"/>
        <a:lstStyle/>
        <a:p>
          <a:pPr algn="l"/>
          <a:r>
            <a:rPr lang="en-US" sz="2000" b="1" dirty="0"/>
            <a:t>Behavior</a:t>
          </a:r>
          <a:br>
            <a:rPr lang="en-US" sz="2000" dirty="0"/>
          </a:br>
          <a:r>
            <a:rPr lang="en-US" sz="2000" dirty="0"/>
            <a:t>Acquisition</a:t>
          </a:r>
          <a:br>
            <a:rPr lang="en-US" sz="2000" dirty="0"/>
          </a:br>
          <a:r>
            <a:rPr lang="en-US" sz="2000" dirty="0"/>
            <a:t>Retention</a:t>
          </a:r>
          <a:br>
            <a:rPr lang="en-US" sz="2000" dirty="0"/>
          </a:br>
          <a:r>
            <a:rPr lang="en-US" sz="2000" dirty="0"/>
            <a:t>Profit Contribution</a:t>
          </a:r>
        </a:p>
      </dgm:t>
    </dgm:pt>
    <dgm:pt modelId="{81D9B509-84C5-42E1-8B31-C123C5E512AF}" type="parTrans" cxnId="{EF8E7D78-B34A-4F2F-9C2A-D84B07DD0CBC}">
      <dgm:prSet/>
      <dgm:spPr/>
      <dgm:t>
        <a:bodyPr/>
        <a:lstStyle/>
        <a:p>
          <a:endParaRPr lang="en-US"/>
        </a:p>
      </dgm:t>
    </dgm:pt>
    <dgm:pt modelId="{97F67174-2EB2-4525-897D-948825436AEB}" type="sibTrans" cxnId="{EF8E7D78-B34A-4F2F-9C2A-D84B07DD0CBC}">
      <dgm:prSet/>
      <dgm:spPr/>
      <dgm:t>
        <a:bodyPr/>
        <a:lstStyle/>
        <a:p>
          <a:endParaRPr lang="en-US"/>
        </a:p>
      </dgm:t>
    </dgm:pt>
    <dgm:pt modelId="{2785FEF3-7045-4ED1-93E0-DA70020D7CAE}">
      <dgm:prSet phldrT="[Text]" custT="1"/>
      <dgm:spPr/>
      <dgm:t>
        <a:bodyPr lIns="182880"/>
        <a:lstStyle/>
        <a:p>
          <a:pPr algn="l"/>
          <a:r>
            <a:rPr lang="en-US" sz="2000" b="1" dirty="0"/>
            <a:t>Marketing Actions</a:t>
          </a:r>
          <a:br>
            <a:rPr lang="en-US" sz="2000" dirty="0"/>
          </a:br>
          <a:r>
            <a:rPr lang="en-US" sz="2000" dirty="0"/>
            <a:t>Advertising</a:t>
          </a:r>
          <a:br>
            <a:rPr lang="en-US" sz="2000" dirty="0"/>
          </a:br>
          <a:r>
            <a:rPr lang="en-US" sz="2000" dirty="0"/>
            <a:t>Innovation</a:t>
          </a:r>
          <a:br>
            <a:rPr lang="en-US" sz="2000" dirty="0"/>
          </a:br>
          <a:r>
            <a:rPr lang="en-US" sz="2000" dirty="0"/>
            <a:t>Promotions</a:t>
          </a:r>
          <a:br>
            <a:rPr lang="en-US" sz="2000" dirty="0"/>
          </a:br>
          <a:r>
            <a:rPr lang="en-US" sz="2000" dirty="0"/>
            <a:t>Market Presence</a:t>
          </a:r>
          <a:br>
            <a:rPr lang="en-US" sz="2000" dirty="0"/>
          </a:br>
          <a:r>
            <a:rPr lang="en-US" sz="2000" dirty="0"/>
            <a:t>Price</a:t>
          </a:r>
        </a:p>
      </dgm:t>
    </dgm:pt>
    <dgm:pt modelId="{F0EFF604-0CCB-492D-AA97-DFE34296D256}" type="parTrans" cxnId="{E6E424FE-AF57-447F-9291-02D51D7C8181}">
      <dgm:prSet/>
      <dgm:spPr/>
      <dgm:t>
        <a:bodyPr/>
        <a:lstStyle/>
        <a:p>
          <a:endParaRPr lang="en-US"/>
        </a:p>
      </dgm:t>
    </dgm:pt>
    <dgm:pt modelId="{1F2C9F18-AD62-429D-8993-02B44602734E}" type="sibTrans" cxnId="{E6E424FE-AF57-447F-9291-02D51D7C8181}">
      <dgm:prSet/>
      <dgm:spPr/>
      <dgm:t>
        <a:bodyPr/>
        <a:lstStyle/>
        <a:p>
          <a:endParaRPr lang="en-US"/>
        </a:p>
      </dgm:t>
    </dgm:pt>
    <dgm:pt modelId="{E8D3C0D6-5515-44CF-B885-F51DD979DCF9}">
      <dgm:prSet phldrT="[Text]"/>
      <dgm:spPr/>
      <dgm:t>
        <a:bodyPr/>
        <a:lstStyle/>
        <a:p>
          <a:r>
            <a:rPr lang="en-US" b="1" dirty="0"/>
            <a:t>CLV</a:t>
          </a:r>
        </a:p>
      </dgm:t>
    </dgm:pt>
    <dgm:pt modelId="{204A1ECB-BAE5-4929-92DB-D3CBF7952F45}" type="parTrans" cxnId="{02A77AD7-C7A2-490E-976A-6B30FF0AE79A}">
      <dgm:prSet/>
      <dgm:spPr/>
      <dgm:t>
        <a:bodyPr/>
        <a:lstStyle/>
        <a:p>
          <a:endParaRPr lang="en-US"/>
        </a:p>
      </dgm:t>
    </dgm:pt>
    <dgm:pt modelId="{6A9436A6-A0D4-4324-A032-818B45EE67FB}" type="sibTrans" cxnId="{02A77AD7-C7A2-490E-976A-6B30FF0AE79A}">
      <dgm:prSet/>
      <dgm:spPr/>
      <dgm:t>
        <a:bodyPr/>
        <a:lstStyle/>
        <a:p>
          <a:endParaRPr lang="en-US"/>
        </a:p>
      </dgm:t>
    </dgm:pt>
    <dgm:pt modelId="{2BC50AF7-1164-4DA1-A97E-08E10E00B403}" type="pres">
      <dgm:prSet presAssocID="{F52182C8-D7C7-4AE5-9B80-FD4236BFFA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CCDEA8-1A1B-4E74-842C-E690315BA3D5}" type="pres">
      <dgm:prSet presAssocID="{2785FEF3-7045-4ED1-93E0-DA70020D7CAE}" presName="vertOne" presStyleCnt="0"/>
      <dgm:spPr/>
    </dgm:pt>
    <dgm:pt modelId="{6EDD1C89-C782-4B6C-9FDC-4E9B12469A35}" type="pres">
      <dgm:prSet presAssocID="{2785FEF3-7045-4ED1-93E0-DA70020D7CAE}" presName="txOne" presStyleLbl="node0" presStyleIdx="0" presStyleCnt="4" custScaleX="83293">
        <dgm:presLayoutVars>
          <dgm:chPref val="3"/>
        </dgm:presLayoutVars>
      </dgm:prSet>
      <dgm:spPr/>
    </dgm:pt>
    <dgm:pt modelId="{3B05BFD0-28CC-4AAC-82E0-137E6EA7AE65}" type="pres">
      <dgm:prSet presAssocID="{2785FEF3-7045-4ED1-93E0-DA70020D7CAE}" presName="horzOne" presStyleCnt="0"/>
      <dgm:spPr/>
    </dgm:pt>
    <dgm:pt modelId="{37ECFC0F-FE83-4CF4-A60C-732194A63E2C}" type="pres">
      <dgm:prSet presAssocID="{1F2C9F18-AD62-429D-8993-02B44602734E}" presName="sibSpaceOne" presStyleCnt="0"/>
      <dgm:spPr/>
    </dgm:pt>
    <dgm:pt modelId="{748E8ADA-A767-49C1-87CC-7D20B149128A}" type="pres">
      <dgm:prSet presAssocID="{06941CEF-EF95-4B9C-9FCC-E3A72CF1637A}" presName="vertOne" presStyleCnt="0"/>
      <dgm:spPr/>
    </dgm:pt>
    <dgm:pt modelId="{333F72E9-38AB-4481-9013-96A58FD0C83B}" type="pres">
      <dgm:prSet presAssocID="{06941CEF-EF95-4B9C-9FCC-E3A72CF1637A}" presName="txOne" presStyleLbl="node0" presStyleIdx="1" presStyleCnt="4" custScaleX="83356">
        <dgm:presLayoutVars>
          <dgm:chPref val="3"/>
        </dgm:presLayoutVars>
      </dgm:prSet>
      <dgm:spPr/>
    </dgm:pt>
    <dgm:pt modelId="{695D520E-40E6-4638-BFBB-F446ACDBA14B}" type="pres">
      <dgm:prSet presAssocID="{06941CEF-EF95-4B9C-9FCC-E3A72CF1637A}" presName="horzOne" presStyleCnt="0"/>
      <dgm:spPr/>
    </dgm:pt>
    <dgm:pt modelId="{7985B347-1D44-4AF0-A5C5-665B31EFA26E}" type="pres">
      <dgm:prSet presAssocID="{775D0251-B7FD-4ADF-8FBA-A756CB0D5E5C}" presName="sibSpaceOne" presStyleCnt="0"/>
      <dgm:spPr/>
    </dgm:pt>
    <dgm:pt modelId="{E7223CB3-DEC6-4901-B789-E68CA9F3AEEC}" type="pres">
      <dgm:prSet presAssocID="{6F554C58-6296-42CA-8442-DDB16C36BE39}" presName="vertOne" presStyleCnt="0"/>
      <dgm:spPr/>
    </dgm:pt>
    <dgm:pt modelId="{95651AFD-1E7D-48FD-B8A8-04F34FE1948C}" type="pres">
      <dgm:prSet presAssocID="{6F554C58-6296-42CA-8442-DDB16C36BE39}" presName="txOne" presStyleLbl="node0" presStyleIdx="2" presStyleCnt="4" custScaleX="83335">
        <dgm:presLayoutVars>
          <dgm:chPref val="3"/>
        </dgm:presLayoutVars>
      </dgm:prSet>
      <dgm:spPr/>
    </dgm:pt>
    <dgm:pt modelId="{EE7D954B-8C8F-4A39-8AD2-19EFD4671CEE}" type="pres">
      <dgm:prSet presAssocID="{6F554C58-6296-42CA-8442-DDB16C36BE39}" presName="horzOne" presStyleCnt="0"/>
      <dgm:spPr/>
    </dgm:pt>
    <dgm:pt modelId="{E88659C8-9E51-41FD-B0C5-F8BB0B47EE37}" type="pres">
      <dgm:prSet presAssocID="{97F67174-2EB2-4525-897D-948825436AEB}" presName="sibSpaceOne" presStyleCnt="0"/>
      <dgm:spPr/>
    </dgm:pt>
    <dgm:pt modelId="{154084F2-6A86-4B77-83B4-4EC60D2F72A0}" type="pres">
      <dgm:prSet presAssocID="{E8D3C0D6-5515-44CF-B885-F51DD979DCF9}" presName="vertOne" presStyleCnt="0"/>
      <dgm:spPr/>
    </dgm:pt>
    <dgm:pt modelId="{0DF60FCC-8B54-4598-B2FE-C6D75A268C3C}" type="pres">
      <dgm:prSet presAssocID="{E8D3C0D6-5515-44CF-B885-F51DD979DCF9}" presName="txOne" presStyleLbl="node0" presStyleIdx="3" presStyleCnt="4" custScaleX="67557">
        <dgm:presLayoutVars>
          <dgm:chPref val="3"/>
        </dgm:presLayoutVars>
      </dgm:prSet>
      <dgm:spPr/>
    </dgm:pt>
    <dgm:pt modelId="{3773BF0D-B859-4AFC-AAD7-65D5C733261B}" type="pres">
      <dgm:prSet presAssocID="{E8D3C0D6-5515-44CF-B885-F51DD979DCF9}" presName="horzOne" presStyleCnt="0"/>
      <dgm:spPr/>
    </dgm:pt>
  </dgm:ptLst>
  <dgm:cxnLst>
    <dgm:cxn modelId="{EF8E7D78-B34A-4F2F-9C2A-D84B07DD0CBC}" srcId="{F52182C8-D7C7-4AE5-9B80-FD4236BFFAC1}" destId="{6F554C58-6296-42CA-8442-DDB16C36BE39}" srcOrd="2" destOrd="0" parTransId="{81D9B509-84C5-42E1-8B31-C123C5E512AF}" sibTransId="{97F67174-2EB2-4525-897D-948825436AEB}"/>
    <dgm:cxn modelId="{4C41D091-F0BC-4284-A136-2B255410D36A}" type="presOf" srcId="{2785FEF3-7045-4ED1-93E0-DA70020D7CAE}" destId="{6EDD1C89-C782-4B6C-9FDC-4E9B12469A35}" srcOrd="0" destOrd="0" presId="urn:microsoft.com/office/officeart/2005/8/layout/hierarchy4"/>
    <dgm:cxn modelId="{74998F96-750D-4816-B49F-F484FD53797E}" srcId="{F52182C8-D7C7-4AE5-9B80-FD4236BFFAC1}" destId="{06941CEF-EF95-4B9C-9FCC-E3A72CF1637A}" srcOrd="1" destOrd="0" parTransId="{25DB909A-F18B-46FA-94C7-27DE91CA9CC2}" sibTransId="{775D0251-B7FD-4ADF-8FBA-A756CB0D5E5C}"/>
    <dgm:cxn modelId="{C4825B99-FF98-45FE-9E3C-AE359296C33C}" type="presOf" srcId="{06941CEF-EF95-4B9C-9FCC-E3A72CF1637A}" destId="{333F72E9-38AB-4481-9013-96A58FD0C83B}" srcOrd="0" destOrd="0" presId="urn:microsoft.com/office/officeart/2005/8/layout/hierarchy4"/>
    <dgm:cxn modelId="{49DF539F-F05E-48CF-9F71-D962BFD01290}" type="presOf" srcId="{E8D3C0D6-5515-44CF-B885-F51DD979DCF9}" destId="{0DF60FCC-8B54-4598-B2FE-C6D75A268C3C}" srcOrd="0" destOrd="0" presId="urn:microsoft.com/office/officeart/2005/8/layout/hierarchy4"/>
    <dgm:cxn modelId="{9B5944BF-6BD4-4D12-BD3A-799D83CEDA3C}" type="presOf" srcId="{6F554C58-6296-42CA-8442-DDB16C36BE39}" destId="{95651AFD-1E7D-48FD-B8A8-04F34FE1948C}" srcOrd="0" destOrd="0" presId="urn:microsoft.com/office/officeart/2005/8/layout/hierarchy4"/>
    <dgm:cxn modelId="{7A580DCE-49DE-4E60-8B83-CBC05CDB31E0}" type="presOf" srcId="{F52182C8-D7C7-4AE5-9B80-FD4236BFFAC1}" destId="{2BC50AF7-1164-4DA1-A97E-08E10E00B403}" srcOrd="0" destOrd="0" presId="urn:microsoft.com/office/officeart/2005/8/layout/hierarchy4"/>
    <dgm:cxn modelId="{02A77AD7-C7A2-490E-976A-6B30FF0AE79A}" srcId="{F52182C8-D7C7-4AE5-9B80-FD4236BFFAC1}" destId="{E8D3C0D6-5515-44CF-B885-F51DD979DCF9}" srcOrd="3" destOrd="0" parTransId="{204A1ECB-BAE5-4929-92DB-D3CBF7952F45}" sibTransId="{6A9436A6-A0D4-4324-A032-818B45EE67FB}"/>
    <dgm:cxn modelId="{E6E424FE-AF57-447F-9291-02D51D7C8181}" srcId="{F52182C8-D7C7-4AE5-9B80-FD4236BFFAC1}" destId="{2785FEF3-7045-4ED1-93E0-DA70020D7CAE}" srcOrd="0" destOrd="0" parTransId="{F0EFF604-0CCB-492D-AA97-DFE34296D256}" sibTransId="{1F2C9F18-AD62-429D-8993-02B44602734E}"/>
    <dgm:cxn modelId="{D1A8E0DA-B3B2-4B56-AEB6-95C36ABA583F}" type="presParOf" srcId="{2BC50AF7-1164-4DA1-A97E-08E10E00B403}" destId="{8ECCDEA8-1A1B-4E74-842C-E690315BA3D5}" srcOrd="0" destOrd="0" presId="urn:microsoft.com/office/officeart/2005/8/layout/hierarchy4"/>
    <dgm:cxn modelId="{F4A2D2A1-BC6A-415D-AB71-7995861289ED}" type="presParOf" srcId="{8ECCDEA8-1A1B-4E74-842C-E690315BA3D5}" destId="{6EDD1C89-C782-4B6C-9FDC-4E9B12469A35}" srcOrd="0" destOrd="0" presId="urn:microsoft.com/office/officeart/2005/8/layout/hierarchy4"/>
    <dgm:cxn modelId="{F1B644D4-59B7-4D14-982F-E5D51413578A}" type="presParOf" srcId="{8ECCDEA8-1A1B-4E74-842C-E690315BA3D5}" destId="{3B05BFD0-28CC-4AAC-82E0-137E6EA7AE65}" srcOrd="1" destOrd="0" presId="urn:microsoft.com/office/officeart/2005/8/layout/hierarchy4"/>
    <dgm:cxn modelId="{3E2B823E-26BE-4FB1-8AEE-32E9720A0C07}" type="presParOf" srcId="{2BC50AF7-1164-4DA1-A97E-08E10E00B403}" destId="{37ECFC0F-FE83-4CF4-A60C-732194A63E2C}" srcOrd="1" destOrd="0" presId="urn:microsoft.com/office/officeart/2005/8/layout/hierarchy4"/>
    <dgm:cxn modelId="{42234A23-5AB9-42ED-B4C9-11D612859860}" type="presParOf" srcId="{2BC50AF7-1164-4DA1-A97E-08E10E00B403}" destId="{748E8ADA-A767-49C1-87CC-7D20B149128A}" srcOrd="2" destOrd="0" presId="urn:microsoft.com/office/officeart/2005/8/layout/hierarchy4"/>
    <dgm:cxn modelId="{BCB6E58F-A953-4BD2-8A70-6B0A7EDA846F}" type="presParOf" srcId="{748E8ADA-A767-49C1-87CC-7D20B149128A}" destId="{333F72E9-38AB-4481-9013-96A58FD0C83B}" srcOrd="0" destOrd="0" presId="urn:microsoft.com/office/officeart/2005/8/layout/hierarchy4"/>
    <dgm:cxn modelId="{FF1DF3E9-3ADA-4807-8D06-73C4B1104BE4}" type="presParOf" srcId="{748E8ADA-A767-49C1-87CC-7D20B149128A}" destId="{695D520E-40E6-4638-BFBB-F446ACDBA14B}" srcOrd="1" destOrd="0" presId="urn:microsoft.com/office/officeart/2005/8/layout/hierarchy4"/>
    <dgm:cxn modelId="{1E5150BC-E828-4C97-A8B3-ACBD46620EB4}" type="presParOf" srcId="{2BC50AF7-1164-4DA1-A97E-08E10E00B403}" destId="{7985B347-1D44-4AF0-A5C5-665B31EFA26E}" srcOrd="3" destOrd="0" presId="urn:microsoft.com/office/officeart/2005/8/layout/hierarchy4"/>
    <dgm:cxn modelId="{D5C5F627-D468-4F32-AF70-39350E503459}" type="presParOf" srcId="{2BC50AF7-1164-4DA1-A97E-08E10E00B403}" destId="{E7223CB3-DEC6-4901-B789-E68CA9F3AEEC}" srcOrd="4" destOrd="0" presId="urn:microsoft.com/office/officeart/2005/8/layout/hierarchy4"/>
    <dgm:cxn modelId="{1FCE9141-0328-4521-BEF5-7933B0F63B78}" type="presParOf" srcId="{E7223CB3-DEC6-4901-B789-E68CA9F3AEEC}" destId="{95651AFD-1E7D-48FD-B8A8-04F34FE1948C}" srcOrd="0" destOrd="0" presId="urn:microsoft.com/office/officeart/2005/8/layout/hierarchy4"/>
    <dgm:cxn modelId="{CABA7F39-4F36-4B04-ABF2-ACAC280557AF}" type="presParOf" srcId="{E7223CB3-DEC6-4901-B789-E68CA9F3AEEC}" destId="{EE7D954B-8C8F-4A39-8AD2-19EFD4671CEE}" srcOrd="1" destOrd="0" presId="urn:microsoft.com/office/officeart/2005/8/layout/hierarchy4"/>
    <dgm:cxn modelId="{11B7ED78-CAA4-44F4-8489-73830D67E8E7}" type="presParOf" srcId="{2BC50AF7-1164-4DA1-A97E-08E10E00B403}" destId="{E88659C8-9E51-41FD-B0C5-F8BB0B47EE37}" srcOrd="5" destOrd="0" presId="urn:microsoft.com/office/officeart/2005/8/layout/hierarchy4"/>
    <dgm:cxn modelId="{1315D737-08BB-425B-B786-96DAB860B6F0}" type="presParOf" srcId="{2BC50AF7-1164-4DA1-A97E-08E10E00B403}" destId="{154084F2-6A86-4B77-83B4-4EC60D2F72A0}" srcOrd="6" destOrd="0" presId="urn:microsoft.com/office/officeart/2005/8/layout/hierarchy4"/>
    <dgm:cxn modelId="{F448CCE0-4709-472F-A19C-7A04C930C9F1}" type="presParOf" srcId="{154084F2-6A86-4B77-83B4-4EC60D2F72A0}" destId="{0DF60FCC-8B54-4598-B2FE-C6D75A268C3C}" srcOrd="0" destOrd="0" presId="urn:microsoft.com/office/officeart/2005/8/layout/hierarchy4"/>
    <dgm:cxn modelId="{434B4339-0602-4649-82A3-7EDBEE0133CF}" type="presParOf" srcId="{154084F2-6A86-4B77-83B4-4EC60D2F72A0}" destId="{3773BF0D-B859-4AFC-AAD7-65D5C733261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58CF3-FA46-43ED-97AB-054BD4D3E499}">
      <dsp:nvSpPr>
        <dsp:cNvPr id="0" name=""/>
        <dsp:cNvSpPr/>
      </dsp:nvSpPr>
      <dsp:spPr>
        <a:xfrm>
          <a:off x="2849" y="1261"/>
          <a:ext cx="7712272" cy="162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Marketing Actions</a:t>
          </a:r>
        </a:p>
      </dsp:txBody>
      <dsp:txXfrm>
        <a:off x="50417" y="48829"/>
        <a:ext cx="7617136" cy="1528960"/>
      </dsp:txXfrm>
    </dsp:sp>
    <dsp:sp modelId="{40893AE1-04A8-42F9-8DEF-9DE2000B283D}">
      <dsp:nvSpPr>
        <dsp:cNvPr id="0" name=""/>
        <dsp:cNvSpPr/>
      </dsp:nvSpPr>
      <dsp:spPr>
        <a:xfrm>
          <a:off x="2849" y="1828587"/>
          <a:ext cx="3700706" cy="162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Customer Mindset</a:t>
          </a:r>
          <a:br>
            <a:rPr lang="en-US" sz="3000" kern="1200" dirty="0"/>
          </a:br>
          <a:r>
            <a:rPr lang="en-US" sz="3000" kern="1200" dirty="0"/>
            <a:t>Awareness</a:t>
          </a:r>
          <a:br>
            <a:rPr lang="en-US" sz="3000" kern="1200" dirty="0"/>
          </a:br>
          <a:r>
            <a:rPr lang="en-US" sz="3000" kern="1200" dirty="0"/>
            <a:t>Associations</a:t>
          </a:r>
        </a:p>
      </dsp:txBody>
      <dsp:txXfrm>
        <a:off x="50417" y="1876155"/>
        <a:ext cx="3605570" cy="1528960"/>
      </dsp:txXfrm>
    </dsp:sp>
    <dsp:sp modelId="{90F1265F-3EC8-464A-B414-238786292D7E}">
      <dsp:nvSpPr>
        <dsp:cNvPr id="0" name=""/>
        <dsp:cNvSpPr/>
      </dsp:nvSpPr>
      <dsp:spPr>
        <a:xfrm>
          <a:off x="4014415" y="1828587"/>
          <a:ext cx="3700706" cy="162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Customer Behavior</a:t>
          </a:r>
          <a:br>
            <a:rPr lang="en-US" sz="3000" kern="1200" dirty="0"/>
          </a:br>
          <a:r>
            <a:rPr lang="en-US" sz="3000" kern="1200" dirty="0"/>
            <a:t>Acquisition</a:t>
          </a:r>
          <a:br>
            <a:rPr lang="en-US" sz="3000" kern="1200" dirty="0"/>
          </a:br>
          <a:r>
            <a:rPr lang="en-US" sz="3000" kern="1200" dirty="0"/>
            <a:t>Retention</a:t>
          </a:r>
        </a:p>
      </dsp:txBody>
      <dsp:txXfrm>
        <a:off x="4061983" y="1876155"/>
        <a:ext cx="3605570" cy="152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D1C89-C782-4B6C-9FDC-4E9B12469A35}">
      <dsp:nvSpPr>
        <dsp:cNvPr id="0" name=""/>
        <dsp:cNvSpPr/>
      </dsp:nvSpPr>
      <dsp:spPr>
        <a:xfrm>
          <a:off x="6022" y="0"/>
          <a:ext cx="2481251" cy="2609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Marketing Actions</a:t>
          </a:r>
          <a:br>
            <a:rPr lang="en-US" sz="2000" kern="1200" dirty="0"/>
          </a:br>
          <a:r>
            <a:rPr lang="en-US" sz="2000" kern="1200" dirty="0"/>
            <a:t>Advertising</a:t>
          </a:r>
          <a:br>
            <a:rPr lang="en-US" sz="2000" kern="1200" dirty="0"/>
          </a:br>
          <a:r>
            <a:rPr lang="en-US" sz="2000" kern="1200" dirty="0"/>
            <a:t>Innovation</a:t>
          </a:r>
          <a:br>
            <a:rPr lang="en-US" sz="2000" kern="1200" dirty="0"/>
          </a:br>
          <a:r>
            <a:rPr lang="en-US" sz="2000" kern="1200" dirty="0"/>
            <a:t>Promotions</a:t>
          </a:r>
          <a:br>
            <a:rPr lang="en-US" sz="2000" kern="1200" dirty="0"/>
          </a:br>
          <a:r>
            <a:rPr lang="en-US" sz="2000" kern="1200" dirty="0"/>
            <a:t>Market Presence</a:t>
          </a:r>
          <a:br>
            <a:rPr lang="en-US" sz="2000" kern="1200" dirty="0"/>
          </a:br>
          <a:r>
            <a:rPr lang="en-US" sz="2000" kern="1200" dirty="0"/>
            <a:t>Price</a:t>
          </a:r>
        </a:p>
      </dsp:txBody>
      <dsp:txXfrm>
        <a:off x="78695" y="72673"/>
        <a:ext cx="2335905" cy="2464550"/>
      </dsp:txXfrm>
    </dsp:sp>
    <dsp:sp modelId="{333F72E9-38AB-4481-9013-96A58FD0C83B}">
      <dsp:nvSpPr>
        <dsp:cNvPr id="0" name=""/>
        <dsp:cNvSpPr/>
      </dsp:nvSpPr>
      <dsp:spPr>
        <a:xfrm>
          <a:off x="2987736" y="0"/>
          <a:ext cx="2483128" cy="2609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Brand Equity</a:t>
          </a:r>
          <a:br>
            <a:rPr lang="en-US" sz="2000" kern="1200" dirty="0"/>
          </a:br>
          <a:r>
            <a:rPr lang="en-US" sz="2000" kern="1200" dirty="0"/>
            <a:t>Differentiation</a:t>
          </a:r>
          <a:br>
            <a:rPr lang="en-US" sz="2000" kern="1200" dirty="0"/>
          </a:br>
          <a:r>
            <a:rPr lang="en-US" sz="2000" kern="1200" dirty="0"/>
            <a:t>Relevance</a:t>
          </a:r>
          <a:br>
            <a:rPr lang="en-US" sz="2000" kern="1200" dirty="0"/>
          </a:br>
          <a:r>
            <a:rPr lang="en-US" sz="2000" kern="1200" dirty="0"/>
            <a:t>Esteem</a:t>
          </a:r>
          <a:br>
            <a:rPr lang="en-US" sz="2000" kern="1200" dirty="0"/>
          </a:br>
          <a:r>
            <a:rPr lang="en-US" sz="2000" kern="1200" dirty="0"/>
            <a:t>Knowledge</a:t>
          </a:r>
        </a:p>
      </dsp:txBody>
      <dsp:txXfrm>
        <a:off x="3060464" y="72728"/>
        <a:ext cx="2337672" cy="2464440"/>
      </dsp:txXfrm>
    </dsp:sp>
    <dsp:sp modelId="{95651AFD-1E7D-48FD-B8A8-04F34FE1948C}">
      <dsp:nvSpPr>
        <dsp:cNvPr id="0" name=""/>
        <dsp:cNvSpPr/>
      </dsp:nvSpPr>
      <dsp:spPr>
        <a:xfrm>
          <a:off x="5971327" y="0"/>
          <a:ext cx="2482502" cy="2609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Behavior</a:t>
          </a:r>
          <a:br>
            <a:rPr lang="en-US" sz="2000" kern="1200" dirty="0"/>
          </a:br>
          <a:r>
            <a:rPr lang="en-US" sz="2000" kern="1200" dirty="0"/>
            <a:t>Acquisition</a:t>
          </a:r>
          <a:br>
            <a:rPr lang="en-US" sz="2000" kern="1200" dirty="0"/>
          </a:br>
          <a:r>
            <a:rPr lang="en-US" sz="2000" kern="1200" dirty="0"/>
            <a:t>Retention</a:t>
          </a:r>
          <a:br>
            <a:rPr lang="en-US" sz="2000" kern="1200" dirty="0"/>
          </a:br>
          <a:r>
            <a:rPr lang="en-US" sz="2000" kern="1200" dirty="0"/>
            <a:t>Profit Contribution</a:t>
          </a:r>
        </a:p>
      </dsp:txBody>
      <dsp:txXfrm>
        <a:off x="6044037" y="72710"/>
        <a:ext cx="2337082" cy="2464476"/>
      </dsp:txXfrm>
    </dsp:sp>
    <dsp:sp modelId="{0DF60FCC-8B54-4598-B2FE-C6D75A268C3C}">
      <dsp:nvSpPr>
        <dsp:cNvPr id="0" name=""/>
        <dsp:cNvSpPr/>
      </dsp:nvSpPr>
      <dsp:spPr>
        <a:xfrm>
          <a:off x="8954292" y="0"/>
          <a:ext cx="2012485" cy="2609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CLV</a:t>
          </a:r>
        </a:p>
      </dsp:txBody>
      <dsp:txXfrm>
        <a:off x="9013236" y="58944"/>
        <a:ext cx="1894597" cy="2492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40FD0-5057-D040-A2F8-D40B2AEFF809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F087B-85F3-0C43-B659-AC1920BCB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4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intro</a:t>
            </a:r>
            <a:r>
              <a:rPr lang="en-US" baseline="0" dirty="0"/>
              <a:t> e.g., w</a:t>
            </a:r>
            <a:r>
              <a:rPr lang="en-US" dirty="0"/>
              <a:t>elcome</a:t>
            </a:r>
            <a:r>
              <a:rPr lang="en-US" baseline="0" dirty="0"/>
              <a:t> to module 2. In this module we’re going to discuss…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F087B-85F3-0C43-B659-AC1920BCB9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5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F087B-85F3-0C43-B659-AC1920BCB9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4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is NPV?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F087B-85F3-0C43-B659-AC1920BCB9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5325"/>
            <a:ext cx="617855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700087" y="4403725"/>
            <a:ext cx="5597524" cy="4171950"/>
          </a:xfrm>
          <a:prstGeom prst="rect">
            <a:avLst/>
          </a:prstGeom>
          <a:noFill/>
          <a:ln>
            <a:noFill/>
          </a:ln>
        </p:spPr>
        <p:txBody>
          <a:bodyPr wrap="square" lIns="92925" tIns="46450" rIns="92925" bIns="46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963987" y="8805863"/>
            <a:ext cx="3032124" cy="463550"/>
          </a:xfrm>
          <a:prstGeom prst="rect">
            <a:avLst/>
          </a:prstGeom>
          <a:noFill/>
          <a:ln>
            <a:noFill/>
          </a:ln>
        </p:spPr>
        <p:txBody>
          <a:bodyPr wrap="square" lIns="92925" tIns="46450" rIns="92925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03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700087" y="4403725"/>
            <a:ext cx="5597524" cy="41719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5325"/>
            <a:ext cx="617855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811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324D3C4-5D2B-47FC-81D1-20C09D4FFA0E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11678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$M and $R in formulas when talking about this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F087B-85F3-0C43-B659-AC1920BCB9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2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390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4237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28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6139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5645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565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55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365125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825624"/>
            <a:ext cx="10972801" cy="465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314325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6562725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00" y="1"/>
            <a:ext cx="0" cy="685799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11887200" y="0"/>
            <a:ext cx="0" cy="685799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7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Franklin Gothic Medium" panose="020B06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b="0" i="0" u="none" kern="1200">
          <a:solidFill>
            <a:schemeClr val="tx1">
              <a:lumMod val="65000"/>
              <a:lumOff val="35000"/>
            </a:schemeClr>
          </a:solidFill>
          <a:latin typeface="Franklin Gothic Medium" panose="020B06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ranklin Gothic Medium" panose="020B0603020102020204" pitchFamily="34" charset="0"/>
        <a:buChar char="−"/>
        <a:defRPr sz="2800" i="1" kern="1200">
          <a:solidFill>
            <a:schemeClr val="tx1"/>
          </a:solidFill>
          <a:latin typeface="Franklin Gothic Medium" panose="020B06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ranklin Gothic Medium" panose="020B0603020102020204" pitchFamily="34" charset="0"/>
        <a:buChar char="▫"/>
        <a:defRPr sz="2400" kern="1200">
          <a:solidFill>
            <a:schemeClr val="tx1">
              <a:lumMod val="65000"/>
              <a:lumOff val="35000"/>
            </a:schemeClr>
          </a:solidFill>
          <a:latin typeface="Franklin Gothic Medium" panose="020B06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Medium" panose="020B06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Customer Lifetime Value</a:t>
            </a:r>
          </a:p>
        </p:txBody>
      </p:sp>
    </p:spTree>
    <p:extLst>
      <p:ext uri="{BB962C8B-B14F-4D97-AF65-F5344CB8AC3E}">
        <p14:creationId xmlns:p14="http://schemas.microsoft.com/office/powerpoint/2010/main" val="14245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Base CLV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Net Margin per Netflix Customer = M - R = $50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Retention rate  = r = 80%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Number of customers who joined Netflix in June 2014 = 100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105319"/>
              </p:ext>
            </p:extLst>
          </p:nvPr>
        </p:nvGraphicFramePr>
        <p:xfrm>
          <a:off x="609599" y="3791674"/>
          <a:ext cx="1072889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8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Month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 of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Customers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Net Profit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Net Profit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Present</a:t>
                      </a:r>
                      <a:r>
                        <a:rPr lang="en-US" sz="2000" baseline="0" dirty="0"/>
                        <a:t> Value of</a:t>
                      </a:r>
                      <a:br>
                        <a:rPr lang="en-US" sz="2000" baseline="0" dirty="0"/>
                      </a:br>
                      <a:r>
                        <a:rPr lang="en-US" sz="2000" baseline="0" dirty="0"/>
                        <a:t>Total Net Profit</a:t>
                      </a:r>
                      <a:endParaRPr lang="en-US" sz="2000" dirty="0"/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June 2014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[M –</a:t>
                      </a:r>
                      <a:r>
                        <a:rPr lang="en-US" sz="2000" baseline="0" dirty="0"/>
                        <a:t> R]</a:t>
                      </a:r>
                      <a:r>
                        <a:rPr lang="en-US" sz="2000" dirty="0"/>
                        <a:t> * 100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 * 100 = 5,000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July</a:t>
                      </a:r>
                      <a:r>
                        <a:rPr lang="en-US" sz="2000" baseline="0" dirty="0"/>
                        <a:t> 2014</a:t>
                      </a:r>
                      <a:endParaRPr 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 * 100</a:t>
                      </a:r>
                      <a:r>
                        <a:rPr lang="en-US" sz="2000" baseline="0" dirty="0"/>
                        <a:t> = 80</a:t>
                      </a:r>
                      <a:endParaRPr 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 * 100 * [M – R]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 * 80 = 4,000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August 2014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 * (r * 100) = 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</a:t>
                      </a:r>
                      <a:r>
                        <a:rPr lang="en-US" sz="2000" baseline="30000" dirty="0"/>
                        <a:t>2</a:t>
                      </a:r>
                      <a:r>
                        <a:rPr lang="en-US" sz="2000" dirty="0"/>
                        <a:t> * 100 * [M – R]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 * 64 = 3,200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September 2014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 * (r * (r * 100))) = 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</a:t>
                      </a:r>
                      <a:r>
                        <a:rPr lang="en-US" sz="2000" baseline="30000" dirty="0"/>
                        <a:t>3</a:t>
                      </a:r>
                      <a:r>
                        <a:rPr lang="en-US" sz="2000" baseline="0" dirty="0"/>
                        <a:t> * 100 * [M – R]</a:t>
                      </a:r>
                      <a:endParaRPr 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16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Base CLV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212633"/>
              </p:ext>
            </p:extLst>
          </p:nvPr>
        </p:nvGraphicFramePr>
        <p:xfrm>
          <a:off x="609600" y="1605700"/>
          <a:ext cx="10972800" cy="36576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06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8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$M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Contribution per period from active customers.  Contribution = Sales Price – Variable Costs</a:t>
                      </a: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$R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Retention Spending per period per active customer.</a:t>
                      </a: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r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retention rate (fraction of current customers retained each period)</a:t>
                      </a: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discount rate per period</a:t>
                      </a: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Present Value of net profit calculation is extended up to infinity…</a:t>
                      </a:r>
                    </a:p>
                  </a:txBody>
                  <a:tcPr marL="182880" marR="182880" marT="182880" marB="182880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0588" y="5711261"/>
            <a:ext cx="10410825" cy="861774"/>
          </a:xfrm>
          <a:prstGeom prst="rect">
            <a:avLst/>
          </a:prstGeom>
          <a:solidFill>
            <a:srgbClr val="D2DEEF"/>
          </a:solidFill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pt-BR" sz="3200" dirty="0">
                <a:latin typeface="Franklin Gothic Medium" panose="020B0603020102020204" pitchFamily="34" charset="0"/>
              </a:rPr>
              <a:t>CLV = [ $M – $R ] </a:t>
            </a:r>
            <a:r>
              <a:rPr lang="en-US" sz="3200" b="1" dirty="0">
                <a:latin typeface="Times New Roman" charset="0"/>
                <a:cs typeface="Times New Roman" charset="0"/>
                <a:sym typeface="Symbol" charset="0"/>
              </a:rPr>
              <a:t>*</a:t>
            </a:r>
            <a:r>
              <a:rPr lang="pt-BR" sz="3200" dirty="0">
                <a:latin typeface="Franklin Gothic Medium" panose="020B0603020102020204" pitchFamily="34" charset="0"/>
              </a:rPr>
              <a:t>[ (1 + d) / (1 + d - r) ]</a:t>
            </a:r>
          </a:p>
        </p:txBody>
      </p:sp>
    </p:spTree>
    <p:extLst>
      <p:ext uri="{BB962C8B-B14F-4D97-AF65-F5344CB8AC3E}">
        <p14:creationId xmlns:p14="http://schemas.microsoft.com/office/powerpoint/2010/main" val="81949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Base CLV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1" y="1603320"/>
            <a:ext cx="10972799" cy="1046440"/>
          </a:xfrm>
          <a:prstGeom prst="rect">
            <a:avLst/>
          </a:prstGeom>
          <a:solidFill>
            <a:srgbClr val="D2DEEF"/>
          </a:solidFill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pt-BR" sz="4400" dirty="0">
                <a:latin typeface="Franklin Gothic Medium" panose="020B0603020102020204" pitchFamily="34" charset="0"/>
              </a:rPr>
              <a:t>CLV = [ $M – $R ] </a:t>
            </a:r>
            <a:r>
              <a:rPr lang="en-US" sz="4400" b="1" dirty="0">
                <a:latin typeface="Franklin Gothic Medium" panose="020B0603020102020204" pitchFamily="34" charset="0"/>
                <a:cs typeface="Times New Roman" charset="0"/>
                <a:sym typeface="Symbol" charset="0"/>
              </a:rPr>
              <a:t> </a:t>
            </a:r>
            <a:r>
              <a:rPr lang="pt-BR" sz="4400" dirty="0">
                <a:latin typeface="Franklin Gothic Medium" panose="020B0603020102020204" pitchFamily="34" charset="0"/>
              </a:rPr>
              <a:t>[ ( 1 + d ) / ( 1 + d – r )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6086" y="3266677"/>
            <a:ext cx="357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Short-Term Margin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60186" y="3266677"/>
            <a:ext cx="324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Long-Term Multiplier</a:t>
            </a:r>
          </a:p>
        </p:txBody>
      </p:sp>
      <p:sp>
        <p:nvSpPr>
          <p:cNvPr id="18" name="Down Arrow Callout 17"/>
          <p:cNvSpPr/>
          <p:nvPr/>
        </p:nvSpPr>
        <p:spPr>
          <a:xfrm>
            <a:off x="2308941" y="1751075"/>
            <a:ext cx="2827614" cy="143200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4688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Callout 18"/>
          <p:cNvSpPr/>
          <p:nvPr/>
        </p:nvSpPr>
        <p:spPr>
          <a:xfrm>
            <a:off x="5612524" y="1751075"/>
            <a:ext cx="5738648" cy="143200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4688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2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Base CLV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4259484"/>
            <a:ext cx="10972801" cy="221751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retention increases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does the discount rate change?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does long term multiplier change?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does CLV change? (increases)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1" y="1603320"/>
            <a:ext cx="10972799" cy="1046440"/>
          </a:xfrm>
          <a:prstGeom prst="rect">
            <a:avLst/>
          </a:prstGeom>
          <a:solidFill>
            <a:srgbClr val="D2DEEF"/>
          </a:solidFill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pt-BR" sz="4400" dirty="0">
                <a:latin typeface="Franklin Gothic Medium" panose="020B0603020102020204" pitchFamily="34" charset="0"/>
              </a:rPr>
              <a:t>CLV = [ $M – $R ] </a:t>
            </a:r>
            <a:r>
              <a:rPr lang="en-US" sz="4400" b="1" dirty="0">
                <a:latin typeface="Franklin Gothic Medium" panose="020B0603020102020204" pitchFamily="34" charset="0"/>
                <a:cs typeface="Times New Roman" charset="0"/>
                <a:sym typeface="Symbol" charset="0"/>
              </a:rPr>
              <a:t> </a:t>
            </a:r>
            <a:r>
              <a:rPr lang="pt-BR" sz="4400" dirty="0">
                <a:latin typeface="Franklin Gothic Medium" panose="020B0603020102020204" pitchFamily="34" charset="0"/>
              </a:rPr>
              <a:t>[ ( 1 + d ) / ( 1 + d – r ) 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6086" y="3266677"/>
            <a:ext cx="357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Short-Term Margin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60186" y="3266677"/>
            <a:ext cx="324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Long-Term Multiplier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2308941" y="1751075"/>
            <a:ext cx="2827614" cy="143200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4688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Callout 12"/>
          <p:cNvSpPr/>
          <p:nvPr/>
        </p:nvSpPr>
        <p:spPr>
          <a:xfrm>
            <a:off x="5612524" y="1751075"/>
            <a:ext cx="5738648" cy="143200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4688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C2AAE-7BED-4176-8953-7E4D68321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74" r="14815" b="6481"/>
          <a:stretch/>
        </p:blipFill>
        <p:spPr>
          <a:xfrm>
            <a:off x="1657350" y="850900"/>
            <a:ext cx="8763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5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46EA-CF84-4E23-9893-57F2F283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Q4 2020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8B050-2746-4E00-83B0-53F1951A3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200M global subscribers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3FFF8-66DC-4581-8DAD-84CC0EF85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821" y="2635045"/>
            <a:ext cx="7048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59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05B5-3607-4A7C-9703-B4EC0332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you buy or sell Netflix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AD66-4933-4F24-A428-59E653F4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46974"/>
            <a:ext cx="10972801" cy="4651375"/>
          </a:xfrm>
        </p:spPr>
        <p:txBody>
          <a:bodyPr>
            <a:normAutofit/>
          </a:bodyPr>
          <a:lstStyle/>
          <a:p>
            <a:r>
              <a:rPr lang="en-US" sz="2000" dirty="0"/>
              <a:t>Stock Price = $483.6</a:t>
            </a:r>
          </a:p>
          <a:p>
            <a:r>
              <a:rPr lang="en-US" sz="2400" dirty="0"/>
              <a:t>Is a $214B market cap reasonable?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5390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4E0D-C2E2-4DEE-B7C2-2285A585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buy Netflix, what are we buying?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3EB23-45F9-4E69-8802-862F46636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551707"/>
            <a:ext cx="10972801" cy="46513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4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981200" y="-171450"/>
            <a:ext cx="8229600" cy="10064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-US" sz="240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CLV Calculations- Netflix Inc.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742279" y="606426"/>
            <a:ext cx="10499462" cy="603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marL="342900" indent="-342900" algn="ctr">
              <a:lnSpc>
                <a:spcPct val="80000"/>
              </a:lnSpc>
              <a:spcBef>
                <a:spcPts val="0"/>
              </a:spcBef>
              <a:buClr>
                <a:srgbClr val="00387D"/>
              </a:buClr>
              <a:buSzPct val="25000"/>
              <a:buNone/>
            </a:pPr>
            <a:r>
              <a:rPr lang="en-US" sz="1600" b="1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CLV = [GP-R]*[(1+d)/(1+d-r)]</a:t>
            </a:r>
          </a:p>
          <a:p>
            <a:pPr marL="342900" indent="-342900" algn="ctr">
              <a:lnSpc>
                <a:spcPct val="80000"/>
              </a:lnSpc>
              <a:spcBef>
                <a:spcPts val="360"/>
              </a:spcBef>
              <a:buClr>
                <a:srgbClr val="00387D"/>
              </a:buClr>
              <a:buSzPct val="25000"/>
              <a:buNone/>
            </a:pPr>
            <a:endParaRPr sz="1600" b="1" dirty="0">
              <a:solidFill>
                <a:srgbClr val="0038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indent="-342900">
              <a:lnSpc>
                <a:spcPct val="80000"/>
              </a:lnSpc>
              <a:spcBef>
                <a:spcPts val="360"/>
              </a:spcBef>
              <a:buClr>
                <a:srgbClr val="00387D"/>
              </a:buClr>
              <a:buSzPct val="25000"/>
              <a:buNone/>
            </a:pPr>
            <a:r>
              <a:rPr lang="en-US" sz="1600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Consider Sep ’02</a:t>
            </a:r>
          </a:p>
          <a:p>
            <a:pPr marL="342900" indent="-342900">
              <a:lnSpc>
                <a:spcPct val="80000"/>
              </a:lnSpc>
              <a:spcBef>
                <a:spcPts val="360"/>
              </a:spcBef>
              <a:buClr>
                <a:srgbClr val="00387D"/>
              </a:buClr>
              <a:buSzPct val="25000"/>
              <a:buNone/>
            </a:pPr>
            <a:endParaRPr sz="1600" dirty="0">
              <a:solidFill>
                <a:srgbClr val="0038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indent="-317500">
              <a:lnSpc>
                <a:spcPct val="80000"/>
              </a:lnSpc>
              <a:spcBef>
                <a:spcPts val="360"/>
              </a:spcBef>
              <a:buClr>
                <a:srgbClr val="00387D"/>
              </a:buClr>
              <a:buSzPct val="100000"/>
              <a:buFont typeface="Verdana"/>
              <a:buChar char="•"/>
            </a:pPr>
            <a:r>
              <a:rPr lang="en-US" sz="1600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Number of Customers 			</a:t>
            </a:r>
            <a:r>
              <a:rPr lang="en-US" sz="1600" dirty="0"/>
              <a:t>		</a:t>
            </a:r>
            <a:r>
              <a:rPr lang="en-US" sz="1600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=  671</a:t>
            </a:r>
          </a:p>
          <a:p>
            <a:pPr marL="342900" indent="-342900">
              <a:lnSpc>
                <a:spcPct val="80000"/>
              </a:lnSpc>
              <a:spcBef>
                <a:spcPts val="360"/>
              </a:spcBef>
              <a:buClr>
                <a:srgbClr val="00387D"/>
              </a:buClr>
              <a:buSzPct val="128571"/>
              <a:buNone/>
            </a:pPr>
            <a:endParaRPr sz="1600" dirty="0">
              <a:solidFill>
                <a:srgbClr val="0038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indent="-317500">
              <a:lnSpc>
                <a:spcPct val="80000"/>
              </a:lnSpc>
              <a:spcBef>
                <a:spcPts val="360"/>
              </a:spcBef>
              <a:buClr>
                <a:srgbClr val="00387D"/>
              </a:buClr>
              <a:buSzPct val="100000"/>
              <a:buFont typeface="Verdana"/>
              <a:buChar char="•"/>
            </a:pPr>
            <a:r>
              <a:rPr lang="en-US" sz="1600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GP 	= Gross Profits per customer 			=(60.7-38.83) = </a:t>
            </a:r>
            <a:r>
              <a:rPr lang="en-US" sz="1600" b="1" i="1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$21.87</a:t>
            </a:r>
          </a:p>
          <a:p>
            <a:pPr lvl="4">
              <a:lnSpc>
                <a:spcPct val="80000"/>
              </a:lnSpc>
              <a:spcBef>
                <a:spcPts val="360"/>
              </a:spcBef>
              <a:buClr>
                <a:srgbClr val="00387D"/>
              </a:buClr>
              <a:buSzPct val="25000"/>
              <a:buNone/>
            </a:pPr>
            <a:endParaRPr sz="1600" b="1" i="1" dirty="0">
              <a:solidFill>
                <a:srgbClr val="0038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indent="-317500">
              <a:lnSpc>
                <a:spcPct val="80000"/>
              </a:lnSpc>
              <a:spcBef>
                <a:spcPts val="360"/>
              </a:spcBef>
              <a:buClr>
                <a:srgbClr val="00387D"/>
              </a:buClr>
              <a:buSzPct val="100000"/>
              <a:buFont typeface="Verdana"/>
              <a:buChar char="•"/>
            </a:pPr>
            <a:r>
              <a:rPr lang="en-US" sz="1600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R 	= Total Variable Costs per customer 		=  </a:t>
            </a:r>
            <a:r>
              <a:rPr lang="en-US" sz="1600" b="1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$ 5.91</a:t>
            </a:r>
          </a:p>
          <a:p>
            <a:pPr lvl="2">
              <a:lnSpc>
                <a:spcPct val="80000"/>
              </a:lnSpc>
              <a:spcBef>
                <a:spcPts val="360"/>
              </a:spcBef>
              <a:buClr>
                <a:srgbClr val="00387D"/>
              </a:buClr>
              <a:buSzPct val="25000"/>
              <a:buNone/>
            </a:pPr>
            <a:r>
              <a:rPr lang="en-US" sz="1600" i="0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							</a:t>
            </a:r>
          </a:p>
          <a:p>
            <a:pPr marL="342900" indent="-317500">
              <a:lnSpc>
                <a:spcPct val="80000"/>
              </a:lnSpc>
              <a:spcBef>
                <a:spcPts val="360"/>
              </a:spcBef>
              <a:buClr>
                <a:srgbClr val="00387D"/>
              </a:buClr>
              <a:buSzPct val="100000"/>
              <a:buFont typeface="Verdana"/>
              <a:buChar char="•"/>
            </a:pPr>
            <a:r>
              <a:rPr lang="en-US" sz="1600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d 	= Quarterly discount rate 				= </a:t>
            </a:r>
            <a:r>
              <a:rPr lang="en-US" sz="1600" b="1" i="1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2.5%</a:t>
            </a:r>
          </a:p>
          <a:p>
            <a:pPr marL="342900" indent="-342900">
              <a:lnSpc>
                <a:spcPct val="80000"/>
              </a:lnSpc>
              <a:spcBef>
                <a:spcPts val="360"/>
              </a:spcBef>
              <a:buClr>
                <a:srgbClr val="00387D"/>
              </a:buClr>
              <a:buSzPct val="128571"/>
              <a:buNone/>
            </a:pPr>
            <a:endParaRPr sz="1600" b="1" i="1" dirty="0">
              <a:solidFill>
                <a:srgbClr val="0038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indent="-317500">
              <a:lnSpc>
                <a:spcPct val="80000"/>
              </a:lnSpc>
              <a:spcBef>
                <a:spcPts val="360"/>
              </a:spcBef>
              <a:buClr>
                <a:srgbClr val="00387D"/>
              </a:buClr>
              <a:buSzPct val="100000"/>
              <a:buFont typeface="Verdana"/>
              <a:buChar char="•"/>
            </a:pPr>
            <a:r>
              <a:rPr lang="en-US" sz="1600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r 	= retention rate 			= </a:t>
            </a:r>
          </a:p>
          <a:p>
            <a:pPr marL="342900" indent="-342900">
              <a:lnSpc>
                <a:spcPct val="80000"/>
              </a:lnSpc>
              <a:spcBef>
                <a:spcPts val="360"/>
              </a:spcBef>
              <a:buClr>
                <a:srgbClr val="00387D"/>
              </a:buClr>
              <a:buSzPct val="25000"/>
              <a:buNone/>
            </a:pPr>
            <a:r>
              <a:rPr lang="en-US" sz="1600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	[# of Sep ’02 total subscribers - # of Sep ’02 new subscribers] / </a:t>
            </a:r>
          </a:p>
          <a:p>
            <a:pPr marL="342900" indent="-342900">
              <a:lnSpc>
                <a:spcPct val="80000"/>
              </a:lnSpc>
              <a:spcBef>
                <a:spcPts val="360"/>
              </a:spcBef>
              <a:buClr>
                <a:srgbClr val="00387D"/>
              </a:buClr>
              <a:buSzPct val="25000"/>
              <a:buNone/>
            </a:pPr>
            <a:r>
              <a:rPr lang="en-US" sz="1600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	[# of June ’02 total subscribers]				= </a:t>
            </a:r>
            <a:r>
              <a:rPr lang="en-US" sz="1600" b="1" i="1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66%</a:t>
            </a:r>
          </a:p>
          <a:p>
            <a:pPr marL="342900" indent="-342900">
              <a:lnSpc>
                <a:spcPct val="80000"/>
              </a:lnSpc>
              <a:spcBef>
                <a:spcPts val="360"/>
              </a:spcBef>
              <a:buClr>
                <a:srgbClr val="00387D"/>
              </a:buClr>
              <a:buSzPct val="25000"/>
              <a:buNone/>
            </a:pPr>
            <a:endParaRPr sz="1600" b="1" i="1" dirty="0">
              <a:solidFill>
                <a:srgbClr val="0038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indent="-317500">
              <a:lnSpc>
                <a:spcPct val="80000"/>
              </a:lnSpc>
              <a:spcBef>
                <a:spcPts val="360"/>
              </a:spcBef>
              <a:buClr>
                <a:srgbClr val="00387D"/>
              </a:buClr>
              <a:buSzPct val="100000"/>
              <a:buFont typeface="Verdana"/>
              <a:buChar char="•"/>
            </a:pPr>
            <a:r>
              <a:rPr lang="en-US" sz="1600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Multiplier = (1+d)/(1+d-r)			</a:t>
            </a:r>
            <a:r>
              <a:rPr lang="en-US" sz="1600" dirty="0"/>
              <a:t>	</a:t>
            </a:r>
            <a:r>
              <a:rPr lang="en-US" sz="1600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en-US" sz="1600" b="1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2.8</a:t>
            </a:r>
          </a:p>
          <a:p>
            <a:pPr marL="342900" indent="-342900">
              <a:lnSpc>
                <a:spcPct val="80000"/>
              </a:lnSpc>
              <a:spcBef>
                <a:spcPts val="360"/>
              </a:spcBef>
              <a:buClr>
                <a:srgbClr val="00387D"/>
              </a:buClr>
              <a:buSzPct val="25000"/>
              <a:buNone/>
            </a:pPr>
            <a:endParaRPr sz="1600" dirty="0">
              <a:solidFill>
                <a:srgbClr val="0038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indent="-317500">
              <a:lnSpc>
                <a:spcPct val="80000"/>
              </a:lnSpc>
              <a:spcBef>
                <a:spcPts val="320"/>
              </a:spcBef>
              <a:buClr>
                <a:srgbClr val="00387D"/>
              </a:buClr>
              <a:buSzPct val="100000"/>
              <a:buFont typeface="Verdana"/>
              <a:buChar char="•"/>
            </a:pPr>
            <a:r>
              <a:rPr lang="en-US" sz="1600" b="1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CLV 							= 44.64</a:t>
            </a:r>
          </a:p>
          <a:p>
            <a:pPr marL="342900" indent="-342900">
              <a:lnSpc>
                <a:spcPct val="80000"/>
              </a:lnSpc>
              <a:spcBef>
                <a:spcPts val="360"/>
              </a:spcBef>
              <a:buClr>
                <a:srgbClr val="00387D"/>
              </a:buClr>
              <a:buSzPct val="25000"/>
              <a:buNone/>
            </a:pPr>
            <a:endParaRPr sz="1600" b="1" dirty="0">
              <a:solidFill>
                <a:srgbClr val="00387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48737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981200" y="6667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-US" sz="240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CLV and Shareholder Value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917700" y="89217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387D"/>
              </a:buClr>
              <a:buSzPct val="25000"/>
              <a:buNone/>
            </a:pPr>
            <a:r>
              <a:rPr lang="en-US" sz="2000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Sep ‘02</a:t>
            </a:r>
          </a:p>
          <a:p>
            <a:pPr marL="0" indent="0">
              <a:spcBef>
                <a:spcPts val="400"/>
              </a:spcBef>
              <a:buClr>
                <a:srgbClr val="00387D"/>
              </a:buClr>
              <a:buSzPct val="100000"/>
              <a:buNone/>
            </a:pPr>
            <a:endParaRPr sz="2000" dirty="0">
              <a:solidFill>
                <a:srgbClr val="0038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spcBef>
                <a:spcPts val="400"/>
              </a:spcBef>
              <a:buClr>
                <a:srgbClr val="00387D"/>
              </a:buClr>
              <a:buSzPct val="100000"/>
              <a:buFont typeface="Verdana"/>
              <a:buChar char="•"/>
            </a:pPr>
            <a:r>
              <a:rPr lang="en-US" sz="2000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CLV 						= 44.64</a:t>
            </a:r>
          </a:p>
          <a:p>
            <a:pPr marL="0" indent="0">
              <a:spcBef>
                <a:spcPts val="400"/>
              </a:spcBef>
              <a:buClr>
                <a:srgbClr val="00387D"/>
              </a:buClr>
              <a:buSzPct val="100000"/>
              <a:buNone/>
            </a:pPr>
            <a:endParaRPr sz="2000" dirty="0">
              <a:solidFill>
                <a:srgbClr val="0038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spcBef>
                <a:spcPts val="400"/>
              </a:spcBef>
              <a:buClr>
                <a:srgbClr val="00387D"/>
              </a:buClr>
              <a:buSzPct val="100000"/>
              <a:buFont typeface="Verdana"/>
              <a:buChar char="•"/>
            </a:pPr>
            <a:r>
              <a:rPr lang="en-US" sz="2000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# of Customers 				= 671K</a:t>
            </a:r>
          </a:p>
          <a:p>
            <a:pPr marL="0" indent="0">
              <a:spcBef>
                <a:spcPts val="400"/>
              </a:spcBef>
              <a:buClr>
                <a:srgbClr val="00387D"/>
              </a:buClr>
              <a:buSzPct val="100000"/>
              <a:buNone/>
            </a:pPr>
            <a:endParaRPr sz="2000" dirty="0">
              <a:solidFill>
                <a:srgbClr val="0038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spcBef>
                <a:spcPts val="400"/>
              </a:spcBef>
              <a:buClr>
                <a:srgbClr val="00387D"/>
              </a:buClr>
              <a:buSzPct val="100000"/>
              <a:buFont typeface="Verdana"/>
              <a:buChar char="•"/>
            </a:pPr>
            <a:r>
              <a:rPr lang="en-US" sz="2000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Share Price 					= 9.7</a:t>
            </a:r>
          </a:p>
          <a:p>
            <a:pPr marL="0" indent="0">
              <a:spcBef>
                <a:spcPts val="400"/>
              </a:spcBef>
              <a:buClr>
                <a:srgbClr val="00387D"/>
              </a:buClr>
              <a:buSzPct val="100000"/>
              <a:buNone/>
            </a:pPr>
            <a:endParaRPr sz="2000" dirty="0">
              <a:solidFill>
                <a:srgbClr val="0038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spcBef>
                <a:spcPts val="400"/>
              </a:spcBef>
              <a:buClr>
                <a:srgbClr val="00387D"/>
              </a:buClr>
              <a:buSzPct val="100000"/>
              <a:buFont typeface="Verdana"/>
              <a:buChar char="•"/>
            </a:pPr>
            <a:r>
              <a:rPr lang="en-US" sz="2000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# of Shares Outstanding 			= 22,069</a:t>
            </a:r>
          </a:p>
          <a:p>
            <a:pPr marL="0" indent="0">
              <a:spcBef>
                <a:spcPts val="400"/>
              </a:spcBef>
              <a:buClr>
                <a:srgbClr val="00387D"/>
              </a:buClr>
              <a:buSzPct val="100000"/>
              <a:buNone/>
            </a:pPr>
            <a:endParaRPr sz="2000" dirty="0">
              <a:solidFill>
                <a:srgbClr val="0038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spcBef>
                <a:spcPts val="400"/>
              </a:spcBef>
              <a:buClr>
                <a:srgbClr val="00387D"/>
              </a:buClr>
              <a:buSzPct val="100000"/>
              <a:buFont typeface="Verdana"/>
              <a:buChar char="•"/>
            </a:pPr>
            <a:r>
              <a:rPr lang="en-US" sz="2000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Market Cap 					= </a:t>
            </a:r>
          </a:p>
          <a:p>
            <a:pPr marL="0" indent="0">
              <a:spcBef>
                <a:spcPts val="400"/>
              </a:spcBef>
              <a:buClr>
                <a:srgbClr val="00387D"/>
              </a:buClr>
              <a:buSzPct val="100000"/>
              <a:buFont typeface="Verdana"/>
              <a:buChar char="•"/>
            </a:pPr>
            <a:endParaRPr lang="en-US" sz="2000" dirty="0">
              <a:solidFill>
                <a:srgbClr val="0038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spcBef>
                <a:spcPts val="400"/>
              </a:spcBef>
              <a:buClr>
                <a:srgbClr val="00387D"/>
              </a:buClr>
              <a:buSzPct val="100000"/>
              <a:buFont typeface="Verdana"/>
              <a:buChar char="•"/>
            </a:pPr>
            <a:r>
              <a:rPr lang="en-US" sz="2000" dirty="0">
                <a:solidFill>
                  <a:srgbClr val="00387D"/>
                </a:solidFill>
                <a:latin typeface="Verdana"/>
                <a:ea typeface="Verdana"/>
                <a:cs typeface="Verdana"/>
                <a:sym typeface="Verdana"/>
              </a:rPr>
              <a:t>CLV Based Valuation				=</a:t>
            </a:r>
          </a:p>
        </p:txBody>
      </p:sp>
    </p:spTree>
    <p:extLst>
      <p:ext uri="{BB962C8B-B14F-4D97-AF65-F5344CB8AC3E}">
        <p14:creationId xmlns:p14="http://schemas.microsoft.com/office/powerpoint/2010/main" val="9439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are the key asset of any business.  One could say that without customers there is no business.</a:t>
            </a:r>
          </a:p>
          <a:p>
            <a:r>
              <a:rPr lang="en-US" dirty="0"/>
              <a:t>In this module we will</a:t>
            </a:r>
          </a:p>
          <a:p>
            <a:pPr lvl="1"/>
            <a:r>
              <a:rPr lang="en-US" dirty="0"/>
              <a:t>Delve into customer loyalty</a:t>
            </a:r>
          </a:p>
          <a:p>
            <a:pPr lvl="1"/>
            <a:r>
              <a:rPr lang="en-US" dirty="0"/>
              <a:t>The phases of a customer relationship lifecycle</a:t>
            </a:r>
          </a:p>
          <a:p>
            <a:pPr lvl="1"/>
            <a:r>
              <a:rPr lang="en-US" dirty="0"/>
              <a:t>Computation and application of customer lifetime value</a:t>
            </a:r>
          </a:p>
        </p:txBody>
      </p:sp>
    </p:spTree>
    <p:extLst>
      <p:ext uri="{BB962C8B-B14F-4D97-AF65-F5344CB8AC3E}">
        <p14:creationId xmlns:p14="http://schemas.microsoft.com/office/powerpoint/2010/main" val="66271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Equity and Customer Lifetime Value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872247"/>
              </p:ext>
            </p:extLst>
          </p:nvPr>
        </p:nvGraphicFramePr>
        <p:xfrm>
          <a:off x="2237015" y="1825626"/>
          <a:ext cx="7717971" cy="3453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26228" y="5448106"/>
            <a:ext cx="2041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Brand Equity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4822" y="5448106"/>
            <a:ext cx="374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Customer Lifetime Value</a:t>
            </a:r>
          </a:p>
        </p:txBody>
      </p:sp>
      <p:sp>
        <p:nvSpPr>
          <p:cNvPr id="7" name="Left Arrow 6"/>
          <p:cNvSpPr/>
          <p:nvPr/>
        </p:nvSpPr>
        <p:spPr>
          <a:xfrm rot="18900000">
            <a:off x="3864700" y="3279894"/>
            <a:ext cx="863727" cy="424543"/>
          </a:xfrm>
          <a:prstGeom prst="lef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2700000" flipH="1">
            <a:off x="7456988" y="3279893"/>
            <a:ext cx="863727" cy="424543"/>
          </a:xfrm>
          <a:prstGeom prst="lef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78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Brand Equity and CLV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366488"/>
              </p:ext>
            </p:extLst>
          </p:nvPr>
        </p:nvGraphicFramePr>
        <p:xfrm>
          <a:off x="609601" y="2187215"/>
          <a:ext cx="10972800" cy="260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Left Arrow 6"/>
          <p:cNvSpPr/>
          <p:nvPr/>
        </p:nvSpPr>
        <p:spPr>
          <a:xfrm rot="10800000">
            <a:off x="3007709" y="3279891"/>
            <a:ext cx="733369" cy="424543"/>
          </a:xfrm>
          <a:prstGeom prst="lef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 rot="10800000">
            <a:off x="5957900" y="3279892"/>
            <a:ext cx="733369" cy="424543"/>
          </a:xfrm>
          <a:prstGeom prst="lef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0800000">
            <a:off x="8949035" y="3279891"/>
            <a:ext cx="733369" cy="424543"/>
          </a:xfrm>
          <a:prstGeom prst="lef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62124" y="4691063"/>
            <a:ext cx="6338888" cy="763592"/>
            <a:chOff x="1762124" y="4691063"/>
            <a:chExt cx="6338888" cy="763592"/>
          </a:xfrm>
        </p:grpSpPr>
        <p:sp>
          <p:nvSpPr>
            <p:cNvPr id="3" name="Bent Arrow 2"/>
            <p:cNvSpPr/>
            <p:nvPr/>
          </p:nvSpPr>
          <p:spPr>
            <a:xfrm rot="16200000" flipV="1">
              <a:off x="4802981" y="2155032"/>
              <a:ext cx="762000" cy="5834063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ent Arrow 10"/>
            <p:cNvSpPr/>
            <p:nvPr/>
          </p:nvSpPr>
          <p:spPr>
            <a:xfrm flipV="1">
              <a:off x="1762124" y="4691063"/>
              <a:ext cx="762000" cy="763592"/>
            </a:xfrm>
            <a:prstGeom prst="bentArrow">
              <a:avLst>
                <a:gd name="adj1" fmla="val 25000"/>
                <a:gd name="adj2" fmla="val 13125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9601" y="6038850"/>
            <a:ext cx="10972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Source: Stahl, Florian, Mark </a:t>
            </a:r>
            <a:r>
              <a:rPr lang="en-US" sz="1700" dirty="0" err="1"/>
              <a:t>Heitmann</a:t>
            </a:r>
            <a:r>
              <a:rPr lang="en-US" sz="1700" dirty="0"/>
              <a:t>, Donald Lehmann, Scott </a:t>
            </a:r>
            <a:r>
              <a:rPr lang="en-US" sz="1700" dirty="0" err="1"/>
              <a:t>Neslin</a:t>
            </a:r>
            <a:r>
              <a:rPr lang="en-US" sz="1700" dirty="0"/>
              <a:t>, “The Impact of Brand Equity on Customer Acquisition, Retention, and Profit Margin,” </a:t>
            </a:r>
            <a:r>
              <a:rPr lang="en-US" sz="1700" i="1" dirty="0"/>
              <a:t>Journal of Marketing</a:t>
            </a:r>
            <a:r>
              <a:rPr lang="en-US" sz="1700" dirty="0"/>
              <a:t>, 76(4), 44-63.</a:t>
            </a:r>
          </a:p>
        </p:txBody>
      </p:sp>
    </p:spTree>
    <p:extLst>
      <p:ext uri="{BB962C8B-B14F-4D97-AF65-F5344CB8AC3E}">
        <p14:creationId xmlns:p14="http://schemas.microsoft.com/office/powerpoint/2010/main" val="294862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58" y="1605405"/>
            <a:ext cx="10972801" cy="46513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Customer Lifetime Value can provide a forward-looking measure of the customer relationship.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It can connect marketing strategies to financial consequences.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Strategic marketing alternatives, (e.g., targeting, and promotion campaigns) can be evaluated based on whether they improve customer retention, and lifetime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50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495300"/>
            <a:ext cx="8610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010" name="Straight Arrow Connector 8"/>
          <p:cNvCxnSpPr>
            <a:cxnSpLocks noChangeShapeType="1"/>
          </p:cNvCxnSpPr>
          <p:nvPr/>
        </p:nvCxnSpPr>
        <p:spPr bwMode="auto">
          <a:xfrm flipV="1">
            <a:off x="9629775" y="1658939"/>
            <a:ext cx="344488" cy="1112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011" name="TextBox 9"/>
          <p:cNvSpPr txBox="1">
            <a:spLocks noChangeArrowheads="1"/>
          </p:cNvSpPr>
          <p:nvPr/>
        </p:nvSpPr>
        <p:spPr bwMode="auto">
          <a:xfrm>
            <a:off x="9026526" y="2809875"/>
            <a:ext cx="1158875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Quickster</a:t>
            </a:r>
          </a:p>
        </p:txBody>
      </p:sp>
      <p:cxnSp>
        <p:nvCxnSpPr>
          <p:cNvPr id="43012" name="Straight Arrow Connector 8"/>
          <p:cNvCxnSpPr>
            <a:cxnSpLocks noChangeShapeType="1"/>
            <a:stCxn id="43011" idx="2"/>
          </p:cNvCxnSpPr>
          <p:nvPr/>
        </p:nvCxnSpPr>
        <p:spPr bwMode="auto">
          <a:xfrm>
            <a:off x="9605963" y="3178176"/>
            <a:ext cx="419100" cy="152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013" name="TextBox 9"/>
          <p:cNvSpPr txBox="1">
            <a:spLocks noChangeArrowheads="1"/>
          </p:cNvSpPr>
          <p:nvPr/>
        </p:nvSpPr>
        <p:spPr bwMode="auto">
          <a:xfrm>
            <a:off x="3109913" y="1133475"/>
            <a:ext cx="1725612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Retention Rate</a:t>
            </a:r>
          </a:p>
        </p:txBody>
      </p:sp>
      <p:sp>
        <p:nvSpPr>
          <p:cNvPr id="43014" name="TextBox 9"/>
          <p:cNvSpPr txBox="1">
            <a:spLocks noChangeArrowheads="1"/>
          </p:cNvSpPr>
          <p:nvPr/>
        </p:nvSpPr>
        <p:spPr bwMode="auto">
          <a:xfrm>
            <a:off x="2782888" y="4316414"/>
            <a:ext cx="1865312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Acquisition Rate</a:t>
            </a:r>
          </a:p>
        </p:txBody>
      </p:sp>
    </p:spTree>
    <p:extLst>
      <p:ext uri="{BB962C8B-B14F-4D97-AF65-F5344CB8AC3E}">
        <p14:creationId xmlns:p14="http://schemas.microsoft.com/office/powerpoint/2010/main" val="3459891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CLV – Horses for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Time horizon – Infinite or three to four years</a:t>
            </a:r>
          </a:p>
          <a:p>
            <a:pPr>
              <a:lnSpc>
                <a:spcPct val="100000"/>
              </a:lnSpc>
            </a:pPr>
            <a:r>
              <a:rPr lang="en-US" dirty="0"/>
              <a:t>Initial margin</a:t>
            </a:r>
          </a:p>
          <a:p>
            <a:pPr>
              <a:lnSpc>
                <a:spcPct val="100000"/>
              </a:lnSpc>
            </a:pPr>
            <a:r>
              <a:rPr lang="en-US" dirty="0"/>
              <a:t>Cohort and incubate</a:t>
            </a:r>
          </a:p>
          <a:p>
            <a:pPr>
              <a:lnSpc>
                <a:spcPct val="100000"/>
              </a:lnSpc>
            </a:pPr>
            <a:r>
              <a:rPr lang="en-US" dirty="0"/>
              <a:t>Contractual or non-contractual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1749539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CLV – Time Horizon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539194"/>
              </p:ext>
            </p:extLst>
          </p:nvPr>
        </p:nvGraphicFramePr>
        <p:xfrm>
          <a:off x="413153" y="1577975"/>
          <a:ext cx="11365694" cy="43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Percent of CLV Accruing in First Five Years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Discount Rate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Retention Rate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40%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50%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60%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70%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80%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90%</a:t>
                      </a:r>
                    </a:p>
                  </a:txBody>
                  <a:tcPr marL="121920" marR="121920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2%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97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93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marL="121920" marR="121920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4%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97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94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86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73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</a:t>
                      </a:r>
                    </a:p>
                  </a:txBody>
                  <a:tcPr marL="121920" marR="121920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6%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94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76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 marL="121920" marR="121920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8%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95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89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78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</a:p>
                  </a:txBody>
                  <a:tcPr marL="121920" marR="121920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..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…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20%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97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93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</a:t>
                      </a:r>
                    </a:p>
                  </a:txBody>
                  <a:tcPr marL="121920" marR="121920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76</a:t>
                      </a:r>
                    </a:p>
                  </a:txBody>
                  <a:tcPr marL="121920" marR="121920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1" y="6162675"/>
            <a:ext cx="109728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Source: Farris, Paul, Neil </a:t>
            </a:r>
            <a:r>
              <a:rPr lang="en-US" sz="1700" dirty="0" err="1"/>
              <a:t>Bendle</a:t>
            </a:r>
            <a:r>
              <a:rPr lang="en-US" sz="1700" dirty="0"/>
              <a:t>, Phillip Pfeifer, and David </a:t>
            </a:r>
            <a:r>
              <a:rPr lang="en-US" sz="1700" dirty="0" err="1"/>
              <a:t>Reibstein</a:t>
            </a:r>
            <a:r>
              <a:rPr lang="en-US" sz="1700" dirty="0"/>
              <a:t> (2010), </a:t>
            </a:r>
            <a:r>
              <a:rPr lang="en-US" sz="1700" i="1" dirty="0"/>
              <a:t>Marketing Metrics</a:t>
            </a:r>
            <a:r>
              <a:rPr lang="en-US" sz="1700" dirty="0"/>
              <a:t>, 2nd Edition, FT Press.</a:t>
            </a:r>
          </a:p>
        </p:txBody>
      </p:sp>
    </p:spTree>
    <p:extLst>
      <p:ext uri="{BB962C8B-B14F-4D97-AF65-F5344CB8AC3E}">
        <p14:creationId xmlns:p14="http://schemas.microsoft.com/office/powerpoint/2010/main" val="468622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CLV-Initial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Customer pays before using the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e.g., apartment rentals, Netflix, Hulu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Customer pays after using the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e.g., credit cards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1" y="4349186"/>
            <a:ext cx="5410199" cy="800219"/>
          </a:xfrm>
          <a:prstGeom prst="rect">
            <a:avLst/>
          </a:prstGeom>
          <a:solidFill>
            <a:srgbClr val="D2DEEF"/>
          </a:solidFill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pt-BR" sz="2800" dirty="0">
                <a:latin typeface="Franklin Gothic Medium" panose="020B0603020102020204" pitchFamily="34" charset="0"/>
              </a:rPr>
              <a:t>CLV = [$M–$</a:t>
            </a:r>
            <a:r>
              <a:rPr lang="pt-BR" sz="2800" dirty="0" err="1">
                <a:latin typeface="Franklin Gothic Medium" panose="020B0603020102020204" pitchFamily="34" charset="0"/>
              </a:rPr>
              <a:t>R</a:t>
            </a:r>
            <a:r>
              <a:rPr lang="pt-BR" sz="2800" dirty="0">
                <a:latin typeface="Franklin Gothic Medium" panose="020B0603020102020204" pitchFamily="34" charset="0"/>
              </a:rPr>
              <a:t>]</a:t>
            </a:r>
            <a:r>
              <a:rPr lang="en-US" sz="2800" b="1" dirty="0">
                <a:latin typeface="Times New Roman" charset="0"/>
                <a:cs typeface="Times New Roman" charset="0"/>
                <a:sym typeface="Symbol" charset="0"/>
              </a:rPr>
              <a:t>*</a:t>
            </a:r>
            <a:r>
              <a:rPr lang="pt-BR" sz="2800" dirty="0">
                <a:latin typeface="Franklin Gothic Medium" panose="020B0603020102020204" pitchFamily="34" charset="0"/>
              </a:rPr>
              <a:t>[(1+d)/(1+d-r)]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2" y="4349185"/>
            <a:ext cx="5410199" cy="800219"/>
          </a:xfrm>
          <a:prstGeom prst="rect">
            <a:avLst/>
          </a:prstGeom>
          <a:solidFill>
            <a:srgbClr val="D2DEEF"/>
          </a:solidFill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pt-BR" sz="2800" dirty="0">
                <a:latin typeface="Franklin Gothic Medium" panose="020B0603020102020204" pitchFamily="34" charset="0"/>
              </a:rPr>
              <a:t>CLV = [$M–$</a:t>
            </a:r>
            <a:r>
              <a:rPr lang="pt-BR" sz="2800" dirty="0" err="1">
                <a:latin typeface="Franklin Gothic Medium" panose="020B0603020102020204" pitchFamily="34" charset="0"/>
              </a:rPr>
              <a:t>R</a:t>
            </a:r>
            <a:r>
              <a:rPr lang="pt-BR" sz="2800" dirty="0">
                <a:latin typeface="Franklin Gothic Medium" panose="020B0603020102020204" pitchFamily="34" charset="0"/>
              </a:rPr>
              <a:t>]</a:t>
            </a:r>
            <a:r>
              <a:rPr lang="en-US" sz="2800" b="1" dirty="0">
                <a:latin typeface="Times New Roman" charset="0"/>
                <a:cs typeface="Times New Roman" charset="0"/>
                <a:sym typeface="Symbol" charset="0"/>
              </a:rPr>
              <a:t>*</a:t>
            </a:r>
            <a:r>
              <a:rPr lang="pt-BR" sz="2800" dirty="0">
                <a:latin typeface="Franklin Gothic Medium" panose="020B0603020102020204" pitchFamily="34" charset="0"/>
              </a:rPr>
              <a:t>[r/(1+d-r)]</a:t>
            </a:r>
          </a:p>
        </p:txBody>
      </p:sp>
    </p:spTree>
    <p:extLst>
      <p:ext uri="{BB962C8B-B14F-4D97-AF65-F5344CB8AC3E}">
        <p14:creationId xmlns:p14="http://schemas.microsoft.com/office/powerpoint/2010/main" val="62911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CLV - Cohort and Incubate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customer retention curve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8541" y="5781675"/>
            <a:ext cx="8134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Retention Rate Depends on Time since customer acquisition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26386" y="2795568"/>
            <a:ext cx="7497631" cy="2781588"/>
            <a:chOff x="1116690" y="2584748"/>
            <a:chExt cx="8839941" cy="3279580"/>
          </a:xfrm>
        </p:grpSpPr>
        <p:cxnSp>
          <p:nvCxnSpPr>
            <p:cNvPr id="5" name="Straight Arrow Connector 3"/>
            <p:cNvCxnSpPr>
              <a:cxnSpLocks noChangeShapeType="1"/>
            </p:cNvCxnSpPr>
            <p:nvPr/>
          </p:nvCxnSpPr>
          <p:spPr bwMode="auto">
            <a:xfrm flipV="1">
              <a:off x="3087159" y="5251748"/>
              <a:ext cx="6390217" cy="1746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Arrow Connector 6"/>
            <p:cNvCxnSpPr>
              <a:cxnSpLocks noChangeShapeType="1"/>
            </p:cNvCxnSpPr>
            <p:nvPr/>
          </p:nvCxnSpPr>
          <p:spPr bwMode="auto">
            <a:xfrm flipV="1">
              <a:off x="3087158" y="2584748"/>
              <a:ext cx="0" cy="268446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TextBox 20"/>
            <p:cNvSpPr txBox="1">
              <a:spLocks noChangeArrowheads="1"/>
            </p:cNvSpPr>
            <p:nvPr/>
          </p:nvSpPr>
          <p:spPr bwMode="auto">
            <a:xfrm>
              <a:off x="9007477" y="5320010"/>
              <a:ext cx="949154" cy="544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+mn-lt"/>
                </a:rPr>
                <a:t>Time</a:t>
              </a:r>
            </a:p>
          </p:txBody>
        </p:sp>
        <p:sp>
          <p:nvSpPr>
            <p:cNvPr id="8" name="TextBox 21"/>
            <p:cNvSpPr txBox="1">
              <a:spLocks noChangeArrowheads="1"/>
            </p:cNvSpPr>
            <p:nvPr/>
          </p:nvSpPr>
          <p:spPr bwMode="auto">
            <a:xfrm>
              <a:off x="1116690" y="3357808"/>
              <a:ext cx="1740531" cy="979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dirty="0">
                  <a:latin typeface="+mn-lt"/>
                </a:rPr>
                <a:t>Retention </a:t>
              </a:r>
            </a:p>
            <a:p>
              <a:pPr algn="r" eaLnBrk="1" hangingPunct="1"/>
              <a:r>
                <a:rPr lang="en-US" dirty="0">
                  <a:latin typeface="+mn-lt"/>
                </a:rPr>
                <a:t>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132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CLV - Cohort and Incubate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Cohort = customers acquired at the same time period (month, quarter or year)</a:t>
            </a:r>
          </a:p>
          <a:p>
            <a:pPr>
              <a:lnSpc>
                <a:spcPct val="100000"/>
              </a:lnSpc>
            </a:pPr>
            <a:r>
              <a:rPr lang="en-US" dirty="0"/>
              <a:t>Since retention changes with time since acquisition, CLV calculations are better if they are done separately for each cohort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20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CLV- Contractual vs Non-Contractual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Xfinity and Netflix have a contract with customers</a:t>
            </a:r>
          </a:p>
          <a:p>
            <a:pPr>
              <a:lnSpc>
                <a:spcPct val="100000"/>
              </a:lnSpc>
            </a:pPr>
            <a:r>
              <a:rPr lang="en-US" dirty="0"/>
              <a:t>They know when a customer unsubscribes to the 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This helps is knowing lifetime duration and retention rate</a:t>
            </a:r>
          </a:p>
          <a:p>
            <a:pPr>
              <a:lnSpc>
                <a:spcPct val="100000"/>
              </a:lnSpc>
            </a:pPr>
            <a:r>
              <a:rPr lang="en-US" dirty="0"/>
              <a:t>What if a customer does not sign a contract to use a service?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e.g., grocery stores (Kroger), others?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6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Calculate Customer Retention Rate — A Practical Approach | by Fábio  Neves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691" y="192506"/>
            <a:ext cx="8115298" cy="652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86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3F49-0EA5-4F2F-896D-C714EF6A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5126"/>
            <a:ext cx="10972800" cy="67686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loyalty?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828E-BA6A-40FF-A32D-AF5668BD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82" y="1103312"/>
            <a:ext cx="10972801" cy="46513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1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197B-F829-46E9-8B31-953A238C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Customer Lifetime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FBEEE-EAC9-4FF2-AB7F-CAC74180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553430"/>
            <a:ext cx="10972801" cy="46513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8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Lifetime Value (CLV)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It computes the dollar value of an individual customer relationship</a:t>
            </a:r>
          </a:p>
          <a:p>
            <a:pPr>
              <a:lnSpc>
                <a:spcPct val="100000"/>
              </a:lnSpc>
            </a:pPr>
            <a:r>
              <a:rPr lang="en-US" dirty="0"/>
              <a:t>It is both backward looking and forward looking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Computing value of past customers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that information to project forward</a:t>
            </a:r>
          </a:p>
        </p:txBody>
      </p:sp>
    </p:spTree>
    <p:extLst>
      <p:ext uri="{BB962C8B-B14F-4D97-AF65-F5344CB8AC3E}">
        <p14:creationId xmlns:p14="http://schemas.microsoft.com/office/powerpoint/2010/main" val="361274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CLV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determine how much to spend to acquire a customer.</a:t>
            </a:r>
          </a:p>
          <a:p>
            <a:pPr>
              <a:lnSpc>
                <a:spcPct val="100000"/>
              </a:lnSpc>
            </a:pPr>
            <a:r>
              <a:rPr lang="en-US" dirty="0"/>
              <a:t>To determine how aggressively to spend to retain a particular customer or group of customers</a:t>
            </a:r>
          </a:p>
          <a:p>
            <a:pPr>
              <a:lnSpc>
                <a:spcPct val="100000"/>
              </a:lnSpc>
            </a:pPr>
            <a:r>
              <a:rPr lang="en-US" dirty="0"/>
              <a:t>To value a company</a:t>
            </a:r>
          </a:p>
        </p:txBody>
      </p:sp>
    </p:spTree>
    <p:extLst>
      <p:ext uri="{BB962C8B-B14F-4D97-AF65-F5344CB8AC3E}">
        <p14:creationId xmlns:p14="http://schemas.microsoft.com/office/powerpoint/2010/main" val="125449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Would We Know the (Future) Value</a:t>
            </a:r>
            <a:br>
              <a:rPr lang="en-US" dirty="0"/>
            </a:br>
            <a:r>
              <a:rPr lang="en-US" dirty="0"/>
              <a:t>of a Customer?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71B6-DB8B-4413-AE81-B84B4425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277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Value of a Customer (CLV)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Just like we use Net Present Value (NPV) to evaluate investments and companies, we use CLV to evaluate customer relationships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CLV is the expected NPV of the cash flows from a customer relationship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588" y="4701733"/>
            <a:ext cx="10410825" cy="1846659"/>
          </a:xfrm>
          <a:prstGeom prst="rect">
            <a:avLst/>
          </a:prstGeom>
          <a:solidFill>
            <a:srgbClr val="D2DEEF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200" dirty="0">
                <a:latin typeface="Franklin Gothic Medium" panose="020B0603020102020204" pitchFamily="34" charset="0"/>
              </a:rPr>
              <a:t>CLV is defined as the discounted sum of all future customer revenue streams minus product and servicing costs and remarketing costs.</a:t>
            </a:r>
          </a:p>
        </p:txBody>
      </p:sp>
    </p:spTree>
    <p:extLst>
      <p:ext uri="{BB962C8B-B14F-4D97-AF65-F5344CB8AC3E}">
        <p14:creationId xmlns:p14="http://schemas.microsoft.com/office/powerpoint/2010/main" val="5270158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91&quot;&gt;&lt;/object&gt;&lt;object type=&quot;2&quot; unique_id=&quot;10092&quot;&gt;&lt;object type=&quot;3&quot; unique_id=&quot;11083&quot;&gt;&lt;property id=&quot;20148&quot; value=&quot;5&quot;/&gt;&lt;property id=&quot;20300&quot; value=&quot;Slide 1 - &amp;quot;Customer Lifetime Value&amp;quot;&quot;/&gt;&lt;property id=&quot;20307&quot; value=&quot;304&quot;/&gt;&lt;/object&gt;&lt;object type=&quot;3&quot; unique_id=&quot;14564&quot;&gt;&lt;property id=&quot;20148&quot; value=&quot;5&quot;/&gt;&lt;property id=&quot;20300&quot; value=&quot;Slide 2 - &amp;quot;Customer Lifetime Value (CLV)&amp;quot;&quot;/&gt;&lt;property id=&quot;20307&quot; value=&quot;373&quot;/&gt;&lt;/object&gt;&lt;object type=&quot;3&quot; unique_id=&quot;15114&quot;&gt;&lt;property id=&quot;20148&quot; value=&quot;5&quot;/&gt;&lt;property id=&quot;20300&quot; value=&quot;Slide 3 - &amp;quot;What is CLV Used For?&amp;quot;&quot;/&gt;&lt;property id=&quot;20307&quot; value=&quot;374&quot;/&gt;&lt;/object&gt;&lt;object type=&quot;3&quot; unique_id=&quot;15116&quot;&gt;&lt;property id=&quot;20148&quot; value=&quot;5&quot;/&gt;&lt;property id=&quot;20300&quot; value=&quot;Slide 6 - &amp;quot;A Simple Metric - Netflix&amp;quot;&quot;/&gt;&lt;property id=&quot;20307&quot; value=&quot;376&quot;/&gt;&lt;/object&gt;&lt;object type=&quot;3&quot; unique_id=&quot;15117&quot;&gt;&lt;property id=&quot;20148&quot; value=&quot;5&quot;/&gt;&lt;property id=&quot;20300&quot; value=&quot;Slide 7 - &amp;quot;Lifetime Value of a Customer (CLV)&amp;quot;&quot;/&gt;&lt;property id=&quot;20307&quot; value=&quot;377&quot;/&gt;&lt;/object&gt;&lt;object type=&quot;3&quot; unique_id=&quot;15118&quot;&gt;&lt;property id=&quot;20148&quot; value=&quot;5&quot;/&gt;&lt;property id=&quot;20300&quot; value=&quot;Slide 9 - &amp;quot;The Base CLV model&amp;quot;&quot;/&gt;&lt;property id=&quot;20307&quot; value=&quot;378&quot;/&gt;&lt;/object&gt;&lt;object type=&quot;3&quot; unique_id=&quot;15377&quot;&gt;&lt;property id=&quot;20148&quot; value=&quot;5&quot;/&gt;&lt;property id=&quot;20300&quot; value=&quot;Slide 10 - &amp;quot;The Base CLV Model&amp;quot;&quot;/&gt;&lt;property id=&quot;20307&quot; value=&quot;379&quot;/&gt;&lt;/object&gt;&lt;object type=&quot;3&quot; unique_id=&quot;15784&quot;&gt;&lt;property id=&quot;20148&quot; value=&quot;5&quot;/&gt;&lt;property id=&quot;20300&quot; value=&quot;Slide 12 - &amp;quot;The Base CLV Model&amp;quot;&quot;/&gt;&lt;property id=&quot;20307&quot; value=&quot;381&quot;/&gt;&lt;/object&gt;&lt;object type=&quot;3&quot; unique_id=&quot;15785&quot;&gt;&lt;property id=&quot;20148&quot; value=&quot;5&quot;/&gt;&lt;property id=&quot;20300&quot; value=&quot;Slide 15 - &amp;quot;Example 1 - Netflix&amp;quot;&quot;/&gt;&lt;property id=&quot;20307&quot; value=&quot;383&quot;/&gt;&lt;/object&gt;&lt;object type=&quot;3&quot; unique_id=&quot;15786&quot;&gt;&lt;property id=&quot;20148&quot; value=&quot;5&quot;/&gt;&lt;property id=&quot;20300&quot; value=&quot;Slide 16 - &amp;quot;Example 1 - Netflix&amp;quot;&quot;/&gt;&lt;property id=&quot;20307&quot; value=&quot;384&quot;/&gt;&lt;/object&gt;&lt;object type=&quot;3&quot; unique_id=&quot;15787&quot;&gt;&lt;property id=&quot;20148&quot; value=&quot;5&quot;/&gt;&lt;property id=&quot;20300&quot; value=&quot;Slide 17 - &amp;quot;Example 1 - Netflix&amp;quot;&quot;/&gt;&lt;property id=&quot;20307&quot; value=&quot;385&quot;/&gt;&lt;/object&gt;&lt;object type=&quot;3&quot; unique_id=&quot;15788&quot;&gt;&lt;property id=&quot;20148&quot; value=&quot;5&quot;/&gt;&lt;property id=&quot;20300&quot; value=&quot;Slide 18 - &amp;quot;Example 1 - Netflix&amp;quot;&quot;/&gt;&lt;property id=&quot;20307&quot; value=&quot;386&quot;/&gt;&lt;/object&gt;&lt;object type=&quot;3&quot; unique_id=&quot;16139&quot;&gt;&lt;property id=&quot;20148&quot; value=&quot;5&quot;/&gt;&lt;property id=&quot;20300&quot; value=&quot;Slide 13 - &amp;quot;The Base CLV Model&amp;quot;&quot;/&gt;&lt;property id=&quot;20307&quot; value=&quot;391&quot;/&gt;&lt;/object&gt;&lt;object type=&quot;3&quot; unique_id=&quot;16141&quot;&gt;&lt;property id=&quot;20148&quot; value=&quot;5&quot;/&gt;&lt;property id=&quot;20300&quot; value=&quot;Slide 20 - &amp;quot;CLV – Horses for Courses&amp;quot;&quot;/&gt;&lt;property id=&quot;20307&quot; value=&quot;388&quot;/&gt;&lt;/object&gt;&lt;object type=&quot;3&quot; unique_id=&quot;16142&quot;&gt;&lt;property id=&quot;20148&quot; value=&quot;5&quot;/&gt;&lt;property id=&quot;20300&quot; value=&quot;Slide 21 - &amp;quot;CLV – Time Horizon&amp;quot;&quot;/&gt;&lt;property id=&quot;20307&quot; value=&quot;389&quot;/&gt;&lt;/object&gt;&lt;object type=&quot;3&quot; unique_id=&quot;16143&quot;&gt;&lt;property id=&quot;20148&quot; value=&quot;5&quot;/&gt;&lt;property id=&quot;20300&quot; value=&quot;Slide 22 - &amp;quot;CLV-Initial Margin&amp;quot;&quot;/&gt;&lt;property id=&quot;20307&quot; value=&quot;390&quot;/&gt;&lt;/object&gt;&lt;object type=&quot;3&quot; unique_id=&quot;16471&quot;&gt;&lt;property id=&quot;20148&quot; value=&quot;5&quot;/&gt;&lt;property id=&quot;20300&quot; value=&quot;Slide 24 - &amp;quot;CLV - Cohort and Incubate&amp;quot;&quot;/&gt;&lt;property id=&quot;20307&quot; value=&quot;392&quot;/&gt;&lt;/object&gt;&lt;object type=&quot;3&quot; unique_id=&quot;16802&quot;&gt;&lt;property id=&quot;20148&quot; value=&quot;5&quot;/&gt;&lt;property id=&quot;20300&quot; value=&quot;Slide 25 - &amp;quot;CLV - Cohort and Incubate&amp;quot;&quot;/&gt;&lt;property id=&quot;20307&quot; value=&quot;393&quot;/&gt;&lt;/object&gt;&lt;object type=&quot;3&quot; unique_id=&quot;16803&quot;&gt;&lt;property id=&quot;20148&quot; value=&quot;5&quot;/&gt;&lt;property id=&quot;20300&quot; value=&quot;Slide 26 - &amp;quot;CLV- Contractual vs Non Contractual&amp;quot;&quot;/&gt;&lt;property id=&quot;20307&quot; value=&quot;394&quot;/&gt;&lt;/object&gt;&lt;object type=&quot;3&quot; unique_id=&quot;16804&quot;&gt;&lt;property id=&quot;20148&quot; value=&quot;5&quot;/&gt;&lt;property id=&quot;20300&quot; value=&quot;Slide 28&quot;/&gt;&lt;property id=&quot;20307&quot; value=&quot;395&quot;/&gt;&lt;/object&gt;&lt;object type=&quot;3&quot; unique_id=&quot;17243&quot;&gt;&lt;property id=&quot;20148&quot; value=&quot;5&quot;/&gt;&lt;property id=&quot;20300&quot; value=&quot;Slide 29 - &amp;quot;Resource Re-Allocation – Enterprise Software&amp;quot;&quot;/&gt;&lt;property id=&quot;20307&quot; value=&quot;399&quot;/&gt;&lt;/object&gt;&lt;object type=&quot;3&quot; unique_id=&quot;17244&quot;&gt;&lt;property id=&quot;20148&quot; value=&quot;5&quot;/&gt;&lt;property id=&quot;20300&quot; value=&quot;Slide 30 - &amp;quot;Resource Re-Allocation – Enterprise Software&amp;quot;&quot;/&gt;&lt;property id=&quot;20307&quot; value=&quot;398&quot;/&gt;&lt;/object&gt;&lt;object type=&quot;3&quot; unique_id=&quot;17584&quot;&gt;&lt;property id=&quot;20148&quot; value=&quot;5&quot;/&gt;&lt;property id=&quot;20300&quot; value=&quot;Slide 31 - &amp;quot;CLV Based Resource Allocation&amp;quot;&quot;/&gt;&lt;property id=&quot;20307&quot; value=&quot;400&quot;/&gt;&lt;/object&gt;&lt;object type=&quot;3&quot; unique_id=&quot;17585&quot;&gt;&lt;property id=&quot;20148&quot; value=&quot;5&quot;/&gt;&lt;property id=&quot;20300&quot; value=&quot;Slide 33 - &amp;quot;Customer Lifetime Value- Strategic Implications&amp;quot;&quot;/&gt;&lt;property id=&quot;20307&quot; value=&quot;401&quot;/&gt;&lt;/object&gt;&lt;object type=&quot;3&quot; unique_id=&quot;18076&quot;&gt;&lt;property id=&quot;20148&quot; value=&quot;5&quot;/&gt;&lt;property id=&quot;20300&quot; value=&quot;Slide 34 - &amp;quot;Customer Lifecycle: Where should be we looking?&amp;quot;&quot;/&gt;&lt;property id=&quot;20307&quot; value=&quot;402&quot;/&gt;&lt;/object&gt;&lt;object type=&quot;3&quot; unique_id=&quot;18077&quot;&gt;&lt;property id=&quot;20148&quot; value=&quot;5&quot;/&gt;&lt;property id=&quot;20300&quot; value=&quot;Slide 35 - &amp;quot;Brand Equity and Customer Lifetime Value&amp;quot;&quot;/&gt;&lt;property id=&quot;20307&quot; value=&quot;403&quot;/&gt;&lt;/object&gt;&lt;object type=&quot;3&quot; unique_id=&quot;18078&quot;&gt;&lt;property id=&quot;20148&quot; value=&quot;5&quot;/&gt;&lt;property id=&quot;20300&quot; value=&quot;Slide 36 - &amp;quot;Link Brand Equity and CLV&amp;quot;&quot;/&gt;&lt;property id=&quot;20307&quot; value=&quot;404&quot;/&gt;&lt;/object&gt;&lt;object type=&quot;3&quot; unique_id=&quot;18079&quot;&gt;&lt;property id=&quot;20148&quot; value=&quot;5&quot;/&gt;&lt;property id=&quot;20300&quot; value=&quot;Slide 4 - &amp;quot;How would we know the (future) value of a customer?&amp;quot;&quot;/&gt;&lt;property id=&quot;20307&quot; value=&quot;405&quot;/&gt;&lt;/object&gt;&lt;object type=&quot;3&quot; unique_id=&quot;34516&quot;&gt;&lt;property id=&quot;20148&quot; value=&quot;5&quot;/&gt;&lt;property id=&quot;20300&quot; value=&quot;Slide 5 - &amp;quot;BREAK!&amp;quot;&quot;/&gt;&lt;property id=&quot;20307&quot; value=&quot;410&quot;/&gt;&lt;/object&gt;&lt;object type=&quot;3&quot; unique_id=&quot;34517&quot;&gt;&lt;property id=&quot;20148&quot; value=&quot;5&quot;/&gt;&lt;property id=&quot;20300&quot; value=&quot;Slide 8 - &amp;quot;BREAK!&amp;quot;&quot;/&gt;&lt;property id=&quot;20307&quot; value=&quot;411&quot;/&gt;&lt;/object&gt;&lt;object type=&quot;3&quot; unique_id=&quot;34518&quot;&gt;&lt;property id=&quot;20148&quot; value=&quot;5&quot;/&gt;&lt;property id=&quot;20300&quot; value=&quot;Slide 11 - &amp;quot;BREAK!&amp;quot;&quot;/&gt;&lt;property id=&quot;20307&quot; value=&quot;412&quot;/&gt;&lt;/object&gt;&lt;object type=&quot;3&quot; unique_id=&quot;34519&quot;&gt;&lt;property id=&quot;20148&quot; value=&quot;5&quot;/&gt;&lt;property id=&quot;20300&quot; value=&quot;Slide 14 - &amp;quot;BREAK!&amp;quot;&quot;/&gt;&lt;property id=&quot;20307&quot; value=&quot;413&quot;/&gt;&lt;/object&gt;&lt;object type=&quot;3&quot; unique_id=&quot;34520&quot;&gt;&lt;property id=&quot;20148&quot; value=&quot;5&quot;/&gt;&lt;property id=&quot;20300&quot; value=&quot;Slide 19 - &amp;quot;BREAK!&amp;quot;&quot;/&gt;&lt;property id=&quot;20307&quot; value=&quot;414&quot;/&gt;&lt;/object&gt;&lt;object type=&quot;3&quot; unique_id=&quot;34521&quot;&gt;&lt;property id=&quot;20148&quot; value=&quot;5&quot;/&gt;&lt;property id=&quot;20300&quot; value=&quot;Slide 23 - &amp;quot;BREAK!&amp;quot;&quot;/&gt;&lt;property id=&quot;20307&quot; value=&quot;415&quot;/&gt;&lt;/object&gt;&lt;object type=&quot;3&quot; unique_id=&quot;34522&quot;&gt;&lt;property id=&quot;20148&quot; value=&quot;5&quot;/&gt;&lt;property id=&quot;20300&quot; value=&quot;Slide 27 - &amp;quot;BREAK!&amp;quot;&quot;/&gt;&lt;property id=&quot;20307&quot; value=&quot;416&quot;/&gt;&lt;/object&gt;&lt;object type=&quot;3&quot; unique_id=&quot;34523&quot;&gt;&lt;property id=&quot;20148&quot; value=&quot;5&quot;/&gt;&lt;property id=&quot;20300&quot; value=&quot;Slide 32 - &amp;quot;BREAK!&amp;quot;&quot;/&gt;&lt;property id=&quot;20307&quot; value=&quot;417&quot;/&gt;&lt;/object&gt;&lt;object type=&quot;3&quot; unique_id=&quot;34524&quot;&gt;&lt;property id=&quot;20148&quot; value=&quot;5&quot;/&gt;&lt;property id=&quot;20300&quot; value=&quot;Slide 37 - &amp;quot;Conclusion&amp;quot;&quot;/&gt;&lt;property id=&quot;20307&quot; value=&quot;41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1262</Words>
  <Application>Microsoft Macintosh PowerPoint</Application>
  <PresentationFormat>Widescreen</PresentationFormat>
  <Paragraphs>220</Paragraphs>
  <Slides>29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Franklin Gothic Demi</vt:lpstr>
      <vt:lpstr>Franklin Gothic Medium</vt:lpstr>
      <vt:lpstr>Times New Roman</vt:lpstr>
      <vt:lpstr>Verdana</vt:lpstr>
      <vt:lpstr>Wingdings</vt:lpstr>
      <vt:lpstr>Office Theme</vt:lpstr>
      <vt:lpstr>Customer Lifetime Value</vt:lpstr>
      <vt:lpstr>Introduction</vt:lpstr>
      <vt:lpstr>PowerPoint Presentation</vt:lpstr>
      <vt:lpstr>What is loyalty?</vt:lpstr>
      <vt:lpstr>What is Customer Lifetime Value?</vt:lpstr>
      <vt:lpstr>Customer Lifetime Value (CLV)</vt:lpstr>
      <vt:lpstr>What Is CLV Used For?</vt:lpstr>
      <vt:lpstr>How Would We Know the (Future) Value of a Customer?</vt:lpstr>
      <vt:lpstr>Lifetime Value of a Customer (CLV)</vt:lpstr>
      <vt:lpstr>The Base CLV model</vt:lpstr>
      <vt:lpstr>The Base CLV Model</vt:lpstr>
      <vt:lpstr>The Base CLV Model</vt:lpstr>
      <vt:lpstr>The Base CLV Model</vt:lpstr>
      <vt:lpstr>PowerPoint Presentation</vt:lpstr>
      <vt:lpstr>Q4 2020 </vt:lpstr>
      <vt:lpstr>Would you buy or sell Netflix today?</vt:lpstr>
      <vt:lpstr>When we buy Netflix, what are we buying?</vt:lpstr>
      <vt:lpstr>CLV Calculations- Netflix Inc.</vt:lpstr>
      <vt:lpstr>CLV and Shareholder Value</vt:lpstr>
      <vt:lpstr>Brand Equity and Customer Lifetime Value</vt:lpstr>
      <vt:lpstr>Link Brand Equity and CLV</vt:lpstr>
      <vt:lpstr>Conclusion</vt:lpstr>
      <vt:lpstr>PowerPoint Presentation</vt:lpstr>
      <vt:lpstr>CLV – Horses for Courses</vt:lpstr>
      <vt:lpstr>CLV – Time Horizon</vt:lpstr>
      <vt:lpstr>CLV-Initial Margin</vt:lpstr>
      <vt:lpstr>CLV - Cohort and Incubate</vt:lpstr>
      <vt:lpstr>CLV - Cohort and Incubate</vt:lpstr>
      <vt:lpstr>CLV- Contractual vs Non-Contractual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Lifetime Value</dc:title>
  <dc:creator>Rajkumar Venkatesan</dc:creator>
  <cp:lastModifiedBy>Sathish Kumar Rajendiran</cp:lastModifiedBy>
  <cp:revision>20</cp:revision>
  <dcterms:created xsi:type="dcterms:W3CDTF">2020-04-30T19:28:47Z</dcterms:created>
  <dcterms:modified xsi:type="dcterms:W3CDTF">2021-03-09T17:38:22Z</dcterms:modified>
</cp:coreProperties>
</file>