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72" r:id="rId2"/>
  </p:sldMasterIdLst>
  <p:notesMasterIdLst>
    <p:notesMasterId r:id="rId31"/>
  </p:notesMasterIdLst>
  <p:sldIdLst>
    <p:sldId id="256" r:id="rId3"/>
    <p:sldId id="426" r:id="rId4"/>
    <p:sldId id="427" r:id="rId5"/>
    <p:sldId id="353" r:id="rId6"/>
    <p:sldId id="381" r:id="rId7"/>
    <p:sldId id="339" r:id="rId8"/>
    <p:sldId id="418" r:id="rId9"/>
    <p:sldId id="419" r:id="rId10"/>
    <p:sldId id="420" r:id="rId11"/>
    <p:sldId id="414" r:id="rId12"/>
    <p:sldId id="415" r:id="rId13"/>
    <p:sldId id="421" r:id="rId14"/>
    <p:sldId id="413" r:id="rId15"/>
    <p:sldId id="422" r:id="rId16"/>
    <p:sldId id="423" r:id="rId17"/>
    <p:sldId id="416" r:id="rId18"/>
    <p:sldId id="428" r:id="rId19"/>
    <p:sldId id="425" r:id="rId20"/>
    <p:sldId id="424" r:id="rId21"/>
    <p:sldId id="362" r:id="rId22"/>
    <p:sldId id="364" r:id="rId23"/>
    <p:sldId id="365" r:id="rId24"/>
    <p:sldId id="366" r:id="rId25"/>
    <p:sldId id="400" r:id="rId26"/>
    <p:sldId id="368" r:id="rId27"/>
    <p:sldId id="408" r:id="rId28"/>
    <p:sldId id="389" r:id="rId29"/>
    <p:sldId id="399"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EAEAEA"/>
    <a:srgbClr val="FF9900"/>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8" autoAdjust="0"/>
    <p:restoredTop sz="97440" autoAdjust="0"/>
  </p:normalViewPr>
  <p:slideViewPr>
    <p:cSldViewPr>
      <p:cViewPr varScale="1">
        <p:scale>
          <a:sx n="120" d="100"/>
          <a:sy n="120" d="100"/>
        </p:scale>
        <p:origin x="12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75" d="100"/>
          <a:sy n="75" d="100"/>
        </p:scale>
        <p:origin x="-132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66915B-9877-8F49-B42D-2968F3040836}" type="slidenum">
              <a:rPr lang="en-US" altLang="en-US"/>
              <a:pPr>
                <a:defRPr/>
              </a:pPr>
              <a:t>‹#›</a:t>
            </a:fld>
            <a:endParaRPr lang="en-US" altLang="en-US"/>
          </a:p>
        </p:txBody>
      </p:sp>
    </p:spTree>
    <p:extLst>
      <p:ext uri="{BB962C8B-B14F-4D97-AF65-F5344CB8AC3E}">
        <p14:creationId xmlns:p14="http://schemas.microsoft.com/office/powerpoint/2010/main" val="1720170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0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FF0ECF95-2894-2E4E-8D4A-905B1103F76E}" type="slidenum">
              <a:rPr lang="en-US" altLang="en-US"/>
              <a:pPr>
                <a:spcBef>
                  <a:spcPct val="0"/>
                </a:spcBef>
              </a:pPr>
              <a:t>1</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47798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D88906D-2EBF-8047-AB9E-003BBB5C3D1F}" type="slidenum">
              <a:rPr lang="en-US" altLang="en-US"/>
              <a:pPr>
                <a:spcBef>
                  <a:spcPct val="0"/>
                </a:spcBef>
              </a:pPr>
              <a:t>6</a:t>
            </a:fld>
            <a:endParaRPr lang="en-US" altLang="en-US"/>
          </a:p>
        </p:txBody>
      </p:sp>
      <p:sp>
        <p:nvSpPr>
          <p:cNvPr id="35842" name="Rectangle 2"/>
          <p:cNvSpPr>
            <a:spLocks noGrp="1" noRot="1" noChangeAspect="1" noChangeArrowheads="1" noTextEdit="1"/>
          </p:cNvSpPr>
          <p:nvPr>
            <p:ph type="sldImg"/>
          </p:nvPr>
        </p:nvSpPr>
        <p:spPr>
          <a:xfrm>
            <a:off x="1144588" y="685800"/>
            <a:ext cx="4570412" cy="3427413"/>
          </a:xfrm>
          <a:ln/>
        </p:spPr>
      </p:sp>
      <p:sp>
        <p:nvSpPr>
          <p:cNvPr id="358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New Roman" charset="0"/>
            </a:endParaRPr>
          </a:p>
        </p:txBody>
      </p:sp>
    </p:spTree>
    <p:extLst>
      <p:ext uri="{BB962C8B-B14F-4D97-AF65-F5344CB8AC3E}">
        <p14:creationId xmlns:p14="http://schemas.microsoft.com/office/powerpoint/2010/main" val="115363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ＭＳ Ｐゴシック" charset="-128"/>
              </a:defRPr>
            </a:lvl1pPr>
            <a:lvl2pPr marL="742950" indent="-285750">
              <a:spcBef>
                <a:spcPct val="30000"/>
              </a:spcBef>
              <a:defRPr sz="1200">
                <a:solidFill>
                  <a:schemeClr val="tx1"/>
                </a:solidFill>
                <a:latin typeface="Times New Roman" charset="0"/>
                <a:ea typeface="ＭＳ Ｐゴシック" charset="-128"/>
              </a:defRPr>
            </a:lvl2pPr>
            <a:lvl3pPr marL="1143000" indent="-228600">
              <a:spcBef>
                <a:spcPct val="30000"/>
              </a:spcBef>
              <a:defRPr sz="1200">
                <a:solidFill>
                  <a:schemeClr val="tx1"/>
                </a:solidFill>
                <a:latin typeface="Times New Roman" charset="0"/>
                <a:ea typeface="ＭＳ Ｐゴシック" charset="-128"/>
              </a:defRPr>
            </a:lvl3pPr>
            <a:lvl4pPr marL="1600200" indent="-228600">
              <a:spcBef>
                <a:spcPct val="30000"/>
              </a:spcBef>
              <a:defRPr sz="1200">
                <a:solidFill>
                  <a:schemeClr val="tx1"/>
                </a:solidFill>
                <a:latin typeface="Times New Roman" charset="0"/>
                <a:ea typeface="ＭＳ Ｐゴシック" charset="-128"/>
              </a:defRPr>
            </a:lvl4pPr>
            <a:lvl5pPr marL="2057400" indent="-228600">
              <a:spcBef>
                <a:spcPct val="30000"/>
              </a:spcBef>
              <a:defRPr sz="1200">
                <a:solidFill>
                  <a:schemeClr val="tx1"/>
                </a:solidFill>
                <a:latin typeface="Times New Roman" charset="0"/>
                <a:ea typeface="ＭＳ Ｐゴシック" charset="-128"/>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E31B8544-AF9F-6043-88CE-0164972E382A}" type="slidenum">
              <a:rPr lang="en-US" altLang="en-US"/>
              <a:pPr>
                <a:spcBef>
                  <a:spcPct val="0"/>
                </a:spcBef>
              </a:pPr>
              <a:t>9</a:t>
            </a:fld>
            <a:endParaRPr lang="en-US" altLang="en-US"/>
          </a:p>
        </p:txBody>
      </p:sp>
      <p:sp>
        <p:nvSpPr>
          <p:cNvPr id="38914" name="Rectangle 2"/>
          <p:cNvSpPr>
            <a:spLocks noGrp="1" noRot="1" noChangeAspect="1" noChangeArrowheads="1" noTextEdit="1"/>
          </p:cNvSpPr>
          <p:nvPr>
            <p:ph type="sldImg"/>
          </p:nvPr>
        </p:nvSpPr>
        <p:spPr>
          <a:xfrm>
            <a:off x="1144588" y="685800"/>
            <a:ext cx="4570412" cy="3427413"/>
          </a:xfrm>
          <a:ln/>
        </p:spPr>
      </p:sp>
      <p:sp>
        <p:nvSpPr>
          <p:cNvPr id="389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charset="0"/>
              </a:rPr>
              <a:t>The combination of exponentials gives us an S shaped curve. The software does all this internally. But lets see an example on doing logistic and interpreting coefficients. You will see the need to know the exponential transformation when we get to interpreting coefficients.</a:t>
            </a:r>
          </a:p>
        </p:txBody>
      </p:sp>
    </p:spTree>
    <p:extLst>
      <p:ext uri="{BB962C8B-B14F-4D97-AF65-F5344CB8AC3E}">
        <p14:creationId xmlns:p14="http://schemas.microsoft.com/office/powerpoint/2010/main" val="169454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video on sticks. So, sticks is a local store and they have some ideas about their customers. Lets see with data from a survey the store conducted with the customers and non customers if these hypotheses hold true.</a:t>
            </a:r>
          </a:p>
        </p:txBody>
      </p:sp>
      <p:sp>
        <p:nvSpPr>
          <p:cNvPr id="4" name="Slide Number Placeholder 3"/>
          <p:cNvSpPr>
            <a:spLocks noGrp="1"/>
          </p:cNvSpPr>
          <p:nvPr>
            <p:ph type="sldNum" sz="quarter" idx="5"/>
          </p:nvPr>
        </p:nvSpPr>
        <p:spPr/>
        <p:txBody>
          <a:bodyPr/>
          <a:lstStyle/>
          <a:p>
            <a:pPr>
              <a:defRPr/>
            </a:pPr>
            <a:fld id="{6666915B-9877-8F49-B42D-2968F3040836}" type="slidenum">
              <a:rPr lang="en-US" altLang="en-US" smtClean="0"/>
              <a:pPr>
                <a:defRPr/>
              </a:pPr>
              <a:t>10</a:t>
            </a:fld>
            <a:endParaRPr lang="en-US" altLang="en-US"/>
          </a:p>
        </p:txBody>
      </p:sp>
    </p:spTree>
    <p:extLst>
      <p:ext uri="{BB962C8B-B14F-4D97-AF65-F5344CB8AC3E}">
        <p14:creationId xmlns:p14="http://schemas.microsoft.com/office/powerpoint/2010/main" val="30182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66915B-9877-8F49-B42D-2968F3040836}" type="slidenum">
              <a:rPr lang="en-US" altLang="en-US" smtClean="0"/>
              <a:pPr>
                <a:defRPr/>
              </a:pPr>
              <a:t>14</a:t>
            </a:fld>
            <a:endParaRPr lang="en-US" altLang="en-US"/>
          </a:p>
        </p:txBody>
      </p:sp>
    </p:spTree>
    <p:extLst>
      <p:ext uri="{BB962C8B-B14F-4D97-AF65-F5344CB8AC3E}">
        <p14:creationId xmlns:p14="http://schemas.microsoft.com/office/powerpoint/2010/main" val="72939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666915B-9877-8F49-B42D-2968F3040836}" type="slidenum">
              <a:rPr lang="en-US" altLang="en-US" smtClean="0"/>
              <a:pPr>
                <a:defRPr/>
              </a:pPr>
              <a:t>15</a:t>
            </a:fld>
            <a:endParaRPr lang="en-US" altLang="en-US"/>
          </a:p>
        </p:txBody>
      </p:sp>
    </p:spTree>
    <p:extLst>
      <p:ext uri="{BB962C8B-B14F-4D97-AF65-F5344CB8AC3E}">
        <p14:creationId xmlns:p14="http://schemas.microsoft.com/office/powerpoint/2010/main" val="258543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105748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36785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5029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6769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2058090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0"/>
            <a:ext cx="7772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809141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3"/>
          <p:cNvSpPr>
            <a:spLocks noGrp="1"/>
          </p:cNvSpPr>
          <p:nvPr>
            <p:ph type="sldNum" sz="quarter" idx="10"/>
          </p:nvPr>
        </p:nvSpPr>
        <p:spPr/>
        <p:txBody>
          <a:bodyPr/>
          <a:lstStyle>
            <a:lvl1pPr defTabSz="914400">
              <a:defRPr/>
            </a:lvl1pPr>
          </a:lstStyle>
          <a:p>
            <a:pPr>
              <a:defRPr/>
            </a:pPr>
            <a:fld id="{98E414CB-DDB9-AC4A-9C0F-D0B5DC417CA1}" type="slidenum">
              <a:rPr lang="en-US" altLang="en-US"/>
              <a:pPr>
                <a:defRPr/>
              </a:pPr>
              <a:t>‹#›</a:t>
            </a:fld>
            <a:endParaRPr lang="en-US" altLang="en-US"/>
          </a:p>
        </p:txBody>
      </p:sp>
    </p:spTree>
    <p:extLst>
      <p:ext uri="{BB962C8B-B14F-4D97-AF65-F5344CB8AC3E}">
        <p14:creationId xmlns:p14="http://schemas.microsoft.com/office/powerpoint/2010/main" val="5216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marL="457200" indent="-457200">
              <a:buClr>
                <a:srgbClr val="BF730B"/>
              </a:buClr>
              <a:buFont typeface="Arial" pitchFamily="34" charset="0"/>
              <a:buChar char="•"/>
              <a:defRPr/>
            </a:lvl1pPr>
            <a:lvl3pPr>
              <a:defRPr>
                <a:latin typeface="Franklin Gothic Book"/>
                <a:cs typeface="Franklin Gothic Book"/>
              </a:defRPr>
            </a:lvl3pPr>
            <a:lvl4pPr>
              <a:defRPr>
                <a:latin typeface="Franklin Gothic Book"/>
                <a:cs typeface="Franklin Gothic Book"/>
              </a:defRPr>
            </a:lvl4pPr>
            <a:lvl5pPr>
              <a:defRPr>
                <a:latin typeface="Franklin Gothic Book"/>
                <a:cs typeface="Franklin Gothic Book"/>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defTabSz="914400">
              <a:defRPr/>
            </a:lvl1pPr>
          </a:lstStyle>
          <a:p>
            <a:pPr>
              <a:defRPr/>
            </a:pPr>
            <a:fld id="{7A9341C1-1D95-F545-BB39-FBF2461ADAE6}" type="slidenum">
              <a:rPr lang="en-US" altLang="en-US"/>
              <a:pPr>
                <a:defRPr/>
              </a:pPr>
              <a:t>‹#›</a:t>
            </a:fld>
            <a:endParaRPr lang="en-US" altLang="en-US"/>
          </a:p>
        </p:txBody>
      </p:sp>
    </p:spTree>
    <p:extLst>
      <p:ext uri="{BB962C8B-B14F-4D97-AF65-F5344CB8AC3E}">
        <p14:creationId xmlns:p14="http://schemas.microsoft.com/office/powerpoint/2010/main" val="634584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3"/>
          <p:cNvSpPr>
            <a:spLocks noGrp="1"/>
          </p:cNvSpPr>
          <p:nvPr>
            <p:ph type="sldNum" sz="quarter" idx="10"/>
          </p:nvPr>
        </p:nvSpPr>
        <p:spPr/>
        <p:txBody>
          <a:bodyPr/>
          <a:lstStyle>
            <a:lvl1pPr defTabSz="914400">
              <a:defRPr/>
            </a:lvl1pPr>
          </a:lstStyle>
          <a:p>
            <a:pPr>
              <a:defRPr/>
            </a:pPr>
            <a:fld id="{3294AA97-39A8-A44A-97BA-C7D3EB7D872C}" type="slidenum">
              <a:rPr lang="en-US" altLang="en-US"/>
              <a:pPr>
                <a:defRPr/>
              </a:pPr>
              <a:t>‹#›</a:t>
            </a:fld>
            <a:endParaRPr lang="en-US" altLang="en-US"/>
          </a:p>
        </p:txBody>
      </p:sp>
    </p:spTree>
    <p:extLst>
      <p:ext uri="{BB962C8B-B14F-4D97-AF65-F5344CB8AC3E}">
        <p14:creationId xmlns:p14="http://schemas.microsoft.com/office/powerpoint/2010/main" val="105779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defTabSz="914400">
              <a:defRPr/>
            </a:lvl1pPr>
          </a:lstStyle>
          <a:p>
            <a:pPr>
              <a:defRPr/>
            </a:pPr>
            <a:fld id="{E95E5DAF-6FE8-C84D-9EAB-3C01F9BECD35}" type="slidenum">
              <a:rPr lang="en-US" altLang="en-US"/>
              <a:pPr>
                <a:defRPr/>
              </a:pPr>
              <a:t>‹#›</a:t>
            </a:fld>
            <a:endParaRPr lang="en-US" altLang="en-US"/>
          </a:p>
        </p:txBody>
      </p:sp>
    </p:spTree>
    <p:extLst>
      <p:ext uri="{BB962C8B-B14F-4D97-AF65-F5344CB8AC3E}">
        <p14:creationId xmlns:p14="http://schemas.microsoft.com/office/powerpoint/2010/main" val="1569188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defTabSz="457200" eaLnBrk="1" hangingPunct="1">
              <a:defRPr sz="1800">
                <a:solidFill>
                  <a:srgbClr val="000000"/>
                </a:solidFill>
                <a:latin typeface="Garamond" charset="0"/>
              </a:defRPr>
            </a:lvl1pPr>
          </a:lstStyle>
          <a:p>
            <a:pPr>
              <a:defRPr/>
            </a:pPr>
            <a:fld id="{27E214BD-8AB3-F14C-9149-5DF125BF9983}" type="datetimeFigureOut">
              <a:rPr lang="en-US" altLang="en-US"/>
              <a:pPr>
                <a:defRPr/>
              </a:pPr>
              <a:t>3/9/21</a:t>
            </a:fld>
            <a:endParaRPr lang="en-US" alt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Garamond"/>
                <a:ea typeface="+mn-ea"/>
                <a:cs typeface="+mn-cs"/>
              </a:defRPr>
            </a:lvl1pPr>
          </a:lstStyle>
          <a:p>
            <a:pPr>
              <a:defRPr/>
            </a:pPr>
            <a:endParaRPr lang="en-US"/>
          </a:p>
        </p:txBody>
      </p:sp>
      <p:sp>
        <p:nvSpPr>
          <p:cNvPr id="4" name="Slide Number Placeholder 3"/>
          <p:cNvSpPr>
            <a:spLocks noGrp="1"/>
          </p:cNvSpPr>
          <p:nvPr>
            <p:ph type="sldNum" sz="quarter" idx="12"/>
          </p:nvPr>
        </p:nvSpPr>
        <p:spPr/>
        <p:txBody>
          <a:bodyPr/>
          <a:lstStyle>
            <a:lvl1pPr defTabSz="914400">
              <a:defRPr/>
            </a:lvl1pPr>
          </a:lstStyle>
          <a:p>
            <a:pPr>
              <a:defRPr/>
            </a:pPr>
            <a:fld id="{B15D2DA0-DCD9-6B42-A896-6294C20A0212}" type="slidenum">
              <a:rPr lang="en-US" altLang="en-US"/>
              <a:pPr>
                <a:defRPr/>
              </a:pPr>
              <a:t>‹#›</a:t>
            </a:fld>
            <a:endParaRPr lang="en-US" altLang="en-US"/>
          </a:p>
        </p:txBody>
      </p:sp>
    </p:spTree>
    <p:extLst>
      <p:ext uri="{BB962C8B-B14F-4D97-AF65-F5344CB8AC3E}">
        <p14:creationId xmlns:p14="http://schemas.microsoft.com/office/powerpoint/2010/main" val="104887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3"/>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defTabSz="457200" eaLnBrk="1" fontAlgn="auto" hangingPunct="1">
              <a:spcBef>
                <a:spcPts val="0"/>
              </a:spcBef>
              <a:spcAft>
                <a:spcPts val="0"/>
              </a:spcAft>
              <a:defRPr sz="1800">
                <a:solidFill>
                  <a:prstClr val="black"/>
                </a:solidFill>
                <a:latin typeface="Garamond"/>
                <a:ea typeface="+mn-ea"/>
                <a:cs typeface="+mn-cs"/>
              </a:defRPr>
            </a:lvl1pPr>
          </a:lstStyle>
          <a:p>
            <a:pPr>
              <a:defRPr/>
            </a:pPr>
            <a:endParaRPr lang="en-US"/>
          </a:p>
        </p:txBody>
      </p:sp>
      <p:sp>
        <p:nvSpPr>
          <p:cNvPr id="6" name="Footer Placeholder 5"/>
          <p:cNvSpPr>
            <a:spLocks noGrp="1" noChangeArrowheads="1"/>
          </p:cNvSpPr>
          <p:nvPr>
            <p:ph type="ftr" sz="quarter" idx="11"/>
          </p:nvPr>
        </p:nvSpPr>
        <p:spPr>
          <a:xfrm>
            <a:off x="3200400" y="6324600"/>
            <a:ext cx="2895600" cy="457200"/>
          </a:xfrm>
          <a:prstGeom prst="rect">
            <a:avLst/>
          </a:prstGeom>
        </p:spPr>
        <p:txBody>
          <a:bodyPr/>
          <a:lstStyle>
            <a:lvl1pPr defTabSz="457200" eaLnBrk="1" fontAlgn="auto" hangingPunct="1">
              <a:spcBef>
                <a:spcPts val="0"/>
              </a:spcBef>
              <a:spcAft>
                <a:spcPts val="0"/>
              </a:spcAft>
              <a:defRPr sz="1800">
                <a:solidFill>
                  <a:prstClr val="black"/>
                </a:solidFill>
                <a:latin typeface="Garamond"/>
                <a:ea typeface="+mn-ea"/>
                <a:cs typeface="+mn-cs"/>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p:spPr>
        <p:txBody>
          <a:bodyPr rIns="91440" bIns="45720" anchor="t"/>
          <a:lstStyle>
            <a:lvl1pPr defTabSz="914400">
              <a:defRPr/>
            </a:lvl1pPr>
          </a:lstStyle>
          <a:p>
            <a:pPr>
              <a:defRPr/>
            </a:pPr>
            <a:fld id="{3C6BFA64-8386-934A-895E-735538507F44}" type="slidenum">
              <a:rPr lang="en-US" altLang="en-US"/>
              <a:pPr>
                <a:defRPr/>
              </a:pPr>
              <a:t>‹#›</a:t>
            </a:fld>
            <a:endParaRPr lang="en-US" altLang="en-US"/>
          </a:p>
        </p:txBody>
      </p:sp>
    </p:spTree>
    <p:extLst>
      <p:ext uri="{BB962C8B-B14F-4D97-AF65-F5344CB8AC3E}">
        <p14:creationId xmlns:p14="http://schemas.microsoft.com/office/powerpoint/2010/main" val="1910563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14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defTabSz="457200" eaLnBrk="1" fontAlgn="auto" hangingPunct="1">
              <a:spcBef>
                <a:spcPts val="0"/>
              </a:spcBef>
              <a:spcAft>
                <a:spcPts val="0"/>
              </a:spcAft>
              <a:defRPr sz="1800">
                <a:solidFill>
                  <a:prstClr val="black"/>
                </a:solidFill>
                <a:latin typeface="Garamond"/>
                <a:ea typeface="+mn-ea"/>
                <a:cs typeface="+mn-cs"/>
              </a:defRPr>
            </a:lvl1pPr>
          </a:lstStyle>
          <a:p>
            <a:pPr>
              <a:defRPr/>
            </a:pPr>
            <a:endParaRPr lang="en-US"/>
          </a:p>
        </p:txBody>
      </p:sp>
      <p:sp>
        <p:nvSpPr>
          <p:cNvPr id="6" name="Footer Placeholder 5"/>
          <p:cNvSpPr>
            <a:spLocks noGrp="1" noChangeArrowheads="1"/>
          </p:cNvSpPr>
          <p:nvPr>
            <p:ph type="ftr" sz="quarter" idx="11"/>
          </p:nvPr>
        </p:nvSpPr>
        <p:spPr>
          <a:xfrm>
            <a:off x="3200400" y="6324600"/>
            <a:ext cx="2895600" cy="457200"/>
          </a:xfrm>
          <a:prstGeom prst="rect">
            <a:avLst/>
          </a:prstGeom>
        </p:spPr>
        <p:txBody>
          <a:bodyPr/>
          <a:lstStyle>
            <a:lvl1pPr defTabSz="457200" eaLnBrk="1" fontAlgn="auto" hangingPunct="1">
              <a:spcBef>
                <a:spcPts val="0"/>
              </a:spcBef>
              <a:spcAft>
                <a:spcPts val="0"/>
              </a:spcAft>
              <a:defRPr sz="1800">
                <a:solidFill>
                  <a:prstClr val="black"/>
                </a:solidFill>
                <a:latin typeface="Garamond"/>
                <a:ea typeface="+mn-ea"/>
                <a:cs typeface="+mn-cs"/>
              </a:defRPr>
            </a:lvl1pPr>
          </a:lstStyle>
          <a:p>
            <a:pPr>
              <a:defRPr/>
            </a:pPr>
            <a:r>
              <a:rPr lang="en-US"/>
              <a:t>Marketing Analytics</a:t>
            </a:r>
          </a:p>
        </p:txBody>
      </p:sp>
    </p:spTree>
    <p:extLst>
      <p:ext uri="{BB962C8B-B14F-4D97-AF65-F5344CB8AC3E}">
        <p14:creationId xmlns:p14="http://schemas.microsoft.com/office/powerpoint/2010/main" val="16599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567009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defTabSz="457200" eaLnBrk="1" fontAlgn="auto" hangingPunct="1">
              <a:spcBef>
                <a:spcPts val="0"/>
              </a:spcBef>
              <a:spcAft>
                <a:spcPts val="0"/>
              </a:spcAft>
              <a:defRPr sz="1800">
                <a:solidFill>
                  <a:prstClr val="black"/>
                </a:solidFill>
                <a:latin typeface="Garamond"/>
                <a:ea typeface="+mn-ea"/>
                <a:cs typeface="+mn-cs"/>
              </a:defRPr>
            </a:lvl1pPr>
          </a:lstStyle>
          <a:p>
            <a:pPr>
              <a:defRPr/>
            </a:pPr>
            <a:endParaRPr lang="en-US"/>
          </a:p>
        </p:txBody>
      </p:sp>
      <p:sp>
        <p:nvSpPr>
          <p:cNvPr id="5" name="Rectangle 5"/>
          <p:cNvSpPr>
            <a:spLocks noGrp="1" noChangeArrowheads="1"/>
          </p:cNvSpPr>
          <p:nvPr>
            <p:ph type="ftr" sz="quarter" idx="11"/>
          </p:nvPr>
        </p:nvSpPr>
        <p:spPr>
          <a:xfrm>
            <a:off x="3200400" y="6324600"/>
            <a:ext cx="2895600" cy="457200"/>
          </a:xfrm>
          <a:prstGeom prst="rect">
            <a:avLst/>
          </a:prstGeom>
        </p:spPr>
        <p:txBody>
          <a:bodyPr/>
          <a:lstStyle>
            <a:lvl1pPr defTabSz="457200" eaLnBrk="1" fontAlgn="auto" hangingPunct="1">
              <a:spcBef>
                <a:spcPts val="0"/>
              </a:spcBef>
              <a:spcAft>
                <a:spcPts val="0"/>
              </a:spcAft>
              <a:defRPr sz="1800">
                <a:solidFill>
                  <a:prstClr val="black"/>
                </a:solidFill>
                <a:latin typeface="Garamond"/>
                <a:ea typeface="+mn-ea"/>
                <a:cs typeface="+mn-cs"/>
              </a:defRPr>
            </a:lvl1pPr>
          </a:lstStyle>
          <a:p>
            <a:pPr>
              <a:defRPr/>
            </a:pPr>
            <a:r>
              <a:rPr lang="en-US"/>
              <a:t>Marketing Analytics</a:t>
            </a:r>
          </a:p>
        </p:txBody>
      </p:sp>
    </p:spTree>
    <p:extLst>
      <p:ext uri="{BB962C8B-B14F-4D97-AF65-F5344CB8AC3E}">
        <p14:creationId xmlns:p14="http://schemas.microsoft.com/office/powerpoint/2010/main" val="993561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lIns="0" tIns="1296000" rIns="0" bIns="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0957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134532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14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210937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154114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117813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110454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120564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Marketing Analytics</a:t>
            </a:r>
          </a:p>
        </p:txBody>
      </p:sp>
    </p:spTree>
    <p:extLst>
      <p:ext uri="{BB962C8B-B14F-4D97-AF65-F5344CB8AC3E}">
        <p14:creationId xmlns:p14="http://schemas.microsoft.com/office/powerpoint/2010/main" val="168943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2.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914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200400" y="63246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ea typeface="+mn-ea"/>
                <a:cs typeface="+mn-cs"/>
              </a:defRPr>
            </a:lvl1pPr>
          </a:lstStyle>
          <a:p>
            <a:pPr>
              <a:defRPr/>
            </a:pPr>
            <a:r>
              <a:rPr lang="en-US"/>
              <a:t>Marketing Analytics</a:t>
            </a:r>
          </a:p>
        </p:txBody>
      </p:sp>
      <p:pic>
        <p:nvPicPr>
          <p:cNvPr id="1030" name="Picture 7" descr="logo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2400" y="6175375"/>
            <a:ext cx="16002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8"/>
          <p:cNvSpPr txBox="1">
            <a:spLocks noChangeArrowheads="1"/>
          </p:cNvSpPr>
          <p:nvPr userDrawn="1"/>
        </p:nvSpPr>
        <p:spPr bwMode="auto">
          <a:xfrm>
            <a:off x="7862888" y="6248400"/>
            <a:ext cx="823912" cy="457200"/>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defRPr/>
            </a:pPr>
            <a:endParaRPr lang="en-US"/>
          </a:p>
        </p:txBody>
      </p:sp>
      <p:sp>
        <p:nvSpPr>
          <p:cNvPr id="1032" name="Text Box 9"/>
          <p:cNvSpPr txBox="1">
            <a:spLocks noChangeArrowheads="1"/>
          </p:cNvSpPr>
          <p:nvPr userDrawn="1"/>
        </p:nvSpPr>
        <p:spPr bwMode="auto">
          <a:xfrm>
            <a:off x="7229475" y="6324600"/>
            <a:ext cx="1752600" cy="307975"/>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chemeClr val="tx1"/>
                </a:solidFill>
                <a:latin typeface="Times New Roman" charset="0"/>
                <a:ea typeface="ＭＳ Ｐゴシック" charset="-128"/>
              </a:defRPr>
            </a:lvl1pPr>
            <a:lvl2pPr marL="742950" indent="-285750" eaLnBrk="0" hangingPunct="0">
              <a:defRPr sz="2400">
                <a:solidFill>
                  <a:schemeClr val="tx1"/>
                </a:solidFill>
                <a:latin typeface="Times New Roman" charset="0"/>
                <a:ea typeface="ＭＳ Ｐゴシック" charset="-128"/>
              </a:defRPr>
            </a:lvl2pPr>
            <a:lvl3pPr marL="1143000" indent="-228600" eaLnBrk="0" hangingPunct="0">
              <a:defRPr sz="2400">
                <a:solidFill>
                  <a:schemeClr val="tx1"/>
                </a:solidFill>
                <a:latin typeface="Times New Roman" charset="0"/>
                <a:ea typeface="ＭＳ Ｐゴシック" charset="-128"/>
              </a:defRPr>
            </a:lvl3pPr>
            <a:lvl4pPr marL="1600200" indent="-228600" eaLnBrk="0" hangingPunct="0">
              <a:defRPr sz="2400">
                <a:solidFill>
                  <a:schemeClr val="tx1"/>
                </a:solidFill>
                <a:latin typeface="Times New Roman" charset="0"/>
                <a:ea typeface="ＭＳ Ｐゴシック" charset="-128"/>
              </a:defRPr>
            </a:lvl4pPr>
            <a:lvl5pPr marL="2057400" indent="-228600" eaLnBrk="0" hangingPunct="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defRPr/>
            </a:pPr>
            <a:r>
              <a:rPr lang="en-US" sz="1400"/>
              <a:t>Rajkumar Venkatesan</a:t>
            </a:r>
          </a:p>
        </p:txBody>
      </p:sp>
      <p:sp>
        <p:nvSpPr>
          <p:cNvPr id="1033" name="Line 10"/>
          <p:cNvSpPr>
            <a:spLocks noChangeShapeType="1"/>
          </p:cNvSpPr>
          <p:nvPr userDrawn="1"/>
        </p:nvSpPr>
        <p:spPr bwMode="auto">
          <a:xfrm>
            <a:off x="0" y="6172200"/>
            <a:ext cx="91440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Lst>
  <p:hf sldNum="0" hdr="0" dt="0"/>
  <p:txStyles>
    <p:titleStyle>
      <a:lvl1pPr algn="ctr" rtl="0" eaLnBrk="0" fontAlgn="base" hangingPunct="0">
        <a:spcBef>
          <a:spcPct val="0"/>
        </a:spcBef>
        <a:spcAft>
          <a:spcPct val="0"/>
        </a:spcAft>
        <a:defRPr sz="3600" b="1">
          <a:solidFill>
            <a:srgbClr val="FF0000"/>
          </a:solidFill>
          <a:latin typeface="+mj-lt"/>
          <a:ea typeface="ＭＳ Ｐゴシック" charset="-128"/>
          <a:cs typeface="ＭＳ Ｐゴシック" charset="-128"/>
        </a:defRPr>
      </a:lvl1pPr>
      <a:lvl2pPr algn="ctr" rtl="0" eaLnBrk="0" fontAlgn="base" hangingPunct="0">
        <a:spcBef>
          <a:spcPct val="0"/>
        </a:spcBef>
        <a:spcAft>
          <a:spcPct val="0"/>
        </a:spcAft>
        <a:defRPr sz="3600" b="1">
          <a:solidFill>
            <a:srgbClr val="FF0000"/>
          </a:solidFill>
          <a:latin typeface="Times New Roman" pitchFamily="18" charset="0"/>
          <a:ea typeface="ＭＳ Ｐゴシック" charset="-128"/>
          <a:cs typeface="ＭＳ Ｐゴシック" charset="-128"/>
        </a:defRPr>
      </a:lvl2pPr>
      <a:lvl3pPr algn="ctr" rtl="0" eaLnBrk="0" fontAlgn="base" hangingPunct="0">
        <a:spcBef>
          <a:spcPct val="0"/>
        </a:spcBef>
        <a:spcAft>
          <a:spcPct val="0"/>
        </a:spcAft>
        <a:defRPr sz="3600" b="1">
          <a:solidFill>
            <a:srgbClr val="FF0000"/>
          </a:solidFill>
          <a:latin typeface="Times New Roman" pitchFamily="18" charset="0"/>
          <a:ea typeface="ＭＳ Ｐゴシック" charset="-128"/>
          <a:cs typeface="ＭＳ Ｐゴシック" charset="-128"/>
        </a:defRPr>
      </a:lvl3pPr>
      <a:lvl4pPr algn="ctr" rtl="0" eaLnBrk="0" fontAlgn="base" hangingPunct="0">
        <a:spcBef>
          <a:spcPct val="0"/>
        </a:spcBef>
        <a:spcAft>
          <a:spcPct val="0"/>
        </a:spcAft>
        <a:defRPr sz="3600" b="1">
          <a:solidFill>
            <a:srgbClr val="FF0000"/>
          </a:solidFill>
          <a:latin typeface="Times New Roman" pitchFamily="18" charset="0"/>
          <a:ea typeface="ＭＳ Ｐゴシック" charset="-128"/>
          <a:cs typeface="ＭＳ Ｐゴシック" charset="-128"/>
        </a:defRPr>
      </a:lvl4pPr>
      <a:lvl5pPr algn="ctr" rtl="0" eaLnBrk="0" fontAlgn="base" hangingPunct="0">
        <a:spcBef>
          <a:spcPct val="0"/>
        </a:spcBef>
        <a:spcAft>
          <a:spcPct val="0"/>
        </a:spcAft>
        <a:defRPr sz="3600" b="1">
          <a:solidFill>
            <a:srgbClr val="FF0000"/>
          </a:solidFill>
          <a:latin typeface="Times New Roman" pitchFamily="18" charset="0"/>
          <a:ea typeface="ＭＳ Ｐゴシック" charset="-128"/>
          <a:cs typeface="ＭＳ Ｐゴシック" charset="-128"/>
        </a:defRPr>
      </a:lvl5pPr>
      <a:lvl6pPr marL="457200" algn="ctr" rtl="0" fontAlgn="base">
        <a:spcBef>
          <a:spcPct val="0"/>
        </a:spcBef>
        <a:spcAft>
          <a:spcPct val="0"/>
        </a:spcAft>
        <a:defRPr sz="3600" b="1">
          <a:solidFill>
            <a:srgbClr val="FF0000"/>
          </a:solidFill>
          <a:latin typeface="Times New Roman" pitchFamily="18" charset="0"/>
        </a:defRPr>
      </a:lvl6pPr>
      <a:lvl7pPr marL="914400" algn="ctr" rtl="0" fontAlgn="base">
        <a:spcBef>
          <a:spcPct val="0"/>
        </a:spcBef>
        <a:spcAft>
          <a:spcPct val="0"/>
        </a:spcAft>
        <a:defRPr sz="3600" b="1">
          <a:solidFill>
            <a:srgbClr val="FF0000"/>
          </a:solidFill>
          <a:latin typeface="Times New Roman" pitchFamily="18" charset="0"/>
        </a:defRPr>
      </a:lvl7pPr>
      <a:lvl8pPr marL="1371600" algn="ctr" rtl="0" fontAlgn="base">
        <a:spcBef>
          <a:spcPct val="0"/>
        </a:spcBef>
        <a:spcAft>
          <a:spcPct val="0"/>
        </a:spcAft>
        <a:defRPr sz="3600" b="1">
          <a:solidFill>
            <a:srgbClr val="FF0000"/>
          </a:solidFill>
          <a:latin typeface="Times New Roman" pitchFamily="18" charset="0"/>
        </a:defRPr>
      </a:lvl8pPr>
      <a:lvl9pPr marL="1828800" algn="ctr" rtl="0" fontAlgn="base">
        <a:spcBef>
          <a:spcPct val="0"/>
        </a:spcBef>
        <a:spcAft>
          <a:spcPct val="0"/>
        </a:spcAft>
        <a:defRPr sz="3600" b="1">
          <a:solidFill>
            <a:srgbClr val="FF0000"/>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9"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9"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9"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9"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363" name="Text Placeholder 2"/>
          <p:cNvSpPr>
            <a:spLocks noGrp="1"/>
          </p:cNvSpPr>
          <p:nvPr>
            <p:ph type="body" idx="1"/>
          </p:nvPr>
        </p:nvSpPr>
        <p:spPr bwMode="auto">
          <a:xfrm>
            <a:off x="457200" y="1238250"/>
            <a:ext cx="82296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cxnSp>
        <p:nvCxnSpPr>
          <p:cNvPr id="10" name="Straight Connector 9"/>
          <p:cNvCxnSpPr/>
          <p:nvPr userDrawn="1"/>
        </p:nvCxnSpPr>
        <p:spPr>
          <a:xfrm>
            <a:off x="457200" y="6361113"/>
            <a:ext cx="8229600" cy="0"/>
          </a:xfrm>
          <a:prstGeom prst="line">
            <a:avLst/>
          </a:prstGeom>
          <a:ln>
            <a:solidFill>
              <a:srgbClr val="BF730B"/>
            </a:solidFill>
          </a:ln>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4"/>
          </p:nvPr>
        </p:nvSpPr>
        <p:spPr>
          <a:xfrm>
            <a:off x="7967663" y="6442075"/>
            <a:ext cx="719137" cy="279400"/>
          </a:xfrm>
          <a:prstGeom prst="rect">
            <a:avLst/>
          </a:prstGeom>
        </p:spPr>
        <p:txBody>
          <a:bodyPr vert="horz" wrap="square" lIns="91440" tIns="45720" rIns="0" bIns="0" numCol="1" anchor="b" anchorCtr="0" compatLnSpc="1">
            <a:prstTxWarp prst="textNoShape">
              <a:avLst/>
            </a:prstTxWarp>
          </a:bodyPr>
          <a:lstStyle>
            <a:lvl1pPr algn="r" defTabSz="457200" eaLnBrk="1" hangingPunct="1">
              <a:defRPr sz="1200">
                <a:solidFill>
                  <a:srgbClr val="898989"/>
                </a:solidFill>
                <a:latin typeface="Garamond" charset="0"/>
              </a:defRPr>
            </a:lvl1pPr>
          </a:lstStyle>
          <a:p>
            <a:pPr>
              <a:defRPr/>
            </a:pPr>
            <a:fld id="{541FB53D-B421-164A-8E69-4B3EF0B4DF26}" type="slidenum">
              <a:rPr lang="en-US" altLang="en-US"/>
              <a:pPr>
                <a:defRPr/>
              </a:pPr>
              <a:t>‹#›</a:t>
            </a:fld>
            <a:endParaRPr lang="en-US" altLang="en-US"/>
          </a:p>
        </p:txBody>
      </p:sp>
      <p:pic>
        <p:nvPicPr>
          <p:cNvPr id="15366" name="Picture 6" descr="Darden Wordmark smaller.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57200" y="6442075"/>
            <a:ext cx="1066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Lst>
  <p:hf hdr="0" ftr="0" dt="0"/>
  <p:txStyles>
    <p:titleStyle>
      <a:lvl1pPr algn="ctr" defTabSz="457200" rtl="0" eaLnBrk="0" fontAlgn="base" hangingPunct="0">
        <a:spcBef>
          <a:spcPct val="0"/>
        </a:spcBef>
        <a:spcAft>
          <a:spcPct val="0"/>
        </a:spcAft>
        <a:defRPr sz="3200" b="1" kern="1200">
          <a:solidFill>
            <a:srgbClr val="376092"/>
          </a:solidFill>
          <a:latin typeface="+mj-lt"/>
          <a:ea typeface="ＭＳ Ｐゴシック" charset="0"/>
          <a:cs typeface="ＭＳ Ｐゴシック" charset="0"/>
        </a:defRPr>
      </a:lvl1pPr>
      <a:lvl2pPr algn="ctr" defTabSz="457200" rtl="0" eaLnBrk="0" fontAlgn="base" hangingPunct="0">
        <a:spcBef>
          <a:spcPct val="0"/>
        </a:spcBef>
        <a:spcAft>
          <a:spcPct val="0"/>
        </a:spcAft>
        <a:defRPr sz="3200" b="1">
          <a:solidFill>
            <a:srgbClr val="376092"/>
          </a:solidFill>
          <a:latin typeface="Garamond" charset="0"/>
          <a:ea typeface="ＭＳ Ｐゴシック" charset="0"/>
          <a:cs typeface="ＭＳ Ｐゴシック" charset="0"/>
        </a:defRPr>
      </a:lvl2pPr>
      <a:lvl3pPr algn="ctr" defTabSz="457200" rtl="0" eaLnBrk="0" fontAlgn="base" hangingPunct="0">
        <a:spcBef>
          <a:spcPct val="0"/>
        </a:spcBef>
        <a:spcAft>
          <a:spcPct val="0"/>
        </a:spcAft>
        <a:defRPr sz="3200" b="1">
          <a:solidFill>
            <a:srgbClr val="376092"/>
          </a:solidFill>
          <a:latin typeface="Garamond" charset="0"/>
          <a:ea typeface="ＭＳ Ｐゴシック" charset="0"/>
          <a:cs typeface="ＭＳ Ｐゴシック" charset="0"/>
        </a:defRPr>
      </a:lvl3pPr>
      <a:lvl4pPr algn="ctr" defTabSz="457200" rtl="0" eaLnBrk="0" fontAlgn="base" hangingPunct="0">
        <a:spcBef>
          <a:spcPct val="0"/>
        </a:spcBef>
        <a:spcAft>
          <a:spcPct val="0"/>
        </a:spcAft>
        <a:defRPr sz="3200" b="1">
          <a:solidFill>
            <a:srgbClr val="376092"/>
          </a:solidFill>
          <a:latin typeface="Garamond" charset="0"/>
          <a:ea typeface="ＭＳ Ｐゴシック" charset="0"/>
          <a:cs typeface="ＭＳ Ｐゴシック" charset="0"/>
        </a:defRPr>
      </a:lvl4pPr>
      <a:lvl5pPr algn="ctr" defTabSz="457200" rtl="0" eaLnBrk="0" fontAlgn="base" hangingPunct="0">
        <a:spcBef>
          <a:spcPct val="0"/>
        </a:spcBef>
        <a:spcAft>
          <a:spcPct val="0"/>
        </a:spcAft>
        <a:defRPr sz="3200" b="1">
          <a:solidFill>
            <a:srgbClr val="376092"/>
          </a:solidFill>
          <a:latin typeface="Garamond" charset="0"/>
          <a:ea typeface="ＭＳ Ｐゴシック" charset="0"/>
          <a:cs typeface="ＭＳ Ｐゴシック" charset="0"/>
        </a:defRPr>
      </a:lvl5pPr>
      <a:lvl6pPr marL="457200" algn="ctr" defTabSz="457200" rtl="0" fontAlgn="base">
        <a:spcBef>
          <a:spcPct val="0"/>
        </a:spcBef>
        <a:spcAft>
          <a:spcPct val="0"/>
        </a:spcAft>
        <a:defRPr sz="3200" b="1">
          <a:solidFill>
            <a:srgbClr val="376092"/>
          </a:solidFill>
          <a:latin typeface="Garamond" charset="0"/>
          <a:ea typeface="ＭＳ Ｐゴシック" charset="0"/>
          <a:cs typeface="ＭＳ Ｐゴシック" charset="0"/>
        </a:defRPr>
      </a:lvl6pPr>
      <a:lvl7pPr marL="914400" algn="ctr" defTabSz="457200" rtl="0" fontAlgn="base">
        <a:spcBef>
          <a:spcPct val="0"/>
        </a:spcBef>
        <a:spcAft>
          <a:spcPct val="0"/>
        </a:spcAft>
        <a:defRPr sz="3200" b="1">
          <a:solidFill>
            <a:srgbClr val="376092"/>
          </a:solidFill>
          <a:latin typeface="Garamond" charset="0"/>
          <a:ea typeface="ＭＳ Ｐゴシック" charset="0"/>
          <a:cs typeface="ＭＳ Ｐゴシック" charset="0"/>
        </a:defRPr>
      </a:lvl7pPr>
      <a:lvl8pPr marL="1371600" algn="ctr" defTabSz="457200" rtl="0" fontAlgn="base">
        <a:spcBef>
          <a:spcPct val="0"/>
        </a:spcBef>
        <a:spcAft>
          <a:spcPct val="0"/>
        </a:spcAft>
        <a:defRPr sz="3200" b="1">
          <a:solidFill>
            <a:srgbClr val="376092"/>
          </a:solidFill>
          <a:latin typeface="Garamond" charset="0"/>
          <a:ea typeface="ＭＳ Ｐゴシック" charset="0"/>
          <a:cs typeface="ＭＳ Ｐゴシック" charset="0"/>
        </a:defRPr>
      </a:lvl8pPr>
      <a:lvl9pPr marL="1828800" algn="ctr" defTabSz="457200" rtl="0" fontAlgn="base">
        <a:spcBef>
          <a:spcPct val="0"/>
        </a:spcBef>
        <a:spcAft>
          <a:spcPct val="0"/>
        </a:spcAft>
        <a:defRPr sz="3200" b="1">
          <a:solidFill>
            <a:srgbClr val="376092"/>
          </a:solidFill>
          <a:latin typeface="Garamon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rgbClr val="BF730B"/>
        </a:buClr>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pngimg.com/download/2820"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a:xfrm>
            <a:off x="685800" y="2286000"/>
            <a:ext cx="7772400" cy="1143000"/>
          </a:xfrm>
        </p:spPr>
        <p:txBody>
          <a:bodyPr/>
          <a:lstStyle/>
          <a:p>
            <a:pPr eaLnBrk="1" hangingPunct="1"/>
            <a:r>
              <a:rPr lang="en-US" altLang="en-US"/>
              <a:t>Logistic Regression</a:t>
            </a:r>
          </a:p>
        </p:txBody>
      </p:sp>
      <p:sp>
        <p:nvSpPr>
          <p:cNvPr id="26626" name="Subtitle 4"/>
          <p:cNvSpPr>
            <a:spLocks noGrp="1"/>
          </p:cNvSpPr>
          <p:nvPr>
            <p:ph type="subTitle" idx="1"/>
          </p:nvPr>
        </p:nvSpPr>
        <p:spPr/>
        <p:txBody>
          <a:body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736600" y="228600"/>
            <a:ext cx="7772400" cy="685800"/>
          </a:xfrm>
        </p:spPr>
        <p:txBody>
          <a:bodyPr/>
          <a:lstStyle/>
          <a:p>
            <a:pPr eaLnBrk="1" hangingPunct="1"/>
            <a:r>
              <a:rPr lang="en-US" altLang="en-US" sz="2400" dirty="0"/>
              <a:t>Example: </a:t>
            </a:r>
            <a:br>
              <a:rPr lang="en-US" altLang="en-US" sz="2400" dirty="0"/>
            </a:br>
            <a:r>
              <a:rPr lang="en-US" altLang="en-US" sz="2400" dirty="0"/>
              <a:t>What Differentiates Sticks Kebab Customers from Non Customers?</a:t>
            </a:r>
          </a:p>
        </p:txBody>
      </p:sp>
      <p:sp>
        <p:nvSpPr>
          <p:cNvPr id="39938" name="Text Box 71"/>
          <p:cNvSpPr txBox="1">
            <a:spLocks noChangeArrowheads="1"/>
          </p:cNvSpPr>
          <p:nvPr/>
        </p:nvSpPr>
        <p:spPr bwMode="auto">
          <a:xfrm>
            <a:off x="288925" y="369887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endParaRPr lang="en-US" altLang="en-US" sz="2400"/>
          </a:p>
        </p:txBody>
      </p:sp>
      <p:pic>
        <p:nvPicPr>
          <p:cNvPr id="2" name="Picture 1">
            <a:extLst>
              <a:ext uri="{FF2B5EF4-FFF2-40B4-BE49-F238E27FC236}">
                <a16:creationId xmlns:a16="http://schemas.microsoft.com/office/drawing/2014/main" id="{92EF144A-E735-4939-8075-DAA6A79259F5}"/>
              </a:ext>
            </a:extLst>
          </p:cNvPr>
          <p:cNvPicPr>
            <a:picLocks noChangeAspect="1"/>
          </p:cNvPicPr>
          <p:nvPr/>
        </p:nvPicPr>
        <p:blipFill>
          <a:blip r:embed="rId3"/>
          <a:stretch>
            <a:fillRect/>
          </a:stretch>
        </p:blipFill>
        <p:spPr>
          <a:xfrm>
            <a:off x="253366" y="1142047"/>
            <a:ext cx="2857500" cy="1600200"/>
          </a:xfrm>
          <a:prstGeom prst="rect">
            <a:avLst/>
          </a:prstGeom>
        </p:spPr>
      </p:pic>
      <p:pic>
        <p:nvPicPr>
          <p:cNvPr id="3" name="Picture 2">
            <a:extLst>
              <a:ext uri="{FF2B5EF4-FFF2-40B4-BE49-F238E27FC236}">
                <a16:creationId xmlns:a16="http://schemas.microsoft.com/office/drawing/2014/main" id="{7D7F18EE-1F36-437D-B685-D9A88964A726}"/>
              </a:ext>
            </a:extLst>
          </p:cNvPr>
          <p:cNvPicPr>
            <a:picLocks noChangeAspect="1"/>
          </p:cNvPicPr>
          <p:nvPr/>
        </p:nvPicPr>
        <p:blipFill>
          <a:blip r:embed="rId4"/>
          <a:stretch>
            <a:fillRect/>
          </a:stretch>
        </p:blipFill>
        <p:spPr>
          <a:xfrm>
            <a:off x="6705600" y="1176337"/>
            <a:ext cx="2143125" cy="2143125"/>
          </a:xfrm>
          <a:prstGeom prst="rect">
            <a:avLst/>
          </a:prstGeom>
        </p:spPr>
      </p:pic>
      <p:pic>
        <p:nvPicPr>
          <p:cNvPr id="4" name="Picture 3">
            <a:extLst>
              <a:ext uri="{FF2B5EF4-FFF2-40B4-BE49-F238E27FC236}">
                <a16:creationId xmlns:a16="http://schemas.microsoft.com/office/drawing/2014/main" id="{59B8839E-A76A-4D88-B33C-D7250274B469}"/>
              </a:ext>
            </a:extLst>
          </p:cNvPr>
          <p:cNvPicPr>
            <a:picLocks noChangeAspect="1"/>
          </p:cNvPicPr>
          <p:nvPr/>
        </p:nvPicPr>
        <p:blipFill>
          <a:blip r:embed="rId5"/>
          <a:stretch>
            <a:fillRect/>
          </a:stretch>
        </p:blipFill>
        <p:spPr>
          <a:xfrm>
            <a:off x="247559" y="4060507"/>
            <a:ext cx="2466975" cy="1847850"/>
          </a:xfrm>
          <a:prstGeom prst="rect">
            <a:avLst/>
          </a:prstGeom>
        </p:spPr>
      </p:pic>
      <p:pic>
        <p:nvPicPr>
          <p:cNvPr id="5" name="Picture 4">
            <a:extLst>
              <a:ext uri="{FF2B5EF4-FFF2-40B4-BE49-F238E27FC236}">
                <a16:creationId xmlns:a16="http://schemas.microsoft.com/office/drawing/2014/main" id="{026D533D-13C9-45A6-BB9A-44560548B6F9}"/>
              </a:ext>
            </a:extLst>
          </p:cNvPr>
          <p:cNvPicPr>
            <a:picLocks noChangeAspect="1"/>
          </p:cNvPicPr>
          <p:nvPr/>
        </p:nvPicPr>
        <p:blipFill>
          <a:blip r:embed="rId6"/>
          <a:stretch>
            <a:fillRect/>
          </a:stretch>
        </p:blipFill>
        <p:spPr>
          <a:xfrm>
            <a:off x="6753316" y="3912869"/>
            <a:ext cx="2143125" cy="2143125"/>
          </a:xfrm>
          <a:prstGeom prst="rect">
            <a:avLst/>
          </a:prstGeom>
        </p:spPr>
      </p:pic>
      <p:pic>
        <p:nvPicPr>
          <p:cNvPr id="64514" name="Picture 2" descr="Image result for sticks kebob shop charlottesville">
            <a:extLst>
              <a:ext uri="{FF2B5EF4-FFF2-40B4-BE49-F238E27FC236}">
                <a16:creationId xmlns:a16="http://schemas.microsoft.com/office/drawing/2014/main" id="{99BE5BC7-8DA8-48BC-86F6-FE7C382A7B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5583" y="2708275"/>
            <a:ext cx="3641912"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76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736600" y="228600"/>
            <a:ext cx="7772400" cy="685800"/>
          </a:xfrm>
        </p:spPr>
        <p:txBody>
          <a:bodyPr/>
          <a:lstStyle/>
          <a:p>
            <a:pPr eaLnBrk="1" hangingPunct="1"/>
            <a:r>
              <a:rPr lang="en-US" altLang="en-US" sz="2400" dirty="0"/>
              <a:t>Example: </a:t>
            </a:r>
            <a:br>
              <a:rPr lang="en-US" altLang="en-US" sz="2400" dirty="0"/>
            </a:br>
            <a:r>
              <a:rPr lang="en-US" altLang="en-US" sz="2400" dirty="0"/>
              <a:t>What Differentiates Sticks Kebab Customers from Non-Customers?</a:t>
            </a:r>
          </a:p>
        </p:txBody>
      </p:sp>
      <p:sp>
        <p:nvSpPr>
          <p:cNvPr id="40962" name="Text Box 71"/>
          <p:cNvSpPr txBox="1">
            <a:spLocks noChangeArrowheads="1"/>
          </p:cNvSpPr>
          <p:nvPr/>
        </p:nvSpPr>
        <p:spPr bwMode="auto">
          <a:xfrm>
            <a:off x="288925" y="369887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endParaRPr lang="en-US" altLang="en-US" sz="2400"/>
          </a:p>
        </p:txBody>
      </p:sp>
      <p:graphicFrame>
        <p:nvGraphicFramePr>
          <p:cNvPr id="3" name="Table 3">
            <a:extLst>
              <a:ext uri="{FF2B5EF4-FFF2-40B4-BE49-F238E27FC236}">
                <a16:creationId xmlns:a16="http://schemas.microsoft.com/office/drawing/2014/main" id="{556A3975-07B6-4C6B-82E5-3D47999BB72C}"/>
              </a:ext>
            </a:extLst>
          </p:cNvPr>
          <p:cNvGraphicFramePr>
            <a:graphicFrameLocks noGrp="1"/>
          </p:cNvGraphicFramePr>
          <p:nvPr>
            <p:extLst>
              <p:ext uri="{D42A27DB-BD31-4B8C-83A1-F6EECF244321}">
                <p14:modId xmlns:p14="http://schemas.microsoft.com/office/powerpoint/2010/main" val="753583966"/>
              </p:ext>
            </p:extLst>
          </p:nvPr>
        </p:nvGraphicFramePr>
        <p:xfrm>
          <a:off x="152400" y="1447800"/>
          <a:ext cx="8534400" cy="3266440"/>
        </p:xfrm>
        <a:graphic>
          <a:graphicData uri="http://schemas.openxmlformats.org/drawingml/2006/table">
            <a:tbl>
              <a:tblPr firstRow="1" bandRow="1">
                <a:tableStyleId>{5C22544A-7EE6-4342-B048-85BDC9FD1C3A}</a:tableStyleId>
              </a:tblPr>
              <a:tblGrid>
                <a:gridCol w="2955925">
                  <a:extLst>
                    <a:ext uri="{9D8B030D-6E8A-4147-A177-3AD203B41FA5}">
                      <a16:colId xmlns:a16="http://schemas.microsoft.com/office/drawing/2014/main" val="4067277753"/>
                    </a:ext>
                  </a:extLst>
                </a:gridCol>
                <a:gridCol w="1219200">
                  <a:extLst>
                    <a:ext uri="{9D8B030D-6E8A-4147-A177-3AD203B41FA5}">
                      <a16:colId xmlns:a16="http://schemas.microsoft.com/office/drawing/2014/main" val="1994517842"/>
                    </a:ext>
                  </a:extLst>
                </a:gridCol>
                <a:gridCol w="1143000">
                  <a:extLst>
                    <a:ext uri="{9D8B030D-6E8A-4147-A177-3AD203B41FA5}">
                      <a16:colId xmlns:a16="http://schemas.microsoft.com/office/drawing/2014/main" val="696185281"/>
                    </a:ext>
                  </a:extLst>
                </a:gridCol>
                <a:gridCol w="1371600">
                  <a:extLst>
                    <a:ext uri="{9D8B030D-6E8A-4147-A177-3AD203B41FA5}">
                      <a16:colId xmlns:a16="http://schemas.microsoft.com/office/drawing/2014/main" val="4093190388"/>
                    </a:ext>
                  </a:extLst>
                </a:gridCol>
                <a:gridCol w="1066800">
                  <a:extLst>
                    <a:ext uri="{9D8B030D-6E8A-4147-A177-3AD203B41FA5}">
                      <a16:colId xmlns:a16="http://schemas.microsoft.com/office/drawing/2014/main" val="3194378325"/>
                    </a:ext>
                  </a:extLst>
                </a:gridCol>
                <a:gridCol w="777875">
                  <a:extLst>
                    <a:ext uri="{9D8B030D-6E8A-4147-A177-3AD203B41FA5}">
                      <a16:colId xmlns:a16="http://schemas.microsoft.com/office/drawing/2014/main" val="3835138597"/>
                    </a:ext>
                  </a:extLst>
                </a:gridCol>
              </a:tblGrid>
              <a:tr h="142240">
                <a:tc gridSpan="6">
                  <a:txBody>
                    <a:bodyPr/>
                    <a:lstStyle/>
                    <a:p>
                      <a:r>
                        <a:rPr lang="en-US" sz="1600" dirty="0"/>
                        <a:t>Please Indicate your best Answers to the following:</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12869383"/>
                  </a:ext>
                </a:extLst>
              </a:tr>
              <a:tr h="370840">
                <a:tc>
                  <a:txBody>
                    <a:bodyPr/>
                    <a:lstStyle/>
                    <a:p>
                      <a:endParaRPr lang="en-US" sz="1600" dirty="0"/>
                    </a:p>
                  </a:txBody>
                  <a:tcPr/>
                </a:tc>
                <a:tc>
                  <a:txBody>
                    <a:bodyPr/>
                    <a:lstStyle/>
                    <a:p>
                      <a:r>
                        <a:rPr lang="en-US" sz="1600" dirty="0"/>
                        <a:t>Strongly Agree (5)</a:t>
                      </a:r>
                    </a:p>
                  </a:txBody>
                  <a:tcPr/>
                </a:tc>
                <a:tc>
                  <a:txBody>
                    <a:bodyPr/>
                    <a:lstStyle/>
                    <a:p>
                      <a:r>
                        <a:rPr lang="en-US" sz="1600" dirty="0"/>
                        <a:t>Somewhat Agree (2)</a:t>
                      </a:r>
                    </a:p>
                  </a:txBody>
                  <a:tcPr/>
                </a:tc>
                <a:tc>
                  <a:txBody>
                    <a:bodyPr/>
                    <a:lstStyle/>
                    <a:p>
                      <a:r>
                        <a:rPr lang="en-US" sz="1600" dirty="0"/>
                        <a:t>Somewhat Disagree (3)</a:t>
                      </a:r>
                    </a:p>
                  </a:txBody>
                  <a:tcPr/>
                </a:tc>
                <a:tc>
                  <a:txBody>
                    <a:bodyPr/>
                    <a:lstStyle/>
                    <a:p>
                      <a:r>
                        <a:rPr lang="en-US" sz="1600" dirty="0"/>
                        <a:t>Strongly Disagree (2)</a:t>
                      </a:r>
                    </a:p>
                  </a:txBody>
                  <a:tcPr/>
                </a:tc>
                <a:tc>
                  <a:txBody>
                    <a:bodyPr/>
                    <a:lstStyle/>
                    <a:p>
                      <a:r>
                        <a:rPr lang="en-US" sz="1600" dirty="0"/>
                        <a:t>Don’t Know (1)</a:t>
                      </a:r>
                    </a:p>
                  </a:txBody>
                  <a:tcPr/>
                </a:tc>
                <a:extLst>
                  <a:ext uri="{0D108BD9-81ED-4DB2-BD59-A6C34878D82A}">
                    <a16:rowId xmlns:a16="http://schemas.microsoft.com/office/drawing/2014/main" val="2844861289"/>
                  </a:ext>
                </a:extLst>
              </a:tr>
              <a:tr h="370840">
                <a:tc>
                  <a:txBody>
                    <a:bodyPr/>
                    <a:lstStyle/>
                    <a:p>
                      <a:r>
                        <a:rPr lang="en-US" sz="1600" dirty="0"/>
                        <a:t>I tend to plan things carefully</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3214108714"/>
                  </a:ext>
                </a:extLst>
              </a:tr>
              <a:tr h="370840">
                <a:tc>
                  <a:txBody>
                    <a:bodyPr/>
                    <a:lstStyle/>
                    <a:p>
                      <a:r>
                        <a:rPr lang="en-US" sz="1600" dirty="0"/>
                        <a:t>I sometimes have trouble controlling my spending</a:t>
                      </a:r>
                    </a:p>
                  </a:txBody>
                  <a:tcPr/>
                </a:tc>
                <a:tc>
                  <a:txBody>
                    <a:bodyPr/>
                    <a:lstStyle/>
                    <a:p>
                      <a:endParaRPr lang="en-US" sz="1600" dirty="0"/>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219429826"/>
                  </a:ext>
                </a:extLst>
              </a:tr>
              <a:tr h="370840">
                <a:tc>
                  <a:txBody>
                    <a:bodyPr/>
                    <a:lstStyle/>
                    <a:p>
                      <a:r>
                        <a:rPr lang="en-US" sz="1600" dirty="0"/>
                        <a:t>I think it is important to purchase products that are made locally</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878552805"/>
                  </a:ext>
                </a:extLst>
              </a:tr>
              <a:tr h="370840">
                <a:tc>
                  <a:txBody>
                    <a:bodyPr/>
                    <a:lstStyle/>
                    <a:p>
                      <a:r>
                        <a:rPr lang="en-US" sz="1600" dirty="0"/>
                        <a:t>I carefully consider the health benefits of what I </a:t>
                      </a:r>
                      <a:r>
                        <a:rPr lang="en-US" sz="1200" dirty="0"/>
                        <a:t>eat</a:t>
                      </a:r>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822720525"/>
                  </a:ext>
                </a:extLst>
              </a:tr>
            </a:tbl>
          </a:graphicData>
        </a:graphic>
      </p:graphicFrame>
    </p:spTree>
    <p:extLst>
      <p:ext uri="{BB962C8B-B14F-4D97-AF65-F5344CB8AC3E}">
        <p14:creationId xmlns:p14="http://schemas.microsoft.com/office/powerpoint/2010/main" val="48890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838200" y="0"/>
            <a:ext cx="7772400" cy="685800"/>
          </a:xfrm>
        </p:spPr>
        <p:txBody>
          <a:bodyPr/>
          <a:lstStyle/>
          <a:p>
            <a:pPr eaLnBrk="1" hangingPunct="1"/>
            <a:r>
              <a:rPr lang="en-US" altLang="en-US" dirty="0"/>
              <a:t>Example Output</a:t>
            </a:r>
          </a:p>
        </p:txBody>
      </p:sp>
      <p:graphicFrame>
        <p:nvGraphicFramePr>
          <p:cNvPr id="2" name="Table 1"/>
          <p:cNvGraphicFramePr>
            <a:graphicFrameLocks noGrp="1"/>
          </p:cNvGraphicFramePr>
          <p:nvPr/>
        </p:nvGraphicFramePr>
        <p:xfrm>
          <a:off x="381000" y="837752"/>
          <a:ext cx="8000999" cy="3358375"/>
        </p:xfrm>
        <a:graphic>
          <a:graphicData uri="http://schemas.openxmlformats.org/drawingml/2006/table">
            <a:tbl>
              <a:tblPr/>
              <a:tblGrid>
                <a:gridCol w="2823766">
                  <a:extLst>
                    <a:ext uri="{9D8B030D-6E8A-4147-A177-3AD203B41FA5}">
                      <a16:colId xmlns:a16="http://schemas.microsoft.com/office/drawing/2014/main" val="20000"/>
                    </a:ext>
                  </a:extLst>
                </a:gridCol>
                <a:gridCol w="1345406">
                  <a:extLst>
                    <a:ext uri="{9D8B030D-6E8A-4147-A177-3AD203B41FA5}">
                      <a16:colId xmlns:a16="http://schemas.microsoft.com/office/drawing/2014/main" val="20001"/>
                    </a:ext>
                  </a:extLst>
                </a:gridCol>
                <a:gridCol w="1343421">
                  <a:extLst>
                    <a:ext uri="{9D8B030D-6E8A-4147-A177-3AD203B41FA5}">
                      <a16:colId xmlns:a16="http://schemas.microsoft.com/office/drawing/2014/main" val="20002"/>
                    </a:ext>
                  </a:extLst>
                </a:gridCol>
                <a:gridCol w="1345406">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253958">
                <a:tc gridSpan="3">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Coefficients:</a:t>
                      </a:r>
                    </a:p>
                  </a:txBody>
                  <a:tcPr marL="9525" marR="9525" marT="9517"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Calibri" charset="0"/>
                        <a:ea typeface="ＭＳ Ｐゴシック" charset="-128"/>
                      </a:endParaRPr>
                    </a:p>
                  </a:txBody>
                  <a:tcPr marL="9525" marR="9525" marT="9517" marB="0"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Calibri" charset="0"/>
                        <a:ea typeface="ＭＳ Ｐゴシック" charset="-128"/>
                      </a:endParaRPr>
                    </a:p>
                  </a:txBody>
                  <a:tcPr marL="9525" marR="9525" marT="9517"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97183">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alibri" charset="0"/>
                        <a:ea typeface="ＭＳ Ｐゴシック" charset="-128"/>
                      </a:endParaRPr>
                    </a:p>
                  </a:txBody>
                  <a:tcPr marL="9525" marR="9525" marT="9517" marB="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Estimate</a:t>
                      </a:r>
                    </a:p>
                  </a:txBody>
                  <a:tcPr marL="9525" marR="9525" marT="9517"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Std. Error</a:t>
                      </a:r>
                    </a:p>
                  </a:txBody>
                  <a:tcPr marL="9525" marR="9525" marT="9517"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Z Value</a:t>
                      </a:r>
                    </a:p>
                  </a:txBody>
                  <a:tcPr marL="9525" marR="9525" marT="9517" marB="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Pr (&gt;|z|)</a:t>
                      </a:r>
                    </a:p>
                  </a:txBody>
                  <a:tcPr marL="9525" marR="9525" marT="9517" marB="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7183">
                <a:tc>
                  <a:txBody>
                    <a:bodyPr/>
                    <a:lstStyle/>
                    <a:p>
                      <a:pPr algn="l" fontAlgn="b"/>
                      <a:r>
                        <a:rPr lang="en-US" sz="2000" b="0" i="0" u="none" strike="noStrike" dirty="0">
                          <a:solidFill>
                            <a:srgbClr val="000000"/>
                          </a:solidFill>
                          <a:effectLst/>
                          <a:latin typeface="Calibri" panose="020F0502020204030204" pitchFamily="34" charset="0"/>
                        </a:rPr>
                        <a:t>(Intercept)</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-4.095</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1.341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-3.054</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0.002</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432237"/>
                  </a:ext>
                </a:extLst>
              </a:tr>
              <a:tr h="497183">
                <a:tc>
                  <a:txBody>
                    <a:bodyPr/>
                    <a:lstStyle/>
                    <a:p>
                      <a:pPr algn="l" fontAlgn="b"/>
                      <a:r>
                        <a:rPr lang="en-US" sz="2000" b="0" i="0" u="none" strike="noStrike" dirty="0">
                          <a:solidFill>
                            <a:srgbClr val="000000"/>
                          </a:solidFill>
                          <a:effectLst/>
                          <a:latin typeface="Calibri" panose="020F0502020204030204" pitchFamily="34" charset="0"/>
                        </a:rPr>
                        <a:t>Plan.things</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-0.168</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0.191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-0.877</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0.380</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5372246"/>
                  </a:ext>
                </a:extLst>
              </a:tr>
              <a:tr h="497183">
                <a:tc>
                  <a:txBody>
                    <a:bodyPr/>
                    <a:lstStyle/>
                    <a:p>
                      <a:pPr algn="l" fontAlgn="b"/>
                      <a:r>
                        <a:rPr lang="en-US" sz="2000" b="0" i="0" u="none" strike="noStrike" dirty="0">
                          <a:solidFill>
                            <a:srgbClr val="000000"/>
                          </a:solidFill>
                          <a:effectLst/>
                          <a:latin typeface="Calibri" panose="020F0502020204030204" pitchFamily="34" charset="0"/>
                        </a:rPr>
                        <a:t>Care.about.Health</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0.703</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0.203</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3.466</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0.001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8198743"/>
                  </a:ext>
                </a:extLst>
              </a:tr>
              <a:tr h="497183">
                <a:tc>
                  <a:txBody>
                    <a:bodyPr/>
                    <a:lstStyle/>
                    <a:p>
                      <a:pPr algn="l" fontAlgn="b"/>
                      <a:r>
                        <a:rPr lang="en-US" sz="2000" b="0" i="0" u="none" strike="noStrike">
                          <a:solidFill>
                            <a:srgbClr val="000000"/>
                          </a:solidFill>
                          <a:effectLst/>
                          <a:latin typeface="Calibri" panose="020F0502020204030204" pitchFamily="34" charset="0"/>
                        </a:rPr>
                        <a:t>Purchase.Local</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0.582</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0.215</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2.712</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0.007</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6446535"/>
                  </a:ext>
                </a:extLst>
              </a:tr>
              <a:tr h="497183">
                <a:tc>
                  <a:txBody>
                    <a:bodyPr/>
                    <a:lstStyle/>
                    <a:p>
                      <a:pPr algn="l" fontAlgn="b"/>
                      <a:r>
                        <a:rPr lang="en-US" sz="2000" b="0" i="0" u="none" strike="noStrike" dirty="0">
                          <a:solidFill>
                            <a:srgbClr val="000000"/>
                          </a:solidFill>
                          <a:effectLst/>
                          <a:latin typeface="Calibri" panose="020F0502020204030204" pitchFamily="34" charset="0"/>
                        </a:rPr>
                        <a:t>Trouble.Spending</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-0.211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0.140</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-1.501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0.133</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4897225"/>
                  </a:ext>
                </a:extLst>
              </a:tr>
            </a:tbl>
          </a:graphicData>
        </a:graphic>
      </p:graphicFrame>
      <p:sp>
        <p:nvSpPr>
          <p:cNvPr id="3" name="TextBox 2">
            <a:extLst>
              <a:ext uri="{FF2B5EF4-FFF2-40B4-BE49-F238E27FC236}">
                <a16:creationId xmlns:a16="http://schemas.microsoft.com/office/drawing/2014/main" id="{CB2447C5-E0A2-489A-9171-8B32A518F0C0}"/>
              </a:ext>
            </a:extLst>
          </p:cNvPr>
          <p:cNvSpPr txBox="1"/>
          <p:nvPr/>
        </p:nvSpPr>
        <p:spPr>
          <a:xfrm>
            <a:off x="266700" y="4345451"/>
            <a:ext cx="8877300" cy="1569660"/>
          </a:xfrm>
          <a:prstGeom prst="rect">
            <a:avLst/>
          </a:prstGeom>
          <a:noFill/>
        </p:spPr>
        <p:txBody>
          <a:bodyPr wrap="square" rtlCol="0">
            <a:spAutoFit/>
          </a:bodyPr>
          <a:lstStyle/>
          <a:p>
            <a:r>
              <a:rPr lang="en-US" dirty="0"/>
              <a:t>Estimated Equation:</a:t>
            </a:r>
          </a:p>
          <a:p>
            <a:r>
              <a:rPr lang="en-US" dirty="0"/>
              <a:t>U = -4.095 +.70*(care.about.health)+.58*(purchase.local) </a:t>
            </a:r>
          </a:p>
          <a:p>
            <a:endParaRPr lang="en-US" dirty="0"/>
          </a:p>
          <a:p>
            <a:r>
              <a:rPr lang="en-US" dirty="0"/>
              <a:t>p(customer) = exp(U)/{1+exp(U)}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2713-379D-4ED7-A436-1A8F5FC5E4A0}"/>
              </a:ext>
            </a:extLst>
          </p:cNvPr>
          <p:cNvSpPr>
            <a:spLocks noGrp="1"/>
          </p:cNvSpPr>
          <p:nvPr>
            <p:ph type="title"/>
          </p:nvPr>
        </p:nvSpPr>
        <p:spPr/>
        <p:txBody>
          <a:bodyPr/>
          <a:lstStyle/>
          <a:p>
            <a:r>
              <a:rPr lang="en-US" dirty="0"/>
              <a:t>Example output</a:t>
            </a:r>
          </a:p>
        </p:txBody>
      </p:sp>
      <p:sp>
        <p:nvSpPr>
          <p:cNvPr id="3" name="Content Placeholder 2">
            <a:extLst>
              <a:ext uri="{FF2B5EF4-FFF2-40B4-BE49-F238E27FC236}">
                <a16:creationId xmlns:a16="http://schemas.microsoft.com/office/drawing/2014/main" id="{5800BE0F-FCE5-4064-ACF9-28A07939ED89}"/>
              </a:ext>
            </a:extLst>
          </p:cNvPr>
          <p:cNvSpPr>
            <a:spLocks noGrp="1"/>
          </p:cNvSpPr>
          <p:nvPr>
            <p:ph idx="1"/>
          </p:nvPr>
        </p:nvSpPr>
        <p:spPr>
          <a:xfrm>
            <a:off x="685800" y="914400"/>
            <a:ext cx="8153400" cy="4114800"/>
          </a:xfrm>
        </p:spPr>
        <p:txBody>
          <a:bodyPr/>
          <a:lstStyle/>
          <a:p>
            <a:r>
              <a:rPr lang="en-US" dirty="0"/>
              <a:t>Null Deviance 	= 380.18</a:t>
            </a:r>
          </a:p>
          <a:p>
            <a:pPr lvl="1"/>
            <a:r>
              <a:rPr lang="en-US" dirty="0"/>
              <a:t>Variance in data without any model</a:t>
            </a:r>
          </a:p>
          <a:p>
            <a:r>
              <a:rPr lang="en-US" dirty="0"/>
              <a:t>Residual Deviance 	= 351.21</a:t>
            </a:r>
          </a:p>
          <a:p>
            <a:pPr lvl="1"/>
            <a:r>
              <a:rPr lang="en-US" dirty="0"/>
              <a:t>Variance in the errors, (y-hat)</a:t>
            </a:r>
          </a:p>
          <a:p>
            <a:r>
              <a:rPr lang="en-US" b="1" u="sng" dirty="0"/>
              <a:t>R-Square</a:t>
            </a:r>
            <a:r>
              <a:rPr lang="en-US" dirty="0"/>
              <a:t> =  </a:t>
            </a:r>
          </a:p>
          <a:p>
            <a:pPr marL="0" indent="0">
              <a:buNone/>
            </a:pPr>
            <a:r>
              <a:rPr lang="en-US" dirty="0"/>
              <a:t>1- (Residual Deviance/Null Deviance)</a:t>
            </a:r>
          </a:p>
          <a:p>
            <a:pPr marL="0" indent="0">
              <a:buNone/>
            </a:pPr>
            <a:r>
              <a:rPr lang="en-US" dirty="0"/>
              <a:t>= 1-(351.21/380.18)</a:t>
            </a:r>
          </a:p>
          <a:p>
            <a:pPr marL="0" indent="0">
              <a:buNone/>
            </a:pPr>
            <a:r>
              <a:rPr lang="en-US" dirty="0"/>
              <a:t>= 1- .923</a:t>
            </a:r>
          </a:p>
          <a:p>
            <a:pPr marL="0" indent="0">
              <a:buNone/>
            </a:pPr>
            <a:r>
              <a:rPr lang="en-US" dirty="0"/>
              <a:t>= 7.7% (in sample accuracy or </a:t>
            </a:r>
            <a:r>
              <a:rPr lang="en-US" b="1" u="sng" dirty="0"/>
              <a:t>train data</a:t>
            </a:r>
            <a:r>
              <a:rPr lang="en-US" dirty="0"/>
              <a:t>)</a:t>
            </a:r>
          </a:p>
        </p:txBody>
      </p:sp>
    </p:spTree>
    <p:extLst>
      <p:ext uri="{BB962C8B-B14F-4D97-AF65-F5344CB8AC3E}">
        <p14:creationId xmlns:p14="http://schemas.microsoft.com/office/powerpoint/2010/main" val="407404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Accuracy</a:t>
            </a:r>
          </a:p>
        </p:txBody>
      </p:sp>
      <p:sp>
        <p:nvSpPr>
          <p:cNvPr id="3" name="Content Placeholder 2"/>
          <p:cNvSpPr>
            <a:spLocks noGrp="1"/>
          </p:cNvSpPr>
          <p:nvPr>
            <p:ph idx="1"/>
          </p:nvPr>
        </p:nvSpPr>
        <p:spPr>
          <a:xfrm>
            <a:off x="685800" y="914400"/>
            <a:ext cx="8153400" cy="4114800"/>
          </a:xfrm>
        </p:spPr>
        <p:txBody>
          <a:bodyPr/>
          <a:lstStyle/>
          <a:p>
            <a:r>
              <a:rPr lang="en-US" dirty="0"/>
              <a:t>Train dataset </a:t>
            </a:r>
          </a:p>
          <a:p>
            <a:pPr lvl="1"/>
            <a:r>
              <a:rPr lang="en-US" dirty="0"/>
              <a:t>Estimate the coefficients</a:t>
            </a:r>
          </a:p>
          <a:p>
            <a:r>
              <a:rPr lang="en-US" dirty="0"/>
              <a:t>Test dataset</a:t>
            </a:r>
          </a:p>
          <a:p>
            <a:pPr lvl="1"/>
            <a:r>
              <a:rPr lang="en-US" dirty="0"/>
              <a:t>Predict outcomes using model estimated from train dataset</a:t>
            </a:r>
          </a:p>
          <a:p>
            <a:pPr lvl="1"/>
            <a:endParaRPr lang="en-US" dirty="0"/>
          </a:p>
          <a:p>
            <a:pPr lvl="1"/>
            <a:r>
              <a:rPr lang="en-US" dirty="0"/>
              <a:t>Mean Absolute Deviation (MAD) </a:t>
            </a:r>
          </a:p>
          <a:p>
            <a:pPr marL="457200" lvl="1" indent="0">
              <a:buNone/>
            </a:pPr>
            <a:r>
              <a:rPr lang="en-US" dirty="0"/>
              <a:t>=mean |predicted – observed| only in linear regression</a:t>
            </a:r>
          </a:p>
        </p:txBody>
      </p:sp>
    </p:spTree>
    <p:extLst>
      <p:ext uri="{BB962C8B-B14F-4D97-AF65-F5344CB8AC3E}">
        <p14:creationId xmlns:p14="http://schemas.microsoft.com/office/powerpoint/2010/main" val="1221713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en-US"/>
              <a:t>Hit Rates – In Sample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76958500"/>
              </p:ext>
            </p:extLst>
          </p:nvPr>
        </p:nvGraphicFramePr>
        <p:xfrm>
          <a:off x="304800" y="1143000"/>
          <a:ext cx="7772400" cy="17525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9888">
                <a:tc rowSpan="2" gridSpan="2">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Times New Roman" charset="0"/>
                        <a:ea typeface="ＭＳ Ｐゴシック"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hMerge="1">
                  <a:txBody>
                    <a:bodyPr/>
                    <a:lstStyle/>
                    <a:p>
                      <a:endParaRPr lang="en-US"/>
                    </a:p>
                  </a:txBody>
                  <a:tcPr/>
                </a:tc>
                <a:tc gridSpan="2">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charset="0"/>
                          <a:ea typeface="ＭＳ Ｐゴシック" charset="-128"/>
                        </a:rPr>
                        <a:t>Observed</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68312">
                <a:tc gridSpan="2" vMerge="1">
                  <a:txBody>
                    <a:bodyPr/>
                    <a:lstStyle/>
                    <a:p>
                      <a:endParaRPr lang="en-US"/>
                    </a:p>
                  </a:txBody>
                  <a:tcPr/>
                </a:tc>
                <a:tc hMerge="1" vMerge="1">
                  <a:txBody>
                    <a:bodyPr/>
                    <a:lstStyle/>
                    <a:p>
                      <a:endParaRPr lang="en-US"/>
                    </a:p>
                  </a:txBody>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Customer</a:t>
                      </a:r>
                    </a:p>
                  </a:txBody>
                  <a:tcPr marT="45700" marB="45700"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Not a Customer</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369888">
                <a:tc rowSpan="2">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Predicted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(probability &gt;.5)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charset="0"/>
                        <a:ea typeface="ＭＳ Ｐゴシック" charset="-128"/>
                      </a:endParaRP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Customer</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40</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4</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369888">
                <a:tc vMerge="1">
                  <a:txBody>
                    <a:bodyPr/>
                    <a:lstStyle/>
                    <a:p>
                      <a:endParaRPr lang="en-US"/>
                    </a:p>
                  </a:txBody>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Not a Customer</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57</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charset="0"/>
                          <a:ea typeface="ＭＳ Ｐゴシック" charset="-128"/>
                        </a:rPr>
                        <a:t>19</a:t>
                      </a:r>
                    </a:p>
                  </a:txBody>
                  <a:tcPr marT="45700" marB="457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bl>
          </a:graphicData>
        </a:graphic>
      </p:graphicFrame>
      <p:sp>
        <p:nvSpPr>
          <p:cNvPr id="45083" name="TextBox 5"/>
          <p:cNvSpPr txBox="1">
            <a:spLocks noChangeArrowheads="1"/>
          </p:cNvSpPr>
          <p:nvPr/>
        </p:nvSpPr>
        <p:spPr bwMode="auto">
          <a:xfrm>
            <a:off x="762000" y="3505200"/>
            <a:ext cx="713208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FontTx/>
              <a:buNone/>
            </a:pPr>
            <a:r>
              <a:rPr lang="en-US" altLang="en-US" sz="2400" dirty="0"/>
              <a:t>Hit Rate (or confusion matrix) = (40+19)/(40+19+57+4)</a:t>
            </a:r>
          </a:p>
          <a:p>
            <a:pPr eaLnBrk="1" hangingPunct="1">
              <a:spcBef>
                <a:spcPct val="0"/>
              </a:spcBef>
              <a:buFontTx/>
              <a:buNone/>
            </a:pPr>
            <a:endParaRPr lang="en-US" altLang="en-US" sz="2400" dirty="0"/>
          </a:p>
          <a:p>
            <a:pPr eaLnBrk="1" hangingPunct="1">
              <a:spcBef>
                <a:spcPct val="0"/>
              </a:spcBef>
              <a:buFontTx/>
              <a:buNone/>
            </a:pPr>
            <a:r>
              <a:rPr lang="en-US" altLang="en-US" sz="2400" dirty="0"/>
              <a:t>	   = (59)/120 = 49%</a:t>
            </a:r>
          </a:p>
          <a:p>
            <a:pPr eaLnBrk="1" hangingPunct="1">
              <a:spcBef>
                <a:spcPct val="0"/>
              </a:spcBef>
              <a:buFontTx/>
              <a:buNone/>
            </a:pPr>
            <a:endParaRPr lang="en-US" altLang="en-US" sz="2400" dirty="0"/>
          </a:p>
        </p:txBody>
      </p:sp>
    </p:spTree>
    <p:extLst>
      <p:ext uri="{BB962C8B-B14F-4D97-AF65-F5344CB8AC3E}">
        <p14:creationId xmlns:p14="http://schemas.microsoft.com/office/powerpoint/2010/main" val="69093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06BBEC-DDB7-4045-8F15-C394F25B531B}"/>
              </a:ext>
            </a:extLst>
          </p:cNvPr>
          <p:cNvSpPr>
            <a:spLocks noGrp="1"/>
          </p:cNvSpPr>
          <p:nvPr>
            <p:ph type="title"/>
          </p:nvPr>
        </p:nvSpPr>
        <p:spPr/>
        <p:txBody>
          <a:bodyPr/>
          <a:lstStyle/>
          <a:p>
            <a:r>
              <a:rPr lang="en-US" dirty="0"/>
              <a:t>HW2 Guidelines</a:t>
            </a:r>
          </a:p>
        </p:txBody>
      </p:sp>
      <p:sp>
        <p:nvSpPr>
          <p:cNvPr id="7" name="Content Placeholder 6">
            <a:extLst>
              <a:ext uri="{FF2B5EF4-FFF2-40B4-BE49-F238E27FC236}">
                <a16:creationId xmlns:a16="http://schemas.microsoft.com/office/drawing/2014/main" id="{40BB1B54-8C5C-4D68-BB58-FF0B67FBC2FD}"/>
              </a:ext>
            </a:extLst>
          </p:cNvPr>
          <p:cNvSpPr>
            <a:spLocks noGrp="1"/>
          </p:cNvSpPr>
          <p:nvPr>
            <p:ph idx="1"/>
          </p:nvPr>
        </p:nvSpPr>
        <p:spPr/>
        <p:txBody>
          <a:bodyPr/>
          <a:lstStyle/>
          <a:p>
            <a:r>
              <a:rPr lang="en-US" sz="2800" dirty="0"/>
              <a:t>Submit a PowerPoint deck</a:t>
            </a:r>
          </a:p>
          <a:p>
            <a:r>
              <a:rPr lang="en-US" sz="2800" dirty="0"/>
              <a:t>Describe the challenge</a:t>
            </a:r>
          </a:p>
          <a:p>
            <a:r>
              <a:rPr lang="en-US" sz="2800" dirty="0"/>
              <a:t>Report the insights gained from the data for each question and the predictive accuracy of the model</a:t>
            </a:r>
          </a:p>
          <a:p>
            <a:r>
              <a:rPr lang="en-US" sz="2800" dirty="0"/>
              <a:t>Provide recommendations to management for improving customer retention at Relay Foods</a:t>
            </a:r>
          </a:p>
          <a:p>
            <a:r>
              <a:rPr lang="en-US" sz="2800" dirty="0"/>
              <a:t>Report any concerns about the analyses</a:t>
            </a:r>
          </a:p>
          <a:p>
            <a:r>
              <a:rPr lang="en-US" sz="2800" dirty="0"/>
              <a:t>Model Details can be provided in an appendix</a:t>
            </a:r>
          </a:p>
          <a:p>
            <a:r>
              <a:rPr lang="en-US" sz="2800" dirty="0"/>
              <a:t>Class presentation is not graded. You can have one or all members of the group present.</a:t>
            </a:r>
          </a:p>
          <a:p>
            <a:endParaRPr lang="en-US" sz="2800" dirty="0"/>
          </a:p>
        </p:txBody>
      </p:sp>
    </p:spTree>
    <p:extLst>
      <p:ext uri="{BB962C8B-B14F-4D97-AF65-F5344CB8AC3E}">
        <p14:creationId xmlns:p14="http://schemas.microsoft.com/office/powerpoint/2010/main" val="164586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B7F88-040D-44CA-938D-8D241D31D132}"/>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F23B320-2C9C-4471-B3C8-E287656E39EF}"/>
              </a:ext>
            </a:extLst>
          </p:cNvPr>
          <p:cNvSpPr>
            <a:spLocks noGrp="1"/>
          </p:cNvSpPr>
          <p:nvPr>
            <p:ph idx="1"/>
          </p:nvPr>
        </p:nvSpPr>
        <p:spPr/>
        <p:txBody>
          <a:bodyPr/>
          <a:lstStyle/>
          <a:p>
            <a:pPr marL="0" indent="0">
              <a:buNone/>
            </a:pPr>
            <a:r>
              <a:rPr lang="en-US" dirty="0"/>
              <a:t>Retention problems sneak up on you. You need to be actively monitoring retention cohorts even when retention is going up and to the right.</a:t>
            </a:r>
          </a:p>
          <a:p>
            <a:pPr lvl="1" algn="r"/>
            <a:r>
              <a:rPr lang="en-US" sz="2000" dirty="0"/>
              <a:t>Dan </a:t>
            </a:r>
            <a:r>
              <a:rPr lang="en-US" sz="2000" dirty="0" err="1"/>
              <a:t>Wolchonok</a:t>
            </a:r>
            <a:endParaRPr lang="en-US" sz="2000" dirty="0"/>
          </a:p>
          <a:p>
            <a:pPr marL="457200" lvl="1" indent="0" algn="r">
              <a:buNone/>
            </a:pPr>
            <a:r>
              <a:rPr lang="en-US" sz="2000" dirty="0"/>
              <a:t>Former Director of Growth and Analytics @ </a:t>
            </a:r>
            <a:r>
              <a:rPr lang="en-US" sz="2000" dirty="0" err="1"/>
              <a:t>Hubspot</a:t>
            </a:r>
            <a:endParaRPr lang="en-US" sz="2000" dirty="0"/>
          </a:p>
        </p:txBody>
      </p:sp>
    </p:spTree>
    <p:extLst>
      <p:ext uri="{BB962C8B-B14F-4D97-AF65-F5344CB8AC3E}">
        <p14:creationId xmlns:p14="http://schemas.microsoft.com/office/powerpoint/2010/main" val="3875677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838200" y="0"/>
            <a:ext cx="7772400" cy="685800"/>
          </a:xfrm>
        </p:spPr>
        <p:txBody>
          <a:bodyPr/>
          <a:lstStyle/>
          <a:p>
            <a:pPr eaLnBrk="1" hangingPunct="1"/>
            <a:r>
              <a:rPr lang="en-US" altLang="en-US" dirty="0"/>
              <a:t>Example Output</a:t>
            </a:r>
          </a:p>
        </p:txBody>
      </p:sp>
      <p:graphicFrame>
        <p:nvGraphicFramePr>
          <p:cNvPr id="2" name="Table 1"/>
          <p:cNvGraphicFramePr>
            <a:graphicFrameLocks noGrp="1"/>
          </p:cNvGraphicFramePr>
          <p:nvPr/>
        </p:nvGraphicFramePr>
        <p:xfrm>
          <a:off x="304801" y="685801"/>
          <a:ext cx="8000999" cy="2790008"/>
        </p:xfrm>
        <a:graphic>
          <a:graphicData uri="http://schemas.openxmlformats.org/drawingml/2006/table">
            <a:tbl>
              <a:tblPr/>
              <a:tblGrid>
                <a:gridCol w="2823766">
                  <a:extLst>
                    <a:ext uri="{9D8B030D-6E8A-4147-A177-3AD203B41FA5}">
                      <a16:colId xmlns:a16="http://schemas.microsoft.com/office/drawing/2014/main" val="20000"/>
                    </a:ext>
                  </a:extLst>
                </a:gridCol>
                <a:gridCol w="1345406">
                  <a:extLst>
                    <a:ext uri="{9D8B030D-6E8A-4147-A177-3AD203B41FA5}">
                      <a16:colId xmlns:a16="http://schemas.microsoft.com/office/drawing/2014/main" val="20001"/>
                    </a:ext>
                  </a:extLst>
                </a:gridCol>
                <a:gridCol w="1343421">
                  <a:extLst>
                    <a:ext uri="{9D8B030D-6E8A-4147-A177-3AD203B41FA5}">
                      <a16:colId xmlns:a16="http://schemas.microsoft.com/office/drawing/2014/main" val="20002"/>
                    </a:ext>
                  </a:extLst>
                </a:gridCol>
                <a:gridCol w="1345406">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57763">
                <a:tc gridSpan="3">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Coefficients:</a:t>
                      </a:r>
                    </a:p>
                  </a:txBody>
                  <a:tcPr marL="9525" marR="9525" marT="9517"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Calibri" charset="0"/>
                        <a:ea typeface="ＭＳ Ｐゴシック" charset="-128"/>
                      </a:endParaRPr>
                    </a:p>
                  </a:txBody>
                  <a:tcPr marL="9525" marR="9525" marT="9517" marB="0"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Calibri" charset="0"/>
                        <a:ea typeface="ＭＳ Ｐゴシック" charset="-128"/>
                      </a:endParaRPr>
                    </a:p>
                  </a:txBody>
                  <a:tcPr marL="9525" marR="9525" marT="9517"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73980">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alibri" charset="0"/>
                        <a:ea typeface="ＭＳ Ｐゴシック" charset="-128"/>
                      </a:endParaRPr>
                    </a:p>
                  </a:txBody>
                  <a:tcPr marL="9525" marR="9525" marT="9517" marB="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Estimate</a:t>
                      </a:r>
                    </a:p>
                  </a:txBody>
                  <a:tcPr marL="9525" marR="9525" marT="9517"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Std. Error</a:t>
                      </a:r>
                    </a:p>
                  </a:txBody>
                  <a:tcPr marL="9525" marR="9525" marT="9517" marB="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Z Value</a:t>
                      </a:r>
                    </a:p>
                  </a:txBody>
                  <a:tcPr marL="9525" marR="9525" marT="9517" marB="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charset="0"/>
                          <a:ea typeface="ＭＳ Ｐゴシック" charset="-128"/>
                        </a:rPr>
                        <a:t>Pr (&gt;|z|)</a:t>
                      </a:r>
                    </a:p>
                  </a:txBody>
                  <a:tcPr marL="9525" marR="9525" marT="9517" marB="0" anchor="b" horzOverflow="overflow">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980">
                <a:tc>
                  <a:txBody>
                    <a:bodyPr/>
                    <a:lstStyle/>
                    <a:p>
                      <a:pPr algn="l" fontAlgn="b"/>
                      <a:r>
                        <a:rPr lang="en-US" sz="2000" b="0" i="0" u="none" strike="noStrike">
                          <a:solidFill>
                            <a:srgbClr val="000000"/>
                          </a:solidFill>
                          <a:effectLst/>
                          <a:latin typeface="Calibri" panose="020F0502020204030204" pitchFamily="34" charset="0"/>
                        </a:rPr>
                        <a:t>(Intercept)</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-4.095</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1.341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-3.054</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0.002</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432237"/>
                  </a:ext>
                </a:extLst>
              </a:tr>
              <a:tr h="365085">
                <a:tc>
                  <a:txBody>
                    <a:bodyPr/>
                    <a:lstStyle/>
                    <a:p>
                      <a:pPr algn="l" fontAlgn="b"/>
                      <a:r>
                        <a:rPr lang="en-US" sz="2000" b="0" i="0" u="none" strike="noStrike" dirty="0">
                          <a:solidFill>
                            <a:srgbClr val="000000"/>
                          </a:solidFill>
                          <a:effectLst/>
                          <a:latin typeface="Calibri" panose="020F0502020204030204" pitchFamily="34" charset="0"/>
                        </a:rPr>
                        <a:t>Plan.things</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-0.168</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0.191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-0.877</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0.380</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5372246"/>
                  </a:ext>
                </a:extLst>
              </a:tr>
              <a:tr h="299206">
                <a:tc>
                  <a:txBody>
                    <a:bodyPr/>
                    <a:lstStyle/>
                    <a:p>
                      <a:pPr algn="l" fontAlgn="b"/>
                      <a:r>
                        <a:rPr lang="en-US" sz="2000" b="0" i="0" u="none" strike="noStrike">
                          <a:solidFill>
                            <a:srgbClr val="000000"/>
                          </a:solidFill>
                          <a:effectLst/>
                          <a:latin typeface="Calibri" panose="020F0502020204030204" pitchFamily="34" charset="0"/>
                        </a:rPr>
                        <a:t>Care.about.Health</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0.703</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0.203</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3.466</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0.001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8198743"/>
                  </a:ext>
                </a:extLst>
              </a:tr>
              <a:tr h="299206">
                <a:tc>
                  <a:txBody>
                    <a:bodyPr/>
                    <a:lstStyle/>
                    <a:p>
                      <a:pPr algn="l" fontAlgn="b"/>
                      <a:r>
                        <a:rPr lang="en-US" sz="2000" b="0" i="0" u="none" strike="noStrike">
                          <a:solidFill>
                            <a:srgbClr val="000000"/>
                          </a:solidFill>
                          <a:effectLst/>
                          <a:latin typeface="Calibri" panose="020F0502020204030204" pitchFamily="34" charset="0"/>
                        </a:rPr>
                        <a:t>Purchase.Local</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0.582</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0.215</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2.712</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0.007</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6446535"/>
                  </a:ext>
                </a:extLst>
              </a:tr>
              <a:tr h="473980">
                <a:tc>
                  <a:txBody>
                    <a:bodyPr/>
                    <a:lstStyle/>
                    <a:p>
                      <a:pPr algn="l" fontAlgn="b"/>
                      <a:r>
                        <a:rPr lang="en-US" sz="2000" b="0" i="0" u="none" strike="noStrike" dirty="0">
                          <a:solidFill>
                            <a:srgbClr val="000000"/>
                          </a:solidFill>
                          <a:effectLst/>
                          <a:latin typeface="Calibri" panose="020F0502020204030204" pitchFamily="34" charset="0"/>
                        </a:rPr>
                        <a:t>Trouble.Spending</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-0.211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0.140</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a:solidFill>
                            <a:srgbClr val="000000"/>
                          </a:solidFill>
                          <a:effectLst/>
                          <a:latin typeface="Calibri" panose="020F0502020204030204" pitchFamily="34" charset="0"/>
                        </a:rPr>
                        <a:t>-1.501</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r" fontAlgn="b"/>
                      <a:r>
                        <a:rPr lang="en-US" sz="2000" b="0" i="0" u="none" strike="noStrike" dirty="0">
                          <a:solidFill>
                            <a:srgbClr val="000000"/>
                          </a:solidFill>
                          <a:effectLst/>
                          <a:latin typeface="Calibri" panose="020F0502020204030204" pitchFamily="34" charset="0"/>
                        </a:rPr>
                        <a:t>0.133</a:t>
                      </a:r>
                    </a:p>
                  </a:txBody>
                  <a:tcPr marL="9053" marR="9053" marT="9053"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4897225"/>
                  </a:ext>
                </a:extLst>
              </a:tr>
            </a:tbl>
          </a:graphicData>
        </a:graphic>
      </p:graphicFrame>
      <p:sp>
        <p:nvSpPr>
          <p:cNvPr id="3" name="TextBox 2">
            <a:extLst>
              <a:ext uri="{FF2B5EF4-FFF2-40B4-BE49-F238E27FC236}">
                <a16:creationId xmlns:a16="http://schemas.microsoft.com/office/drawing/2014/main" id="{CB2447C5-E0A2-489A-9171-8B32A518F0C0}"/>
              </a:ext>
            </a:extLst>
          </p:cNvPr>
          <p:cNvSpPr txBox="1"/>
          <p:nvPr/>
        </p:nvSpPr>
        <p:spPr>
          <a:xfrm>
            <a:off x="10886" y="3684051"/>
            <a:ext cx="9514114" cy="2246769"/>
          </a:xfrm>
          <a:prstGeom prst="rect">
            <a:avLst/>
          </a:prstGeom>
          <a:noFill/>
        </p:spPr>
        <p:txBody>
          <a:bodyPr wrap="square" rtlCol="0">
            <a:spAutoFit/>
          </a:bodyPr>
          <a:lstStyle/>
          <a:p>
            <a:r>
              <a:rPr lang="en-US" sz="2000" dirty="0"/>
              <a:t>Compute:</a:t>
            </a:r>
          </a:p>
          <a:p>
            <a:r>
              <a:rPr lang="en-US" sz="2000" dirty="0"/>
              <a:t>U1 = -4.095 +.70*(4.18)+.58*(1) AND p(customer) = exp(U1)/{1+exp(U1)}</a:t>
            </a:r>
          </a:p>
          <a:p>
            <a:endParaRPr lang="en-US" sz="2000" dirty="0"/>
          </a:p>
          <a:p>
            <a:r>
              <a:rPr lang="en-US" sz="2000" dirty="0"/>
              <a:t>&amp;</a:t>
            </a:r>
          </a:p>
          <a:p>
            <a:endParaRPr lang="en-US" sz="2000" dirty="0"/>
          </a:p>
          <a:p>
            <a:r>
              <a:rPr lang="en-US" sz="2000" dirty="0"/>
              <a:t>U2 = -4.095 +.70*(4.18)+.58*(2) AND p(customer) = exp(U2)/{1+exp(U2)}</a:t>
            </a:r>
          </a:p>
          <a:p>
            <a:endParaRPr lang="en-US" sz="2000" dirty="0"/>
          </a:p>
        </p:txBody>
      </p:sp>
    </p:spTree>
    <p:extLst>
      <p:ext uri="{BB962C8B-B14F-4D97-AF65-F5344CB8AC3E}">
        <p14:creationId xmlns:p14="http://schemas.microsoft.com/office/powerpoint/2010/main" val="1156283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838200"/>
          <a:ext cx="7696200" cy="2959100"/>
        </p:xfrm>
        <a:graphic>
          <a:graphicData uri="http://schemas.openxmlformats.org/drawingml/2006/table">
            <a:tbl>
              <a:tblPr/>
              <a:tblGrid>
                <a:gridCol w="32766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2374900">
                  <a:extLst>
                    <a:ext uri="{9D8B030D-6E8A-4147-A177-3AD203B41FA5}">
                      <a16:colId xmlns:a16="http://schemas.microsoft.com/office/drawing/2014/main" val="20002"/>
                    </a:ext>
                  </a:extLst>
                </a:gridCol>
              </a:tblGrid>
              <a:tr h="476250">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charset="0"/>
                          <a:ea typeface="ＭＳ Ｐゴシック" charset="-128"/>
                        </a:rPr>
                        <a:t>Coefficient of  Purchase Local (</a:t>
                      </a:r>
                      <a:r>
                        <a:rPr kumimoji="0" lang="en-US" altLang="en-US" sz="2000" b="0" i="0" u="none" strike="noStrike" cap="none" normalizeH="0" baseline="0" dirty="0" err="1">
                          <a:ln>
                            <a:noFill/>
                          </a:ln>
                          <a:solidFill>
                            <a:srgbClr val="000000"/>
                          </a:solidFill>
                          <a:effectLst/>
                          <a:latin typeface="Times New Roman" charset="0"/>
                          <a:ea typeface="ＭＳ Ｐゴシック" charset="-128"/>
                        </a:rPr>
                        <a:t>b</a:t>
                      </a:r>
                      <a:r>
                        <a:rPr kumimoji="0" lang="en-US" altLang="en-US" sz="2000" b="0" i="0" u="none" strike="noStrike" cap="none" normalizeH="0" baseline="-25000" dirty="0" err="1">
                          <a:ln>
                            <a:noFill/>
                          </a:ln>
                          <a:solidFill>
                            <a:srgbClr val="000000"/>
                          </a:solidFill>
                          <a:effectLst/>
                          <a:latin typeface="Times New Roman" charset="0"/>
                          <a:ea typeface="ＭＳ Ｐゴシック" charset="-128"/>
                        </a:rPr>
                        <a:t>plocal</a:t>
                      </a:r>
                      <a:r>
                        <a:rPr kumimoji="0" lang="en-US" altLang="en-US" sz="2000" b="0" i="0" u="none" strike="noStrike" cap="none" normalizeH="0" baseline="0" dirty="0">
                          <a:ln>
                            <a:noFill/>
                          </a:ln>
                          <a:solidFill>
                            <a:srgbClr val="000000"/>
                          </a:solidFill>
                          <a:effectLst/>
                          <a:latin typeface="Times New Roman" charset="0"/>
                          <a:ea typeface="ＭＳ Ｐゴシック" charset="-128"/>
                        </a:rPr>
                        <a:t>)</a:t>
                      </a:r>
                      <a:endParaRPr kumimoji="0" lang="en-US" altLang="en-US" sz="2000" b="0" i="0" u="none" strike="noStrike" cap="none" normalizeH="0" baseline="0" dirty="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charset="0"/>
                          <a:ea typeface="ＭＳ Ｐゴシック" charset="-128"/>
                        </a:rPr>
                        <a:t>0.58</a:t>
                      </a: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238125">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Times New Roman" charset="0"/>
                          <a:ea typeface="ＭＳ Ｐゴシック" charset="-128"/>
                        </a:rPr>
                        <a:t>Exp</a:t>
                      </a:r>
                      <a:r>
                        <a:rPr kumimoji="0" lang="en-US" altLang="en-US" sz="2000" b="0" i="0" u="none" strike="noStrike" cap="none" normalizeH="0" baseline="0" dirty="0">
                          <a:ln>
                            <a:noFill/>
                          </a:ln>
                          <a:solidFill>
                            <a:srgbClr val="000000"/>
                          </a:solidFill>
                          <a:effectLst/>
                          <a:latin typeface="Times New Roman" charset="0"/>
                          <a:ea typeface="ＭＳ Ｐゴシック" charset="-128"/>
                        </a:rPr>
                        <a:t>(</a:t>
                      </a:r>
                      <a:r>
                        <a:rPr kumimoji="0" lang="en-US" altLang="en-US" sz="2000" b="0" i="0" u="none" strike="noStrike" cap="none" normalizeH="0" baseline="0" dirty="0" err="1">
                          <a:ln>
                            <a:noFill/>
                          </a:ln>
                          <a:solidFill>
                            <a:srgbClr val="000000"/>
                          </a:solidFill>
                          <a:effectLst/>
                          <a:latin typeface="Times New Roman" charset="0"/>
                          <a:ea typeface="ＭＳ Ｐゴシック" charset="-128"/>
                        </a:rPr>
                        <a:t>b</a:t>
                      </a:r>
                      <a:r>
                        <a:rPr kumimoji="0" lang="en-US" altLang="en-US" sz="2000" b="0" i="0" u="none" strike="noStrike" cap="none" normalizeH="0" baseline="-25000" dirty="0" err="1">
                          <a:ln>
                            <a:noFill/>
                          </a:ln>
                          <a:solidFill>
                            <a:srgbClr val="000000"/>
                          </a:solidFill>
                          <a:effectLst/>
                          <a:latin typeface="Times New Roman" charset="0"/>
                          <a:ea typeface="ＭＳ Ｐゴシック" charset="-128"/>
                        </a:rPr>
                        <a:t>plocal</a:t>
                      </a:r>
                      <a:r>
                        <a:rPr kumimoji="0" lang="en-US" altLang="en-US" sz="2000" b="0" i="0" u="none" strike="noStrike" cap="none" normalizeH="0" baseline="0" dirty="0">
                          <a:ln>
                            <a:noFill/>
                          </a:ln>
                          <a:solidFill>
                            <a:srgbClr val="000000"/>
                          </a:solidFill>
                          <a:effectLst/>
                          <a:latin typeface="Times New Roman" charset="0"/>
                          <a:ea typeface="ＭＳ Ｐゴシック" charset="-128"/>
                        </a:rPr>
                        <a:t>)</a:t>
                      </a:r>
                      <a:endParaRPr kumimoji="0" lang="en-US" altLang="en-US" sz="2000" b="0" i="0" u="none" strike="noStrike" cap="none" normalizeH="0" baseline="0" dirty="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charset="0"/>
                          <a:ea typeface="ＭＳ Ｐゴシック" charset="-128"/>
                        </a:rPr>
                        <a:t>1.79</a:t>
                      </a:r>
                      <a:endParaRPr kumimoji="0" lang="en-US" altLang="en-US" sz="2000" b="0" i="0" u="none" strike="noStrike" cap="none" normalizeH="0" baseline="0" dirty="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238125">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428625">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charset="0"/>
                          <a:ea typeface="ＭＳ Ｐゴシック" charset="-128"/>
                        </a:rPr>
                        <a:t>Purchase Local = 2</a:t>
                      </a:r>
                      <a:endParaRPr kumimoji="0" lang="en-US" altLang="en-US" sz="2000" b="0" i="0" u="none" strike="noStrike" cap="none" normalizeH="0" baseline="0" dirty="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charset="0"/>
                          <a:ea typeface="ＭＳ Ｐゴシック" charset="-128"/>
                        </a:rPr>
                        <a:t>Purchase Local =1</a:t>
                      </a:r>
                      <a:endParaRPr kumimoji="0" lang="en-US" altLang="en-US" sz="2000" b="0" i="0" u="none" strike="noStrike" cap="none" normalizeH="0" baseline="0" dirty="0">
                        <a:ln>
                          <a:noFill/>
                        </a:ln>
                        <a:solidFill>
                          <a:srgbClr val="000000"/>
                        </a:solidFill>
                        <a:effectLst/>
                        <a:latin typeface="Calibri" charset="0"/>
                        <a:ea typeface="ＭＳ Ｐゴシック" charset="-128"/>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381000">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charset="0"/>
                          <a:ea typeface="ＭＳ Ｐゴシック" charset="-128"/>
                        </a:rPr>
                        <a:t>U = </a:t>
                      </a:r>
                      <a:r>
                        <a:rPr kumimoji="0" lang="en-US" altLang="en-US" sz="2000" b="0" i="0" u="none" strike="noStrike" cap="none" normalizeH="0" baseline="0" dirty="0" err="1">
                          <a:ln>
                            <a:noFill/>
                          </a:ln>
                          <a:solidFill>
                            <a:srgbClr val="000000"/>
                          </a:solidFill>
                          <a:effectLst/>
                          <a:latin typeface="Calibri" charset="0"/>
                          <a:ea typeface="ＭＳ Ｐゴシック" charset="-128"/>
                        </a:rPr>
                        <a:t>a+bx</a:t>
                      </a:r>
                      <a:endParaRPr kumimoji="0" lang="en-US" altLang="en-US" sz="2000" b="0" i="0" u="none" strike="noStrike" cap="none" normalizeH="0" baseline="0" dirty="0">
                        <a:ln>
                          <a:noFill/>
                        </a:ln>
                        <a:solidFill>
                          <a:srgbClr val="000000"/>
                        </a:solidFill>
                        <a:effectLst/>
                        <a:latin typeface="Calibri" charset="0"/>
                        <a:ea typeface="ＭＳ Ｐゴシック"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charset="0"/>
                          <a:ea typeface="ＭＳ Ｐゴシック" charset="-128"/>
                        </a:rPr>
                        <a:t>-.009</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charset="0"/>
                          <a:ea typeface="ＭＳ Ｐゴシック" charset="-128"/>
                        </a:rPr>
                        <a:t>-.589</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r h="457200">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Calibri" charset="0"/>
                          <a:ea typeface="ＭＳ Ｐゴシック" charset="-128"/>
                        </a:rPr>
                        <a:t>P(sale) = exp(u)/(1+exp(u))</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charset="0"/>
                          <a:ea typeface="ＭＳ Ｐゴシック" charset="-128"/>
                        </a:rPr>
                        <a:t>0.49</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charset="0"/>
                          <a:ea typeface="ＭＳ Ｐゴシック" charset="-128"/>
                        </a:rPr>
                        <a:t>0.36</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5"/>
                  </a:ext>
                </a:extLst>
              </a:tr>
              <a:tr h="444500">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charset="0"/>
                          <a:ea typeface="ＭＳ Ｐゴシック" charset="-128"/>
                        </a:rPr>
                        <a:t>difference</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charset="0"/>
                          <a:ea typeface="ＭＳ Ｐゴシック" charset="-128"/>
                        </a:rPr>
                        <a:t>0.13</a:t>
                      </a: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ct val="20000"/>
                        </a:spcBef>
                        <a:defRPr sz="2800">
                          <a:solidFill>
                            <a:schemeClr val="tx1"/>
                          </a:solidFill>
                          <a:latin typeface="Times New Roman" charset="0"/>
                          <a:ea typeface="ＭＳ Ｐゴシック" charset="-128"/>
                        </a:defRPr>
                      </a:lvl1pPr>
                      <a:lvl2pPr marL="742950" indent="-285750" eaLnBrk="0" hangingPunct="0">
                        <a:spcBef>
                          <a:spcPct val="20000"/>
                        </a:spcBef>
                        <a:defRPr sz="2400">
                          <a:solidFill>
                            <a:schemeClr val="tx1"/>
                          </a:solidFill>
                          <a:latin typeface="Times New Roman" charset="0"/>
                          <a:ea typeface="ＭＳ Ｐゴシック" charset="-128"/>
                        </a:defRPr>
                      </a:lvl2pPr>
                      <a:lvl3pPr marL="1143000" indent="-228600" eaLnBrk="0" hangingPunct="0">
                        <a:spcBef>
                          <a:spcPct val="20000"/>
                        </a:spcBef>
                        <a:defRPr sz="2000">
                          <a:solidFill>
                            <a:schemeClr val="tx1"/>
                          </a:solidFill>
                          <a:latin typeface="Times New Roman" charset="0"/>
                          <a:ea typeface="ＭＳ Ｐゴシック" charset="-128"/>
                        </a:defRPr>
                      </a:lvl3pPr>
                      <a:lvl4pPr marL="1600200" indent="-228600" eaLnBrk="0" hangingPunct="0">
                        <a:spcBef>
                          <a:spcPct val="20000"/>
                        </a:spcBef>
                        <a:defRPr>
                          <a:solidFill>
                            <a:schemeClr val="tx1"/>
                          </a:solidFill>
                          <a:latin typeface="Times New Roman" charset="0"/>
                          <a:ea typeface="ＭＳ Ｐゴシック" charset="-128"/>
                        </a:defRPr>
                      </a:lvl4pPr>
                      <a:lvl5pPr marL="2057400" indent="-228600" eaLnBrk="0" hangingPunct="0">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alibri" charset="0"/>
                        <a:ea typeface="ＭＳ Ｐゴシック" charset="-128"/>
                      </a:endParaRPr>
                    </a:p>
                  </a:txBody>
                  <a:tcPr marL="12700" marR="12700" marT="1270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6"/>
                  </a:ext>
                </a:extLst>
              </a:tr>
            </a:tbl>
          </a:graphicData>
        </a:graphic>
      </p:graphicFrame>
      <p:sp>
        <p:nvSpPr>
          <p:cNvPr id="44067" name="Rectangle 2"/>
          <p:cNvSpPr>
            <a:spLocks noGrp="1" noChangeArrowheads="1"/>
          </p:cNvSpPr>
          <p:nvPr>
            <p:ph type="title"/>
          </p:nvPr>
        </p:nvSpPr>
        <p:spPr/>
        <p:txBody>
          <a:bodyPr/>
          <a:lstStyle/>
          <a:p>
            <a:pPr eaLnBrk="1" hangingPunct="1"/>
            <a:r>
              <a:rPr lang="en-US" altLang="en-US" sz="2800" dirty="0"/>
              <a:t>Example: What are Sticks Kebab Customers?</a:t>
            </a:r>
          </a:p>
        </p:txBody>
      </p:sp>
      <p:sp>
        <p:nvSpPr>
          <p:cNvPr id="3" name="TextBox 2"/>
          <p:cNvSpPr txBox="1"/>
          <p:nvPr/>
        </p:nvSpPr>
        <p:spPr>
          <a:xfrm>
            <a:off x="228600" y="4572000"/>
            <a:ext cx="3581399" cy="830997"/>
          </a:xfrm>
          <a:prstGeom prst="rect">
            <a:avLst/>
          </a:prstGeom>
          <a:noFill/>
        </p:spPr>
        <p:txBody>
          <a:bodyPr wrap="square" rtlCol="0">
            <a:spAutoFit/>
          </a:bodyPr>
          <a:lstStyle/>
          <a:p>
            <a:r>
              <a:rPr lang="en-US" dirty="0"/>
              <a:t>U = -4.095+.70*avg(care about health)+.58*(2)</a:t>
            </a:r>
          </a:p>
        </p:txBody>
      </p:sp>
      <p:cxnSp>
        <p:nvCxnSpPr>
          <p:cNvPr id="6" name="Straight Arrow Connector 5"/>
          <p:cNvCxnSpPr>
            <a:cxnSpLocks/>
          </p:cNvCxnSpPr>
          <p:nvPr/>
        </p:nvCxnSpPr>
        <p:spPr>
          <a:xfrm flipV="1">
            <a:off x="2743200" y="2819400"/>
            <a:ext cx="2895600" cy="17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DF2A3-D72C-475F-905A-498F69E79D03}"/>
              </a:ext>
            </a:extLst>
          </p:cNvPr>
          <p:cNvCxnSpPr/>
          <p:nvPr/>
        </p:nvCxnSpPr>
        <p:spPr>
          <a:xfrm flipH="1" flipV="1">
            <a:off x="6286500" y="3639553"/>
            <a:ext cx="8382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E788C-890A-4DB0-81A9-B72334285356}"/>
              </a:ext>
            </a:extLst>
          </p:cNvPr>
          <p:cNvSpPr txBox="1"/>
          <p:nvPr/>
        </p:nvSpPr>
        <p:spPr>
          <a:xfrm>
            <a:off x="4267200" y="4372850"/>
            <a:ext cx="4876800" cy="1569660"/>
          </a:xfrm>
          <a:prstGeom prst="rect">
            <a:avLst/>
          </a:prstGeom>
          <a:solidFill>
            <a:schemeClr val="accent3">
              <a:lumMod val="95000"/>
            </a:schemeClr>
          </a:solidFill>
        </p:spPr>
        <p:txBody>
          <a:bodyPr wrap="square" rtlCol="0">
            <a:spAutoFit/>
          </a:bodyPr>
          <a:lstStyle/>
          <a:p>
            <a:r>
              <a:rPr lang="en-US" b="1" dirty="0">
                <a:solidFill>
                  <a:srgbClr val="FF0000"/>
                </a:solidFill>
              </a:rPr>
              <a:t>Customers who responded 2 on purchase local are 13% more likely to be customers than customers who responded 1</a:t>
            </a:r>
          </a:p>
        </p:txBody>
      </p:sp>
    </p:spTree>
    <p:extLst>
      <p:ext uri="{BB962C8B-B14F-4D97-AF65-F5344CB8AC3E}">
        <p14:creationId xmlns:p14="http://schemas.microsoft.com/office/powerpoint/2010/main" val="47847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Key strategies for improving employee retentionMultiCam Canada">
            <a:extLst>
              <a:ext uri="{FF2B5EF4-FFF2-40B4-BE49-F238E27FC236}">
                <a16:creationId xmlns:a16="http://schemas.microsoft.com/office/drawing/2014/main" id="{B04D4113-6620-4000-9A2F-6D9013ED33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488" y="735997"/>
            <a:ext cx="8963025" cy="4750403"/>
          </a:xfrm>
          <a:prstGeom prst="rect">
            <a:avLst/>
          </a:prstGeom>
          <a:solidFill>
            <a:srgbClr val="FFFFFF"/>
          </a:solidFill>
        </p:spPr>
      </p:pic>
    </p:spTree>
    <p:extLst>
      <p:ext uri="{BB962C8B-B14F-4D97-AF65-F5344CB8AC3E}">
        <p14:creationId xmlns:p14="http://schemas.microsoft.com/office/powerpoint/2010/main" val="217962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381000" y="762000"/>
            <a:ext cx="8229600" cy="1143000"/>
          </a:xfrm>
        </p:spPr>
        <p:txBody>
          <a:bodyPr/>
          <a:lstStyle/>
          <a:p>
            <a:r>
              <a:rPr lang="en-US" altLang="en-US"/>
              <a:t>Reaction to econometric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08200"/>
            <a:ext cx="28448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936750"/>
            <a:ext cx="2195513"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936750"/>
            <a:ext cx="21336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691063"/>
            <a:ext cx="152400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a:t>Model Building</a:t>
            </a:r>
          </a:p>
        </p:txBody>
      </p:sp>
      <p:sp>
        <p:nvSpPr>
          <p:cNvPr id="53250" name="Content Placeholder 2"/>
          <p:cNvSpPr>
            <a:spLocks noGrp="1"/>
          </p:cNvSpPr>
          <p:nvPr>
            <p:ph idx="1"/>
          </p:nvPr>
        </p:nvSpPr>
        <p:spPr/>
        <p:txBody>
          <a:bodyPr/>
          <a:lstStyle/>
          <a:p>
            <a:r>
              <a:rPr lang="en-US" altLang="en-US"/>
              <a:t>Determine properties of dependent variable</a:t>
            </a:r>
          </a:p>
          <a:p>
            <a:pPr lvl="1"/>
            <a:r>
              <a:rPr lang="en-US" altLang="en-US">
                <a:ea typeface="ＭＳ Ｐゴシック" charset="-128"/>
              </a:rPr>
              <a:t>Linear, + ve values, Dummy Variable, text data</a:t>
            </a:r>
          </a:p>
          <a:p>
            <a:endParaRPr lang="en-US" altLang="en-US"/>
          </a:p>
          <a:p>
            <a:r>
              <a:rPr lang="en-US" altLang="en-US"/>
              <a:t>Select model that reflects dependent variable properties</a:t>
            </a:r>
          </a:p>
          <a:p>
            <a:pPr lvl="1"/>
            <a:r>
              <a:rPr lang="en-US" altLang="en-US">
                <a:ea typeface="ＭＳ Ｐゴシック" charset="-128"/>
              </a:rPr>
              <a:t>Logistic regression for dummy variables</a:t>
            </a:r>
          </a:p>
          <a:p>
            <a:pPr lvl="1"/>
            <a:endParaRPr lang="en-US" altLang="en-US">
              <a:ea typeface="ＭＳ Ｐゴシック"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en-US"/>
              <a:t>Model Building</a:t>
            </a:r>
          </a:p>
        </p:txBody>
      </p:sp>
      <p:sp>
        <p:nvSpPr>
          <p:cNvPr id="54274" name="Content Placeholder 2"/>
          <p:cNvSpPr>
            <a:spLocks noGrp="1"/>
          </p:cNvSpPr>
          <p:nvPr>
            <p:ph idx="1"/>
          </p:nvPr>
        </p:nvSpPr>
        <p:spPr/>
        <p:txBody>
          <a:bodyPr/>
          <a:lstStyle/>
          <a:p>
            <a:r>
              <a:rPr lang="en-US" altLang="en-US"/>
              <a:t>Include the decision variable of interest among the independent variable set</a:t>
            </a:r>
          </a:p>
          <a:p>
            <a:pPr lvl="1"/>
            <a:r>
              <a:rPr lang="en-US" altLang="en-US">
                <a:ea typeface="ＭＳ Ｐゴシック" charset="-128"/>
              </a:rPr>
              <a:t>Price, advertising, etc</a:t>
            </a:r>
          </a:p>
          <a:p>
            <a:endParaRPr lang="en-US" altLang="en-US"/>
          </a:p>
          <a:p>
            <a:r>
              <a:rPr lang="en-US" altLang="en-US"/>
              <a:t>Include common control variables</a:t>
            </a:r>
          </a:p>
          <a:p>
            <a:pPr lvl="1"/>
            <a:r>
              <a:rPr lang="en-US" altLang="en-US">
                <a:ea typeface="ＭＳ Ｐゴシック" charset="-128"/>
              </a:rPr>
              <a:t>Quality, Distribution, Demographics, Tenure, Competition etc.</a:t>
            </a:r>
          </a:p>
          <a:p>
            <a:endParaRPr lang="en-US" altLang="en-US"/>
          </a:p>
          <a:p>
            <a:endParaRPr lang="en-US" altLang="en-US"/>
          </a:p>
          <a:p>
            <a:pPr lvl="1"/>
            <a:endParaRPr lang="en-US" altLang="en-US">
              <a:ea typeface="ＭＳ Ｐゴシック"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a:t>Model Building</a:t>
            </a:r>
          </a:p>
        </p:txBody>
      </p:sp>
      <p:sp>
        <p:nvSpPr>
          <p:cNvPr id="55298" name="Content Placeholder 2"/>
          <p:cNvSpPr>
            <a:spLocks noGrp="1"/>
          </p:cNvSpPr>
          <p:nvPr>
            <p:ph idx="1"/>
          </p:nvPr>
        </p:nvSpPr>
        <p:spPr/>
        <p:txBody>
          <a:bodyPr/>
          <a:lstStyle/>
          <a:p>
            <a:r>
              <a:rPr lang="en-US" altLang="en-US"/>
              <a:t>Does including lagged dependent variable lead to UNIT ROOT?</a:t>
            </a:r>
          </a:p>
          <a:p>
            <a:endParaRPr lang="en-US" altLang="en-US"/>
          </a:p>
          <a:p>
            <a:r>
              <a:rPr lang="en-US" altLang="en-US"/>
              <a:t>If UNIT ROOT, use difference as the dependent variable</a:t>
            </a:r>
          </a:p>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a:t>Marketing Mix Models - Summary</a:t>
            </a:r>
          </a:p>
        </p:txBody>
      </p:sp>
      <p:sp>
        <p:nvSpPr>
          <p:cNvPr id="56322" name="Content Placeholder 2"/>
          <p:cNvSpPr>
            <a:spLocks noGrp="1"/>
          </p:cNvSpPr>
          <p:nvPr>
            <p:ph idx="1"/>
          </p:nvPr>
        </p:nvSpPr>
        <p:spPr>
          <a:xfrm>
            <a:off x="685800" y="914400"/>
            <a:ext cx="7772400" cy="4724400"/>
          </a:xfrm>
        </p:spPr>
        <p:txBody>
          <a:bodyPr/>
          <a:lstStyle/>
          <a:p>
            <a:r>
              <a:rPr lang="en-US" altLang="en-US" sz="2400"/>
              <a:t>Are independent variables correlated?</a:t>
            </a:r>
          </a:p>
          <a:p>
            <a:pPr lvl="1"/>
            <a:r>
              <a:rPr lang="en-US" altLang="en-US" sz="2000">
                <a:ea typeface="ＭＳ Ｐゴシック" charset="-128"/>
              </a:rPr>
              <a:t>Is the sign of a variable not making sense?</a:t>
            </a:r>
          </a:p>
          <a:p>
            <a:pPr lvl="1"/>
            <a:r>
              <a:rPr lang="en-US" altLang="en-US" sz="2000">
                <a:ea typeface="ＭＳ Ｐゴシック" charset="-128"/>
              </a:rPr>
              <a:t>Is the significance and sign of the coefficient changing with other variables in the model?</a:t>
            </a:r>
          </a:p>
          <a:p>
            <a:endParaRPr lang="en-US" altLang="en-US" sz="2400"/>
          </a:p>
          <a:p>
            <a:r>
              <a:rPr lang="en-US" altLang="en-US" sz="2400"/>
              <a:t>Do we have an omitted variable bias?</a:t>
            </a:r>
          </a:p>
          <a:p>
            <a:endParaRPr lang="en-US" altLang="en-US" sz="2400"/>
          </a:p>
          <a:p>
            <a:r>
              <a:rPr lang="en-US" altLang="en-US" sz="2400"/>
              <a:t>If no omitted variable bias-</a:t>
            </a:r>
          </a:p>
          <a:p>
            <a:pPr lvl="1"/>
            <a:r>
              <a:rPr lang="en-US" altLang="en-US" sz="2000">
                <a:ea typeface="ＭＳ Ｐゴシック" charset="-128"/>
              </a:rPr>
              <a:t>Check for correlation among independent variables</a:t>
            </a:r>
          </a:p>
          <a:p>
            <a:pPr lvl="1"/>
            <a:r>
              <a:rPr lang="en-US" altLang="en-US" sz="2000">
                <a:ea typeface="ＭＳ Ｐゴシック" charset="-128"/>
              </a:rPr>
              <a:t>If they are correlated; try combining them (add/subtract/divide/multiply etc.)</a:t>
            </a:r>
          </a:p>
          <a:p>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a:t>Model Building</a:t>
            </a:r>
          </a:p>
        </p:txBody>
      </p:sp>
      <p:sp>
        <p:nvSpPr>
          <p:cNvPr id="57346" name="Content Placeholder 2"/>
          <p:cNvSpPr>
            <a:spLocks noGrp="1"/>
          </p:cNvSpPr>
          <p:nvPr>
            <p:ph idx="1"/>
          </p:nvPr>
        </p:nvSpPr>
        <p:spPr/>
        <p:txBody>
          <a:bodyPr/>
          <a:lstStyle/>
          <a:p>
            <a:r>
              <a:rPr lang="en-US" altLang="en-US"/>
              <a:t>Does the model hint @ causality or is it a correlational model?	</a:t>
            </a:r>
          </a:p>
          <a:p>
            <a:pPr lvl="1"/>
            <a:r>
              <a:rPr lang="en-US" altLang="en-US">
                <a:ea typeface="ＭＳ Ｐゴシック" charset="-128"/>
              </a:rPr>
              <a:t>Are dependent and independent variables measured at the same time?</a:t>
            </a:r>
          </a:p>
          <a:p>
            <a:pPr lvl="1"/>
            <a:r>
              <a:rPr lang="en-US" altLang="en-US">
                <a:ea typeface="ＭＳ Ｐゴシック" charset="-128"/>
              </a:rPr>
              <a:t>Are there sufficient controls or confounding variables included</a:t>
            </a:r>
          </a:p>
          <a:p>
            <a:pPr lvl="1"/>
            <a:r>
              <a:rPr lang="en-US" altLang="en-US">
                <a:ea typeface="ＭＳ Ｐゴシック" charset="-128"/>
              </a:rPr>
              <a:t>Can a reverse causation reasonably exist</a:t>
            </a:r>
          </a:p>
          <a:p>
            <a:pPr lvl="1"/>
            <a:r>
              <a:rPr lang="en-US" altLang="en-US">
                <a:ea typeface="ＭＳ Ｐゴシック" charset="-128"/>
              </a:rPr>
              <a:t>Do we need to recommend an experiment?</a:t>
            </a:r>
          </a:p>
          <a:p>
            <a:pPr lvl="1"/>
            <a:endParaRPr lang="en-US" altLang="en-US">
              <a:ea typeface="ＭＳ Ｐゴシック" charset="-128"/>
            </a:endParaRPr>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827" y="0"/>
            <a:ext cx="7631172" cy="793408"/>
          </a:xfrm>
        </p:spPr>
        <p:txBody>
          <a:bodyPr/>
          <a:lstStyle/>
          <a:p>
            <a:r>
              <a:rPr lang="en-US" dirty="0"/>
              <a:t>When to apply which Model?</a:t>
            </a:r>
          </a:p>
        </p:txBody>
      </p:sp>
      <p:graphicFrame>
        <p:nvGraphicFramePr>
          <p:cNvPr id="4" name="Table 3"/>
          <p:cNvGraphicFramePr>
            <a:graphicFrameLocks noGrp="1"/>
          </p:cNvGraphicFramePr>
          <p:nvPr>
            <p:extLst>
              <p:ext uri="{D42A27DB-BD31-4B8C-83A1-F6EECF244321}">
                <p14:modId xmlns:p14="http://schemas.microsoft.com/office/powerpoint/2010/main" val="1046785332"/>
              </p:ext>
            </p:extLst>
          </p:nvPr>
        </p:nvGraphicFramePr>
        <p:xfrm>
          <a:off x="406412" y="1143000"/>
          <a:ext cx="8508987" cy="4433040"/>
        </p:xfrm>
        <a:graphic>
          <a:graphicData uri="http://schemas.openxmlformats.org/drawingml/2006/table">
            <a:tbl>
              <a:tblPr firstRow="1" bandRow="1">
                <a:tableStyleId>{5940675A-B579-460E-94D1-54222C63F5DA}</a:tableStyleId>
              </a:tblPr>
              <a:tblGrid>
                <a:gridCol w="2335373">
                  <a:extLst>
                    <a:ext uri="{9D8B030D-6E8A-4147-A177-3AD203B41FA5}">
                      <a16:colId xmlns:a16="http://schemas.microsoft.com/office/drawing/2014/main" val="20000"/>
                    </a:ext>
                  </a:extLst>
                </a:gridCol>
                <a:gridCol w="2392750">
                  <a:extLst>
                    <a:ext uri="{9D8B030D-6E8A-4147-A177-3AD203B41FA5}">
                      <a16:colId xmlns:a16="http://schemas.microsoft.com/office/drawing/2014/main" val="20001"/>
                    </a:ext>
                  </a:extLst>
                </a:gridCol>
                <a:gridCol w="2333065">
                  <a:extLst>
                    <a:ext uri="{9D8B030D-6E8A-4147-A177-3AD203B41FA5}">
                      <a16:colId xmlns:a16="http://schemas.microsoft.com/office/drawing/2014/main" val="20002"/>
                    </a:ext>
                  </a:extLst>
                </a:gridCol>
                <a:gridCol w="1447799">
                  <a:extLst>
                    <a:ext uri="{9D8B030D-6E8A-4147-A177-3AD203B41FA5}">
                      <a16:colId xmlns:a16="http://schemas.microsoft.com/office/drawing/2014/main" val="20003"/>
                    </a:ext>
                  </a:extLst>
                </a:gridCol>
              </a:tblGrid>
              <a:tr h="473040">
                <a:tc>
                  <a:txBody>
                    <a:bodyPr/>
                    <a:lstStyle/>
                    <a:p>
                      <a:r>
                        <a:rPr lang="en-US" sz="1600" dirty="0"/>
                        <a:t>Dependent Variable	</a:t>
                      </a:r>
                    </a:p>
                  </a:txBody>
                  <a:tcPr/>
                </a:tc>
                <a:tc>
                  <a:txBody>
                    <a:bodyPr/>
                    <a:lstStyle/>
                    <a:p>
                      <a:r>
                        <a:rPr lang="en-US" sz="1600" dirty="0"/>
                        <a:t>Example</a:t>
                      </a:r>
                    </a:p>
                  </a:txBody>
                  <a:tcPr/>
                </a:tc>
                <a:tc>
                  <a:txBody>
                    <a:bodyPr/>
                    <a:lstStyle/>
                    <a:p>
                      <a:r>
                        <a:rPr lang="en-US" sz="1600" dirty="0"/>
                        <a:t>Model</a:t>
                      </a:r>
                    </a:p>
                  </a:txBody>
                  <a:tcPr/>
                </a:tc>
                <a:tc>
                  <a:txBody>
                    <a:bodyPr/>
                    <a:lstStyle/>
                    <a:p>
                      <a:r>
                        <a:rPr lang="en-US" sz="1600" dirty="0"/>
                        <a:t>Transformation</a:t>
                      </a:r>
                    </a:p>
                  </a:txBody>
                  <a:tcPr/>
                </a:tc>
                <a:extLst>
                  <a:ext uri="{0D108BD9-81ED-4DB2-BD59-A6C34878D82A}">
                    <a16:rowId xmlns:a16="http://schemas.microsoft.com/office/drawing/2014/main" val="10000"/>
                  </a:ext>
                </a:extLst>
              </a:tr>
              <a:tr h="583200">
                <a:tc>
                  <a:txBody>
                    <a:bodyPr/>
                    <a:lstStyle/>
                    <a:p>
                      <a:r>
                        <a:rPr lang="en-US" sz="1600" dirty="0"/>
                        <a:t>Linear, positive and negative values	</a:t>
                      </a:r>
                    </a:p>
                  </a:txBody>
                  <a:tcPr/>
                </a:tc>
                <a:tc>
                  <a:txBody>
                    <a:bodyPr/>
                    <a:lstStyle/>
                    <a:p>
                      <a:endParaRPr lang="en-US" sz="1600" dirty="0"/>
                    </a:p>
                  </a:txBody>
                  <a:tcPr/>
                </a:tc>
                <a:tc>
                  <a:txBody>
                    <a:bodyPr/>
                    <a:lstStyle/>
                    <a:p>
                      <a:r>
                        <a:rPr lang="en-US" sz="1600" dirty="0"/>
                        <a:t>Multiple Regression</a:t>
                      </a:r>
                    </a:p>
                  </a:txBody>
                  <a:tcPr/>
                </a:tc>
                <a:tc>
                  <a:txBody>
                    <a:bodyPr/>
                    <a:lstStyle/>
                    <a:p>
                      <a:r>
                        <a:rPr lang="en-US" sz="1600" dirty="0"/>
                        <a:t>None</a:t>
                      </a:r>
                    </a:p>
                  </a:txBody>
                  <a:tcPr/>
                </a:tc>
                <a:extLst>
                  <a:ext uri="{0D108BD9-81ED-4DB2-BD59-A6C34878D82A}">
                    <a16:rowId xmlns:a16="http://schemas.microsoft.com/office/drawing/2014/main" val="10001"/>
                  </a:ext>
                </a:extLst>
              </a:tr>
              <a:tr h="473040">
                <a:tc>
                  <a:txBody>
                    <a:bodyPr/>
                    <a:lstStyle/>
                    <a:p>
                      <a:r>
                        <a:rPr lang="en-US" sz="1600" dirty="0"/>
                        <a:t>Linear, only positive</a:t>
                      </a:r>
                      <a:r>
                        <a:rPr lang="en-US" sz="1600" baseline="0" dirty="0"/>
                        <a:t> values</a:t>
                      </a:r>
                      <a:endParaRPr lang="en-US" sz="1600" dirty="0"/>
                    </a:p>
                  </a:txBody>
                  <a:tcPr/>
                </a:tc>
                <a:tc>
                  <a:txBody>
                    <a:bodyPr/>
                    <a:lstStyle/>
                    <a:p>
                      <a:r>
                        <a:rPr lang="en-US" sz="1600" dirty="0"/>
                        <a:t>Sales	</a:t>
                      </a:r>
                    </a:p>
                  </a:txBody>
                  <a:tcPr/>
                </a:tc>
                <a:tc>
                  <a:txBody>
                    <a:bodyPr/>
                    <a:lstStyle/>
                    <a:p>
                      <a:r>
                        <a:rPr lang="en-US" sz="1600" dirty="0"/>
                        <a:t>Multiple regression	</a:t>
                      </a:r>
                    </a:p>
                  </a:txBody>
                  <a:tcPr/>
                </a:tc>
                <a:tc>
                  <a:txBody>
                    <a:bodyPr/>
                    <a:lstStyle/>
                    <a:p>
                      <a:r>
                        <a:rPr lang="en-US" sz="1600" dirty="0"/>
                        <a:t>Log</a:t>
                      </a:r>
                    </a:p>
                  </a:txBody>
                  <a:tcPr/>
                </a:tc>
                <a:extLst>
                  <a:ext uri="{0D108BD9-81ED-4DB2-BD59-A6C34878D82A}">
                    <a16:rowId xmlns:a16="http://schemas.microsoft.com/office/drawing/2014/main" val="10002"/>
                  </a:ext>
                </a:extLst>
              </a:tr>
              <a:tr h="473040">
                <a:tc>
                  <a:txBody>
                    <a:bodyPr/>
                    <a:lstStyle/>
                    <a:p>
                      <a:r>
                        <a:rPr lang="en-US" sz="1600" dirty="0"/>
                        <a:t>Dummy Variable, 1/0</a:t>
                      </a:r>
                    </a:p>
                  </a:txBody>
                  <a:tcPr/>
                </a:tc>
                <a:tc>
                  <a:txBody>
                    <a:bodyPr/>
                    <a:lstStyle/>
                    <a:p>
                      <a:r>
                        <a:rPr lang="en-US" sz="1600" dirty="0"/>
                        <a:t>Customer Retention</a:t>
                      </a:r>
                    </a:p>
                  </a:txBody>
                  <a:tcPr/>
                </a:tc>
                <a:tc>
                  <a:txBody>
                    <a:bodyPr/>
                    <a:lstStyle/>
                    <a:p>
                      <a:r>
                        <a:rPr lang="en-US" sz="1600" dirty="0"/>
                        <a:t>Binomial </a:t>
                      </a:r>
                      <a:r>
                        <a:rPr lang="en-US" sz="1600" dirty="0" err="1"/>
                        <a:t>Logit</a:t>
                      </a:r>
                      <a:r>
                        <a:rPr lang="en-US" sz="1600" dirty="0"/>
                        <a:t>, Random</a:t>
                      </a:r>
                      <a:r>
                        <a:rPr lang="en-US" sz="1600" baseline="0" dirty="0"/>
                        <a:t> Forests </a:t>
                      </a:r>
                      <a:endParaRPr lang="en-US" sz="1600" dirty="0"/>
                    </a:p>
                  </a:txBody>
                  <a:tcPr/>
                </a:tc>
                <a:tc>
                  <a:txBody>
                    <a:bodyPr/>
                    <a:lstStyle/>
                    <a:p>
                      <a:r>
                        <a:rPr lang="en-US" sz="1600" dirty="0"/>
                        <a:t>	</a:t>
                      </a:r>
                    </a:p>
                  </a:txBody>
                  <a:tcPr/>
                </a:tc>
                <a:extLst>
                  <a:ext uri="{0D108BD9-81ED-4DB2-BD59-A6C34878D82A}">
                    <a16:rowId xmlns:a16="http://schemas.microsoft.com/office/drawing/2014/main" val="10003"/>
                  </a:ext>
                </a:extLst>
              </a:tr>
              <a:tr h="473040">
                <a:tc>
                  <a:txBody>
                    <a:bodyPr/>
                    <a:lstStyle/>
                    <a:p>
                      <a:r>
                        <a:rPr lang="en-US" sz="1600" dirty="0"/>
                        <a:t>Linear,</a:t>
                      </a:r>
                      <a:r>
                        <a:rPr lang="en-US" sz="1600" baseline="0" dirty="0"/>
                        <a:t> 0 to 100%</a:t>
                      </a:r>
                      <a:endParaRPr lang="en-US" sz="1600" dirty="0"/>
                    </a:p>
                  </a:txBody>
                  <a:tcPr/>
                </a:tc>
                <a:tc>
                  <a:txBody>
                    <a:bodyPr/>
                    <a:lstStyle/>
                    <a:p>
                      <a:r>
                        <a:rPr lang="en-US" sz="1600" dirty="0"/>
                        <a:t>Market Share, Click Through Rate</a:t>
                      </a:r>
                    </a:p>
                  </a:txBody>
                  <a:tcPr/>
                </a:tc>
                <a:tc>
                  <a:txBody>
                    <a:bodyPr/>
                    <a:lstStyle/>
                    <a:p>
                      <a:r>
                        <a:rPr lang="en-US" sz="1600" dirty="0"/>
                        <a:t>Multiple regression</a:t>
                      </a:r>
                    </a:p>
                  </a:txBody>
                  <a:tcPr/>
                </a:tc>
                <a:tc>
                  <a:txBody>
                    <a:bodyPr/>
                    <a:lstStyle/>
                    <a:p>
                      <a:r>
                        <a:rPr lang="en-US" sz="1600" dirty="0"/>
                        <a:t>Logistic</a:t>
                      </a:r>
                    </a:p>
                  </a:txBody>
                  <a:tcPr/>
                </a:tc>
                <a:extLst>
                  <a:ext uri="{0D108BD9-81ED-4DB2-BD59-A6C34878D82A}">
                    <a16:rowId xmlns:a16="http://schemas.microsoft.com/office/drawing/2014/main" val="10004"/>
                  </a:ext>
                </a:extLst>
              </a:tr>
              <a:tr h="5832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Dummy</a:t>
                      </a:r>
                      <a:r>
                        <a:rPr lang="en-US" sz="1600" baseline="0" dirty="0"/>
                        <a:t> Variable, one out of many	</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Brand</a:t>
                      </a:r>
                      <a:r>
                        <a:rPr lang="en-US" sz="1600" baseline="0" dirty="0"/>
                        <a:t> Choice</a:t>
                      </a:r>
                      <a:endParaRPr lang="en-US" sz="1600" dirty="0"/>
                    </a:p>
                    <a:p>
                      <a:endParaRPr lang="en-US" sz="1600" dirty="0"/>
                    </a:p>
                  </a:txBody>
                  <a:tcPr/>
                </a:tc>
                <a:tc>
                  <a:txBody>
                    <a:bodyPr/>
                    <a:lstStyle/>
                    <a:p>
                      <a:r>
                        <a:rPr lang="en-US" sz="1600" dirty="0"/>
                        <a:t>Multinomial Logistic</a:t>
                      </a:r>
                    </a:p>
                  </a:txBody>
                  <a:tcPr/>
                </a:tc>
                <a:tc>
                  <a:txBody>
                    <a:bodyPr/>
                    <a:lstStyle/>
                    <a:p>
                      <a:endParaRPr lang="en-US" sz="1600" dirty="0"/>
                    </a:p>
                  </a:txBody>
                  <a:tcPr/>
                </a:tc>
                <a:extLst>
                  <a:ext uri="{0D108BD9-81ED-4DB2-BD59-A6C34878D82A}">
                    <a16:rowId xmlns:a16="http://schemas.microsoft.com/office/drawing/2014/main" val="10005"/>
                  </a:ext>
                </a:extLst>
              </a:tr>
              <a:tr h="473040">
                <a:tc>
                  <a:txBody>
                    <a:bodyPr/>
                    <a:lstStyle/>
                    <a:p>
                      <a:r>
                        <a:rPr lang="en-US" sz="1600" dirty="0"/>
                        <a:t>Rating Scale,</a:t>
                      </a:r>
                      <a:r>
                        <a:rPr lang="en-US" sz="1600" baseline="0" dirty="0"/>
                        <a:t> 1-5 etc</a:t>
                      </a:r>
                      <a:endParaRPr lang="en-US" sz="1600" dirty="0"/>
                    </a:p>
                  </a:txBody>
                  <a:tcPr/>
                </a:tc>
                <a:tc>
                  <a:txBody>
                    <a:bodyPr/>
                    <a:lstStyle/>
                    <a:p>
                      <a:r>
                        <a:rPr lang="en-US" sz="1600" dirty="0"/>
                        <a:t>Movie Rating</a:t>
                      </a:r>
                    </a:p>
                  </a:txBody>
                  <a:tcPr/>
                </a:tc>
                <a:tc>
                  <a:txBody>
                    <a:bodyPr/>
                    <a:lstStyle/>
                    <a:p>
                      <a:r>
                        <a:rPr lang="en-US" sz="1600" dirty="0"/>
                        <a:t>Ordinal</a:t>
                      </a:r>
                      <a:r>
                        <a:rPr lang="en-US" sz="1600" baseline="0" dirty="0"/>
                        <a:t> </a:t>
                      </a:r>
                      <a:r>
                        <a:rPr lang="en-US" sz="1600" baseline="0" dirty="0" err="1"/>
                        <a:t>Logit</a:t>
                      </a:r>
                      <a:endParaRPr lang="en-US" sz="1600" dirty="0"/>
                    </a:p>
                  </a:txBody>
                  <a:tcPr/>
                </a:tc>
                <a:tc>
                  <a:txBody>
                    <a:bodyPr/>
                    <a:lstStyle/>
                    <a:p>
                      <a:endParaRPr lang="en-US" sz="1600" dirty="0"/>
                    </a:p>
                  </a:txBody>
                  <a:tcPr/>
                </a:tc>
                <a:extLst>
                  <a:ext uri="{0D108BD9-81ED-4DB2-BD59-A6C34878D82A}">
                    <a16:rowId xmlns:a16="http://schemas.microsoft.com/office/drawing/2014/main" val="10006"/>
                  </a:ext>
                </a:extLst>
              </a:tr>
              <a:tr h="583200">
                <a:tc>
                  <a:txBody>
                    <a:bodyPr/>
                    <a:lstStyle/>
                    <a:p>
                      <a:r>
                        <a:rPr lang="en-US" sz="1600" dirty="0"/>
                        <a:t>Dummy</a:t>
                      </a:r>
                      <a:r>
                        <a:rPr lang="en-US" sz="1600" baseline="0" dirty="0"/>
                        <a:t> Variable, Many out of many</a:t>
                      </a:r>
                      <a:endParaRPr lang="en-US" sz="1600" dirty="0"/>
                    </a:p>
                  </a:txBody>
                  <a:tcPr/>
                </a:tc>
                <a:tc>
                  <a:txBody>
                    <a:bodyPr/>
                    <a:lstStyle/>
                    <a:p>
                      <a:r>
                        <a:rPr lang="en-US" sz="1600" dirty="0"/>
                        <a:t>Shopping</a:t>
                      </a:r>
                      <a:r>
                        <a:rPr lang="en-US" sz="1600" baseline="0" dirty="0"/>
                        <a:t> Basket	</a:t>
                      </a:r>
                      <a:endParaRPr lang="en-US" sz="1600" dirty="0"/>
                    </a:p>
                  </a:txBody>
                  <a:tcPr/>
                </a:tc>
                <a:tc>
                  <a:txBody>
                    <a:bodyPr/>
                    <a:lstStyle/>
                    <a:p>
                      <a:r>
                        <a:rPr lang="en-US" sz="1600" dirty="0"/>
                        <a:t>Multivariate </a:t>
                      </a:r>
                      <a:r>
                        <a:rPr lang="en-US" sz="1600" dirty="0" err="1"/>
                        <a:t>Logit</a:t>
                      </a:r>
                      <a:endParaRPr lang="en-US" sz="1600" dirty="0"/>
                    </a:p>
                  </a:txBody>
                  <a:tcPr/>
                </a:tc>
                <a:tc>
                  <a:txBody>
                    <a:bodyPr/>
                    <a:lstStyle/>
                    <a:p>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92907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tLang="en-US"/>
              <a:t>Correlation vs Causation</a:t>
            </a:r>
          </a:p>
        </p:txBody>
      </p:sp>
      <p:sp>
        <p:nvSpPr>
          <p:cNvPr id="5123" name="Content Placeholder 2"/>
          <p:cNvSpPr>
            <a:spLocks noGrp="1"/>
          </p:cNvSpPr>
          <p:nvPr>
            <p:ph idx="1"/>
          </p:nvPr>
        </p:nvSpPr>
        <p:spPr/>
        <p:txBody>
          <a:bodyPr/>
          <a:lstStyle/>
          <a:p>
            <a:pPr>
              <a:defRPr/>
            </a:pPr>
            <a:r>
              <a:rPr lang="en-US" dirty="0">
                <a:ea typeface="ＭＳ Ｐゴシック" charset="0"/>
                <a:cs typeface="ＭＳ Ｐゴシック" charset="0"/>
              </a:rPr>
              <a:t>Does Skipping breakfast cause obesity?</a:t>
            </a:r>
          </a:p>
          <a:p>
            <a:pPr marL="0" indent="0">
              <a:buFontTx/>
              <a:buNone/>
              <a:defRPr/>
            </a:pPr>
            <a:r>
              <a:rPr lang="en-US" dirty="0">
                <a:solidFill>
                  <a:srgbClr val="000000"/>
                </a:solidFill>
                <a:ea typeface="ＭＳ Ｐゴシック" charset="0"/>
                <a:cs typeface="ＭＳ Ｐゴシック" charset="0"/>
              </a:rPr>
              <a:t>http://www.webmd.com/diet/news/20080303/eating-breakfast-may-beat-teen-obesity</a:t>
            </a:r>
          </a:p>
          <a:p>
            <a:pPr marL="0" indent="0">
              <a:buFontTx/>
              <a:buNone/>
              <a:defRPr/>
            </a:pPr>
            <a:endParaRPr lang="en-US" dirty="0">
              <a:ea typeface="ＭＳ Ｐゴシック" charset="0"/>
              <a:cs typeface="ＭＳ Ｐゴシック" charset="0"/>
            </a:endParaRPr>
          </a:p>
          <a:p>
            <a:pPr>
              <a:defRPr/>
            </a:pPr>
            <a:r>
              <a:rPr lang="en-US" dirty="0">
                <a:ea typeface="ＭＳ Ｐゴシック" charset="0"/>
                <a:cs typeface="ＭＳ Ｐゴシック" charset="0"/>
              </a:rPr>
              <a:t>Alternative explanations:</a:t>
            </a:r>
          </a:p>
          <a:p>
            <a:pPr lvl="1">
              <a:defRPr/>
            </a:pPr>
            <a:r>
              <a:rPr lang="en-US" dirty="0">
                <a:ea typeface="ＭＳ Ｐゴシック" charset="0"/>
              </a:rPr>
              <a:t>Physical activity</a:t>
            </a:r>
          </a:p>
          <a:p>
            <a:pPr lvl="1">
              <a:defRPr/>
            </a:pPr>
            <a:r>
              <a:rPr lang="en-US" dirty="0">
                <a:ea typeface="ＭＳ Ｐゴシック" charset="0"/>
              </a:rPr>
              <a:t>Lack of sleep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3"/>
          <p:cNvSpPr>
            <a:spLocks noGrp="1"/>
          </p:cNvSpPr>
          <p:nvPr>
            <p:ph type="title"/>
          </p:nvPr>
        </p:nvSpPr>
        <p:spPr>
          <a:xfrm>
            <a:off x="457200" y="-152400"/>
            <a:ext cx="8229600" cy="800100"/>
          </a:xfrm>
        </p:spPr>
        <p:txBody>
          <a:bodyPr/>
          <a:lstStyle/>
          <a:p>
            <a:pPr eaLnBrk="1" hangingPunct="1"/>
            <a:r>
              <a:rPr lang="en-US" altLang="en-US" sz="2000">
                <a:ea typeface="ＭＳ Ｐゴシック" charset="-128"/>
              </a:rPr>
              <a:t>SAP Propensity Modeling : SAP Global Lead Platform/MEE Leads</a:t>
            </a:r>
          </a:p>
        </p:txBody>
      </p:sp>
      <p:sp>
        <p:nvSpPr>
          <p:cNvPr id="28674" name="Text Placeholder 5"/>
          <p:cNvSpPr>
            <a:spLocks noGrp="1"/>
          </p:cNvSpPr>
          <p:nvPr>
            <p:ph type="body" sz="quarter" idx="11"/>
          </p:nvPr>
        </p:nvSpPr>
        <p:spPr>
          <a:xfrm>
            <a:off x="177800" y="685800"/>
            <a:ext cx="3403600" cy="4392613"/>
          </a:xfrm>
        </p:spPr>
        <p:txBody>
          <a:bodyPr/>
          <a:lstStyle/>
          <a:p>
            <a:pPr marL="285750" indent="-285750" eaLnBrk="1" hangingPunct="1">
              <a:buFont typeface="Wingdings" charset="2"/>
              <a:buChar char="§"/>
            </a:pPr>
            <a:r>
              <a:rPr lang="en-US" altLang="en-US" sz="1600">
                <a:ea typeface="ＭＳ Ｐゴシック" charset="-128"/>
              </a:rPr>
              <a:t>Project in 2013 for SAP Global Lead Platform – MEE Region – to better focus consultants on solutions w/in accounts</a:t>
            </a:r>
          </a:p>
          <a:p>
            <a:pPr marL="285750" indent="-285750" eaLnBrk="1" hangingPunct="1">
              <a:buFont typeface="Wingdings" charset="2"/>
              <a:buChar char="§"/>
            </a:pPr>
            <a:r>
              <a:rPr lang="en-US" altLang="en-US" sz="1600">
                <a:ea typeface="ＭＳ Ｐゴシック" charset="-128"/>
              </a:rPr>
              <a:t>Focus on “market categories” including applications, analytics, database &amp; technology, cloud etc. plus core ERP and education &amp; likelihood to buy</a:t>
            </a:r>
          </a:p>
          <a:p>
            <a:pPr marL="285750" indent="-285750" eaLnBrk="1" hangingPunct="1">
              <a:buFont typeface="Wingdings" charset="2"/>
              <a:buChar char="§"/>
            </a:pPr>
            <a:r>
              <a:rPr lang="en-US" altLang="en-US" sz="1600">
                <a:ea typeface="ＭＳ Ｐゴシック" charset="-128"/>
              </a:rPr>
              <a:t>Piloted on 64 top accounts and rating each account by </a:t>
            </a:r>
            <a:r>
              <a:rPr lang="en-US" altLang="en-US" sz="1600" b="1">
                <a:solidFill>
                  <a:srgbClr val="FF0000"/>
                </a:solidFill>
                <a:ea typeface="ＭＳ Ｐゴシック" charset="-128"/>
              </a:rPr>
              <a:t>propensity and likelihood to buy </a:t>
            </a:r>
            <a:r>
              <a:rPr lang="en-US" altLang="en-US" sz="1600">
                <a:ea typeface="ＭＳ Ｐゴシック" charset="-128"/>
              </a:rPr>
              <a:t>specific SAP solutions</a:t>
            </a: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788" y="990600"/>
            <a:ext cx="5383212"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527550" y="609600"/>
            <a:ext cx="3738563" cy="307975"/>
          </a:xfrm>
          <a:prstGeom prst="rect">
            <a:avLst/>
          </a:prstGeom>
          <a:noFill/>
          <a:ln>
            <a:solidFill>
              <a:schemeClr val="tx1"/>
            </a:solidFill>
          </a:ln>
        </p:spPr>
        <p:txBody>
          <a:bodyPr wrap="none">
            <a:spAutoFit/>
          </a:bodyPr>
          <a:lstStyle/>
          <a:p>
            <a:pPr defTabSz="457200" eaLnBrk="1" hangingPunct="1">
              <a:spcBef>
                <a:spcPct val="50000"/>
              </a:spcBef>
              <a:buClr>
                <a:srgbClr val="F0AB00"/>
              </a:buClr>
              <a:buSzPct val="80000"/>
              <a:defRPr/>
            </a:pPr>
            <a:r>
              <a:rPr lang="en-US" sz="1400" b="1" kern="0" dirty="0">
                <a:solidFill>
                  <a:prstClr val="black"/>
                </a:solidFill>
                <a:latin typeface="Garamond"/>
                <a:ea typeface="Arial Unicode MS" pitchFamily="34" charset="-128"/>
                <a:cs typeface="Arial Unicode MS" pitchFamily="34" charset="-128"/>
              </a:rPr>
              <a:t>Applying propensity models to the sales funnel</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495800"/>
            <a:ext cx="54800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eme: &quot;I'm gonna make him an offer he can't refuse&quot; - All ...">
            <a:extLst>
              <a:ext uri="{FF2B5EF4-FFF2-40B4-BE49-F238E27FC236}">
                <a16:creationId xmlns:a16="http://schemas.microsoft.com/office/drawing/2014/main" id="{73921693-D784-4EC2-827D-1D66A41CE8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6922"/>
          <a:stretch/>
        </p:blipFill>
        <p:spPr bwMode="auto">
          <a:xfrm>
            <a:off x="180093" y="457200"/>
            <a:ext cx="8735307" cy="5652246"/>
          </a:xfrm>
          <a:prstGeom prst="rect">
            <a:avLst/>
          </a:prstGeom>
          <a:noFill/>
        </p:spPr>
      </p:pic>
    </p:spTree>
    <p:extLst>
      <p:ext uri="{BB962C8B-B14F-4D97-AF65-F5344CB8AC3E}">
        <p14:creationId xmlns:p14="http://schemas.microsoft.com/office/powerpoint/2010/main" val="96176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6C54-EF22-461B-A0B8-AB1314B215A4}"/>
              </a:ext>
            </a:extLst>
          </p:cNvPr>
          <p:cNvSpPr>
            <a:spLocks noGrp="1"/>
          </p:cNvSpPr>
          <p:nvPr>
            <p:ph type="title"/>
          </p:nvPr>
        </p:nvSpPr>
        <p:spPr/>
        <p:txBody>
          <a:bodyPr/>
          <a:lstStyle/>
          <a:p>
            <a:r>
              <a:rPr lang="en-US" dirty="0"/>
              <a:t>Class Rating</a:t>
            </a:r>
          </a:p>
        </p:txBody>
      </p:sp>
      <p:pic>
        <p:nvPicPr>
          <p:cNvPr id="5" name="Content Placeholder 4" descr="A green head of broccoli&#10;&#10;Description automatically generated with medium confidence">
            <a:extLst>
              <a:ext uri="{FF2B5EF4-FFF2-40B4-BE49-F238E27FC236}">
                <a16:creationId xmlns:a16="http://schemas.microsoft.com/office/drawing/2014/main" id="{7B66CE1D-017A-49B6-A9B9-D3CD133A93CF}"/>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86" y="1676400"/>
            <a:ext cx="2169712" cy="2209800"/>
          </a:xfrm>
        </p:spPr>
      </p:pic>
      <p:pic>
        <p:nvPicPr>
          <p:cNvPr id="7" name="Content Placeholder 4" descr="A green head of broccoli&#10;&#10;Description automatically generated with medium confidence">
            <a:extLst>
              <a:ext uri="{FF2B5EF4-FFF2-40B4-BE49-F238E27FC236}">
                <a16:creationId xmlns:a16="http://schemas.microsoft.com/office/drawing/2014/main" id="{102B4D5F-A0C2-448F-B8B1-67A8A8088B7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bwMode="auto">
          <a:xfrm>
            <a:off x="2209800" y="1676400"/>
            <a:ext cx="2169712" cy="2209800"/>
          </a:xfrm>
          <a:prstGeom prst="rect">
            <a:avLst/>
          </a:prstGeom>
          <a:noFill/>
          <a:ln w="9525">
            <a:noFill/>
            <a:miter lim="800000"/>
            <a:headEnd/>
            <a:tailEnd/>
          </a:ln>
        </p:spPr>
      </p:pic>
      <p:pic>
        <p:nvPicPr>
          <p:cNvPr id="8" name="Content Placeholder 4" descr="A green head of broccoli&#10;&#10;Description automatically generated with medium confidence">
            <a:extLst>
              <a:ext uri="{FF2B5EF4-FFF2-40B4-BE49-F238E27FC236}">
                <a16:creationId xmlns:a16="http://schemas.microsoft.com/office/drawing/2014/main" id="{98AADEBB-1BCB-4879-9048-DC61CF06294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bwMode="auto">
          <a:xfrm>
            <a:off x="4419600" y="1752600"/>
            <a:ext cx="2169712" cy="2209800"/>
          </a:xfrm>
          <a:prstGeom prst="rect">
            <a:avLst/>
          </a:prstGeom>
          <a:noFill/>
          <a:ln w="9525">
            <a:noFill/>
            <a:miter lim="800000"/>
            <a:headEnd/>
            <a:tailEnd/>
          </a:ln>
        </p:spPr>
      </p:pic>
      <p:pic>
        <p:nvPicPr>
          <p:cNvPr id="9" name="Content Placeholder 4" descr="A green head of broccoli&#10;&#10;Description automatically generated with medium confidence">
            <a:extLst>
              <a:ext uri="{FF2B5EF4-FFF2-40B4-BE49-F238E27FC236}">
                <a16:creationId xmlns:a16="http://schemas.microsoft.com/office/drawing/2014/main" id="{C9F33DD4-084B-4750-BDC5-6FDCCBE47B2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bwMode="auto">
          <a:xfrm>
            <a:off x="6781800" y="1752600"/>
            <a:ext cx="2169712" cy="2209800"/>
          </a:xfrm>
          <a:prstGeom prst="rect">
            <a:avLst/>
          </a:prstGeom>
          <a:noFill/>
          <a:ln w="9525">
            <a:noFill/>
            <a:miter lim="800000"/>
            <a:headEnd/>
            <a:tailEnd/>
          </a:ln>
        </p:spPr>
      </p:pic>
    </p:spTree>
    <p:extLst>
      <p:ext uri="{BB962C8B-B14F-4D97-AF65-F5344CB8AC3E}">
        <p14:creationId xmlns:p14="http://schemas.microsoft.com/office/powerpoint/2010/main" val="281059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Base CLV Model</a:t>
            </a:r>
          </a:p>
        </p:txBody>
      </p:sp>
      <p:sp>
        <p:nvSpPr>
          <p:cNvPr id="6" name="TextBox 5"/>
          <p:cNvSpPr txBox="1"/>
          <p:nvPr/>
        </p:nvSpPr>
        <p:spPr>
          <a:xfrm>
            <a:off x="457201" y="2059741"/>
            <a:ext cx="8229599" cy="784830"/>
          </a:xfrm>
          <a:prstGeom prst="rect">
            <a:avLst/>
          </a:prstGeom>
          <a:solidFill>
            <a:srgbClr val="D2DEEF"/>
          </a:solidFill>
        </p:spPr>
        <p:txBody>
          <a:bodyPr wrap="square" lIns="137160" tIns="137160" rIns="137160" bIns="137160" rtlCol="0">
            <a:spAutoFit/>
          </a:bodyPr>
          <a:lstStyle/>
          <a:p>
            <a:pPr algn="ctr"/>
            <a:r>
              <a:rPr lang="pt-BR" sz="3300" dirty="0">
                <a:latin typeface="Franklin Gothic Medium" panose="020B0603020102020204" pitchFamily="34" charset="0"/>
              </a:rPr>
              <a:t>CLV = [ $M – $R ] </a:t>
            </a:r>
            <a:r>
              <a:rPr lang="en-US" sz="3300" b="1" dirty="0">
                <a:latin typeface="Franklin Gothic Medium" panose="020B0603020102020204" pitchFamily="34" charset="0"/>
                <a:cs typeface="Times New Roman" charset="0"/>
                <a:sym typeface="Symbol" charset="0"/>
              </a:rPr>
              <a:t> </a:t>
            </a:r>
            <a:r>
              <a:rPr lang="pt-BR" sz="3300" dirty="0">
                <a:latin typeface="Franklin Gothic Medium" panose="020B0603020102020204" pitchFamily="34" charset="0"/>
              </a:rPr>
              <a:t>[ ( 1 + d ) / ( 1 + d – </a:t>
            </a:r>
            <a:r>
              <a:rPr lang="pt-BR" sz="3300" dirty="0">
                <a:highlight>
                  <a:srgbClr val="FFFF00"/>
                </a:highlight>
                <a:latin typeface="Franklin Gothic Medium" panose="020B0603020102020204" pitchFamily="34" charset="0"/>
              </a:rPr>
              <a:t>r </a:t>
            </a:r>
            <a:r>
              <a:rPr lang="pt-BR" sz="3300" dirty="0">
                <a:latin typeface="Franklin Gothic Medium" panose="020B0603020102020204" pitchFamily="34" charset="0"/>
              </a:rPr>
              <a:t>) ]</a:t>
            </a:r>
          </a:p>
        </p:txBody>
      </p:sp>
      <p:sp>
        <p:nvSpPr>
          <p:cNvPr id="7" name="TextBox 6"/>
          <p:cNvSpPr txBox="1"/>
          <p:nvPr/>
        </p:nvSpPr>
        <p:spPr>
          <a:xfrm>
            <a:off x="1452065" y="3307258"/>
            <a:ext cx="2679994" cy="415498"/>
          </a:xfrm>
          <a:prstGeom prst="rect">
            <a:avLst/>
          </a:prstGeom>
          <a:noFill/>
        </p:spPr>
        <p:txBody>
          <a:bodyPr wrap="square" rtlCol="0">
            <a:spAutoFit/>
          </a:bodyPr>
          <a:lstStyle/>
          <a:p>
            <a:pPr algn="ctr"/>
            <a:r>
              <a:rPr lang="en-US" sz="2100" dirty="0"/>
              <a:t>Short-Term Margin</a:t>
            </a:r>
          </a:p>
        </p:txBody>
      </p:sp>
      <p:sp>
        <p:nvSpPr>
          <p:cNvPr id="8" name="TextBox 7"/>
          <p:cNvSpPr txBox="1"/>
          <p:nvPr/>
        </p:nvSpPr>
        <p:spPr>
          <a:xfrm>
            <a:off x="5075393" y="3307258"/>
            <a:ext cx="2571986" cy="415498"/>
          </a:xfrm>
          <a:prstGeom prst="rect">
            <a:avLst/>
          </a:prstGeom>
          <a:noFill/>
        </p:spPr>
        <p:txBody>
          <a:bodyPr wrap="none" rtlCol="0">
            <a:spAutoFit/>
          </a:bodyPr>
          <a:lstStyle/>
          <a:p>
            <a:pPr algn="ctr"/>
            <a:r>
              <a:rPr lang="en-US" sz="2100" dirty="0"/>
              <a:t>Long-Term Multiplier</a:t>
            </a:r>
          </a:p>
        </p:txBody>
      </p:sp>
      <p:sp>
        <p:nvSpPr>
          <p:cNvPr id="18" name="Down Arrow Callout 17"/>
          <p:cNvSpPr/>
          <p:nvPr/>
        </p:nvSpPr>
        <p:spPr>
          <a:xfrm>
            <a:off x="1731706" y="2170557"/>
            <a:ext cx="2120711" cy="1074004"/>
          </a:xfrm>
          <a:prstGeom prst="downArrowCallout">
            <a:avLst>
              <a:gd name="adj1" fmla="val 25000"/>
              <a:gd name="adj2" fmla="val 25000"/>
              <a:gd name="adj3" fmla="val 25000"/>
              <a:gd name="adj4" fmla="val 54688"/>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Down Arrow Callout 18"/>
          <p:cNvSpPr/>
          <p:nvPr/>
        </p:nvSpPr>
        <p:spPr>
          <a:xfrm>
            <a:off x="4209393" y="2170557"/>
            <a:ext cx="4303986" cy="1074004"/>
          </a:xfrm>
          <a:prstGeom prst="downArrowCallout">
            <a:avLst>
              <a:gd name="adj1" fmla="val 25000"/>
              <a:gd name="adj2" fmla="val 25000"/>
              <a:gd name="adj3" fmla="val 25000"/>
              <a:gd name="adj4" fmla="val 54688"/>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0182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609600" y="304800"/>
            <a:ext cx="7772400" cy="685800"/>
          </a:xfrm>
        </p:spPr>
        <p:txBody>
          <a:bodyPr/>
          <a:lstStyle/>
          <a:p>
            <a:pPr eaLnBrk="1" hangingPunct="1"/>
            <a:r>
              <a:rPr lang="en-US" altLang="en-US" sz="3200"/>
              <a:t>Customer Retention: Logistic Regression</a:t>
            </a:r>
          </a:p>
        </p:txBody>
      </p:sp>
      <p:sp>
        <p:nvSpPr>
          <p:cNvPr id="34818" name="Rectangle 3"/>
          <p:cNvSpPr>
            <a:spLocks noGrp="1" noChangeArrowheads="1"/>
          </p:cNvSpPr>
          <p:nvPr>
            <p:ph type="body" idx="1"/>
          </p:nvPr>
        </p:nvSpPr>
        <p:spPr>
          <a:xfrm>
            <a:off x="457200" y="1447800"/>
            <a:ext cx="8132763" cy="4879975"/>
          </a:xfrm>
        </p:spPr>
        <p:txBody>
          <a:bodyPr/>
          <a:lstStyle/>
          <a:p>
            <a:pPr eaLnBrk="1" hangingPunct="1"/>
            <a:r>
              <a:rPr lang="en-US" altLang="en-US" sz="2400" dirty="0"/>
              <a:t>With categorical (1/0) dependent variables, linear regression can result in nonsensical estimated probabilities (e.g. probability of retention &gt; 100%)</a:t>
            </a:r>
          </a:p>
          <a:p>
            <a:pPr lvl="1" eaLnBrk="1" hangingPunct="1"/>
            <a:r>
              <a:rPr lang="en-US" altLang="en-US" sz="2000" dirty="0"/>
              <a:t>Linear regression assumes normal distribution</a:t>
            </a:r>
          </a:p>
          <a:p>
            <a:pPr lvl="1" eaLnBrk="1" hangingPunct="1"/>
            <a:r>
              <a:rPr lang="en-US" altLang="en-US" sz="2000" dirty="0"/>
              <a:t>Choice/retention is an S-shaped curve</a:t>
            </a:r>
          </a:p>
          <a:p>
            <a:pPr eaLnBrk="1" hangingPunct="1"/>
            <a:r>
              <a:rPr lang="en-GB" altLang="en-US" sz="2400" dirty="0"/>
              <a:t>A model that allows us to do this is the so-called “logistic regression”</a:t>
            </a:r>
          </a:p>
          <a:p>
            <a:pPr eaLnBrk="1" hangingPunct="1"/>
            <a:endParaRPr lang="en-GB" altLang="en-US" sz="2800" dirty="0"/>
          </a:p>
          <a:p>
            <a:pPr eaLnBrk="1" hangingPunct="1"/>
            <a:endParaRPr lang="en-GB"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BA3A-FCC0-4D50-A997-ACF9498D36B4}"/>
              </a:ext>
            </a:extLst>
          </p:cNvPr>
          <p:cNvSpPr>
            <a:spLocks noGrp="1"/>
          </p:cNvSpPr>
          <p:nvPr>
            <p:ph type="title"/>
          </p:nvPr>
        </p:nvSpPr>
        <p:spPr/>
        <p:txBody>
          <a:bodyPr/>
          <a:lstStyle/>
          <a:p>
            <a:r>
              <a:rPr lang="en-US" dirty="0"/>
              <a:t>What are Utilities?</a:t>
            </a:r>
          </a:p>
        </p:txBody>
      </p:sp>
      <p:sp>
        <p:nvSpPr>
          <p:cNvPr id="3" name="Content Placeholder 2">
            <a:extLst>
              <a:ext uri="{FF2B5EF4-FFF2-40B4-BE49-F238E27FC236}">
                <a16:creationId xmlns:a16="http://schemas.microsoft.com/office/drawing/2014/main" id="{F2C4C14A-7FF8-41A7-AAE4-4F5E7E7CA17C}"/>
              </a:ext>
            </a:extLst>
          </p:cNvPr>
          <p:cNvSpPr>
            <a:spLocks noGrp="1"/>
          </p:cNvSpPr>
          <p:nvPr>
            <p:ph idx="1"/>
          </p:nvPr>
        </p:nvSpPr>
        <p:spPr/>
        <p:txBody>
          <a:bodyPr/>
          <a:lstStyle/>
          <a:p>
            <a:r>
              <a:rPr lang="en-US" sz="2800" dirty="0"/>
              <a:t>The total sense of expected preference for a product.</a:t>
            </a:r>
          </a:p>
          <a:p>
            <a:pPr lvl="1"/>
            <a:r>
              <a:rPr lang="en-US" sz="2400" dirty="0"/>
              <a:t>Infer that retained customers have unobserved utilities &gt; 0</a:t>
            </a:r>
          </a:p>
          <a:p>
            <a:endParaRPr lang="en-US" sz="2800" dirty="0"/>
          </a:p>
          <a:p>
            <a:r>
              <a:rPr lang="en-US" sz="2800" dirty="0"/>
              <a:t>It is a weighted sum of the different attributes of a product and customer characteristics.</a:t>
            </a:r>
          </a:p>
          <a:p>
            <a:endParaRPr lang="en-US" sz="2800" dirty="0"/>
          </a:p>
          <a:p>
            <a:r>
              <a:rPr lang="en-US" sz="2800" dirty="0"/>
              <a:t>The weights are the coefficients estimated using logistic regression.</a:t>
            </a:r>
          </a:p>
        </p:txBody>
      </p:sp>
    </p:spTree>
    <p:extLst>
      <p:ext uri="{BB962C8B-B14F-4D97-AF65-F5344CB8AC3E}">
        <p14:creationId xmlns:p14="http://schemas.microsoft.com/office/powerpoint/2010/main" val="68181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D06C-E373-438B-A07C-02885E79BFE1}"/>
              </a:ext>
            </a:extLst>
          </p:cNvPr>
          <p:cNvSpPr>
            <a:spLocks noGrp="1"/>
          </p:cNvSpPr>
          <p:nvPr>
            <p:ph type="title"/>
          </p:nvPr>
        </p:nvSpPr>
        <p:spPr/>
        <p:txBody>
          <a:bodyPr/>
          <a:lstStyle/>
          <a:p>
            <a:r>
              <a:rPr lang="en-US" dirty="0"/>
              <a:t>What are Utilities?</a:t>
            </a:r>
          </a:p>
        </p:txBody>
      </p:sp>
      <p:sp>
        <p:nvSpPr>
          <p:cNvPr id="3" name="Content Placeholder 2">
            <a:extLst>
              <a:ext uri="{FF2B5EF4-FFF2-40B4-BE49-F238E27FC236}">
                <a16:creationId xmlns:a16="http://schemas.microsoft.com/office/drawing/2014/main" id="{15135D92-2977-475F-AF37-9BAACFB9DB59}"/>
              </a:ext>
            </a:extLst>
          </p:cNvPr>
          <p:cNvSpPr>
            <a:spLocks noGrp="1"/>
          </p:cNvSpPr>
          <p:nvPr>
            <p:ph idx="1"/>
          </p:nvPr>
        </p:nvSpPr>
        <p:spPr/>
        <p:txBody>
          <a:bodyPr/>
          <a:lstStyle/>
          <a:p>
            <a:r>
              <a:rPr lang="en-US" sz="2800" dirty="0"/>
              <a:t>Consider an HP Monitor.</a:t>
            </a:r>
          </a:p>
          <a:p>
            <a:endParaRPr lang="en-US" sz="2800" dirty="0"/>
          </a:p>
          <a:p>
            <a:r>
              <a:rPr lang="en-US" sz="2800" dirty="0"/>
              <a:t>The utility of a HP monitor can be written as;</a:t>
            </a:r>
          </a:p>
          <a:p>
            <a:endParaRPr lang="en-US" sz="2800" dirty="0"/>
          </a:p>
          <a:p>
            <a:r>
              <a:rPr lang="en-US" sz="2800" dirty="0"/>
              <a:t>U = b0 + b1*price + b2 * 4K+ e1</a:t>
            </a:r>
          </a:p>
          <a:p>
            <a:endParaRPr lang="en-US" sz="2800" dirty="0"/>
          </a:p>
          <a:p>
            <a:pPr lvl="1"/>
            <a:r>
              <a:rPr lang="en-US" sz="2400" dirty="0"/>
              <a:t>b0, b1, b2 are the coefficients</a:t>
            </a:r>
          </a:p>
          <a:p>
            <a:pPr lvl="1"/>
            <a:r>
              <a:rPr lang="en-US" sz="2400" dirty="0"/>
              <a:t>Price and 4K are product characteristics</a:t>
            </a:r>
          </a:p>
          <a:p>
            <a:pPr lvl="1"/>
            <a:r>
              <a:rPr lang="en-US" sz="2400" dirty="0"/>
              <a:t>e1 is the error term is distribution logistic</a:t>
            </a:r>
          </a:p>
        </p:txBody>
      </p:sp>
    </p:spTree>
    <p:extLst>
      <p:ext uri="{BB962C8B-B14F-4D97-AF65-F5344CB8AC3E}">
        <p14:creationId xmlns:p14="http://schemas.microsoft.com/office/powerpoint/2010/main" val="176961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ChangeArrowheads="1"/>
          </p:cNvSpPr>
          <p:nvPr>
            <p:ph type="title"/>
          </p:nvPr>
        </p:nvSpPr>
        <p:spPr>
          <a:xfrm>
            <a:off x="685800" y="914400"/>
            <a:ext cx="7772400" cy="685800"/>
          </a:xfrm>
          <a:noFill/>
        </p:spPr>
        <p:txBody>
          <a:bodyPr anchor="b"/>
          <a:lstStyle/>
          <a:p>
            <a:pPr eaLnBrk="1" hangingPunct="1"/>
            <a:r>
              <a:rPr lang="en-US" altLang="en-US" sz="2400" dirty="0"/>
              <a:t>Logistic Regression – </a:t>
            </a:r>
            <a:br>
              <a:rPr lang="en-US" altLang="en-US" sz="2400" dirty="0"/>
            </a:br>
            <a:r>
              <a:rPr lang="en-US" altLang="en-US" sz="2400" dirty="0"/>
              <a:t>How do we go from Utilities to S- Shaped Choice Distribution?  </a:t>
            </a:r>
            <a:br>
              <a:rPr lang="en-US" altLang="en-US" sz="2400" dirty="0"/>
            </a:br>
            <a:endParaRPr lang="en-US" altLang="en-US" sz="2400" dirty="0"/>
          </a:p>
        </p:txBody>
      </p:sp>
      <p:sp>
        <p:nvSpPr>
          <p:cNvPr id="37891" name="Rectangle 1"/>
          <p:cNvSpPr>
            <a:spLocks noChangeArrowheads="1"/>
          </p:cNvSpPr>
          <p:nvPr/>
        </p:nvSpPr>
        <p:spPr bwMode="auto">
          <a:xfrm>
            <a:off x="1982177" y="2745158"/>
            <a:ext cx="525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charset="0"/>
                <a:ea typeface="ＭＳ Ｐゴシック" charset="-128"/>
              </a:defRPr>
            </a:lvl1pPr>
            <a:lvl2pPr>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lvl="1" eaLnBrk="1" hangingPunct="1">
              <a:spcBef>
                <a:spcPct val="0"/>
              </a:spcBef>
              <a:buFontTx/>
              <a:buNone/>
            </a:pPr>
            <a:r>
              <a:rPr lang="en-GB" altLang="en-US" sz="2000">
                <a:solidFill>
                  <a:srgbClr val="FF0000"/>
                </a:solidFill>
              </a:rPr>
              <a:t>Predictions are bound between [0,1]</a:t>
            </a:r>
          </a:p>
        </p:txBody>
      </p:sp>
      <p:pic>
        <p:nvPicPr>
          <p:cNvPr id="37892" name="Picture 17" descr="logis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298004"/>
            <a:ext cx="465772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13"/>
          <p:cNvSpPr txBox="1">
            <a:spLocks noChangeArrowheads="1"/>
          </p:cNvSpPr>
          <p:nvPr/>
        </p:nvSpPr>
        <p:spPr bwMode="auto">
          <a:xfrm>
            <a:off x="3817345" y="5356197"/>
            <a:ext cx="17315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ct val="0"/>
              </a:spcBef>
              <a:buFontTx/>
              <a:buNone/>
            </a:pPr>
            <a:r>
              <a:rPr lang="en-US" altLang="en-US" sz="1600" i="1" dirty="0"/>
              <a:t>Price Discount on </a:t>
            </a:r>
          </a:p>
          <a:p>
            <a:pPr algn="ctr" eaLnBrk="1" hangingPunct="1">
              <a:spcBef>
                <a:spcPct val="0"/>
              </a:spcBef>
              <a:buFontTx/>
              <a:buNone/>
            </a:pPr>
            <a:r>
              <a:rPr lang="en-US" altLang="en-US" sz="1600" i="1" dirty="0"/>
              <a:t>$499 HP Monitor</a:t>
            </a:r>
          </a:p>
        </p:txBody>
      </p:sp>
      <p:sp>
        <p:nvSpPr>
          <p:cNvPr id="37894" name="TextBox 14"/>
          <p:cNvSpPr txBox="1">
            <a:spLocks noChangeArrowheads="1"/>
          </p:cNvSpPr>
          <p:nvPr/>
        </p:nvSpPr>
        <p:spPr bwMode="auto">
          <a:xfrm>
            <a:off x="1295400" y="3603597"/>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ea typeface="ＭＳ Ｐゴシック" charset="-128"/>
              </a:defRPr>
            </a:lvl1pPr>
            <a:lvl2pPr marL="742950" indent="-285750">
              <a:spcBef>
                <a:spcPct val="20000"/>
              </a:spcBef>
              <a:buChar char="–"/>
              <a:defRPr sz="2800">
                <a:solidFill>
                  <a:schemeClr val="tx1"/>
                </a:solidFill>
                <a:latin typeface="Times New Roman" charset="0"/>
                <a:ea typeface="ＭＳ Ｐゴシック" charset="-128"/>
              </a:defRPr>
            </a:lvl2pPr>
            <a:lvl3pPr marL="1143000" indent="-228600">
              <a:spcBef>
                <a:spcPct val="20000"/>
              </a:spcBef>
              <a:buChar char="•"/>
              <a:defRPr sz="2400">
                <a:solidFill>
                  <a:schemeClr val="tx1"/>
                </a:solidFill>
                <a:latin typeface="Times New Roman"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1" hangingPunct="1">
              <a:spcBef>
                <a:spcPct val="0"/>
              </a:spcBef>
              <a:buFontTx/>
              <a:buNone/>
            </a:pPr>
            <a:r>
              <a:rPr lang="en-US" altLang="en-US" sz="1600" i="1"/>
              <a:t>Choice</a:t>
            </a:r>
          </a:p>
          <a:p>
            <a:pPr algn="r" eaLnBrk="1" hangingPunct="1">
              <a:spcBef>
                <a:spcPct val="0"/>
              </a:spcBef>
              <a:buFontTx/>
              <a:buNone/>
            </a:pPr>
            <a:r>
              <a:rPr lang="en-US" altLang="en-US" sz="1600" i="1"/>
              <a:t>Probability</a:t>
            </a:r>
          </a:p>
        </p:txBody>
      </p:sp>
      <p:pic>
        <p:nvPicPr>
          <p:cNvPr id="37919" name="Picture 37918">
            <a:extLst>
              <a:ext uri="{FF2B5EF4-FFF2-40B4-BE49-F238E27FC236}">
                <a16:creationId xmlns:a16="http://schemas.microsoft.com/office/drawing/2014/main" id="{03FBD0D3-4017-4BEE-8BA7-68026065C52C}"/>
              </a:ext>
            </a:extLst>
          </p:cNvPr>
          <p:cNvPicPr>
            <a:picLocks noChangeAspect="1"/>
          </p:cNvPicPr>
          <p:nvPr/>
        </p:nvPicPr>
        <p:blipFill>
          <a:blip r:embed="rId4"/>
          <a:stretch>
            <a:fillRect/>
          </a:stretch>
        </p:blipFill>
        <p:spPr>
          <a:xfrm>
            <a:off x="-1219200" y="1678932"/>
            <a:ext cx="10488456" cy="837031"/>
          </a:xfrm>
          <a:prstGeom prst="rect">
            <a:avLst/>
          </a:prstGeom>
        </p:spPr>
      </p:pic>
      <p:sp>
        <p:nvSpPr>
          <p:cNvPr id="2" name="TextBox 1">
            <a:extLst>
              <a:ext uri="{FF2B5EF4-FFF2-40B4-BE49-F238E27FC236}">
                <a16:creationId xmlns:a16="http://schemas.microsoft.com/office/drawing/2014/main" id="{C9D622DC-7F26-4B4E-B017-99B7DE6084E5}"/>
              </a:ext>
            </a:extLst>
          </p:cNvPr>
          <p:cNvSpPr txBox="1"/>
          <p:nvPr/>
        </p:nvSpPr>
        <p:spPr>
          <a:xfrm>
            <a:off x="6324600" y="1686604"/>
            <a:ext cx="1069524" cy="1015663"/>
          </a:xfrm>
          <a:prstGeom prst="rect">
            <a:avLst/>
          </a:prstGeom>
          <a:noFill/>
        </p:spPr>
        <p:txBody>
          <a:bodyPr wrap="none" rtlCol="0">
            <a:spAutoFit/>
          </a:bodyPr>
          <a:lstStyle/>
          <a:p>
            <a:r>
              <a:rPr lang="en-US" sz="2000" dirty="0"/>
              <a:t>= </a:t>
            </a:r>
            <a:r>
              <a:rPr lang="en-US" sz="2000" dirty="0" err="1"/>
              <a:t>e^U</a:t>
            </a:r>
            <a:endParaRPr lang="en-US" sz="2000" dirty="0"/>
          </a:p>
          <a:p>
            <a:r>
              <a:rPr lang="en-US" sz="2000" dirty="0"/>
              <a:t>    ------</a:t>
            </a:r>
          </a:p>
          <a:p>
            <a:r>
              <a:rPr lang="en-US" sz="2000" dirty="0"/>
              <a:t>  1+ </a:t>
            </a:r>
            <a:r>
              <a:rPr lang="en-US" sz="2000" dirty="0" err="1"/>
              <a:t>e^U</a:t>
            </a:r>
            <a:endParaRPr lang="en-US" sz="2000"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rden templat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1403</Words>
  <Application>Microsoft Macintosh PowerPoint</Application>
  <PresentationFormat>On-screen Show (4:3)</PresentationFormat>
  <Paragraphs>265</Paragraphs>
  <Slides>28</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Franklin Gothic Book</vt:lpstr>
      <vt:lpstr>Franklin Gothic Medium</vt:lpstr>
      <vt:lpstr>Garamond</vt:lpstr>
      <vt:lpstr>Times New Roman</vt:lpstr>
      <vt:lpstr>Wingdings</vt:lpstr>
      <vt:lpstr>Default Design</vt:lpstr>
      <vt:lpstr>Darden template</vt:lpstr>
      <vt:lpstr>Logistic Regression</vt:lpstr>
      <vt:lpstr>PowerPoint Presentation</vt:lpstr>
      <vt:lpstr>PowerPoint Presentation</vt:lpstr>
      <vt:lpstr>Class Rating</vt:lpstr>
      <vt:lpstr>The Base CLV Model</vt:lpstr>
      <vt:lpstr>Customer Retention: Logistic Regression</vt:lpstr>
      <vt:lpstr>What are Utilities?</vt:lpstr>
      <vt:lpstr>What are Utilities?</vt:lpstr>
      <vt:lpstr>Logistic Regression –  How do we go from Utilities to S- Shaped Choice Distribution?   </vt:lpstr>
      <vt:lpstr>Example:  What Differentiates Sticks Kebab Customers from Non Customers?</vt:lpstr>
      <vt:lpstr>Example:  What Differentiates Sticks Kebab Customers from Non-Customers?</vt:lpstr>
      <vt:lpstr>Example Output</vt:lpstr>
      <vt:lpstr>Example output</vt:lpstr>
      <vt:lpstr>Predictive Accuracy</vt:lpstr>
      <vt:lpstr>Hit Rates – In Sample</vt:lpstr>
      <vt:lpstr>HW2 Guidelines</vt:lpstr>
      <vt:lpstr>PowerPoint Presentation</vt:lpstr>
      <vt:lpstr>Example Output</vt:lpstr>
      <vt:lpstr>Example: What are Sticks Kebab Customers?</vt:lpstr>
      <vt:lpstr>Reaction to econometric analysis?</vt:lpstr>
      <vt:lpstr>Model Building</vt:lpstr>
      <vt:lpstr>Model Building</vt:lpstr>
      <vt:lpstr>Model Building</vt:lpstr>
      <vt:lpstr>Marketing Mix Models - Summary</vt:lpstr>
      <vt:lpstr>Model Building</vt:lpstr>
      <vt:lpstr>When to apply which Model?</vt:lpstr>
      <vt:lpstr>Correlation vs Causation</vt:lpstr>
      <vt:lpstr>SAP Propensity Modeling : SAP Global Lead Platform/MEE Leads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Rajkumar Venkatesan</dc:creator>
  <cp:lastModifiedBy>Sathish Kumar Rajendiran</cp:lastModifiedBy>
  <cp:revision>24</cp:revision>
  <dcterms:created xsi:type="dcterms:W3CDTF">2020-05-07T19:57:23Z</dcterms:created>
  <dcterms:modified xsi:type="dcterms:W3CDTF">2021-03-09T17:54:57Z</dcterms:modified>
</cp:coreProperties>
</file>