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20" r:id="rId3"/>
    <p:sldId id="257" r:id="rId4"/>
    <p:sldId id="290" r:id="rId5"/>
    <p:sldId id="289" r:id="rId6"/>
    <p:sldId id="298" r:id="rId7"/>
    <p:sldId id="299" r:id="rId8"/>
    <p:sldId id="300" r:id="rId9"/>
    <p:sldId id="308" r:id="rId10"/>
    <p:sldId id="291" r:id="rId11"/>
    <p:sldId id="292" r:id="rId12"/>
    <p:sldId id="309" r:id="rId13"/>
    <p:sldId id="293" r:id="rId14"/>
    <p:sldId id="295" r:id="rId15"/>
    <p:sldId id="296" r:id="rId16"/>
    <p:sldId id="310" r:id="rId17"/>
    <p:sldId id="311" r:id="rId18"/>
    <p:sldId id="319" r:id="rId19"/>
    <p:sldId id="313" r:id="rId20"/>
    <p:sldId id="314" r:id="rId21"/>
    <p:sldId id="315" r:id="rId22"/>
    <p:sldId id="316" r:id="rId23"/>
    <p:sldId id="28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29" autoAdjust="0"/>
    <p:restoredTop sz="94660"/>
  </p:normalViewPr>
  <p:slideViewPr>
    <p:cSldViewPr snapToGrid="0">
      <p:cViewPr varScale="1">
        <p:scale>
          <a:sx n="110" d="100"/>
          <a:sy n="110" d="100"/>
        </p:scale>
        <p:origin x="200" y="1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 of pieces of mail received per 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Sheet1!$F$3</c:f>
              <c:strCache>
                <c:ptCount val="1"/>
                <c:pt idx="0">
                  <c:v>X</c:v>
                </c:pt>
              </c:strCache>
            </c:strRef>
          </c:tx>
          <c:spPr>
            <a:ln w="28575" cap="rnd">
              <a:solidFill>
                <a:schemeClr val="accent1"/>
              </a:solidFill>
              <a:round/>
            </a:ln>
            <a:effectLst/>
          </c:spPr>
          <c:marker>
            <c:symbol val="none"/>
          </c:marker>
          <c:cat>
            <c:strRef>
              <c:f>Sheet1!$E$4:$E$15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Sheet1!$F$4:$F$15</c:f>
              <c:numCache>
                <c:formatCode>General</c:formatCode>
                <c:ptCount val="12"/>
                <c:pt idx="0">
                  <c:v>10</c:v>
                </c:pt>
                <c:pt idx="1">
                  <c:v>5</c:v>
                </c:pt>
                <c:pt idx="2">
                  <c:v>3</c:v>
                </c:pt>
                <c:pt idx="3">
                  <c:v>8</c:v>
                </c:pt>
                <c:pt idx="4">
                  <c:v>12</c:v>
                </c:pt>
                <c:pt idx="5">
                  <c:v>4</c:v>
                </c:pt>
                <c:pt idx="6">
                  <c:v>9</c:v>
                </c:pt>
                <c:pt idx="7">
                  <c:v>5</c:v>
                </c:pt>
                <c:pt idx="8">
                  <c:v>14</c:v>
                </c:pt>
                <c:pt idx="9">
                  <c:v>22</c:v>
                </c:pt>
                <c:pt idx="10">
                  <c:v>28</c:v>
                </c:pt>
                <c:pt idx="11">
                  <c:v>32</c:v>
                </c:pt>
              </c:numCache>
            </c:numRef>
          </c:val>
          <c:smooth val="0"/>
          <c:extLst>
            <c:ext xmlns:c16="http://schemas.microsoft.com/office/drawing/2014/chart" uri="{C3380CC4-5D6E-409C-BE32-E72D297353CC}">
              <c16:uniqueId val="{00000000-D838-45E6-A9E7-3AE58D1FF876}"/>
            </c:ext>
          </c:extLst>
        </c:ser>
        <c:ser>
          <c:idx val="1"/>
          <c:order val="1"/>
          <c:tx>
            <c:strRef>
              <c:f>Sheet1!$G$3</c:f>
              <c:strCache>
                <c:ptCount val="1"/>
                <c:pt idx="0">
                  <c:v>X bar</c:v>
                </c:pt>
              </c:strCache>
            </c:strRef>
          </c:tx>
          <c:spPr>
            <a:ln w="28575" cap="rnd">
              <a:solidFill>
                <a:schemeClr val="accent2"/>
              </a:solidFill>
              <a:round/>
            </a:ln>
            <a:effectLst/>
          </c:spPr>
          <c:marker>
            <c:symbol val="none"/>
          </c:marker>
          <c:cat>
            <c:strRef>
              <c:f>Sheet1!$E$4:$E$15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Sheet1!$G$4:$G$15</c:f>
              <c:numCache>
                <c:formatCode>General</c:formatCode>
                <c:ptCount val="12"/>
                <c:pt idx="0">
                  <c:v>12.67</c:v>
                </c:pt>
                <c:pt idx="1">
                  <c:v>12.67</c:v>
                </c:pt>
                <c:pt idx="2">
                  <c:v>12.67</c:v>
                </c:pt>
                <c:pt idx="3">
                  <c:v>12.67</c:v>
                </c:pt>
                <c:pt idx="4">
                  <c:v>12.67</c:v>
                </c:pt>
                <c:pt idx="5">
                  <c:v>12.67</c:v>
                </c:pt>
                <c:pt idx="6">
                  <c:v>12.67</c:v>
                </c:pt>
                <c:pt idx="7">
                  <c:v>12.67</c:v>
                </c:pt>
                <c:pt idx="8">
                  <c:v>12.67</c:v>
                </c:pt>
                <c:pt idx="9">
                  <c:v>12.67</c:v>
                </c:pt>
                <c:pt idx="10">
                  <c:v>12.67</c:v>
                </c:pt>
                <c:pt idx="11">
                  <c:v>12.67</c:v>
                </c:pt>
              </c:numCache>
            </c:numRef>
          </c:val>
          <c:smooth val="0"/>
          <c:extLst>
            <c:ext xmlns:c16="http://schemas.microsoft.com/office/drawing/2014/chart" uri="{C3380CC4-5D6E-409C-BE32-E72D297353CC}">
              <c16:uniqueId val="{00000001-D838-45E6-A9E7-3AE58D1FF876}"/>
            </c:ext>
          </c:extLst>
        </c:ser>
        <c:ser>
          <c:idx val="2"/>
          <c:order val="2"/>
          <c:tx>
            <c:strRef>
              <c:f>Sheet1!$H$3</c:f>
              <c:strCache>
                <c:ptCount val="1"/>
                <c:pt idx="0">
                  <c:v>LCL</c:v>
                </c:pt>
              </c:strCache>
            </c:strRef>
          </c:tx>
          <c:spPr>
            <a:ln w="28575" cap="rnd">
              <a:solidFill>
                <a:schemeClr val="accent3"/>
              </a:solidFill>
              <a:round/>
            </a:ln>
            <a:effectLst/>
          </c:spPr>
          <c:marker>
            <c:symbol val="none"/>
          </c:marker>
          <c:cat>
            <c:strRef>
              <c:f>Sheet1!$E$4:$E$15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Sheet1!$H$4:$H$15</c:f>
              <c:numCache>
                <c:formatCode>0.00</c:formatCode>
                <c:ptCount val="12"/>
                <c:pt idx="0">
                  <c:v>7.3466666666666658</c:v>
                </c:pt>
                <c:pt idx="1">
                  <c:v>7.3466666666666658</c:v>
                </c:pt>
                <c:pt idx="2">
                  <c:v>7.3466666666666658</c:v>
                </c:pt>
                <c:pt idx="3">
                  <c:v>7.3466666666666658</c:v>
                </c:pt>
                <c:pt idx="4">
                  <c:v>7.3466666666666658</c:v>
                </c:pt>
                <c:pt idx="5">
                  <c:v>7.3466666666666658</c:v>
                </c:pt>
                <c:pt idx="6">
                  <c:v>7.3466666666666658</c:v>
                </c:pt>
                <c:pt idx="7">
                  <c:v>7.3466666666666658</c:v>
                </c:pt>
                <c:pt idx="8">
                  <c:v>7.3466666666666658</c:v>
                </c:pt>
                <c:pt idx="9">
                  <c:v>7.3466666666666658</c:v>
                </c:pt>
                <c:pt idx="10">
                  <c:v>7.3466666666666658</c:v>
                </c:pt>
                <c:pt idx="11">
                  <c:v>7.3466666666666658</c:v>
                </c:pt>
              </c:numCache>
            </c:numRef>
          </c:val>
          <c:smooth val="0"/>
          <c:extLst>
            <c:ext xmlns:c16="http://schemas.microsoft.com/office/drawing/2014/chart" uri="{C3380CC4-5D6E-409C-BE32-E72D297353CC}">
              <c16:uniqueId val="{00000002-D838-45E6-A9E7-3AE58D1FF876}"/>
            </c:ext>
          </c:extLst>
        </c:ser>
        <c:ser>
          <c:idx val="3"/>
          <c:order val="3"/>
          <c:tx>
            <c:strRef>
              <c:f>Sheet1!$I$3</c:f>
              <c:strCache>
                <c:ptCount val="1"/>
                <c:pt idx="0">
                  <c:v>UCL</c:v>
                </c:pt>
              </c:strCache>
            </c:strRef>
          </c:tx>
          <c:spPr>
            <a:ln w="28575" cap="rnd">
              <a:solidFill>
                <a:schemeClr val="accent4"/>
              </a:solidFill>
              <a:round/>
            </a:ln>
            <a:effectLst/>
          </c:spPr>
          <c:marker>
            <c:symbol val="none"/>
          </c:marker>
          <c:cat>
            <c:strRef>
              <c:f>Sheet1!$E$4:$E$15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Sheet1!$I$4:$I$15</c:f>
              <c:numCache>
                <c:formatCode>0.00</c:formatCode>
                <c:ptCount val="12"/>
                <c:pt idx="0">
                  <c:v>17.986666666666665</c:v>
                </c:pt>
                <c:pt idx="1">
                  <c:v>17.986666666666665</c:v>
                </c:pt>
                <c:pt idx="2">
                  <c:v>17.986666666666665</c:v>
                </c:pt>
                <c:pt idx="3">
                  <c:v>17.986666666666665</c:v>
                </c:pt>
                <c:pt idx="4">
                  <c:v>17.986666666666665</c:v>
                </c:pt>
                <c:pt idx="5">
                  <c:v>17.986666666666665</c:v>
                </c:pt>
                <c:pt idx="6">
                  <c:v>17.986666666666665</c:v>
                </c:pt>
                <c:pt idx="7">
                  <c:v>17.986666666666665</c:v>
                </c:pt>
                <c:pt idx="8">
                  <c:v>17.986666666666665</c:v>
                </c:pt>
                <c:pt idx="9">
                  <c:v>17.986666666666665</c:v>
                </c:pt>
                <c:pt idx="10">
                  <c:v>17.986666666666665</c:v>
                </c:pt>
                <c:pt idx="11">
                  <c:v>17.986666666666665</c:v>
                </c:pt>
              </c:numCache>
            </c:numRef>
          </c:val>
          <c:smooth val="0"/>
          <c:extLst>
            <c:ext xmlns:c16="http://schemas.microsoft.com/office/drawing/2014/chart" uri="{C3380CC4-5D6E-409C-BE32-E72D297353CC}">
              <c16:uniqueId val="{00000003-D838-45E6-A9E7-3AE58D1FF876}"/>
            </c:ext>
          </c:extLst>
        </c:ser>
        <c:dLbls>
          <c:showLegendKey val="0"/>
          <c:showVal val="0"/>
          <c:showCatName val="0"/>
          <c:showSerName val="0"/>
          <c:showPercent val="0"/>
          <c:showBubbleSize val="0"/>
        </c:dLbls>
        <c:smooth val="0"/>
        <c:axId val="554428208"/>
        <c:axId val="554426240"/>
      </c:lineChart>
      <c:catAx>
        <c:axId val="55442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426240"/>
        <c:crosses val="autoZero"/>
        <c:auto val="1"/>
        <c:lblAlgn val="ctr"/>
        <c:lblOffset val="100"/>
        <c:noMultiLvlLbl val="0"/>
      </c:catAx>
      <c:valAx>
        <c:axId val="554426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428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3" csCatId="colorful" phldr="1"/>
      <dgm:spPr/>
    </dgm:pt>
    <dgm:pt modelId="{1105CD26-5CD8-47D7-9E00-04566E62B0AD}">
      <dgm:prSet phldrT="[Text]" custT="1"/>
      <dgm:spPr/>
      <dgm:t>
        <a:bodyPr/>
        <a:lstStyle/>
        <a:p>
          <a:pPr algn="ctr"/>
          <a:r>
            <a:rPr lang="en-US" sz="2800" b="1" dirty="0">
              <a:latin typeface="Arial" panose="020B0604020202020204" pitchFamily="34" charset="0"/>
              <a:cs typeface="Arial" panose="020B0604020202020204" pitchFamily="34" charset="0"/>
            </a:rPr>
            <a:t>Define	</a:t>
          </a:r>
        </a:p>
      </dgm:t>
    </dgm:pt>
    <dgm:pt modelId="{18AFBF72-9F74-49DA-9612-891234BB62C1}" type="parTrans" cxnId="{711FC919-D3D8-4C24-B3FA-A8D682EC4C71}">
      <dgm:prSet/>
      <dgm:spPr/>
      <dgm:t>
        <a:bodyPr/>
        <a:lstStyle/>
        <a:p>
          <a:endParaRPr lang="en-US" b="1"/>
        </a:p>
      </dgm:t>
    </dgm:pt>
    <dgm:pt modelId="{2E4F9EC0-2682-4EA2-91C7-A6FF9EBAF8A2}" type="sibTrans" cxnId="{711FC919-D3D8-4C24-B3FA-A8D682EC4C71}">
      <dgm:prSet/>
      <dgm:spPr/>
      <dgm:t>
        <a:bodyPr/>
        <a:lstStyle/>
        <a:p>
          <a:endParaRPr lang="en-US" b="1"/>
        </a:p>
      </dgm:t>
    </dgm:pt>
    <dgm:pt modelId="{B228BF4C-70E3-49A8-ABE0-9B16880FA073}">
      <dgm:prSet phldrT="[Text]" custT="1"/>
      <dgm:spPr/>
      <dgm:t>
        <a:bodyPr/>
        <a:lstStyle/>
        <a:p>
          <a:pPr algn="ctr"/>
          <a:r>
            <a:rPr lang="en-US" sz="2800" b="1" dirty="0">
              <a:latin typeface="Arial" panose="020B0604020202020204" pitchFamily="34" charset="0"/>
              <a:cs typeface="Arial" panose="020B0604020202020204" pitchFamily="34" charset="0"/>
            </a:rPr>
            <a:t>Measure</a:t>
          </a:r>
        </a:p>
      </dgm:t>
    </dgm:pt>
    <dgm:pt modelId="{7089F259-F875-4BE2-BD97-8E3579217A2C}" type="parTrans" cxnId="{0FEA261F-0712-4DA9-B7A1-8E0B530DC611}">
      <dgm:prSet/>
      <dgm:spPr/>
      <dgm:t>
        <a:bodyPr/>
        <a:lstStyle/>
        <a:p>
          <a:endParaRPr lang="en-US" b="1"/>
        </a:p>
      </dgm:t>
    </dgm:pt>
    <dgm:pt modelId="{6D7F400B-3F54-4B61-8AB1-131D6BDDC25B}" type="sibTrans" cxnId="{0FEA261F-0712-4DA9-B7A1-8E0B530DC611}">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6CB9A4C9-1127-4B53-8618-A9B676CEF58A}" type="pres">
      <dgm:prSet presAssocID="{1105CD26-5CD8-47D7-9E00-04566E62B0AD}" presName="parTxOnly" presStyleLbl="node1" presStyleIdx="0" presStyleCnt="2" custScaleX="63287">
        <dgm:presLayoutVars>
          <dgm:chMax val="0"/>
          <dgm:chPref val="0"/>
          <dgm:bulletEnabled val="1"/>
        </dgm:presLayoutVars>
      </dgm:prSet>
      <dgm:spPr/>
    </dgm:pt>
    <dgm:pt modelId="{E445F5DE-EFBA-419D-BC4F-E15314F8B8DF}" type="pres">
      <dgm:prSet presAssocID="{2E4F9EC0-2682-4EA2-91C7-A6FF9EBAF8A2}" presName="parTxOnlySpace" presStyleCnt="0"/>
      <dgm:spPr/>
    </dgm:pt>
    <dgm:pt modelId="{2E9613D0-9D75-44F9-907C-96B64B0170B0}" type="pres">
      <dgm:prSet presAssocID="{B228BF4C-70E3-49A8-ABE0-9B16880FA073}" presName="parTxOnly" presStyleLbl="node1" presStyleIdx="1" presStyleCnt="2" custLinFactX="1345" custLinFactNeighborX="100000">
        <dgm:presLayoutVars>
          <dgm:chMax val="0"/>
          <dgm:chPref val="0"/>
          <dgm:bulletEnabled val="1"/>
        </dgm:presLayoutVars>
      </dgm:prSet>
      <dgm:spPr/>
    </dgm:pt>
  </dgm:ptLst>
  <dgm:cxnLst>
    <dgm:cxn modelId="{711FC919-D3D8-4C24-B3FA-A8D682EC4C71}" srcId="{CD4E1F94-23B6-4C51-B6CD-4096C4B17E68}" destId="{1105CD26-5CD8-47D7-9E00-04566E62B0AD}" srcOrd="0" destOrd="0" parTransId="{18AFBF72-9F74-49DA-9612-891234BB62C1}" sibTransId="{2E4F9EC0-2682-4EA2-91C7-A6FF9EBAF8A2}"/>
    <dgm:cxn modelId="{0FEA261F-0712-4DA9-B7A1-8E0B530DC611}" srcId="{CD4E1F94-23B6-4C51-B6CD-4096C4B17E68}" destId="{B228BF4C-70E3-49A8-ABE0-9B16880FA073}" srcOrd="1" destOrd="0" parTransId="{7089F259-F875-4BE2-BD97-8E3579217A2C}" sibTransId="{6D7F400B-3F54-4B61-8AB1-131D6BDDC25B}"/>
    <dgm:cxn modelId="{E1FE0C3C-ED97-4FB3-A1A9-CEE3C0307FDB}" type="presOf" srcId="{CD4E1F94-23B6-4C51-B6CD-4096C4B17E68}" destId="{E60415C0-D288-4231-BAC2-894116749214}" srcOrd="0" destOrd="0" presId="urn:microsoft.com/office/officeart/2005/8/layout/chevron1"/>
    <dgm:cxn modelId="{B6EC6A42-0390-41B5-B834-CABE62A64C6C}" type="presOf" srcId="{1105CD26-5CD8-47D7-9E00-04566E62B0AD}" destId="{6CB9A4C9-1127-4B53-8618-A9B676CEF58A}" srcOrd="0" destOrd="0" presId="urn:microsoft.com/office/officeart/2005/8/layout/chevron1"/>
    <dgm:cxn modelId="{BD2974DD-3BFD-401B-A577-88BF33E30810}" type="presOf" srcId="{B228BF4C-70E3-49A8-ABE0-9B16880FA073}" destId="{2E9613D0-9D75-44F9-907C-96B64B0170B0}" srcOrd="0" destOrd="0" presId="urn:microsoft.com/office/officeart/2005/8/layout/chevron1"/>
    <dgm:cxn modelId="{F2E75F35-1839-4542-B104-FC56D2937609}" type="presParOf" srcId="{E60415C0-D288-4231-BAC2-894116749214}" destId="{6CB9A4C9-1127-4B53-8618-A9B676CEF58A}" srcOrd="0" destOrd="0" presId="urn:microsoft.com/office/officeart/2005/8/layout/chevron1"/>
    <dgm:cxn modelId="{A5011B28-7D83-4B28-8462-FD1029B6BDAC}" type="presParOf" srcId="{E60415C0-D288-4231-BAC2-894116749214}" destId="{E445F5DE-EFBA-419D-BC4F-E15314F8B8DF}" srcOrd="1" destOrd="0" presId="urn:microsoft.com/office/officeart/2005/8/layout/chevron1"/>
    <dgm:cxn modelId="{AF1E6798-47A7-47E4-9CCA-EE8735755A00}" type="presParOf" srcId="{E60415C0-D288-4231-BAC2-894116749214}" destId="{2E9613D0-9D75-44F9-907C-96B64B0170B0}"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1" csCatId="colorful" phldr="1"/>
      <dgm:spPr/>
    </dgm:pt>
    <dgm:pt modelId="{5BD90BA4-A6A2-4644-9559-3745A0761291}">
      <dgm:prSet phldrT="[Text]" custT="1"/>
      <dgm:spPr/>
      <dgm:t>
        <a:bodyPr/>
        <a:lstStyle/>
        <a:p>
          <a:pPr algn="ctr"/>
          <a:r>
            <a:rPr lang="en-US" sz="2800" b="1" dirty="0">
              <a:solidFill>
                <a:schemeClr val="bg1"/>
              </a:solidFill>
              <a:latin typeface="Arial" panose="020B0604020202020204" pitchFamily="34" charset="0"/>
              <a:cs typeface="Arial" panose="020B0604020202020204" pitchFamily="34" charset="0"/>
            </a:rPr>
            <a:t>Analyze</a:t>
          </a:r>
          <a:endParaRPr lang="en-US" sz="2800" b="1" dirty="0">
            <a:latin typeface="Arial" panose="020B0604020202020204" pitchFamily="34" charset="0"/>
            <a:cs typeface="Arial" panose="020B0604020202020204" pitchFamily="34" charset="0"/>
          </a:endParaRPr>
        </a:p>
      </dgm:t>
    </dgm:pt>
    <dgm:pt modelId="{369DD456-CFFD-4848-A3FB-7F87C313A1A2}" type="parTrans" cxnId="{C91CD514-C4D7-455C-9DD7-7319F2FFD985}">
      <dgm:prSet/>
      <dgm:spPr/>
      <dgm:t>
        <a:bodyPr/>
        <a:lstStyle/>
        <a:p>
          <a:endParaRPr lang="en-US" b="1"/>
        </a:p>
      </dgm:t>
    </dgm:pt>
    <dgm:pt modelId="{142EDB09-9D8E-4020-8174-01CC1B37FC42}" type="sibTrans" cxnId="{C91CD514-C4D7-455C-9DD7-7319F2FFD985}">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B5FD8771-6CCD-40C4-B5C8-5676E9CB0019}" type="pres">
      <dgm:prSet presAssocID="{5BD90BA4-A6A2-4644-9559-3745A0761291}" presName="parTxOnly" presStyleLbl="node1" presStyleIdx="0" presStyleCnt="1" custLinFactNeighborX="-40676">
        <dgm:presLayoutVars>
          <dgm:chMax val="0"/>
          <dgm:chPref val="0"/>
          <dgm:bulletEnabled val="1"/>
        </dgm:presLayoutVars>
      </dgm:prSet>
      <dgm:spPr/>
    </dgm:pt>
  </dgm:ptLst>
  <dgm:cxnLst>
    <dgm:cxn modelId="{C91CD514-C4D7-455C-9DD7-7319F2FFD985}" srcId="{CD4E1F94-23B6-4C51-B6CD-4096C4B17E68}" destId="{5BD90BA4-A6A2-4644-9559-3745A0761291}" srcOrd="0" destOrd="0" parTransId="{369DD456-CFFD-4848-A3FB-7F87C313A1A2}" sibTransId="{142EDB09-9D8E-4020-8174-01CC1B37FC42}"/>
    <dgm:cxn modelId="{999ABD29-0D7A-403E-9DA9-E29462AF8190}" type="presOf" srcId="{CD4E1F94-23B6-4C51-B6CD-4096C4B17E68}" destId="{E60415C0-D288-4231-BAC2-894116749214}" srcOrd="0" destOrd="0" presId="urn:microsoft.com/office/officeart/2005/8/layout/chevron1"/>
    <dgm:cxn modelId="{5B293DE6-E1BA-4A3A-958F-0FF1928BD62B}" type="presOf" srcId="{5BD90BA4-A6A2-4644-9559-3745A0761291}" destId="{B5FD8771-6CCD-40C4-B5C8-5676E9CB0019}" srcOrd="0" destOrd="0" presId="urn:microsoft.com/office/officeart/2005/8/layout/chevron1"/>
    <dgm:cxn modelId="{4EEAA321-C7B7-43C3-96ED-E8B4CDBDDA8D}" type="presParOf" srcId="{E60415C0-D288-4231-BAC2-894116749214}" destId="{B5FD8771-6CCD-40C4-B5C8-5676E9CB0019}"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5" csCatId="colorful" phldr="1"/>
      <dgm:spPr/>
    </dgm:pt>
    <dgm:pt modelId="{970C317E-58E4-48CC-9EAD-1312257D5372}">
      <dgm:prSet custT="1"/>
      <dgm:spPr/>
      <dgm:t>
        <a:bodyPr/>
        <a:lstStyle/>
        <a:p>
          <a:pPr algn="ctr"/>
          <a:r>
            <a:rPr lang="en-US" sz="2800" b="1" dirty="0">
              <a:latin typeface="Arial" panose="020B0604020202020204" pitchFamily="34" charset="0"/>
              <a:cs typeface="Arial" panose="020B0604020202020204" pitchFamily="34" charset="0"/>
            </a:rPr>
            <a:t>Improve</a:t>
          </a:r>
        </a:p>
      </dgm:t>
    </dgm:pt>
    <dgm:pt modelId="{3D79C103-C815-41DC-A6AC-84B71D83F98F}" type="parTrans" cxnId="{FB44F240-0ED5-4408-B9E2-A415ABEB912F}">
      <dgm:prSet/>
      <dgm:spPr/>
      <dgm:t>
        <a:bodyPr/>
        <a:lstStyle/>
        <a:p>
          <a:endParaRPr lang="en-US" b="1"/>
        </a:p>
      </dgm:t>
    </dgm:pt>
    <dgm:pt modelId="{F2EAA4A4-04D2-4DC4-B91C-36058CCA327C}" type="sibTrans" cxnId="{FB44F240-0ED5-4408-B9E2-A415ABEB912F}">
      <dgm:prSet/>
      <dgm:spPr/>
      <dgm:t>
        <a:bodyPr/>
        <a:lstStyle/>
        <a:p>
          <a:endParaRPr lang="en-US" b="1"/>
        </a:p>
      </dgm:t>
    </dgm:pt>
    <dgm:pt modelId="{280ACD8C-5DAA-4584-B5CF-93D5AA9C231A}">
      <dgm:prSet custT="1"/>
      <dgm:spPr/>
      <dgm:t>
        <a:bodyPr/>
        <a:lstStyle/>
        <a:p>
          <a:pPr algn="ctr"/>
          <a:r>
            <a:rPr lang="en-US" sz="2800" b="1" dirty="0">
              <a:latin typeface="Arial" panose="020B0604020202020204" pitchFamily="34" charset="0"/>
              <a:cs typeface="Arial" panose="020B0604020202020204" pitchFamily="34" charset="0"/>
            </a:rPr>
            <a:t>Control</a:t>
          </a:r>
        </a:p>
      </dgm:t>
    </dgm:pt>
    <dgm:pt modelId="{1028559A-E34A-49B9-84D5-0F243B7D4A67}" type="parTrans" cxnId="{4274C616-CB14-4C23-984A-E97C384B2787}">
      <dgm:prSet/>
      <dgm:spPr/>
      <dgm:t>
        <a:bodyPr/>
        <a:lstStyle/>
        <a:p>
          <a:endParaRPr lang="en-US" b="1"/>
        </a:p>
      </dgm:t>
    </dgm:pt>
    <dgm:pt modelId="{0C1F3A6B-FD2C-42FB-A7EE-4F6B40E9AA43}" type="sibTrans" cxnId="{4274C616-CB14-4C23-984A-E97C384B2787}">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071164E3-E75E-4DC5-8D87-7025388D4880}" type="pres">
      <dgm:prSet presAssocID="{970C317E-58E4-48CC-9EAD-1312257D5372}" presName="parTxOnly" presStyleLbl="node1" presStyleIdx="0" presStyleCnt="2" custScaleX="60690">
        <dgm:presLayoutVars>
          <dgm:chMax val="0"/>
          <dgm:chPref val="0"/>
          <dgm:bulletEnabled val="1"/>
        </dgm:presLayoutVars>
      </dgm:prSet>
      <dgm:spPr/>
    </dgm:pt>
    <dgm:pt modelId="{7EB9E206-5AF2-417E-824A-F8B59929EF6E}" type="pres">
      <dgm:prSet presAssocID="{F2EAA4A4-04D2-4DC4-B91C-36058CCA327C}" presName="parTxOnlySpace" presStyleCnt="0"/>
      <dgm:spPr/>
    </dgm:pt>
    <dgm:pt modelId="{11CBAC0A-2DEE-44AC-A9E4-1461DD4EC723}" type="pres">
      <dgm:prSet presAssocID="{280ACD8C-5DAA-4584-B5CF-93D5AA9C231A}" presName="parTxOnly" presStyleLbl="node1" presStyleIdx="1" presStyleCnt="2" custScaleX="73383" custLinFactNeighborX="-39861" custLinFactNeighborY="-7143">
        <dgm:presLayoutVars>
          <dgm:chMax val="0"/>
          <dgm:chPref val="0"/>
          <dgm:bulletEnabled val="1"/>
        </dgm:presLayoutVars>
      </dgm:prSet>
      <dgm:spPr/>
    </dgm:pt>
  </dgm:ptLst>
  <dgm:cxnLst>
    <dgm:cxn modelId="{4274C616-CB14-4C23-984A-E97C384B2787}" srcId="{CD4E1F94-23B6-4C51-B6CD-4096C4B17E68}" destId="{280ACD8C-5DAA-4584-B5CF-93D5AA9C231A}" srcOrd="1" destOrd="0" parTransId="{1028559A-E34A-49B9-84D5-0F243B7D4A67}" sibTransId="{0C1F3A6B-FD2C-42FB-A7EE-4F6B40E9AA43}"/>
    <dgm:cxn modelId="{A35FA93E-EF3B-41E2-8A8C-A2307F95B4E4}" type="presOf" srcId="{280ACD8C-5DAA-4584-B5CF-93D5AA9C231A}" destId="{11CBAC0A-2DEE-44AC-A9E4-1461DD4EC723}" srcOrd="0" destOrd="0" presId="urn:microsoft.com/office/officeart/2005/8/layout/chevron1"/>
    <dgm:cxn modelId="{FB44F240-0ED5-4408-B9E2-A415ABEB912F}" srcId="{CD4E1F94-23B6-4C51-B6CD-4096C4B17E68}" destId="{970C317E-58E4-48CC-9EAD-1312257D5372}" srcOrd="0" destOrd="0" parTransId="{3D79C103-C815-41DC-A6AC-84B71D83F98F}" sibTransId="{F2EAA4A4-04D2-4DC4-B91C-36058CCA327C}"/>
    <dgm:cxn modelId="{757D9572-8E67-49C4-8077-65AED1E1E996}" type="presOf" srcId="{970C317E-58E4-48CC-9EAD-1312257D5372}" destId="{071164E3-E75E-4DC5-8D87-7025388D4880}" srcOrd="0" destOrd="0" presId="urn:microsoft.com/office/officeart/2005/8/layout/chevron1"/>
    <dgm:cxn modelId="{16DF907F-081E-4479-A894-7973C2CA4428}" type="presOf" srcId="{CD4E1F94-23B6-4C51-B6CD-4096C4B17E68}" destId="{E60415C0-D288-4231-BAC2-894116749214}" srcOrd="0" destOrd="0" presId="urn:microsoft.com/office/officeart/2005/8/layout/chevron1"/>
    <dgm:cxn modelId="{79221662-B9E5-4CA3-B2D8-1A6E491378C4}" type="presParOf" srcId="{E60415C0-D288-4231-BAC2-894116749214}" destId="{071164E3-E75E-4DC5-8D87-7025388D4880}" srcOrd="0" destOrd="0" presId="urn:microsoft.com/office/officeart/2005/8/layout/chevron1"/>
    <dgm:cxn modelId="{A0655785-AFD8-4FCC-B788-781F343A1F15}" type="presParOf" srcId="{E60415C0-D288-4231-BAC2-894116749214}" destId="{7EB9E206-5AF2-417E-824A-F8B59929EF6E}" srcOrd="1" destOrd="0" presId="urn:microsoft.com/office/officeart/2005/8/layout/chevron1"/>
    <dgm:cxn modelId="{BA847467-8679-4418-81F6-CEA2322BA05F}" type="presParOf" srcId="{E60415C0-D288-4231-BAC2-894116749214}" destId="{11CBAC0A-2DEE-44AC-A9E4-1461DD4EC723}"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9A4C9-1127-4B53-8618-A9B676CEF58A}">
      <dsp:nvSpPr>
        <dsp:cNvPr id="0" name=""/>
        <dsp:cNvSpPr/>
      </dsp:nvSpPr>
      <dsp:spPr>
        <a:xfrm>
          <a:off x="159" y="0"/>
          <a:ext cx="3145907" cy="990600"/>
        </a:xfrm>
        <a:prstGeom prst="chevr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Define	</a:t>
          </a:r>
        </a:p>
      </dsp:txBody>
      <dsp:txXfrm>
        <a:off x="495459" y="0"/>
        <a:ext cx="2155307" cy="990600"/>
      </dsp:txXfrm>
    </dsp:sp>
    <dsp:sp modelId="{2E9613D0-9D75-44F9-907C-96B64B0170B0}">
      <dsp:nvSpPr>
        <dsp:cNvPr id="0" name=""/>
        <dsp:cNvSpPr/>
      </dsp:nvSpPr>
      <dsp:spPr>
        <a:xfrm>
          <a:off x="2649140" y="0"/>
          <a:ext cx="4970859" cy="990600"/>
        </a:xfrm>
        <a:prstGeom prst="chevron">
          <a:avLst/>
        </a:prstGeom>
        <a:solidFill>
          <a:schemeClr val="accent3">
            <a:hueOff val="2710599"/>
            <a:satOff val="100000"/>
            <a:lumOff val="-1470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Measure</a:t>
          </a:r>
        </a:p>
      </dsp:txBody>
      <dsp:txXfrm>
        <a:off x="3144440" y="0"/>
        <a:ext cx="3980259" cy="990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8771-6CCD-40C4-B5C8-5676E9CB0019}">
      <dsp:nvSpPr>
        <dsp:cNvPr id="0" name=""/>
        <dsp:cNvSpPr/>
      </dsp:nvSpPr>
      <dsp:spPr>
        <a:xfrm>
          <a:off x="0" y="0"/>
          <a:ext cx="8326236" cy="1066800"/>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Arial" panose="020B0604020202020204" pitchFamily="34" charset="0"/>
              <a:cs typeface="Arial" panose="020B0604020202020204" pitchFamily="34" charset="0"/>
            </a:rPr>
            <a:t>Analyze</a:t>
          </a:r>
          <a:endParaRPr lang="en-US" sz="2800" b="1" kern="1200" dirty="0">
            <a:latin typeface="Arial" panose="020B0604020202020204" pitchFamily="34" charset="0"/>
            <a:cs typeface="Arial" panose="020B0604020202020204" pitchFamily="34" charset="0"/>
          </a:endParaRPr>
        </a:p>
      </dsp:txBody>
      <dsp:txXfrm>
        <a:off x="533400" y="0"/>
        <a:ext cx="7259436" cy="1066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164E3-E75E-4DC5-8D87-7025388D4880}">
      <dsp:nvSpPr>
        <dsp:cNvPr id="0" name=""/>
        <dsp:cNvSpPr/>
      </dsp:nvSpPr>
      <dsp:spPr>
        <a:xfrm>
          <a:off x="1763" y="0"/>
          <a:ext cx="4440755" cy="1066800"/>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Improve</a:t>
          </a:r>
        </a:p>
      </dsp:txBody>
      <dsp:txXfrm>
        <a:off x="535163" y="0"/>
        <a:ext cx="3373955" cy="1066800"/>
      </dsp:txXfrm>
    </dsp:sp>
    <dsp:sp modelId="{11CBAC0A-2DEE-44AC-A9E4-1461DD4EC723}">
      <dsp:nvSpPr>
        <dsp:cNvPr id="0" name=""/>
        <dsp:cNvSpPr/>
      </dsp:nvSpPr>
      <dsp:spPr>
        <a:xfrm>
          <a:off x="3419140" y="0"/>
          <a:ext cx="5369516" cy="1066800"/>
        </a:xfrm>
        <a:prstGeom prst="chevron">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Control</a:t>
          </a:r>
        </a:p>
      </dsp:txBody>
      <dsp:txXfrm>
        <a:off x="3952540" y="0"/>
        <a:ext cx="4302716" cy="10668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9090-1F95-4C43-9BB1-5EF09A4AAD5B}" type="datetimeFigureOut">
              <a:rPr lang="en-US" smtClean="0"/>
              <a:t>3/16/20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E7167-5BE1-4AED-B667-6AFC544CDF8B}" type="slidenum">
              <a:rPr lang="en-US" smtClean="0"/>
              <a:t>‹#›</a:t>
            </a:fld>
            <a:endParaRPr lang="en-US"/>
          </a:p>
        </p:txBody>
      </p:sp>
    </p:spTree>
    <p:extLst>
      <p:ext uri="{BB962C8B-B14F-4D97-AF65-F5344CB8AC3E}">
        <p14:creationId xmlns:p14="http://schemas.microsoft.com/office/powerpoint/2010/main" val="309786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99F6B2-8279-4226-A302-8CD641F0B436}" type="slidenum">
              <a:rPr lang="en-US" smtClean="0"/>
              <a:t>6</a:t>
            </a:fld>
            <a:endParaRPr lang="en-US"/>
          </a:p>
        </p:txBody>
      </p:sp>
    </p:spTree>
    <p:extLst>
      <p:ext uri="{BB962C8B-B14F-4D97-AF65-F5344CB8AC3E}">
        <p14:creationId xmlns:p14="http://schemas.microsoft.com/office/powerpoint/2010/main" val="50073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3A5F9F-B2BD-4C03-8DFE-406BB81E78C5}" type="datetimeFigureOut">
              <a:rPr lang="en-US" smtClean="0"/>
              <a:t>3/16/20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174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3/16/20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1583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3/16/20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8404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3/16/20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6389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3A5F9F-B2BD-4C03-8DFE-406BB81E78C5}" type="datetimeFigureOut">
              <a:rPr lang="en-US" smtClean="0"/>
              <a:t>3/16/20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104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3A5F9F-B2BD-4C03-8DFE-406BB81E78C5}" type="datetimeFigureOut">
              <a:rPr lang="en-US" smtClean="0"/>
              <a:t>3/16/20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755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3A5F9F-B2BD-4C03-8DFE-406BB81E78C5}" type="datetimeFigureOut">
              <a:rPr lang="en-US" smtClean="0"/>
              <a:t>3/16/20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50362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3A5F9F-B2BD-4C03-8DFE-406BB81E78C5}" type="datetimeFigureOut">
              <a:rPr lang="en-US" smtClean="0"/>
              <a:t>3/16/20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46088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A5F9F-B2BD-4C03-8DFE-406BB81E78C5}" type="datetimeFigureOut">
              <a:rPr lang="en-US" smtClean="0"/>
              <a:t>3/16/20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27612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3/16/20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91605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3/16/20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640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A5F9F-B2BD-4C03-8DFE-406BB81E78C5}" type="datetimeFigureOut">
              <a:rPr lang="en-US" smtClean="0"/>
              <a:t>3/16/20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F5766-CE1E-41D0-8955-15B5B36367FE}" type="slidenum">
              <a:rPr lang="en-US" smtClean="0"/>
              <a:t>‹#›</a:t>
            </a:fld>
            <a:endParaRPr lang="en-US"/>
          </a:p>
        </p:txBody>
      </p:sp>
    </p:spTree>
    <p:extLst>
      <p:ext uri="{BB962C8B-B14F-4D97-AF65-F5344CB8AC3E}">
        <p14:creationId xmlns:p14="http://schemas.microsoft.com/office/powerpoint/2010/main" val="22966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MCB 638 </a:t>
            </a:r>
          </a:p>
        </p:txBody>
      </p:sp>
      <p:sp>
        <p:nvSpPr>
          <p:cNvPr id="3" name="Subtitle 2"/>
          <p:cNvSpPr>
            <a:spLocks noGrp="1"/>
          </p:cNvSpPr>
          <p:nvPr>
            <p:ph type="subTitle" idx="1"/>
          </p:nvPr>
        </p:nvSpPr>
        <p:spPr/>
        <p:txBody>
          <a:bodyPr>
            <a:normAutofit/>
          </a:bodyPr>
          <a:lstStyle/>
          <a:p>
            <a:r>
              <a:rPr lang="en-US" sz="3600" dirty="0"/>
              <a:t>Live Session 10</a:t>
            </a:r>
          </a:p>
          <a:p>
            <a:r>
              <a:rPr lang="en-US" sz="3600" dirty="0"/>
              <a:t>Monday</a:t>
            </a:r>
          </a:p>
        </p:txBody>
      </p:sp>
    </p:spTree>
    <p:extLst>
      <p:ext uri="{BB962C8B-B14F-4D97-AF65-F5344CB8AC3E}">
        <p14:creationId xmlns:p14="http://schemas.microsoft.com/office/powerpoint/2010/main" val="354883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a:bodyPr>
          <a:lstStyle/>
          <a:p>
            <a:r>
              <a:rPr lang="en-US" sz="3200" dirty="0"/>
              <a:t>IMR chart – What can you conclude?</a:t>
            </a:r>
          </a:p>
        </p:txBody>
      </p:sp>
      <p:graphicFrame>
        <p:nvGraphicFramePr>
          <p:cNvPr id="6" name="Chart 5"/>
          <p:cNvGraphicFramePr>
            <a:graphicFrameLocks/>
          </p:cNvGraphicFramePr>
          <p:nvPr>
            <p:extLst>
              <p:ext uri="{D42A27DB-BD31-4B8C-83A1-F6EECF244321}">
                <p14:modId xmlns:p14="http://schemas.microsoft.com/office/powerpoint/2010/main" val="3783605990"/>
              </p:ext>
            </p:extLst>
          </p:nvPr>
        </p:nvGraphicFramePr>
        <p:xfrm>
          <a:off x="1602377" y="1524001"/>
          <a:ext cx="8943703" cy="41888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306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3" name="Content Placeholder 2"/>
          <p:cNvSpPr>
            <a:spLocks noGrp="1"/>
          </p:cNvSpPr>
          <p:nvPr>
            <p:ph idx="1"/>
          </p:nvPr>
        </p:nvSpPr>
        <p:spPr/>
        <p:txBody>
          <a:bodyPr/>
          <a:lstStyle/>
          <a:p>
            <a:r>
              <a:rPr lang="en-US" dirty="0"/>
              <a:t>Why do we use this tool? What are we trying to prove?</a:t>
            </a:r>
          </a:p>
          <a:p>
            <a:r>
              <a:rPr lang="en-US" dirty="0"/>
              <a:t>What are residuals? Why do you want to check them? </a:t>
            </a:r>
          </a:p>
        </p:txBody>
      </p:sp>
    </p:spTree>
    <p:extLst>
      <p:ext uri="{BB962C8B-B14F-4D97-AF65-F5344CB8AC3E}">
        <p14:creationId xmlns:p14="http://schemas.microsoft.com/office/powerpoint/2010/main" val="257794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 - How to interpret Output</a:t>
            </a:r>
          </a:p>
        </p:txBody>
      </p:sp>
      <p:sp>
        <p:nvSpPr>
          <p:cNvPr id="4" name="Content Placeholder 2"/>
          <p:cNvSpPr txBox="1">
            <a:spLocks/>
          </p:cNvSpPr>
          <p:nvPr/>
        </p:nvSpPr>
        <p:spPr>
          <a:xfrm>
            <a:off x="838200" y="1690689"/>
            <a:ext cx="10515600"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789" y="1984604"/>
            <a:ext cx="5845047" cy="3210183"/>
          </a:xfrm>
          <a:prstGeom prst="rect">
            <a:avLst/>
          </a:prstGeom>
        </p:spPr>
      </p:pic>
      <p:sp>
        <p:nvSpPr>
          <p:cNvPr id="7" name="TextBox 6"/>
          <p:cNvSpPr txBox="1"/>
          <p:nvPr/>
        </p:nvSpPr>
        <p:spPr>
          <a:xfrm>
            <a:off x="593916" y="4825455"/>
            <a:ext cx="2501069" cy="369332"/>
          </a:xfrm>
          <a:prstGeom prst="rect">
            <a:avLst/>
          </a:prstGeom>
          <a:noFill/>
        </p:spPr>
        <p:txBody>
          <a:bodyPr wrap="none" rtlCol="0">
            <a:spAutoFit/>
          </a:bodyPr>
          <a:lstStyle/>
          <a:p>
            <a:r>
              <a:rPr lang="en-US" dirty="0"/>
              <a:t>Formula: Y = 63.5 - .015x</a:t>
            </a:r>
          </a:p>
        </p:txBody>
      </p:sp>
      <p:sp>
        <p:nvSpPr>
          <p:cNvPr id="8" name="TextBox 7"/>
          <p:cNvSpPr txBox="1"/>
          <p:nvPr/>
        </p:nvSpPr>
        <p:spPr>
          <a:xfrm>
            <a:off x="5240214" y="2260360"/>
            <a:ext cx="950901" cy="369332"/>
          </a:xfrm>
          <a:prstGeom prst="rect">
            <a:avLst/>
          </a:prstGeom>
          <a:noFill/>
        </p:spPr>
        <p:txBody>
          <a:bodyPr wrap="none" rtlCol="0">
            <a:spAutoFit/>
          </a:bodyPr>
          <a:lstStyle/>
          <a:p>
            <a:r>
              <a:rPr lang="en-US" dirty="0"/>
              <a:t>R=.9586</a:t>
            </a:r>
          </a:p>
        </p:txBody>
      </p:sp>
      <p:sp>
        <p:nvSpPr>
          <p:cNvPr id="9" name="Oval 8"/>
          <p:cNvSpPr/>
          <p:nvPr/>
        </p:nvSpPr>
        <p:spPr>
          <a:xfrm>
            <a:off x="6154615" y="4941277"/>
            <a:ext cx="756138" cy="2535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56746" y="5609663"/>
            <a:ext cx="1031051" cy="369332"/>
          </a:xfrm>
          <a:prstGeom prst="rect">
            <a:avLst/>
          </a:prstGeom>
          <a:noFill/>
        </p:spPr>
        <p:txBody>
          <a:bodyPr wrap="none" rtlCol="0">
            <a:spAutoFit/>
          </a:bodyPr>
          <a:lstStyle/>
          <a:p>
            <a:r>
              <a:rPr lang="en-US" dirty="0"/>
              <a:t>Slope = ?</a:t>
            </a:r>
          </a:p>
        </p:txBody>
      </p:sp>
      <p:sp>
        <p:nvSpPr>
          <p:cNvPr id="12" name="TextBox 11"/>
          <p:cNvSpPr txBox="1"/>
          <p:nvPr/>
        </p:nvSpPr>
        <p:spPr>
          <a:xfrm>
            <a:off x="1441937" y="2883877"/>
            <a:ext cx="805029" cy="369332"/>
          </a:xfrm>
          <a:prstGeom prst="rect">
            <a:avLst/>
          </a:prstGeom>
          <a:noFill/>
        </p:spPr>
        <p:txBody>
          <a:bodyPr wrap="none" rtlCol="0">
            <a:spAutoFit/>
          </a:bodyPr>
          <a:lstStyle/>
          <a:p>
            <a:r>
              <a:rPr lang="en-US" dirty="0"/>
              <a:t>R </a:t>
            </a:r>
            <a:r>
              <a:rPr lang="en-US" baseline="30000" dirty="0"/>
              <a:t>2 </a:t>
            </a:r>
            <a:r>
              <a:rPr lang="en-US" dirty="0"/>
              <a:t> = ?</a:t>
            </a:r>
          </a:p>
        </p:txBody>
      </p:sp>
    </p:spTree>
    <p:extLst>
      <p:ext uri="{BB962C8B-B14F-4D97-AF65-F5344CB8AC3E}">
        <p14:creationId xmlns:p14="http://schemas.microsoft.com/office/powerpoint/2010/main" val="371401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Correlation Coefficient/Coefficient of Determination</a:t>
            </a:r>
          </a:p>
        </p:txBody>
      </p:sp>
      <p:sp>
        <p:nvSpPr>
          <p:cNvPr id="3" name="Content Placeholder 2"/>
          <p:cNvSpPr>
            <a:spLocks noGrp="1"/>
          </p:cNvSpPr>
          <p:nvPr>
            <p:ph idx="1"/>
          </p:nvPr>
        </p:nvSpPr>
        <p:spPr/>
        <p:txBody>
          <a:bodyPr/>
          <a:lstStyle/>
          <a:p>
            <a:r>
              <a:rPr lang="en-US" dirty="0"/>
              <a:t>For Simple Linear Regression:</a:t>
            </a:r>
          </a:p>
          <a:p>
            <a:pPr lvl="1"/>
            <a:r>
              <a:rPr lang="en-US" dirty="0"/>
              <a:t>What does R mean?   - Correlation Quotient</a:t>
            </a:r>
          </a:p>
          <a:p>
            <a:pPr lvl="1"/>
            <a:r>
              <a:rPr lang="en-US" dirty="0"/>
              <a:t>What does R</a:t>
            </a:r>
            <a:r>
              <a:rPr lang="en-US" baseline="30000" dirty="0"/>
              <a:t>2 </a:t>
            </a:r>
            <a:r>
              <a:rPr lang="en-US" dirty="0"/>
              <a:t>mean?</a:t>
            </a:r>
          </a:p>
        </p:txBody>
      </p:sp>
    </p:spTree>
    <p:extLst>
      <p:ext uri="{BB962C8B-B14F-4D97-AF65-F5344CB8AC3E}">
        <p14:creationId xmlns:p14="http://schemas.microsoft.com/office/powerpoint/2010/main" val="287487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772"/>
          </a:xfrm>
        </p:spPr>
        <p:txBody>
          <a:bodyPr>
            <a:normAutofit fontScale="90000"/>
          </a:bodyPr>
          <a:lstStyle/>
          <a:p>
            <a:r>
              <a:rPr lang="en-US" dirty="0"/>
              <a:t>Simple Linear Regression </a:t>
            </a:r>
          </a:p>
        </p:txBody>
      </p:sp>
      <p:graphicFrame>
        <p:nvGraphicFramePr>
          <p:cNvPr id="4" name="Table 3"/>
          <p:cNvGraphicFramePr>
            <a:graphicFrameLocks noGrp="1"/>
          </p:cNvGraphicFramePr>
          <p:nvPr>
            <p:extLst>
              <p:ext uri="{D42A27DB-BD31-4B8C-83A1-F6EECF244321}">
                <p14:modId xmlns:p14="http://schemas.microsoft.com/office/powerpoint/2010/main" val="1610998270"/>
              </p:ext>
            </p:extLst>
          </p:nvPr>
        </p:nvGraphicFramePr>
        <p:xfrm>
          <a:off x="999670" y="1586996"/>
          <a:ext cx="7862976" cy="4178073"/>
        </p:xfrm>
        <a:graphic>
          <a:graphicData uri="http://schemas.openxmlformats.org/drawingml/2006/table">
            <a:tbl>
              <a:tblPr>
                <a:tableStyleId>{5C22544A-7EE6-4342-B048-85BDC9FD1C3A}</a:tableStyleId>
              </a:tblPr>
              <a:tblGrid>
                <a:gridCol w="1252745">
                  <a:extLst>
                    <a:ext uri="{9D8B030D-6E8A-4147-A177-3AD203B41FA5}">
                      <a16:colId xmlns:a16="http://schemas.microsoft.com/office/drawing/2014/main" val="2891985384"/>
                    </a:ext>
                  </a:extLst>
                </a:gridCol>
                <a:gridCol w="866260">
                  <a:extLst>
                    <a:ext uri="{9D8B030D-6E8A-4147-A177-3AD203B41FA5}">
                      <a16:colId xmlns:a16="http://schemas.microsoft.com/office/drawing/2014/main" val="3852524721"/>
                    </a:ext>
                  </a:extLst>
                </a:gridCol>
                <a:gridCol w="972877">
                  <a:extLst>
                    <a:ext uri="{9D8B030D-6E8A-4147-A177-3AD203B41FA5}">
                      <a16:colId xmlns:a16="http://schemas.microsoft.com/office/drawing/2014/main" val="875904770"/>
                    </a:ext>
                  </a:extLst>
                </a:gridCol>
                <a:gridCol w="639700">
                  <a:extLst>
                    <a:ext uri="{9D8B030D-6E8A-4147-A177-3AD203B41FA5}">
                      <a16:colId xmlns:a16="http://schemas.microsoft.com/office/drawing/2014/main" val="2359903630"/>
                    </a:ext>
                  </a:extLst>
                </a:gridCol>
                <a:gridCol w="639700">
                  <a:extLst>
                    <a:ext uri="{9D8B030D-6E8A-4147-A177-3AD203B41FA5}">
                      <a16:colId xmlns:a16="http://schemas.microsoft.com/office/drawing/2014/main" val="1838562641"/>
                    </a:ext>
                  </a:extLst>
                </a:gridCol>
                <a:gridCol w="892914">
                  <a:extLst>
                    <a:ext uri="{9D8B030D-6E8A-4147-A177-3AD203B41FA5}">
                      <a16:colId xmlns:a16="http://schemas.microsoft.com/office/drawing/2014/main" val="3772944979"/>
                    </a:ext>
                  </a:extLst>
                </a:gridCol>
                <a:gridCol w="866260">
                  <a:extLst>
                    <a:ext uri="{9D8B030D-6E8A-4147-A177-3AD203B41FA5}">
                      <a16:colId xmlns:a16="http://schemas.microsoft.com/office/drawing/2014/main" val="1677208962"/>
                    </a:ext>
                  </a:extLst>
                </a:gridCol>
                <a:gridCol w="866260">
                  <a:extLst>
                    <a:ext uri="{9D8B030D-6E8A-4147-A177-3AD203B41FA5}">
                      <a16:colId xmlns:a16="http://schemas.microsoft.com/office/drawing/2014/main" val="409384488"/>
                    </a:ext>
                  </a:extLst>
                </a:gridCol>
                <a:gridCol w="866260">
                  <a:extLst>
                    <a:ext uri="{9D8B030D-6E8A-4147-A177-3AD203B41FA5}">
                      <a16:colId xmlns:a16="http://schemas.microsoft.com/office/drawing/2014/main" val="1822680903"/>
                    </a:ext>
                  </a:extLst>
                </a:gridCol>
              </a:tblGrid>
              <a:tr h="196615">
                <a:tc>
                  <a:txBody>
                    <a:bodyPr/>
                    <a:lstStyle/>
                    <a:p>
                      <a:pPr algn="l" fontAlgn="b"/>
                      <a:r>
                        <a:rPr lang="en-US" sz="1100" u="none" strike="noStrike">
                          <a:effectLst/>
                        </a:rPr>
                        <a:t>SUMMARY OUTPUT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7804121"/>
                  </a:ext>
                </a:extLst>
              </a:tr>
              <a:tr h="204808">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3727315"/>
                  </a:ext>
                </a:extLst>
              </a:tr>
              <a:tr h="196615">
                <a:tc gridSpan="2">
                  <a:txBody>
                    <a:bodyPr/>
                    <a:lstStyle/>
                    <a:p>
                      <a:pPr algn="ctr" fontAlgn="b"/>
                      <a:r>
                        <a:rPr lang="en-US" sz="1100" u="none" strike="noStrike">
                          <a:effectLst/>
                        </a:rPr>
                        <a:t>Regression Statistics</a:t>
                      </a:r>
                      <a:endParaRPr lang="en-US" sz="1100" b="0" i="1"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5060874"/>
                  </a:ext>
                </a:extLst>
              </a:tr>
              <a:tr h="196615">
                <a:tc>
                  <a:txBody>
                    <a:bodyPr/>
                    <a:lstStyle/>
                    <a:p>
                      <a:pPr algn="l" fontAlgn="b"/>
                      <a:r>
                        <a:rPr lang="en-US" sz="1100" u="none" strike="noStrike">
                          <a:effectLst/>
                        </a:rPr>
                        <a:t>Multiple 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0.957962049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0103258"/>
                  </a:ext>
                </a:extLst>
              </a:tr>
              <a:tr h="196615">
                <a:tc>
                  <a:txBody>
                    <a:bodyPr/>
                    <a:lstStyle/>
                    <a:p>
                      <a:pPr algn="l" fontAlgn="b"/>
                      <a:r>
                        <a:rPr lang="en-US" sz="1100" u="none" strike="noStrike">
                          <a:effectLst/>
                        </a:rPr>
                        <a:t>R Square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0.917691287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756761"/>
                  </a:ext>
                </a:extLst>
              </a:tr>
              <a:tr h="196615">
                <a:tc>
                  <a:txBody>
                    <a:bodyPr/>
                    <a:lstStyle/>
                    <a:p>
                      <a:pPr algn="l" fontAlgn="b"/>
                      <a:r>
                        <a:rPr lang="en-US" sz="1100" u="none" strike="noStrike">
                          <a:effectLst/>
                        </a:rPr>
                        <a:t>Adjusted R Square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0.901229545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7539037"/>
                  </a:ext>
                </a:extLst>
              </a:tr>
              <a:tr h="196615">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0.461484468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9265053"/>
                  </a:ext>
                </a:extLst>
              </a:tr>
              <a:tr h="204808">
                <a:tc>
                  <a:txBody>
                    <a:bodyPr/>
                    <a:lstStyle/>
                    <a:p>
                      <a:pPr algn="l" fontAlgn="b"/>
                      <a:r>
                        <a:rPr lang="en-US" sz="1100" u="none" strike="noStrike">
                          <a:effectLst/>
                        </a:rPr>
                        <a:t>Observations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3972933"/>
                  </a:ext>
                </a:extLst>
              </a:tr>
              <a:tr h="19661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8415589"/>
                  </a:ext>
                </a:extLst>
              </a:tr>
              <a:tr h="204808">
                <a:tc>
                  <a:txBody>
                    <a:bodyPr/>
                    <a:lstStyle/>
                    <a:p>
                      <a:pPr algn="l" fontAlgn="b"/>
                      <a:r>
                        <a:rPr lang="en-US" sz="1100" u="none" strike="noStrike">
                          <a:effectLst/>
                        </a:rPr>
                        <a:t>ANOVA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9376947"/>
                  </a:ext>
                </a:extLst>
              </a:tr>
              <a:tr h="196615">
                <a:tc>
                  <a:txBody>
                    <a:bodyPr/>
                    <a:lstStyle/>
                    <a:p>
                      <a:pPr algn="ctr" fontAlgn="b"/>
                      <a:r>
                        <a:rPr lang="en-US" sz="1100" u="none" strike="noStrike">
                          <a:effectLst/>
                        </a:rPr>
                        <a:t> </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df</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SS</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MS</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F</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Significance F</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6387720"/>
                  </a:ext>
                </a:extLst>
              </a:tr>
              <a:tr h="196615">
                <a:tc>
                  <a:txBody>
                    <a:bodyPr/>
                    <a:lstStyle/>
                    <a:p>
                      <a:pPr algn="l" fontAlgn="b"/>
                      <a:r>
                        <a:rPr lang="en-US" sz="1100" u="none" strike="noStrike">
                          <a:effectLst/>
                        </a:rPr>
                        <a:t>Regression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11.87230328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11.8723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55.74691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0.000680309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1207268"/>
                  </a:ext>
                </a:extLst>
              </a:tr>
              <a:tr h="196615">
                <a:tc>
                  <a:txBody>
                    <a:bodyPr/>
                    <a:lstStyle/>
                    <a:p>
                      <a:pPr algn="l" fontAlgn="b"/>
                      <a:r>
                        <a:rPr lang="en-US" sz="1100" u="none" strike="noStrike">
                          <a:effectLst/>
                        </a:rPr>
                        <a:t>Residual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1.064839572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0.212968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7371460"/>
                  </a:ext>
                </a:extLst>
              </a:tr>
              <a:tr h="204808">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12.93714286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636374"/>
                  </a:ext>
                </a:extLst>
              </a:tr>
              <a:tr h="204808">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865374"/>
                  </a:ext>
                </a:extLst>
              </a:tr>
              <a:tr h="196615">
                <a:tc>
                  <a:txBody>
                    <a:bodyPr/>
                    <a:lstStyle/>
                    <a:p>
                      <a:pPr algn="ctr" fontAlgn="b"/>
                      <a:r>
                        <a:rPr lang="en-US" sz="1100" u="none" strike="noStrike">
                          <a:effectLst/>
                        </a:rPr>
                        <a:t> </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Coefficients</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Standard Error</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t Stat</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P-value</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Lower 95%</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Upper 95%</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Lower 95.0%</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Upper 95.0%</a:t>
                      </a:r>
                      <a:endParaRPr lang="en-US"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8804483"/>
                  </a:ext>
                </a:extLst>
              </a:tr>
              <a:tr h="196615">
                <a:tc>
                  <a:txBody>
                    <a:bodyPr/>
                    <a:lstStyle/>
                    <a:p>
                      <a:pPr algn="l" fontAlgn="b"/>
                      <a:r>
                        <a:rPr lang="en-US" sz="1100" u="none" strike="noStrike">
                          <a:effectLst/>
                        </a:rPr>
                        <a:t>Intercept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2.175630252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0.264189718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8.235106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1.496508961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2.854751543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1.496508961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2.854751543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9666131"/>
                  </a:ext>
                </a:extLst>
              </a:tr>
              <a:tr h="204808">
                <a:tc>
                  <a:txBody>
                    <a:bodyPr/>
                    <a:lstStyle/>
                    <a:p>
                      <a:pPr algn="l" fontAlgn="b"/>
                      <a:r>
                        <a:rPr lang="en-US" sz="1100" u="none" strike="noStrike">
                          <a:effectLst/>
                        </a:rPr>
                        <a:t>X Variable 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0.67341482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0.090192883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7.466385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0.441566634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0.905263006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0.441566634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0.905263006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4390664"/>
                  </a:ext>
                </a:extLst>
              </a:tr>
              <a:tr h="19661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1807952"/>
                  </a:ext>
                </a:extLst>
              </a:tr>
              <a:tr h="19661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4498611"/>
                  </a:ext>
                </a:extLst>
              </a:tr>
              <a:tr h="19661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3943814"/>
                  </a:ext>
                </a:extLst>
              </a:tr>
            </a:tbl>
          </a:graphicData>
        </a:graphic>
      </p:graphicFrame>
      <p:sp>
        <p:nvSpPr>
          <p:cNvPr id="5" name="TextBox 4"/>
          <p:cNvSpPr txBox="1"/>
          <p:nvPr/>
        </p:nvSpPr>
        <p:spPr>
          <a:xfrm>
            <a:off x="1063175" y="5765074"/>
            <a:ext cx="8683659" cy="923330"/>
          </a:xfrm>
          <a:prstGeom prst="rect">
            <a:avLst/>
          </a:prstGeom>
          <a:noFill/>
        </p:spPr>
        <p:txBody>
          <a:bodyPr wrap="none" rtlCol="0">
            <a:spAutoFit/>
          </a:bodyPr>
          <a:lstStyle/>
          <a:p>
            <a:r>
              <a:rPr lang="en-US" dirty="0"/>
              <a:t>What is our n? 7</a:t>
            </a:r>
          </a:p>
          <a:p>
            <a:r>
              <a:rPr lang="en-US" dirty="0"/>
              <a:t>What is the equation that could be used to predict grass height? 2.17+0.6734x</a:t>
            </a:r>
          </a:p>
          <a:p>
            <a:r>
              <a:rPr lang="en-US" dirty="0"/>
              <a:t>What % of the variability in grass height can be explained by amount of rain? R2 </a:t>
            </a:r>
            <a:r>
              <a:rPr lang="en-US" dirty="0">
                <a:sym typeface="Wingdings" pitchFamily="2" charset="2"/>
              </a:rPr>
              <a:t> 91.77%</a:t>
            </a:r>
            <a:endParaRPr lang="en-US" dirty="0"/>
          </a:p>
        </p:txBody>
      </p:sp>
      <p:sp>
        <p:nvSpPr>
          <p:cNvPr id="6" name="TextBox 5"/>
          <p:cNvSpPr txBox="1"/>
          <p:nvPr/>
        </p:nvSpPr>
        <p:spPr>
          <a:xfrm>
            <a:off x="1160343" y="940666"/>
            <a:ext cx="7332328" cy="646331"/>
          </a:xfrm>
          <a:prstGeom prst="rect">
            <a:avLst/>
          </a:prstGeom>
          <a:noFill/>
        </p:spPr>
        <p:txBody>
          <a:bodyPr wrap="none" rtlCol="0">
            <a:spAutoFit/>
          </a:bodyPr>
          <a:lstStyle/>
          <a:p>
            <a:r>
              <a:rPr lang="en-US" dirty="0"/>
              <a:t>We believe there is a relationship between amount of rain and grass height. </a:t>
            </a:r>
          </a:p>
          <a:p>
            <a:r>
              <a:rPr lang="en-US" dirty="0"/>
              <a:t>Here is the output of our Regression.</a:t>
            </a:r>
          </a:p>
        </p:txBody>
      </p:sp>
    </p:spTree>
    <p:extLst>
      <p:ext uri="{BB962C8B-B14F-4D97-AF65-F5344CB8AC3E}">
        <p14:creationId xmlns:p14="http://schemas.microsoft.com/office/powerpoint/2010/main" val="4140448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877" y="81232"/>
            <a:ext cx="10515600" cy="1325563"/>
          </a:xfrm>
        </p:spPr>
        <p:txBody>
          <a:bodyPr/>
          <a:lstStyle/>
          <a:p>
            <a:r>
              <a:rPr lang="en-US" dirty="0"/>
              <a:t>Multiple Regression</a:t>
            </a:r>
          </a:p>
        </p:txBody>
      </p:sp>
      <p:graphicFrame>
        <p:nvGraphicFramePr>
          <p:cNvPr id="4" name="Table 3"/>
          <p:cNvGraphicFramePr>
            <a:graphicFrameLocks noGrp="1"/>
          </p:cNvGraphicFramePr>
          <p:nvPr>
            <p:extLst>
              <p:ext uri="{D42A27DB-BD31-4B8C-83A1-F6EECF244321}">
                <p14:modId xmlns:p14="http://schemas.microsoft.com/office/powerpoint/2010/main" val="1313547221"/>
              </p:ext>
            </p:extLst>
          </p:nvPr>
        </p:nvGraphicFramePr>
        <p:xfrm>
          <a:off x="1447256" y="1167618"/>
          <a:ext cx="7964028" cy="4685823"/>
        </p:xfrm>
        <a:graphic>
          <a:graphicData uri="http://schemas.openxmlformats.org/drawingml/2006/table">
            <a:tbl>
              <a:tblPr>
                <a:tableStyleId>{5C22544A-7EE6-4342-B048-85BDC9FD1C3A}</a:tableStyleId>
              </a:tblPr>
              <a:tblGrid>
                <a:gridCol w="934614">
                  <a:extLst>
                    <a:ext uri="{9D8B030D-6E8A-4147-A177-3AD203B41FA5}">
                      <a16:colId xmlns:a16="http://schemas.microsoft.com/office/drawing/2014/main" val="3203305864"/>
                    </a:ext>
                  </a:extLst>
                </a:gridCol>
                <a:gridCol w="543775">
                  <a:extLst>
                    <a:ext uri="{9D8B030D-6E8A-4147-A177-3AD203B41FA5}">
                      <a16:colId xmlns:a16="http://schemas.microsoft.com/office/drawing/2014/main" val="50011859"/>
                    </a:ext>
                  </a:extLst>
                </a:gridCol>
                <a:gridCol w="1033738">
                  <a:extLst>
                    <a:ext uri="{9D8B030D-6E8A-4147-A177-3AD203B41FA5}">
                      <a16:colId xmlns:a16="http://schemas.microsoft.com/office/drawing/2014/main" val="2748657827"/>
                    </a:ext>
                  </a:extLst>
                </a:gridCol>
                <a:gridCol w="679718">
                  <a:extLst>
                    <a:ext uri="{9D8B030D-6E8A-4147-A177-3AD203B41FA5}">
                      <a16:colId xmlns:a16="http://schemas.microsoft.com/office/drawing/2014/main" val="2335322383"/>
                    </a:ext>
                  </a:extLst>
                </a:gridCol>
                <a:gridCol w="920451">
                  <a:extLst>
                    <a:ext uri="{9D8B030D-6E8A-4147-A177-3AD203B41FA5}">
                      <a16:colId xmlns:a16="http://schemas.microsoft.com/office/drawing/2014/main" val="296664633"/>
                    </a:ext>
                  </a:extLst>
                </a:gridCol>
                <a:gridCol w="962933">
                  <a:extLst>
                    <a:ext uri="{9D8B030D-6E8A-4147-A177-3AD203B41FA5}">
                      <a16:colId xmlns:a16="http://schemas.microsoft.com/office/drawing/2014/main" val="3372813936"/>
                    </a:ext>
                  </a:extLst>
                </a:gridCol>
                <a:gridCol w="962933">
                  <a:extLst>
                    <a:ext uri="{9D8B030D-6E8A-4147-A177-3AD203B41FA5}">
                      <a16:colId xmlns:a16="http://schemas.microsoft.com/office/drawing/2014/main" val="506172134"/>
                    </a:ext>
                  </a:extLst>
                </a:gridCol>
                <a:gridCol w="962933">
                  <a:extLst>
                    <a:ext uri="{9D8B030D-6E8A-4147-A177-3AD203B41FA5}">
                      <a16:colId xmlns:a16="http://schemas.microsoft.com/office/drawing/2014/main" val="4149084799"/>
                    </a:ext>
                  </a:extLst>
                </a:gridCol>
                <a:gridCol w="962933">
                  <a:extLst>
                    <a:ext uri="{9D8B030D-6E8A-4147-A177-3AD203B41FA5}">
                      <a16:colId xmlns:a16="http://schemas.microsoft.com/office/drawing/2014/main" val="438669427"/>
                    </a:ext>
                  </a:extLst>
                </a:gridCol>
              </a:tblGrid>
              <a:tr h="159140">
                <a:tc gridSpan="2">
                  <a:txBody>
                    <a:bodyPr/>
                    <a:lstStyle/>
                    <a:p>
                      <a:pPr algn="l" fontAlgn="b"/>
                      <a:r>
                        <a:rPr lang="en-US" sz="900" u="none" strike="noStrike">
                          <a:effectLst/>
                        </a:rPr>
                        <a:t>SUMMARY OUTPUT</a:t>
                      </a:r>
                      <a:endParaRPr lang="en-US" sz="900" b="0" i="0" u="none" strike="noStrike">
                        <a:solidFill>
                          <a:srgbClr val="000000"/>
                        </a:solidFill>
                        <a:effectLst/>
                        <a:latin typeface="Calibri" panose="020F0502020204030204" pitchFamily="34" charset="0"/>
                      </a:endParaRPr>
                    </a:p>
                  </a:txBody>
                  <a:tcPr marL="6181" marR="6181" marT="6181" marB="0" anchor="b"/>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666705237"/>
                  </a:ext>
                </a:extLst>
              </a:tr>
              <a:tr h="16577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022421428"/>
                  </a:ext>
                </a:extLst>
              </a:tr>
              <a:tr h="159140">
                <a:tc gridSpan="2">
                  <a:txBody>
                    <a:bodyPr/>
                    <a:lstStyle/>
                    <a:p>
                      <a:pPr algn="ctr" fontAlgn="b"/>
                      <a:r>
                        <a:rPr lang="en-US" sz="900" u="none" strike="noStrike">
                          <a:effectLst/>
                        </a:rPr>
                        <a:t>Regression Statistics</a:t>
                      </a:r>
                      <a:endParaRPr lang="en-US" sz="900" b="0" i="1" u="none" strike="noStrike">
                        <a:solidFill>
                          <a:srgbClr val="000000"/>
                        </a:solidFill>
                        <a:effectLst/>
                        <a:latin typeface="Calibri" panose="020F0502020204030204" pitchFamily="34" charset="0"/>
                      </a:endParaRPr>
                    </a:p>
                  </a:txBody>
                  <a:tcPr marL="6181" marR="6181" marT="6181" marB="0" anchor="b"/>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823793883"/>
                  </a:ext>
                </a:extLst>
              </a:tr>
              <a:tr h="159140">
                <a:tc>
                  <a:txBody>
                    <a:bodyPr/>
                    <a:lstStyle/>
                    <a:p>
                      <a:pPr algn="l" fontAlgn="b"/>
                      <a:r>
                        <a:rPr lang="en-US" sz="900" u="none" strike="noStrike">
                          <a:effectLst/>
                        </a:rPr>
                        <a:t>Multiple R</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0.93692</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4120201640"/>
                  </a:ext>
                </a:extLst>
              </a:tr>
              <a:tr h="300919">
                <a:tc>
                  <a:txBody>
                    <a:bodyPr/>
                    <a:lstStyle/>
                    <a:p>
                      <a:pPr algn="l" fontAlgn="b"/>
                      <a:r>
                        <a:rPr lang="en-US" sz="900" u="none" strike="noStrike">
                          <a:effectLst/>
                        </a:rPr>
                        <a:t>R Square</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0.877818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909933260"/>
                  </a:ext>
                </a:extLst>
              </a:tr>
              <a:tr h="300919">
                <a:tc>
                  <a:txBody>
                    <a:bodyPr/>
                    <a:lstStyle/>
                    <a:p>
                      <a:pPr algn="l" fontAlgn="b"/>
                      <a:r>
                        <a:rPr lang="en-US" sz="900" u="none" strike="noStrike">
                          <a:effectLst/>
                        </a:rPr>
                        <a:t>Adjusted R Square</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0.816728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077766068"/>
                  </a:ext>
                </a:extLst>
              </a:tr>
              <a:tr h="300919">
                <a:tc>
                  <a:txBody>
                    <a:bodyPr/>
                    <a:lstStyle/>
                    <a:p>
                      <a:pPr algn="l" fontAlgn="b"/>
                      <a:r>
                        <a:rPr lang="en-US" sz="900" u="none" strike="noStrike">
                          <a:effectLst/>
                        </a:rPr>
                        <a:t>Standard Error</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1.910708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617271983"/>
                  </a:ext>
                </a:extLst>
              </a:tr>
              <a:tr h="165770">
                <a:tc>
                  <a:txBody>
                    <a:bodyPr/>
                    <a:lstStyle/>
                    <a:p>
                      <a:pPr algn="l" fontAlgn="b"/>
                      <a:r>
                        <a:rPr lang="en-US" sz="900" u="none" strike="noStrike">
                          <a:effectLst/>
                        </a:rPr>
                        <a:t>Observations</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496328266"/>
                  </a:ext>
                </a:extLst>
              </a:tr>
              <a:tr h="15914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331077548"/>
                  </a:ext>
                </a:extLst>
              </a:tr>
              <a:tr h="165770">
                <a:tc>
                  <a:txBody>
                    <a:bodyPr/>
                    <a:lstStyle/>
                    <a:p>
                      <a:pPr algn="l" fontAlgn="b"/>
                      <a:r>
                        <a:rPr lang="en-US" sz="900" u="none" strike="noStrike">
                          <a:effectLst/>
                        </a:rPr>
                        <a:t>ANOVA</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968679800"/>
                  </a:ext>
                </a:extLst>
              </a:tr>
              <a:tr h="159140">
                <a:tc>
                  <a:txBody>
                    <a:bodyPr/>
                    <a:lstStyle/>
                    <a:p>
                      <a:pPr algn="ctr" fontAlgn="b"/>
                      <a:r>
                        <a:rPr lang="en-US" sz="900" u="none" strike="noStrike">
                          <a:effectLst/>
                        </a:rPr>
                        <a:t> </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df</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SS</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MS</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F</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Significance F</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540643394"/>
                  </a:ext>
                </a:extLst>
              </a:tr>
              <a:tr h="159140">
                <a:tc>
                  <a:txBody>
                    <a:bodyPr/>
                    <a:lstStyle/>
                    <a:p>
                      <a:pPr algn="l" fontAlgn="b"/>
                      <a:r>
                        <a:rPr lang="en-US" sz="900" u="none" strike="noStrike">
                          <a:effectLst/>
                        </a:rPr>
                        <a:t>Regression</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157.3761585</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52.45872</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14.36907531</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0.003802411</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0396003"/>
                  </a:ext>
                </a:extLst>
              </a:tr>
              <a:tr h="159140">
                <a:tc>
                  <a:txBody>
                    <a:bodyPr/>
                    <a:lstStyle/>
                    <a:p>
                      <a:pPr algn="l" fontAlgn="b"/>
                      <a:r>
                        <a:rPr lang="en-US" sz="900" u="none" strike="noStrike">
                          <a:effectLst/>
                        </a:rPr>
                        <a:t>Residual</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21.90484149</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3.650807</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299275521"/>
                  </a:ext>
                </a:extLst>
              </a:tr>
              <a:tr h="165770">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179.281</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184421203"/>
                  </a:ext>
                </a:extLst>
              </a:tr>
              <a:tr h="16577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273549124"/>
                  </a:ext>
                </a:extLst>
              </a:tr>
              <a:tr h="300919">
                <a:tc>
                  <a:txBody>
                    <a:bodyPr/>
                    <a:lstStyle/>
                    <a:p>
                      <a:pPr algn="ctr" fontAlgn="b"/>
                      <a:r>
                        <a:rPr lang="en-US" sz="900" u="none" strike="noStrike">
                          <a:effectLst/>
                        </a:rPr>
                        <a:t> </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Coefficients</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Standard Error</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t Stat</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P-value</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Lower 95%</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Upper 95%</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Lower 95.0%</a:t>
                      </a:r>
                      <a:endParaRPr lang="en-US" sz="900" b="0" i="1" u="none" strike="noStrike">
                        <a:solidFill>
                          <a:srgbClr val="000000"/>
                        </a:solidFill>
                        <a:effectLst/>
                        <a:latin typeface="Calibri" panose="020F0502020204030204" pitchFamily="34" charset="0"/>
                      </a:endParaRPr>
                    </a:p>
                  </a:txBody>
                  <a:tcPr marL="6181" marR="6181" marT="6181" marB="0" anchor="b"/>
                </a:tc>
                <a:tc>
                  <a:txBody>
                    <a:bodyPr/>
                    <a:lstStyle/>
                    <a:p>
                      <a:pPr algn="ctr" fontAlgn="b"/>
                      <a:r>
                        <a:rPr lang="en-US" sz="900" u="none" strike="noStrike">
                          <a:effectLst/>
                        </a:rPr>
                        <a:t>Upper 95.0%</a:t>
                      </a:r>
                      <a:endParaRPr lang="en-US" sz="900" b="0" i="1"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3376156293"/>
                  </a:ext>
                </a:extLst>
              </a:tr>
              <a:tr h="300919">
                <a:tc>
                  <a:txBody>
                    <a:bodyPr/>
                    <a:lstStyle/>
                    <a:p>
                      <a:pPr algn="l" fontAlgn="b"/>
                      <a:r>
                        <a:rPr lang="en-US" sz="900" u="none" strike="noStrike">
                          <a:effectLst/>
                        </a:rPr>
                        <a:t>Intercept</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-37.8257</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13.97978519</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-2.70574</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0.035305339</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-72.03299866</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-3.618394522</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-72.03299866</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-3.618394522</a:t>
                      </a:r>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719966387"/>
                  </a:ext>
                </a:extLst>
              </a:tr>
              <a:tr h="159140">
                <a:tc>
                  <a:txBody>
                    <a:bodyPr/>
                    <a:lstStyle/>
                    <a:p>
                      <a:pPr algn="l" fontAlgn="b"/>
                      <a:r>
                        <a:rPr lang="en-US" sz="900" u="none" strike="noStrike">
                          <a:effectLst/>
                        </a:rPr>
                        <a:t>X Variable 1</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4.49671</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1.209174094</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3.718827</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0.009866037</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1.537967283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7.455452126</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1.537967283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7.455452126</a:t>
                      </a:r>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1595047273"/>
                  </a:ext>
                </a:extLst>
              </a:tr>
              <a:tr h="300919">
                <a:tc>
                  <a:txBody>
                    <a:bodyPr/>
                    <a:lstStyle/>
                    <a:p>
                      <a:pPr algn="l" fontAlgn="b"/>
                      <a:r>
                        <a:rPr lang="en-US" sz="900" u="none" strike="noStrike">
                          <a:effectLst/>
                        </a:rPr>
                        <a:t>X Variable 2</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3.373888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1.229038819</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2.745144</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0.033506538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0.366538832</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6.381238138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dirty="0">
                          <a:effectLst/>
                        </a:rPr>
                        <a:t>0.366538832</a:t>
                      </a:r>
                      <a:endParaRPr lang="en-US" sz="900" b="0" i="0" u="none" strike="noStrike" dirty="0">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6.381238138</a:t>
                      </a:r>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4187901545"/>
                  </a:ext>
                </a:extLst>
              </a:tr>
              <a:tr h="300919">
                <a:tc>
                  <a:txBody>
                    <a:bodyPr/>
                    <a:lstStyle/>
                    <a:p>
                      <a:pPr algn="l" fontAlgn="b"/>
                      <a:r>
                        <a:rPr lang="en-US" sz="900" u="none" strike="noStrike">
                          <a:effectLst/>
                        </a:rPr>
                        <a:t>X Variable 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0.305914</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0.351507068</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0.870293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0.417594045</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-0.554192603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1.166021015</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-0.554192603</a:t>
                      </a:r>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r" fontAlgn="b"/>
                      <a:r>
                        <a:rPr lang="en-US" sz="900" u="none" strike="noStrike">
                          <a:effectLst/>
                        </a:rPr>
                        <a:t>1.166021015</a:t>
                      </a:r>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757953379"/>
                  </a:ext>
                </a:extLst>
              </a:tr>
              <a:tr h="15914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970906575"/>
                  </a:ext>
                </a:extLst>
              </a:tr>
              <a:tr h="15914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625054518"/>
                  </a:ext>
                </a:extLst>
              </a:tr>
              <a:tr h="159140">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181" marR="6181" marT="6181"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181" marR="6181" marT="6181" marB="0" anchor="b"/>
                </a:tc>
                <a:extLst>
                  <a:ext uri="{0D108BD9-81ED-4DB2-BD59-A6C34878D82A}">
                    <a16:rowId xmlns:a16="http://schemas.microsoft.com/office/drawing/2014/main" val="1153007703"/>
                  </a:ext>
                </a:extLst>
              </a:tr>
            </a:tbl>
          </a:graphicData>
        </a:graphic>
      </p:graphicFrame>
      <p:sp>
        <p:nvSpPr>
          <p:cNvPr id="5" name="TextBox 4"/>
          <p:cNvSpPr txBox="1"/>
          <p:nvPr/>
        </p:nvSpPr>
        <p:spPr>
          <a:xfrm>
            <a:off x="1541417" y="5853438"/>
            <a:ext cx="9739782" cy="923330"/>
          </a:xfrm>
          <a:prstGeom prst="rect">
            <a:avLst/>
          </a:prstGeom>
          <a:noFill/>
        </p:spPr>
        <p:txBody>
          <a:bodyPr wrap="none" rtlCol="0">
            <a:spAutoFit/>
          </a:bodyPr>
          <a:lstStyle/>
          <a:p>
            <a:r>
              <a:rPr lang="en-US" dirty="0"/>
              <a:t>What is the regression equation?</a:t>
            </a:r>
          </a:p>
          <a:p>
            <a:r>
              <a:rPr lang="en-US" dirty="0"/>
              <a:t>What variable(s) might be significant? X1 or X2</a:t>
            </a:r>
          </a:p>
          <a:p>
            <a:r>
              <a:rPr lang="en-US" dirty="0"/>
              <a:t>What is the correlation for this model? What does it mean? – Strong Relationship with Multiple R 93%</a:t>
            </a:r>
          </a:p>
        </p:txBody>
      </p:sp>
    </p:spTree>
    <p:extLst>
      <p:ext uri="{BB962C8B-B14F-4D97-AF65-F5344CB8AC3E}">
        <p14:creationId xmlns:p14="http://schemas.microsoft.com/office/powerpoint/2010/main" val="2809256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dirty="0"/>
              <a:t>How do you set up a Hypothesis Test? Ho and Ha. .</a:t>
            </a:r>
          </a:p>
          <a:p>
            <a:r>
              <a:rPr lang="en-US" dirty="0"/>
              <a:t> What is alpha? How do we choose our alpha? 01 0r 0.05</a:t>
            </a:r>
          </a:p>
          <a:p>
            <a:endParaRPr lang="en-US" dirty="0"/>
          </a:p>
          <a:p>
            <a:r>
              <a:rPr lang="en-US" dirty="0"/>
              <a:t>What is the saying used to make a decision on your Hypothesis Test?</a:t>
            </a:r>
          </a:p>
          <a:p>
            <a:pPr marL="0" indent="0">
              <a:buNone/>
            </a:pPr>
            <a:r>
              <a:rPr lang="en-US" dirty="0"/>
              <a:t>	p is low </a:t>
            </a:r>
            <a:r>
              <a:rPr lang="en-US"/>
              <a:t>Ho must go</a:t>
            </a:r>
            <a:endParaRPr lang="en-US" dirty="0"/>
          </a:p>
          <a:p>
            <a:pPr marL="0" indent="0">
              <a:buNone/>
            </a:pPr>
            <a:endParaRPr lang="en-US" dirty="0"/>
          </a:p>
        </p:txBody>
      </p:sp>
    </p:spTree>
    <p:extLst>
      <p:ext uri="{BB962C8B-B14F-4D97-AF65-F5344CB8AC3E}">
        <p14:creationId xmlns:p14="http://schemas.microsoft.com/office/powerpoint/2010/main" val="1400529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Key points:</a:t>
            </a:r>
          </a:p>
          <a:p>
            <a:r>
              <a:rPr lang="en-US" dirty="0"/>
              <a:t>Ho (the null hypotheses) and Ha (the alternative hypothesis)</a:t>
            </a:r>
          </a:p>
          <a:p>
            <a:r>
              <a:rPr lang="en-US" dirty="0"/>
              <a:t>Ho - always includes =. Could be &gt;=,&lt;=</a:t>
            </a:r>
          </a:p>
          <a:p>
            <a:r>
              <a:rPr lang="en-US" dirty="0"/>
              <a:t>Ho – there is no difference</a:t>
            </a:r>
          </a:p>
          <a:p>
            <a:r>
              <a:rPr lang="en-US" dirty="0"/>
              <a:t>Ha – always put what you are looking to prove here – There is a difference</a:t>
            </a:r>
          </a:p>
          <a:p>
            <a:r>
              <a:rPr lang="en-US" dirty="0"/>
              <a:t>Do you have continuous or discrete data?</a:t>
            </a:r>
          </a:p>
          <a:p>
            <a:r>
              <a:rPr lang="en-US" dirty="0"/>
              <a:t>Do you have a one sample or two sample test?</a:t>
            </a:r>
          </a:p>
          <a:p>
            <a:r>
              <a:rPr lang="en-US" dirty="0"/>
              <a:t>If p is low, Ho must go</a:t>
            </a:r>
          </a:p>
          <a:p>
            <a:pPr marL="0" indent="0">
              <a:buNone/>
            </a:pPr>
            <a:r>
              <a:rPr lang="en-US" dirty="0"/>
              <a:t>      If p &lt; alpha, reject the null</a:t>
            </a:r>
          </a:p>
          <a:p>
            <a:endParaRPr lang="en-US" dirty="0"/>
          </a:p>
        </p:txBody>
      </p:sp>
    </p:spTree>
    <p:extLst>
      <p:ext uri="{BB962C8B-B14F-4D97-AF65-F5344CB8AC3E}">
        <p14:creationId xmlns:p14="http://schemas.microsoft.com/office/powerpoint/2010/main" val="157329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E56C1609-1977-4BE3-ACC7-C28C4FC87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30" y="1566039"/>
            <a:ext cx="4732743" cy="5103278"/>
          </a:xfrm>
          <a:prstGeom prst="rect">
            <a:avLst/>
          </a:prstGeom>
        </p:spPr>
      </p:pic>
      <p:pic>
        <p:nvPicPr>
          <p:cNvPr id="9" name="Picture 8" descr="Screen Clipping">
            <a:extLst>
              <a:ext uri="{FF2B5EF4-FFF2-40B4-BE49-F238E27FC236}">
                <a16:creationId xmlns:a16="http://schemas.microsoft.com/office/drawing/2014/main" id="{7B8BDF0A-9180-4705-92C2-807D4F0B3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301" y="1526613"/>
            <a:ext cx="4732743" cy="5238342"/>
          </a:xfrm>
          <a:prstGeom prst="rect">
            <a:avLst/>
          </a:prstGeom>
        </p:spPr>
      </p:pic>
      <p:sp>
        <p:nvSpPr>
          <p:cNvPr id="4" name="Title 1">
            <a:extLst>
              <a:ext uri="{FF2B5EF4-FFF2-40B4-BE49-F238E27FC236}">
                <a16:creationId xmlns:a16="http://schemas.microsoft.com/office/drawing/2014/main" id="{0CAC5FC6-9A07-4B02-B5BD-D92130B2023D}"/>
              </a:ext>
            </a:extLst>
          </p:cNvPr>
          <p:cNvSpPr txBox="1">
            <a:spLocks/>
          </p:cNvSpPr>
          <p:nvPr/>
        </p:nvSpPr>
        <p:spPr>
          <a:xfrm>
            <a:off x="868680" y="136526"/>
            <a:ext cx="10515600" cy="9218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Hypothesis Tests for Continuous Data</a:t>
            </a:r>
          </a:p>
        </p:txBody>
      </p:sp>
    </p:spTree>
    <p:extLst>
      <p:ext uri="{BB962C8B-B14F-4D97-AF65-F5344CB8AC3E}">
        <p14:creationId xmlns:p14="http://schemas.microsoft.com/office/powerpoint/2010/main" val="2282993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6526"/>
            <a:ext cx="10515600" cy="921808"/>
          </a:xfrm>
        </p:spPr>
        <p:txBody>
          <a:bodyPr/>
          <a:lstStyle/>
          <a:p>
            <a:r>
              <a:rPr lang="en-US" dirty="0"/>
              <a:t>Hypothesis Tests for Discrete Data</a:t>
            </a:r>
          </a:p>
        </p:txBody>
      </p:sp>
      <p:pic>
        <p:nvPicPr>
          <p:cNvPr id="4" name="Picture 3"/>
          <p:cNvPicPr>
            <a:picLocks noChangeAspect="1"/>
          </p:cNvPicPr>
          <p:nvPr/>
        </p:nvPicPr>
        <p:blipFill rotWithShape="1">
          <a:blip r:embed="rId2"/>
          <a:srcRect l="24999" t="15482" r="40417" b="11778"/>
          <a:stretch/>
        </p:blipFill>
        <p:spPr>
          <a:xfrm>
            <a:off x="1173480" y="1191548"/>
            <a:ext cx="4693920" cy="5553530"/>
          </a:xfrm>
          <a:prstGeom prst="rect">
            <a:avLst/>
          </a:prstGeom>
        </p:spPr>
      </p:pic>
      <p:pic>
        <p:nvPicPr>
          <p:cNvPr id="5" name="Picture 4"/>
          <p:cNvPicPr>
            <a:picLocks noChangeAspect="1"/>
          </p:cNvPicPr>
          <p:nvPr/>
        </p:nvPicPr>
        <p:blipFill rotWithShape="1">
          <a:blip r:embed="rId3"/>
          <a:srcRect l="25000" t="15482" r="40333" b="13111"/>
          <a:stretch/>
        </p:blipFill>
        <p:spPr>
          <a:xfrm>
            <a:off x="6182173" y="1258677"/>
            <a:ext cx="4735150" cy="5486400"/>
          </a:xfrm>
          <a:prstGeom prst="rect">
            <a:avLst/>
          </a:prstGeom>
        </p:spPr>
      </p:pic>
    </p:spTree>
    <p:extLst>
      <p:ext uri="{BB962C8B-B14F-4D97-AF65-F5344CB8AC3E}">
        <p14:creationId xmlns:p14="http://schemas.microsoft.com/office/powerpoint/2010/main" val="379230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F763F2-54CA-416C-8D7A-F0F7EB74B6F5}"/>
              </a:ext>
            </a:extLst>
          </p:cNvPr>
          <p:cNvSpPr>
            <a:spLocks noGrp="1"/>
          </p:cNvSpPr>
          <p:nvPr>
            <p:ph type="ctrTitle"/>
          </p:nvPr>
        </p:nvSpPr>
        <p:spPr/>
        <p:txBody>
          <a:bodyPr/>
          <a:lstStyle/>
          <a:p>
            <a:r>
              <a:rPr lang="en-US" dirty="0"/>
              <a:t>Please stay safe!</a:t>
            </a:r>
          </a:p>
        </p:txBody>
      </p:sp>
      <p:sp>
        <p:nvSpPr>
          <p:cNvPr id="7" name="Subtitle 6">
            <a:extLst>
              <a:ext uri="{FF2B5EF4-FFF2-40B4-BE49-F238E27FC236}">
                <a16:creationId xmlns:a16="http://schemas.microsoft.com/office/drawing/2014/main" id="{586B8668-A801-4B2B-BD74-593BC47B78A5}"/>
              </a:ext>
            </a:extLst>
          </p:cNvPr>
          <p:cNvSpPr>
            <a:spLocks noGrp="1"/>
          </p:cNvSpPr>
          <p:nvPr>
            <p:ph type="subTitle" idx="1"/>
          </p:nvPr>
        </p:nvSpPr>
        <p:spPr/>
        <p:txBody>
          <a:bodyPr/>
          <a:lstStyle/>
          <a:p>
            <a:r>
              <a:rPr lang="en-US" dirty="0"/>
              <a:t>Wash hands and don’t hoard the toilet paper!</a:t>
            </a:r>
          </a:p>
        </p:txBody>
      </p:sp>
    </p:spTree>
    <p:extLst>
      <p:ext uri="{BB962C8B-B14F-4D97-AF65-F5344CB8AC3E}">
        <p14:creationId xmlns:p14="http://schemas.microsoft.com/office/powerpoint/2010/main" val="1674419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14" name="Rectangle 13"/>
          <p:cNvSpPr/>
          <p:nvPr/>
        </p:nvSpPr>
        <p:spPr>
          <a:xfrm>
            <a:off x="650630" y="1338995"/>
            <a:ext cx="8001000" cy="5109091"/>
          </a:xfrm>
          <a:prstGeom prst="rect">
            <a:avLst/>
          </a:prstGeom>
        </p:spPr>
        <p:txBody>
          <a:bodyPr wrap="square">
            <a:spAutoFit/>
          </a:bodyPr>
          <a:lstStyle/>
          <a:p>
            <a:pPr>
              <a:buFont typeface="+mj-lt"/>
              <a:buAutoNum type="arabicPeriod"/>
            </a:pPr>
            <a:r>
              <a:rPr lang="en-US" sz="1600" dirty="0"/>
              <a:t> Develop your hypothesis statements </a:t>
            </a:r>
            <a:r>
              <a:rPr lang="en-US" sz="1600" i="1" dirty="0"/>
              <a:t>H</a:t>
            </a:r>
            <a:r>
              <a:rPr lang="en-US" sz="1600" baseline="-25000" dirty="0"/>
              <a:t>0</a:t>
            </a:r>
            <a:r>
              <a:rPr lang="en-US" sz="1600" dirty="0"/>
              <a:t> and </a:t>
            </a:r>
            <a:r>
              <a:rPr lang="en-US" sz="1600" i="1" dirty="0"/>
              <a:t>H</a:t>
            </a:r>
            <a:r>
              <a:rPr lang="en-US" sz="1600" baseline="-25000" dirty="0"/>
              <a:t>a</a:t>
            </a:r>
            <a:r>
              <a:rPr lang="en-US" sz="1600" dirty="0"/>
              <a:t>. </a:t>
            </a:r>
          </a:p>
          <a:p>
            <a:r>
              <a:rPr lang="en-US" sz="1600" dirty="0"/>
              <a:t>These are statements about a population, so they are written in terms of a population parameter.</a:t>
            </a:r>
          </a:p>
          <a:p>
            <a:endParaRPr lang="en-US" sz="1600" dirty="0"/>
          </a:p>
          <a:p>
            <a:pPr>
              <a:buFont typeface="Arial" panose="020B0604020202020204" pitchFamily="34" charset="0"/>
              <a:buChar char="•"/>
            </a:pPr>
            <a:r>
              <a:rPr lang="en-US" sz="1600" dirty="0"/>
              <a:t>The </a:t>
            </a:r>
            <a:r>
              <a:rPr lang="en-US" sz="1600" b="1" dirty="0"/>
              <a:t>null hypothesis</a:t>
            </a:r>
            <a:r>
              <a:rPr lang="en-US" sz="1600" dirty="0"/>
              <a:t>, </a:t>
            </a:r>
            <a:r>
              <a:rPr lang="en-US" sz="1600" i="1" dirty="0"/>
              <a:t>H</a:t>
            </a:r>
            <a:r>
              <a:rPr lang="en-US" sz="1600" baseline="-25000" dirty="0"/>
              <a:t>0</a:t>
            </a:r>
            <a:r>
              <a:rPr lang="en-US" sz="1600" dirty="0"/>
              <a:t>, is a statement of "no effect" or "no difference." It </a:t>
            </a:r>
            <a:r>
              <a:rPr lang="en-US" sz="1600" i="1" dirty="0"/>
              <a:t>cannot</a:t>
            </a:r>
            <a:r>
              <a:rPr lang="en-US" sz="1600" dirty="0"/>
              <a:t> be proven true but can be shown to be </a:t>
            </a:r>
            <a:r>
              <a:rPr lang="en-US" sz="1600" i="1" dirty="0"/>
              <a:t>untrue</a:t>
            </a:r>
            <a:r>
              <a:rPr lang="en-US" sz="1600" dirty="0"/>
              <a:t> with specific risks of error. These decisions are analogous to a courtroom finding a defendant not guilty or guilty.</a:t>
            </a:r>
          </a:p>
          <a:p>
            <a:pPr>
              <a:buFont typeface="Arial" panose="020B0604020202020204" pitchFamily="34" charset="0"/>
              <a:buChar char="•"/>
            </a:pPr>
            <a:r>
              <a:rPr lang="en-US" sz="1600" dirty="0"/>
              <a:t>The </a:t>
            </a:r>
            <a:r>
              <a:rPr lang="en-US" sz="1600" b="1" dirty="0"/>
              <a:t>alternative hypothesis</a:t>
            </a:r>
            <a:r>
              <a:rPr lang="en-US" sz="1600" dirty="0"/>
              <a:t>, </a:t>
            </a:r>
            <a:r>
              <a:rPr lang="en-US" sz="1600" i="1" dirty="0"/>
              <a:t>H</a:t>
            </a:r>
            <a:r>
              <a:rPr lang="en-US" sz="1600" baseline="-25000" dirty="0"/>
              <a:t>a</a:t>
            </a:r>
            <a:r>
              <a:rPr lang="en-US" sz="1600" dirty="0"/>
              <a:t>, represents the result when the null hypothesis is rejected. Because </a:t>
            </a:r>
            <a:r>
              <a:rPr lang="en-US" sz="1600" i="1" dirty="0"/>
              <a:t>H</a:t>
            </a:r>
            <a:r>
              <a:rPr lang="en-US" sz="1600" baseline="-25000" dirty="0"/>
              <a:t>a</a:t>
            </a:r>
            <a:r>
              <a:rPr lang="en-US" sz="1600" dirty="0"/>
              <a:t> expresses the hypothesis we hope to find evidence for, begin with </a:t>
            </a:r>
            <a:r>
              <a:rPr lang="en-US" sz="1600" i="1" dirty="0"/>
              <a:t>H</a:t>
            </a:r>
            <a:r>
              <a:rPr lang="en-US" sz="1600" baseline="-25000" dirty="0"/>
              <a:t>a</a:t>
            </a:r>
            <a:r>
              <a:rPr lang="en-US" sz="1600" dirty="0"/>
              <a:t> and set up </a:t>
            </a:r>
            <a:r>
              <a:rPr lang="en-US" sz="1600" i="1" dirty="0"/>
              <a:t>H</a:t>
            </a:r>
            <a:r>
              <a:rPr lang="en-US" sz="1600" baseline="-25000" dirty="0"/>
              <a:t>0</a:t>
            </a:r>
            <a:r>
              <a:rPr lang="en-US" sz="1600" dirty="0"/>
              <a:t> as the nonoccurrence of the "preferred" outcome.</a:t>
            </a:r>
          </a:p>
          <a:p>
            <a:pPr>
              <a:buFont typeface="Arial" panose="020B0604020202020204" pitchFamily="34" charset="0"/>
              <a:buChar char="•"/>
            </a:pPr>
            <a:endParaRPr lang="en-US" sz="1600" dirty="0"/>
          </a:p>
          <a:p>
            <a:pPr>
              <a:buFont typeface="+mj-lt"/>
              <a:buAutoNum type="arabicPeriod" startAt="2"/>
            </a:pPr>
            <a:r>
              <a:rPr lang="en-US" sz="1600" dirty="0"/>
              <a:t> Select a level of significance </a:t>
            </a:r>
            <a:r>
              <a:rPr lang="en-US" sz="1600" i="1" dirty="0"/>
              <a:t>α</a:t>
            </a:r>
            <a:r>
              <a:rPr lang="en-US" sz="1600" dirty="0"/>
              <a:t>. </a:t>
            </a:r>
          </a:p>
          <a:p>
            <a:pPr lvl="1"/>
            <a:endParaRPr lang="en-US" sz="1600" dirty="0"/>
          </a:p>
          <a:p>
            <a:pPr>
              <a:buFont typeface="+mj-lt"/>
              <a:buAutoNum type="arabicPeriod" startAt="2"/>
            </a:pPr>
            <a:r>
              <a:rPr lang="en-US" sz="1600" dirty="0"/>
              <a:t> Select a sample size </a:t>
            </a:r>
            <a:r>
              <a:rPr lang="en-US" sz="1600" i="1" dirty="0"/>
              <a:t>n</a:t>
            </a:r>
            <a:r>
              <a:rPr lang="en-US" sz="1600" dirty="0"/>
              <a:t>.</a:t>
            </a:r>
          </a:p>
          <a:p>
            <a:pPr>
              <a:buFont typeface="+mj-lt"/>
              <a:buAutoNum type="arabicPeriod" startAt="2"/>
            </a:pPr>
            <a:r>
              <a:rPr lang="en-US" sz="1600" dirty="0"/>
              <a:t> Select an appropriate test (one sample, two sided, etc.) for your hypothesis.</a:t>
            </a:r>
          </a:p>
          <a:p>
            <a:pPr>
              <a:buFont typeface="+mj-lt"/>
              <a:buAutoNum type="arabicPeriod" startAt="2"/>
            </a:pPr>
            <a:r>
              <a:rPr lang="en-US" sz="1600" dirty="0"/>
              <a:t> Calculate the standardized test statistic from the sample data (</a:t>
            </a:r>
            <a:r>
              <a:rPr lang="en-US" sz="1600" i="1" dirty="0"/>
              <a:t>t</a:t>
            </a:r>
            <a:r>
              <a:rPr lang="en-US" sz="1600" dirty="0"/>
              <a:t>, </a:t>
            </a:r>
            <a:r>
              <a:rPr lang="en-US" sz="1600" i="1" dirty="0"/>
              <a:t>Z</a:t>
            </a:r>
            <a:r>
              <a:rPr lang="en-US" sz="1600" dirty="0"/>
              <a:t>, etc.).</a:t>
            </a:r>
          </a:p>
          <a:p>
            <a:pPr>
              <a:buFont typeface="+mj-lt"/>
              <a:buAutoNum type="arabicPeriod" startAt="2"/>
            </a:pPr>
            <a:r>
              <a:rPr lang="en-US" sz="1600" dirty="0"/>
              <a:t> Use the test statistic to compute the area in the tail(s), or </a:t>
            </a:r>
            <a:r>
              <a:rPr lang="en-US" sz="1600" i="1" dirty="0"/>
              <a:t>p</a:t>
            </a:r>
            <a:r>
              <a:rPr lang="en-US" sz="1600" dirty="0"/>
              <a:t>-value.</a:t>
            </a:r>
          </a:p>
          <a:p>
            <a:pPr>
              <a:buFont typeface="+mj-lt"/>
              <a:buAutoNum type="arabicPeriod" startAt="2"/>
            </a:pPr>
            <a:r>
              <a:rPr lang="en-US" sz="1600" dirty="0"/>
              <a:t> Compare the </a:t>
            </a:r>
            <a:r>
              <a:rPr lang="en-US" sz="1600" i="1" dirty="0"/>
              <a:t>p</a:t>
            </a:r>
            <a:r>
              <a:rPr lang="en-US" sz="1600" dirty="0"/>
              <a:t>-value with </a:t>
            </a:r>
            <a:r>
              <a:rPr lang="en-US" sz="1600" i="1" dirty="0"/>
              <a:t>α</a:t>
            </a:r>
            <a:r>
              <a:rPr lang="en-US" sz="1600" dirty="0"/>
              <a:t>.</a:t>
            </a:r>
          </a:p>
          <a:p>
            <a:pPr>
              <a:buFont typeface="+mj-lt"/>
              <a:buAutoNum type="arabicPeriod" startAt="2"/>
            </a:pPr>
            <a:r>
              <a:rPr lang="en-US" sz="1600" b="1" dirty="0"/>
              <a:t> Reject</a:t>
            </a:r>
            <a:r>
              <a:rPr lang="en-US" sz="1600" dirty="0"/>
              <a:t> or </a:t>
            </a:r>
            <a:r>
              <a:rPr lang="en-US" sz="1600" b="1" dirty="0"/>
              <a:t>fail to reject</a:t>
            </a:r>
            <a:r>
              <a:rPr lang="en-US" sz="1600" dirty="0"/>
              <a:t> the null hypothesis.</a:t>
            </a:r>
          </a:p>
          <a:p>
            <a:pPr>
              <a:buFont typeface="+mj-lt"/>
              <a:buAutoNum type="arabicPeriod" startAt="2"/>
            </a:pPr>
            <a:r>
              <a:rPr lang="en-US" sz="1600" dirty="0"/>
              <a:t> State your decision.</a:t>
            </a:r>
          </a:p>
        </p:txBody>
      </p:sp>
    </p:spTree>
    <p:extLst>
      <p:ext uri="{BB962C8B-B14F-4D97-AF65-F5344CB8AC3E}">
        <p14:creationId xmlns:p14="http://schemas.microsoft.com/office/powerpoint/2010/main" val="219072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a:t>
            </a:r>
          </a:p>
        </p:txBody>
      </p:sp>
      <p:pic>
        <p:nvPicPr>
          <p:cNvPr id="4" name="Content Placeholder 3"/>
          <p:cNvPicPr>
            <a:picLocks noGrp="1" noChangeAspect="1"/>
          </p:cNvPicPr>
          <p:nvPr>
            <p:ph idx="1"/>
          </p:nvPr>
        </p:nvPicPr>
        <p:blipFill>
          <a:blip r:embed="rId2"/>
          <a:stretch>
            <a:fillRect/>
          </a:stretch>
        </p:blipFill>
        <p:spPr>
          <a:xfrm>
            <a:off x="1878386" y="1402109"/>
            <a:ext cx="7634140" cy="5165744"/>
          </a:xfrm>
          <a:prstGeom prst="rect">
            <a:avLst/>
          </a:prstGeom>
        </p:spPr>
      </p:pic>
    </p:spTree>
    <p:extLst>
      <p:ext uri="{BB962C8B-B14F-4D97-AF65-F5344CB8AC3E}">
        <p14:creationId xmlns:p14="http://schemas.microsoft.com/office/powerpoint/2010/main" val="203819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Analysis</a:t>
            </a:r>
          </a:p>
        </p:txBody>
      </p:sp>
      <p:sp>
        <p:nvSpPr>
          <p:cNvPr id="3" name="Content Placeholder 2"/>
          <p:cNvSpPr>
            <a:spLocks noGrp="1"/>
          </p:cNvSpPr>
          <p:nvPr>
            <p:ph idx="1"/>
          </p:nvPr>
        </p:nvSpPr>
        <p:spPr/>
        <p:txBody>
          <a:bodyPr>
            <a:normAutofit fontScale="92500" lnSpcReduction="20000"/>
          </a:bodyPr>
          <a:lstStyle/>
          <a:p>
            <a:pPr marL="0" indent="0">
              <a:buNone/>
            </a:pPr>
            <a:r>
              <a:rPr lang="en-US" sz="3200" dirty="0"/>
              <a:t>3 methods:</a:t>
            </a:r>
          </a:p>
          <a:p>
            <a:pPr marL="0" indent="0">
              <a:buNone/>
            </a:pPr>
            <a:endParaRPr lang="en-US" sz="3200" dirty="0"/>
          </a:p>
          <a:p>
            <a:r>
              <a:rPr lang="en-US" sz="3200" dirty="0"/>
              <a:t>First Order Autoregressive Model (AR 1)</a:t>
            </a:r>
          </a:p>
          <a:p>
            <a:r>
              <a:rPr lang="en-US" sz="3200" dirty="0"/>
              <a:t>Moving Average Forecast Model</a:t>
            </a:r>
          </a:p>
          <a:p>
            <a:r>
              <a:rPr lang="en-US" sz="3200" dirty="0"/>
              <a:t>Exponential Smoothing Model</a:t>
            </a:r>
          </a:p>
          <a:p>
            <a:endParaRPr lang="en-US" sz="3200" dirty="0"/>
          </a:p>
          <a:p>
            <a:r>
              <a:rPr lang="en-US" sz="3200" dirty="0"/>
              <a:t>You might be asked to conduct one of these!</a:t>
            </a:r>
          </a:p>
          <a:p>
            <a:pPr marL="0" indent="0">
              <a:buNone/>
            </a:pPr>
            <a:r>
              <a:rPr lang="en-US" sz="3200" dirty="0"/>
              <a:t>     Watch which row you start the model in. Check your formula to be sure you are predicting future values based on history, not based on the current time period or the future.</a:t>
            </a:r>
          </a:p>
          <a:p>
            <a:endParaRPr lang="en-US" sz="3200" dirty="0"/>
          </a:p>
          <a:p>
            <a:pPr marL="0" indent="0">
              <a:buNone/>
            </a:pPr>
            <a:endParaRPr lang="en-US" sz="3200" dirty="0"/>
          </a:p>
        </p:txBody>
      </p:sp>
    </p:spTree>
    <p:extLst>
      <p:ext uri="{BB962C8B-B14F-4D97-AF65-F5344CB8AC3E}">
        <p14:creationId xmlns:p14="http://schemas.microsoft.com/office/powerpoint/2010/main" val="427169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Breakouts – Final Prep</a:t>
            </a:r>
          </a:p>
        </p:txBody>
      </p:sp>
    </p:spTree>
    <p:extLst>
      <p:ext uri="{BB962C8B-B14F-4D97-AF65-F5344CB8AC3E}">
        <p14:creationId xmlns:p14="http://schemas.microsoft.com/office/powerpoint/2010/main" val="3141218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8" y="-48090"/>
            <a:ext cx="10515600" cy="1325563"/>
          </a:xfrm>
        </p:spPr>
        <p:txBody>
          <a:bodyPr/>
          <a:lstStyle/>
          <a:p>
            <a:r>
              <a:rPr lang="en-US" dirty="0"/>
              <a:t>What’s left:</a:t>
            </a:r>
          </a:p>
        </p:txBody>
      </p:sp>
      <p:sp>
        <p:nvSpPr>
          <p:cNvPr id="6" name="Rectangle 1"/>
          <p:cNvSpPr>
            <a:spLocks noChangeArrowheads="1"/>
          </p:cNvSpPr>
          <p:nvPr/>
        </p:nvSpPr>
        <p:spPr bwMode="auto">
          <a:xfrm>
            <a:off x="838200" y="2665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838200" y="3584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63BC03AF-9DE0-40BC-8344-6A24A7C0BC7F}"/>
              </a:ext>
            </a:extLst>
          </p:cNvPr>
          <p:cNvSpPr>
            <a:spLocks noChangeArrowheads="1"/>
          </p:cNvSpPr>
          <p:nvPr/>
        </p:nvSpPr>
        <p:spPr bwMode="auto">
          <a:xfrm>
            <a:off x="838200" y="3689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
            <a:extLst>
              <a:ext uri="{FF2B5EF4-FFF2-40B4-BE49-F238E27FC236}">
                <a16:creationId xmlns:a16="http://schemas.microsoft.com/office/drawing/2014/main" id="{4FB1E5C3-8009-482B-9ED4-47E4EDE91F40}"/>
              </a:ext>
            </a:extLst>
          </p:cNvPr>
          <p:cNvSpPr>
            <a:spLocks noChangeArrowheads="1"/>
          </p:cNvSpPr>
          <p:nvPr/>
        </p:nvSpPr>
        <p:spPr bwMode="auto">
          <a:xfrm>
            <a:off x="551328" y="25726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9528895B-C877-49E1-9083-B9836D6EE390}"/>
              </a:ext>
            </a:extLst>
          </p:cNvPr>
          <p:cNvGraphicFramePr>
            <a:graphicFrameLocks noGrp="1"/>
          </p:cNvGraphicFramePr>
          <p:nvPr>
            <p:extLst>
              <p:ext uri="{D42A27DB-BD31-4B8C-83A1-F6EECF244321}">
                <p14:modId xmlns:p14="http://schemas.microsoft.com/office/powerpoint/2010/main" val="2291047720"/>
              </p:ext>
            </p:extLst>
          </p:nvPr>
        </p:nvGraphicFramePr>
        <p:xfrm>
          <a:off x="838200" y="1600504"/>
          <a:ext cx="10515600" cy="1723640"/>
        </p:xfrm>
        <a:graphic>
          <a:graphicData uri="http://schemas.openxmlformats.org/drawingml/2006/table">
            <a:tbl>
              <a:tblPr/>
              <a:tblGrid>
                <a:gridCol w="6059080">
                  <a:extLst>
                    <a:ext uri="{9D8B030D-6E8A-4147-A177-3AD203B41FA5}">
                      <a16:colId xmlns:a16="http://schemas.microsoft.com/office/drawing/2014/main" val="2615579410"/>
                    </a:ext>
                  </a:extLst>
                </a:gridCol>
                <a:gridCol w="2096310">
                  <a:extLst>
                    <a:ext uri="{9D8B030D-6E8A-4147-A177-3AD203B41FA5}">
                      <a16:colId xmlns:a16="http://schemas.microsoft.com/office/drawing/2014/main" val="3989190282"/>
                    </a:ext>
                  </a:extLst>
                </a:gridCol>
                <a:gridCol w="2360210">
                  <a:extLst>
                    <a:ext uri="{9D8B030D-6E8A-4147-A177-3AD203B41FA5}">
                      <a16:colId xmlns:a16="http://schemas.microsoft.com/office/drawing/2014/main" val="3066839341"/>
                    </a:ext>
                  </a:extLst>
                </a:gridCol>
              </a:tblGrid>
              <a:tr h="208482">
                <a:tc>
                  <a:txBody>
                    <a:bodyPr/>
                    <a:lstStyle/>
                    <a:p>
                      <a:pPr marL="0" marR="0"/>
                      <a:r>
                        <a:rPr lang="en-US" sz="1600" b="1">
                          <a:solidFill>
                            <a:srgbClr val="0070C0"/>
                          </a:solidFill>
                          <a:effectLst/>
                          <a:latin typeface="Arial" panose="020B0604020202020204" pitchFamily="34" charset="0"/>
                          <a:ea typeface="Times New Roman" panose="02020603050405020304" pitchFamily="18" charset="0"/>
                        </a:rPr>
                        <a:t>Week 10</a:t>
                      </a:r>
                      <a:endParaRPr lang="en-US" sz="16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600" b="0">
                          <a:effectLst/>
                          <a:latin typeface="Arial" panose="020B0604020202020204" pitchFamily="34"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600">
                          <a:effectLst/>
                          <a:latin typeface="Arial" panose="020B0604020202020204" pitchFamily="34"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474282756"/>
                  </a:ext>
                </a:extLst>
              </a:tr>
              <a:tr h="208482">
                <a:tc>
                  <a:txBody>
                    <a:bodyPr/>
                    <a:lstStyle/>
                    <a:p>
                      <a:pPr marL="0" marR="0"/>
                      <a:r>
                        <a:rPr lang="en-US" sz="1600" dirty="0">
                          <a:effectLst/>
                          <a:latin typeface="Arial" panose="020B0604020202020204" pitchFamily="34" charset="0"/>
                          <a:ea typeface="Times New Roman" panose="02020603050405020304" pitchFamily="18" charset="0"/>
                        </a:rPr>
                        <a:t>Process Improvement Project (with Storyboard)</a:t>
                      </a:r>
                      <a:endParaRPr lang="en-US" sz="16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600" b="1">
                          <a:effectLst/>
                          <a:latin typeface="Arial" panose="020B0604020202020204" pitchFamily="34" charset="0"/>
                          <a:ea typeface="Times New Roman" panose="02020603050405020304" pitchFamily="18" charset="0"/>
                        </a:rPr>
                        <a:t>Coursework </a:t>
                      </a:r>
                      <a:r>
                        <a:rPr lang="en-US" sz="1600" b="1">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sz="1600" b="1">
                          <a:effectLst/>
                          <a:latin typeface="Arial" panose="020B0604020202020204" pitchFamily="34" charset="0"/>
                          <a:ea typeface="Times New Roman" panose="02020603050405020304" pitchFamily="18" charset="0"/>
                        </a:rPr>
                        <a:t> Assessments</a:t>
                      </a:r>
                      <a:endParaRPr lang="en-US" sz="16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600">
                          <a:effectLst/>
                          <a:latin typeface="Arial" panose="020B0604020202020204" pitchFamily="34" charset="0"/>
                          <a:ea typeface="Times New Roman" panose="02020603050405020304" pitchFamily="18" charset="0"/>
                        </a:rPr>
                        <a:t>4 days after Live Session 10 = Mar 20</a:t>
                      </a:r>
                      <a:endParaRPr lang="en-US" sz="16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648924467"/>
                  </a:ext>
                </a:extLst>
              </a:tr>
              <a:tr h="208482">
                <a:tc>
                  <a:txBody>
                    <a:bodyPr/>
                    <a:lstStyle/>
                    <a:p>
                      <a:pPr marL="0" marR="0"/>
                      <a:r>
                        <a:rPr lang="en-US" sz="1600" b="1">
                          <a:solidFill>
                            <a:srgbClr val="0070C0"/>
                          </a:solidFill>
                          <a:effectLst/>
                          <a:latin typeface="Arial" panose="020B0604020202020204" pitchFamily="34" charset="0"/>
                          <a:ea typeface="Times New Roman" panose="02020603050405020304" pitchFamily="18" charset="0"/>
                        </a:rPr>
                        <a:t>Week 11</a:t>
                      </a:r>
                      <a:endParaRPr lang="en-US" sz="16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600" b="0">
                          <a:effectLst/>
                          <a:latin typeface="Arial" panose="020B0604020202020204" pitchFamily="34"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600" b="0">
                          <a:effectLst/>
                          <a:latin typeface="Arial" panose="020B0604020202020204" pitchFamily="34"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954423281"/>
                  </a:ext>
                </a:extLst>
              </a:tr>
              <a:tr h="208482">
                <a:tc>
                  <a:txBody>
                    <a:bodyPr/>
                    <a:lstStyle/>
                    <a:p>
                      <a:pPr marL="0" marR="0"/>
                      <a:r>
                        <a:rPr lang="en-US" sz="1600">
                          <a:effectLst/>
                          <a:latin typeface="Arial" panose="020B0604020202020204" pitchFamily="34" charset="0"/>
                          <a:ea typeface="Times New Roman" panose="02020603050405020304" pitchFamily="18" charset="0"/>
                        </a:rPr>
                        <a:t>Final Exam</a:t>
                      </a:r>
                      <a:endParaRPr lang="en-US" sz="16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600" b="1">
                          <a:effectLst/>
                          <a:latin typeface="Arial" panose="020B0604020202020204" pitchFamily="34" charset="0"/>
                          <a:ea typeface="Times New Roman" panose="02020603050405020304" pitchFamily="18" charset="0"/>
                        </a:rPr>
                        <a:t>Live Session #11</a:t>
                      </a:r>
                      <a:endParaRPr lang="en-US" sz="16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600" b="1" dirty="0">
                          <a:effectLst/>
                          <a:latin typeface="Arial" panose="020B0604020202020204" pitchFamily="34" charset="0"/>
                          <a:ea typeface="Times New Roman" panose="02020603050405020304" pitchFamily="18" charset="0"/>
                        </a:rPr>
                        <a:t>During Live Session #11 = Mar 23</a:t>
                      </a:r>
                      <a:endParaRPr lang="en-US" sz="16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936177056"/>
                  </a:ext>
                </a:extLst>
              </a:tr>
            </a:tbl>
          </a:graphicData>
        </a:graphic>
      </p:graphicFrame>
    </p:spTree>
    <p:extLst>
      <p:ext uri="{BB962C8B-B14F-4D97-AF65-F5344CB8AC3E}">
        <p14:creationId xmlns:p14="http://schemas.microsoft.com/office/powerpoint/2010/main" val="216049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Live Session 10</a:t>
            </a:r>
          </a:p>
        </p:txBody>
      </p:sp>
      <p:sp>
        <p:nvSpPr>
          <p:cNvPr id="3" name="Content Placeholder 2"/>
          <p:cNvSpPr>
            <a:spLocks noGrp="1"/>
          </p:cNvSpPr>
          <p:nvPr>
            <p:ph idx="1"/>
          </p:nvPr>
        </p:nvSpPr>
        <p:spPr>
          <a:xfrm>
            <a:off x="838200" y="1529790"/>
            <a:ext cx="10515600" cy="5126504"/>
          </a:xfrm>
        </p:spPr>
        <p:txBody>
          <a:bodyPr>
            <a:noAutofit/>
          </a:bodyPr>
          <a:lstStyle/>
          <a:p>
            <a:pPr marL="514350" indent="-514350">
              <a:buAutoNum type="arabicPeriod"/>
            </a:pPr>
            <a:r>
              <a:rPr lang="en-US" dirty="0"/>
              <a:t>Process Learnings</a:t>
            </a:r>
          </a:p>
          <a:p>
            <a:pPr marL="514350" indent="-514350">
              <a:buAutoNum type="arabicPeriod"/>
            </a:pPr>
            <a:r>
              <a:rPr lang="en-US" dirty="0"/>
              <a:t>Preparation for Final</a:t>
            </a:r>
          </a:p>
          <a:p>
            <a:pPr marL="514350" indent="-514350">
              <a:buFont typeface="+mj-lt"/>
              <a:buAutoNum type="arabicPeriod"/>
            </a:pPr>
            <a:r>
              <a:rPr lang="en-US" dirty="0"/>
              <a:t>What’s left/Advice for students in next class</a:t>
            </a:r>
          </a:p>
          <a:p>
            <a:pPr marL="514350" indent="-514350">
              <a:buFont typeface="+mj-lt"/>
              <a:buAutoNum type="arabicPeriod"/>
            </a:pPr>
            <a:r>
              <a:rPr lang="en-US" dirty="0"/>
              <a:t>Time to complete on-line teaching evaluation</a:t>
            </a:r>
          </a:p>
        </p:txBody>
      </p:sp>
    </p:spTree>
    <p:extLst>
      <p:ext uri="{BB962C8B-B14F-4D97-AF65-F5344CB8AC3E}">
        <p14:creationId xmlns:p14="http://schemas.microsoft.com/office/powerpoint/2010/main" val="226397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Learnings</a:t>
            </a:r>
          </a:p>
        </p:txBody>
      </p:sp>
      <p:sp>
        <p:nvSpPr>
          <p:cNvPr id="3" name="Content Placeholder 2"/>
          <p:cNvSpPr>
            <a:spLocks noGrp="1"/>
          </p:cNvSpPr>
          <p:nvPr>
            <p:ph idx="1"/>
          </p:nvPr>
        </p:nvSpPr>
        <p:spPr/>
        <p:txBody>
          <a:bodyPr>
            <a:normAutofit fontScale="92500" lnSpcReduction="10000"/>
          </a:bodyPr>
          <a:lstStyle/>
          <a:p>
            <a:r>
              <a:rPr lang="en-US" dirty="0"/>
              <a:t>Please take a few minutes to complete the on-line teaching evaluation. I would really appreciate it! We will review for improvement opportunities for this course. Survey closes on </a:t>
            </a:r>
            <a:r>
              <a:rPr lang="en-US" dirty="0">
                <a:solidFill>
                  <a:srgbClr val="00B0F0"/>
                </a:solidFill>
              </a:rPr>
              <a:t>March 17</a:t>
            </a:r>
            <a:r>
              <a:rPr lang="en-US" dirty="0"/>
              <a:t>.</a:t>
            </a:r>
          </a:p>
          <a:p>
            <a:r>
              <a:rPr lang="en-US" dirty="0"/>
              <a:t>Good job on labelling your work – Question #’s, formula titles, answers, etc.</a:t>
            </a:r>
          </a:p>
          <a:p>
            <a:r>
              <a:rPr lang="en-US" dirty="0"/>
              <a:t>Be sure to click on Upload once you Browse to any files you are attaching in 2SU, especially if you write a message/note.</a:t>
            </a:r>
          </a:p>
          <a:p>
            <a:r>
              <a:rPr lang="en-US" dirty="0"/>
              <a:t>If you are having trouble seeing your grades, contact Student Support</a:t>
            </a:r>
          </a:p>
          <a:p>
            <a:r>
              <a:rPr lang="en-US" dirty="0"/>
              <a:t>Be sure to submit your project PowerPoint on time. Let’s not lose any points for timeliness.</a:t>
            </a:r>
          </a:p>
          <a:p>
            <a:r>
              <a:rPr lang="en-US" dirty="0"/>
              <a:t>There will be Office Hours on Thursday, 9-10 pm EST</a:t>
            </a:r>
          </a:p>
          <a:p>
            <a:pPr marL="0" indent="0">
              <a:buNone/>
            </a:pPr>
            <a:endParaRPr lang="en-US" dirty="0"/>
          </a:p>
        </p:txBody>
      </p:sp>
    </p:spTree>
    <p:extLst>
      <p:ext uri="{BB962C8B-B14F-4D97-AF65-F5344CB8AC3E}">
        <p14:creationId xmlns:p14="http://schemas.microsoft.com/office/powerpoint/2010/main" val="300212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Preparation</a:t>
            </a:r>
          </a:p>
        </p:txBody>
      </p:sp>
      <p:sp>
        <p:nvSpPr>
          <p:cNvPr id="3" name="Content Placeholder 2"/>
          <p:cNvSpPr>
            <a:spLocks noGrp="1"/>
          </p:cNvSpPr>
          <p:nvPr>
            <p:ph idx="1"/>
          </p:nvPr>
        </p:nvSpPr>
        <p:spPr/>
        <p:txBody>
          <a:bodyPr/>
          <a:lstStyle/>
          <a:p>
            <a:r>
              <a:rPr lang="en-US" dirty="0"/>
              <a:t>20 Questions</a:t>
            </a:r>
          </a:p>
          <a:p>
            <a:r>
              <a:rPr lang="en-US" dirty="0"/>
              <a:t>Multiple choice</a:t>
            </a:r>
          </a:p>
          <a:p>
            <a:r>
              <a:rPr lang="en-US" dirty="0"/>
              <a:t>90 min max</a:t>
            </a:r>
          </a:p>
          <a:p>
            <a:r>
              <a:rPr lang="en-US" dirty="0"/>
              <a:t>More like Quiz 1 than Quiz 2</a:t>
            </a:r>
          </a:p>
          <a:p>
            <a:r>
              <a:rPr lang="en-US" dirty="0"/>
              <a:t>To be done in 2SU</a:t>
            </a:r>
          </a:p>
          <a:p>
            <a:r>
              <a:rPr lang="en-US" dirty="0"/>
              <a:t>Will be done together in our Live Session 11 on Mar 23</a:t>
            </a:r>
          </a:p>
          <a:p>
            <a:r>
              <a:rPr lang="en-US" dirty="0"/>
              <a:t>Password will be posted at the beginning of Live Session 11</a:t>
            </a:r>
          </a:p>
          <a:p>
            <a:endParaRPr lang="en-US" dirty="0"/>
          </a:p>
        </p:txBody>
      </p:sp>
    </p:spTree>
    <p:extLst>
      <p:ext uri="{BB962C8B-B14F-4D97-AF65-F5344CB8AC3E}">
        <p14:creationId xmlns:p14="http://schemas.microsoft.com/office/powerpoint/2010/main" val="38334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590800" y="228600"/>
          <a:ext cx="7620000" cy="99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2971800" y="5334000"/>
            <a:ext cx="4038600" cy="286232"/>
          </a:xfrm>
          <a:prstGeom prst="rect">
            <a:avLst/>
          </a:prstGeom>
          <a:noFill/>
        </p:spPr>
        <p:txBody>
          <a:bodyPr wrap="square" rtlCol="0">
            <a:spAutoFit/>
          </a:bodyPr>
          <a:lstStyle/>
          <a:p>
            <a:pPr algn="ctr" defTabSz="222250">
              <a:lnSpc>
                <a:spcPct val="90000"/>
              </a:lnSpc>
              <a:spcBef>
                <a:spcPct val="0"/>
              </a:spcBef>
              <a:spcAft>
                <a:spcPct val="35000"/>
              </a:spcAft>
            </a:pP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2590800" y="1371601"/>
            <a:ext cx="3276600" cy="4031873"/>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Description:</a:t>
            </a:r>
          </a:p>
          <a:p>
            <a:r>
              <a:rPr lang="en-US" sz="1200" dirty="0">
                <a:solidFill>
                  <a:prstClr val="black"/>
                </a:solidFill>
                <a:latin typeface="Arial" panose="020B0604020202020204" pitchFamily="34" charset="0"/>
                <a:cs typeface="Arial" panose="020B0604020202020204" pitchFamily="34" charset="0"/>
              </a:rPr>
              <a:t>Clearly identify the business problem / performance gap (output measure), customer, scope, goals and resources. </a:t>
            </a:r>
          </a:p>
          <a:p>
            <a:endParaRPr lang="en-US" sz="1200" dirty="0">
              <a:solidFill>
                <a:prstClr val="black"/>
              </a:solidFill>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Key Concepts:</a:t>
            </a:r>
          </a:p>
          <a:p>
            <a:pPr lvl="0"/>
            <a:r>
              <a:rPr lang="en-US" sz="1200" dirty="0">
                <a:solidFill>
                  <a:prstClr val="black"/>
                </a:solidFill>
                <a:latin typeface="Arial" panose="020B0604020202020204" pitchFamily="34" charset="0"/>
                <a:cs typeface="Arial" panose="020B0604020202020204" pitchFamily="34" charset="0"/>
              </a:rPr>
              <a:t>y = f(x)</a:t>
            </a:r>
          </a:p>
          <a:p>
            <a:pPr lvl="0"/>
            <a:r>
              <a:rPr lang="en-US" sz="1200" dirty="0">
                <a:solidFill>
                  <a:prstClr val="black"/>
                </a:solidFill>
                <a:latin typeface="Arial" panose="020B0604020202020204" pitchFamily="34" charset="0"/>
                <a:cs typeface="Arial" panose="020B0604020202020204" pitchFamily="34" charset="0"/>
              </a:rPr>
              <a:t>Types of data</a:t>
            </a:r>
          </a:p>
          <a:p>
            <a:pPr lvl="0"/>
            <a:r>
              <a:rPr lang="en-US" sz="1200" dirty="0">
                <a:solidFill>
                  <a:prstClr val="black"/>
                </a:solidFill>
                <a:latin typeface="Arial" panose="020B0604020202020204" pitchFamily="34" charset="0"/>
                <a:cs typeface="Arial" panose="020B0604020202020204" pitchFamily="34" charset="0"/>
              </a:rPr>
              <a:t>Descriptive statistics and soft tools</a:t>
            </a:r>
          </a:p>
          <a:p>
            <a:pPr lvl="0"/>
            <a:endParaRPr lang="en-US" sz="1200" dirty="0">
              <a:solidFill>
                <a:prstClr val="black"/>
              </a:solidFill>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Complete Problem Definition Worksheet</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Process map</a:t>
            </a:r>
          </a:p>
          <a:p>
            <a:r>
              <a:rPr lang="en-US" sz="1200" dirty="0">
                <a:latin typeface="Arial" panose="020B0604020202020204" pitchFamily="34" charset="0"/>
                <a:cs typeface="Arial" panose="020B0604020202020204" pitchFamily="34" charset="0"/>
              </a:rPr>
              <a:t>SIPOC</a:t>
            </a:r>
          </a:p>
          <a:p>
            <a:r>
              <a:rPr lang="en-US" sz="1200" dirty="0">
                <a:latin typeface="Arial" panose="020B0604020202020204" pitchFamily="34" charset="0"/>
                <a:cs typeface="Arial" panose="020B0604020202020204" pitchFamily="34" charset="0"/>
              </a:rPr>
              <a:t>Descriptive statistics</a:t>
            </a:r>
          </a:p>
          <a:p>
            <a:r>
              <a:rPr lang="en-US" sz="1200" dirty="0">
                <a:latin typeface="Arial" panose="020B0604020202020204" pitchFamily="34" charset="0"/>
                <a:cs typeface="Arial" panose="020B0604020202020204" pitchFamily="34" charset="0"/>
              </a:rPr>
              <a:t>Thought process map</a:t>
            </a:r>
          </a:p>
          <a:p>
            <a:r>
              <a:rPr lang="en-US" sz="1200" dirty="0">
                <a:latin typeface="Arial" panose="020B0604020202020204" pitchFamily="34" charset="0"/>
                <a:cs typeface="Arial" panose="020B0604020202020204" pitchFamily="34" charset="0"/>
              </a:rPr>
              <a:t>Affinity diagram</a:t>
            </a:r>
          </a:p>
          <a:p>
            <a:r>
              <a:rPr lang="en-US" sz="1200" dirty="0">
                <a:latin typeface="Arial" panose="020B0604020202020204" pitchFamily="34" charset="0"/>
                <a:cs typeface="Arial" panose="020B0604020202020204" pitchFamily="34" charset="0"/>
              </a:rPr>
              <a:t>Sigma Quality Level (SQL)</a:t>
            </a:r>
          </a:p>
        </p:txBody>
      </p:sp>
      <p:sp>
        <p:nvSpPr>
          <p:cNvPr id="13" name="TextBox 12"/>
          <p:cNvSpPr txBox="1"/>
          <p:nvPr/>
        </p:nvSpPr>
        <p:spPr>
          <a:xfrm>
            <a:off x="5867400" y="1371601"/>
            <a:ext cx="4572000" cy="4401205"/>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Description:</a:t>
            </a:r>
          </a:p>
          <a:p>
            <a:r>
              <a:rPr lang="en-US" sz="1200" dirty="0">
                <a:latin typeface="Arial" panose="020B0604020202020204" pitchFamily="34" charset="0"/>
                <a:cs typeface="Arial" panose="020B0604020202020204" pitchFamily="34" charset="0"/>
              </a:rPr>
              <a:t>Validate your measurement system and collect baseline data.</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Key Concepts:</a:t>
            </a:r>
          </a:p>
          <a:p>
            <a:r>
              <a:rPr lang="en-US" sz="1200" dirty="0">
                <a:latin typeface="Arial" panose="020B0604020202020204" pitchFamily="34" charset="0"/>
                <a:cs typeface="Arial" panose="020B0604020202020204" pitchFamily="34" charset="0"/>
              </a:rPr>
              <a:t>Mapping a process/value-stream, forms of waste, measurement error, reproducibility, repeatability</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Identify potential inputs, develop operational definitions, develop data measurement/collection plan, validate measurement system, collect baseline data, calculate SQL.</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Operational definitions</a:t>
            </a:r>
          </a:p>
          <a:p>
            <a:r>
              <a:rPr lang="en-US" sz="1200" dirty="0">
                <a:latin typeface="Arial" panose="020B0604020202020204" pitchFamily="34" charset="0"/>
                <a:cs typeface="Arial" panose="020B0604020202020204" pitchFamily="34" charset="0"/>
              </a:rPr>
              <a:t>Kappa</a:t>
            </a:r>
          </a:p>
          <a:p>
            <a:r>
              <a:rPr lang="en-US" sz="1200" dirty="0">
                <a:latin typeface="Arial" panose="020B0604020202020204" pitchFamily="34" charset="0"/>
                <a:cs typeface="Arial" panose="020B0604020202020204" pitchFamily="34" charset="0"/>
              </a:rPr>
              <a:t>Process map (detailed)</a:t>
            </a:r>
          </a:p>
          <a:p>
            <a:r>
              <a:rPr lang="en-US" sz="1200" dirty="0">
                <a:latin typeface="Arial" panose="020B0604020202020204" pitchFamily="34" charset="0"/>
                <a:cs typeface="Arial" panose="020B0604020202020204" pitchFamily="34" charset="0"/>
              </a:rPr>
              <a:t>Data measurement plan</a:t>
            </a:r>
          </a:p>
          <a:p>
            <a:r>
              <a:rPr lang="en-US" sz="1200" dirty="0">
                <a:latin typeface="Arial" panose="020B0604020202020204" pitchFamily="34" charset="0"/>
                <a:cs typeface="Arial" panose="020B0604020202020204" pitchFamily="34" charset="0"/>
              </a:rPr>
              <a:t>Data stratification tree</a:t>
            </a:r>
          </a:p>
          <a:p>
            <a:r>
              <a:rPr lang="en-US" sz="1200" dirty="0">
                <a:latin typeface="Arial" panose="020B0604020202020204" pitchFamily="34" charset="0"/>
                <a:cs typeface="Arial" panose="020B0604020202020204" pitchFamily="34" charset="0"/>
              </a:rPr>
              <a:t>Histogram</a:t>
            </a:r>
          </a:p>
          <a:p>
            <a:r>
              <a:rPr lang="en-US" sz="1200" dirty="0">
                <a:latin typeface="Arial" panose="020B0604020202020204" pitchFamily="34" charset="0"/>
                <a:cs typeface="Arial" panose="020B0604020202020204" pitchFamily="34" charset="0"/>
              </a:rPr>
              <a:t>Trend/ line chart</a:t>
            </a:r>
          </a:p>
          <a:p>
            <a:r>
              <a:rPr lang="en-US" sz="1200" dirty="0">
                <a:latin typeface="Arial" panose="020B0604020202020204" pitchFamily="34" charset="0"/>
                <a:cs typeface="Arial" panose="020B0604020202020204" pitchFamily="34" charset="0"/>
              </a:rPr>
              <a:t>Pareto chart</a:t>
            </a:r>
          </a:p>
          <a:p>
            <a:r>
              <a:rPr lang="en-US" sz="1200" dirty="0">
                <a:latin typeface="Arial" panose="020B0604020202020204" pitchFamily="34" charset="0"/>
                <a:cs typeface="Arial" panose="020B0604020202020204" pitchFamily="34" charset="0"/>
              </a:rPr>
              <a:t>Fishbone (cause/effect) diagram</a:t>
            </a:r>
          </a:p>
        </p:txBody>
      </p:sp>
      <p:sp>
        <p:nvSpPr>
          <p:cNvPr id="16" name="Right Arrow 15"/>
          <p:cNvSpPr/>
          <p:nvPr/>
        </p:nvSpPr>
        <p:spPr>
          <a:xfrm>
            <a:off x="1676402" y="228600"/>
            <a:ext cx="1142998" cy="99060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DMAIC</a:t>
            </a:r>
          </a:p>
        </p:txBody>
      </p:sp>
      <p:sp>
        <p:nvSpPr>
          <p:cNvPr id="20" name="Notched Right Arrow 19"/>
          <p:cNvSpPr/>
          <p:nvPr/>
        </p:nvSpPr>
        <p:spPr>
          <a:xfrm>
            <a:off x="2409825" y="5772805"/>
            <a:ext cx="5105400" cy="78056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1</a:t>
            </a:r>
          </a:p>
        </p:txBody>
      </p:sp>
      <p:sp>
        <p:nvSpPr>
          <p:cNvPr id="21" name="Notched Right Arrow 20"/>
          <p:cNvSpPr/>
          <p:nvPr/>
        </p:nvSpPr>
        <p:spPr>
          <a:xfrm>
            <a:off x="7467600" y="5772805"/>
            <a:ext cx="2743200" cy="78056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2</a:t>
            </a:r>
          </a:p>
        </p:txBody>
      </p:sp>
      <p:sp>
        <p:nvSpPr>
          <p:cNvPr id="6" name="Date Placeholder 5"/>
          <p:cNvSpPr>
            <a:spLocks noGrp="1"/>
          </p:cNvSpPr>
          <p:nvPr>
            <p:ph type="dt" sz="half" idx="10"/>
          </p:nvPr>
        </p:nvSpPr>
        <p:spPr/>
        <p:txBody>
          <a:bodyPr/>
          <a:lstStyle/>
          <a:p>
            <a:r>
              <a:rPr lang="en-US"/>
              <a:t>LM:MBC638</a:t>
            </a:r>
            <a:endParaRPr lang="en-US" dirty="0"/>
          </a:p>
        </p:txBody>
      </p:sp>
    </p:spTree>
    <p:extLst>
      <p:ext uri="{BB962C8B-B14F-4D97-AF65-F5344CB8AC3E}">
        <p14:creationId xmlns:p14="http://schemas.microsoft.com/office/powerpoint/2010/main" val="142033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933575" y="228600"/>
          <a:ext cx="8334376"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752600" y="2266414"/>
            <a:ext cx="2971800" cy="3416320"/>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Key Concepts:</a:t>
            </a:r>
            <a:endParaRPr lang="en-US" sz="16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Inferential statistics, common distributions, developing a hypothesis,  determining the likelihood some event happens based on a sample (calculating probabilities), Using the normal distribution as the “go to” distribution.</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Write a null and alternative hypothesis statement.</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Hypothesis testing</a:t>
            </a:r>
          </a:p>
          <a:p>
            <a:r>
              <a:rPr lang="en-US" sz="1200" dirty="0">
                <a:latin typeface="Arial" panose="020B0604020202020204" pitchFamily="34" charset="0"/>
                <a:cs typeface="Arial" panose="020B0604020202020204" pitchFamily="34" charset="0"/>
              </a:rPr>
              <a:t>Chi-square test for independence</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1" name="Notched Right Arrow 10"/>
          <p:cNvSpPr/>
          <p:nvPr/>
        </p:nvSpPr>
        <p:spPr>
          <a:xfrm>
            <a:off x="1862135" y="5791200"/>
            <a:ext cx="2709864"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3 &amp; 4</a:t>
            </a:r>
          </a:p>
        </p:txBody>
      </p:sp>
      <p:sp>
        <p:nvSpPr>
          <p:cNvPr id="17" name="Notched Right Arrow 16"/>
          <p:cNvSpPr/>
          <p:nvPr/>
        </p:nvSpPr>
        <p:spPr>
          <a:xfrm>
            <a:off x="4495800" y="5792640"/>
            <a:ext cx="2895601"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5</a:t>
            </a:r>
          </a:p>
        </p:txBody>
      </p:sp>
      <p:sp>
        <p:nvSpPr>
          <p:cNvPr id="21" name="Notched Right Arrow 20"/>
          <p:cNvSpPr/>
          <p:nvPr/>
        </p:nvSpPr>
        <p:spPr>
          <a:xfrm>
            <a:off x="7315200" y="5791200"/>
            <a:ext cx="3048000"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6 &amp;7</a:t>
            </a:r>
          </a:p>
        </p:txBody>
      </p:sp>
      <p:sp>
        <p:nvSpPr>
          <p:cNvPr id="22" name="TextBox 21"/>
          <p:cNvSpPr txBox="1"/>
          <p:nvPr/>
        </p:nvSpPr>
        <p:spPr>
          <a:xfrm>
            <a:off x="4724401" y="2247364"/>
            <a:ext cx="2650331" cy="2492990"/>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Key Concepts:</a:t>
            </a:r>
            <a:endParaRPr lang="en-US" sz="16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Collecting sample data, how confidence intervals and sample size are related.</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Utilize the sample size formula.</a:t>
            </a:r>
          </a:p>
          <a:p>
            <a:endParaRPr lang="en-US" sz="1200" b="1" u="sng"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Confidence intervals.</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23" name="TextBox 22"/>
          <p:cNvSpPr txBox="1"/>
          <p:nvPr/>
        </p:nvSpPr>
        <p:spPr>
          <a:xfrm>
            <a:off x="7620000" y="2247364"/>
            <a:ext cx="2667000" cy="3416320"/>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Key Concepts:</a:t>
            </a:r>
            <a:endParaRPr lang="en-US" sz="16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Determining input’s (x) impact on the output (y).</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Use regression to identify relationships between the output (y) and inputs (x’s).</a:t>
            </a:r>
          </a:p>
          <a:p>
            <a:endParaRPr lang="en-US" sz="1200" b="1" u="sng"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Correlation</a:t>
            </a:r>
          </a:p>
          <a:p>
            <a:r>
              <a:rPr lang="en-US" sz="1200" dirty="0">
                <a:latin typeface="Arial" panose="020B0604020202020204" pitchFamily="34" charset="0"/>
                <a:cs typeface="Arial" panose="020B0604020202020204" pitchFamily="34" charset="0"/>
              </a:rPr>
              <a:t>Simple linear regression</a:t>
            </a:r>
          </a:p>
          <a:p>
            <a:r>
              <a:rPr lang="en-US" sz="1200" dirty="0">
                <a:latin typeface="Arial" panose="020B0604020202020204" pitchFamily="34" charset="0"/>
                <a:cs typeface="Arial" panose="020B0604020202020204" pitchFamily="34" charset="0"/>
              </a:rPr>
              <a:t>Multiple regression</a:t>
            </a:r>
          </a:p>
          <a:p>
            <a:r>
              <a:rPr lang="en-US" sz="1200" dirty="0">
                <a:latin typeface="Arial" panose="020B0604020202020204" pitchFamily="34" charset="0"/>
                <a:cs typeface="Arial" panose="020B0604020202020204" pitchFamily="34" charset="0"/>
              </a:rPr>
              <a:t>Scatterplot</a:t>
            </a:r>
          </a:p>
          <a:p>
            <a:r>
              <a:rPr lang="en-US" sz="1200" dirty="0">
                <a:latin typeface="Arial" panose="020B0604020202020204" pitchFamily="34" charset="0"/>
                <a:cs typeface="Arial" panose="020B0604020202020204" pitchFamily="34" charset="0"/>
              </a:rPr>
              <a:t>Trend/ line chart</a:t>
            </a:r>
          </a:p>
          <a:p>
            <a:r>
              <a:rPr lang="en-US" sz="1200" dirty="0">
                <a:latin typeface="Arial" panose="020B0604020202020204" pitchFamily="34" charset="0"/>
                <a:cs typeface="Arial" panose="020B0604020202020204" pitchFamily="34" charset="0"/>
              </a:rPr>
              <a:t>Pareto chart</a:t>
            </a:r>
          </a:p>
          <a:p>
            <a:r>
              <a:rPr lang="en-US" sz="1200" dirty="0">
                <a:latin typeface="Arial" panose="020B0604020202020204" pitchFamily="34" charset="0"/>
                <a:cs typeface="Arial" panose="020B0604020202020204" pitchFamily="34" charset="0"/>
              </a:rPr>
              <a:t>Fishbone (cause/effect) diagram</a:t>
            </a:r>
          </a:p>
        </p:txBody>
      </p:sp>
      <p:sp>
        <p:nvSpPr>
          <p:cNvPr id="24" name="TextBox 23"/>
          <p:cNvSpPr txBox="1"/>
          <p:nvPr/>
        </p:nvSpPr>
        <p:spPr>
          <a:xfrm>
            <a:off x="1905000" y="1447800"/>
            <a:ext cx="8382000" cy="707886"/>
          </a:xfrm>
          <a:prstGeom prst="rect">
            <a:avLst/>
          </a:prstGeom>
          <a:noFill/>
        </p:spPr>
        <p:txBody>
          <a:bodyPr wrap="square" rtlCol="0">
            <a:spAutoFit/>
          </a:bodyPr>
          <a:lstStyle/>
          <a:p>
            <a:pPr lvl="0"/>
            <a:r>
              <a:rPr lang="en-US" sz="1600" b="1" u="sng" dirty="0">
                <a:solidFill>
                  <a:prstClr val="black"/>
                </a:solidFill>
                <a:latin typeface="Arial" panose="020B0604020202020204" pitchFamily="34" charset="0"/>
                <a:cs typeface="Arial" panose="020B0604020202020204" pitchFamily="34" charset="0"/>
              </a:rPr>
              <a:t>Description:</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 Analyze, describe, and present the data to discover the root cause(s), identify/prioritize critical inputs (x’s), determine the inputs impact on the output.</a:t>
            </a:r>
          </a:p>
        </p:txBody>
      </p:sp>
      <p:sp>
        <p:nvSpPr>
          <p:cNvPr id="6" name="Date Placeholder 5"/>
          <p:cNvSpPr>
            <a:spLocks noGrp="1"/>
          </p:cNvSpPr>
          <p:nvPr>
            <p:ph type="dt" sz="half" idx="10"/>
          </p:nvPr>
        </p:nvSpPr>
        <p:spPr/>
        <p:txBody>
          <a:bodyPr/>
          <a:lstStyle/>
          <a:p>
            <a:r>
              <a:rPr lang="en-US"/>
              <a:t>LM:MBC638</a:t>
            </a:r>
            <a:endParaRPr lang="en-US" dirty="0"/>
          </a:p>
        </p:txBody>
      </p:sp>
    </p:spTree>
    <p:extLst>
      <p:ext uri="{BB962C8B-B14F-4D97-AF65-F5344CB8AC3E}">
        <p14:creationId xmlns:p14="http://schemas.microsoft.com/office/powerpoint/2010/main" val="289931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47824" y="228600"/>
          <a:ext cx="9082088"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128837" y="1612762"/>
            <a:ext cx="3048000" cy="4216539"/>
          </a:xfrm>
          <a:prstGeom prst="rect">
            <a:avLst/>
          </a:prstGeom>
          <a:noFill/>
        </p:spPr>
        <p:txBody>
          <a:bodyPr wrap="square" rtlCol="0">
            <a:spAutoFit/>
          </a:bodyPr>
          <a:lstStyle/>
          <a:p>
            <a:pPr lvl="0"/>
            <a:r>
              <a:rPr lang="en-US" sz="1600" b="1" u="sng" dirty="0">
                <a:solidFill>
                  <a:prstClr val="black"/>
                </a:solidFill>
                <a:latin typeface="Arial" panose="020B0604020202020204" pitchFamily="34" charset="0"/>
                <a:cs typeface="Arial" panose="020B0604020202020204" pitchFamily="34" charset="0"/>
              </a:rPr>
              <a:t>Description:</a:t>
            </a:r>
          </a:p>
          <a:p>
            <a:r>
              <a:rPr lang="en-US" sz="1200" dirty="0">
                <a:latin typeface="Arial" panose="020B0604020202020204" pitchFamily="34" charset="0"/>
                <a:cs typeface="Arial" panose="020B0604020202020204" pitchFamily="34" charset="0"/>
              </a:rPr>
              <a:t>Develop potential solutions, select best solution, pilot solutions, measure results, document new process.</a:t>
            </a:r>
          </a:p>
          <a:p>
            <a:r>
              <a:rPr lang="en-US" sz="1200" dirty="0">
                <a:latin typeface="Arial" panose="020B0604020202020204" pitchFamily="34" charset="0"/>
                <a:cs typeface="Arial" panose="020B0604020202020204" pitchFamily="34" charset="0"/>
              </a:rPr>
              <a:t> </a:t>
            </a:r>
          </a:p>
          <a:p>
            <a:r>
              <a:rPr lang="en-US" sz="1600" b="1" u="sng" dirty="0">
                <a:latin typeface="Arial" panose="020B0604020202020204" pitchFamily="34" charset="0"/>
                <a:cs typeface="Arial" panose="020B0604020202020204" pitchFamily="34" charset="0"/>
              </a:rPr>
              <a:t>Key Concepts:</a:t>
            </a:r>
          </a:p>
          <a:p>
            <a:r>
              <a:rPr lang="en-US" sz="1200" dirty="0">
                <a:latin typeface="Arial" panose="020B0604020202020204" pitchFamily="34" charset="0"/>
                <a:cs typeface="Arial" panose="020B0604020202020204" pitchFamily="34" charset="0"/>
              </a:rPr>
              <a:t>Discover  y= f(x)</a:t>
            </a:r>
          </a:p>
          <a:p>
            <a:endParaRPr lang="en-US" sz="1200" b="1" u="sng"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Implement a solution, run a pilot, evaluate the results, complete a hypothesis test.</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Affinity diagram</a:t>
            </a:r>
          </a:p>
          <a:p>
            <a:r>
              <a:rPr lang="en-US" sz="1200" dirty="0">
                <a:latin typeface="Arial" panose="020B0604020202020204" pitchFamily="34" charset="0"/>
                <a:cs typeface="Arial" panose="020B0604020202020204" pitchFamily="34" charset="0"/>
              </a:rPr>
              <a:t>Fishbone cause/effect diagram</a:t>
            </a:r>
          </a:p>
          <a:p>
            <a:r>
              <a:rPr lang="en-US" sz="1200" dirty="0">
                <a:latin typeface="Arial" panose="020B0604020202020204" pitchFamily="34" charset="0"/>
                <a:cs typeface="Arial" panose="020B0604020202020204" pitchFamily="34" charset="0"/>
              </a:rPr>
              <a:t>Pareto</a:t>
            </a:r>
          </a:p>
          <a:p>
            <a:r>
              <a:rPr lang="en-US" sz="1200" dirty="0">
                <a:latin typeface="Arial" panose="020B0604020202020204" pitchFamily="34" charset="0"/>
                <a:cs typeface="Arial" panose="020B0604020202020204" pitchFamily="34" charset="0"/>
              </a:rPr>
              <a:t>Control charts</a:t>
            </a:r>
          </a:p>
          <a:p>
            <a:r>
              <a:rPr lang="en-US" sz="1200" dirty="0">
                <a:latin typeface="Arial" panose="020B0604020202020204" pitchFamily="34" charset="0"/>
                <a:cs typeface="Arial" panose="020B0604020202020204" pitchFamily="34" charset="0"/>
              </a:rPr>
              <a:t>Hypothesis testing</a:t>
            </a:r>
          </a:p>
          <a:p>
            <a:r>
              <a:rPr lang="en-US" sz="1200" dirty="0">
                <a:latin typeface="Arial" panose="020B0604020202020204" pitchFamily="34" charset="0"/>
                <a:cs typeface="Arial" panose="020B0604020202020204" pitchFamily="34" charset="0"/>
              </a:rPr>
              <a:t>Process map</a:t>
            </a:r>
          </a:p>
          <a:p>
            <a:r>
              <a:rPr lang="en-US" sz="1200" dirty="0">
                <a:latin typeface="Arial" panose="020B0604020202020204" pitchFamily="34" charset="0"/>
                <a:cs typeface="Arial" panose="020B0604020202020204" pitchFamily="34" charset="0"/>
              </a:rPr>
              <a:t>Solution selection matrix</a:t>
            </a:r>
          </a:p>
          <a:p>
            <a:endParaRPr lang="en-US" sz="1200" dirty="0">
              <a:latin typeface="Arial" panose="020B0604020202020204" pitchFamily="34" charset="0"/>
              <a:cs typeface="Arial" panose="020B0604020202020204" pitchFamily="34" charset="0"/>
            </a:endParaRPr>
          </a:p>
        </p:txBody>
      </p:sp>
      <p:sp>
        <p:nvSpPr>
          <p:cNvPr id="10" name="TextBox 9"/>
          <p:cNvSpPr txBox="1"/>
          <p:nvPr/>
        </p:nvSpPr>
        <p:spPr>
          <a:xfrm>
            <a:off x="5676901" y="1612762"/>
            <a:ext cx="4314824" cy="4031873"/>
          </a:xfrm>
          <a:prstGeom prst="rect">
            <a:avLst/>
          </a:prstGeom>
          <a:noFill/>
        </p:spPr>
        <p:txBody>
          <a:bodyPr wrap="square" rtlCol="0">
            <a:spAutoFit/>
          </a:bodyPr>
          <a:lstStyle/>
          <a:p>
            <a:pPr lvl="0"/>
            <a:r>
              <a:rPr lang="en-US" sz="1600" b="1" u="sng" dirty="0">
                <a:solidFill>
                  <a:prstClr val="black"/>
                </a:solidFill>
                <a:latin typeface="Arial" panose="020B0604020202020204" pitchFamily="34" charset="0"/>
                <a:cs typeface="Arial" panose="020B0604020202020204" pitchFamily="34" charset="0"/>
              </a:rPr>
              <a:t>Description:</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Implement process changes and controls. Verify expected performance was achieved, monitor performance to sustain new levels.</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Key Concepts:</a:t>
            </a:r>
          </a:p>
          <a:p>
            <a:r>
              <a:rPr lang="en-US" sz="1200" dirty="0">
                <a:latin typeface="Arial" panose="020B0604020202020204" pitchFamily="34" charset="0"/>
                <a:cs typeface="Arial" panose="020B0604020202020204" pitchFamily="34" charset="0"/>
              </a:rPr>
              <a:t>Xbar/R and ImR control charts, Different control charts applicable to different processes, time series forecasting methods predict future performance.</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Utilize an appropriate control chart and /or time series forecasting method</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Control charts</a:t>
            </a:r>
          </a:p>
          <a:p>
            <a:r>
              <a:rPr lang="en-US" sz="1200" dirty="0">
                <a:latin typeface="Arial" panose="020B0604020202020204" pitchFamily="34" charset="0"/>
                <a:cs typeface="Arial" panose="020B0604020202020204" pitchFamily="34" charset="0"/>
              </a:rPr>
              <a:t>Time series analysis</a:t>
            </a:r>
          </a:p>
          <a:p>
            <a:r>
              <a:rPr lang="en-US" sz="1200" dirty="0">
                <a:latin typeface="Arial" panose="020B0604020202020204" pitchFamily="34" charset="0"/>
                <a:cs typeface="Arial" panose="020B0604020202020204" pitchFamily="34" charset="0"/>
              </a:rPr>
              <a:t>Operational definitions</a:t>
            </a:r>
          </a:p>
          <a:p>
            <a:r>
              <a:rPr lang="en-US" sz="1200" dirty="0">
                <a:latin typeface="Arial" panose="020B0604020202020204" pitchFamily="34" charset="0"/>
                <a:cs typeface="Arial" panose="020B0604020202020204" pitchFamily="34" charset="0"/>
              </a:rPr>
              <a:t>Process map</a:t>
            </a:r>
          </a:p>
          <a:p>
            <a:r>
              <a:rPr lang="en-US" sz="1200" dirty="0">
                <a:latin typeface="Arial" panose="020B0604020202020204" pitchFamily="34" charset="0"/>
                <a:cs typeface="Arial" panose="020B0604020202020204" pitchFamily="34" charset="0"/>
              </a:rPr>
              <a:t>Sigma Quality Level (SQL)</a:t>
            </a:r>
          </a:p>
        </p:txBody>
      </p:sp>
      <p:sp>
        <p:nvSpPr>
          <p:cNvPr id="19" name="Notched Right Arrow 18"/>
          <p:cNvSpPr/>
          <p:nvPr/>
        </p:nvSpPr>
        <p:spPr>
          <a:xfrm>
            <a:off x="7696200" y="5791200"/>
            <a:ext cx="2247900"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9</a:t>
            </a:r>
          </a:p>
        </p:txBody>
      </p:sp>
      <p:sp>
        <p:nvSpPr>
          <p:cNvPr id="20" name="Notched Right Arrow 19"/>
          <p:cNvSpPr/>
          <p:nvPr/>
        </p:nvSpPr>
        <p:spPr>
          <a:xfrm>
            <a:off x="2133600" y="5791200"/>
            <a:ext cx="5600700"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8</a:t>
            </a:r>
          </a:p>
        </p:txBody>
      </p:sp>
      <p:sp>
        <p:nvSpPr>
          <p:cNvPr id="6" name="Date Placeholder 5"/>
          <p:cNvSpPr>
            <a:spLocks noGrp="1"/>
          </p:cNvSpPr>
          <p:nvPr>
            <p:ph type="dt" sz="half" idx="10"/>
          </p:nvPr>
        </p:nvSpPr>
        <p:spPr/>
        <p:txBody>
          <a:bodyPr/>
          <a:lstStyle/>
          <a:p>
            <a:r>
              <a:rPr lang="en-US"/>
              <a:t>LM:MBC638</a:t>
            </a:r>
            <a:endParaRPr lang="en-US" dirty="0"/>
          </a:p>
        </p:txBody>
      </p:sp>
    </p:spTree>
    <p:extLst>
      <p:ext uri="{BB962C8B-B14F-4D97-AF65-F5344CB8AC3E}">
        <p14:creationId xmlns:p14="http://schemas.microsoft.com/office/powerpoint/2010/main" val="139010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39680" y="527901"/>
            <a:ext cx="5141664" cy="523220"/>
          </a:xfrm>
          <a:prstGeom prst="rect">
            <a:avLst/>
          </a:prstGeom>
          <a:noFill/>
        </p:spPr>
        <p:txBody>
          <a:bodyPr wrap="none" rtlCol="0">
            <a:spAutoFit/>
          </a:bodyPr>
          <a:lstStyle/>
          <a:p>
            <a:r>
              <a:rPr lang="en-US" sz="2800" dirty="0"/>
              <a:t>Which Control Chart should I use?</a:t>
            </a:r>
          </a:p>
        </p:txBody>
      </p:sp>
      <p:pic>
        <p:nvPicPr>
          <p:cNvPr id="4" name="Picture 3"/>
          <p:cNvPicPr>
            <a:picLocks noChangeAspect="1"/>
          </p:cNvPicPr>
          <p:nvPr/>
        </p:nvPicPr>
        <p:blipFill rotWithShape="1">
          <a:blip r:embed="rId2"/>
          <a:srcRect t="8391" r="48191" b="25690"/>
          <a:stretch/>
        </p:blipFill>
        <p:spPr>
          <a:xfrm>
            <a:off x="1881381" y="102204"/>
            <a:ext cx="8607511" cy="6160405"/>
          </a:xfrm>
          <a:prstGeom prst="rect">
            <a:avLst/>
          </a:prstGeom>
        </p:spPr>
      </p:pic>
    </p:spTree>
    <p:extLst>
      <p:ext uri="{BB962C8B-B14F-4D97-AF65-F5344CB8AC3E}">
        <p14:creationId xmlns:p14="http://schemas.microsoft.com/office/powerpoint/2010/main" val="3645970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21865</TotalTime>
  <Words>1601</Words>
  <Application>Microsoft Macintosh PowerPoint</Application>
  <PresentationFormat>Widescreen</PresentationFormat>
  <Paragraphs>370</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MCB 638 </vt:lpstr>
      <vt:lpstr>Please stay safe!</vt:lpstr>
      <vt:lpstr>Agenda for Live Session 10</vt:lpstr>
      <vt:lpstr>Process Learnings</vt:lpstr>
      <vt:lpstr>Final Preparation</vt:lpstr>
      <vt:lpstr>PowerPoint Presentation</vt:lpstr>
      <vt:lpstr>PowerPoint Presentation</vt:lpstr>
      <vt:lpstr>PowerPoint Presentation</vt:lpstr>
      <vt:lpstr>PowerPoint Presentation</vt:lpstr>
      <vt:lpstr>IMR chart – What can you conclude?</vt:lpstr>
      <vt:lpstr>Regression Analysis</vt:lpstr>
      <vt:lpstr>Regression Analysis - How to interpret Output</vt:lpstr>
      <vt:lpstr>Correlation Coefficient/Coefficient of Determination</vt:lpstr>
      <vt:lpstr>Simple Linear Regression </vt:lpstr>
      <vt:lpstr>Multiple Regression</vt:lpstr>
      <vt:lpstr>Hypothesis Testing</vt:lpstr>
      <vt:lpstr>Hypothesis Testing </vt:lpstr>
      <vt:lpstr>PowerPoint Presentation</vt:lpstr>
      <vt:lpstr>Hypothesis Tests for Discrete Data</vt:lpstr>
      <vt:lpstr>Hypothesis Testing</vt:lpstr>
      <vt:lpstr>Error</vt:lpstr>
      <vt:lpstr>Time Series Analysis</vt:lpstr>
      <vt:lpstr>Breakouts – Final Prep</vt:lpstr>
      <vt:lpstr>What’s left: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MCB 638</dc:title>
  <dc:creator>Darlene's Work</dc:creator>
  <cp:lastModifiedBy>Sathish Kumar Rajendiran</cp:lastModifiedBy>
  <cp:revision>120</cp:revision>
  <dcterms:created xsi:type="dcterms:W3CDTF">2015-10-11T22:29:25Z</dcterms:created>
  <dcterms:modified xsi:type="dcterms:W3CDTF">2020-03-17T01:28:12Z</dcterms:modified>
</cp:coreProperties>
</file>