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90" r:id="rId6"/>
    <p:sldId id="291" r:id="rId7"/>
    <p:sldId id="280" r:id="rId8"/>
    <p:sldId id="260" r:id="rId9"/>
    <p:sldId id="269" r:id="rId10"/>
    <p:sldId id="272" r:id="rId11"/>
    <p:sldId id="273" r:id="rId12"/>
    <p:sldId id="274" r:id="rId13"/>
    <p:sldId id="281" r:id="rId14"/>
    <p:sldId id="261" r:id="rId15"/>
    <p:sldId id="263" r:id="rId16"/>
    <p:sldId id="289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5" r:id="rId25"/>
    <p:sldId id="279" r:id="rId26"/>
    <p:sldId id="277" r:id="rId27"/>
    <p:sldId id="278" r:id="rId28"/>
    <p:sldId id="271" r:id="rId29"/>
    <p:sldId id="276" r:id="rId30"/>
    <p:sldId id="2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A1309-1FD6-41A8-9E05-974182F5E486}" v="1" dt="2020-01-11T15:14:50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91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390D6477-3BC8-42C6-93B6-8F4F4082465A}" type="presOf" srcId="{CD4E1F94-23B6-4C51-B6CD-4096C4B17E68}" destId="{E60415C0-D288-4231-BAC2-894116749214}" srcOrd="0" destOrd="0" presId="urn:microsoft.com/office/officeart/2005/8/layout/chevron1"/>
    <dgm:cxn modelId="{EC3833CA-52CD-431A-A24F-544FEBD037B5}" type="presOf" srcId="{5BD90BA4-A6A2-4644-9559-3745A0761291}" destId="{B5FD8771-6CCD-40C4-B5C8-5676E9CB0019}" srcOrd="0" destOrd="0" presId="urn:microsoft.com/office/officeart/2005/8/layout/chevron1"/>
    <dgm:cxn modelId="{B3ACF842-9CB7-464F-998F-F1187C7574A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</dgm:pt>
    <dgm:pt modelId="{970C317E-58E4-48CC-9EAD-1312257D5372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gm:t>
    </dgm:pt>
    <dgm:pt modelId="{3D79C103-C815-41DC-A6AC-84B71D83F98F}" type="parTrans" cxnId="{FB44F240-0ED5-4408-B9E2-A415ABEB912F}">
      <dgm:prSet/>
      <dgm:spPr/>
      <dgm:t>
        <a:bodyPr/>
        <a:lstStyle/>
        <a:p>
          <a:endParaRPr lang="en-US" b="1"/>
        </a:p>
      </dgm:t>
    </dgm:pt>
    <dgm:pt modelId="{F2EAA4A4-04D2-4DC4-B91C-36058CCA327C}" type="sibTrans" cxnId="{FB44F240-0ED5-4408-B9E2-A415ABEB912F}">
      <dgm:prSet/>
      <dgm:spPr/>
      <dgm:t>
        <a:bodyPr/>
        <a:lstStyle/>
        <a:p>
          <a:endParaRPr lang="en-US" b="1"/>
        </a:p>
      </dgm:t>
    </dgm:pt>
    <dgm:pt modelId="{280ACD8C-5DAA-4584-B5CF-93D5AA9C231A}">
      <dgm:prSet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gm:t>
    </dgm:pt>
    <dgm:pt modelId="{1028559A-E34A-49B9-84D5-0F243B7D4A67}" type="parTrans" cxnId="{4274C616-CB14-4C23-984A-E97C384B2787}">
      <dgm:prSet/>
      <dgm:spPr/>
      <dgm:t>
        <a:bodyPr/>
        <a:lstStyle/>
        <a:p>
          <a:endParaRPr lang="en-US" b="1"/>
        </a:p>
      </dgm:t>
    </dgm:pt>
    <dgm:pt modelId="{0C1F3A6B-FD2C-42FB-A7EE-4F6B40E9AA43}" type="sibTrans" cxnId="{4274C616-CB14-4C23-984A-E97C384B2787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071164E3-E75E-4DC5-8D87-7025388D4880}" type="pres">
      <dgm:prSet presAssocID="{970C317E-58E4-48CC-9EAD-1312257D5372}" presName="parTxOnly" presStyleLbl="node1" presStyleIdx="0" presStyleCnt="2" custScaleX="60690">
        <dgm:presLayoutVars>
          <dgm:chMax val="0"/>
          <dgm:chPref val="0"/>
          <dgm:bulletEnabled val="1"/>
        </dgm:presLayoutVars>
      </dgm:prSet>
      <dgm:spPr/>
    </dgm:pt>
    <dgm:pt modelId="{7EB9E206-5AF2-417E-824A-F8B59929EF6E}" type="pres">
      <dgm:prSet presAssocID="{F2EAA4A4-04D2-4DC4-B91C-36058CCA327C}" presName="parTxOnlySpace" presStyleCnt="0"/>
      <dgm:spPr/>
    </dgm:pt>
    <dgm:pt modelId="{11CBAC0A-2DEE-44AC-A9E4-1461DD4EC723}" type="pres">
      <dgm:prSet presAssocID="{280ACD8C-5DAA-4584-B5CF-93D5AA9C231A}" presName="parTxOnly" presStyleLbl="node1" presStyleIdx="1" presStyleCnt="2" custScaleX="73383" custLinFactNeighborX="-39861" custLinFactNeighborY="-7143">
        <dgm:presLayoutVars>
          <dgm:chMax val="0"/>
          <dgm:chPref val="0"/>
          <dgm:bulletEnabled val="1"/>
        </dgm:presLayoutVars>
      </dgm:prSet>
      <dgm:spPr/>
    </dgm:pt>
  </dgm:ptLst>
  <dgm:cxnLst>
    <dgm:cxn modelId="{4274C616-CB14-4C23-984A-E97C384B2787}" srcId="{CD4E1F94-23B6-4C51-B6CD-4096C4B17E68}" destId="{280ACD8C-5DAA-4584-B5CF-93D5AA9C231A}" srcOrd="1" destOrd="0" parTransId="{1028559A-E34A-49B9-84D5-0F243B7D4A67}" sibTransId="{0C1F3A6B-FD2C-42FB-A7EE-4F6B40E9AA43}"/>
    <dgm:cxn modelId="{6361141E-8B8A-44D5-8AC5-AD82B7319FCC}" type="presOf" srcId="{280ACD8C-5DAA-4584-B5CF-93D5AA9C231A}" destId="{11CBAC0A-2DEE-44AC-A9E4-1461DD4EC723}" srcOrd="0" destOrd="0" presId="urn:microsoft.com/office/officeart/2005/8/layout/chevron1"/>
    <dgm:cxn modelId="{FB44F240-0ED5-4408-B9E2-A415ABEB912F}" srcId="{CD4E1F94-23B6-4C51-B6CD-4096C4B17E68}" destId="{970C317E-58E4-48CC-9EAD-1312257D5372}" srcOrd="0" destOrd="0" parTransId="{3D79C103-C815-41DC-A6AC-84B71D83F98F}" sibTransId="{F2EAA4A4-04D2-4DC4-B91C-36058CCA327C}"/>
    <dgm:cxn modelId="{E0927BCE-3FA1-4352-87E9-DFFE3B6F1AF9}" type="presOf" srcId="{970C317E-58E4-48CC-9EAD-1312257D5372}" destId="{071164E3-E75E-4DC5-8D87-7025388D4880}" srcOrd="0" destOrd="0" presId="urn:microsoft.com/office/officeart/2005/8/layout/chevron1"/>
    <dgm:cxn modelId="{BEB370DB-D749-4081-B336-B36A53A991B8}" type="presOf" srcId="{CD4E1F94-23B6-4C51-B6CD-4096C4B17E68}" destId="{E60415C0-D288-4231-BAC2-894116749214}" srcOrd="0" destOrd="0" presId="urn:microsoft.com/office/officeart/2005/8/layout/chevron1"/>
    <dgm:cxn modelId="{3A578061-052D-45D2-8653-2505309A44AD}" type="presParOf" srcId="{E60415C0-D288-4231-BAC2-894116749214}" destId="{071164E3-E75E-4DC5-8D87-7025388D4880}" srcOrd="0" destOrd="0" presId="urn:microsoft.com/office/officeart/2005/8/layout/chevron1"/>
    <dgm:cxn modelId="{015F6CBB-D186-4026-A110-7475E08EB09E}" type="presParOf" srcId="{E60415C0-D288-4231-BAC2-894116749214}" destId="{7EB9E206-5AF2-417E-824A-F8B59929EF6E}" srcOrd="1" destOrd="0" presId="urn:microsoft.com/office/officeart/2005/8/layout/chevron1"/>
    <dgm:cxn modelId="{E9D40DA7-9F08-49B1-BD3E-8D7B2DED19D7}" type="presParOf" srcId="{E60415C0-D288-4231-BAC2-894116749214}" destId="{11CBAC0A-2DEE-44AC-A9E4-1461DD4EC7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sp:txBody>
      <dsp:txXfrm>
        <a:off x="3144440" y="0"/>
        <a:ext cx="3980259" cy="99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164E3-E75E-4DC5-8D87-7025388D4880}">
      <dsp:nvSpPr>
        <dsp:cNvPr id="0" name=""/>
        <dsp:cNvSpPr/>
      </dsp:nvSpPr>
      <dsp:spPr>
        <a:xfrm>
          <a:off x="1763" y="0"/>
          <a:ext cx="4440755" cy="10668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</a:p>
      </dsp:txBody>
      <dsp:txXfrm>
        <a:off x="535163" y="0"/>
        <a:ext cx="3373955" cy="1066800"/>
      </dsp:txXfrm>
    </dsp:sp>
    <dsp:sp modelId="{11CBAC0A-2DEE-44AC-A9E4-1461DD4EC723}">
      <dsp:nvSpPr>
        <dsp:cNvPr id="0" name=""/>
        <dsp:cNvSpPr/>
      </dsp:nvSpPr>
      <dsp:spPr>
        <a:xfrm>
          <a:off x="3419140" y="0"/>
          <a:ext cx="5369516" cy="10668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</a:p>
      </dsp:txBody>
      <dsp:txXfrm>
        <a:off x="3952540" y="0"/>
        <a:ext cx="430271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68E515F-1A74-4E63-87D4-AE4E5C28E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A61CB9D-4F99-49E5-8E3F-256DC148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E8FB9D6-2A5C-414C-A884-89194505D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F273B2-9C84-4E21-AC2C-B0198382B82D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0037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68D9DE8-1519-4749-8A7B-290FEA452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BBFBD04-3228-439A-A1F6-1FF4B2C5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1BCE7E0-10C2-49D1-8652-54E4F4919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307DFD-CA65-456F-8201-0AF528F567B3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945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68885F28-29A1-4F0E-A8C7-3EA2282B1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6899169-22E5-440E-A60F-0A9EA288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078EEC1-BED3-43B0-954E-1FB5CB479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6FEB27-07E4-450A-A4D8-02EB9AF4D4E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632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B73C56C-2DDD-433F-B427-81311AB19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8775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3913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11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83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55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27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C08F7B-2B8C-4F71-AF4F-4471BF8EE4ED}" type="slidenum">
              <a:rPr lang="en-US" altLang="es-MX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s-MX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F167E8B-6F81-465E-A525-18A642758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A35CEB4-7602-4EAE-B949-3A5B696D2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7" tIns="45236" rIns="92087" bIns="45236"/>
          <a:lstStyle/>
          <a:p>
            <a:pPr eaLnBrk="1" hangingPunct="1"/>
            <a:endParaRPr lang="en-US" altLang="es-MX"/>
          </a:p>
          <a:p>
            <a:pPr eaLnBrk="1" hangingPunct="1"/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900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2F5B4C-6E9E-4E99-A8A7-17792C268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3638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8775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3913" indent="-23177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11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83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55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2713" indent="-2317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BDB7C4-40D5-4834-9FBD-51D8471F1AE0}" type="slidenum">
              <a:rPr lang="en-US" altLang="es-MX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s-MX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1D8C5A3-8673-4A02-8596-6FCF36783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4B70D7C-D4B0-4F45-A6DE-90E8D4511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7" tIns="45236" rIns="92087" bIns="45236"/>
          <a:lstStyle/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8529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19A2309-4CCD-4F3A-8058-93A49E7C1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A63502-DB67-4389-BA20-B52C43B97C73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EFBB70-DA1A-4926-84BE-533CADFAD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41912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17" tIns="51717" rIns="101817" bIns="51717"/>
          <a:lstStyle/>
          <a:p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7CD01E3-0655-46CD-AD51-D7770008A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709613"/>
            <a:ext cx="6138863" cy="3454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6885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Filling in a form with 3 blanks</a:t>
            </a:r>
            <a:r>
              <a:rPr lang="en-US" baseline="0" dirty="0"/>
              <a:t>, and you fill in 100 forms/day, and you find 20 defects</a:t>
            </a:r>
          </a:p>
          <a:p>
            <a:r>
              <a:rPr lang="en-US" baseline="0" dirty="0"/>
              <a:t>D=3</a:t>
            </a:r>
          </a:p>
          <a:p>
            <a:r>
              <a:rPr lang="en-US" baseline="0" dirty="0"/>
              <a:t>U=100</a:t>
            </a:r>
          </a:p>
          <a:p>
            <a:r>
              <a:rPr lang="en-US" baseline="0" dirty="0"/>
              <a:t>DXU=300</a:t>
            </a:r>
          </a:p>
          <a:p>
            <a:r>
              <a:rPr lang="en-US" baseline="0" dirty="0"/>
              <a:t>A=20</a:t>
            </a:r>
          </a:p>
          <a:p>
            <a:r>
              <a:rPr lang="en-US" baseline="0" dirty="0"/>
              <a:t>Defect rate opportunity = A/DU, 20/300= .0666666 X 100 = 6.7%</a:t>
            </a:r>
          </a:p>
          <a:p>
            <a:r>
              <a:rPr lang="en-US" baseline="0" dirty="0"/>
              <a:t>DPMO = 6.7% X 1MIL = .067X 1,000,000=67,000 ************must convert the percentage to straight decimal like sales tax so .067</a:t>
            </a:r>
          </a:p>
          <a:p>
            <a:r>
              <a:rPr lang="en-US" baseline="0" dirty="0"/>
              <a:t>SQL = 3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****MUST CALCULATE FOR YOUR PROJECT BEFORE AND AFTER, you should see your SQL go up after your project</a:t>
            </a:r>
          </a:p>
          <a:p>
            <a:r>
              <a:rPr lang="en-US" b="1" baseline="0" dirty="0">
                <a:solidFill>
                  <a:srgbClr val="FF0000"/>
                </a:solidFill>
              </a:rPr>
              <a:t>SQL table in file share</a:t>
            </a:r>
          </a:p>
          <a:p>
            <a:endParaRPr lang="en-US" b="1" baseline="0" dirty="0">
              <a:solidFill>
                <a:srgbClr val="FF0000"/>
              </a:solidFill>
            </a:endParaRPr>
          </a:p>
          <a:p>
            <a:r>
              <a:rPr lang="en-US" b="1" baseline="0" dirty="0">
                <a:solidFill>
                  <a:srgbClr val="FF0000"/>
                </a:solidFill>
              </a:rPr>
              <a:t>Creative thinking for projects…..let’s say you want to increase miles walked per day, you could define a defect as any day you walk less than 2 miles, so 1 defect opportunity per unit(day), units per month =30, total possible defects = 1 X 30 = 30, actual defects =  20….etc.</a:t>
            </a:r>
          </a:p>
          <a:p>
            <a:endParaRPr lang="en-US" b="1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E8EF9-4E89-4ACA-9902-C6A1B96B16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1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E8EF9-4E89-4ACA-9902-C6A1B96B166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12B3-67D6-4623-9E36-9EAF1FEB4AC0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8686-6FE3-4027-B187-EB3A263C5FE7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8FAF-50AC-4874-8D55-CED1DF6F75F2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F087-0AAE-4AD5-9402-AFB2F3C43A72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809-ADD3-41C3-A725-02704EA65BFA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AAF-17FA-4270-8C23-2CCC95A9386B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FCAF-F41B-43DC-A276-9C1BC870BEED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6FB-53C5-46F1-806D-6D0EC3B6195F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502D-DE85-44D0-BBA3-EE93B5C00B1E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8591-4174-4F7B-9B99-A4D06BC5499C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2EDE-9CA4-487A-9F69-E5374C2FF482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059A-EAF9-47B3-A89A-6DF5AEF05BA5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ryan01@syr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1</a:t>
            </a:r>
          </a:p>
          <a:p>
            <a:r>
              <a:rPr lang="en-US" sz="3600" dirty="0"/>
              <a:t>Monday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49A6-40CA-4CB9-8E0C-92D6DD47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90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1371601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identify the business problem / performance gap (output measure), customer, scope, goals and resources. </a:t>
            </a: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371601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data, calculate SQL.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76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DMAIC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2409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467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393B6-0A2A-43D3-94EF-1BC2506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33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sample (calculating probabilities), 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1862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</a:p>
        </p:txBody>
      </p:sp>
      <p:sp>
        <p:nvSpPr>
          <p:cNvPr id="17" name="Notched Right Arrow 16"/>
          <p:cNvSpPr/>
          <p:nvPr/>
        </p:nvSpPr>
        <p:spPr>
          <a:xfrm>
            <a:off x="4495800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315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1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Collecting sample data, how confidence intervals and sample size are related.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the sample size formula.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regression to identify relationships between the output (y) and inputs (x’s).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5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Analyze, describe, and present the data to discover the root cause(s), identify/prioritize critical inputs (x’s), determine the inputs impact on the output.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A28FA-D060-4233-9334-E4BAA149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47824" y="228600"/>
          <a:ext cx="90820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8837" y="1612762"/>
            <a:ext cx="304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potential solutions, select best solution, pilot solutions, measure results, document new process.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Discover  y= f(x)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a solution, run a pilot, evaluate the results, complete a hypothesis test.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cause/effect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Solution selection matrix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6901" y="1612762"/>
            <a:ext cx="4314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process changes and controls. Verify expected performance was achieved, monitor performance to sustain new levels.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Xbar/R and ImR control charts, Different control charts applicable to different processes, time series forecasting methods predict future performance.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an appropriate control chart and /or time series forecasting method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7696200" y="5791200"/>
            <a:ext cx="22479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2133600" y="5791200"/>
            <a:ext cx="56007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2EE9A-8703-46AA-92A8-214632D7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95D82A-3408-4416-B07C-7EA08C7C24FA}"/>
              </a:ext>
            </a:extLst>
          </p:cNvPr>
          <p:cNvSpPr/>
          <p:nvPr/>
        </p:nvSpPr>
        <p:spPr>
          <a:xfrm>
            <a:off x="328475" y="479392"/>
            <a:ext cx="1145219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3200" b="1" kern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Process Improvement Project 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Project Selection Criteria: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an issue or opportunity that can be written as a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problem statement.</a:t>
            </a:r>
            <a:endParaRPr lang="es-MX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within your sphere of influence.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an attempt to solve world hunger.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data that is accessible to you or can be collected in a reasonable amount of effort/time.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the ability to measure the current and future state.  You have access to baseline data or can collect it. 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Preferably uses more continuous data (rather than all discrete data).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Fixing this problem will provide value.  You should develop a business case to support working this issue (consider your time and others when calculating ROI.)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quality is poor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Expenses are too high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of your organization is too low or not meeting customer needs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 time is too long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DBC3C-D755-420E-B0DB-C60E67BB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4" y="1822396"/>
            <a:ext cx="134145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The Project -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0486" y="1027247"/>
            <a:ext cx="5702374" cy="5830753"/>
          </a:xfrm>
        </p:spPr>
        <p:txBody>
          <a:bodyPr>
            <a:noAutofit/>
          </a:bodyPr>
          <a:lstStyle/>
          <a:p>
            <a:r>
              <a:rPr lang="en-US" sz="1350" dirty="0"/>
              <a:t>Reduce cost usage variance</a:t>
            </a:r>
          </a:p>
          <a:p>
            <a:r>
              <a:rPr lang="en-US" sz="1350" dirty="0"/>
              <a:t>Reduce the time it takes to produce the monthly report</a:t>
            </a:r>
          </a:p>
          <a:p>
            <a:r>
              <a:rPr lang="en-US" sz="1350" dirty="0"/>
              <a:t>Reduce test variability between labs</a:t>
            </a:r>
          </a:p>
          <a:p>
            <a:r>
              <a:rPr lang="en-US" sz="1350" dirty="0"/>
              <a:t>Reduce the number of steps in the quoting process</a:t>
            </a:r>
          </a:p>
          <a:p>
            <a:r>
              <a:rPr lang="en-US" sz="1350" dirty="0"/>
              <a:t>Improve the ratio of dollars spent per prescription written</a:t>
            </a:r>
          </a:p>
          <a:p>
            <a:r>
              <a:rPr lang="en-US" sz="1350" dirty="0"/>
              <a:t>Improve the ratio of dollars spent per dollars made</a:t>
            </a:r>
          </a:p>
          <a:p>
            <a:r>
              <a:rPr lang="en-US" sz="1350" dirty="0"/>
              <a:t>Reduce the time it takes to close a real estate deal</a:t>
            </a:r>
          </a:p>
          <a:p>
            <a:r>
              <a:rPr lang="en-US" sz="1350" dirty="0"/>
              <a:t>Generate incremental revenue from existing customers</a:t>
            </a:r>
          </a:p>
          <a:p>
            <a:r>
              <a:rPr lang="en-US" sz="1350" dirty="0"/>
              <a:t>Reduce backlog of claims</a:t>
            </a:r>
          </a:p>
          <a:p>
            <a:r>
              <a:rPr lang="en-US" sz="1350" dirty="0"/>
              <a:t>Increase server utilization</a:t>
            </a:r>
          </a:p>
          <a:p>
            <a:r>
              <a:rPr lang="en-US" sz="1350" dirty="0"/>
              <a:t>Minimize raw material inventory</a:t>
            </a:r>
          </a:p>
          <a:p>
            <a:r>
              <a:rPr lang="en-US" sz="1350" dirty="0"/>
              <a:t>Reduce time to mitigate/process a raw material discrepancy</a:t>
            </a:r>
          </a:p>
          <a:p>
            <a:r>
              <a:rPr lang="en-US" sz="1350" dirty="0"/>
              <a:t>Reduce the number of delays and cancellations</a:t>
            </a:r>
          </a:p>
          <a:p>
            <a:r>
              <a:rPr lang="en-US" sz="1350" dirty="0"/>
              <a:t>Optimize a truck delivery</a:t>
            </a:r>
          </a:p>
          <a:p>
            <a:r>
              <a:rPr lang="en-US" sz="1350" dirty="0"/>
              <a:t>Reduce gallons of fuel consumed</a:t>
            </a:r>
          </a:p>
          <a:p>
            <a:r>
              <a:rPr lang="en-US" sz="1350" dirty="0"/>
              <a:t>Reduce overall processing time of RFQs</a:t>
            </a:r>
          </a:p>
          <a:p>
            <a:r>
              <a:rPr lang="en-US" sz="1350" dirty="0"/>
              <a:t>Reduce days required to ship parts</a:t>
            </a:r>
          </a:p>
          <a:p>
            <a:r>
              <a:rPr lang="en-US" sz="1350" dirty="0"/>
              <a:t>Reduce overtime</a:t>
            </a:r>
          </a:p>
          <a:p>
            <a:r>
              <a:rPr lang="en-US" sz="1350" dirty="0"/>
              <a:t> </a:t>
            </a:r>
          </a:p>
          <a:p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7464554" y="2099395"/>
            <a:ext cx="3480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See longer list posted</a:t>
            </a:r>
          </a:p>
          <a:p>
            <a:r>
              <a:rPr lang="en-US" sz="2800" dirty="0"/>
              <a:t>under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AC692-126C-4A26-9ED0-300C0DE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82" y="103868"/>
            <a:ext cx="10515600" cy="1325563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The Project – Problem Definition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94" y="109209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Complete each section below:</a:t>
            </a:r>
          </a:p>
          <a:p>
            <a:r>
              <a:rPr lang="en-US" sz="2000" b="1" dirty="0"/>
              <a:t>A)</a:t>
            </a:r>
            <a:r>
              <a:rPr lang="en-US" sz="2000" b="1" u="sng" dirty="0"/>
              <a:t> Problem Statement:</a:t>
            </a:r>
            <a:r>
              <a:rPr lang="en-US" sz="2000" dirty="0"/>
              <a:t>  Define your problem.  What pains are you (or your customers, family, clients, etc.) experiencing? What is broken, wrong or not working?  How do you know that you have a problem? What is telling you this? What is your </a:t>
            </a:r>
            <a:r>
              <a:rPr lang="en-US" sz="2000" b="1" dirty="0"/>
              <a:t>evidence</a:t>
            </a:r>
            <a:r>
              <a:rPr lang="en-US" sz="2000" dirty="0"/>
              <a:t>?</a:t>
            </a:r>
          </a:p>
          <a:p>
            <a:r>
              <a:rPr lang="en-US" sz="2000" b="1" dirty="0"/>
              <a:t>B)</a:t>
            </a:r>
            <a:r>
              <a:rPr lang="en-US" sz="2000" b="1" u="sng" dirty="0"/>
              <a:t> Business Impact:</a:t>
            </a:r>
            <a:r>
              <a:rPr lang="en-US" sz="2000" dirty="0"/>
              <a:t>  Why should you fix this problem? What is the estimated benefit for solving this problem?  What is this problem worth in </a:t>
            </a:r>
            <a:r>
              <a:rPr lang="en-US" sz="2000" b="1" dirty="0"/>
              <a:t>dollars</a:t>
            </a:r>
            <a:r>
              <a:rPr lang="en-US" sz="2000" dirty="0"/>
              <a:t>?  How will you measure success? What is your key output (y)?</a:t>
            </a:r>
          </a:p>
          <a:p>
            <a:r>
              <a:rPr lang="en-US" sz="2000" b="1" dirty="0"/>
              <a:t>C)</a:t>
            </a:r>
            <a:r>
              <a:rPr lang="en-US" sz="2000" b="1" u="sng" dirty="0"/>
              <a:t> Goals:</a:t>
            </a:r>
            <a:r>
              <a:rPr lang="en-US" sz="2000" dirty="0"/>
              <a:t>  What are your improvement objectives, </a:t>
            </a:r>
            <a:r>
              <a:rPr lang="en-US" sz="2000" b="1" dirty="0"/>
              <a:t>goals</a:t>
            </a:r>
            <a:r>
              <a:rPr lang="en-US" sz="2000" dirty="0"/>
              <a:t> or targets?  How much “better” do you want to be? </a:t>
            </a:r>
            <a:r>
              <a:rPr lang="en-US" sz="2000" b="1" dirty="0"/>
              <a:t>Quantify</a:t>
            </a:r>
            <a:r>
              <a:rPr lang="en-US" sz="2000" dirty="0"/>
              <a:t> this goal.</a:t>
            </a:r>
          </a:p>
          <a:p>
            <a:r>
              <a:rPr lang="en-US" sz="2000" b="1" dirty="0"/>
              <a:t>D)</a:t>
            </a:r>
            <a:r>
              <a:rPr lang="en-US" sz="2000" b="1" u="sng" dirty="0"/>
              <a:t> Project Scope:</a:t>
            </a:r>
            <a:r>
              <a:rPr lang="en-US" sz="2000" dirty="0"/>
              <a:t> What are your boundaries?  What is the first step and last step of the process you need to </a:t>
            </a:r>
            <a:r>
              <a:rPr lang="en-US" sz="2000" b="1" dirty="0"/>
              <a:t>fix</a:t>
            </a:r>
            <a:r>
              <a:rPr lang="en-US" sz="2000" dirty="0"/>
              <a:t>?  What is </a:t>
            </a:r>
            <a:r>
              <a:rPr lang="en-US" sz="2000" b="1" i="1" dirty="0"/>
              <a:t>not</a:t>
            </a:r>
            <a:r>
              <a:rPr lang="en-US" sz="2000" dirty="0"/>
              <a:t> within your scope?</a:t>
            </a:r>
          </a:p>
          <a:p>
            <a:r>
              <a:rPr lang="en-US" sz="2000" b="1" dirty="0"/>
              <a:t>E)</a:t>
            </a:r>
            <a:r>
              <a:rPr lang="en-US" sz="2000" b="1" u="sng" dirty="0"/>
              <a:t> Team: </a:t>
            </a:r>
            <a:r>
              <a:rPr lang="en-US" sz="2000" dirty="0"/>
              <a:t>Who is the process owner/champion?  Who do you need to work with or involve to analyze and/or impact this process?</a:t>
            </a:r>
          </a:p>
          <a:p>
            <a:r>
              <a:rPr lang="en-US" sz="2000" b="1" dirty="0"/>
              <a:t>F)</a:t>
            </a:r>
            <a:r>
              <a:rPr lang="en-US" sz="2000" b="1" u="sng" dirty="0"/>
              <a:t> Project plan:</a:t>
            </a:r>
            <a:r>
              <a:rPr lang="en-US" sz="2000" dirty="0"/>
              <a:t>(very</a:t>
            </a:r>
            <a:r>
              <a:rPr lang="en-US" sz="2000" b="1" dirty="0"/>
              <a:t> </a:t>
            </a:r>
            <a:r>
              <a:rPr lang="en-US" sz="2000" dirty="0"/>
              <a:t>high-level):  Estimate </a:t>
            </a:r>
            <a:r>
              <a:rPr lang="en-US" sz="2000" b="1" dirty="0"/>
              <a:t>time (or date)</a:t>
            </a:r>
            <a:r>
              <a:rPr lang="en-US" sz="2000" dirty="0"/>
              <a:t> per DMAIC step. Develop a rough timeline.</a:t>
            </a:r>
          </a:p>
          <a:p>
            <a:r>
              <a:rPr lang="en-US" sz="2000" b="1" dirty="0"/>
              <a:t>G) </a:t>
            </a:r>
            <a:r>
              <a:rPr lang="en-US" sz="2000" b="1" u="sng" dirty="0"/>
              <a:t>Process Map</a:t>
            </a:r>
            <a:r>
              <a:rPr lang="en-US" sz="2000" u="sng" dirty="0"/>
              <a:t>:</a:t>
            </a:r>
            <a:r>
              <a:rPr lang="en-US" sz="2000" dirty="0"/>
              <a:t>  What are the steps in the process you are trying to fix? Document the flow of process steps (</a:t>
            </a:r>
            <a:r>
              <a:rPr lang="en-US" sz="2000" u="sng" dirty="0"/>
              <a:t>of the process you are working to improve</a:t>
            </a:r>
            <a:r>
              <a:rPr lang="en-US" sz="2000" dirty="0"/>
              <a:t>). This should be a high-level flow chart.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D470-AD61-4A9D-A9B6-990B4ADC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E549-39F5-48DD-9B74-33EA5F8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5"/>
            <a:ext cx="1170991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For D. Project Scope and G. Process Map – Helpful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62FC-587D-4DA8-B8B0-94C03BF4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46245"/>
            <a:ext cx="11408230" cy="5103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If your project is on reducing the time it takes to </a:t>
            </a:r>
            <a:r>
              <a:rPr lang="en-US" sz="2400" b="1" dirty="0"/>
              <a:t>process a claim </a:t>
            </a:r>
          </a:p>
          <a:p>
            <a:pPr marL="0" indent="0">
              <a:buNone/>
            </a:pPr>
            <a:r>
              <a:rPr lang="en-US" sz="2400" u="sng" dirty="0">
                <a:highlight>
                  <a:srgbClr val="00FF00"/>
                </a:highlight>
              </a:rPr>
              <a:t>Good:</a:t>
            </a:r>
            <a:r>
              <a:rPr lang="en-US" sz="2400" dirty="0"/>
              <a:t>  </a:t>
            </a:r>
          </a:p>
          <a:p>
            <a:r>
              <a:rPr lang="en-US" sz="2400" dirty="0"/>
              <a:t>Scope: The first and last steps should be of the work to </a:t>
            </a:r>
            <a:r>
              <a:rPr lang="en-US" sz="2400" b="1" dirty="0"/>
              <a:t>process a claim </a:t>
            </a:r>
            <a:r>
              <a:rPr lang="en-US" sz="2400" dirty="0"/>
              <a:t>(Open the claim, log the decision/action taken)</a:t>
            </a:r>
          </a:p>
          <a:p>
            <a:r>
              <a:rPr lang="en-US" sz="2400" dirty="0"/>
              <a:t>Map out the current state </a:t>
            </a:r>
            <a:r>
              <a:rPr lang="en-US" sz="2400" u="sng" dirty="0"/>
              <a:t>steps that are done to </a:t>
            </a:r>
            <a:r>
              <a:rPr lang="en-US" sz="2400" b="1" u="sng" dirty="0"/>
              <a:t>process a claim </a:t>
            </a:r>
            <a:r>
              <a:rPr lang="en-US" sz="2400" dirty="0"/>
              <a:t>(Open the claim, read the details, investigate the purpose, check the list of approved situations for a payment, contact the customer to discuss the claim, obtain input from your manager, decide to make a payment. If yes, make the payment. If no, 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u="sng" dirty="0">
                <a:solidFill>
                  <a:schemeClr val="bg1"/>
                </a:solidFill>
                <a:highlight>
                  <a:srgbClr val="FF0000"/>
                </a:highlight>
              </a:rPr>
              <a:t>Not good</a:t>
            </a:r>
            <a:r>
              <a:rPr lang="en-US" sz="2400" u="sng" dirty="0">
                <a:highlight>
                  <a:srgbClr val="FF0000"/>
                </a:highlight>
              </a:rPr>
              <a:t>:</a:t>
            </a:r>
            <a:r>
              <a:rPr lang="en-US" sz="2400" dirty="0"/>
              <a:t> </a:t>
            </a:r>
          </a:p>
          <a:p>
            <a:r>
              <a:rPr lang="en-US" sz="2400" dirty="0"/>
              <a:t>Scope: Stating the first and last </a:t>
            </a:r>
            <a:r>
              <a:rPr lang="en-US" sz="2400" b="1" dirty="0"/>
              <a:t>steps that you will take on your project </a:t>
            </a:r>
            <a:r>
              <a:rPr lang="en-US" sz="2400" dirty="0"/>
              <a:t>(Determine how long it takes to process a claim, train all staff on the new process)                                                            </a:t>
            </a:r>
          </a:p>
          <a:p>
            <a:r>
              <a:rPr lang="en-US" sz="2400" dirty="0"/>
              <a:t>Map out the </a:t>
            </a:r>
            <a:r>
              <a:rPr lang="en-US" sz="2400" b="1" dirty="0"/>
              <a:t>work you will do on your project </a:t>
            </a:r>
            <a:r>
              <a:rPr lang="en-US" sz="2400" dirty="0"/>
              <a:t>(Determine how long it takes to process a claim, talk to manager about doing this project, form a team, determine reasons for long time to process a claim, identify ways to shorten the time, train all staff on the new process)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This will result in points deduction on the assignment</a:t>
            </a: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B90A-8A23-47D9-8D4D-77C152F1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709AB19-3283-4067-AB64-90D8418F4709}"/>
              </a:ext>
            </a:extLst>
          </p:cNvPr>
          <p:cNvSpPr txBox="1">
            <a:spLocks noChangeArrowheads="1"/>
          </p:cNvSpPr>
          <p:nvPr/>
        </p:nvSpPr>
        <p:spPr>
          <a:xfrm>
            <a:off x="2082801" y="3929063"/>
            <a:ext cx="8410575" cy="26479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93688" indent="-293688">
              <a:buNone/>
              <a:tabLst>
                <a:tab pos="1831975" algn="l"/>
              </a:tabLst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1) </a:t>
            </a:r>
            <a:r>
              <a:rPr lang="en-US" altLang="en-US" sz="1600" b="1" i="1" u="sng" kern="0" dirty="0">
                <a:latin typeface="Arial" panose="020B0604020202020204" pitchFamily="34" charset="0"/>
              </a:rPr>
              <a:t>Executive Summary : Storyboard</a:t>
            </a:r>
            <a:r>
              <a:rPr lang="en-US" altLang="en-US" sz="1600" i="1" kern="0" dirty="0">
                <a:latin typeface="Arial" panose="020B0604020202020204" pitchFamily="34" charset="0"/>
              </a:rPr>
              <a:t> </a:t>
            </a:r>
            <a:r>
              <a:rPr lang="en-US" altLang="en-US" sz="1600" kern="0" dirty="0">
                <a:latin typeface="Arial" panose="020B0604020202020204" pitchFamily="34" charset="0"/>
              </a:rPr>
              <a:t>(should be presented in 1 PowerPoint slide)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Follow the DMAIC steps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Include the problem statement and baseline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Include </a:t>
            </a:r>
            <a:r>
              <a:rPr lang="en-US" altLang="en-US" sz="1600" b="1" u="sng" kern="0" dirty="0">
                <a:latin typeface="Arial" panose="020B0604020202020204" pitchFamily="34" charset="0"/>
              </a:rPr>
              <a:t>several</a:t>
            </a:r>
            <a:r>
              <a:rPr lang="en-US" altLang="en-US" sz="1600" u="sng" kern="0" dirty="0">
                <a:latin typeface="Arial" panose="020B0604020202020204" pitchFamily="34" charset="0"/>
              </a:rPr>
              <a:t> </a:t>
            </a:r>
            <a:r>
              <a:rPr lang="en-US" altLang="en-US" sz="1600" kern="0" dirty="0">
                <a:latin typeface="Arial" panose="020B0604020202020204" pitchFamily="34" charset="0"/>
              </a:rPr>
              <a:t>tools of the required (</a:t>
            </a:r>
            <a:r>
              <a:rPr lang="en-US" altLang="en-US" sz="1600" b="1" kern="0" dirty="0">
                <a:latin typeface="Arial" panose="020B0604020202020204" pitchFamily="34" charset="0"/>
              </a:rPr>
              <a:t>at least 5 different) </a:t>
            </a:r>
            <a:r>
              <a:rPr lang="en-US" altLang="en-US" sz="1600" kern="0" dirty="0">
                <a:latin typeface="Arial" panose="020B0604020202020204" pitchFamily="34" charset="0"/>
              </a:rPr>
              <a:t>tools/techniques (present relevant key tools to best tell your story).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Be readable; summarize and condense exhibits where necessary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Use arrows, call out boxes, and balloons to highlight questions and key learnings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Display data/charts supporting your findings and conclusions</a:t>
            </a:r>
          </a:p>
          <a:p>
            <a:pPr marL="693738" lvl="1">
              <a:buFont typeface="Wingdings" panose="05000000000000000000" pitchFamily="2" charset="2"/>
              <a:buChar char="§"/>
              <a:tabLst>
                <a:tab pos="1831975" algn="l"/>
              </a:tabLst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Show results or expected results</a:t>
            </a:r>
          </a:p>
          <a:p>
            <a:pPr marL="649288" lvl="1" indent="-241300">
              <a:tabLst>
                <a:tab pos="1831975" algn="l"/>
              </a:tabLst>
              <a:defRPr/>
            </a:pPr>
            <a:endParaRPr lang="en-US" altLang="en-US" sz="1600" kern="0" dirty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en-US" sz="1600" kern="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1C0C2B-ED4A-45DB-AD6A-3C0F9F00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73038"/>
            <a:ext cx="77724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-Requirements-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E8D7E-B036-4A8E-8266-B32EA1A24DD4}"/>
              </a:ext>
            </a:extLst>
          </p:cNvPr>
          <p:cNvSpPr/>
          <p:nvPr/>
        </p:nvSpPr>
        <p:spPr>
          <a:xfrm>
            <a:off x="1698626" y="1392238"/>
            <a:ext cx="978907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tabLst>
                <a:tab pos="1831975" algn="l"/>
              </a:tabLst>
              <a:defRPr/>
            </a:pPr>
            <a:r>
              <a:rPr lang="en-US" altLang="en-US" b="1" kern="0" dirty="0">
                <a:solidFill>
                  <a:prstClr val="black"/>
                </a:solidFill>
                <a:latin typeface="Arial" panose="020B0604020202020204" pitchFamily="34" charset="0"/>
              </a:rPr>
              <a:t>The final submission should be </a:t>
            </a:r>
            <a:r>
              <a:rPr lang="en-US" altLang="en-US" b="1" kern="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1 file</a:t>
            </a:r>
            <a:r>
              <a:rPr lang="en-US" altLang="en-US" b="1" kern="0" dirty="0">
                <a:solidFill>
                  <a:prstClr val="black"/>
                </a:solidFill>
                <a:latin typeface="Arial" panose="020B0604020202020204" pitchFamily="34" charset="0"/>
              </a:rPr>
              <a:t>, in slide format, created in PowerPoint (not pdf). </a:t>
            </a:r>
          </a:p>
          <a:p>
            <a:pPr marL="293688" indent="-293688">
              <a:tabLst>
                <a:tab pos="1831975" algn="l"/>
              </a:tabLst>
              <a:defRPr/>
            </a:pPr>
            <a:endParaRPr lang="en-US" altLang="en-US" b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93688" indent="-293688">
              <a:tabLst>
                <a:tab pos="1831975" algn="l"/>
              </a:tabLst>
              <a:defRPr/>
            </a:pPr>
            <a:r>
              <a:rPr lang="en-US" altLang="en-US" b="1" kern="0" dirty="0">
                <a:solidFill>
                  <a:prstClr val="black"/>
                </a:solidFill>
                <a:latin typeface="Arial" panose="020B0604020202020204" pitchFamily="34" charset="0"/>
              </a:rPr>
              <a:t>It should include 2 parts:</a:t>
            </a:r>
          </a:p>
          <a:p>
            <a:pPr marL="800100" lvl="1" indent="-342900">
              <a:buFontTx/>
              <a:buAutoNum type="arabicParenR"/>
              <a:tabLst>
                <a:tab pos="1831975" algn="l"/>
              </a:tabLst>
              <a:defRPr/>
            </a:pPr>
            <a:r>
              <a:rPr lang="en-US" altLang="en-US" sz="1600" b="1" i="1" u="sng" kern="0" dirty="0">
                <a:solidFill>
                  <a:prstClr val="black"/>
                </a:solidFill>
                <a:latin typeface="Arial" panose="020B0604020202020204" pitchFamily="34" charset="0"/>
              </a:rPr>
              <a:t>Executive summary slide </a:t>
            </a: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–  1 slide Storyboard (specific requirements below).</a:t>
            </a:r>
          </a:p>
          <a:p>
            <a:pPr marL="800100" lvl="1" indent="-342900">
              <a:buFontTx/>
              <a:buAutoNum type="arabicParenR"/>
              <a:tabLst>
                <a:tab pos="1831975" algn="l"/>
              </a:tabLst>
              <a:defRPr/>
            </a:pPr>
            <a:endParaRPr lang="en-US" altLang="en-US" sz="1600" b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1">
              <a:tabLst>
                <a:tab pos="1831975" algn="l"/>
              </a:tabLst>
              <a:defRPr/>
            </a:pP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2)   </a:t>
            </a:r>
            <a:r>
              <a:rPr lang="en-US" altLang="en-US" sz="1600" b="1" i="1" u="sng" kern="0" dirty="0">
                <a:solidFill>
                  <a:prstClr val="black"/>
                </a:solidFill>
                <a:latin typeface="Arial" panose="020B0604020202020204" pitchFamily="34" charset="0"/>
              </a:rPr>
              <a:t>Back-up slides </a:t>
            </a: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– additional 5-15 slides (specific requirements pgs. 3-4).  This is </a:t>
            </a:r>
            <a:r>
              <a:rPr lang="en-US" altLang="en-US" sz="1600" b="1" u="dbl" kern="0" dirty="0">
                <a:solidFill>
                  <a:prstClr val="black"/>
                </a:solidFill>
                <a:latin typeface="Arial" panose="020B0604020202020204" pitchFamily="34" charset="0"/>
              </a:rPr>
              <a:t>not</a:t>
            </a: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 a repeat/copy of your storyboard. The back-up slides should detail and support the content of your storyboard.</a:t>
            </a:r>
          </a:p>
          <a:p>
            <a:pPr lvl="1">
              <a:tabLst>
                <a:tab pos="1831975" algn="l"/>
              </a:tabLst>
              <a:defRPr/>
            </a:pPr>
            <a:endParaRPr lang="en-US" altLang="en-US" sz="1600" b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tabLst>
                <a:tab pos="1831975" algn="l"/>
              </a:tabLst>
              <a:defRPr/>
            </a:pPr>
            <a:r>
              <a:rPr lang="en-US" altLang="en-US" sz="1600" b="1" kern="0" dirty="0">
                <a:solidFill>
                  <a:prstClr val="black"/>
                </a:solidFill>
                <a:latin typeface="Arial" panose="020B0604020202020204" pitchFamily="34" charset="0"/>
              </a:rPr>
              <a:t>*************************************************************************************************************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8091-0EB2-44BB-8CBA-96B3EA4B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7377A807-B3A3-44F8-84EB-7346F639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1058864"/>
            <a:ext cx="8716962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2) </a:t>
            </a:r>
            <a:r>
              <a:rPr lang="en-US" altLang="en-US" sz="1600" b="1" i="1" u="sng" dirty="0">
                <a:latin typeface="Arial" panose="020B0604020202020204" pitchFamily="34" charset="0"/>
              </a:rPr>
              <a:t>Back-up slides </a:t>
            </a:r>
            <a:r>
              <a:rPr lang="en-US" altLang="en-US" sz="1600" b="1" dirty="0">
                <a:latin typeface="Arial" panose="020B0604020202020204" pitchFamily="34" charset="0"/>
              </a:rPr>
              <a:t>- following the Storyboard include 5-15 slides containing the answers to the following questions.</a:t>
            </a:r>
          </a:p>
          <a:p>
            <a:pPr>
              <a:buFont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1600" b="1" u="sng" dirty="0">
                <a:latin typeface="Arial" panose="020B0604020202020204" pitchFamily="34" charset="0"/>
              </a:rPr>
              <a:t>DEFINE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What is your goal? How will you know if you’ve been successful?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Have clear operational definitions been established for your inputs and outputs?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What is the process you’re trying to improve? What are the current steps of the process?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1600" b="1" u="sng" dirty="0">
                <a:latin typeface="Arial" panose="020B0604020202020204" pitchFamily="34" charset="0"/>
              </a:rPr>
              <a:t>MEASURE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Include your Data Measurement Plan </a:t>
            </a:r>
            <a:r>
              <a:rPr lang="en-US" altLang="en-US" sz="1600" u="sng" dirty="0">
                <a:latin typeface="Arial" panose="020B0604020202020204" pitchFamily="34" charset="0"/>
              </a:rPr>
              <a:t>or</a:t>
            </a:r>
            <a:r>
              <a:rPr lang="en-US" altLang="en-US" sz="1600" dirty="0">
                <a:latin typeface="Arial" panose="020B0604020202020204" pitchFamily="34" charset="0"/>
              </a:rPr>
              <a:t> Data Stratification Tree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What type of data did you collect (cost, cycle time, changeover time, yield, machine utilization, scrap, rework, defects, inventory)?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Was that data continuous or discrete?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Did you collect your own data or did you use existing data?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How much data did you collect and why? What is your ideal sample size using the sample size formula? What is the risk if you collected fewer samples?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How was your data collected? Describe the methods you used to collect it.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Where could you have measurement error? How much measurement error do you have? What could you do to minimize your measurement error?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71131-B0CC-4508-A479-9577E818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"/>
            <a:ext cx="77724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-Requirements-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E9D22-78E3-4E40-839A-B17A5F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9927DE-9109-478E-A56D-0D2ABAC97BE9}"/>
              </a:ext>
            </a:extLst>
          </p:cNvPr>
          <p:cNvSpPr txBox="1">
            <a:spLocks noChangeArrowheads="1"/>
          </p:cNvSpPr>
          <p:nvPr/>
        </p:nvSpPr>
        <p:spPr>
          <a:xfrm>
            <a:off x="1824038" y="1058864"/>
            <a:ext cx="8716962" cy="5495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1600" b="1" kern="0" dirty="0">
                <a:latin typeface="Arial" panose="020B0604020202020204" pitchFamily="34" charset="0"/>
              </a:rPr>
              <a:t>2) </a:t>
            </a:r>
            <a:r>
              <a:rPr lang="en-US" altLang="en-US" sz="1600" b="1" i="1" u="sng" kern="0" dirty="0">
                <a:latin typeface="Arial" panose="020B0604020202020204" pitchFamily="34" charset="0"/>
              </a:rPr>
              <a:t>Back-up slides </a:t>
            </a:r>
            <a:r>
              <a:rPr lang="en-US" altLang="en-US" sz="1600" b="1" i="1" kern="0" dirty="0">
                <a:latin typeface="Arial" panose="020B0604020202020204" pitchFamily="34" charset="0"/>
              </a:rPr>
              <a:t>continued:</a:t>
            </a:r>
          </a:p>
          <a:p>
            <a:pPr marL="0" indent="-45720">
              <a:buNone/>
              <a:defRPr/>
            </a:pPr>
            <a:endParaRPr lang="en-US" altLang="en-US" sz="1600" b="1" kern="0" dirty="0">
              <a:latin typeface="Arial" panose="020B0604020202020204" pitchFamily="34" charset="0"/>
            </a:endParaRPr>
          </a:p>
          <a:p>
            <a:pPr marL="0" indent="-45720">
              <a:buNone/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ANALYZE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tools did you use to analyze the data? (Utilize at least </a:t>
            </a:r>
            <a:r>
              <a:rPr lang="en-US" altLang="en-US" sz="1600" b="1" kern="0" dirty="0">
                <a:latin typeface="Arial" panose="020B0604020202020204" pitchFamily="34" charset="0"/>
              </a:rPr>
              <a:t>5 different tools/techniques </a:t>
            </a:r>
            <a:r>
              <a:rPr lang="en-US" altLang="en-US" sz="1600" kern="0" dirty="0">
                <a:latin typeface="Arial" panose="020B0604020202020204" pitchFamily="34" charset="0"/>
              </a:rPr>
              <a:t>and show evidence and detail of the tool/technique).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is the data telling you?  What did you discover?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is the SQL for the old and new process?</a:t>
            </a:r>
          </a:p>
          <a:p>
            <a:pPr marL="0" indent="-45720">
              <a:buNone/>
              <a:defRPr/>
            </a:pPr>
            <a:endParaRPr lang="en-US" altLang="en-US" sz="1600" b="1" kern="0" dirty="0">
              <a:latin typeface="Arial" panose="020B0604020202020204" pitchFamily="34" charset="0"/>
            </a:endParaRPr>
          </a:p>
          <a:p>
            <a:pPr marL="0" indent="-45720">
              <a:buNone/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IMPROVE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What solutions did you propose and/or implement?  Did you successfully improve your process?  What did you learn about your process?</a:t>
            </a:r>
          </a:p>
          <a:p>
            <a:pPr marL="0" indent="-45720">
              <a:buNone/>
              <a:defRPr/>
            </a:pPr>
            <a:endParaRPr lang="en-US" altLang="en-US" sz="1600" b="1" kern="0" dirty="0">
              <a:latin typeface="Arial" panose="020B0604020202020204" pitchFamily="34" charset="0"/>
            </a:endParaRPr>
          </a:p>
          <a:p>
            <a:pPr marL="0" indent="-45720">
              <a:buNone/>
              <a:defRPr/>
            </a:pPr>
            <a:r>
              <a:rPr lang="en-US" altLang="en-US" sz="1600" b="1" u="sng" kern="0" dirty="0">
                <a:latin typeface="Arial" panose="020B0604020202020204" pitchFamily="34" charset="0"/>
              </a:rPr>
              <a:t>CONTROL</a:t>
            </a:r>
          </a:p>
          <a:p>
            <a:pPr marL="166688" indent="-166688">
              <a:defRPr/>
            </a:pPr>
            <a:r>
              <a:rPr lang="en-US" altLang="en-US" sz="1600" kern="0" dirty="0">
                <a:latin typeface="Arial" panose="020B0604020202020204" pitchFamily="34" charset="0"/>
              </a:rPr>
              <a:t>How will you use this information to “hold the gains” of your improvement or make the next round of improvements in your process?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71131-B0CC-4508-A479-9577E818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"/>
            <a:ext cx="77724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-Requirements-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F9D05-9F87-43A2-A775-F2A88A66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Welcome and Introductions</a:t>
            </a:r>
          </a:p>
          <a:p>
            <a:pPr lvl="1"/>
            <a:r>
              <a:rPr lang="en-US" sz="1200" dirty="0"/>
              <a:t>   </a:t>
            </a:r>
            <a:r>
              <a:rPr lang="en-US" sz="1400" dirty="0"/>
              <a:t>Name</a:t>
            </a:r>
          </a:p>
          <a:p>
            <a:pPr lvl="1"/>
            <a:r>
              <a:rPr lang="en-US" sz="1400" dirty="0"/>
              <a:t>   Job</a:t>
            </a:r>
          </a:p>
          <a:p>
            <a:pPr lvl="1"/>
            <a:r>
              <a:rPr lang="en-US" sz="1400" dirty="0"/>
              <a:t>   State/Country</a:t>
            </a:r>
          </a:p>
          <a:p>
            <a:pPr lvl="1"/>
            <a:r>
              <a:rPr lang="en-US" sz="1400" dirty="0"/>
              <a:t>   Something fun that happened in last year</a:t>
            </a:r>
          </a:p>
          <a:p>
            <a:pPr marL="0" indent="0">
              <a:buNone/>
            </a:pPr>
            <a:r>
              <a:rPr lang="en-US" sz="2000" dirty="0"/>
              <a:t>2. Ground rules</a:t>
            </a:r>
          </a:p>
          <a:p>
            <a:pPr marL="0" indent="0">
              <a:buNone/>
            </a:pPr>
            <a:r>
              <a:rPr lang="en-US" sz="2000" dirty="0"/>
              <a:t>3. Logistics</a:t>
            </a:r>
          </a:p>
          <a:p>
            <a:pPr marL="0" indent="0">
              <a:buNone/>
            </a:pPr>
            <a:r>
              <a:rPr lang="en-US" sz="2000" dirty="0"/>
              <a:t>4. Advice</a:t>
            </a:r>
          </a:p>
          <a:p>
            <a:pPr marL="0" indent="0">
              <a:buNone/>
            </a:pPr>
            <a:r>
              <a:rPr lang="en-US" sz="2000" dirty="0"/>
              <a:t>5. Course Overview</a:t>
            </a:r>
          </a:p>
          <a:p>
            <a:pPr marL="0" indent="0">
              <a:buNone/>
            </a:pPr>
            <a:r>
              <a:rPr lang="en-US" sz="2000" dirty="0"/>
              <a:t>6. Project</a:t>
            </a:r>
          </a:p>
          <a:p>
            <a:pPr marL="0" indent="0">
              <a:buNone/>
            </a:pPr>
            <a:r>
              <a:rPr lang="en-US" sz="2000" dirty="0"/>
              <a:t>7. Summary of Key Points from Week 1, Kappa</a:t>
            </a:r>
          </a:p>
          <a:p>
            <a:pPr marL="0" indent="0">
              <a:buNone/>
            </a:pPr>
            <a:r>
              <a:rPr lang="en-US" sz="2000" dirty="0"/>
              <a:t>8. Wrap-up/feedback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94AD8-0A7E-44EB-8E43-A5D46B55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EA7AD0-4FF0-48F3-9A53-FE6623D5B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s-MX" sz="2800" b="1">
                <a:latin typeface="Arial" panose="020B0604020202020204" pitchFamily="34" charset="0"/>
              </a:rPr>
              <a:t>Data Stratification Tree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BC8C91CC-E7A5-4753-B3D7-E5F37F04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108075"/>
            <a:ext cx="2076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Questions About Process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8FAE4C3E-0097-41B6-B76B-380D694B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067" y="1095376"/>
            <a:ext cx="17796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Stratification factors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u="sng">
                <a:solidFill>
                  <a:schemeClr val="accent2"/>
                </a:solidFill>
                <a:latin typeface="Tahoma" panose="020B0604030504040204" pitchFamily="34" charset="0"/>
              </a:rPr>
              <a:t>X Variables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49D49CA6-E6CE-44D7-8767-4458A2C8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1196975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Measurements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D32F396A-D5F3-4ECC-A1CC-DE57C970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9" y="3644900"/>
            <a:ext cx="1095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39DD9909-8074-4E8E-94A8-C7B95C90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3306764"/>
            <a:ext cx="151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 Narrow" panose="020B0606020202030204" pitchFamily="34" charset="0"/>
              </a:rPr>
              <a:t>New Orders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0956E76B-2D54-4F24-9B79-23AAE62F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3116264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Time of year (mo.)</a:t>
            </a: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CE08A721-D2D4-4B9F-B95B-CFA2B840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2703514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Training</a:t>
            </a:r>
          </a:p>
        </p:txBody>
      </p:sp>
      <p:sp>
        <p:nvSpPr>
          <p:cNvPr id="11274" name="Text Box 11">
            <a:extLst>
              <a:ext uri="{FF2B5EF4-FFF2-40B4-BE49-F238E27FC236}">
                <a16:creationId xmlns:a16="http://schemas.microsoft.com/office/drawing/2014/main" id="{97665121-C9E9-4BC1-9823-A2E4C20D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1" y="1927225"/>
            <a:ext cx="701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Skill level</a:t>
            </a:r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49B5292D-D6A2-4341-9F5A-2BFF4779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4408489"/>
            <a:ext cx="739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Wait  time</a:t>
            </a:r>
          </a:p>
        </p:txBody>
      </p:sp>
      <p:sp>
        <p:nvSpPr>
          <p:cNvPr id="11276" name="Text Box 13">
            <a:extLst>
              <a:ext uri="{FF2B5EF4-FFF2-40B4-BE49-F238E27FC236}">
                <a16:creationId xmlns:a16="http://schemas.microsoft.com/office/drawing/2014/main" id="{341C8739-E331-4497-AACC-A70E45D1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6" y="3652838"/>
            <a:ext cx="1216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Tahoma" panose="020B0604030504040204" pitchFamily="34" charset="0"/>
              </a:rPr>
              <a:t>(Output Y)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7" name="Text Box 14">
            <a:extLst>
              <a:ext uri="{FF2B5EF4-FFF2-40B4-BE49-F238E27FC236}">
                <a16:creationId xmlns:a16="http://schemas.microsoft.com/office/drawing/2014/main" id="{18512B7F-C498-437A-973B-1A0DED14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2643188"/>
            <a:ext cx="237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Does the Sales Rep have the right skills to improve selling more orders?</a:t>
            </a:r>
          </a:p>
        </p:txBody>
      </p:sp>
      <p:sp>
        <p:nvSpPr>
          <p:cNvPr id="11278" name="Text Box 15">
            <a:extLst>
              <a:ext uri="{FF2B5EF4-FFF2-40B4-BE49-F238E27FC236}">
                <a16:creationId xmlns:a16="http://schemas.microsoft.com/office/drawing/2014/main" id="{04244384-5C9D-46A0-8DEA-21296B9BE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525588"/>
            <a:ext cx="2792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the sales rep skill-levels (systems, product, pricing, listening, ability to follow the process)?</a:t>
            </a:r>
          </a:p>
        </p:txBody>
      </p:sp>
      <p:sp>
        <p:nvSpPr>
          <p:cNvPr id="11279" name="Text Box 16">
            <a:extLst>
              <a:ext uri="{FF2B5EF4-FFF2-40B4-BE49-F238E27FC236}">
                <a16:creationId xmlns:a16="http://schemas.microsoft.com/office/drawing/2014/main" id="{D24D0A34-E7AC-4465-8AB5-922FEF20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1" y="4848225"/>
            <a:ext cx="898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Pricing Issue</a:t>
            </a:r>
          </a:p>
        </p:txBody>
      </p:sp>
      <p:sp>
        <p:nvSpPr>
          <p:cNvPr id="11280" name="Text Box 17">
            <a:extLst>
              <a:ext uri="{FF2B5EF4-FFF2-40B4-BE49-F238E27FC236}">
                <a16:creationId xmlns:a16="http://schemas.microsoft.com/office/drawing/2014/main" id="{B0531D60-C3D1-42DE-AFFC-1AFCF891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554414"/>
            <a:ext cx="1173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Customer attitude</a:t>
            </a:r>
          </a:p>
        </p:txBody>
      </p:sp>
      <p:sp>
        <p:nvSpPr>
          <p:cNvPr id="11281" name="Text Box 18">
            <a:extLst>
              <a:ext uri="{FF2B5EF4-FFF2-40B4-BE49-F238E27FC236}">
                <a16:creationId xmlns:a16="http://schemas.microsoft.com/office/drawing/2014/main" id="{2D219B96-2455-4EE9-A891-7C1426F3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602289"/>
            <a:ext cx="1136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No.of backorders</a:t>
            </a:r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922283C7-F061-47E6-8FE2-5C7274DB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1" y="3106739"/>
            <a:ext cx="2689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new orders vary by month ?</a:t>
            </a:r>
          </a:p>
        </p:txBody>
      </p:sp>
      <p:sp>
        <p:nvSpPr>
          <p:cNvPr id="11283" name="Text Box 20">
            <a:extLst>
              <a:ext uri="{FF2B5EF4-FFF2-40B4-BE49-F238E27FC236}">
                <a16:creationId xmlns:a16="http://schemas.microsoft.com/office/drawing/2014/main" id="{6A354088-23C4-4050-B95B-0566D8B31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935163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11284" name="Text Box 21">
            <a:extLst>
              <a:ext uri="{FF2B5EF4-FFF2-40B4-BE49-F238E27FC236}">
                <a16:creationId xmlns:a16="http://schemas.microsoft.com/office/drawing/2014/main" id="{8554DD9F-71A3-4E0A-9CF1-C192D1C7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2224089"/>
            <a:ext cx="2398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What %  of  the calls are order related?</a:t>
            </a:r>
          </a:p>
        </p:txBody>
      </p:sp>
      <p:sp>
        <p:nvSpPr>
          <p:cNvPr id="11285" name="Text Box 22">
            <a:extLst>
              <a:ext uri="{FF2B5EF4-FFF2-40B4-BE49-F238E27FC236}">
                <a16:creationId xmlns:a16="http://schemas.microsoft.com/office/drawing/2014/main" id="{C5488E48-5F25-40E2-A2FE-63503D98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3405188"/>
            <a:ext cx="228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new orders change by the receptiveness of the customer?</a:t>
            </a:r>
          </a:p>
        </p:txBody>
      </p:sp>
      <p:sp>
        <p:nvSpPr>
          <p:cNvPr id="11286" name="Text Box 23">
            <a:extLst>
              <a:ext uri="{FF2B5EF4-FFF2-40B4-BE49-F238E27FC236}">
                <a16:creationId xmlns:a16="http://schemas.microsoft.com/office/drawing/2014/main" id="{A482F70D-4589-4C6E-B2E1-03AD6434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179889"/>
            <a:ext cx="2716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call wait time?</a:t>
            </a:r>
          </a:p>
        </p:txBody>
      </p:sp>
      <p:sp>
        <p:nvSpPr>
          <p:cNvPr id="11287" name="Text Box 24">
            <a:extLst>
              <a:ext uri="{FF2B5EF4-FFF2-40B4-BE49-F238E27FC236}">
                <a16:creationId xmlns:a16="http://schemas.microsoft.com/office/drawing/2014/main" id="{5D99D3C2-9766-4711-8B6A-072B4FCE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573589"/>
            <a:ext cx="2830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pricing issues?</a:t>
            </a:r>
          </a:p>
        </p:txBody>
      </p:sp>
      <p:sp>
        <p:nvSpPr>
          <p:cNvPr id="11288" name="Text Box 25">
            <a:extLst>
              <a:ext uri="{FF2B5EF4-FFF2-40B4-BE49-F238E27FC236}">
                <a16:creationId xmlns:a16="http://schemas.microsoft.com/office/drawing/2014/main" id="{54CF543C-9156-4C86-8D18-B037FC63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967288"/>
            <a:ext cx="274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whether or not the Sales Rep follows the written process?</a:t>
            </a:r>
          </a:p>
        </p:txBody>
      </p:sp>
      <p:sp>
        <p:nvSpPr>
          <p:cNvPr id="11289" name="Text Box 26">
            <a:extLst>
              <a:ext uri="{FF2B5EF4-FFF2-40B4-BE49-F238E27FC236}">
                <a16:creationId xmlns:a16="http://schemas.microsoft.com/office/drawing/2014/main" id="{2C92D024-412C-4B13-9E06-5C934641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5399088"/>
            <a:ext cx="293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new orders vary by the availability of the product (not on backorder)?</a:t>
            </a:r>
          </a:p>
        </p:txBody>
      </p:sp>
      <p:sp>
        <p:nvSpPr>
          <p:cNvPr id="11290" name="Line 27">
            <a:extLst>
              <a:ext uri="{FF2B5EF4-FFF2-40B4-BE49-F238E27FC236}">
                <a16:creationId xmlns:a16="http://schemas.microsoft.com/office/drawing/2014/main" id="{A7AAE888-A701-4F30-8142-944EE5D0C9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1338" y="3360739"/>
            <a:ext cx="0" cy="141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8">
            <a:extLst>
              <a:ext uri="{FF2B5EF4-FFF2-40B4-BE49-F238E27FC236}">
                <a16:creationId xmlns:a16="http://schemas.microsoft.com/office/drawing/2014/main" id="{E49B07A7-C18A-4E9E-AE00-0002CCB4A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0538" y="44831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9">
            <a:extLst>
              <a:ext uri="{FF2B5EF4-FFF2-40B4-BE49-F238E27FC236}">
                <a16:creationId xmlns:a16="http://schemas.microsoft.com/office/drawing/2014/main" id="{B067F19C-F229-417B-9528-1EAF9CB73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403601"/>
            <a:ext cx="0" cy="138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30">
            <a:extLst>
              <a:ext uri="{FF2B5EF4-FFF2-40B4-BE49-F238E27FC236}">
                <a16:creationId xmlns:a16="http://schemas.microsoft.com/office/drawing/2014/main" id="{8AEEABCE-4B02-43EB-8F14-A456A618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403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Text Box 31">
            <a:extLst>
              <a:ext uri="{FF2B5EF4-FFF2-40B4-BE49-F238E27FC236}">
                <a16:creationId xmlns:a16="http://schemas.microsoft.com/office/drawing/2014/main" id="{E375594C-17A5-4C12-8588-67C5FB00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2335214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Type of call</a:t>
            </a:r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98217C6A-3A35-4E84-AAE7-45554145C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52228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Written process</a:t>
            </a:r>
          </a:p>
        </p:txBody>
      </p:sp>
      <p:sp>
        <p:nvSpPr>
          <p:cNvPr id="11296" name="Text Box 33">
            <a:extLst>
              <a:ext uri="{FF2B5EF4-FFF2-40B4-BE49-F238E27FC236}">
                <a16:creationId xmlns:a16="http://schemas.microsoft.com/office/drawing/2014/main" id="{C66AAB85-337F-470F-A103-1832A28E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1" y="23637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C8A55567-B9B0-4B70-B660-4595E10B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43481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11298" name="Text Box 35">
            <a:extLst>
              <a:ext uri="{FF2B5EF4-FFF2-40B4-BE49-F238E27FC236}">
                <a16:creationId xmlns:a16="http://schemas.microsoft.com/office/drawing/2014/main" id="{A31BA793-31E1-4D64-9C0D-4778A33E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4" y="35829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11299" name="Text Box 36">
            <a:extLst>
              <a:ext uri="{FF2B5EF4-FFF2-40B4-BE49-F238E27FC236}">
                <a16:creationId xmlns:a16="http://schemas.microsoft.com/office/drawing/2014/main" id="{C7B41A9B-0A4F-45FC-9360-7EEBEFBA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6" y="47529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11300" name="Text Box 37">
            <a:extLst>
              <a:ext uri="{FF2B5EF4-FFF2-40B4-BE49-F238E27FC236}">
                <a16:creationId xmlns:a16="http://schemas.microsoft.com/office/drawing/2014/main" id="{1E2E1B1A-6C69-4CDA-840F-BE7C195B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52085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11301" name="Text Box 38">
            <a:extLst>
              <a:ext uri="{FF2B5EF4-FFF2-40B4-BE49-F238E27FC236}">
                <a16:creationId xmlns:a16="http://schemas.microsoft.com/office/drawing/2014/main" id="{768CDE91-FA8E-487D-BAB1-91885951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6" y="55784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11302" name="Text Box 39">
            <a:extLst>
              <a:ext uri="{FF2B5EF4-FFF2-40B4-BE49-F238E27FC236}">
                <a16:creationId xmlns:a16="http://schemas.microsoft.com/office/drawing/2014/main" id="{53D49392-320E-43EB-9096-0B7FDC421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29606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new orders are of total orders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new order revenue of total revenue by month</a:t>
            </a:r>
          </a:p>
        </p:txBody>
      </p:sp>
      <p:sp>
        <p:nvSpPr>
          <p:cNvPr id="11303" name="Text Box 40">
            <a:extLst>
              <a:ext uri="{FF2B5EF4-FFF2-40B4-BE49-F238E27FC236}">
                <a16:creationId xmlns:a16="http://schemas.microsoft.com/office/drawing/2014/main" id="{8A0EE9C9-B21D-4F47-BD25-900EF02A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26590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11304" name="AutoShape 41">
            <a:extLst>
              <a:ext uri="{FF2B5EF4-FFF2-40B4-BE49-F238E27FC236}">
                <a16:creationId xmlns:a16="http://schemas.microsoft.com/office/drawing/2014/main" id="{CF1A84DC-B7E7-4573-A514-24581DBE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6256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>
              <a:latin typeface="Arial" panose="020B0604020202020204" pitchFamily="34" charset="0"/>
            </a:endParaRPr>
          </a:p>
        </p:txBody>
      </p:sp>
      <p:sp>
        <p:nvSpPr>
          <p:cNvPr id="11305" name="AutoShape 42">
            <a:extLst>
              <a:ext uri="{FF2B5EF4-FFF2-40B4-BE49-F238E27FC236}">
                <a16:creationId xmlns:a16="http://schemas.microsoft.com/office/drawing/2014/main" id="{B2C8E6AE-DA15-429F-A589-F7AC6DC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900" y="15113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>
              <a:latin typeface="Arial" panose="020B0604020202020204" pitchFamily="34" charset="0"/>
            </a:endParaRPr>
          </a:p>
        </p:txBody>
      </p:sp>
      <p:sp>
        <p:nvSpPr>
          <p:cNvPr id="11306" name="Text Box 43">
            <a:extLst>
              <a:ext uri="{FF2B5EF4-FFF2-40B4-BE49-F238E27FC236}">
                <a16:creationId xmlns:a16="http://schemas.microsoft.com/office/drawing/2014/main" id="{5A60AD4F-8CEA-4E8E-BF37-3D97B4B3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3849689"/>
            <a:ext cx="289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Are orders impacted by call duration?</a:t>
            </a:r>
          </a:p>
        </p:txBody>
      </p:sp>
      <p:sp>
        <p:nvSpPr>
          <p:cNvPr id="11307" name="Text Box 44">
            <a:extLst>
              <a:ext uri="{FF2B5EF4-FFF2-40B4-BE49-F238E27FC236}">
                <a16:creationId xmlns:a16="http://schemas.microsoft.com/office/drawing/2014/main" id="{A84982B2-727A-4A8D-A79E-72F0B71C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1" y="4014789"/>
            <a:ext cx="885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Call duration</a:t>
            </a:r>
          </a:p>
        </p:txBody>
      </p:sp>
      <p:sp>
        <p:nvSpPr>
          <p:cNvPr id="11308" name="Text Box 45">
            <a:extLst>
              <a:ext uri="{FF2B5EF4-FFF2-40B4-BE49-F238E27FC236}">
                <a16:creationId xmlns:a16="http://schemas.microsoft.com/office/drawing/2014/main" id="{386949DE-3060-4398-A966-9A7251D1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9163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xyz order vs. other orders</a:t>
            </a:r>
          </a:p>
        </p:txBody>
      </p:sp>
      <p:sp>
        <p:nvSpPr>
          <p:cNvPr id="11309" name="Line 46">
            <a:extLst>
              <a:ext uri="{FF2B5EF4-FFF2-40B4-BE49-F238E27FC236}">
                <a16:creationId xmlns:a16="http://schemas.microsoft.com/office/drawing/2014/main" id="{FC98F3A0-03AB-4261-909A-AD0CB95FC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6575" y="6394450"/>
            <a:ext cx="25527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10" name="Group 47">
            <a:extLst>
              <a:ext uri="{FF2B5EF4-FFF2-40B4-BE49-F238E27FC236}">
                <a16:creationId xmlns:a16="http://schemas.microsoft.com/office/drawing/2014/main" id="{19E58162-0DF3-4798-B81F-3B65557F7984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1409701"/>
            <a:ext cx="2595562" cy="4995863"/>
            <a:chOff x="149" y="888"/>
            <a:chExt cx="1635" cy="3147"/>
          </a:xfrm>
        </p:grpSpPr>
        <p:sp>
          <p:nvSpPr>
            <p:cNvPr id="11330" name="Line 48">
              <a:extLst>
                <a:ext uri="{FF2B5EF4-FFF2-40B4-BE49-F238E27FC236}">
                  <a16:creationId xmlns:a16="http://schemas.microsoft.com/office/drawing/2014/main" id="{C97A356D-50E8-4A12-A02D-751B8AD57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" y="1341"/>
              <a:ext cx="0" cy="8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49">
              <a:extLst>
                <a:ext uri="{FF2B5EF4-FFF2-40B4-BE49-F238E27FC236}">
                  <a16:creationId xmlns:a16="http://schemas.microsoft.com/office/drawing/2014/main" id="{50E4E58A-8F74-4C5E-829E-814DFD7BE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1341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50">
              <a:extLst>
                <a:ext uri="{FF2B5EF4-FFF2-40B4-BE49-F238E27FC236}">
                  <a16:creationId xmlns:a16="http://schemas.microsoft.com/office/drawing/2014/main" id="{8E459B03-36B0-46A4-9BFE-479D6FDDF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163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51">
              <a:extLst>
                <a:ext uri="{FF2B5EF4-FFF2-40B4-BE49-F238E27FC236}">
                  <a16:creationId xmlns:a16="http://schemas.microsoft.com/office/drawing/2014/main" id="{F81228B4-F1F2-4FFC-B73C-4A72CA68B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191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Line 52">
              <a:extLst>
                <a:ext uri="{FF2B5EF4-FFF2-40B4-BE49-F238E27FC236}">
                  <a16:creationId xmlns:a16="http://schemas.microsoft.com/office/drawing/2014/main" id="{54B210AF-25FD-4831-B69C-EF5E1DAB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214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53">
              <a:extLst>
                <a:ext uri="{FF2B5EF4-FFF2-40B4-BE49-F238E27FC236}">
                  <a16:creationId xmlns:a16="http://schemas.microsoft.com/office/drawing/2014/main" id="{071C5E91-9A25-4122-B84F-70ADB88E7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241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54">
              <a:extLst>
                <a:ext uri="{FF2B5EF4-FFF2-40B4-BE49-F238E27FC236}">
                  <a16:creationId xmlns:a16="http://schemas.microsoft.com/office/drawing/2014/main" id="{D20F09DE-0EB2-4A94-8D5D-564434389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" y="2615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55">
              <a:extLst>
                <a:ext uri="{FF2B5EF4-FFF2-40B4-BE49-F238E27FC236}">
                  <a16:creationId xmlns:a16="http://schemas.microsoft.com/office/drawing/2014/main" id="{D03197C3-ED4E-4A50-9089-4E266A3B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0" y="900"/>
              <a:ext cx="2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Line 56">
              <a:extLst>
                <a:ext uri="{FF2B5EF4-FFF2-40B4-BE49-F238E27FC236}">
                  <a16:creationId xmlns:a16="http://schemas.microsoft.com/office/drawing/2014/main" id="{FC492FE1-96D2-4AEC-93B1-1E6C250A6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" y="888"/>
              <a:ext cx="1624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39" name="Group 57">
              <a:extLst>
                <a:ext uri="{FF2B5EF4-FFF2-40B4-BE49-F238E27FC236}">
                  <a16:creationId xmlns:a16="http://schemas.microsoft.com/office/drawing/2014/main" id="{64FD28D5-FDAA-445E-80A8-70A50A68D2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9" y="2821"/>
              <a:ext cx="1632" cy="869"/>
              <a:chOff x="316" y="1528"/>
              <a:chExt cx="1056" cy="2261"/>
            </a:xfrm>
          </p:grpSpPr>
          <p:sp>
            <p:nvSpPr>
              <p:cNvPr id="11341" name="Line 58">
                <a:extLst>
                  <a:ext uri="{FF2B5EF4-FFF2-40B4-BE49-F238E27FC236}">
                    <a16:creationId xmlns:a16="http://schemas.microsoft.com/office/drawing/2014/main" id="{5A4B0E50-DC7D-4EE5-8652-EEA74E618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0" cy="22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Line 59">
                <a:extLst>
                  <a:ext uri="{FF2B5EF4-FFF2-40B4-BE49-F238E27FC236}">
                    <a16:creationId xmlns:a16="http://schemas.microsoft.com/office/drawing/2014/main" id="{A74C079A-C161-42E7-AAA8-9C7AE6C5B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60">
                <a:extLst>
                  <a:ext uri="{FF2B5EF4-FFF2-40B4-BE49-F238E27FC236}">
                    <a16:creationId xmlns:a16="http://schemas.microsoft.com/office/drawing/2014/main" id="{0D3BB457-68B8-4A06-9D30-C403FDB4E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227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61">
                <a:extLst>
                  <a:ext uri="{FF2B5EF4-FFF2-40B4-BE49-F238E27FC236}">
                    <a16:creationId xmlns:a16="http://schemas.microsoft.com/office/drawing/2014/main" id="{FD286596-01EF-47CC-9C00-314D5F687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303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Line 62">
                <a:extLst>
                  <a:ext uri="{FF2B5EF4-FFF2-40B4-BE49-F238E27FC236}">
                    <a16:creationId xmlns:a16="http://schemas.microsoft.com/office/drawing/2014/main" id="{05862C01-B1C3-463C-8A54-D7AA21ED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378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0" name="Line 63">
              <a:extLst>
                <a:ext uri="{FF2B5EF4-FFF2-40B4-BE49-F238E27FC236}">
                  <a16:creationId xmlns:a16="http://schemas.microsoft.com/office/drawing/2014/main" id="{1A2559FC-05AD-4C6C-85DD-C653C19D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3693"/>
              <a:ext cx="0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Text Box 64">
            <a:extLst>
              <a:ext uri="{FF2B5EF4-FFF2-40B4-BE49-F238E27FC236}">
                <a16:creationId xmlns:a16="http://schemas.microsoft.com/office/drawing/2014/main" id="{0DD1D988-D902-4C3C-8DE1-0F3004A06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5970589"/>
            <a:ext cx="2932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Do the current targets impact orders?</a:t>
            </a:r>
          </a:p>
        </p:txBody>
      </p:sp>
      <p:grpSp>
        <p:nvGrpSpPr>
          <p:cNvPr id="11312" name="Group 65">
            <a:extLst>
              <a:ext uri="{FF2B5EF4-FFF2-40B4-BE49-F238E27FC236}">
                <a16:creationId xmlns:a16="http://schemas.microsoft.com/office/drawing/2014/main" id="{0D3E047F-14E8-4A49-B1CB-3D168C03F1A0}"/>
              </a:ext>
            </a:extLst>
          </p:cNvPr>
          <p:cNvGrpSpPr>
            <a:grpSpLocks/>
          </p:cNvGrpSpPr>
          <p:nvPr/>
        </p:nvGrpSpPr>
        <p:grpSpPr bwMode="auto">
          <a:xfrm>
            <a:off x="5483226" y="2230439"/>
            <a:ext cx="1770063" cy="3984625"/>
            <a:chOff x="2494" y="1405"/>
            <a:chExt cx="1115" cy="2510"/>
          </a:xfrm>
        </p:grpSpPr>
        <p:sp>
          <p:nvSpPr>
            <p:cNvPr id="11317" name="Line 66">
              <a:extLst>
                <a:ext uri="{FF2B5EF4-FFF2-40B4-BE49-F238E27FC236}">
                  <a16:creationId xmlns:a16="http://schemas.microsoft.com/office/drawing/2014/main" id="{A8F26D23-5434-4715-A69C-D92EF75FF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2433"/>
              <a:ext cx="11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Line 67">
              <a:extLst>
                <a:ext uri="{FF2B5EF4-FFF2-40B4-BE49-F238E27FC236}">
                  <a16:creationId xmlns:a16="http://schemas.microsoft.com/office/drawing/2014/main" id="{011F95CF-AE06-46D5-9D9E-A31299FA8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272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68">
              <a:extLst>
                <a:ext uri="{FF2B5EF4-FFF2-40B4-BE49-F238E27FC236}">
                  <a16:creationId xmlns:a16="http://schemas.microsoft.com/office/drawing/2014/main" id="{FC307C77-E3F3-4F58-B50B-59842044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013"/>
              <a:ext cx="108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69">
              <a:extLst>
                <a:ext uri="{FF2B5EF4-FFF2-40B4-BE49-F238E27FC236}">
                  <a16:creationId xmlns:a16="http://schemas.microsoft.com/office/drawing/2014/main" id="{74B91152-8229-463B-9095-E273B188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018"/>
              <a:ext cx="0" cy="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70">
              <a:extLst>
                <a:ext uri="{FF2B5EF4-FFF2-40B4-BE49-F238E27FC236}">
                  <a16:creationId xmlns:a16="http://schemas.microsoft.com/office/drawing/2014/main" id="{724BB78F-A940-4921-97D5-429368237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25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71">
              <a:extLst>
                <a:ext uri="{FF2B5EF4-FFF2-40B4-BE49-F238E27FC236}">
                  <a16:creationId xmlns:a16="http://schemas.microsoft.com/office/drawing/2014/main" id="{E80EA10B-0022-4EAB-8BA3-B64045A2B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4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72">
              <a:extLst>
                <a:ext uri="{FF2B5EF4-FFF2-40B4-BE49-F238E27FC236}">
                  <a16:creationId xmlns:a16="http://schemas.microsoft.com/office/drawing/2014/main" id="{671C791C-108B-4525-812A-A7EF39B4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36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73">
              <a:extLst>
                <a:ext uri="{FF2B5EF4-FFF2-40B4-BE49-F238E27FC236}">
                  <a16:creationId xmlns:a16="http://schemas.microsoft.com/office/drawing/2014/main" id="{58C06B38-45B5-4783-82C6-D54D8D2B6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405"/>
              <a:ext cx="0" cy="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74">
              <a:extLst>
                <a:ext uri="{FF2B5EF4-FFF2-40B4-BE49-F238E27FC236}">
                  <a16:creationId xmlns:a16="http://schemas.microsoft.com/office/drawing/2014/main" id="{85B5B8EF-6DB1-4AA7-87D0-EF2888E3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40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75">
              <a:extLst>
                <a:ext uri="{FF2B5EF4-FFF2-40B4-BE49-F238E27FC236}">
                  <a16:creationId xmlns:a16="http://schemas.microsoft.com/office/drawing/2014/main" id="{3876C524-2DB3-4CA7-93D8-2522DD966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652"/>
              <a:ext cx="1112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76">
              <a:extLst>
                <a:ext uri="{FF2B5EF4-FFF2-40B4-BE49-F238E27FC236}">
                  <a16:creationId xmlns:a16="http://schemas.microsoft.com/office/drawing/2014/main" id="{DC17FCF0-85E0-406E-8CE0-0AB66B678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89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77">
              <a:extLst>
                <a:ext uri="{FF2B5EF4-FFF2-40B4-BE49-F238E27FC236}">
                  <a16:creationId xmlns:a16="http://schemas.microsoft.com/office/drawing/2014/main" id="{FA384728-E71E-40E9-91EF-AA8BACEF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214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78">
              <a:extLst>
                <a:ext uri="{FF2B5EF4-FFF2-40B4-BE49-F238E27FC236}">
                  <a16:creationId xmlns:a16="http://schemas.microsoft.com/office/drawing/2014/main" id="{53AD0991-6B75-4336-AB96-4C822CC86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9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3" name="Text Box 79">
            <a:extLst>
              <a:ext uri="{FF2B5EF4-FFF2-40B4-BE49-F238E27FC236}">
                <a16:creationId xmlns:a16="http://schemas.microsoft.com/office/drawing/2014/main" id="{C85CE73F-5761-45E7-8DE1-E0F6A1FE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5902325"/>
            <a:ext cx="189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Target settings </a:t>
            </a:r>
            <a:r>
              <a:rPr lang="en-US" altLang="en-US" sz="800">
                <a:latin typeface="Arial Narrow" panose="020B0606020202030204" pitchFamily="34" charset="0"/>
              </a:rPr>
              <a:t>(calls, orders, revenue)</a:t>
            </a:r>
            <a:endParaRPr lang="en-US" altLang="en-US" sz="1200">
              <a:latin typeface="Arial Narrow" panose="020B0606020202030204" pitchFamily="34" charset="0"/>
            </a:endParaRPr>
          </a:p>
        </p:txBody>
      </p:sp>
      <p:sp>
        <p:nvSpPr>
          <p:cNvPr id="11314" name="Text Box 80">
            <a:extLst>
              <a:ext uri="{FF2B5EF4-FFF2-40B4-BE49-F238E27FC236}">
                <a16:creationId xmlns:a16="http://schemas.microsoft.com/office/drawing/2014/main" id="{024C976E-B4BF-4C8C-A829-A055085F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897564"/>
            <a:ext cx="303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 rev  per mo. per Sales Rep</a:t>
            </a:r>
          </a:p>
        </p:txBody>
      </p:sp>
      <p:sp>
        <p:nvSpPr>
          <p:cNvPr id="11315" name="WordArt 84">
            <a:extLst>
              <a:ext uri="{FF2B5EF4-FFF2-40B4-BE49-F238E27FC236}">
                <a16:creationId xmlns:a16="http://schemas.microsoft.com/office/drawing/2014/main" id="{B54FA910-5181-4B8C-B421-056F521E81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05600" y="3505200"/>
            <a:ext cx="3062288" cy="2027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9D9D9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98894-7BB4-4AEF-973A-7F1D63B5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458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E027BB2-CF91-4DDF-91FF-21CC70F3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s-MX" sz="2800" b="1">
                <a:latin typeface="Arial" panose="020B0604020202020204" pitchFamily="34" charset="0"/>
              </a:rPr>
              <a:t>Data Measurement Plan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7BF7E4-7D5D-418D-8A0A-1FB25BA9E7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25613" y="787400"/>
            <a:ext cx="8786812" cy="546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65F2EA0-8530-4948-B7A6-F98B0A97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003301"/>
            <a:ext cx="1435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Performance Measure </a:t>
            </a:r>
            <a:endParaRPr lang="en-US" altLang="es-MX" sz="24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9DFF9F8-18EC-4E41-8736-0AF36C86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1" y="889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Data Source and Location</a:t>
            </a:r>
            <a:endParaRPr lang="en-US" altLang="es-MX" sz="2400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1A62BBE4-A755-4C87-A9DA-F9C17F7B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938" y="817564"/>
            <a:ext cx="6397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Target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Sample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 Size</a:t>
            </a:r>
            <a:endParaRPr lang="en-US" altLang="es-MX" sz="24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2CB6157-4EB2-4708-AB7E-2902C7F5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838201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Who Will Collect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Data</a:t>
            </a:r>
            <a:endParaRPr lang="en-US" altLang="es-MX" sz="2400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6AF3005F-1CE0-427B-A2C1-4493489B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301" y="8016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When Will Data Be Collected</a:t>
            </a:r>
            <a:endParaRPr lang="en-US" altLang="es-MX" sz="2400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11437905-1027-4ACC-B1E3-BA79FF67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1" y="8270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100">
                <a:solidFill>
                  <a:srgbClr val="010000"/>
                </a:solidFill>
                <a:latin typeface="Arial" panose="020B0604020202020204" pitchFamily="34" charset="0"/>
              </a:rPr>
              <a:t>How Will Data Be Collected</a:t>
            </a:r>
            <a:endParaRPr lang="en-US" altLang="es-MX" sz="2400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234A2A0D-19AB-4CBD-89FD-90B3AAC87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798514"/>
            <a:ext cx="12700" cy="572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1544BC86-121F-46C6-8914-69E41BFA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950" y="798514"/>
            <a:ext cx="12700" cy="578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3DA44896-D142-4B52-9CAA-8DE1DCE20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811214"/>
            <a:ext cx="0" cy="577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F9C44904-D907-4EDC-B719-D8F9ACCF3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25" y="798514"/>
            <a:ext cx="0" cy="576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8C144F1E-F84B-4F8D-A737-E01AACF4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32099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53441B91-14C1-4A49-8F2F-4FFD68763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8" y="18288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5F0337D-8509-4BDE-A096-4D4ECF0EA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20796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521C6048-088D-413D-821B-0986EE6B3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23272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8F8A450D-5E62-4318-A2EE-9D42D9A4D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29368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F63F42DF-7645-4D8D-AA44-58E84A255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6" y="4683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F5653BF-DD19-42F4-90E6-A163398C1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49625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F6220A60-F3C6-4F35-A181-3E52C5AC1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8" y="35052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BCDF227E-5D56-4745-9F3C-59F78A80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3781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64452F68-4276-478B-911F-13C34B142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6" y="4086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EB896620-D018-4B55-BBDC-60327D8FE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6" y="43783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58964D4C-32BA-4F13-BC49-63EC43893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5305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DCF6B87A-9AE7-4384-80BE-30CCEAA93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4800" y="800100"/>
            <a:ext cx="0" cy="576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2DC426A8-7361-4DAE-85B3-2423DFEF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1" y="17922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5BD1C46B-4D2D-43ED-8069-E8F0A3E42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6080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73B3D670-2DFD-496A-9A6B-273BCEFB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1" y="5737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8470DB61-79BB-4515-8A05-8AF9822A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4967289"/>
            <a:ext cx="18145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No. of inbound calls per day</a:t>
            </a:r>
          </a:p>
        </p:txBody>
      </p:sp>
      <p:sp>
        <p:nvSpPr>
          <p:cNvPr id="13343" name="Text Box 31">
            <a:extLst>
              <a:ext uri="{FF2B5EF4-FFF2-40B4-BE49-F238E27FC236}">
                <a16:creationId xmlns:a16="http://schemas.microsoft.com/office/drawing/2014/main" id="{7B37E298-1A39-4BD7-968C-1F31A5CA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5399089"/>
            <a:ext cx="278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order revenue per Sales Rep per month</a:t>
            </a:r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F3A983DC-822D-45DE-9566-CA31FB882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6334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Text Box 33">
            <a:extLst>
              <a:ext uri="{FF2B5EF4-FFF2-40B4-BE49-F238E27FC236}">
                <a16:creationId xmlns:a16="http://schemas.microsoft.com/office/drawing/2014/main" id="{257FC5D4-C1AD-4087-8E57-BB13FD855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6" y="5818189"/>
            <a:ext cx="1628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Total revenue per month</a:t>
            </a:r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3972D884-79AA-4186-AED0-D111CF54A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6" y="6097589"/>
            <a:ext cx="2276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Revenue per month by product type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91B00153-9CF7-43CA-8514-49E021E6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795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48" name="Text Box 36">
            <a:extLst>
              <a:ext uri="{FF2B5EF4-FFF2-40B4-BE49-F238E27FC236}">
                <a16:creationId xmlns:a16="http://schemas.microsoft.com/office/drawing/2014/main" id="{68EBA0C1-C91D-4862-BF16-F940C954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1439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349" name="Text Box 37">
            <a:extLst>
              <a:ext uri="{FF2B5EF4-FFF2-40B4-BE49-F238E27FC236}">
                <a16:creationId xmlns:a16="http://schemas.microsoft.com/office/drawing/2014/main" id="{62BCC98B-F7FE-46B0-B13D-FDA0A99E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1350963"/>
            <a:ext cx="2520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Develop rating scale &amp; assess performance</a:t>
            </a:r>
          </a:p>
        </p:txBody>
      </p:sp>
      <p:sp>
        <p:nvSpPr>
          <p:cNvPr id="13350" name="Text Box 38">
            <a:extLst>
              <a:ext uri="{FF2B5EF4-FFF2-40B4-BE49-F238E27FC236}">
                <a16:creationId xmlns:a16="http://schemas.microsoft.com/office/drawing/2014/main" id="{2DD57E88-ADF0-4A76-A4BB-622BFBBD0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049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John’s training spreadsheet</a:t>
            </a:r>
          </a:p>
        </p:txBody>
      </p:sp>
      <p:sp>
        <p:nvSpPr>
          <p:cNvPr id="13351" name="Text Box 39">
            <a:extLst>
              <a:ext uri="{FF2B5EF4-FFF2-40B4-BE49-F238E27FC236}">
                <a16:creationId xmlns:a16="http://schemas.microsoft.com/office/drawing/2014/main" id="{47418787-7D91-4B00-80D4-9B7D1BB3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18081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52" name="Text Box 40">
            <a:extLst>
              <a:ext uri="{FF2B5EF4-FFF2-40B4-BE49-F238E27FC236}">
                <a16:creationId xmlns:a16="http://schemas.microsoft.com/office/drawing/2014/main" id="{834A664E-B991-43B9-8CD7-CABA6CA6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049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53" name="Text Box 41">
            <a:extLst>
              <a:ext uri="{FF2B5EF4-FFF2-40B4-BE49-F238E27FC236}">
                <a16:creationId xmlns:a16="http://schemas.microsoft.com/office/drawing/2014/main" id="{3FECE2E1-44C8-4127-999D-47FD93AE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9511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54" name="Text Box 42">
            <a:extLst>
              <a:ext uri="{FF2B5EF4-FFF2-40B4-BE49-F238E27FC236}">
                <a16:creationId xmlns:a16="http://schemas.microsoft.com/office/drawing/2014/main" id="{C64A9EFC-F1B8-4D76-9B69-490ED49E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2178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55" name="Text Box 43">
            <a:extLst>
              <a:ext uri="{FF2B5EF4-FFF2-40B4-BE49-F238E27FC236}">
                <a16:creationId xmlns:a16="http://schemas.microsoft.com/office/drawing/2014/main" id="{AB37B702-442B-4728-9A44-D9E95D6F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23542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356" name="Text Box 44">
            <a:extLst>
              <a:ext uri="{FF2B5EF4-FFF2-40B4-BE49-F238E27FC236}">
                <a16:creationId xmlns:a16="http://schemas.microsoft.com/office/drawing/2014/main" id="{4A0415F0-7B90-4A8B-8D0F-6D1D059E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1350964"/>
            <a:ext cx="1047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357" name="Text Box 45">
            <a:extLst>
              <a:ext uri="{FF2B5EF4-FFF2-40B4-BE49-F238E27FC236}">
                <a16:creationId xmlns:a16="http://schemas.microsoft.com/office/drawing/2014/main" id="{2C82393D-76D9-462E-A50B-B45A0494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938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58" name="Text Box 46">
            <a:extLst>
              <a:ext uri="{FF2B5EF4-FFF2-40B4-BE49-F238E27FC236}">
                <a16:creationId xmlns:a16="http://schemas.microsoft.com/office/drawing/2014/main" id="{C9C156D3-5AAF-457B-BABA-B3827FF8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8020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BE1A6016-F90E-43B2-80FF-9E1F4644C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3989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60" name="Text Box 48">
            <a:extLst>
              <a:ext uri="{FF2B5EF4-FFF2-40B4-BE49-F238E27FC236}">
                <a16:creationId xmlns:a16="http://schemas.microsoft.com/office/drawing/2014/main" id="{76CE84A3-D888-4C91-8190-DFA472AE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32178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B35EAF02-CA53-4E38-806E-50B24DB2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820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2" name="Text Box 50">
            <a:extLst>
              <a:ext uri="{FF2B5EF4-FFF2-40B4-BE49-F238E27FC236}">
                <a16:creationId xmlns:a16="http://schemas.microsoft.com/office/drawing/2014/main" id="{9F0F7E9D-51FF-4FF4-A8F2-6BE6C186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2938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3" name="Text Box 51">
            <a:extLst>
              <a:ext uri="{FF2B5EF4-FFF2-40B4-BE49-F238E27FC236}">
                <a16:creationId xmlns:a16="http://schemas.microsoft.com/office/drawing/2014/main" id="{200F9A78-CD8F-4AF0-AF45-EB87D540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2049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John</a:t>
            </a:r>
          </a:p>
        </p:txBody>
      </p:sp>
      <p:sp>
        <p:nvSpPr>
          <p:cNvPr id="13364" name="Text Box 52">
            <a:extLst>
              <a:ext uri="{FF2B5EF4-FFF2-40B4-BE49-F238E27FC236}">
                <a16:creationId xmlns:a16="http://schemas.microsoft.com/office/drawing/2014/main" id="{FF378136-8364-4603-A716-4C1CAE0F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0" y="3268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5" name="Text Box 53">
            <a:extLst>
              <a:ext uri="{FF2B5EF4-FFF2-40B4-BE49-F238E27FC236}">
                <a16:creationId xmlns:a16="http://schemas.microsoft.com/office/drawing/2014/main" id="{82F12978-1D9B-46DA-AB76-8829B15B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0" y="38147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6" name="Text Box 54">
            <a:extLst>
              <a:ext uri="{FF2B5EF4-FFF2-40B4-BE49-F238E27FC236}">
                <a16:creationId xmlns:a16="http://schemas.microsoft.com/office/drawing/2014/main" id="{83765931-B82C-49AF-A598-90A13F8F3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4411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13367" name="Text Box 55">
            <a:extLst>
              <a:ext uri="{FF2B5EF4-FFF2-40B4-BE49-F238E27FC236}">
                <a16:creationId xmlns:a16="http://schemas.microsoft.com/office/drawing/2014/main" id="{1C891D0A-98D9-41C7-8A4F-676A5C6E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050" y="1795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5/11-6/2</a:t>
            </a:r>
          </a:p>
        </p:txBody>
      </p:sp>
      <p:sp>
        <p:nvSpPr>
          <p:cNvPr id="13368" name="Text Box 56">
            <a:extLst>
              <a:ext uri="{FF2B5EF4-FFF2-40B4-BE49-F238E27FC236}">
                <a16:creationId xmlns:a16="http://schemas.microsoft.com/office/drawing/2014/main" id="{9516744A-171F-414B-A05E-67C8F285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0367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5/20</a:t>
            </a:r>
          </a:p>
        </p:txBody>
      </p:sp>
      <p:sp>
        <p:nvSpPr>
          <p:cNvPr id="13369" name="Text Box 57">
            <a:extLst>
              <a:ext uri="{FF2B5EF4-FFF2-40B4-BE49-F238E27FC236}">
                <a16:creationId xmlns:a16="http://schemas.microsoft.com/office/drawing/2014/main" id="{10A1852E-B26E-490B-9DCF-04A8A341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350" y="13382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5/12</a:t>
            </a:r>
          </a:p>
        </p:txBody>
      </p:sp>
      <p:sp>
        <p:nvSpPr>
          <p:cNvPr id="13370" name="Text Box 58">
            <a:extLst>
              <a:ext uri="{FF2B5EF4-FFF2-40B4-BE49-F238E27FC236}">
                <a16:creationId xmlns:a16="http://schemas.microsoft.com/office/drawing/2014/main" id="{466D7FA2-ADF9-41AD-A978-898A394A6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50" y="1820863"/>
            <a:ext cx="730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13371" name="Text Box 59">
            <a:extLst>
              <a:ext uri="{FF2B5EF4-FFF2-40B4-BE49-F238E27FC236}">
                <a16:creationId xmlns:a16="http://schemas.microsoft.com/office/drawing/2014/main" id="{518E0E4A-55FE-435F-870A-97556DC4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550" y="3802063"/>
            <a:ext cx="679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13372" name="Text Box 60">
            <a:extLst>
              <a:ext uri="{FF2B5EF4-FFF2-40B4-BE49-F238E27FC236}">
                <a16:creationId xmlns:a16="http://schemas.microsoft.com/office/drawing/2014/main" id="{E5EDFCBD-662B-47D7-BD78-0690F7F7D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550" y="32432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13373" name="Text Box 61">
            <a:extLst>
              <a:ext uri="{FF2B5EF4-FFF2-40B4-BE49-F238E27FC236}">
                <a16:creationId xmlns:a16="http://schemas.microsoft.com/office/drawing/2014/main" id="{202B9B7F-AB95-45C6-900C-8C372448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0" y="29511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13374" name="Text Box 62">
            <a:extLst>
              <a:ext uri="{FF2B5EF4-FFF2-40B4-BE49-F238E27FC236}">
                <a16:creationId xmlns:a16="http://schemas.microsoft.com/office/drawing/2014/main" id="{3F2F00CD-6E8F-468A-B216-2052BF75E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24050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375" name="Text Box 63">
            <a:extLst>
              <a:ext uri="{FF2B5EF4-FFF2-40B4-BE49-F238E27FC236}">
                <a16:creationId xmlns:a16="http://schemas.microsoft.com/office/drawing/2014/main" id="{D04C7517-8DBD-4E8E-8CAB-ADE5ACCA5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379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376" name="Text Box 64">
            <a:extLst>
              <a:ext uri="{FF2B5EF4-FFF2-40B4-BE49-F238E27FC236}">
                <a16:creationId xmlns:a16="http://schemas.microsoft.com/office/drawing/2014/main" id="{B1965496-5D69-482B-96AB-690C204F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350" y="2392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377" name="Text Box 65">
            <a:extLst>
              <a:ext uri="{FF2B5EF4-FFF2-40B4-BE49-F238E27FC236}">
                <a16:creationId xmlns:a16="http://schemas.microsoft.com/office/drawing/2014/main" id="{11456526-8813-4985-ADD4-CCCEC89C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450" y="23923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378" name="Text Box 66">
            <a:extLst>
              <a:ext uri="{FF2B5EF4-FFF2-40B4-BE49-F238E27FC236}">
                <a16:creationId xmlns:a16="http://schemas.microsoft.com/office/drawing/2014/main" id="{783076E6-58A5-4B60-AA53-729840A2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2938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79" name="Text Box 67">
            <a:extLst>
              <a:ext uri="{FF2B5EF4-FFF2-40B4-BE49-F238E27FC236}">
                <a16:creationId xmlns:a16="http://schemas.microsoft.com/office/drawing/2014/main" id="{53691123-1438-418D-AA69-2822752A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950" y="3509964"/>
            <a:ext cx="552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13380" name="Text Box 68">
            <a:extLst>
              <a:ext uri="{FF2B5EF4-FFF2-40B4-BE49-F238E27FC236}">
                <a16:creationId xmlns:a16="http://schemas.microsoft.com/office/drawing/2014/main" id="{46AAD507-FF49-4C95-A7D6-49FC2943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0" y="32178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81" name="Text Box 69">
            <a:extLst>
              <a:ext uri="{FF2B5EF4-FFF2-40B4-BE49-F238E27FC236}">
                <a16:creationId xmlns:a16="http://schemas.microsoft.com/office/drawing/2014/main" id="{89095D40-1F2C-493C-B280-5898EF77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38020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82" name="Text Box 70">
            <a:extLst>
              <a:ext uri="{FF2B5EF4-FFF2-40B4-BE49-F238E27FC236}">
                <a16:creationId xmlns:a16="http://schemas.microsoft.com/office/drawing/2014/main" id="{6461FFA7-BA63-4565-8E56-804B0FBA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650" y="44243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13383" name="Text Box 71">
            <a:extLst>
              <a:ext uri="{FF2B5EF4-FFF2-40B4-BE49-F238E27FC236}">
                <a16:creationId xmlns:a16="http://schemas.microsoft.com/office/drawing/2014/main" id="{ED48D2F2-0658-4812-9D5B-BD7048C23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37893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84" name="Text Box 72">
            <a:extLst>
              <a:ext uri="{FF2B5EF4-FFF2-40B4-BE49-F238E27FC236}">
                <a16:creationId xmlns:a16="http://schemas.microsoft.com/office/drawing/2014/main" id="{15772768-631B-4B94-BC25-CCC5A4C9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3862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13385" name="Text Box 73">
            <a:extLst>
              <a:ext uri="{FF2B5EF4-FFF2-40B4-BE49-F238E27FC236}">
                <a16:creationId xmlns:a16="http://schemas.microsoft.com/office/drawing/2014/main" id="{999AA60A-01ED-4BBE-87AB-0ED1A910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3509964"/>
            <a:ext cx="539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13386" name="Text Box 74">
            <a:extLst>
              <a:ext uri="{FF2B5EF4-FFF2-40B4-BE49-F238E27FC236}">
                <a16:creationId xmlns:a16="http://schemas.microsoft.com/office/drawing/2014/main" id="{3FE7662A-DFD5-40FC-B691-653718EA1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4094164"/>
            <a:ext cx="1911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Monthly mystery call results</a:t>
            </a:r>
          </a:p>
        </p:txBody>
      </p:sp>
      <p:sp>
        <p:nvSpPr>
          <p:cNvPr id="13387" name="Text Box 75">
            <a:extLst>
              <a:ext uri="{FF2B5EF4-FFF2-40B4-BE49-F238E27FC236}">
                <a16:creationId xmlns:a16="http://schemas.microsoft.com/office/drawing/2014/main" id="{32553A23-ED3F-4170-BE30-FE9B9DA7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4106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388" name="Text Box 76">
            <a:extLst>
              <a:ext uri="{FF2B5EF4-FFF2-40B4-BE49-F238E27FC236}">
                <a16:creationId xmlns:a16="http://schemas.microsoft.com/office/drawing/2014/main" id="{A21995B0-34B6-4F77-8E25-C555C990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4081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389" name="Text Box 77">
            <a:extLst>
              <a:ext uri="{FF2B5EF4-FFF2-40B4-BE49-F238E27FC236}">
                <a16:creationId xmlns:a16="http://schemas.microsoft.com/office/drawing/2014/main" id="{B73EFC2E-DC00-4351-9D1A-3BD8343F3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094164"/>
            <a:ext cx="20891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Compile Pamela’s data</a:t>
            </a:r>
          </a:p>
        </p:txBody>
      </p:sp>
      <p:sp>
        <p:nvSpPr>
          <p:cNvPr id="13390" name="Text Box 78">
            <a:extLst>
              <a:ext uri="{FF2B5EF4-FFF2-40B4-BE49-F238E27FC236}">
                <a16:creationId xmlns:a16="http://schemas.microsoft.com/office/drawing/2014/main" id="{9FCEC655-6703-442F-AFF6-F4BB267C3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550" y="4094163"/>
            <a:ext cx="438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30</a:t>
            </a:r>
          </a:p>
        </p:txBody>
      </p:sp>
      <p:sp>
        <p:nvSpPr>
          <p:cNvPr id="13391" name="Text Box 79">
            <a:extLst>
              <a:ext uri="{FF2B5EF4-FFF2-40B4-BE49-F238E27FC236}">
                <a16:creationId xmlns:a16="http://schemas.microsoft.com/office/drawing/2014/main" id="{78004D66-31CD-4857-9C22-003C9475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50" y="4449763"/>
            <a:ext cx="704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13392" name="Text Box 80">
            <a:extLst>
              <a:ext uri="{FF2B5EF4-FFF2-40B4-BE49-F238E27FC236}">
                <a16:creationId xmlns:a16="http://schemas.microsoft.com/office/drawing/2014/main" id="{03998999-1987-4AFF-9177-28946FD4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0" y="2036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12 mo</a:t>
            </a:r>
          </a:p>
        </p:txBody>
      </p:sp>
      <p:sp>
        <p:nvSpPr>
          <p:cNvPr id="13393" name="Text Box 81">
            <a:extLst>
              <a:ext uri="{FF2B5EF4-FFF2-40B4-BE49-F238E27FC236}">
                <a16:creationId xmlns:a16="http://schemas.microsoft.com/office/drawing/2014/main" id="{D617D068-A35B-4D5C-A2AD-13DECDD0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450" y="49704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394" name="Text Box 82">
            <a:extLst>
              <a:ext uri="{FF2B5EF4-FFF2-40B4-BE49-F238E27FC236}">
                <a16:creationId xmlns:a16="http://schemas.microsoft.com/office/drawing/2014/main" id="{F1ACB336-9398-4D16-98C0-609BA549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150" y="53895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28mo</a:t>
            </a:r>
          </a:p>
        </p:txBody>
      </p:sp>
      <p:sp>
        <p:nvSpPr>
          <p:cNvPr id="13395" name="Text Box 83">
            <a:extLst>
              <a:ext uri="{FF2B5EF4-FFF2-40B4-BE49-F238E27FC236}">
                <a16:creationId xmlns:a16="http://schemas.microsoft.com/office/drawing/2014/main" id="{FEFF04FD-ADC0-41BC-A9F9-6A9BE085A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0" y="5834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396" name="Text Box 84">
            <a:extLst>
              <a:ext uri="{FF2B5EF4-FFF2-40B4-BE49-F238E27FC236}">
                <a16:creationId xmlns:a16="http://schemas.microsoft.com/office/drawing/2014/main" id="{821FB9BC-6EE6-421B-87F2-4B1BDECC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6075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397" name="Text Box 85">
            <a:extLst>
              <a:ext uri="{FF2B5EF4-FFF2-40B4-BE49-F238E27FC236}">
                <a16:creationId xmlns:a16="http://schemas.microsoft.com/office/drawing/2014/main" id="{C5FA11DF-56EE-44A1-BC8E-FA90B116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0" y="6100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ytd</a:t>
            </a:r>
          </a:p>
        </p:txBody>
      </p:sp>
      <p:sp>
        <p:nvSpPr>
          <p:cNvPr id="13398" name="Text Box 86">
            <a:extLst>
              <a:ext uri="{FF2B5EF4-FFF2-40B4-BE49-F238E27FC236}">
                <a16:creationId xmlns:a16="http://schemas.microsoft.com/office/drawing/2014/main" id="{B79F9F33-04DE-4868-8CB4-8FC2B706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3484564"/>
            <a:ext cx="20510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Obtain from other  team</a:t>
            </a:r>
          </a:p>
        </p:txBody>
      </p:sp>
      <p:sp>
        <p:nvSpPr>
          <p:cNvPr id="13399" name="Text Box 87">
            <a:extLst>
              <a:ext uri="{FF2B5EF4-FFF2-40B4-BE49-F238E27FC236}">
                <a16:creationId xmlns:a16="http://schemas.microsoft.com/office/drawing/2014/main" id="{5251DA33-E483-47A8-934B-CE1A1D95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3535364"/>
            <a:ext cx="1606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Aspect reports</a:t>
            </a:r>
          </a:p>
        </p:txBody>
      </p:sp>
      <p:sp>
        <p:nvSpPr>
          <p:cNvPr id="13400" name="Text Box 88">
            <a:extLst>
              <a:ext uri="{FF2B5EF4-FFF2-40B4-BE49-F238E27FC236}">
                <a16:creationId xmlns:a16="http://schemas.microsoft.com/office/drawing/2014/main" id="{CC1D8362-7622-4DDF-9D27-23C7A6AB4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3522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13401" name="Text Box 89">
            <a:extLst>
              <a:ext uri="{FF2B5EF4-FFF2-40B4-BE49-F238E27FC236}">
                <a16:creationId xmlns:a16="http://schemas.microsoft.com/office/drawing/2014/main" id="{F21ADA7F-20A3-4D60-AD47-84D4C138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389063"/>
            <a:ext cx="297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13402" name="Text Box 90">
            <a:extLst>
              <a:ext uri="{FF2B5EF4-FFF2-40B4-BE49-F238E27FC236}">
                <a16:creationId xmlns:a16="http://schemas.microsoft.com/office/drawing/2014/main" id="{6CC4A221-49A0-4C91-B59F-96D2E2FB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4972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13403" name="Text Box 91">
            <a:extLst>
              <a:ext uri="{FF2B5EF4-FFF2-40B4-BE49-F238E27FC236}">
                <a16:creationId xmlns:a16="http://schemas.microsoft.com/office/drawing/2014/main" id="{4A075E7F-D546-4E0F-BE34-59095BE8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4" y="29352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13404" name="Text Box 92">
            <a:extLst>
              <a:ext uri="{FF2B5EF4-FFF2-40B4-BE49-F238E27FC236}">
                <a16:creationId xmlns:a16="http://schemas.microsoft.com/office/drawing/2014/main" id="{6C6B29D9-436E-419D-8DD8-29E355BE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6" y="37877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13405" name="Text Box 93">
            <a:extLst>
              <a:ext uri="{FF2B5EF4-FFF2-40B4-BE49-F238E27FC236}">
                <a16:creationId xmlns:a16="http://schemas.microsoft.com/office/drawing/2014/main" id="{478A813E-420B-4810-906D-032E27F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40782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13406" name="Text Box 94">
            <a:extLst>
              <a:ext uri="{FF2B5EF4-FFF2-40B4-BE49-F238E27FC236}">
                <a16:creationId xmlns:a16="http://schemas.microsoft.com/office/drawing/2014/main" id="{BA9B7249-E81E-40BD-88E6-36ED12D1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6" y="44227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13407" name="Text Box 95">
            <a:extLst>
              <a:ext uri="{FF2B5EF4-FFF2-40B4-BE49-F238E27FC236}">
                <a16:creationId xmlns:a16="http://schemas.microsoft.com/office/drawing/2014/main" id="{94C52EBF-4957-46D9-99C9-109FC18D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2325688"/>
            <a:ext cx="2627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 new  orders are of total orders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% order revenue of total revenue by month</a:t>
            </a:r>
          </a:p>
        </p:txBody>
      </p:sp>
      <p:sp>
        <p:nvSpPr>
          <p:cNvPr id="13408" name="Text Box 96">
            <a:extLst>
              <a:ext uri="{FF2B5EF4-FFF2-40B4-BE49-F238E27FC236}">
                <a16:creationId xmlns:a16="http://schemas.microsoft.com/office/drawing/2014/main" id="{0CD1D32E-9EF9-4EB8-AF21-E9D05688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20621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13409" name="Text Box 97">
            <a:extLst>
              <a:ext uri="{FF2B5EF4-FFF2-40B4-BE49-F238E27FC236}">
                <a16:creationId xmlns:a16="http://schemas.microsoft.com/office/drawing/2014/main" id="{583ACACA-1128-4ABF-A674-0A0A5274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2178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new order vs. other</a:t>
            </a:r>
          </a:p>
        </p:txBody>
      </p:sp>
      <p:sp>
        <p:nvSpPr>
          <p:cNvPr id="13410" name="Text Box 98">
            <a:extLst>
              <a:ext uri="{FF2B5EF4-FFF2-40B4-BE49-F238E27FC236}">
                <a16:creationId xmlns:a16="http://schemas.microsoft.com/office/drawing/2014/main" id="{12F1D89D-6078-4774-8498-0FCCC58B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678364"/>
            <a:ext cx="287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per Sales Rep per month</a:t>
            </a:r>
          </a:p>
        </p:txBody>
      </p:sp>
      <p:sp>
        <p:nvSpPr>
          <p:cNvPr id="13411" name="Text Box 99">
            <a:extLst>
              <a:ext uri="{FF2B5EF4-FFF2-40B4-BE49-F238E27FC236}">
                <a16:creationId xmlns:a16="http://schemas.microsoft.com/office/drawing/2014/main" id="{9D25A351-F75E-41F1-8A1F-EA6BFB23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350" y="1465263"/>
            <a:ext cx="450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N/A</a:t>
            </a:r>
          </a:p>
        </p:txBody>
      </p:sp>
      <p:sp>
        <p:nvSpPr>
          <p:cNvPr id="13412" name="Text Box 100">
            <a:extLst>
              <a:ext uri="{FF2B5EF4-FFF2-40B4-BE49-F238E27FC236}">
                <a16:creationId xmlns:a16="http://schemas.microsoft.com/office/drawing/2014/main" id="{48D2823F-FC52-4BEC-8BF9-2CFC64D6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6656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13" name="Text Box 101">
            <a:extLst>
              <a:ext uri="{FF2B5EF4-FFF2-40B4-BE49-F238E27FC236}">
                <a16:creationId xmlns:a16="http://schemas.microsoft.com/office/drawing/2014/main" id="{129B81C5-AF2E-47BB-95C3-51FECC49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716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14" name="Text Box 102">
            <a:extLst>
              <a:ext uri="{FF2B5EF4-FFF2-40B4-BE49-F238E27FC236}">
                <a16:creationId xmlns:a16="http://schemas.microsoft.com/office/drawing/2014/main" id="{260014B2-350D-4362-A6DD-BFAE08846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0" y="4678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15" name="Text Box 103">
            <a:extLst>
              <a:ext uri="{FF2B5EF4-FFF2-40B4-BE49-F238E27FC236}">
                <a16:creationId xmlns:a16="http://schemas.microsoft.com/office/drawing/2014/main" id="{C3D39E6D-59DE-43CF-9F03-FAB56B5F4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4691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16" name="Text Box 104">
            <a:extLst>
              <a:ext uri="{FF2B5EF4-FFF2-40B4-BE49-F238E27FC236}">
                <a16:creationId xmlns:a16="http://schemas.microsoft.com/office/drawing/2014/main" id="{406AC594-5A1B-4D2A-9F21-8665FC33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350" y="4691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13417" name="Text Box 105">
            <a:extLst>
              <a:ext uri="{FF2B5EF4-FFF2-40B4-BE49-F238E27FC236}">
                <a16:creationId xmlns:a16="http://schemas.microsoft.com/office/drawing/2014/main" id="{C4012591-57D0-4F03-9A3E-D406D570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995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18" name="Text Box 106">
            <a:extLst>
              <a:ext uri="{FF2B5EF4-FFF2-40B4-BE49-F238E27FC236}">
                <a16:creationId xmlns:a16="http://schemas.microsoft.com/office/drawing/2014/main" id="{FB56C197-3FDD-4313-BFA0-C6E0C1C8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046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19" name="Text Box 107">
            <a:extLst>
              <a:ext uri="{FF2B5EF4-FFF2-40B4-BE49-F238E27FC236}">
                <a16:creationId xmlns:a16="http://schemas.microsoft.com/office/drawing/2014/main" id="{BC2B8130-D501-473F-9C91-E9B7926B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5376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20" name="Text Box 108">
            <a:extLst>
              <a:ext uri="{FF2B5EF4-FFF2-40B4-BE49-F238E27FC236}">
                <a16:creationId xmlns:a16="http://schemas.microsoft.com/office/drawing/2014/main" id="{5903F40F-4981-4088-9904-0BD2BDF8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5427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21" name="Text Box 109">
            <a:extLst>
              <a:ext uri="{FF2B5EF4-FFF2-40B4-BE49-F238E27FC236}">
                <a16:creationId xmlns:a16="http://schemas.microsoft.com/office/drawing/2014/main" id="{12360500-A85A-4257-B259-9F080DEC5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58213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13422" name="Text Box 110">
            <a:extLst>
              <a:ext uri="{FF2B5EF4-FFF2-40B4-BE49-F238E27FC236}">
                <a16:creationId xmlns:a16="http://schemas.microsoft.com/office/drawing/2014/main" id="{56EB08FE-CBDF-4911-B9CC-4725B8FE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808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23" name="Text Box 111">
            <a:extLst>
              <a:ext uri="{FF2B5EF4-FFF2-40B4-BE49-F238E27FC236}">
                <a16:creationId xmlns:a16="http://schemas.microsoft.com/office/drawing/2014/main" id="{472A52CC-1B18-482E-AA40-66E01E4A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60499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SN report</a:t>
            </a:r>
          </a:p>
        </p:txBody>
      </p:sp>
      <p:sp>
        <p:nvSpPr>
          <p:cNvPr id="13424" name="Text Box 112">
            <a:extLst>
              <a:ext uri="{FF2B5EF4-FFF2-40B4-BE49-F238E27FC236}">
                <a16:creationId xmlns:a16="http://schemas.microsoft.com/office/drawing/2014/main" id="{4AC8866E-7AF2-4464-B37E-4CF6512D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61007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13425" name="Text Box 113">
            <a:extLst>
              <a:ext uri="{FF2B5EF4-FFF2-40B4-BE49-F238E27FC236}">
                <a16:creationId xmlns:a16="http://schemas.microsoft.com/office/drawing/2014/main" id="{4ABCC55D-A9D5-470D-A6A5-0374C9D8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150" y="50085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26" name="Text Box 114">
            <a:extLst>
              <a:ext uri="{FF2B5EF4-FFF2-40B4-BE49-F238E27FC236}">
                <a16:creationId xmlns:a16="http://schemas.microsoft.com/office/drawing/2014/main" id="{F4B0EC88-A9FF-47B9-89B0-7519C0436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0" y="5440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27" name="Text Box 115">
            <a:extLst>
              <a:ext uri="{FF2B5EF4-FFF2-40B4-BE49-F238E27FC236}">
                <a16:creationId xmlns:a16="http://schemas.microsoft.com/office/drawing/2014/main" id="{3320A912-9947-4B6A-8ABF-82590E4A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5821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28" name="Text Box 116">
            <a:extLst>
              <a:ext uri="{FF2B5EF4-FFF2-40B4-BE49-F238E27FC236}">
                <a16:creationId xmlns:a16="http://schemas.microsoft.com/office/drawing/2014/main" id="{BCC2C343-8C39-431C-87EC-F22E5982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9831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29" name="Text Box 117">
            <a:extLst>
              <a:ext uri="{FF2B5EF4-FFF2-40B4-BE49-F238E27FC236}">
                <a16:creationId xmlns:a16="http://schemas.microsoft.com/office/drawing/2014/main" id="{BB8D7017-7BDB-401F-B2AB-FBCE8549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54530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30" name="Text Box 118">
            <a:extLst>
              <a:ext uri="{FF2B5EF4-FFF2-40B4-BE49-F238E27FC236}">
                <a16:creationId xmlns:a16="http://schemas.microsoft.com/office/drawing/2014/main" id="{A874FE5F-9816-48D0-A513-1929E161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57832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13431" name="Text Box 119">
            <a:extLst>
              <a:ext uri="{FF2B5EF4-FFF2-40B4-BE49-F238E27FC236}">
                <a16:creationId xmlns:a16="http://schemas.microsoft.com/office/drawing/2014/main" id="{84880614-EF32-466B-B88B-EC3BFF5D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6088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13432" name="WordArt 120">
            <a:extLst>
              <a:ext uri="{FF2B5EF4-FFF2-40B4-BE49-F238E27FC236}">
                <a16:creationId xmlns:a16="http://schemas.microsoft.com/office/drawing/2014/main" id="{F3AF7725-8072-4546-8858-F4DDCBF1CE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4914" y="2133600"/>
            <a:ext cx="3062287" cy="2027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9D9D9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B11F9-9841-473E-91B4-01683F66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3904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7477B27F-21B6-4BC9-A459-5A581194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9060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5363" name="Line 9">
            <a:extLst>
              <a:ext uri="{FF2B5EF4-FFF2-40B4-BE49-F238E27FC236}">
                <a16:creationId xmlns:a16="http://schemas.microsoft.com/office/drawing/2014/main" id="{C40A4D23-21F8-4000-BF46-051B44117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1397000"/>
            <a:ext cx="25400" cy="52387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10">
            <a:extLst>
              <a:ext uri="{FF2B5EF4-FFF2-40B4-BE49-F238E27FC236}">
                <a16:creationId xmlns:a16="http://schemas.microsoft.com/office/drawing/2014/main" id="{660340EB-40A5-4E39-AEAA-A93B2ACFE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248400"/>
            <a:ext cx="4216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52A12F66-045D-4FFB-B820-2EEAE154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473200"/>
            <a:ext cx="1447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8D25E8B2-8B53-4553-AF43-E50D549D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14732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MEASURE</a:t>
            </a:r>
          </a:p>
        </p:txBody>
      </p:sp>
      <p:sp>
        <p:nvSpPr>
          <p:cNvPr id="15367" name="Rectangle 13">
            <a:extLst>
              <a:ext uri="{FF2B5EF4-FFF2-40B4-BE49-F238E27FC236}">
                <a16:creationId xmlns:a16="http://schemas.microsoft.com/office/drawing/2014/main" id="{8436E832-C7E5-40C7-B601-AA25DB22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14303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8" name="Rectangle 14">
            <a:extLst>
              <a:ext uri="{FF2B5EF4-FFF2-40B4-BE49-F238E27FC236}">
                <a16:creationId xmlns:a16="http://schemas.microsoft.com/office/drawing/2014/main" id="{D2681DA4-D78C-4EBA-A033-81FD2BCC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901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9" name="Rectangle 15">
            <a:extLst>
              <a:ext uri="{FF2B5EF4-FFF2-40B4-BE49-F238E27FC236}">
                <a16:creationId xmlns:a16="http://schemas.microsoft.com/office/drawing/2014/main" id="{AC72C0C9-FED6-41F7-92CB-02C594C5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9" y="12525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0" name="Text Box 16">
            <a:extLst>
              <a:ext uri="{FF2B5EF4-FFF2-40B4-BE49-F238E27FC236}">
                <a16:creationId xmlns:a16="http://schemas.microsoft.com/office/drawing/2014/main" id="{DB58BC0A-85AE-4B68-B916-F7D323F2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101600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Arial" panose="020B0604020202020204" pitchFamily="34" charset="0"/>
              </a:rPr>
              <a:t>Name of your project</a:t>
            </a:r>
          </a:p>
        </p:txBody>
      </p:sp>
      <p:sp>
        <p:nvSpPr>
          <p:cNvPr id="15371" name="Text Box 17">
            <a:extLst>
              <a:ext uri="{FF2B5EF4-FFF2-40B4-BE49-F238E27FC236}">
                <a16:creationId xmlns:a16="http://schemas.microsoft.com/office/drawing/2014/main" id="{9394AC6C-CB62-4CC5-B003-7EC064F2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74726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Team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Launch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2" name="Rectangle 19">
            <a:extLst>
              <a:ext uri="{FF2B5EF4-FFF2-40B4-BE49-F238E27FC236}">
                <a16:creationId xmlns:a16="http://schemas.microsoft.com/office/drawing/2014/main" id="{4C21E4F4-8305-45D1-8F9C-84FC7821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101" y="1265238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3" name="Rectangle 20">
            <a:extLst>
              <a:ext uri="{FF2B5EF4-FFF2-40B4-BE49-F238E27FC236}">
                <a16:creationId xmlns:a16="http://schemas.microsoft.com/office/drawing/2014/main" id="{4F2E15D6-EEBC-4DC6-933D-A9693A03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64" y="1274763"/>
            <a:ext cx="7969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4" name="Text Box 21">
            <a:extLst>
              <a:ext uri="{FF2B5EF4-FFF2-40B4-BE49-F238E27FC236}">
                <a16:creationId xmlns:a16="http://schemas.microsoft.com/office/drawing/2014/main" id="{10CC16FE-CD2E-468F-8F25-3B73F03B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74726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Define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5" name="Text Box 22">
            <a:extLst>
              <a:ext uri="{FF2B5EF4-FFF2-40B4-BE49-F238E27FC236}">
                <a16:creationId xmlns:a16="http://schemas.microsoft.com/office/drawing/2014/main" id="{558013A1-AF72-46A5-A0AB-5DE4E77A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974726"/>
            <a:ext cx="696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Measure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6" name="Text Box 23">
            <a:extLst>
              <a:ext uri="{FF2B5EF4-FFF2-40B4-BE49-F238E27FC236}">
                <a16:creationId xmlns:a16="http://schemas.microsoft.com/office/drawing/2014/main" id="{72CFF7AB-5C0A-4A4D-9DBD-84191A55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974726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Analyze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77" name="Text Box 24">
            <a:extLst>
              <a:ext uri="{FF2B5EF4-FFF2-40B4-BE49-F238E27FC236}">
                <a16:creationId xmlns:a16="http://schemas.microsoft.com/office/drawing/2014/main" id="{E53919E5-182B-4310-A276-C3B00449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974726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8" name="Text Box 25">
            <a:extLst>
              <a:ext uri="{FF2B5EF4-FFF2-40B4-BE49-F238E27FC236}">
                <a16:creationId xmlns:a16="http://schemas.microsoft.com/office/drawing/2014/main" id="{4734B866-76D1-49A2-99A0-43C48608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974726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Improve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9" name="Text Box 31">
            <a:extLst>
              <a:ext uri="{FF2B5EF4-FFF2-40B4-BE49-F238E27FC236}">
                <a16:creationId xmlns:a16="http://schemas.microsoft.com/office/drawing/2014/main" id="{E9006D08-2879-4097-B0BC-FC61F01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050926"/>
            <a:ext cx="1033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bg1"/>
                </a:solidFill>
                <a:latin typeface="Arial" panose="020B0604020202020204" pitchFamily="34" charset="0"/>
              </a:rPr>
              <a:t>Key Dates ---&gt;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5380" name="Line 32">
            <a:extLst>
              <a:ext uri="{FF2B5EF4-FFF2-40B4-BE49-F238E27FC236}">
                <a16:creationId xmlns:a16="http://schemas.microsoft.com/office/drawing/2014/main" id="{F6AB79ED-6EE2-4F1D-8D1F-41985CFD7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3">
            <a:extLst>
              <a:ext uri="{FF2B5EF4-FFF2-40B4-BE49-F238E27FC236}">
                <a16:creationId xmlns:a16="http://schemas.microsoft.com/office/drawing/2014/main" id="{011F0297-FA98-4F41-9823-22943C858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34">
            <a:extLst>
              <a:ext uri="{FF2B5EF4-FFF2-40B4-BE49-F238E27FC236}">
                <a16:creationId xmlns:a16="http://schemas.microsoft.com/office/drawing/2014/main" id="{6A828F5D-B1C3-4631-86E6-1340E92EA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35">
            <a:extLst>
              <a:ext uri="{FF2B5EF4-FFF2-40B4-BE49-F238E27FC236}">
                <a16:creationId xmlns:a16="http://schemas.microsoft.com/office/drawing/2014/main" id="{7F96CB4D-9D84-4F21-B2ED-B4D878EE9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36">
            <a:extLst>
              <a:ext uri="{FF2B5EF4-FFF2-40B4-BE49-F238E27FC236}">
                <a16:creationId xmlns:a16="http://schemas.microsoft.com/office/drawing/2014/main" id="{66FB3475-E2E8-4B1E-A3A7-25027A00A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90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WordArt 37">
            <a:extLst>
              <a:ext uri="{FF2B5EF4-FFF2-40B4-BE49-F238E27FC236}">
                <a16:creationId xmlns:a16="http://schemas.microsoft.com/office/drawing/2014/main" id="{1A2650C4-DC58-4A91-B8C7-C21D014FFDD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76400" y="6256338"/>
            <a:ext cx="4064000" cy="3794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sz="1600" kern="10">
                <a:solidFill>
                  <a:srgbClr val="0070C0"/>
                </a:solidFill>
                <a:latin typeface="Andale Mono"/>
              </a:rPr>
              <a:t>TEAM MEMBERS</a:t>
            </a:r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213476A8-84CD-400E-8E54-BCA53FCF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2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ANALYZE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FE25D6BC-5933-4833-B148-B8B05384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3970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IMPROVE</a:t>
            </a:r>
          </a:p>
        </p:txBody>
      </p:sp>
      <p:sp>
        <p:nvSpPr>
          <p:cNvPr id="15388" name="Line 43">
            <a:extLst>
              <a:ext uri="{FF2B5EF4-FFF2-40B4-BE49-F238E27FC236}">
                <a16:creationId xmlns:a16="http://schemas.microsoft.com/office/drawing/2014/main" id="{11C6DF8D-6942-48B0-9F38-FA603968B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2900" y="1447800"/>
            <a:ext cx="38100" cy="51879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45">
            <a:extLst>
              <a:ext uri="{FF2B5EF4-FFF2-40B4-BE49-F238E27FC236}">
                <a16:creationId xmlns:a16="http://schemas.microsoft.com/office/drawing/2014/main" id="{8EE7A592-BF16-4B61-B9B2-79D6663F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698500"/>
            <a:ext cx="5816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90" name="Text Box 46">
            <a:extLst>
              <a:ext uri="{FF2B5EF4-FFF2-40B4-BE49-F238E27FC236}">
                <a16:creationId xmlns:a16="http://schemas.microsoft.com/office/drawing/2014/main" id="{C7668F18-9AFD-4A75-8DE5-FC18BA35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609600"/>
            <a:ext cx="5040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panose="020B0604020202020204" pitchFamily="34" charset="0"/>
              </a:rPr>
              <a:t>Process owner: or your Name</a:t>
            </a:r>
          </a:p>
        </p:txBody>
      </p:sp>
      <p:sp>
        <p:nvSpPr>
          <p:cNvPr id="15391" name="Line 54">
            <a:extLst>
              <a:ext uri="{FF2B5EF4-FFF2-40B4-BE49-F238E27FC236}">
                <a16:creationId xmlns:a16="http://schemas.microsoft.com/office/drawing/2014/main" id="{DC6E5FB1-62C3-44D7-ACBF-6B1276365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1346201"/>
            <a:ext cx="0" cy="48942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Text Box 76">
            <a:extLst>
              <a:ext uri="{FF2B5EF4-FFF2-40B4-BE49-F238E27FC236}">
                <a16:creationId xmlns:a16="http://schemas.microsoft.com/office/drawing/2014/main" id="{6BDE8F65-27E3-43C8-A4C0-E61E73EBA78C}"/>
              </a:ext>
            </a:extLst>
          </p:cNvPr>
          <p:cNvSpPr txBox="1">
            <a:spLocks noChangeArrowheads="1"/>
          </p:cNvSpPr>
          <p:nvPr/>
        </p:nvSpPr>
        <p:spPr bwMode="auto">
          <a:xfrm rot="20082084">
            <a:off x="3581400" y="2655888"/>
            <a:ext cx="46355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70C0"/>
                </a:solidFill>
                <a:latin typeface="Stencil" panose="040409050D0802020404" pitchFamily="82" charset="0"/>
              </a:rPr>
              <a:t>Storyboard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0070C0"/>
                </a:solidFill>
                <a:latin typeface="Stencil" panose="040409050D0802020404" pitchFamily="82" charset="0"/>
              </a:rPr>
              <a:t>template</a:t>
            </a:r>
          </a:p>
        </p:txBody>
      </p:sp>
      <p:sp>
        <p:nvSpPr>
          <p:cNvPr id="15393" name="Line 77">
            <a:extLst>
              <a:ext uri="{FF2B5EF4-FFF2-40B4-BE49-F238E27FC236}">
                <a16:creationId xmlns:a16="http://schemas.microsoft.com/office/drawing/2014/main" id="{5F17919E-DFBA-4C7F-80EA-05E5EE988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Rectangle 78">
            <a:extLst>
              <a:ext uri="{FF2B5EF4-FFF2-40B4-BE49-F238E27FC236}">
                <a16:creationId xmlns:a16="http://schemas.microsoft.com/office/drawing/2014/main" id="{733286B1-593E-45FE-8575-9DF837DA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962400"/>
            <a:ext cx="13716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>
            <a:spAutoFit/>
          </a:bodyPr>
          <a:lstStyle/>
          <a:p>
            <a:pPr algn="ctr" defTabSz="885825">
              <a:defRPr/>
            </a:pPr>
            <a:r>
              <a:rPr lang="en-US" sz="13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</a:t>
            </a:r>
          </a:p>
        </p:txBody>
      </p:sp>
      <p:pic>
        <p:nvPicPr>
          <p:cNvPr id="15395" name="Picture 2">
            <a:extLst>
              <a:ext uri="{FF2B5EF4-FFF2-40B4-BE49-F238E27FC236}">
                <a16:creationId xmlns:a16="http://schemas.microsoft.com/office/drawing/2014/main" id="{053FA1A0-65EE-4D7E-8C64-B6D605516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9" y="11114"/>
            <a:ext cx="8350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CCF9E-9C5F-4497-9FEA-EED753D1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01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571D96-1816-4C51-84FB-67D233C6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98920"/>
              </p:ext>
            </p:extLst>
          </p:nvPr>
        </p:nvGraphicFramePr>
        <p:xfrm>
          <a:off x="790113" y="1497013"/>
          <a:ext cx="10528916" cy="45486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0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2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Requirements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Points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1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A) An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executive summary is provided in the storyboard format including: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storyboard presented in 1 PowerPoint slide? Follows DMAIC?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tools/graphs/charts used and clearly visible? Do they support findings and conclusions Are arrows, call-out boxes, etc. used to summarize, highlight questions and key learnings? Are expected results clear? And next steps noted?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B)Is it a cohesive presentation opening with the business process and problem statement? The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back-up slides (5-15) detail and support the storyboard content.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C) Was the success measure clearly identified, operationally defined and baseline identified? (Was the data identified as continuous or discrete, includes SQL?)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D) Was the data measurement plan or data stratification tree included?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E) Was the data collection method identified?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F) Was there rationale for the sample size taken? Use of the formula? Is there any reference to measurement error and how to minimize?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G) Are at least 5 different tools and techniques clearly identified? Are the tools linked/ pertinent to the data analysis?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H) Does the data analysis clearly tie to the problem conclusion?  Is the “discovery” clear to the reader?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4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BA5C11B-F735-4991-B349-FEF08F46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73038"/>
            <a:ext cx="77724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Process Improvement Project </a:t>
            </a:r>
          </a:p>
          <a:p>
            <a:pPr>
              <a:defRPr/>
            </a:pPr>
            <a:r>
              <a:rPr lang="en-US" altLang="en-US" sz="2800" b="1" kern="0" dirty="0">
                <a:latin typeface="Arial" panose="020B0604020202020204" pitchFamily="34" charset="0"/>
              </a:rPr>
              <a:t> -Rubric-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59A47-1FE1-49AF-A6B9-25074A58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Points from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DMAIC, Y=f(x)</a:t>
            </a:r>
          </a:p>
          <a:p>
            <a:pPr fontAlgn="t"/>
            <a:r>
              <a:rPr lang="en-US" dirty="0"/>
              <a:t>Types of Data – Discrete or Continuous</a:t>
            </a:r>
          </a:p>
          <a:p>
            <a:r>
              <a:rPr lang="en-US" dirty="0"/>
              <a:t>Defects and SQL</a:t>
            </a:r>
          </a:p>
          <a:p>
            <a:r>
              <a:rPr lang="en-US" dirty="0"/>
              <a:t>Operation Definitions and Describing Data</a:t>
            </a:r>
          </a:p>
          <a:p>
            <a:r>
              <a:rPr lang="en-US" dirty="0"/>
              <a:t>Soft Tools</a:t>
            </a:r>
          </a:p>
          <a:p>
            <a:pPr fontAlgn="t"/>
            <a:r>
              <a:rPr lang="en-US" dirty="0"/>
              <a:t>Kappa for checking Measurement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E152-C622-4191-BD1D-C1DAA43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or Continuous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– whole numbers only. You can’t have half of a child</a:t>
            </a:r>
          </a:p>
          <a:p>
            <a:r>
              <a:rPr lang="en-US" dirty="0"/>
              <a:t>Continuous – measurement – using a scale with numbers possible such as 1.2, 15.85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What type of data is:</a:t>
            </a:r>
          </a:p>
          <a:p>
            <a:r>
              <a:rPr lang="en-US" dirty="0"/>
              <a:t>Number of blue cars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Inches of snow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CA10C-3E9C-41F7-A606-BD0418DF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661" y="0"/>
            <a:ext cx="9144000" cy="947372"/>
          </a:xfrm>
        </p:spPr>
        <p:txBody>
          <a:bodyPr>
            <a:normAutofit/>
          </a:bodyPr>
          <a:lstStyle/>
          <a:p>
            <a:r>
              <a:rPr lang="en-US" sz="3600" dirty="0"/>
              <a:t>Defects and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225" y="664692"/>
            <a:ext cx="8985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defect is not meeting customer requirements.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terms of your projects, you must calculate SQL which requires you to identify a defect.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Using my example of getting pre-launch product data to include in a bid tool – a defect could be anytime I didn’t receive the pre-launch data at least 30 days prior to launch.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trying to save additional money per week, anytime you didn’t save at least X dollars or X percent of your income per week or per day etc., would be a defect.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cutting sugar intake, any time you exceeded the daily recommended amount of sugar per day you could count it as a defect.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SQL – Sigma Quality Level - A sigma quality level serves as an indicator of how often defects are likely to occur in processes, parts, or products.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 It can be used to describe if the process is capable of meeting customer requirements.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best possible process in the world would have a Sigma Level of +∞ (infinity) and the worst possible process in the world would have a Sigma Level of –∞ (negative infinity).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1" y="2899666"/>
            <a:ext cx="5139319" cy="39938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530" y="3139751"/>
            <a:ext cx="670770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Sigma Quality Levels are based on DPMO</a:t>
            </a:r>
          </a:p>
          <a:p>
            <a:r>
              <a:rPr lang="en-US" sz="1400" dirty="0"/>
              <a:t>How do you calculate DPMO &amp; SQL?</a:t>
            </a:r>
          </a:p>
          <a:p>
            <a:r>
              <a:rPr lang="en-US" sz="1400" dirty="0"/>
              <a:t>Note: Timeframe can be a day, week, month, year…</a:t>
            </a:r>
          </a:p>
          <a:p>
            <a:endParaRPr lang="en-US" sz="1400" dirty="0"/>
          </a:p>
          <a:p>
            <a:r>
              <a:rPr lang="en-US" sz="1400" b="1" dirty="0"/>
              <a:t>Start by defining a defect</a:t>
            </a:r>
          </a:p>
          <a:p>
            <a:r>
              <a:rPr lang="en-US" sz="1400" b="1" dirty="0"/>
              <a:t>  </a:t>
            </a:r>
            <a:r>
              <a:rPr lang="en-US" sz="1400" dirty="0"/>
              <a:t>A defect could be a late payment, spending for a week that is over your target, a blood pressure measurement over your goal, a day without exercise, etc.</a:t>
            </a:r>
          </a:p>
          <a:p>
            <a:r>
              <a:rPr lang="en-US" sz="1400" dirty="0"/>
              <a:t>   e.g. for a sales order – wrong quantity, wrong item, wrong price = 3 possible defects on each order</a:t>
            </a:r>
          </a:p>
          <a:p>
            <a:endParaRPr lang="en-US" sz="1400" dirty="0"/>
          </a:p>
          <a:p>
            <a:r>
              <a:rPr lang="en-US" sz="1400" dirty="0"/>
              <a:t>1. Defect opportunities per unit: 			D = 3</a:t>
            </a:r>
          </a:p>
          <a:p>
            <a:r>
              <a:rPr lang="en-US" sz="1400" dirty="0"/>
              <a:t>2. Units produced </a:t>
            </a:r>
            <a:r>
              <a:rPr lang="en-US" sz="1400" b="1" dirty="0"/>
              <a:t>per timeframe: </a:t>
            </a:r>
            <a:r>
              <a:rPr lang="en-US" sz="1400" dirty="0"/>
              <a:t>			U = 100</a:t>
            </a:r>
          </a:p>
          <a:p>
            <a:r>
              <a:rPr lang="en-US" sz="1400" dirty="0"/>
              <a:t>3. Total possible defects </a:t>
            </a:r>
            <a:r>
              <a:rPr lang="en-US" sz="1400" b="1" dirty="0"/>
              <a:t>per timeframe</a:t>
            </a:r>
            <a:r>
              <a:rPr lang="en-US" sz="1400" dirty="0"/>
              <a:t>: 		D × U = 300</a:t>
            </a:r>
          </a:p>
          <a:p>
            <a:r>
              <a:rPr lang="en-US" sz="1400" dirty="0"/>
              <a:t>4. Total actual defects </a:t>
            </a:r>
            <a:r>
              <a:rPr lang="en-US" sz="1400" b="1" dirty="0"/>
              <a:t>during that timeframe</a:t>
            </a:r>
            <a:r>
              <a:rPr lang="en-US" sz="1400" dirty="0"/>
              <a:t>:		A = 20</a:t>
            </a:r>
          </a:p>
          <a:p>
            <a:r>
              <a:rPr lang="en-US" sz="1400" dirty="0"/>
              <a:t>5. Defect per opportunity rate: 		            	A ÷ DU = DPO = .067</a:t>
            </a:r>
          </a:p>
          <a:p>
            <a:r>
              <a:rPr lang="en-US" sz="1400" dirty="0"/>
              <a:t>6. Defects per million opportunities (DPMO): 	                        DPO × 1,000,000 = 67,000</a:t>
            </a:r>
          </a:p>
          <a:p>
            <a:r>
              <a:rPr lang="en-US" sz="1400" dirty="0"/>
              <a:t>7. SQL value (from SQL table):			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9933" y="3995534"/>
            <a:ext cx="8822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3 Ways to Measure the </a:t>
            </a:r>
            <a:r>
              <a:rPr lang="en-US" sz="2000" b="1" u="sng" dirty="0"/>
              <a:t>Dispersion</a:t>
            </a:r>
            <a:r>
              <a:rPr lang="en-US" sz="2000" u="sng" dirty="0"/>
              <a:t> </a:t>
            </a:r>
            <a:r>
              <a:rPr lang="en-US" sz="2000" b="1" u="sng" dirty="0"/>
              <a:t>or Spread </a:t>
            </a:r>
            <a:r>
              <a:rPr lang="en-US" sz="2000" u="sng" dirty="0"/>
              <a:t>of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Range</a:t>
            </a:r>
            <a:r>
              <a:rPr lang="en-US" sz="2000" dirty="0"/>
              <a:t>: </a:t>
            </a:r>
            <a:r>
              <a:rPr lang="en-US" altLang="en-US" sz="2000" dirty="0">
                <a:solidFill>
                  <a:srgbClr val="000000"/>
                </a:solidFill>
              </a:rPr>
              <a:t>The range of a data set is the difference between the largest value and the smallest value in the data set: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Standard Deviation</a:t>
            </a:r>
            <a:r>
              <a:rPr lang="en-US" sz="2000" dirty="0"/>
              <a:t>: </a:t>
            </a:r>
            <a:r>
              <a:rPr lang="en-US" altLang="en-US" sz="2000" dirty="0">
                <a:solidFill>
                  <a:srgbClr val="000000"/>
                </a:solidFill>
              </a:rPr>
              <a:t>may be interpreted as the typical difference between a data value and the sample mean for a given data set. </a:t>
            </a:r>
            <a:r>
              <a:rPr lang="en-US" altLang="en-US" sz="2000" b="1" dirty="0">
                <a:solidFill>
                  <a:srgbClr val="FF0000"/>
                </a:solidFill>
              </a:rPr>
              <a:t>i.e. 10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Variance</a:t>
            </a:r>
            <a:r>
              <a:rPr lang="en-US" sz="2000" dirty="0"/>
              <a:t>: is approximately the mean of the squared deviations in the sample given by the formula, </a:t>
            </a:r>
            <a:r>
              <a:rPr lang="en-US" sz="2000" b="1" u="sng" dirty="0">
                <a:solidFill>
                  <a:srgbClr val="FF0000"/>
                </a:solidFill>
              </a:rPr>
              <a:t>standard deviation squared, i.e. 100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64" y="5834290"/>
            <a:ext cx="837141" cy="427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636" y="-109515"/>
            <a:ext cx="9144000" cy="1023916"/>
          </a:xfrm>
        </p:spPr>
        <p:txBody>
          <a:bodyPr>
            <a:normAutofit/>
          </a:bodyPr>
          <a:lstStyle/>
          <a:p>
            <a:r>
              <a:rPr lang="en-US" sz="3600" dirty="0"/>
              <a:t>Describing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2792" y="742164"/>
            <a:ext cx="89612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3 Ways to Measure the </a:t>
            </a:r>
            <a:r>
              <a:rPr lang="en-US" sz="2000" b="1" u="sng" dirty="0"/>
              <a:t>Center </a:t>
            </a:r>
            <a:r>
              <a:rPr lang="en-US" sz="2000" u="sng" dirty="0"/>
              <a:t>of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Mean</a:t>
            </a:r>
            <a:r>
              <a:rPr lang="en-US" sz="2000" dirty="0"/>
              <a:t>(average): </a:t>
            </a:r>
            <a:r>
              <a:rPr lang="en-US" altLang="en-US" sz="2000" dirty="0">
                <a:solidFill>
                  <a:srgbClr val="000000"/>
                </a:solidFill>
              </a:rPr>
              <a:t>To find the mean of the values in a data set, simply add up all the numbers and divide by how many numbers you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Mode</a:t>
            </a:r>
            <a:r>
              <a:rPr lang="en-US" sz="2000" dirty="0"/>
              <a:t>(most frequent value): </a:t>
            </a:r>
            <a:r>
              <a:rPr lang="en-US" altLang="en-US" sz="2000" dirty="0">
                <a:solidFill>
                  <a:srgbClr val="000000"/>
                </a:solidFill>
              </a:rPr>
              <a:t>The mode of a data set is the data value that occurs with the greatest frequency.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u="sng" dirty="0"/>
              <a:t>Median</a:t>
            </a:r>
            <a:r>
              <a:rPr lang="en-US" sz="2000" dirty="0"/>
              <a:t>(middle point of the data): </a:t>
            </a:r>
            <a:r>
              <a:rPr lang="en-US" altLang="en-US" sz="2000" dirty="0">
                <a:solidFill>
                  <a:srgbClr val="000000"/>
                </a:solidFill>
              </a:rPr>
              <a:t>The median of a data set is the </a:t>
            </a:r>
            <a:r>
              <a:rPr lang="en-US" altLang="en-US" sz="2000" i="1" dirty="0">
                <a:solidFill>
                  <a:srgbClr val="000000"/>
                </a:solidFill>
              </a:rPr>
              <a:t>middle data value</a:t>
            </a:r>
            <a:r>
              <a:rPr lang="en-US" altLang="en-US" sz="2000" dirty="0">
                <a:solidFill>
                  <a:srgbClr val="000000"/>
                </a:solidFill>
              </a:rPr>
              <a:t> when the data are put into ascending order. Half of the data values lie below the median, and half lie above. If the sample size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  <a:r>
              <a:rPr lang="en-US" altLang="en-US" sz="2000" dirty="0">
                <a:solidFill>
                  <a:srgbClr val="000000"/>
                </a:solidFill>
              </a:rPr>
              <a:t> is odd, then the median is the middle value. If the sample size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  <a:r>
              <a:rPr lang="en-US" altLang="en-US" sz="2000" dirty="0">
                <a:solidFill>
                  <a:srgbClr val="000000"/>
                </a:solidFill>
              </a:rPr>
              <a:t> is even, then the median is the mean of the two middle data values.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89" y="5226718"/>
            <a:ext cx="837141" cy="330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6924" y="1859339"/>
            <a:ext cx="1845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Easy to</a:t>
            </a:r>
          </a:p>
          <a:p>
            <a:r>
              <a:rPr lang="en-US" dirty="0"/>
              <a:t>use Excel to</a:t>
            </a:r>
          </a:p>
          <a:p>
            <a:r>
              <a:rPr lang="en-US" dirty="0"/>
              <a:t>calculate these</a:t>
            </a:r>
          </a:p>
          <a:p>
            <a:r>
              <a:rPr lang="en-US" dirty="0"/>
              <a:t>=average</a:t>
            </a:r>
          </a:p>
          <a:p>
            <a:r>
              <a:rPr lang="en-US" dirty="0"/>
              <a:t>=mode</a:t>
            </a:r>
          </a:p>
          <a:p>
            <a:r>
              <a:rPr lang="en-US" dirty="0"/>
              <a:t>=median</a:t>
            </a:r>
          </a:p>
          <a:p>
            <a:endParaRPr lang="en-US" dirty="0"/>
          </a:p>
          <a:p>
            <a:r>
              <a:rPr lang="en-US" dirty="0"/>
              <a:t>=max(   ) – min(  )</a:t>
            </a:r>
          </a:p>
          <a:p>
            <a:r>
              <a:rPr lang="en-US" dirty="0"/>
              <a:t>=</a:t>
            </a:r>
            <a:r>
              <a:rPr lang="en-US" dirty="0" err="1"/>
              <a:t>stdev.s</a:t>
            </a:r>
            <a:endParaRPr lang="en-US" dirty="0"/>
          </a:p>
          <a:p>
            <a:r>
              <a:rPr lang="en-US" dirty="0"/>
              <a:t>=</a:t>
            </a:r>
            <a:r>
              <a:rPr lang="en-US" dirty="0" err="1"/>
              <a:t>var.s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2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you use Kappa for discrete or continuous data?</a:t>
            </a:r>
          </a:p>
          <a:p>
            <a:r>
              <a:rPr lang="en-US" dirty="0"/>
              <a:t>What is the difference between reproducibility and repeatability?</a:t>
            </a:r>
          </a:p>
          <a:p>
            <a:r>
              <a:rPr lang="en-US" dirty="0"/>
              <a:t>Questions on the formula?</a:t>
            </a:r>
          </a:p>
          <a:p>
            <a:r>
              <a:rPr lang="en-US" dirty="0"/>
              <a:t>What is a good Kappa level?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F899-CE2B-452B-95BB-1D0C6B29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4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next?  </a:t>
            </a:r>
            <a:r>
              <a:rPr lang="en-US" sz="2800" dirty="0"/>
              <a:t>(from Syllabus with Due Dates)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7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7EB5-3001-4CCF-BBF0-3D7CD90B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32B86E-9FF7-4481-AB04-03A112A6B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13809"/>
              </p:ext>
            </p:extLst>
          </p:nvPr>
        </p:nvGraphicFramePr>
        <p:xfrm>
          <a:off x="838200" y="2072851"/>
          <a:ext cx="10515600" cy="181927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1734536554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1791542115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3596862841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Class Assignments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/ Post Location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/ Date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1915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1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 : textbook Ch.1, 2 &amp; 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02135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Problem Definition Worksheet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1 = Jan 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415217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31717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Quiz #1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2 = Jan 23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9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Review the asynchronous portion of class BEFORE each session</a:t>
            </a:r>
          </a:p>
          <a:p>
            <a:r>
              <a:rPr lang="en-US" dirty="0"/>
              <a:t>One person speaking at a time – Raise hand or Type in Chat</a:t>
            </a:r>
          </a:p>
          <a:p>
            <a:r>
              <a:rPr lang="en-US" dirty="0"/>
              <a:t>Start and end on time – Plan to sign in 5-10 minutes before class starts</a:t>
            </a:r>
          </a:p>
          <a:p>
            <a:r>
              <a:rPr lang="en-US" dirty="0"/>
              <a:t>Avoid turning your video off</a:t>
            </a:r>
          </a:p>
          <a:p>
            <a:r>
              <a:rPr lang="en-US" dirty="0"/>
              <a:t>Use headset </a:t>
            </a:r>
          </a:p>
          <a:p>
            <a:r>
              <a:rPr lang="en-US" dirty="0"/>
              <a:t>If something is not working right, try another browser</a:t>
            </a:r>
          </a:p>
          <a:p>
            <a:r>
              <a:rPr lang="en-US" dirty="0"/>
              <a:t>If difficulties continue, contact 2SU Student Support at 844-797-5622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317CB-8805-4396-99CC-354D31C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3682A-E62E-4748-8B39-F933BE17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80" y="1518082"/>
            <a:ext cx="10804124" cy="483826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2SU – Course material, grades. Be sure to click on ‘Upload’ when posting your work. If nothing is posted, no grade will be given. See next slide for guidance.</a:t>
            </a:r>
          </a:p>
          <a:p>
            <a:r>
              <a:rPr lang="en-US" sz="2000" dirty="0" err="1"/>
              <a:t>LaunchPad</a:t>
            </a:r>
            <a:r>
              <a:rPr lang="en-US" sz="2000" dirty="0"/>
              <a:t> – some Homework is to be done here. </a:t>
            </a:r>
          </a:p>
          <a:p>
            <a:r>
              <a:rPr lang="en-US" sz="2000" dirty="0"/>
              <a:t>Live Sessions – University policy – must attend 9 of 10 sessions. All are recorded so you can watch later</a:t>
            </a:r>
          </a:p>
          <a:p>
            <a:r>
              <a:rPr lang="en-US" sz="2000" dirty="0"/>
              <a:t>The final will be held during our Live Session 11.</a:t>
            </a:r>
          </a:p>
          <a:p>
            <a:r>
              <a:rPr lang="en-US" sz="2000" dirty="0"/>
              <a:t>Class Wall – all my communication to be posted on Class wall as others may have same question. If you have a private question, feel free to e-mail me at </a:t>
            </a:r>
            <a:r>
              <a:rPr lang="en-US" sz="2000" dirty="0">
                <a:hlinkClick r:id="rId2"/>
              </a:rPr>
              <a:t>dryan01@syr.edu</a:t>
            </a:r>
            <a:endParaRPr lang="en-US" sz="2000" dirty="0"/>
          </a:p>
          <a:p>
            <a:r>
              <a:rPr lang="en-US" sz="2000" dirty="0"/>
              <a:t>Please use your syr.edu email address</a:t>
            </a:r>
          </a:p>
          <a:p>
            <a:r>
              <a:rPr lang="en-US" sz="2000" dirty="0"/>
              <a:t>Files – there are many documents including rubrics posted under Files, including our Syllabus with Due Dates</a:t>
            </a:r>
          </a:p>
          <a:p>
            <a:r>
              <a:rPr lang="en-US" sz="2000" dirty="0"/>
              <a:t>All work is 10% off per day late, up to 4 days, then no credit can be given.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Book- “Understanding Variation” – Required reading, needed for Week 8</a:t>
            </a:r>
          </a:p>
          <a:p>
            <a:r>
              <a:rPr lang="en-US" sz="2000" dirty="0"/>
              <a:t>Office hours – are posted as Zoom meeting in 2SU. Most are Thursday evenings from 9-10 pm Eastern time zone. All are welcome. No appointment needed. First come, first served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16161-2695-47E9-9CFC-47D9CC67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987-9877-42E7-85B7-22C805BB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dirty="0"/>
              <a:t>Posting assignments in 2SU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D2FE2-35DD-43F8-8203-009318D1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78" y="1475363"/>
            <a:ext cx="6525086" cy="50541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2F03-86C0-48F4-8FBD-2F293347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0C795-BEE9-48BC-91D0-5F1EF623E5A0}"/>
              </a:ext>
            </a:extLst>
          </p:cNvPr>
          <p:cNvCxnSpPr>
            <a:cxnSpLocks/>
          </p:cNvCxnSpPr>
          <p:nvPr/>
        </p:nvCxnSpPr>
        <p:spPr>
          <a:xfrm flipH="1">
            <a:off x="6232124" y="3346882"/>
            <a:ext cx="4119239" cy="682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DA1316-4F47-461A-8A1E-64B2F247FC41}"/>
              </a:ext>
            </a:extLst>
          </p:cNvPr>
          <p:cNvSpPr txBox="1"/>
          <p:nvPr/>
        </p:nvSpPr>
        <p:spPr>
          <a:xfrm>
            <a:off x="10466773" y="2885160"/>
            <a:ext cx="1590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click</a:t>
            </a:r>
          </a:p>
          <a:p>
            <a:r>
              <a:rPr lang="en-US" dirty="0"/>
              <a:t>on the Upload</a:t>
            </a:r>
          </a:p>
          <a:p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383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FFAE-C062-4291-BC7D-8BC80BE8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2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Posting assignments in 2SU,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342DD-61BF-4131-86B7-674780B9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7" y="892416"/>
            <a:ext cx="7218662" cy="1572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061F3-276C-4149-BEB7-EF61EFB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93317-C19F-41EF-87C9-EDE32F2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58" y="2250375"/>
            <a:ext cx="5020689" cy="43233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EEEA6B-8918-4805-A16F-0AA147CD8656}"/>
              </a:ext>
            </a:extLst>
          </p:cNvPr>
          <p:cNvCxnSpPr>
            <a:cxnSpLocks/>
          </p:cNvCxnSpPr>
          <p:nvPr/>
        </p:nvCxnSpPr>
        <p:spPr>
          <a:xfrm>
            <a:off x="838200" y="4085948"/>
            <a:ext cx="2277862" cy="45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132684-576C-48FC-8C68-59C5FF34E900}"/>
              </a:ext>
            </a:extLst>
          </p:cNvPr>
          <p:cNvSpPr txBox="1"/>
          <p:nvPr/>
        </p:nvSpPr>
        <p:spPr>
          <a:xfrm>
            <a:off x="178076" y="3162618"/>
            <a:ext cx="1743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to be sure</a:t>
            </a:r>
          </a:p>
          <a:p>
            <a:r>
              <a:rPr lang="en-US" dirty="0"/>
              <a:t>your intended</a:t>
            </a:r>
          </a:p>
          <a:p>
            <a:r>
              <a:rPr lang="en-US" dirty="0"/>
              <a:t>File has posted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FC0FA-B2D7-4957-A2E5-82A74C5B143B}"/>
              </a:ext>
            </a:extLst>
          </p:cNvPr>
          <p:cNvSpPr txBox="1"/>
          <p:nvPr/>
        </p:nvSpPr>
        <p:spPr>
          <a:xfrm>
            <a:off x="8610600" y="3162618"/>
            <a:ext cx="3458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 have seen an increase in </a:t>
            </a:r>
          </a:p>
          <a:p>
            <a:r>
              <a:rPr lang="en-US" b="1" dirty="0">
                <a:solidFill>
                  <a:srgbClr val="0070C0"/>
                </a:solidFill>
              </a:rPr>
              <a:t>assignments not posted</a:t>
            </a:r>
          </a:p>
          <a:p>
            <a:r>
              <a:rPr lang="en-US" b="1" dirty="0">
                <a:solidFill>
                  <a:srgbClr val="0070C0"/>
                </a:solidFill>
              </a:rPr>
              <a:t>when a student types a message.. </a:t>
            </a:r>
          </a:p>
          <a:p>
            <a:r>
              <a:rPr lang="en-US" b="1" dirty="0">
                <a:solidFill>
                  <a:srgbClr val="0070C0"/>
                </a:solidFill>
              </a:rPr>
              <a:t>(such as Dear Professor, </a:t>
            </a:r>
          </a:p>
          <a:p>
            <a:r>
              <a:rPr lang="en-US" b="1" dirty="0">
                <a:solidFill>
                  <a:srgbClr val="0070C0"/>
                </a:solidFill>
              </a:rPr>
              <a:t>please see my assignment </a:t>
            </a:r>
          </a:p>
          <a:p>
            <a:r>
              <a:rPr lang="en-US" b="1" dirty="0">
                <a:solidFill>
                  <a:srgbClr val="0070C0"/>
                </a:solidFill>
              </a:rPr>
              <a:t>below…)</a:t>
            </a:r>
          </a:p>
        </p:txBody>
      </p:sp>
    </p:spTree>
    <p:extLst>
      <p:ext uri="{BB962C8B-B14F-4D97-AF65-F5344CB8AC3E}">
        <p14:creationId xmlns:p14="http://schemas.microsoft.com/office/powerpoint/2010/main" val="85758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Advice from Students in Previous 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29136"/>
              </p:ext>
            </p:extLst>
          </p:nvPr>
        </p:nvGraphicFramePr>
        <p:xfrm>
          <a:off x="639582" y="959862"/>
          <a:ext cx="11213961" cy="6385560"/>
        </p:xfrm>
        <a:graphic>
          <a:graphicData uri="http://schemas.openxmlformats.org/drawingml/2006/table">
            <a:tbl>
              <a:tblPr/>
              <a:tblGrid>
                <a:gridCol w="11213961">
                  <a:extLst>
                    <a:ext uri="{9D8B030D-6E8A-4147-A177-3AD203B41FA5}">
                      <a16:colId xmlns:a16="http://schemas.microsoft.com/office/drawing/2014/main" val="874569499"/>
                    </a:ext>
                  </a:extLst>
                </a:gridCol>
              </a:tblGrid>
              <a:tr h="27493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58612"/>
                  </a:ext>
                </a:extLst>
              </a:tr>
              <a:tr h="134493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drag your feet on the project! Don’t wait until the last week!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hardcopy textbook, the online one is a pain to use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read the textbook.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recommendation to choose a continuous y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Choose a main measure that you can gather data on daily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789266"/>
                  </a:ext>
                </a:extLst>
              </a:tr>
              <a:tr h="54243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 the asynchronous videos as many times as possible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listening to replays using the 1.5X or 2.0X playback mode which helps get refreshers but in less time.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62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something related to the final project every week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77614"/>
                  </a:ext>
                </a:extLst>
              </a:tr>
              <a:tr h="54243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 an interesting project topic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be afraid to ask for project guidance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1095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models in excel to help you - and keep notes on the rules for the model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58250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 up with the work because each topic builds on the next one.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10292"/>
                  </a:ext>
                </a:extLst>
              </a:tr>
              <a:tr h="21474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Practice the excel stuff 2) Find people in class to study/practice with 3) attend office hours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you want to print out the a-synch work, doing so with keyframes will save paper by highlighting the summary slides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they are keeping up with the videos and slides rather than spending time with the text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a little of your project as the material is covered. Take good notes and label your notes because there is a lot of material to retain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you're struggling with a topic, try to review practice problems early and seek assistance with your success advisor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Wyzant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calm, do the homework, you’ll be fine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08949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086952"/>
                  </a:ext>
                </a:extLst>
              </a:tr>
              <a:tr h="274932">
                <a:tc>
                  <a:txBody>
                    <a:bodyPr/>
                    <a:lstStyle/>
                    <a:p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533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DFC42-0A58-4DBD-9850-CF2C3C4C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287"/>
            <a:ext cx="10515600" cy="4818063"/>
          </a:xfrm>
        </p:spPr>
        <p:txBody>
          <a:bodyPr/>
          <a:lstStyle/>
          <a:p>
            <a:r>
              <a:rPr lang="en-US" dirty="0"/>
              <a:t>Data analysis and decision making – in the context of DMAIC</a:t>
            </a:r>
          </a:p>
          <a:p>
            <a:r>
              <a:rPr lang="en-US" dirty="0"/>
              <a:t>Outline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5" y="1792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98171"/>
              </p:ext>
            </p:extLst>
          </p:nvPr>
        </p:nvGraphicFramePr>
        <p:xfrm>
          <a:off x="3090672" y="2249488"/>
          <a:ext cx="4553711" cy="447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098">
                  <a:extLst>
                    <a:ext uri="{9D8B030D-6E8A-4147-A177-3AD203B41FA5}">
                      <a16:colId xmlns:a16="http://schemas.microsoft.com/office/drawing/2014/main" val="4062858290"/>
                    </a:ext>
                  </a:extLst>
                </a:gridCol>
                <a:gridCol w="3971613">
                  <a:extLst>
                    <a:ext uri="{9D8B030D-6E8A-4147-A177-3AD203B41FA5}">
                      <a16:colId xmlns:a16="http://schemas.microsoft.com/office/drawing/2014/main" val="3480292792"/>
                    </a:ext>
                  </a:extLst>
                </a:gridCol>
              </a:tblGrid>
              <a:tr h="241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MBC 638 Data Analysis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6755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465301"/>
                  </a:ext>
                </a:extLst>
              </a:tr>
              <a:tr h="225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Content Covered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0404447"/>
                  </a:ext>
                </a:extLst>
              </a:tr>
              <a:tr h="742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DMAIC, continuous v. discrete data, y=f(x), SQL, Operational definitions, descriptive statistics, charts/graphs/soft tools, Kappa measure, repeatability/reproducibility concept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001270"/>
                  </a:ext>
                </a:extLst>
              </a:tr>
              <a:tr h="558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Analyzing a current process, developing a process map, id non-value added steps/waste, identifying key metrics, calculating mean &amp; std deviation &amp; SQL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1397525"/>
                  </a:ext>
                </a:extLst>
              </a:tr>
              <a:tr h="3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Normal &amp; binomial distributions, CLT, using Excel, hypothesis testing, alpha &amp;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87051"/>
                  </a:ext>
                </a:extLst>
              </a:tr>
              <a:tr h="20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Chi-square test of independence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1157174"/>
                  </a:ext>
                </a:extLst>
              </a:tr>
              <a:tr h="20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Confidence intervals and sample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1282744"/>
                  </a:ext>
                </a:extLst>
              </a:tr>
              <a:tr h="20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Correlation, simple linear 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0207931"/>
                  </a:ext>
                </a:extLst>
              </a:tr>
              <a:tr h="3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regression, F-test, model building, categorical input variables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8683782"/>
                  </a:ext>
                </a:extLst>
              </a:tr>
              <a:tr h="3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Different control charts, using CCs to problem solve, signal v. noise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5700183"/>
                  </a:ext>
                </a:extLst>
              </a:tr>
              <a:tr h="558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 series forecasting, autocorrelation, 1st order autoregressive model, moving average model, exponential smoothing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509471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Course summary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29796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E321-118C-456A-83A7-DB5C440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86387" y="2972594"/>
          <a:ext cx="1419225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876229528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3333965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Total Points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Final Grade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extLst>
                  <a:ext uri="{0D108BD9-81ED-4DB2-BD59-A6C34878D82A}">
                    <a16:rowId xmlns:a16="http://schemas.microsoft.com/office/drawing/2014/main" val="228436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95-100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A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8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90-94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A-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89991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87-89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B+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68409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84-86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B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2789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80-83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B-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91300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76-79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C+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15167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72-75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61081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66-71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C-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72510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&lt;65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F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9857144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826"/>
              </p:ext>
            </p:extLst>
          </p:nvPr>
        </p:nvGraphicFramePr>
        <p:xfrm>
          <a:off x="633046" y="1757382"/>
          <a:ext cx="2084943" cy="3834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707">
                  <a:extLst>
                    <a:ext uri="{9D8B030D-6E8A-4147-A177-3AD203B41FA5}">
                      <a16:colId xmlns:a16="http://schemas.microsoft.com/office/drawing/2014/main" val="3237262521"/>
                    </a:ext>
                  </a:extLst>
                </a:gridCol>
                <a:gridCol w="983236">
                  <a:extLst>
                    <a:ext uri="{9D8B030D-6E8A-4147-A177-3AD203B41FA5}">
                      <a16:colId xmlns:a16="http://schemas.microsoft.com/office/drawing/2014/main" val="948558177"/>
                    </a:ext>
                  </a:extLst>
                </a:gridCol>
              </a:tblGrid>
              <a:tr h="7389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Total Points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Final Grade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b"/>
                </a:tc>
                <a:extLst>
                  <a:ext uri="{0D108BD9-81ED-4DB2-BD59-A6C34878D82A}">
                    <a16:rowId xmlns:a16="http://schemas.microsoft.com/office/drawing/2014/main" val="2483802418"/>
                  </a:ext>
                </a:extLst>
              </a:tr>
              <a:tr h="508618"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95-100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A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215128896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90-94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A-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402945862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87-89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B+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87273027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84-86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B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3118828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80-83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B-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957278124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76-79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C+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50265123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72-75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C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22801509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66-71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C-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759204073"/>
                  </a:ext>
                </a:extLst>
              </a:tr>
              <a:tr h="32337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&lt;65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dirty="0">
                          <a:effectLst/>
                        </a:rPr>
                        <a:t>F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511476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31F9BF-7D39-41D4-95A1-4051C0FF5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2641"/>
              </p:ext>
            </p:extLst>
          </p:nvPr>
        </p:nvGraphicFramePr>
        <p:xfrm>
          <a:off x="3169328" y="1690688"/>
          <a:ext cx="7733133" cy="4296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1704">
                  <a:extLst>
                    <a:ext uri="{9D8B030D-6E8A-4147-A177-3AD203B41FA5}">
                      <a16:colId xmlns:a16="http://schemas.microsoft.com/office/drawing/2014/main" val="3810439658"/>
                    </a:ext>
                  </a:extLst>
                </a:gridCol>
                <a:gridCol w="1724971">
                  <a:extLst>
                    <a:ext uri="{9D8B030D-6E8A-4147-A177-3AD203B41FA5}">
                      <a16:colId xmlns:a16="http://schemas.microsoft.com/office/drawing/2014/main" val="2174563938"/>
                    </a:ext>
                  </a:extLst>
                </a:gridCol>
                <a:gridCol w="1476458">
                  <a:extLst>
                    <a:ext uri="{9D8B030D-6E8A-4147-A177-3AD203B41FA5}">
                      <a16:colId xmlns:a16="http://schemas.microsoft.com/office/drawing/2014/main" val="3655437893"/>
                    </a:ext>
                  </a:extLst>
                </a:gridCol>
              </a:tblGrid>
              <a:tr h="460692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effectLst/>
                        </a:rPr>
                        <a:t>ASSIGNMENTS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No.  of Points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Total Points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37389468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Class Participation 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59291838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Quizzes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47101124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Homework Assignments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31808142"/>
                  </a:ext>
                </a:extLst>
              </a:tr>
              <a:tr h="575866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Problem Definition Worksheet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99487511"/>
                  </a:ext>
                </a:extLst>
              </a:tr>
              <a:tr h="711151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Process Improvement Project with Storyboard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3744192"/>
                  </a:ext>
                </a:extLst>
              </a:tr>
              <a:tr h="522118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Final Exam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99809024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effectLst/>
                        </a:rPr>
                        <a:t>Total Points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760694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A30B4-F48D-4B4B-8E92-727DDA20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18582</TotalTime>
  <Words>4648</Words>
  <Application>Microsoft Macintosh PowerPoint</Application>
  <PresentationFormat>Widescreen</PresentationFormat>
  <Paragraphs>704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Andale Mono</vt:lpstr>
      <vt:lpstr>Arial</vt:lpstr>
      <vt:lpstr>Arial Black</vt:lpstr>
      <vt:lpstr>Arial Narrow</vt:lpstr>
      <vt:lpstr>Calibri</vt:lpstr>
      <vt:lpstr>Calibri Light</vt:lpstr>
      <vt:lpstr>Stencil</vt:lpstr>
      <vt:lpstr>Tahoma</vt:lpstr>
      <vt:lpstr>Times New Roman</vt:lpstr>
      <vt:lpstr>Wingdings</vt:lpstr>
      <vt:lpstr>Office Theme</vt:lpstr>
      <vt:lpstr>MCB 638 </vt:lpstr>
      <vt:lpstr>Agenda for Live Session 1</vt:lpstr>
      <vt:lpstr>Ground rules</vt:lpstr>
      <vt:lpstr>Logistics</vt:lpstr>
      <vt:lpstr>Posting assignments in 2SU</vt:lpstr>
      <vt:lpstr>Posting assignments in 2SU, continued</vt:lpstr>
      <vt:lpstr>Advice from Students in Previous Classes</vt:lpstr>
      <vt:lpstr>Course Overview</vt:lpstr>
      <vt:lpstr>Grading</vt:lpstr>
      <vt:lpstr>PowerPoint Presentation</vt:lpstr>
      <vt:lpstr>PowerPoint Presentation</vt:lpstr>
      <vt:lpstr>PowerPoint Presentation</vt:lpstr>
      <vt:lpstr>PowerPoint Presentation</vt:lpstr>
      <vt:lpstr>The Project - Examples</vt:lpstr>
      <vt:lpstr>The Project – Problem Definition Worksheet</vt:lpstr>
      <vt:lpstr>For D. Project Scope and G. Process Map – Helpful Hints</vt:lpstr>
      <vt:lpstr>PowerPoint Presentation</vt:lpstr>
      <vt:lpstr>PowerPoint Presentation</vt:lpstr>
      <vt:lpstr>PowerPoint Presentation</vt:lpstr>
      <vt:lpstr>Data Stratification Tree</vt:lpstr>
      <vt:lpstr>Data Measurement Plan</vt:lpstr>
      <vt:lpstr>PowerPoint Presentation</vt:lpstr>
      <vt:lpstr>PowerPoint Presentation</vt:lpstr>
      <vt:lpstr>Summary of Key Points from Week 1</vt:lpstr>
      <vt:lpstr>Discrete or Continuous Data?</vt:lpstr>
      <vt:lpstr>Defects and SQL</vt:lpstr>
      <vt:lpstr>Describing Data</vt:lpstr>
      <vt:lpstr>Kappa</vt:lpstr>
      <vt:lpstr>What’s next?  (from Syllabus with Due Dates)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Sathish Kumar Rajendiran</cp:lastModifiedBy>
  <cp:revision>57</cp:revision>
  <dcterms:created xsi:type="dcterms:W3CDTF">2015-10-11T22:29:25Z</dcterms:created>
  <dcterms:modified xsi:type="dcterms:W3CDTF">2020-03-23T18:21:15Z</dcterms:modified>
</cp:coreProperties>
</file>