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309" r:id="rId5"/>
    <p:sldId id="259" r:id="rId6"/>
    <p:sldId id="290" r:id="rId7"/>
    <p:sldId id="307" r:id="rId8"/>
    <p:sldId id="308" r:id="rId9"/>
    <p:sldId id="305" r:id="rId10"/>
    <p:sldId id="293" r:id="rId11"/>
    <p:sldId id="294" r:id="rId12"/>
    <p:sldId id="281" r:id="rId13"/>
    <p:sldId id="285" r:id="rId14"/>
    <p:sldId id="286" r:id="rId15"/>
    <p:sldId id="284" r:id="rId16"/>
    <p:sldId id="295" r:id="rId17"/>
    <p:sldId id="27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86BAA-0001-4DE0-A9CC-90BB65605BCA}" v="1" dt="2020-01-25T01:56:46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88" autoAdjust="0"/>
    <p:restoredTop sz="94660"/>
  </p:normalViewPr>
  <p:slideViewPr>
    <p:cSldViewPr snapToGrid="0">
      <p:cViewPr>
        <p:scale>
          <a:sx n="114" d="100"/>
          <a:sy n="11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lene RYan" userId="bdf6089db4cfcc20" providerId="LiveId" clId="{6B69B9F9-2735-4786-A4A8-F12D22F8DA01}"/>
    <pc:docChg chg="custSel modSld">
      <pc:chgData name="Darlene RYan" userId="bdf6089db4cfcc20" providerId="LiveId" clId="{6B69B9F9-2735-4786-A4A8-F12D22F8DA01}" dt="2020-01-25T01:57:03.615" v="134" actId="403"/>
      <pc:docMkLst>
        <pc:docMk/>
      </pc:docMkLst>
      <pc:sldChg chg="addSp delSp modSp">
        <pc:chgData name="Darlene RYan" userId="bdf6089db4cfcc20" providerId="LiveId" clId="{6B69B9F9-2735-4786-A4A8-F12D22F8DA01}" dt="2020-01-25T01:57:03.615" v="134" actId="403"/>
        <pc:sldMkLst>
          <pc:docMk/>
          <pc:sldMk cId="2160495800" sldId="275"/>
        </pc:sldMkLst>
        <pc:graphicFrameChg chg="add mod modGraphic">
          <ac:chgData name="Darlene RYan" userId="bdf6089db4cfcc20" providerId="LiveId" clId="{6B69B9F9-2735-4786-A4A8-F12D22F8DA01}" dt="2020-01-25T01:57:03.615" v="134" actId="403"/>
          <ac:graphicFrameMkLst>
            <pc:docMk/>
            <pc:sldMk cId="2160495800" sldId="275"/>
            <ac:graphicFrameMk id="3" creationId="{A494D17E-DCFF-4FB4-82A7-7ADCBF6528AB}"/>
          </ac:graphicFrameMkLst>
        </pc:graphicFrameChg>
        <pc:graphicFrameChg chg="del">
          <ac:chgData name="Darlene RYan" userId="bdf6089db4cfcc20" providerId="LiveId" clId="{6B69B9F9-2735-4786-A4A8-F12D22F8DA01}" dt="2020-01-25T01:56:53.272" v="128" actId="478"/>
          <ac:graphicFrameMkLst>
            <pc:docMk/>
            <pc:sldMk cId="2160495800" sldId="275"/>
            <ac:graphicFrameMk id="6" creationId="{E242D5C7-C42F-46E1-9EFA-61BA18298560}"/>
          </ac:graphicFrameMkLst>
        </pc:graphicFrameChg>
      </pc:sldChg>
      <pc:sldChg chg="modSp">
        <pc:chgData name="Darlene RYan" userId="bdf6089db4cfcc20" providerId="LiveId" clId="{6B69B9F9-2735-4786-A4A8-F12D22F8DA01}" dt="2020-01-25T01:54:29.824" v="126" actId="20577"/>
        <pc:sldMkLst>
          <pc:docMk/>
          <pc:sldMk cId="874033056" sldId="293"/>
        </pc:sldMkLst>
        <pc:spChg chg="mod">
          <ac:chgData name="Darlene RYan" userId="bdf6089db4cfcc20" providerId="LiveId" clId="{6B69B9F9-2735-4786-A4A8-F12D22F8DA01}" dt="2020-01-25T01:54:29.824" v="126" actId="20577"/>
          <ac:spMkLst>
            <pc:docMk/>
            <pc:sldMk cId="874033056" sldId="293"/>
            <ac:spMk id="3" creationId="{00000000-0000-0000-0000-000000000000}"/>
          </ac:spMkLst>
        </pc:spChg>
      </pc:sldChg>
      <pc:sldChg chg="modSp">
        <pc:chgData name="Darlene RYan" userId="bdf6089db4cfcc20" providerId="LiveId" clId="{6B69B9F9-2735-4786-A4A8-F12D22F8DA01}" dt="2020-01-25T01:54:16.583" v="124" actId="6549"/>
        <pc:sldMkLst>
          <pc:docMk/>
          <pc:sldMk cId="76070294" sldId="294"/>
        </pc:sldMkLst>
        <pc:spChg chg="mod">
          <ac:chgData name="Darlene RYan" userId="bdf6089db4cfcc20" providerId="LiveId" clId="{6B69B9F9-2735-4786-A4A8-F12D22F8DA01}" dt="2020-01-25T01:54:16.583" v="124" actId="6549"/>
          <ac:spMkLst>
            <pc:docMk/>
            <pc:sldMk cId="76070294" sldId="294"/>
            <ac:spMk id="3" creationId="{00000000-0000-0000-0000-000000000000}"/>
          </ac:spMkLst>
        </pc:spChg>
      </pc:sldChg>
      <pc:sldChg chg="modSp">
        <pc:chgData name="Darlene RYan" userId="bdf6089db4cfcc20" providerId="LiveId" clId="{6B69B9F9-2735-4786-A4A8-F12D22F8DA01}" dt="2020-01-25T01:43:37.917" v="9" actId="6549"/>
        <pc:sldMkLst>
          <pc:docMk/>
          <pc:sldMk cId="6387248" sldId="307"/>
        </pc:sldMkLst>
        <pc:spChg chg="mod">
          <ac:chgData name="Darlene RYan" userId="bdf6089db4cfcc20" providerId="LiveId" clId="{6B69B9F9-2735-4786-A4A8-F12D22F8DA01}" dt="2020-01-25T01:43:37.917" v="9" actId="6549"/>
          <ac:spMkLst>
            <pc:docMk/>
            <pc:sldMk cId="6387248" sldId="30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39090-1F95-4C43-9BB1-5EF09A4AAD5B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E7167-5BE1-4AED-B667-6AFC544CD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6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F61-AD55-43E9-9692-F8EB512A96F3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8CA-ECB8-4B5A-B7B9-89C35258465B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0262-4827-4B42-BEF5-86EEED2224A3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F532-FB1C-45DC-8BEA-17419E52C4AE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BFF3-60A2-422B-BD0E-AEA5B697381E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03A-37B1-479A-97A8-09984DBD3553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CF0D-36D8-43E4-A3FB-8D0F08312A27}" type="datetime1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ECBE-9150-4A81-960D-3928ABD3EE1F}" type="datetime1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6C0D-4307-426E-96E4-7CA93E943043}" type="datetime1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2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4D44-3DE4-4690-A28C-856582EAEF8D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D28-EBA0-4CC2-A198-069F96806648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9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21ED-5F70-4948-BDCD-A9C8D02CC7A8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MCB 638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Live Session 3</a:t>
            </a:r>
          </a:p>
          <a:p>
            <a:r>
              <a:rPr lang="en-US" sz="3600" dirty="0"/>
              <a:t>Monday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3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Normal</a:t>
            </a:r>
            <a:r>
              <a:rPr lang="en-US" dirty="0"/>
              <a:t> distributions: Z = </a:t>
            </a:r>
            <a:r>
              <a:rPr lang="en-US" u="sng" dirty="0"/>
              <a:t>x – mu</a:t>
            </a:r>
          </a:p>
          <a:p>
            <a:pPr marL="0" indent="0">
              <a:buNone/>
            </a:pPr>
            <a:r>
              <a:rPr lang="en-US" dirty="0"/>
              <a:t>                                             </a:t>
            </a:r>
            <a:r>
              <a:rPr lang="en-US" dirty="0" err="1"/>
              <a:t>std</a:t>
            </a:r>
            <a:r>
              <a:rPr lang="en-US" dirty="0"/>
              <a:t> dev</a:t>
            </a:r>
          </a:p>
          <a:p>
            <a:r>
              <a:rPr lang="en-US" dirty="0"/>
              <a:t>To get probability under the curve: </a:t>
            </a:r>
            <a:r>
              <a:rPr lang="en-US" dirty="0" err="1"/>
              <a:t>Norm.dist</a:t>
            </a:r>
            <a:r>
              <a:rPr lang="en-US" dirty="0"/>
              <a:t> (x, mean, std dev, cumulative (True or False))</a:t>
            </a:r>
          </a:p>
          <a:p>
            <a:r>
              <a:rPr lang="en-US" dirty="0"/>
              <a:t>If you have Z and want the probability: </a:t>
            </a:r>
            <a:r>
              <a:rPr lang="en-US" dirty="0" err="1"/>
              <a:t>Norm.s.dist</a:t>
            </a:r>
            <a:r>
              <a:rPr lang="en-US" dirty="0"/>
              <a:t> (Z, cumulative (True or False))</a:t>
            </a:r>
          </a:p>
          <a:p>
            <a:r>
              <a:rPr lang="en-US" dirty="0"/>
              <a:t>If you need to go backwards to get a Z value: </a:t>
            </a:r>
            <a:r>
              <a:rPr lang="en-US" dirty="0" err="1"/>
              <a:t>Norm.s.inv</a:t>
            </a:r>
            <a:r>
              <a:rPr lang="en-US" dirty="0"/>
              <a:t> (Probability)</a:t>
            </a:r>
          </a:p>
          <a:p>
            <a:endParaRPr lang="en-US" dirty="0"/>
          </a:p>
          <a:p>
            <a:r>
              <a:rPr lang="en-US" dirty="0"/>
              <a:t>True means we want the probability of </a:t>
            </a:r>
            <a:r>
              <a:rPr lang="en-US" u="sng" dirty="0"/>
              <a:t>ALL</a:t>
            </a:r>
            <a:r>
              <a:rPr lang="en-US" dirty="0"/>
              <a:t> the data to the left of x</a:t>
            </a:r>
          </a:p>
          <a:p>
            <a:r>
              <a:rPr lang="en-US" dirty="0"/>
              <a:t>False means we want the probability of </a:t>
            </a:r>
            <a:r>
              <a:rPr lang="en-US" u="sng" dirty="0"/>
              <a:t>exactly</a:t>
            </a:r>
            <a:r>
              <a:rPr lang="en-US" dirty="0"/>
              <a:t>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3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Binomial</a:t>
            </a:r>
            <a:r>
              <a:rPr lang="en-US" dirty="0"/>
              <a:t> distribution (Good/bad, True/False, Pass/Fail)</a:t>
            </a:r>
          </a:p>
          <a:p>
            <a:r>
              <a:rPr lang="en-US" dirty="0" err="1"/>
              <a:t>Binom.dist</a:t>
            </a:r>
            <a:r>
              <a:rPr lang="en-US" dirty="0"/>
              <a:t> (</a:t>
            </a:r>
            <a:r>
              <a:rPr lang="en-US" dirty="0" err="1"/>
              <a:t>number_s</a:t>
            </a:r>
            <a:r>
              <a:rPr lang="en-US" dirty="0"/>
              <a:t>, trials, </a:t>
            </a:r>
            <a:r>
              <a:rPr lang="en-US" dirty="0" err="1"/>
              <a:t>prob_s</a:t>
            </a:r>
            <a:r>
              <a:rPr lang="en-US" dirty="0"/>
              <a:t>, cumulative)</a:t>
            </a:r>
          </a:p>
          <a:p>
            <a:pPr marL="0" indent="0">
              <a:buNone/>
            </a:pPr>
            <a:r>
              <a:rPr lang="en-US" dirty="0"/>
              <a:t>                         # of successes, n, probability of success, True or False</a:t>
            </a:r>
          </a:p>
          <a:p>
            <a:pPr lvl="2"/>
            <a:r>
              <a:rPr lang="en-US" dirty="0"/>
              <a:t>True means we want the probability of </a:t>
            </a:r>
            <a:r>
              <a:rPr lang="en-US" u="sng" dirty="0"/>
              <a:t>ALL</a:t>
            </a:r>
            <a:r>
              <a:rPr lang="en-US" dirty="0"/>
              <a:t> the data to the left of x</a:t>
            </a:r>
          </a:p>
          <a:p>
            <a:pPr lvl="2"/>
            <a:r>
              <a:rPr lang="en-US" dirty="0"/>
              <a:t>False means we want the probability of </a:t>
            </a:r>
            <a:r>
              <a:rPr lang="en-US" u="sng" dirty="0"/>
              <a:t>exactly</a:t>
            </a:r>
            <a:r>
              <a:rPr lang="en-US" dirty="0"/>
              <a:t> x</a:t>
            </a:r>
          </a:p>
          <a:p>
            <a:r>
              <a:rPr lang="en-US" dirty="0"/>
              <a:t>Gives you a probability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Key points:</a:t>
            </a:r>
          </a:p>
          <a:p>
            <a:r>
              <a:rPr lang="en-US" dirty="0"/>
              <a:t>Ho (the null hypotheses) and Ha (the alternative hypothesis)</a:t>
            </a:r>
          </a:p>
          <a:p>
            <a:r>
              <a:rPr lang="en-US" dirty="0"/>
              <a:t>Ho - always includes =. Could be &gt;=,&lt;=</a:t>
            </a:r>
          </a:p>
          <a:p>
            <a:r>
              <a:rPr lang="en-US" dirty="0"/>
              <a:t>Ho – there is </a:t>
            </a:r>
            <a:r>
              <a:rPr lang="en-US" u="sng" dirty="0"/>
              <a:t>no</a:t>
            </a:r>
            <a:r>
              <a:rPr lang="en-US" dirty="0"/>
              <a:t> difference</a:t>
            </a:r>
          </a:p>
          <a:p>
            <a:r>
              <a:rPr lang="en-US" dirty="0"/>
              <a:t>Ha – always put what you are looking to prove here – There is a difference</a:t>
            </a:r>
          </a:p>
          <a:p>
            <a:r>
              <a:rPr lang="en-US" dirty="0"/>
              <a:t>Do you have continuous or discrete data?</a:t>
            </a:r>
          </a:p>
          <a:p>
            <a:r>
              <a:rPr lang="en-US" dirty="0"/>
              <a:t>Do you have a one sample or two sample test?</a:t>
            </a:r>
          </a:p>
          <a:p>
            <a:r>
              <a:rPr lang="en-US" dirty="0"/>
              <a:t>If p is low, Ho must go</a:t>
            </a:r>
          </a:p>
          <a:p>
            <a:pPr marL="0" indent="0">
              <a:buNone/>
            </a:pPr>
            <a:r>
              <a:rPr lang="en-US" dirty="0"/>
              <a:t>      If p &lt; alpha, reject the null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008"/>
          </a:xfrm>
        </p:spPr>
        <p:txBody>
          <a:bodyPr/>
          <a:lstStyle/>
          <a:p>
            <a:r>
              <a:rPr lang="en-US" dirty="0"/>
              <a:t>Hypothesis Tests for Continuous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4620" t="15541" r="40414" b="12838"/>
          <a:stretch/>
        </p:blipFill>
        <p:spPr>
          <a:xfrm>
            <a:off x="1264920" y="1417320"/>
            <a:ext cx="4482286" cy="51643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EC908455-839E-4F2A-A4B0-4D3EDC78D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00483"/>
            <a:ext cx="4734757" cy="51937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6D80DD-7C2E-4F18-8410-8923513F600B}"/>
              </a:ext>
            </a:extLst>
          </p:cNvPr>
          <p:cNvSpPr/>
          <p:nvPr/>
        </p:nvSpPr>
        <p:spPr>
          <a:xfrm>
            <a:off x="6172200" y="1417320"/>
            <a:ext cx="4482286" cy="5075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5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6526"/>
            <a:ext cx="10515600" cy="921808"/>
          </a:xfrm>
        </p:spPr>
        <p:txBody>
          <a:bodyPr/>
          <a:lstStyle/>
          <a:p>
            <a:r>
              <a:rPr lang="en-US" dirty="0"/>
              <a:t>Hypothesis Tests for Discrete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999" t="15482" r="40417" b="11778"/>
          <a:stretch/>
        </p:blipFill>
        <p:spPr>
          <a:xfrm>
            <a:off x="1173480" y="1191548"/>
            <a:ext cx="4693920" cy="5553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000" t="15482" r="40333" b="13111"/>
          <a:stretch/>
        </p:blipFill>
        <p:spPr>
          <a:xfrm>
            <a:off x="6182173" y="1258677"/>
            <a:ext cx="4735150" cy="5486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0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15267"/>
          </a:xfrm>
        </p:spPr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71507" y="948690"/>
            <a:ext cx="8001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 Develop your hypothesis statements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H</a:t>
            </a:r>
            <a:r>
              <a:rPr lang="en-US" baseline="-25000" dirty="0"/>
              <a:t>a</a:t>
            </a:r>
            <a:r>
              <a:rPr lang="en-US" dirty="0"/>
              <a:t>. </a:t>
            </a:r>
          </a:p>
          <a:p>
            <a:r>
              <a:rPr lang="en-US" dirty="0"/>
              <a:t>These are statements about a population, so they are written in terms of a population parameter.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null hypothesis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, is a statement of "no effect" or "no difference." It </a:t>
            </a:r>
            <a:r>
              <a:rPr lang="en-US" i="1" dirty="0"/>
              <a:t>cannot</a:t>
            </a:r>
            <a:r>
              <a:rPr lang="en-US" dirty="0"/>
              <a:t> be proven true but can be shown to be </a:t>
            </a:r>
            <a:r>
              <a:rPr lang="en-US" i="1" dirty="0"/>
              <a:t>untrue</a:t>
            </a:r>
            <a:r>
              <a:rPr lang="en-US" dirty="0"/>
              <a:t> with specific risks of error. These decisions are analogous to a courtroom finding a defendant not guilty or guilty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alternative hypothesis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baseline="-25000" dirty="0"/>
              <a:t>a</a:t>
            </a:r>
            <a:r>
              <a:rPr lang="en-US" dirty="0"/>
              <a:t>, represents the result when the null hypothesis is rejected. Because </a:t>
            </a:r>
            <a:r>
              <a:rPr lang="en-US" i="1" dirty="0"/>
              <a:t>H</a:t>
            </a:r>
            <a:r>
              <a:rPr lang="en-US" baseline="-25000" dirty="0"/>
              <a:t>a</a:t>
            </a:r>
            <a:r>
              <a:rPr lang="en-US" dirty="0"/>
              <a:t> expresses the hypothesis we hope to find evidence for, begin with </a:t>
            </a:r>
            <a:r>
              <a:rPr lang="en-US" i="1" dirty="0"/>
              <a:t>H</a:t>
            </a:r>
            <a:r>
              <a:rPr lang="en-US" baseline="-25000" dirty="0"/>
              <a:t>a</a:t>
            </a:r>
            <a:r>
              <a:rPr lang="en-US" dirty="0"/>
              <a:t> and set up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as the nonoccurrence of the "preferred" outcome.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+mj-lt"/>
              <a:buAutoNum type="arabicPeriod" startAt="2"/>
            </a:pPr>
            <a:r>
              <a:rPr lang="en-US" dirty="0"/>
              <a:t> Select a level of significance </a:t>
            </a:r>
            <a:r>
              <a:rPr lang="en-US" i="1" dirty="0"/>
              <a:t>α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Confidence level is 1 − </a:t>
            </a:r>
            <a:r>
              <a:rPr lang="en-US" i="1" dirty="0"/>
              <a:t>α</a:t>
            </a:r>
            <a:r>
              <a:rPr lang="en-US" dirty="0"/>
              <a:t>.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 Select a sample size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 Select an appropriate test (one sample, two sided, etc.) for your hypothesis.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 Calculate the standardized test statistic from the sample data 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, etc.).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 Use the test statistic to compute the area in the tail(s), or </a:t>
            </a:r>
            <a:r>
              <a:rPr lang="en-US" i="1" dirty="0"/>
              <a:t>p</a:t>
            </a:r>
            <a:r>
              <a:rPr lang="en-US" dirty="0"/>
              <a:t>-value.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 Compare the </a:t>
            </a:r>
            <a:r>
              <a:rPr lang="en-US" i="1" dirty="0"/>
              <a:t>p</a:t>
            </a:r>
            <a:r>
              <a:rPr lang="en-US" dirty="0"/>
              <a:t>-value with </a:t>
            </a:r>
            <a:r>
              <a:rPr lang="en-US" i="1" dirty="0"/>
              <a:t>α</a:t>
            </a:r>
            <a:r>
              <a:rPr lang="en-US" dirty="0"/>
              <a:t>.</a:t>
            </a:r>
          </a:p>
          <a:p>
            <a:pPr>
              <a:buFont typeface="+mj-lt"/>
              <a:buAutoNum type="arabicPeriod" startAt="2"/>
            </a:pPr>
            <a:r>
              <a:rPr lang="en-US" b="1" dirty="0"/>
              <a:t> Reject</a:t>
            </a:r>
            <a:r>
              <a:rPr lang="en-US" dirty="0"/>
              <a:t> or </a:t>
            </a:r>
            <a:r>
              <a:rPr lang="en-US" b="1" dirty="0"/>
              <a:t>fail to reject</a:t>
            </a:r>
            <a:r>
              <a:rPr lang="en-US" dirty="0"/>
              <a:t> the null hypothesis.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 State your decision.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63201-49F0-C04C-B5E1-8E7965727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386" y="1402109"/>
            <a:ext cx="7634140" cy="51657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328"/>
            <a:ext cx="10515600" cy="880535"/>
          </a:xfrm>
        </p:spPr>
        <p:txBody>
          <a:bodyPr/>
          <a:lstStyle/>
          <a:p>
            <a:r>
              <a:rPr lang="en-US" dirty="0"/>
              <a:t>What’s next: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546" y="5724342"/>
            <a:ext cx="8130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– Check your timeline and be sure you are on track</a:t>
            </a:r>
          </a:p>
          <a:p>
            <a:r>
              <a:rPr lang="en-US" dirty="0"/>
              <a:t>               - Make any updates to Problem Definition worksheet based on feedback</a:t>
            </a:r>
          </a:p>
          <a:p>
            <a:r>
              <a:rPr lang="en-US" dirty="0"/>
              <a:t>              - Data Measurement Plan or Data Stratification Tree and begin to gather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94D17E-DCFF-4FB4-82A7-7ADCBF652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713204"/>
              </p:ext>
            </p:extLst>
          </p:nvPr>
        </p:nvGraphicFramePr>
        <p:xfrm>
          <a:off x="838200" y="1242637"/>
          <a:ext cx="10515600" cy="4327521"/>
        </p:xfrm>
        <a:graphic>
          <a:graphicData uri="http://schemas.openxmlformats.org/drawingml/2006/table">
            <a:tbl>
              <a:tblPr/>
              <a:tblGrid>
                <a:gridCol w="6059080">
                  <a:extLst>
                    <a:ext uri="{9D8B030D-6E8A-4147-A177-3AD203B41FA5}">
                      <a16:colId xmlns:a16="http://schemas.microsoft.com/office/drawing/2014/main" val="2128862678"/>
                    </a:ext>
                  </a:extLst>
                </a:gridCol>
                <a:gridCol w="2096310">
                  <a:extLst>
                    <a:ext uri="{9D8B030D-6E8A-4147-A177-3AD203B41FA5}">
                      <a16:colId xmlns:a16="http://schemas.microsoft.com/office/drawing/2014/main" val="4228107298"/>
                    </a:ext>
                  </a:extLst>
                </a:gridCol>
                <a:gridCol w="2360210">
                  <a:extLst>
                    <a:ext uri="{9D8B030D-6E8A-4147-A177-3AD203B41FA5}">
                      <a16:colId xmlns:a16="http://schemas.microsoft.com/office/drawing/2014/main" val="4158357130"/>
                    </a:ext>
                  </a:extLst>
                </a:gridCol>
              </a:tblGrid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3</a:t>
                      </a: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(Reference: textbook Ch.6 - skip sect. 6.3, Ch.7 - sect. 7.1 only)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417104"/>
                  </a:ext>
                </a:extLst>
              </a:tr>
              <a:tr h="1536303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Homework #1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(worth 5 points)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sng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LaunchPad Assignments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LearningCurve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for Chapter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StatTutor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 topics):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Chapter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Normal Distributions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5325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- The Standard Normal Distribution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5325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- Using the Standard Normal Table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LaunchPad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3 = Jan 30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393322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4</a:t>
                      </a: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(Reference: textbook Ch.9 – skip sect.9.2 &amp; 9.6, Ch.11 – sect. 11.2 only)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303931"/>
                  </a:ext>
                </a:extLst>
              </a:tr>
              <a:tr h="10261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Homework #2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: </a:t>
                      </a:r>
                      <a:r>
                        <a:rPr lang="en-US" sz="1400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(worth 3 points)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sng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LaunchPad Assignments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Chapter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 Practice Quiz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(unlimited attempts)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Complete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StatTutor: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Chapter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– Expected counts in 2-way tables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LaunchPad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Due Feb 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96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49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0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Live Session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790"/>
            <a:ext cx="10515600" cy="5126504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Process Learnings</a:t>
            </a:r>
          </a:p>
          <a:p>
            <a:pPr marL="514350" indent="-514350">
              <a:buFont typeface="Arial" panose="020B0604020202020204" pitchFamily="34" charset="0"/>
              <a:buAutoNum type="arabicPeriod" startAt="2"/>
            </a:pPr>
            <a:r>
              <a:rPr lang="en-US" dirty="0"/>
              <a:t>Quiz 1 Results</a:t>
            </a:r>
          </a:p>
          <a:p>
            <a:pPr marL="514350" indent="-514350">
              <a:buAutoNum type="arabicPeriod" startAt="2"/>
            </a:pPr>
            <a:r>
              <a:rPr lang="en-US" dirty="0"/>
              <a:t>Project</a:t>
            </a:r>
          </a:p>
          <a:p>
            <a:pPr marL="0" indent="0">
              <a:buNone/>
            </a:pPr>
            <a:r>
              <a:rPr lang="en-US" dirty="0"/>
              <a:t>4.   Distributions</a:t>
            </a:r>
          </a:p>
          <a:p>
            <a:pPr marL="514350" indent="-514350">
              <a:buAutoNum type="arabicPeriod" startAt="5"/>
            </a:pPr>
            <a:r>
              <a:rPr lang="en-US" dirty="0"/>
              <a:t>Hypothesis Testing</a:t>
            </a:r>
          </a:p>
          <a:p>
            <a:pPr marL="0" indent="0">
              <a:buNone/>
            </a:pPr>
            <a:r>
              <a:rPr lang="en-US" dirty="0"/>
              <a:t>6.   Wrap-up/What’s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7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82615"/>
            <a:ext cx="10668000" cy="459434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Be sure to reference our Syllabus posted under Files for our class due dates, location of quizzes and HW, etc.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If issues with 2SU, try another browser first. Then call Student Support. 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If issues with </a:t>
            </a:r>
            <a:r>
              <a:rPr lang="en-US" sz="2400" dirty="0" err="1"/>
              <a:t>LaunchPad</a:t>
            </a:r>
            <a:r>
              <a:rPr lang="en-US" sz="2400" dirty="0"/>
              <a:t>, make sure Flash is enabled, and try another browser first, then call </a:t>
            </a:r>
            <a:r>
              <a:rPr lang="en-US" sz="2400" dirty="0" err="1"/>
              <a:t>LaunchPad</a:t>
            </a:r>
            <a:r>
              <a:rPr lang="en-US" sz="2400" dirty="0"/>
              <a:t> Technical Support at 800-936-6899. Please do this before the HW is due.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Reminder of 10%-point deduction for every day late on HW, Quizzes, Final, Project up to 4 days late. 0 credit after that.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Be sure not to make your continuous data discrete by rounding.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5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16CF68-252E-4AD3-B645-275B6ED6E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902" y="1690687"/>
            <a:ext cx="5841038" cy="35108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E97EB3-0B46-4405-B1FB-7EAEAD4D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 Results - Histogram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AD507-101B-4095-8652-641283EE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B076B-2083-408C-A26B-701428C554DF}"/>
              </a:ext>
            </a:extLst>
          </p:cNvPr>
          <p:cNvSpPr txBox="1"/>
          <p:nvPr/>
        </p:nvSpPr>
        <p:spPr>
          <a:xfrm>
            <a:off x="8884228" y="1866957"/>
            <a:ext cx="30797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Measures of Central Tendency:</a:t>
            </a:r>
          </a:p>
          <a:p>
            <a:endParaRPr lang="en-US" dirty="0"/>
          </a:p>
          <a:p>
            <a:r>
              <a:rPr lang="en-US" dirty="0"/>
              <a:t>Mean:    8.8</a:t>
            </a:r>
          </a:p>
          <a:p>
            <a:r>
              <a:rPr lang="en-US" dirty="0"/>
              <a:t>Median: 9</a:t>
            </a:r>
          </a:p>
          <a:p>
            <a:r>
              <a:rPr lang="en-US" dirty="0"/>
              <a:t>Mode:    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D0A5C-D313-4238-8499-A75A86D91247}"/>
              </a:ext>
            </a:extLst>
          </p:cNvPr>
          <p:cNvSpPr txBox="1"/>
          <p:nvPr/>
        </p:nvSpPr>
        <p:spPr>
          <a:xfrm>
            <a:off x="6943407" y="5740979"/>
            <a:ext cx="223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Equal sized bins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CA6A96-5AEF-45E9-82D3-2D84083A5236}"/>
              </a:ext>
            </a:extLst>
          </p:cNvPr>
          <p:cNvCxnSpPr>
            <a:cxnSpLocks/>
          </p:cNvCxnSpPr>
          <p:nvPr/>
        </p:nvCxnSpPr>
        <p:spPr>
          <a:xfrm flipH="1" flipV="1">
            <a:off x="7055483" y="5018333"/>
            <a:ext cx="825624" cy="5131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9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–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any updates to Problem Definition worksheet based on feedback. No need to re-submit. This may be useful for you when you complete your final project PowerPoint.</a:t>
            </a:r>
          </a:p>
          <a:p>
            <a:r>
              <a:rPr lang="en-US" dirty="0"/>
              <a:t>Create Data Measurement Plan or Data Stratification Tree</a:t>
            </a:r>
          </a:p>
          <a:p>
            <a:r>
              <a:rPr lang="en-US" dirty="0"/>
              <a:t>Start to gather data as listed on your Data Measurement Plan or Data Stratification Tree.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–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Continuous: Normal distribution</a:t>
            </a:r>
          </a:p>
          <a:p>
            <a:r>
              <a:rPr lang="en-US" dirty="0"/>
              <a:t>About probability</a:t>
            </a:r>
          </a:p>
          <a:p>
            <a:r>
              <a:rPr lang="en-US" dirty="0"/>
              <a:t>Use table or Excel</a:t>
            </a:r>
          </a:p>
          <a:p>
            <a:r>
              <a:rPr lang="en-US" u="sng" dirty="0"/>
              <a:t>Normal</a:t>
            </a:r>
            <a:r>
              <a:rPr lang="en-US" dirty="0"/>
              <a:t>: Z = (</a:t>
            </a:r>
            <a:r>
              <a:rPr lang="en-US" u="sng" dirty="0"/>
              <a:t>x-mu) </a:t>
            </a:r>
          </a:p>
          <a:p>
            <a:pPr marL="0" indent="0">
              <a:buNone/>
            </a:pPr>
            <a:r>
              <a:rPr lang="en-US" dirty="0"/>
              <a:t>	             std dev</a:t>
            </a:r>
          </a:p>
          <a:p>
            <a:pPr marL="0" indent="0">
              <a:buNone/>
            </a:pPr>
            <a:r>
              <a:rPr lang="en-US" dirty="0"/>
              <a:t>     Then look up Z in </a:t>
            </a:r>
            <a:r>
              <a:rPr lang="en-US" b="1" dirty="0"/>
              <a:t>Table C</a:t>
            </a:r>
            <a:r>
              <a:rPr lang="en-US" dirty="0"/>
              <a:t> for Probability of what falls to left of Z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77" y="5603062"/>
            <a:ext cx="2018832" cy="108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769" y="5665531"/>
            <a:ext cx="2243522" cy="957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251" y="5569118"/>
            <a:ext cx="2517866" cy="1030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950" y="5153620"/>
            <a:ext cx="21611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The probability the Z table gives you</a:t>
            </a:r>
          </a:p>
          <a:p>
            <a:r>
              <a:rPr lang="en-US" sz="1050" dirty="0"/>
              <a:t> is the area to the </a:t>
            </a:r>
            <a:r>
              <a:rPr lang="en-US" sz="1050" b="1" u="sng" dirty="0"/>
              <a:t>left</a:t>
            </a:r>
            <a:r>
              <a:rPr lang="en-US" sz="1050" dirty="0"/>
              <a:t> of 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0781" y="5051806"/>
            <a:ext cx="280397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If you want the probability greater than Z,</a:t>
            </a:r>
          </a:p>
          <a:p>
            <a:r>
              <a:rPr lang="en-US" sz="1050" dirty="0"/>
              <a:t>You need to subtract the probability the Z table </a:t>
            </a:r>
          </a:p>
          <a:p>
            <a:r>
              <a:rPr lang="en-US" sz="1050" dirty="0"/>
              <a:t>gives you from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7877" y="4953336"/>
            <a:ext cx="36728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If you need the probability that the data falls between 2 points, </a:t>
            </a:r>
          </a:p>
          <a:p>
            <a:r>
              <a:rPr lang="en-US" sz="1050" dirty="0"/>
              <a:t>find the probability for each point and subtract them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06869" y="4791808"/>
            <a:ext cx="1143000" cy="369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5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Distribution – Table C</a:t>
            </a:r>
            <a:br>
              <a:rPr lang="en-US" dirty="0"/>
            </a:br>
            <a:r>
              <a:rPr lang="en-US" sz="2400" dirty="0"/>
              <a:t>Note – Tables B-C-D plus in our Files for those with e-books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Example 1: Standard Normal Table</a:t>
            </a:r>
          </a:p>
          <a:p>
            <a:endParaRPr lang="en-US" dirty="0"/>
          </a:p>
          <a:p>
            <a:r>
              <a:rPr lang="en-US" dirty="0"/>
              <a:t>Z	0.00	0.01	0.02	0.03	0.04	0.05	…</a:t>
            </a:r>
          </a:p>
          <a:p>
            <a:r>
              <a:rPr lang="en-US" dirty="0"/>
              <a:t>⋮	⋮	…</a:t>
            </a:r>
          </a:p>
          <a:p>
            <a:r>
              <a:rPr lang="en-US" dirty="0"/>
              <a:t>1.5	0.9332	0.9345	0.9357	0.9370	0.9382	0.9394	</a:t>
            </a:r>
          </a:p>
          <a:p>
            <a:r>
              <a:rPr lang="en-US" dirty="0"/>
              <a:t>1.6	0.9452	0.9463	0.9474	0.9484	0.9495	0.9505	</a:t>
            </a:r>
          </a:p>
          <a:p>
            <a:r>
              <a:rPr lang="en-US" dirty="0"/>
              <a:t>1.7	0.9554	0.9564	0.9573	0.9582	0.9591	0.9599	</a:t>
            </a:r>
          </a:p>
          <a:p>
            <a:r>
              <a:rPr lang="en-US" dirty="0"/>
              <a:t>1.8	0.9641	0.9649	0.9656	0.9664	0.9671	0.9678	</a:t>
            </a:r>
          </a:p>
          <a:p>
            <a:r>
              <a:rPr lang="en-US" dirty="0"/>
              <a:t>1.9	0.9713	0.9719	0.9726	0.9732	0.9738	0.9744	</a:t>
            </a:r>
          </a:p>
          <a:p>
            <a:r>
              <a:rPr lang="en-US" dirty="0"/>
              <a:t>2.0	0.9772	0.9778	0.9783	0.9788	0.9793	0.9798	</a:t>
            </a:r>
          </a:p>
          <a:p>
            <a:r>
              <a:rPr lang="en-US" dirty="0"/>
              <a:t>2.1	0.9821	0.9826	0.9830	0.9834	0.9838	0.9842	</a:t>
            </a:r>
          </a:p>
          <a:p>
            <a:r>
              <a:rPr lang="en-US" dirty="0"/>
              <a:t>2.2	0.9861	0.9864	0.9868	0.9871	0.9875	0.9878	</a:t>
            </a:r>
          </a:p>
          <a:p>
            <a:r>
              <a:rPr lang="en-US" dirty="0"/>
              <a:t>2.3	0.9893	0.9896	0.9898	0.9901	0.9904	0.9906	</a:t>
            </a:r>
          </a:p>
          <a:p>
            <a:r>
              <a:rPr lang="en-US" dirty="0"/>
              <a:t>2.4	0.9918	0.9920	0.9922	0.9925	0.9927	0.9929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– Example – SAT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SAT score is 514</a:t>
            </a:r>
          </a:p>
          <a:p>
            <a:r>
              <a:rPr lang="en-US" dirty="0"/>
              <a:t>The standard deviation is 118</a:t>
            </a:r>
          </a:p>
          <a:p>
            <a:r>
              <a:rPr lang="en-US" dirty="0"/>
              <a:t>What is the proportion of SAT scores below 396?</a:t>
            </a:r>
          </a:p>
          <a:p>
            <a:r>
              <a:rPr lang="en-US" dirty="0"/>
              <a:t>Formula: Z=  (</a:t>
            </a:r>
            <a:r>
              <a:rPr lang="en-US" u="sng" dirty="0"/>
              <a:t>x- mu)  </a:t>
            </a:r>
          </a:p>
          <a:p>
            <a:pPr marL="0" indent="0">
              <a:buNone/>
            </a:pPr>
            <a:r>
              <a:rPr lang="en-US" dirty="0"/>
              <a:t>                          Std Dev</a:t>
            </a:r>
          </a:p>
          <a:p>
            <a:r>
              <a:rPr lang="en-US" dirty="0"/>
              <a:t>Z= (396-514)/118</a:t>
            </a:r>
          </a:p>
          <a:p>
            <a:r>
              <a:rPr lang="en-US" dirty="0"/>
              <a:t>Z= -1</a:t>
            </a:r>
          </a:p>
          <a:p>
            <a:r>
              <a:rPr lang="en-US" dirty="0"/>
              <a:t>From the table, proportion of SAT scores </a:t>
            </a:r>
            <a:r>
              <a:rPr lang="en-US" u="sng" dirty="0"/>
              <a:t>below</a:t>
            </a:r>
            <a:r>
              <a:rPr lang="en-US" dirty="0"/>
              <a:t> 396 = .1587 = 15.87%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96" y="1870075"/>
            <a:ext cx="201795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4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– Binomial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955"/>
            <a:ext cx="10515600" cy="5168729"/>
          </a:xfrm>
        </p:spPr>
        <p:txBody>
          <a:bodyPr>
            <a:normAutofit/>
          </a:bodyPr>
          <a:lstStyle/>
          <a:p>
            <a:r>
              <a:rPr lang="en-US" dirty="0"/>
              <a:t>Discrete: Binomial distribution (Y/N, Good/Bad)</a:t>
            </a:r>
          </a:p>
          <a:p>
            <a:r>
              <a:rPr lang="en-US" dirty="0"/>
              <a:t>About probability</a:t>
            </a:r>
          </a:p>
          <a:p>
            <a:r>
              <a:rPr lang="en-US" dirty="0"/>
              <a:t>Use table or Excel</a:t>
            </a:r>
          </a:p>
          <a:p>
            <a:r>
              <a:rPr lang="en-US" u="sng" dirty="0"/>
              <a:t>Binomial</a:t>
            </a:r>
            <a:r>
              <a:rPr lang="en-US" dirty="0"/>
              <a:t>  - can calculate the Probability of success of getting x number of items good or yes or correct out of n by using </a:t>
            </a:r>
            <a:r>
              <a:rPr lang="en-US" b="1" dirty="0"/>
              <a:t>Binomial Table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863" y="4001235"/>
            <a:ext cx="3988296" cy="2757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4286501"/>
            <a:ext cx="4838700" cy="15433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0685" y="6040308"/>
            <a:ext cx="210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= 31.25%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56338" y="4001235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00302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24727</TotalTime>
  <Words>1334</Words>
  <Application>Microsoft Macintosh PowerPoint</Application>
  <PresentationFormat>Widescreen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Symbol</vt:lpstr>
      <vt:lpstr>Times New Roman</vt:lpstr>
      <vt:lpstr>Office Theme</vt:lpstr>
      <vt:lpstr>MCB 638 </vt:lpstr>
      <vt:lpstr>Agenda for Live Session 3</vt:lpstr>
      <vt:lpstr>Process Learnings</vt:lpstr>
      <vt:lpstr>Quiz 1 Results - Histogram</vt:lpstr>
      <vt:lpstr>Projects – Next Steps</vt:lpstr>
      <vt:lpstr>Distributions – Normal Distribution</vt:lpstr>
      <vt:lpstr>Normal Distribution – Table C Note – Tables B-C-D plus in our Files for those with e-books</vt:lpstr>
      <vt:lpstr>Normal Distribution – Example – SAT scores</vt:lpstr>
      <vt:lpstr>Distributions – Binomial Distribution</vt:lpstr>
      <vt:lpstr>Excel formulas</vt:lpstr>
      <vt:lpstr>Excel formulas</vt:lpstr>
      <vt:lpstr>Hypothesis Testing </vt:lpstr>
      <vt:lpstr>Hypothesis Tests for Continuous Data</vt:lpstr>
      <vt:lpstr>Hypothesis Tests for Discrete Data</vt:lpstr>
      <vt:lpstr>Hypothesis Testing</vt:lpstr>
      <vt:lpstr>Error</vt:lpstr>
      <vt:lpstr>What’s next: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MCB 638</dc:title>
  <dc:creator>Darlene's Work</dc:creator>
  <cp:lastModifiedBy>Sathish Kumar Rajendiran</cp:lastModifiedBy>
  <cp:revision>111</cp:revision>
  <dcterms:created xsi:type="dcterms:W3CDTF">2015-10-11T22:29:25Z</dcterms:created>
  <dcterms:modified xsi:type="dcterms:W3CDTF">2020-02-21T00:34:17Z</dcterms:modified>
</cp:coreProperties>
</file>