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6"/>
  </p:notesMasterIdLst>
  <p:sldIdLst>
    <p:sldId id="256" r:id="rId3"/>
    <p:sldId id="257" r:id="rId4"/>
    <p:sldId id="269" r:id="rId5"/>
    <p:sldId id="292" r:id="rId6"/>
    <p:sldId id="294" r:id="rId7"/>
    <p:sldId id="295" r:id="rId8"/>
    <p:sldId id="291" r:id="rId9"/>
    <p:sldId id="288" r:id="rId10"/>
    <p:sldId id="286" r:id="rId11"/>
    <p:sldId id="296" r:id="rId12"/>
    <p:sldId id="297" r:id="rId13"/>
    <p:sldId id="293" r:id="rId14"/>
    <p:sldId id="314" r:id="rId15"/>
    <p:sldId id="287" r:id="rId16"/>
    <p:sldId id="313" r:id="rId17"/>
    <p:sldId id="316" r:id="rId18"/>
    <p:sldId id="289" r:id="rId19"/>
    <p:sldId id="299" r:id="rId20"/>
    <p:sldId id="298" r:id="rId21"/>
    <p:sldId id="300" r:id="rId22"/>
    <p:sldId id="315" r:id="rId23"/>
    <p:sldId id="302" r:id="rId24"/>
    <p:sldId id="303" r:id="rId25"/>
    <p:sldId id="304" r:id="rId26"/>
    <p:sldId id="305" r:id="rId27"/>
    <p:sldId id="306" r:id="rId28"/>
    <p:sldId id="308" r:id="rId29"/>
    <p:sldId id="309" r:id="rId30"/>
    <p:sldId id="310" r:id="rId31"/>
    <p:sldId id="311" r:id="rId32"/>
    <p:sldId id="307" r:id="rId33"/>
    <p:sldId id="275" r:id="rId34"/>
    <p:sldId id="26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0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lene RYan" userId="bdf6089db4cfcc20" providerId="LiveId" clId="{D39D19D6-5959-40DA-864F-A3329E7D4506}"/>
    <pc:docChg chg="modSld">
      <pc:chgData name="Darlene RYan" userId="bdf6089db4cfcc20" providerId="LiveId" clId="{D39D19D6-5959-40DA-864F-A3329E7D4506}" dt="2019-11-10T12:33:20.961" v="26" actId="20577"/>
      <pc:docMkLst>
        <pc:docMk/>
      </pc:docMkLst>
      <pc:sldChg chg="modSp">
        <pc:chgData name="Darlene RYan" userId="bdf6089db4cfcc20" providerId="LiveId" clId="{D39D19D6-5959-40DA-864F-A3329E7D4506}" dt="2019-11-10T12:33:20.961" v="26" actId="20577"/>
        <pc:sldMkLst>
          <pc:docMk/>
          <pc:sldMk cId="2160495800" sldId="275"/>
        </pc:sldMkLst>
        <pc:graphicFrameChg chg="modGraphic">
          <ac:chgData name="Darlene RYan" userId="bdf6089db4cfcc20" providerId="LiveId" clId="{D39D19D6-5959-40DA-864F-A3329E7D4506}" dt="2019-11-10T12:32:47.911" v="14" actId="20577"/>
          <ac:graphicFrameMkLst>
            <pc:docMk/>
            <pc:sldMk cId="2160495800" sldId="275"/>
            <ac:graphicFrameMk id="7" creationId="{512213B4-FC3C-400B-9CE7-71DA932F4C91}"/>
          </ac:graphicFrameMkLst>
        </pc:graphicFrameChg>
        <pc:graphicFrameChg chg="modGraphic">
          <ac:chgData name="Darlene RYan" userId="bdf6089db4cfcc20" providerId="LiveId" clId="{D39D19D6-5959-40DA-864F-A3329E7D4506}" dt="2019-11-10T12:33:20.961" v="26" actId="20577"/>
          <ac:graphicFrameMkLst>
            <pc:docMk/>
            <pc:sldMk cId="2160495800" sldId="275"/>
            <ac:graphicFrameMk id="9" creationId="{BFF714F8-06F5-4731-A054-BD298CF01EED}"/>
          </ac:graphicFrameMkLst>
        </pc:graphicFrameChg>
      </pc:sldChg>
      <pc:sldChg chg="modSp">
        <pc:chgData name="Darlene RYan" userId="bdf6089db4cfcc20" providerId="LiveId" clId="{D39D19D6-5959-40DA-864F-A3329E7D4506}" dt="2019-11-08T03:00:13.893" v="8" actId="6549"/>
        <pc:sldMkLst>
          <pc:docMk/>
          <pc:sldMk cId="3141218246" sldId="287"/>
        </pc:sldMkLst>
        <pc:spChg chg="mod">
          <ac:chgData name="Darlene RYan" userId="bdf6089db4cfcc20" providerId="LiveId" clId="{D39D19D6-5959-40DA-864F-A3329E7D4506}" dt="2019-11-08T03:00:13.893" v="8" actId="6549"/>
          <ac:spMkLst>
            <pc:docMk/>
            <pc:sldMk cId="3141218246" sldId="287"/>
            <ac:spMk id="3" creationId="{00000000-0000-0000-0000-000000000000}"/>
          </ac:spMkLst>
        </pc:spChg>
      </pc:sldChg>
    </pc:docChg>
  </pc:docChgLst>
  <pc:docChgLst>
    <pc:chgData name="Darlene RYan" userId="bdf6089db4cfcc20" providerId="LiveId" clId="{2178251B-1BB1-4871-9771-6F3FF1498DD2}"/>
    <pc:docChg chg="modSld">
      <pc:chgData name="Darlene RYan" userId="bdf6089db4cfcc20" providerId="LiveId" clId="{2178251B-1BB1-4871-9771-6F3FF1498DD2}" dt="2020-02-16T13:39:44.079" v="100" actId="6549"/>
      <pc:docMkLst>
        <pc:docMk/>
      </pc:docMkLst>
      <pc:sldChg chg="modSp">
        <pc:chgData name="Darlene RYan" userId="bdf6089db4cfcc20" providerId="LiveId" clId="{2178251B-1BB1-4871-9771-6F3FF1498DD2}" dt="2020-02-16T13:39:44.079" v="100" actId="6549"/>
        <pc:sldMkLst>
          <pc:docMk/>
          <pc:sldMk cId="2160495800" sldId="275"/>
        </pc:sldMkLst>
        <pc:graphicFrameChg chg="modGraphic">
          <ac:chgData name="Darlene RYan" userId="bdf6089db4cfcc20" providerId="LiveId" clId="{2178251B-1BB1-4871-9771-6F3FF1498DD2}" dt="2020-02-16T13:39:10.559" v="87" actId="20577"/>
          <ac:graphicFrameMkLst>
            <pc:docMk/>
            <pc:sldMk cId="2160495800" sldId="275"/>
            <ac:graphicFrameMk id="7" creationId="{512213B4-FC3C-400B-9CE7-71DA932F4C91}"/>
          </ac:graphicFrameMkLst>
        </pc:graphicFrameChg>
        <pc:graphicFrameChg chg="modGraphic">
          <ac:chgData name="Darlene RYan" userId="bdf6089db4cfcc20" providerId="LiveId" clId="{2178251B-1BB1-4871-9771-6F3FF1498DD2}" dt="2020-02-16T13:39:44.079" v="100" actId="6549"/>
          <ac:graphicFrameMkLst>
            <pc:docMk/>
            <pc:sldMk cId="2160495800" sldId="275"/>
            <ac:graphicFrameMk id="9" creationId="{BFF714F8-06F5-4731-A054-BD298CF01EED}"/>
          </ac:graphicFrameMkLst>
        </pc:graphicFrameChg>
      </pc:sldChg>
      <pc:sldChg chg="modSp">
        <pc:chgData name="Darlene RYan" userId="bdf6089db4cfcc20" providerId="LiveId" clId="{2178251B-1BB1-4871-9771-6F3FF1498DD2}" dt="2020-02-16T13:36:07.486" v="80" actId="20577"/>
        <pc:sldMkLst>
          <pc:docMk/>
          <pc:sldMk cId="3141218246" sldId="287"/>
        </pc:sldMkLst>
        <pc:spChg chg="mod">
          <ac:chgData name="Darlene RYan" userId="bdf6089db4cfcc20" providerId="LiveId" clId="{2178251B-1BB1-4871-9771-6F3FF1498DD2}" dt="2020-02-16T13:36:07.486" v="80" actId="20577"/>
          <ac:spMkLst>
            <pc:docMk/>
            <pc:sldMk cId="3141218246" sldId="287"/>
            <ac:spMk id="3" creationId="{00000000-0000-0000-0000-000000000000}"/>
          </ac:spMkLst>
        </pc:spChg>
      </pc:sldChg>
      <pc:sldChg chg="modSp">
        <pc:chgData name="Darlene RYan" userId="bdf6089db4cfcc20" providerId="LiveId" clId="{2178251B-1BB1-4871-9771-6F3FF1498DD2}" dt="2020-02-16T13:35:15.064" v="73" actId="6549"/>
        <pc:sldMkLst>
          <pc:docMk/>
          <pc:sldMk cId="1283202723" sldId="292"/>
        </pc:sldMkLst>
        <pc:spChg chg="mod">
          <ac:chgData name="Darlene RYan" userId="bdf6089db4cfcc20" providerId="LiveId" clId="{2178251B-1BB1-4871-9771-6F3FF1498DD2}" dt="2020-02-16T13:35:15.064" v="73" actId="6549"/>
          <ac:spMkLst>
            <pc:docMk/>
            <pc:sldMk cId="1283202723" sldId="292"/>
            <ac:spMk id="3" creationId="{00000000-0000-0000-0000-000000000000}"/>
          </ac:spMkLst>
        </pc:spChg>
      </pc:sldChg>
      <pc:sldChg chg="modSp">
        <pc:chgData name="Darlene RYan" userId="bdf6089db4cfcc20" providerId="LiveId" clId="{2178251B-1BB1-4871-9771-6F3FF1498DD2}" dt="2020-02-16T13:37:10.674" v="81" actId="20577"/>
        <pc:sldMkLst>
          <pc:docMk/>
          <pc:sldMk cId="3950158602" sldId="299"/>
        </pc:sldMkLst>
        <pc:spChg chg="mod">
          <ac:chgData name="Darlene RYan" userId="bdf6089db4cfcc20" providerId="LiveId" clId="{2178251B-1BB1-4871-9771-6F3FF1498DD2}" dt="2020-02-16T13:37:10.674" v="81" actId="20577"/>
          <ac:spMkLst>
            <pc:docMk/>
            <pc:sldMk cId="3950158602" sldId="299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4E1F94-23B6-4C51-B6CD-4096C4B17E68}" type="doc">
      <dgm:prSet loTypeId="urn:microsoft.com/office/officeart/2005/8/layout/chevron1" loCatId="process" qsTypeId="urn:microsoft.com/office/officeart/2005/8/quickstyle/simple2" qsCatId="simple" csTypeId="urn:microsoft.com/office/officeart/2005/8/colors/colorful1" csCatId="colorful" phldr="1"/>
      <dgm:spPr/>
    </dgm:pt>
    <dgm:pt modelId="{5BD90BA4-A6A2-4644-9559-3745A0761291}">
      <dgm:prSet phldrT="[Text]" custT="1"/>
      <dgm:spPr/>
      <dgm:t>
        <a:bodyPr/>
        <a:lstStyle/>
        <a:p>
          <a:pPr algn="ctr"/>
          <a:r>
            <a: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Analyze</a:t>
          </a:r>
          <a:endParaRPr lang="en-US" sz="28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69DD456-CFFD-4848-A3FB-7F87C313A1A2}" type="parTrans" cxnId="{C91CD514-C4D7-455C-9DD7-7319F2FFD985}">
      <dgm:prSet/>
      <dgm:spPr/>
      <dgm:t>
        <a:bodyPr/>
        <a:lstStyle/>
        <a:p>
          <a:endParaRPr lang="en-US" b="1"/>
        </a:p>
      </dgm:t>
    </dgm:pt>
    <dgm:pt modelId="{142EDB09-9D8E-4020-8174-01CC1B37FC42}" type="sibTrans" cxnId="{C91CD514-C4D7-455C-9DD7-7319F2FFD985}">
      <dgm:prSet/>
      <dgm:spPr/>
      <dgm:t>
        <a:bodyPr/>
        <a:lstStyle/>
        <a:p>
          <a:endParaRPr lang="en-US" b="1"/>
        </a:p>
      </dgm:t>
    </dgm:pt>
    <dgm:pt modelId="{E60415C0-D288-4231-BAC2-894116749214}" type="pres">
      <dgm:prSet presAssocID="{CD4E1F94-23B6-4C51-B6CD-4096C4B17E68}" presName="Name0" presStyleCnt="0">
        <dgm:presLayoutVars>
          <dgm:dir/>
          <dgm:animLvl val="lvl"/>
          <dgm:resizeHandles val="exact"/>
        </dgm:presLayoutVars>
      </dgm:prSet>
      <dgm:spPr/>
    </dgm:pt>
    <dgm:pt modelId="{B5FD8771-6CCD-40C4-B5C8-5676E9CB0019}" type="pres">
      <dgm:prSet presAssocID="{5BD90BA4-A6A2-4644-9559-3745A0761291}" presName="parTxOnly" presStyleLbl="node1" presStyleIdx="0" presStyleCnt="1" custLinFactNeighborX="-40676">
        <dgm:presLayoutVars>
          <dgm:chMax val="0"/>
          <dgm:chPref val="0"/>
          <dgm:bulletEnabled val="1"/>
        </dgm:presLayoutVars>
      </dgm:prSet>
      <dgm:spPr/>
    </dgm:pt>
  </dgm:ptLst>
  <dgm:cxnLst>
    <dgm:cxn modelId="{C91CD514-C4D7-455C-9DD7-7319F2FFD985}" srcId="{CD4E1F94-23B6-4C51-B6CD-4096C4B17E68}" destId="{5BD90BA4-A6A2-4644-9559-3745A0761291}" srcOrd="0" destOrd="0" parTransId="{369DD456-CFFD-4848-A3FB-7F87C313A1A2}" sibTransId="{142EDB09-9D8E-4020-8174-01CC1B37FC42}"/>
    <dgm:cxn modelId="{999ABD29-0D7A-403E-9DA9-E29462AF8190}" type="presOf" srcId="{CD4E1F94-23B6-4C51-B6CD-4096C4B17E68}" destId="{E60415C0-D288-4231-BAC2-894116749214}" srcOrd="0" destOrd="0" presId="urn:microsoft.com/office/officeart/2005/8/layout/chevron1"/>
    <dgm:cxn modelId="{5B293DE6-E1BA-4A3A-958F-0FF1928BD62B}" type="presOf" srcId="{5BD90BA4-A6A2-4644-9559-3745A0761291}" destId="{B5FD8771-6CCD-40C4-B5C8-5676E9CB0019}" srcOrd="0" destOrd="0" presId="urn:microsoft.com/office/officeart/2005/8/layout/chevron1"/>
    <dgm:cxn modelId="{4EEAA321-C7B7-43C3-96ED-E8B4CDBDDA8D}" type="presParOf" srcId="{E60415C0-D288-4231-BAC2-894116749214}" destId="{B5FD8771-6CCD-40C4-B5C8-5676E9CB0019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D8771-6CCD-40C4-B5C8-5676E9CB0019}">
      <dsp:nvSpPr>
        <dsp:cNvPr id="0" name=""/>
        <dsp:cNvSpPr/>
      </dsp:nvSpPr>
      <dsp:spPr>
        <a:xfrm>
          <a:off x="0" y="0"/>
          <a:ext cx="8326236" cy="106680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Analyze</a:t>
          </a:r>
          <a:endParaRPr lang="en-US" sz="28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33400" y="0"/>
        <a:ext cx="7259436" cy="1066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6-11-12T17:40:03.711"/>
    </inkml:context>
    <inkml:brush xml:id="br0">
      <inkml:brushProperty name="width" value="0.04" units="cm"/>
      <inkml:brushProperty name="height" value="0.04" units="cm"/>
      <inkml:brushProperty name="ignorePressure" value="1"/>
    </inkml:brush>
  </inkml:definitions>
  <inkml:trace contextRef="#ctx0" brushRef="#br0">11144 3197,'-9'-4,"-10"-6,-6 0,-4-4,-1 1,1 3,1 3,-3 2,-8-1,-3-1,-6-2,-11 0,-17-3,-8 1,-5-2,-10-3,1-3,-5-2,-13 2,-16-4,-19-2,-13 4,-8 4,-3 2,-6 3,9 4,15 2,18 4,21 1,17 1,10 1,0 0,-7-1,-23 0,-11 1,-5-1,-4 4,2 2,-5 3,1 1,4 7,2 4,2 3,-1 2,4 4,-7 6,-4 5,6-5,9-4,19-3,11-3,9-1,12-2,15 1,9-4,11-2,7 0,10 2,9 2,7 0,6 2,2 0,3 0,-1 0,2 1,-2 0,4 0,1 0,0-1,3 0,0 4,2 3,-1 2,3 6,-2-1,-1-2,0-4,4-6,-2 0,2 4,-1 1,1 0,2-6,-1-3,-4-1,1 0,2 1,0 1,0-4,-1-2,1 3,2-4,2 0,3 1,2 2,1 2,-4 2,-1-3,-3-2,0 2,0-4,-2 0,1-2,2-5,2-2,-1 1,-1-2,1 4,2-1,2-2,1 3,1 4,1-2,-5 3,-1-2,1-4,0-2,-3 1,0 0,2-3,-3 3,0 0,0-1,4-3,1 0,2-3,1 4,4 1,3-2,-2 4,5 1,3 2,0 0,-1-3,-4-2,-3-2,-2-2,-1-1,-2-1,0 0,0-1,4 1,2-1,3 1,1 0,-1 0,-3 0,-1 0,-3 0,4 0,0 0,0 0,2 0,0 0,4 0,3 0,-1 0,6 0,4 0,-2 0,-1 0,-4 0,-1 0,3 0,-4 0,1 0,-3 0,5 0,4 0,-2 0,0 0,0 0,-2 0,0 0,-4 0,4 0,5 0,-3 0,3 0,-1 0,4 0,1 0,-4 0,4 0,4 0,2 4,3 2,0-2,-6 5,5-1,0 4,-6-1,-4-3,-1 3,-1-2,5-1,0 0,-3 1,-2-2,-1-3,0 0,5 1,2 2,-4-3,-2 0,-4-1,2-2,6 0,-2-1,1 0,-2 0,-4 0,-1-1,0 1,5 0,12 0,-1 0,2 0,-1 0,-2 0,1 0,3 0,-4-4,-4-1,1-5,-5 1,-2-4,3 2,1-3,-4-2,-2 1,0 4,0-2,4-2,3-2,-4-3,-2 2,0 0,-5-1,0-1,0 2,-3 4,1 1,-2 2,-5-1,-2-2,-3 0,-3 4,-4-1,-2-8,4-4,2-6,0-7,-2-5,-3-1,1 0,0-3,1 7,-3 6,-6 5,-4 2,-3-3,-4-5,-2-1,0-3,-1-7,-4-6,-6-1,-4-1,-5 4,2 6,-1 2,-5 4,-2 8,2 4,2 3,0 4,0 6,-5 0,-2-2,5-4,1 3,1 2,0 0,4-3,0 2,0-2,-2 2,-1 4,-1 2,-2 3,0 3,0 0,-1-2,0-3,-4 2,3-4,2 0,1 1,3-2,7-4,8 0,6 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0T01:47:16.1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5828 0,'-372'0,"350"2,-1 0,0 1,-5 2,-58 7,29-11,31-1,0 1,0 0,0 2,-2 2,20-3,1 0,-1 0,1 1,-1-1,1 2,0-1,1 1,-1 0,0 1,1 0,0 0,0 0,1 0,0 1,-4 5,-2 3,0 0,1 2,0-1,1 1,1 0,1 1,0 0,2 0,-3 9,0 10,3-14,0 1,2-1,0 1,2 0,-1-1,0-1,-1 0,-2 2,0-1,2 0,-1 20,4 279,1-311,-1 0,1 0,1 0,0 0,0 0,1 0,0-1,1 1,0-1,5 8,5 6,2 0,0-1,7 4,0 4,-16-22,-1 0,1 0,0-1,0 0,1 0,0 0,0-1,1 0,-1-1,2 0,5 2,15 7,-13-6,1 0,0-1,0-1,7 0,145 42,-133-39,1-2,0-2,1-1,6-2,425-3,-458 0,0 0,0-1,0 0,0-1,-1 0,1-1,-1 0,9-5,17-10,32-21,-45 25,-5 3,0-1,-1 0,-1-1,0-1,-1-1,0 0,-2-1,0-1,2-3,-11 14,0 2,0-1,1 0,0 1,0 0,0 0,1 1,5-3,10-9,31-26,-3-3,16-20,-62 61,-1 0,1-1,-1 0,0 0,0 0,-1 0,0 0,1-1,-2 1,1-2,12-59,-11 48,3-36,-2 0,-2 0,-5-35,1-8,0 77,-1 0,0 0,-2 0,0 1,-2-1,0 1,-1 1,-1-1,-2-1,7 12,-1 0,-1 0,1 0,-1 1,-1 0,1 0,-1 1,0 0,-1 0,0 0,0 1,0 0,0 1,-1 0,1 0,-1 1,0 0,0 0,-1 1,-2 0,-27-4,0 1,0 3,-1 1,-9 2,29-1,-546 1,544-1</inkml:trace>
  <inkml:trace contextRef="#ctx0" brushRef="#br0" timeOffset="5677.48">4866 1332,'-74'4,"0"4,1 2,0 4,-20 8,-15 3,37-15,-1-3,0-3,1-2,-32-6,-32 1,49 2,-1-3,1-5,-22-6,-38-6,62 10,-31-10,-208-58,-189-39,440 106,-48 0,1-5,-35 5,47 2,-14 5,31 3,-59-10,-15-8,-128-14,61 14,6-5,172 19,-1 3,1 2,-5 2,-15 0,-6-3,76 2,1 0,-1-1,0 1,1 0,-1-1,0 0,1 1,-1-1,1 0,-1 0,1-1,0 1,-1 0,1-1,0 0,0 1,0-1,0 0,0 0,1 0,0 0,0 0,0 0,1 1,-1-1,0 0,1-1,-1 1,1 0,0 0,0 0,0 0,0 0,0 0,0 0,0 0,1-1,1-5,0 1,1 0,0 0,0 0,0 0,1 0,0 1,1-1,-1 1,1 0,2-2,23-26,-23 25,0 0,0 1,1 0,0 1,0 0,1 0,0 0,9-4,-8 5,18-8,-27 13,0 1,0-1,0 1,0-1,0 1,0-1,0 1,0 0,1 0,-1 0,0 0,0 0,0 0,0 0,0 0,1 0,-1 0,1 1,-2 0,1 0,-1-1,0 1,1 0,-1 0,0 0,0 0,0 0,0 0,1 0,-2 0,1 0,0 0,0-1,0 1,0 0,0 0,-1 0,1 0,0 0,-1 0,1 0,-1-1,0 1,-10 23,11-24,-7 12,-1-1,0 0,0 0,-1-1,0 0,-1 0,0-1,-1-1,0 0,0 0,-1-1,0 0,0-1,0 0,-1-1,0-1,-11 3,22-7,0 0,1 0,-1 1,1-1,-1 0,1 1,0-1,-1 1,1 0,-1-1,1 1,0 0,0 0,-1 0,1 0,0 0,0 0,0 0,0 0,0 0,0 1,0-1,1 0,-1 1,0-1,1 0,-1 1,1-1,-1 1,1-1,0 1,-1-1,1 1,1 4,0-1,1 0,0 1,-1-1,2 0,-1 0,0 0,3 3,35 65,33 45,-64-106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6-11-08T02:39:56.041"/>
    </inkml:context>
    <inkml:brush xml:id="br0">
      <inkml:brushProperty name="width" value="0.04" units="cm"/>
      <inkml:brushProperty name="height" value="0.04" units="cm"/>
      <inkml:brushProperty name="ignorePressure" value="1"/>
    </inkml:brush>
  </inkml:definitions>
  <inkml:trace contextRef="#ctx0" brushRef="#br0">1944 1705,'-4'4,"-6"10,-5 6,0 4,3 3,-2 0,3 0,-2 0,2-2,2 1,0-5,0-2,2 0,-2 1,-3 1,-1 1,0 2,0 0,-2 0,3 5,-1-3,2-2,-3-4,-1-2,0 0,0 1,-2 2,1 1,4 1,0 1,-3 1,2-1,-1 1,1 0,4-1,-2-4,2 0,-2-1,1 1,2 1,2 2,-1-4,-1 4,2 2,2 5,2 5,0 2,2-2,0 1,0 0,0 1,-4-6,-1 1,0-2,1-1,-3 3,0-1,-4 8,1 5,2 0,1 0,4 4,1 0,1 0,1-2,0-2,5-6,0-5,1-4,3-3,0-1,-2-1,-2-1,-1 1,-3-1,5 1,-1 0,4 0,1 1,2-1,-1 1,-1-1,0 1,4-1,-2 5,3 1,-2 4,-4 4,2 0,2 2,0 7,1 3,3-3,2 0,-1-1,0-3,-4 3,-4 2,2-3,1 0,4-5,-2-4,1-4,-1-4,-1-7,2 2,-1 1,0-3,3-2,1 1,-1 0,-1 2,2 0,1-2,-3 3,1 2,0-4,-2-1,0 1,2 0,2-3,-3 0,-1 0,3-3,-3 1,1 2,0 1,2-2,-2 1,1 0,0 2,2 2,2 1,1-4,-4 0,0 0,1-3,-4 1,0 1,6 1,7 2,3 2,-4 0,-3-3,-1-5,-4-1,-3 1,1-1,1 0,-2 2,0-1,1 1,-3-3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6-11-08T02:40:00.928"/>
    </inkml:context>
    <inkml:brush xml:id="br0">
      <inkml:brushProperty name="width" value="0.04" units="cm"/>
      <inkml:brushProperty name="height" value="0.04" units="cm"/>
      <inkml:brushProperty name="ignorePressure" value="1"/>
    </inkml:brush>
  </inkml:definitions>
  <inkml:trace contextRef="#ctx0" brushRef="#br0">2941 1679,'4'0,"7"9,3 14,5 17,12 13,8 15,7 8,3 3,2-3,-5-6,-8-11,-8-11,-4-11,-7-6,-2-8,-4-6,-1 1,3 0,2-3,-1 0,-4 3,1-3,1 0,0 3,0 1,-1 2,0 2,3 1,-1 1,-4-1,1 1,-1 4,0 1,4-4,-1 1,-4 1,-2-1,-3 0,1-5,1-3,-3 1,4 0,0 2,-1 0,-2 1,-2 1,-2 0,0 1,-1 0,0 4,-1 0,1 2,0-3,0 0,0 2,0 1,0 3,0 0,0-1,0 2,0-2,0 3,0-1,0 2,0-1,-4-3,-2-2,1-3,-4-6,1-2,0-2,4 2,0 1,2 1,1 1,1 1,-4 0,-5 0,-2 1,2 4,2 1,-2-4,1-3,1 0,-2-6,1 4,1 7,2 6,-2 2,1-1,-1-3,3 2,-3-1,1-1,-5-3,2-2,1-1,1-1,4-1,1 0,-3-4,-1-2,-3 2,0 0,-3 1,1 2,1 0,4 1,-2 0,-4-3,0-2,3 0,2 2,-1-4,-4 0,-5 2,2 0,3 2,-1 2,-2-3,2-2,-2 1,-2-2,-3-1,4 2,-2 1,0 3,1 0,1-3,-2 0,3 0,-1-3,-2 1,-1 1,1 1,1 2,-2 2,3 0,0-3,-1-1,-2 1,1 0,1-2,3 0,-1-5,2 2,1-3,0 1,0-2,-4 1,2 4,-1-2,2-3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6-11-08T02:40:06.773"/>
    </inkml:context>
    <inkml:brush xml:id="br0">
      <inkml:brushProperty name="width" value="0.04" units="cm"/>
      <inkml:brushProperty name="height" value="0.04" units="cm"/>
      <inkml:brushProperty name="ignorePressure" value="1"/>
    </inkml:brush>
  </inkml:definitions>
  <inkml:trace contextRef="#ctx0" brushRef="#br0">2962 1687,'9'0,"10"0,11 0,8 0,3-4,-3-2,-3 1,-3 1,1 1,-1 1,-2 1,-2 1,-4 4,-4 2,-1 3,1 10,1 4,1-1,-3 1,-5-1,-1 0,-2 2,1 0,-1 0,-4 0,-1 0,-3 1,-2-1,-1 1,0-1,4 1,1 0,0-1,-1 1,-2-1,0 0,-1 0,0 1,-1-1,-4 1,-7-5,0-1,1 0,-1-3,-3-4,-5 0,-1-3,-3 2,-1 0,0-3,-1-3,0-2,0-2,0 0,1-5,3-6,6-5,6-5,-1-3,2-1,3-5,1-3,3 2,0 0,5 6,6 3,1 1,3-1,3 3,3 6,2 0,2-3,0 2,2 4,-1 2,0 3,-1 2,1 1,0 2,-5 3,-1 2,0 0,1-1,6 2,-2 5,3 4,2 0,-5 0,-2 3,0 1,-1-1,2-2,-1 2,2 1,-1 3,2-1,-5 2,-5-4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6-11-08T02:40:12.614"/>
    </inkml:context>
    <inkml:brush xml:id="br0">
      <inkml:brushProperty name="width" value="0.04" units="cm"/>
      <inkml:brushProperty name="height" value="0.04" units="cm"/>
      <inkml:brushProperty name="ignorePressure" value="1"/>
    </inkml:brush>
  </inkml:definitions>
  <inkml:trace contextRef="#ctx0" brushRef="#br0">1143 3079,'0'5,"0"2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6-11-08T02:40:14.405"/>
    </inkml:context>
    <inkml:brush xml:id="br0">
      <inkml:brushProperty name="width" value="0.04" units="cm"/>
      <inkml:brushProperty name="height" value="0.04" units="cm"/>
      <inkml:brushProperty name="ignorePressure" value="1"/>
    </inkml:brush>
  </inkml:definitions>
  <inkml:trace contextRef="#ctx0" brushRef="#br0">2816 1882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6-11-08T02:40:15.369"/>
    </inkml:context>
    <inkml:brush xml:id="br0">
      <inkml:brushProperty name="width" value="0.04" units="cm"/>
      <inkml:brushProperty name="height" value="0.04" units="cm"/>
      <inkml:brushProperty name="ignorePressure" value="1"/>
    </inkml:brush>
  </inkml:definitions>
  <inkml:trace contextRef="#ctx0" brushRef="#br0">2290 2584,'0'5,"0"2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6-11-08T02:40:16.589"/>
    </inkml:context>
    <inkml:brush xml:id="br0">
      <inkml:brushProperty name="width" value="0.04" units="cm"/>
      <inkml:brushProperty name="height" value="0.04" units="cm"/>
      <inkml:brushProperty name="ignorePressure" value="1"/>
    </inkml:brush>
  </inkml:definitions>
  <inkml:trace contextRef="#ctx0" brushRef="#br0">2229 2547,'5'5,"7"12,2 9,-2-1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39090-1F95-4C43-9BB1-5EF09A4AAD5B}" type="datetimeFigureOut">
              <a:rPr lang="en-US" smtClean="0"/>
              <a:t>3/23/20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E7167-5BE1-4AED-B667-6AFC544CD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61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5F9F-B2BD-4C03-8DFE-406BB81E78C5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68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5F9F-B2BD-4C03-8DFE-406BB81E78C5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52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5F9F-B2BD-4C03-8DFE-406BB81E78C5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44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F61-AD55-43E9-9692-F8EB512A96F3}" type="datetime1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44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EF532-FB1C-45DC-8BEA-17419E52C4AE}" type="datetime1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05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ABFF3-60A2-422B-BD0E-AEA5B697381E}" type="datetime1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63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4503A-37B1-479A-97A8-09984DBD3553}" type="datetime1">
              <a:rPr lang="en-US" smtClean="0"/>
              <a:t>3/23/20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04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CF0D-36D8-43E4-A3FB-8D0F08312A27}" type="datetime1">
              <a:rPr lang="en-US" smtClean="0"/>
              <a:t>3/23/20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700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BECBE-9150-4A81-960D-3928ABD3EE1F}" type="datetime1">
              <a:rPr lang="en-US" smtClean="0"/>
              <a:t>3/23/20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461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6C0D-4307-426E-96E4-7CA93E943043}" type="datetime1">
              <a:rPr lang="en-US" smtClean="0"/>
              <a:t>3/23/20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306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4D44-3DE4-4690-A28C-856582EAEF8D}" type="datetime1">
              <a:rPr lang="en-US" smtClean="0"/>
              <a:t>3/23/20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2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5F9F-B2BD-4C03-8DFE-406BB81E78C5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43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2D28-EBA0-4CC2-A198-069F96806648}" type="datetime1">
              <a:rPr lang="en-US" smtClean="0"/>
              <a:t>3/23/20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43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08CA-ECB8-4B5A-B7B9-89C35258465B}" type="datetime1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8111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40262-4827-4B42-BEF5-86EEED2224A3}" type="datetime1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5F9F-B2BD-4C03-8DFE-406BB81E78C5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0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5F9F-B2BD-4C03-8DFE-406BB81E78C5}" type="datetimeFigureOut">
              <a:rPr lang="en-US" smtClean="0"/>
              <a:t>3/23/20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5F9F-B2BD-4C03-8DFE-406BB81E78C5}" type="datetimeFigureOut">
              <a:rPr lang="en-US" smtClean="0"/>
              <a:t>3/23/20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26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5F9F-B2BD-4C03-8DFE-406BB81E78C5}" type="datetimeFigureOut">
              <a:rPr lang="en-US" smtClean="0"/>
              <a:t>3/23/20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83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5F9F-B2BD-4C03-8DFE-406BB81E78C5}" type="datetimeFigureOut">
              <a:rPr lang="en-US" smtClean="0"/>
              <a:t>3/23/20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29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5F9F-B2BD-4C03-8DFE-406BB81E78C5}" type="datetimeFigureOut">
              <a:rPr lang="en-US" smtClean="0"/>
              <a:t>3/23/20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5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5F9F-B2BD-4C03-8DFE-406BB81E78C5}" type="datetimeFigureOut">
              <a:rPr lang="en-US" smtClean="0"/>
              <a:t>3/23/20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9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A5F9F-B2BD-4C03-8DFE-406BB81E78C5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7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521ED-5F70-4948-BDCD-A9C8D02CC7A8}" type="datetime1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2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110.png"/><Relationship Id="rId3" Type="http://schemas.openxmlformats.org/officeDocument/2006/relationships/image" Target="../media/image91.png"/><Relationship Id="rId7" Type="http://schemas.openxmlformats.org/officeDocument/2006/relationships/image" Target="../media/image90.png"/><Relationship Id="rId12" Type="http://schemas.openxmlformats.org/officeDocument/2006/relationships/customXml" Target="../ink/ink9.xml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1" Type="http://schemas.openxmlformats.org/officeDocument/2006/relationships/customXml" Target="../ink/ink8.xml"/><Relationship Id="rId5" Type="http://schemas.openxmlformats.org/officeDocument/2006/relationships/image" Target="../media/image80.png"/><Relationship Id="rId10" Type="http://schemas.openxmlformats.org/officeDocument/2006/relationships/customXml" Target="../ink/ink7.xml"/><Relationship Id="rId4" Type="http://schemas.openxmlformats.org/officeDocument/2006/relationships/customXml" Target="../ink/ink4.xml"/><Relationship Id="rId9" Type="http://schemas.openxmlformats.org/officeDocument/2006/relationships/image" Target="../media/image10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1.xml"/><Relationship Id="rId7" Type="http://schemas.openxmlformats.org/officeDocument/2006/relationships/customXml" Target="../ink/ink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MCB 638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Live Session 6</a:t>
            </a:r>
          </a:p>
          <a:p>
            <a:r>
              <a:rPr lang="en-US" sz="3600" dirty="0"/>
              <a:t>Monday</a:t>
            </a:r>
          </a:p>
        </p:txBody>
      </p:sp>
    </p:spTree>
    <p:extLst>
      <p:ext uri="{BB962C8B-B14F-4D97-AF65-F5344CB8AC3E}">
        <p14:creationId xmlns:p14="http://schemas.microsoft.com/office/powerpoint/2010/main" val="3548831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Linear Regression Example</a:t>
            </a:r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77" y="1963142"/>
            <a:ext cx="1531753" cy="2194750"/>
          </a:xfr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842" y="2888198"/>
            <a:ext cx="2164268" cy="1714649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885" y="3413909"/>
            <a:ext cx="4985238" cy="3062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99438" y="1963142"/>
            <a:ext cx="3290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Draw a chart of the data: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56930" y="4944909"/>
            <a:ext cx="267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the line and equation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32A52C-B42C-4AE2-A6FB-15D89E84164B}"/>
              </a:ext>
            </a:extLst>
          </p:cNvPr>
          <p:cNvSpPr txBox="1"/>
          <p:nvPr/>
        </p:nvSpPr>
        <p:spPr>
          <a:xfrm>
            <a:off x="7763069" y="6519446"/>
            <a:ext cx="2742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Weight (</a:t>
            </a:r>
            <a:r>
              <a:rPr lang="en-US" sz="1600" dirty="0" err="1"/>
              <a:t>lbs</a:t>
            </a:r>
            <a:r>
              <a:rPr lang="en-US" sz="16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C1DAAB-7B1D-4255-9BCC-47DE8E39A032}"/>
              </a:ext>
            </a:extLst>
          </p:cNvPr>
          <p:cNvSpPr txBox="1"/>
          <p:nvPr/>
        </p:nvSpPr>
        <p:spPr>
          <a:xfrm>
            <a:off x="5285690" y="4716445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MPG</a:t>
            </a:r>
          </a:p>
        </p:txBody>
      </p:sp>
    </p:spTree>
    <p:extLst>
      <p:ext uri="{BB962C8B-B14F-4D97-AF65-F5344CB8AC3E}">
        <p14:creationId xmlns:p14="http://schemas.microsoft.com/office/powerpoint/2010/main" val="1896216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Linear Regression Example continued: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9260"/>
          </a:xfrm>
        </p:spPr>
        <p:txBody>
          <a:bodyPr/>
          <a:lstStyle/>
          <a:p>
            <a:r>
              <a:rPr lang="en-US" dirty="0"/>
              <a:t>Run the Regression</a:t>
            </a:r>
          </a:p>
          <a:p>
            <a:pPr marL="0" indent="0">
              <a:buNone/>
            </a:pPr>
            <a:r>
              <a:rPr lang="en-US" dirty="0"/>
              <a:t>                  Data </a:t>
            </a:r>
            <a:r>
              <a:rPr lang="en-US" dirty="0">
                <a:sym typeface="Wingdings" panose="05000000000000000000" pitchFamily="2" charset="2"/>
              </a:rPr>
              <a:t> Data Analysis  Regression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383" y="3182816"/>
            <a:ext cx="5845047" cy="33835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79531" y="6127234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63.5 - .015x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77808" y="3631962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R=.9586</a:t>
            </a:r>
          </a:p>
        </p:txBody>
      </p:sp>
      <p:sp>
        <p:nvSpPr>
          <p:cNvPr id="8" name="Oval 7"/>
          <p:cNvSpPr/>
          <p:nvPr/>
        </p:nvSpPr>
        <p:spPr>
          <a:xfrm>
            <a:off x="8097716" y="6311900"/>
            <a:ext cx="650630" cy="254489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4E7698C-F538-41B5-8B18-B3FE6C4E1CFC}"/>
                  </a:ext>
                </a:extLst>
              </p14:cNvPr>
              <p14:cNvContentPartPr/>
              <p14:nvPr/>
            </p14:nvContentPartPr>
            <p14:xfrm>
              <a:off x="4462333" y="6134190"/>
              <a:ext cx="2428200" cy="517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4E7698C-F538-41B5-8B18-B3FE6C4E1CF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53334" y="6125190"/>
                <a:ext cx="2445837" cy="53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022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Linear Regression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Real world problems:</a:t>
            </a:r>
          </a:p>
          <a:p>
            <a:r>
              <a:rPr lang="en-US" dirty="0"/>
              <a:t>Trying to find the true x in order to drive improvement in y</a:t>
            </a:r>
          </a:p>
          <a:p>
            <a:r>
              <a:rPr lang="en-US" dirty="0"/>
              <a:t> Is distance of a service center from headquarters related to their average time to resolve a customer issue?</a:t>
            </a:r>
          </a:p>
          <a:p>
            <a:r>
              <a:rPr lang="en-US" dirty="0"/>
              <a:t> Determining if there is a relationship between advertising dollars and sales dollars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3146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3F59B-414C-4EE6-885B-7091176F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247AA-535D-4BFB-B5D4-0A66C36F4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simply looking for whether two variables are correlated</a:t>
            </a:r>
          </a:p>
          <a:p>
            <a:r>
              <a:rPr lang="en-US" dirty="0"/>
              <a:t>Using Excel   =CORREL(x data, y data)</a:t>
            </a:r>
          </a:p>
        </p:txBody>
      </p:sp>
    </p:spTree>
    <p:extLst>
      <p:ext uri="{BB962C8B-B14F-4D97-AF65-F5344CB8AC3E}">
        <p14:creationId xmlns:p14="http://schemas.microsoft.com/office/powerpoint/2010/main" val="1664076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 for Quiz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hours to complete. System will not drop you off at 2 hours, but your time will be visible to me once you finish. Suggest you keep track of your time.</a:t>
            </a:r>
          </a:p>
          <a:p>
            <a:r>
              <a:rPr lang="en-US" dirty="0"/>
              <a:t>6 questions</a:t>
            </a:r>
          </a:p>
          <a:p>
            <a:r>
              <a:rPr lang="en-US" dirty="0"/>
              <a:t>Covers Chapters 3, 6, 8, 9, 11.2</a:t>
            </a:r>
          </a:p>
          <a:p>
            <a:r>
              <a:rPr lang="en-US" dirty="0"/>
              <a:t>Multiple choice and fill in the blank</a:t>
            </a:r>
          </a:p>
          <a:p>
            <a:endParaRPr lang="en-US" dirty="0"/>
          </a:p>
          <a:p>
            <a:r>
              <a:rPr lang="en-US" dirty="0"/>
              <a:t>Due 2/20 by midnight Eastern time</a:t>
            </a:r>
          </a:p>
        </p:txBody>
      </p:sp>
    </p:spTree>
    <p:extLst>
      <p:ext uri="{BB962C8B-B14F-4D97-AF65-F5344CB8AC3E}">
        <p14:creationId xmlns:p14="http://schemas.microsoft.com/office/powerpoint/2010/main" val="3141218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5185"/>
            <a:ext cx="10515600" cy="1380652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3100" b="1" dirty="0">
                <a:solidFill>
                  <a:schemeClr val="accent6">
                    <a:lumMod val="75000"/>
                  </a:schemeClr>
                </a:solidFill>
              </a:rPr>
              <a:t>Measures of central tendency </a:t>
            </a:r>
            <a:r>
              <a:rPr lang="en-US" sz="3100" dirty="0"/>
              <a:t>and </a:t>
            </a:r>
            <a:r>
              <a:rPr lang="en-US" sz="3100" b="1" dirty="0">
                <a:solidFill>
                  <a:srgbClr val="00B0F0"/>
                </a:solidFill>
              </a:rPr>
              <a:t>spread/dispersion </a:t>
            </a:r>
            <a:r>
              <a:rPr lang="en-US" sz="3100" dirty="0"/>
              <a:t>– </a:t>
            </a:r>
            <a:br>
              <a:rPr lang="en-US" sz="3100" dirty="0"/>
            </a:br>
            <a:br>
              <a:rPr lang="en-US" sz="3100" dirty="0"/>
            </a:br>
            <a:r>
              <a:rPr lang="en-US" sz="3100" dirty="0"/>
              <a:t>	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301" y="2167691"/>
            <a:ext cx="10515600" cy="469030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/>
              <a:t>n = 18                                   In Excel</a:t>
            </a:r>
          </a:p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Mean: 9.2                       =average(     )</a:t>
            </a:r>
          </a:p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Median (middle) = 10   =median(     )</a:t>
            </a:r>
          </a:p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Mode (Most)= 10          =mode(     )</a:t>
            </a:r>
          </a:p>
          <a:p>
            <a:r>
              <a:rPr lang="en-US" sz="4400" dirty="0">
                <a:solidFill>
                  <a:srgbClr val="00B0F0"/>
                </a:solidFill>
              </a:rPr>
              <a:t>Range: 10-6 = 4   	     =max(   ) – min(  )</a:t>
            </a:r>
          </a:p>
          <a:p>
            <a:r>
              <a:rPr lang="en-US" sz="4400" dirty="0">
                <a:solidFill>
                  <a:srgbClr val="00B0F0"/>
                </a:solidFill>
              </a:rPr>
              <a:t>Standard Dev = 1.2        =</a:t>
            </a:r>
            <a:r>
              <a:rPr lang="en-US" sz="4400" dirty="0" err="1">
                <a:solidFill>
                  <a:srgbClr val="00B0F0"/>
                </a:solidFill>
              </a:rPr>
              <a:t>stdev.s</a:t>
            </a:r>
            <a:r>
              <a:rPr lang="en-US" sz="4400" dirty="0">
                <a:solidFill>
                  <a:srgbClr val="00B0F0"/>
                </a:solidFill>
              </a:rPr>
              <a:t>(     )</a:t>
            </a:r>
          </a:p>
          <a:p>
            <a:r>
              <a:rPr lang="en-US" sz="4400" dirty="0">
                <a:solidFill>
                  <a:srgbClr val="00B0F0"/>
                </a:solidFill>
              </a:rPr>
              <a:t>Variance = Standard Deviation squared = 1.2</a:t>
            </a:r>
            <a:r>
              <a:rPr lang="en-US" sz="4400" baseline="30000" dirty="0">
                <a:solidFill>
                  <a:srgbClr val="00B0F0"/>
                </a:solidFill>
              </a:rPr>
              <a:t>2 </a:t>
            </a:r>
            <a:r>
              <a:rPr lang="en-US" sz="4400" dirty="0">
                <a:solidFill>
                  <a:srgbClr val="00B0F0"/>
                </a:solidFill>
              </a:rPr>
              <a:t>= 1.44   =</a:t>
            </a:r>
            <a:r>
              <a:rPr lang="en-US" sz="4400" dirty="0" err="1">
                <a:solidFill>
                  <a:srgbClr val="00B0F0"/>
                </a:solidFill>
              </a:rPr>
              <a:t>var.s</a:t>
            </a:r>
            <a:r>
              <a:rPr lang="en-US" sz="4400" dirty="0">
                <a:solidFill>
                  <a:srgbClr val="00B0F0"/>
                </a:solidFill>
              </a:rPr>
              <a:t>(    )</a:t>
            </a:r>
            <a:r>
              <a:rPr lang="en-US" sz="2500" dirty="0"/>
              <a:t>	   </a:t>
            </a:r>
          </a:p>
          <a:p>
            <a:pPr marL="0" indent="0">
              <a:buNone/>
            </a:pPr>
            <a:r>
              <a:rPr lang="en-US" sz="2500" b="1" dirty="0"/>
              <a:t>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599161-B0A7-4E34-9191-3845E0E2D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890" y="1050072"/>
            <a:ext cx="5662708" cy="27355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8B1DE3-DFA5-44E7-B78A-4BFFEF5CABDE}"/>
              </a:ext>
            </a:extLst>
          </p:cNvPr>
          <p:cNvSpPr txBox="1"/>
          <p:nvPr/>
        </p:nvSpPr>
        <p:spPr>
          <a:xfrm>
            <a:off x="10009270" y="990351"/>
            <a:ext cx="976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Mode: </a:t>
            </a:r>
            <a:r>
              <a:rPr lang="en-US" sz="1200" dirty="0"/>
              <a:t>Score</a:t>
            </a:r>
          </a:p>
          <a:p>
            <a:r>
              <a:rPr lang="en-US" sz="1200" dirty="0"/>
              <a:t>Achieved</a:t>
            </a:r>
          </a:p>
          <a:p>
            <a:r>
              <a:rPr lang="en-US" sz="1200" dirty="0"/>
              <a:t>the Most)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B8DD4C-ABBD-42D7-A5D4-015B261A45C8}"/>
              </a:ext>
            </a:extLst>
          </p:cNvPr>
          <p:cNvSpPr/>
          <p:nvPr/>
        </p:nvSpPr>
        <p:spPr>
          <a:xfrm>
            <a:off x="2155560" y="1094383"/>
            <a:ext cx="30551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/>
              <a:t>Quiz 1- Histogram </a:t>
            </a:r>
          </a:p>
          <a:p>
            <a:r>
              <a:rPr lang="en-US" sz="3100" dirty="0"/>
              <a:t>	</a:t>
            </a:r>
            <a:r>
              <a:rPr lang="en-US" dirty="0"/>
              <a:t>(Hypothetical data)</a:t>
            </a:r>
            <a:br>
              <a:rPr lang="en-US" sz="27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799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52E05-71C1-44C3-8F9A-0753881CD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Sigma Quality Level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289BB-EC52-4963-B24B-C74CFA399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u="sng" dirty="0"/>
              <a:t>Key</a:t>
            </a:r>
            <a:r>
              <a:rPr lang="en-US" dirty="0"/>
              <a:t>: Define what a defect is</a:t>
            </a:r>
          </a:p>
          <a:p>
            <a:pPr marL="0" indent="0">
              <a:buNone/>
            </a:pPr>
            <a:r>
              <a:rPr lang="en-US" dirty="0"/>
              <a:t>Your team issues invoices. Per your customers, there are several main problems with the invoices: the date is missing, the amount listed does not match the amount owed, the address is incorrect, and fees are applied incorrectly. In the last 6 months your team issued 2522 invoices. During that time, you received 389 complaints for the above problems. What is the Sigma level for your process?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Defect opportunities per unit: 			D = 4</a:t>
            </a:r>
          </a:p>
          <a:p>
            <a:pPr marL="0" indent="0">
              <a:buNone/>
            </a:pPr>
            <a:r>
              <a:rPr lang="en-US" dirty="0"/>
              <a:t>2. Units produced per timeframe: 			U = 2522</a:t>
            </a:r>
          </a:p>
          <a:p>
            <a:pPr marL="0" indent="0">
              <a:buNone/>
            </a:pPr>
            <a:r>
              <a:rPr lang="en-US" dirty="0"/>
              <a:t>3. Total possible defects per timeframe: 		D × U = 10088</a:t>
            </a:r>
          </a:p>
          <a:p>
            <a:pPr marL="0" indent="0">
              <a:buNone/>
            </a:pPr>
            <a:r>
              <a:rPr lang="en-US" dirty="0"/>
              <a:t>4. Total actual defects during that timeframe:	A = 389</a:t>
            </a:r>
          </a:p>
          <a:p>
            <a:pPr marL="0" indent="0">
              <a:buNone/>
            </a:pPr>
            <a:r>
              <a:rPr lang="en-US" dirty="0"/>
              <a:t>5. Defect per opportunity rate: 		            	A ÷ DU = DPO =.0386</a:t>
            </a:r>
          </a:p>
          <a:p>
            <a:pPr marL="0" indent="0">
              <a:buNone/>
            </a:pPr>
            <a:r>
              <a:rPr lang="en-US" dirty="0"/>
              <a:t>6. Defects per million opportunities (DPMO): 	DPO × 1,000,000 = 38,600</a:t>
            </a:r>
          </a:p>
          <a:p>
            <a:pPr marL="0" indent="0">
              <a:buNone/>
            </a:pPr>
            <a:r>
              <a:rPr lang="en-US" dirty="0"/>
              <a:t>7. SQL value (from SQL table):			3.3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1670C-FC99-4B04-831A-747E18350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61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approach for word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First determine what kind of a problem it is:</a:t>
            </a:r>
          </a:p>
          <a:p>
            <a:pPr lvl="1"/>
            <a:r>
              <a:rPr lang="en-US" dirty="0"/>
              <a:t>Normal Distribution</a:t>
            </a:r>
          </a:p>
          <a:p>
            <a:pPr lvl="1"/>
            <a:r>
              <a:rPr lang="en-US" dirty="0"/>
              <a:t>Binomial Distribution</a:t>
            </a:r>
          </a:p>
          <a:p>
            <a:pPr lvl="1"/>
            <a:r>
              <a:rPr lang="en-US" dirty="0"/>
              <a:t>Hypothesis Test</a:t>
            </a:r>
          </a:p>
          <a:p>
            <a:pPr lvl="1"/>
            <a:r>
              <a:rPr lang="en-US" dirty="0"/>
              <a:t>Chi Square</a:t>
            </a:r>
          </a:p>
          <a:p>
            <a:pPr lvl="1"/>
            <a:r>
              <a:rPr lang="en-US" dirty="0"/>
              <a:t>Confidence Interval</a:t>
            </a:r>
          </a:p>
          <a:p>
            <a:pPr lvl="1"/>
            <a:r>
              <a:rPr lang="en-US" dirty="0"/>
              <a:t>Sample Size</a:t>
            </a:r>
          </a:p>
          <a:p>
            <a:r>
              <a:rPr lang="en-US" dirty="0"/>
              <a:t>Decide which approach you will use (e.g. use Table or use Excel function)</a:t>
            </a:r>
          </a:p>
          <a:p>
            <a:r>
              <a:rPr lang="en-US" dirty="0"/>
              <a:t>Read each question carefully for hints (probability, normal distribution, etc.) and details</a:t>
            </a:r>
          </a:p>
          <a:p>
            <a:r>
              <a:rPr lang="en-US" dirty="0"/>
              <a:t>Determine if your data is Discrete or Continuous</a:t>
            </a:r>
          </a:p>
          <a:p>
            <a:r>
              <a:rPr lang="en-US" dirty="0"/>
              <a:t>Follow the instructed approach (Asynchronous material or PowerPoint from Live Session)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255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Continuous: Normal distribution</a:t>
            </a:r>
          </a:p>
          <a:p>
            <a:r>
              <a:rPr lang="en-US" dirty="0"/>
              <a:t>About probability</a:t>
            </a:r>
          </a:p>
          <a:p>
            <a:r>
              <a:rPr lang="en-US" dirty="0"/>
              <a:t>Use table or Excel</a:t>
            </a:r>
          </a:p>
          <a:p>
            <a:r>
              <a:rPr lang="en-US" u="sng" dirty="0"/>
              <a:t>Normal</a:t>
            </a:r>
            <a:r>
              <a:rPr lang="en-US" dirty="0"/>
              <a:t>: Z = </a:t>
            </a:r>
            <a:r>
              <a:rPr lang="en-US" u="sng" dirty="0"/>
              <a:t>x-mu </a:t>
            </a:r>
          </a:p>
          <a:p>
            <a:pPr marL="0" indent="0">
              <a:buNone/>
            </a:pPr>
            <a:r>
              <a:rPr lang="en-US" dirty="0"/>
              <a:t>		 std dev</a:t>
            </a:r>
          </a:p>
          <a:p>
            <a:pPr marL="0" indent="0">
              <a:buNone/>
            </a:pPr>
            <a:r>
              <a:rPr lang="en-US" dirty="0"/>
              <a:t>     Then look up Z in </a:t>
            </a:r>
            <a:r>
              <a:rPr lang="en-US" b="1" dirty="0"/>
              <a:t>Table C</a:t>
            </a:r>
            <a:r>
              <a:rPr lang="en-US" dirty="0"/>
              <a:t> for Probability of what falls to left of x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77" y="5603062"/>
            <a:ext cx="2018832" cy="1082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769" y="5665531"/>
            <a:ext cx="2243522" cy="9571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8251" y="5569118"/>
            <a:ext cx="2517866" cy="10303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4469" y="5244866"/>
            <a:ext cx="23775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Use the probability the Z table gives you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8378" y="5236306"/>
            <a:ext cx="30283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Subtract the probability the Z table gives you from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6234" y="5248456"/>
            <a:ext cx="32255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Find the probability for each point and subtract them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206869" y="4791808"/>
            <a:ext cx="1143000" cy="3692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158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545" y="189634"/>
            <a:ext cx="10515600" cy="1325563"/>
          </a:xfrm>
        </p:spPr>
        <p:txBody>
          <a:bodyPr/>
          <a:lstStyle/>
          <a:p>
            <a:r>
              <a:rPr lang="en-US" dirty="0"/>
              <a:t>Normal distribution example</a:t>
            </a: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999" y="1136986"/>
            <a:ext cx="8195485" cy="5531669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747F41C-F25C-4509-B808-7441D5BB47E7}"/>
              </a:ext>
            </a:extLst>
          </p:cNvPr>
          <p:cNvSpPr/>
          <p:nvPr/>
        </p:nvSpPr>
        <p:spPr>
          <a:xfrm>
            <a:off x="6629400" y="5823857"/>
            <a:ext cx="696686" cy="18505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63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Live Session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9790"/>
            <a:ext cx="10515600" cy="5126504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dirty="0"/>
              <a:t>Process Learnings</a:t>
            </a:r>
          </a:p>
          <a:p>
            <a:pPr marL="514350" indent="-514350">
              <a:buAutoNum type="arabicPeriod"/>
            </a:pPr>
            <a:r>
              <a:rPr lang="en-US" dirty="0"/>
              <a:t>Tips</a:t>
            </a:r>
          </a:p>
          <a:p>
            <a:pPr marL="514350" indent="-514350">
              <a:buAutoNum type="arabicPeriod" startAt="3"/>
            </a:pPr>
            <a:r>
              <a:rPr lang="en-US" dirty="0"/>
              <a:t>Linear Regression and Correlation</a:t>
            </a:r>
          </a:p>
          <a:p>
            <a:pPr marL="514350" indent="-514350">
              <a:buAutoNum type="arabicPeriod" startAt="3"/>
            </a:pPr>
            <a:r>
              <a:rPr lang="en-US" dirty="0"/>
              <a:t>Prep for Quiz 2</a:t>
            </a:r>
          </a:p>
          <a:p>
            <a:pPr marL="514350" indent="-514350">
              <a:buAutoNum type="arabicPeriod" startAt="3"/>
            </a:pPr>
            <a:r>
              <a:rPr lang="en-US" dirty="0"/>
              <a:t>Wrap-up/What’s next/Feedback</a:t>
            </a:r>
          </a:p>
        </p:txBody>
      </p:sp>
    </p:spTree>
    <p:extLst>
      <p:ext uri="{BB962C8B-B14F-4D97-AF65-F5344CB8AC3E}">
        <p14:creationId xmlns:p14="http://schemas.microsoft.com/office/powerpoint/2010/main" val="2263979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 and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3955"/>
            <a:ext cx="10515600" cy="5168729"/>
          </a:xfrm>
        </p:spPr>
        <p:txBody>
          <a:bodyPr>
            <a:normAutofit/>
          </a:bodyPr>
          <a:lstStyle/>
          <a:p>
            <a:r>
              <a:rPr lang="en-US" dirty="0"/>
              <a:t>Discrete: Binomial distribution (Y/N, Good/Bad)</a:t>
            </a:r>
          </a:p>
          <a:p>
            <a:r>
              <a:rPr lang="en-US" dirty="0"/>
              <a:t>About probability</a:t>
            </a:r>
          </a:p>
          <a:p>
            <a:r>
              <a:rPr lang="en-US" dirty="0"/>
              <a:t>Use table or Excel</a:t>
            </a:r>
          </a:p>
          <a:p>
            <a:r>
              <a:rPr lang="en-US" u="sng" dirty="0"/>
              <a:t>Binomial</a:t>
            </a:r>
            <a:r>
              <a:rPr lang="en-US" dirty="0"/>
              <a:t>  - can calculate the Probability of success of getting x number of items good or yes or correct out of n by using </a:t>
            </a:r>
            <a:r>
              <a:rPr lang="en-US" b="1" dirty="0"/>
              <a:t>Binomial Table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683" y="3842328"/>
            <a:ext cx="4034516" cy="27893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16040"/>
            <a:ext cx="5333569" cy="17012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60685" y="6040308"/>
            <a:ext cx="210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 = 31.25%</a:t>
            </a:r>
          </a:p>
        </p:txBody>
      </p:sp>
    </p:spTree>
    <p:extLst>
      <p:ext uri="{BB962C8B-B14F-4D97-AF65-F5344CB8AC3E}">
        <p14:creationId xmlns:p14="http://schemas.microsoft.com/office/powerpoint/2010/main" val="2003029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1008"/>
          </a:xfrm>
        </p:spPr>
        <p:txBody>
          <a:bodyPr/>
          <a:lstStyle/>
          <a:p>
            <a:r>
              <a:rPr lang="en-US" dirty="0"/>
              <a:t>Hypothesis Tests for Continuous Data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24620" t="15541" r="40414" b="12838"/>
          <a:stretch/>
        </p:blipFill>
        <p:spPr>
          <a:xfrm>
            <a:off x="1264920" y="1417320"/>
            <a:ext cx="4482286" cy="516437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 descr="Screen Clipping">
            <a:extLst>
              <a:ext uri="{FF2B5EF4-FFF2-40B4-BE49-F238E27FC236}">
                <a16:creationId xmlns:a16="http://schemas.microsoft.com/office/drawing/2014/main" id="{EC908455-839E-4F2A-A4B0-4D3EDC78D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300483"/>
            <a:ext cx="4734757" cy="519373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86D80DD-7C2E-4F18-8410-8923513F600B}"/>
              </a:ext>
            </a:extLst>
          </p:cNvPr>
          <p:cNvSpPr/>
          <p:nvPr/>
        </p:nvSpPr>
        <p:spPr>
          <a:xfrm>
            <a:off x="6172200" y="1417320"/>
            <a:ext cx="4482286" cy="5075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35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136526"/>
            <a:ext cx="10515600" cy="921808"/>
          </a:xfrm>
        </p:spPr>
        <p:txBody>
          <a:bodyPr/>
          <a:lstStyle/>
          <a:p>
            <a:r>
              <a:rPr lang="en-US" dirty="0"/>
              <a:t>Hypothesis Tests for Discrete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999" t="15482" r="40417" b="11778"/>
          <a:stretch/>
        </p:blipFill>
        <p:spPr>
          <a:xfrm>
            <a:off x="1173480" y="1191548"/>
            <a:ext cx="4693920" cy="55535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5000" t="15482" r="40333" b="13111"/>
          <a:stretch/>
        </p:blipFill>
        <p:spPr>
          <a:xfrm>
            <a:off x="6182173" y="1258677"/>
            <a:ext cx="473515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301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50630" y="1338995"/>
            <a:ext cx="11295564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1600" dirty="0"/>
              <a:t> Develop your hypothesis statements </a:t>
            </a:r>
            <a:r>
              <a:rPr lang="en-US" sz="1600" i="1" dirty="0"/>
              <a:t>H</a:t>
            </a:r>
            <a:r>
              <a:rPr lang="en-US" sz="1600" baseline="-25000" dirty="0"/>
              <a:t>0</a:t>
            </a:r>
            <a:r>
              <a:rPr lang="en-US" sz="1600" dirty="0"/>
              <a:t> and </a:t>
            </a:r>
            <a:r>
              <a:rPr lang="en-US" sz="1600" i="1" dirty="0"/>
              <a:t>H</a:t>
            </a:r>
            <a:r>
              <a:rPr lang="en-US" sz="1600" baseline="-25000" dirty="0"/>
              <a:t>a</a:t>
            </a:r>
            <a:r>
              <a:rPr lang="en-US" sz="1600" dirty="0"/>
              <a:t>. </a:t>
            </a:r>
          </a:p>
          <a:p>
            <a:r>
              <a:rPr lang="en-US" sz="1600" dirty="0"/>
              <a:t>These are statements about a population, so they are written in terms of a population parameter.</a:t>
            </a:r>
          </a:p>
          <a:p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b="1" dirty="0"/>
              <a:t>null hypothesis</a:t>
            </a:r>
            <a:r>
              <a:rPr lang="en-US" sz="1600" dirty="0"/>
              <a:t>, </a:t>
            </a:r>
            <a:r>
              <a:rPr lang="en-US" sz="1600" i="1" dirty="0"/>
              <a:t>H</a:t>
            </a:r>
            <a:r>
              <a:rPr lang="en-US" sz="1600" baseline="-25000" dirty="0"/>
              <a:t>0</a:t>
            </a:r>
            <a:r>
              <a:rPr lang="en-US" sz="1600" dirty="0"/>
              <a:t>, is a statement of "no effect" or "no difference." It </a:t>
            </a:r>
            <a:r>
              <a:rPr lang="en-US" sz="1600" i="1" dirty="0"/>
              <a:t>cannot</a:t>
            </a:r>
            <a:r>
              <a:rPr lang="en-US" sz="1600" dirty="0"/>
              <a:t> be proven true but can be shown to be </a:t>
            </a:r>
            <a:r>
              <a:rPr lang="en-US" sz="1600" i="1" dirty="0"/>
              <a:t>untrue</a:t>
            </a:r>
            <a:r>
              <a:rPr lang="en-US" sz="1600" dirty="0"/>
              <a:t> with specific risks of error. These decisions are analogous to a courtroom finding a defendant not guilty or guilty.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b="1" dirty="0"/>
              <a:t>alternative hypothesis</a:t>
            </a:r>
            <a:r>
              <a:rPr lang="en-US" sz="1600" dirty="0"/>
              <a:t>, </a:t>
            </a:r>
            <a:r>
              <a:rPr lang="en-US" sz="1600" i="1" dirty="0"/>
              <a:t>H</a:t>
            </a:r>
            <a:r>
              <a:rPr lang="en-US" sz="1600" baseline="-25000" dirty="0"/>
              <a:t>a</a:t>
            </a:r>
            <a:r>
              <a:rPr lang="en-US" sz="1600" dirty="0"/>
              <a:t>, represents the result when the null hypothesis is rejected. Because </a:t>
            </a:r>
            <a:r>
              <a:rPr lang="en-US" sz="1600" i="1" dirty="0"/>
              <a:t>H</a:t>
            </a:r>
            <a:r>
              <a:rPr lang="en-US" sz="1600" baseline="-25000" dirty="0"/>
              <a:t>a</a:t>
            </a:r>
            <a:r>
              <a:rPr lang="en-US" sz="1600" dirty="0"/>
              <a:t> expresses the hypothesis we hope to find evidence for, begin with </a:t>
            </a:r>
            <a:r>
              <a:rPr lang="en-US" sz="1600" i="1" dirty="0"/>
              <a:t>H</a:t>
            </a:r>
            <a:r>
              <a:rPr lang="en-US" sz="1600" baseline="-25000" dirty="0"/>
              <a:t>a</a:t>
            </a:r>
            <a:r>
              <a:rPr lang="en-US" sz="1600" dirty="0"/>
              <a:t> and set up </a:t>
            </a:r>
            <a:r>
              <a:rPr lang="en-US" sz="1600" i="1" dirty="0"/>
              <a:t>H</a:t>
            </a:r>
            <a:r>
              <a:rPr lang="en-US" sz="1600" baseline="-25000" dirty="0"/>
              <a:t>0</a:t>
            </a:r>
            <a:r>
              <a:rPr lang="en-US" sz="1600" dirty="0"/>
              <a:t> as the nonoccurrence of the "preferred" outcome.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+mj-lt"/>
              <a:buAutoNum type="arabicPeriod" startAt="2"/>
            </a:pPr>
            <a:r>
              <a:rPr lang="en-US" sz="1600" dirty="0"/>
              <a:t> Select a level of significance </a:t>
            </a:r>
            <a:r>
              <a:rPr lang="en-US" sz="1600" i="1" dirty="0"/>
              <a:t>α</a:t>
            </a:r>
            <a:r>
              <a:rPr lang="en-US" sz="1600" dirty="0"/>
              <a:t>. </a:t>
            </a:r>
          </a:p>
          <a:p>
            <a:pPr lvl="1"/>
            <a:r>
              <a:rPr lang="en-US" sz="1600" dirty="0"/>
              <a:t>Confidence level is 1 − </a:t>
            </a:r>
            <a:r>
              <a:rPr lang="en-US" sz="1600" i="1" dirty="0"/>
              <a:t>α</a:t>
            </a:r>
            <a:r>
              <a:rPr lang="en-US" sz="1600" dirty="0"/>
              <a:t>.</a:t>
            </a:r>
          </a:p>
          <a:p>
            <a:pPr>
              <a:buFont typeface="+mj-lt"/>
              <a:buAutoNum type="arabicPeriod" startAt="2"/>
            </a:pPr>
            <a:r>
              <a:rPr lang="en-US" sz="1600" dirty="0"/>
              <a:t> Select a sample size </a:t>
            </a:r>
            <a:r>
              <a:rPr lang="en-US" sz="1600" i="1" dirty="0"/>
              <a:t>n</a:t>
            </a:r>
            <a:r>
              <a:rPr lang="en-US" sz="1600" dirty="0"/>
              <a:t>.</a:t>
            </a:r>
          </a:p>
          <a:p>
            <a:pPr>
              <a:buFont typeface="+mj-lt"/>
              <a:buAutoNum type="arabicPeriod" startAt="2"/>
            </a:pPr>
            <a:r>
              <a:rPr lang="en-US" sz="1600" dirty="0"/>
              <a:t> Decide if your data is discrete or continuous and select an appropriate test (one sample, two sided, etc.) for your hypothesis.</a:t>
            </a:r>
          </a:p>
          <a:p>
            <a:pPr>
              <a:buFont typeface="+mj-lt"/>
              <a:buAutoNum type="arabicPeriod" startAt="2"/>
            </a:pPr>
            <a:r>
              <a:rPr lang="en-US" sz="1600" dirty="0"/>
              <a:t> Calculate the standardized test statistic from the sample data (</a:t>
            </a:r>
            <a:r>
              <a:rPr lang="en-US" sz="1600" i="1" dirty="0"/>
              <a:t>t</a:t>
            </a:r>
            <a:r>
              <a:rPr lang="en-US" sz="1600" dirty="0"/>
              <a:t>, </a:t>
            </a:r>
            <a:r>
              <a:rPr lang="en-US" sz="1600" i="1" dirty="0"/>
              <a:t>Z</a:t>
            </a:r>
            <a:r>
              <a:rPr lang="en-US" sz="1600" dirty="0"/>
              <a:t>, etc.).</a:t>
            </a:r>
          </a:p>
          <a:p>
            <a:pPr>
              <a:buFont typeface="+mj-lt"/>
              <a:buAutoNum type="arabicPeriod" startAt="2"/>
            </a:pPr>
            <a:r>
              <a:rPr lang="en-US" sz="1600" dirty="0"/>
              <a:t> Use the test statistic to compute the area in the tail(s), or </a:t>
            </a:r>
            <a:r>
              <a:rPr lang="en-US" sz="1600" i="1" dirty="0"/>
              <a:t>p</a:t>
            </a:r>
            <a:r>
              <a:rPr lang="en-US" sz="1600" dirty="0"/>
              <a:t>-value.</a:t>
            </a:r>
          </a:p>
          <a:p>
            <a:pPr>
              <a:buFont typeface="+mj-lt"/>
              <a:buAutoNum type="arabicPeriod" startAt="2"/>
            </a:pPr>
            <a:r>
              <a:rPr lang="en-US" sz="1600" dirty="0"/>
              <a:t> Compare the </a:t>
            </a:r>
            <a:r>
              <a:rPr lang="en-US" sz="1600" i="1" dirty="0"/>
              <a:t>p</a:t>
            </a:r>
            <a:r>
              <a:rPr lang="en-US" sz="1600" dirty="0"/>
              <a:t>-value with </a:t>
            </a:r>
            <a:r>
              <a:rPr lang="en-US" sz="1600" i="1" dirty="0"/>
              <a:t>α</a:t>
            </a:r>
            <a:r>
              <a:rPr lang="en-US" sz="1600" dirty="0"/>
              <a:t>.</a:t>
            </a:r>
          </a:p>
          <a:p>
            <a:pPr>
              <a:buFont typeface="+mj-lt"/>
              <a:buAutoNum type="arabicPeriod" startAt="2"/>
            </a:pPr>
            <a:r>
              <a:rPr lang="en-US" sz="1600" b="1" dirty="0"/>
              <a:t> Reject</a:t>
            </a:r>
            <a:r>
              <a:rPr lang="en-US" sz="1600" dirty="0"/>
              <a:t> or </a:t>
            </a:r>
            <a:r>
              <a:rPr lang="en-US" sz="1600" b="1" dirty="0"/>
              <a:t>fail to reject</a:t>
            </a:r>
            <a:r>
              <a:rPr lang="en-US" sz="1600" dirty="0"/>
              <a:t> the null hypothesis.</a:t>
            </a:r>
          </a:p>
          <a:p>
            <a:pPr>
              <a:buFont typeface="+mj-lt"/>
              <a:buAutoNum type="arabicPeriod" startAt="2"/>
            </a:pPr>
            <a:r>
              <a:rPr lang="en-US" sz="1600" dirty="0"/>
              <a:t> State your decision.</a:t>
            </a:r>
          </a:p>
        </p:txBody>
      </p:sp>
    </p:spTree>
    <p:extLst>
      <p:ext uri="{BB962C8B-B14F-4D97-AF65-F5344CB8AC3E}">
        <p14:creationId xmlns:p14="http://schemas.microsoft.com/office/powerpoint/2010/main" val="219072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 Square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1985" y="1594199"/>
            <a:ext cx="8985738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Remember – Chi Square is used with </a:t>
            </a:r>
            <a:r>
              <a:rPr lang="en-US" b="1" dirty="0"/>
              <a:t>categorical discrete data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χ</a:t>
            </a:r>
            <a:r>
              <a:rPr lang="en-US" sz="16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 test for independence: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a hypothesis test used to determine if two variables are related or are statistically independent</a:t>
            </a:r>
          </a:p>
          <a:p>
            <a:pPr lvl="0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Convention:</a:t>
            </a:r>
          </a:p>
          <a:p>
            <a:pPr lvl="1"/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6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Categorical Variable 1 and Categorical Variable 2 are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independent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(i.e., there is 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relationship).</a:t>
            </a:r>
          </a:p>
          <a:p>
            <a:pPr lvl="1"/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6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Categorical Variable 1 and Categorical Variable 2 are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not independent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(i.e., there 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a relationship).</a:t>
            </a:r>
          </a:p>
          <a:p>
            <a:pPr lvl="0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How it works: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Compares "observed" counts and "expected" counts or frequencies. 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Calculate Chi Square. Look it up in table or use Excel to find p.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Compare p to alpha. If p is low, Ho must go.</a:t>
            </a:r>
          </a:p>
          <a:p>
            <a:pPr lvl="1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Does not give kind (positive/negative) or intensity of relationship</a:t>
            </a:r>
          </a:p>
          <a:p>
            <a:pPr lvl="1"/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All it tells us is if there is a relationship – not directional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857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 Square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130" y="1415104"/>
            <a:ext cx="10515600" cy="5381349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Write your hypothesis statements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Ho: Gender and beverage preference are independent (no relationship)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Ha: Gender and beverage preference are not independent (relationship)</a:t>
            </a:r>
          </a:p>
          <a:p>
            <a:pPr marL="457200" lvl="1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Create your Observed and Expected Tables</a:t>
            </a:r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457200" indent="-457200">
              <a:buAutoNum type="arabicPeriod" startAt="3"/>
            </a:pPr>
            <a:r>
              <a:rPr lang="en-US" sz="2400" dirty="0"/>
              <a:t>Use Excel </a:t>
            </a:r>
            <a:r>
              <a:rPr lang="en-US" sz="2400" dirty="0">
                <a:sym typeface="Wingdings" panose="05000000000000000000" pitchFamily="2" charset="2"/>
              </a:rPr>
              <a:t> CHISQ.TEST   p = </a:t>
            </a:r>
            <a:r>
              <a:rPr lang="en-US" sz="2400" dirty="0"/>
              <a:t>4.22109E-50  ~ 0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dirty="0"/>
              <a:t>4.    </a:t>
            </a:r>
            <a:r>
              <a:rPr lang="en-US" sz="2400" dirty="0">
                <a:cs typeface="Arial" panose="020B0604020202020204" pitchFamily="34" charset="0"/>
              </a:rPr>
              <a:t>Reach your statistical conclusion:</a:t>
            </a:r>
          </a:p>
          <a:p>
            <a:pPr marL="0" indent="0">
              <a:buNone/>
            </a:pPr>
            <a:r>
              <a:rPr lang="en-US" sz="2400" dirty="0">
                <a:cs typeface="Arial" panose="020B0604020202020204" pitchFamily="34" charset="0"/>
              </a:rPr>
              <a:t>	Select Alpha. We'll pick .05         </a:t>
            </a:r>
          </a:p>
          <a:p>
            <a:pPr marL="0" indent="0">
              <a:buNone/>
            </a:pPr>
            <a:r>
              <a:rPr lang="en-US" sz="2400" dirty="0">
                <a:cs typeface="Arial" panose="020B0604020202020204" pitchFamily="34" charset="0"/>
              </a:rPr>
              <a:t>	p is low so reject the null (Ho)</a:t>
            </a:r>
          </a:p>
          <a:p>
            <a:pPr marL="0" indent="0">
              <a:buNone/>
            </a:pPr>
            <a:endParaRPr lang="en-US" sz="2400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cs typeface="Arial" panose="020B0604020202020204" pitchFamily="34" charset="0"/>
              </a:rPr>
              <a:t>5.    State your practical conclusion:</a:t>
            </a:r>
          </a:p>
          <a:p>
            <a:pPr marL="0" indent="0">
              <a:buNone/>
            </a:pPr>
            <a:r>
              <a:rPr lang="en-US" sz="2400" dirty="0">
                <a:cs typeface="Arial" panose="020B0604020202020204" pitchFamily="34" charset="0"/>
              </a:rPr>
              <a:t>               There is a relationship between gender and beverage preference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077" y="2827689"/>
            <a:ext cx="7844285" cy="120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5889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 Square steps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0718" y="2426682"/>
            <a:ext cx="5078408" cy="3804234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10523242" y="2941792"/>
            <a:ext cx="131936" cy="7933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58426" y="2357017"/>
            <a:ext cx="1790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Probabilities in the </a:t>
            </a:r>
          </a:p>
          <a:p>
            <a:r>
              <a:rPr lang="en-US" sz="1600" dirty="0"/>
              <a:t>header row</a:t>
            </a:r>
            <a:endParaRPr lang="en-US" dirty="0"/>
          </a:p>
        </p:txBody>
      </p:sp>
      <p:sp>
        <p:nvSpPr>
          <p:cNvPr id="7" name="Down Arrow 7"/>
          <p:cNvSpPr/>
          <p:nvPr/>
        </p:nvSpPr>
        <p:spPr>
          <a:xfrm>
            <a:off x="10324378" y="2120169"/>
            <a:ext cx="158361" cy="1828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951762" y="1699731"/>
            <a:ext cx="1850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 Square values</a:t>
            </a:r>
          </a:p>
          <a:p>
            <a:r>
              <a:rPr lang="en-US" dirty="0"/>
              <a:t> in the table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6114" y="1522596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 you can calculate Chi Square for all combinations of rows and columns, sum these numbers and use Table E to find the p value: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the left column: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Look for your X 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inside the table 227.38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The table only goes to 10.597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Find your p value in the header row across the top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~0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98377" y="2057350"/>
            <a:ext cx="844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E</a:t>
            </a:r>
          </a:p>
        </p:txBody>
      </p:sp>
      <p:sp>
        <p:nvSpPr>
          <p:cNvPr id="12" name="Down Arrow 4"/>
          <p:cNvSpPr/>
          <p:nvPr/>
        </p:nvSpPr>
        <p:spPr>
          <a:xfrm rot="16200000">
            <a:off x="5864750" y="3618219"/>
            <a:ext cx="131936" cy="7933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339" y="2848159"/>
            <a:ext cx="3334801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3330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355054"/>
            <a:ext cx="10515600" cy="1325563"/>
          </a:xfrm>
        </p:spPr>
        <p:txBody>
          <a:bodyPr/>
          <a:lstStyle/>
          <a:p>
            <a:r>
              <a:rPr lang="en-US" dirty="0"/>
              <a:t>Sample Size – Continuous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size for estimating the population mean:</a:t>
            </a:r>
          </a:p>
          <a:p>
            <a:pPr marL="0" indent="0">
              <a:buNone/>
            </a:pPr>
            <a:r>
              <a:rPr lang="en-US" dirty="0"/>
              <a:t>   n =  (z* x std. dev)</a:t>
            </a:r>
          </a:p>
          <a:p>
            <a:pPr marL="0" indent="0">
              <a:buNone/>
            </a:pPr>
            <a:r>
              <a:rPr lang="en-US" dirty="0"/>
              <a:t>          ------------------</a:t>
            </a:r>
          </a:p>
          <a:p>
            <a:pPr marL="0" indent="0">
              <a:buNone/>
            </a:pPr>
            <a:r>
              <a:rPr lang="en-US" dirty="0"/>
              <a:t>                    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Formula is more precise than using n = 30 for all continuous data problems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597022" y="2338596"/>
              <a:ext cx="484992" cy="1444032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9821" y="2331396"/>
                <a:ext cx="499394" cy="14584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3541409" y="2303460"/>
              <a:ext cx="345600" cy="1393632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34209" y="2296260"/>
                <a:ext cx="360000" cy="14080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/>
              <p14:cNvContentPartPr/>
              <p14:nvPr/>
            </p14:nvContentPartPr>
            <p14:xfrm>
              <a:off x="3824513" y="2276676"/>
              <a:ext cx="347328" cy="273888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17314" y="2269478"/>
                <a:ext cx="361725" cy="2882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/>
              <p14:cNvContentPartPr/>
              <p14:nvPr/>
            </p14:nvContentPartPr>
            <p14:xfrm>
              <a:off x="1204289" y="4316868"/>
              <a:ext cx="288" cy="3744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98529" y="4311108"/>
                <a:ext cx="11808" cy="152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/>
              <p14:cNvContentPartPr/>
              <p14:nvPr/>
            </p14:nvContentPartPr>
            <p14:xfrm>
              <a:off x="3613409" y="2593476"/>
              <a:ext cx="288" cy="288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/>
              <p14:cNvContentPartPr/>
              <p14:nvPr/>
            </p14:nvContentPartPr>
            <p14:xfrm>
              <a:off x="2857409" y="3604644"/>
              <a:ext cx="288" cy="3744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51649" y="3598884"/>
                <a:ext cx="11808" cy="152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/>
              <p14:cNvContentPartPr/>
              <p14:nvPr/>
            </p14:nvContentPartPr>
            <p14:xfrm>
              <a:off x="2769569" y="3551940"/>
              <a:ext cx="12672" cy="21312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63809" y="3546180"/>
                <a:ext cx="24192" cy="3283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94641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 – Continuous Data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5661" y="1890743"/>
            <a:ext cx="6484139" cy="49000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7371" y="1490633"/>
            <a:ext cx="7994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Formula to use depends on population standard deviation and sample size:</a:t>
            </a:r>
          </a:p>
        </p:txBody>
      </p:sp>
    </p:spTree>
    <p:extLst>
      <p:ext uri="{BB962C8B-B14F-4D97-AF65-F5344CB8AC3E}">
        <p14:creationId xmlns:p14="http://schemas.microsoft.com/office/powerpoint/2010/main" val="16496538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Finding z*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375" y="72464"/>
            <a:ext cx="5086350" cy="66807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57850" y="6383893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z*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95775" y="2152650"/>
            <a:ext cx="1246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Confidence</a:t>
            </a:r>
          </a:p>
          <a:p>
            <a:r>
              <a:rPr lang="en-US" dirty="0"/>
              <a:t>      level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657850" y="638175"/>
            <a:ext cx="3495675" cy="1581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9296400" y="6505575"/>
            <a:ext cx="504825" cy="142875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238644" y="566737"/>
            <a:ext cx="504825" cy="142875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703885" y="254977"/>
            <a:ext cx="1828800" cy="110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380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there a way to get the notes from the asynchronous material without the video?</a:t>
            </a:r>
          </a:p>
          <a:p>
            <a:pPr marL="0" indent="0">
              <a:buNone/>
            </a:pPr>
            <a:r>
              <a:rPr lang="en-US" dirty="0"/>
              <a:t>	Yes! Use the Print button above the screen.</a:t>
            </a:r>
          </a:p>
          <a:p>
            <a:pPr marL="0" indent="0">
              <a:buNone/>
            </a:pPr>
            <a:r>
              <a:rPr lang="en-US" dirty="0"/>
              <a:t>   	View Keyframes will just show the unique slides.</a:t>
            </a:r>
          </a:p>
        </p:txBody>
      </p:sp>
    </p:spTree>
    <p:extLst>
      <p:ext uri="{BB962C8B-B14F-4D97-AF65-F5344CB8AC3E}">
        <p14:creationId xmlns:p14="http://schemas.microsoft.com/office/powerpoint/2010/main" val="25361588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50" y="117475"/>
            <a:ext cx="11477625" cy="1325563"/>
          </a:xfrm>
        </p:spPr>
        <p:txBody>
          <a:bodyPr>
            <a:normAutofit/>
          </a:bodyPr>
          <a:lstStyle/>
          <a:p>
            <a:r>
              <a:rPr lang="en-US" sz="4000" dirty="0"/>
              <a:t>Sample Size and Confidence Interval for Discrete Data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550" y="1443038"/>
            <a:ext cx="4346825" cy="15911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19" y="3426862"/>
            <a:ext cx="3402665" cy="2620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1678" y="1443038"/>
            <a:ext cx="4401693" cy="15911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6245" y="3258175"/>
            <a:ext cx="4532557" cy="3395843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5610225" y="1524000"/>
            <a:ext cx="28575" cy="45231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9594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practice!</a:t>
            </a:r>
          </a:p>
        </p:txBody>
      </p:sp>
    </p:spTree>
    <p:extLst>
      <p:ext uri="{BB962C8B-B14F-4D97-AF65-F5344CB8AC3E}">
        <p14:creationId xmlns:p14="http://schemas.microsoft.com/office/powerpoint/2010/main" val="24374936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4568" y="5743434"/>
            <a:ext cx="29243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Project – Analyze/Improve Phase</a:t>
            </a:r>
          </a:p>
          <a:p>
            <a:r>
              <a:rPr lang="en-US" sz="1600" dirty="0"/>
              <a:t>              - Select your 5 tools</a:t>
            </a:r>
          </a:p>
          <a:p>
            <a:r>
              <a:rPr lang="en-US" sz="1600" dirty="0"/>
              <a:t>              - Use these tools</a:t>
            </a:r>
          </a:p>
          <a:p>
            <a:r>
              <a:rPr lang="en-US" sz="1600" dirty="0"/>
              <a:t>              - Start your PowerPoint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027927"/>
              </p:ext>
            </p:extLst>
          </p:nvPr>
        </p:nvGraphicFramePr>
        <p:xfrm>
          <a:off x="838197" y="1575742"/>
          <a:ext cx="10515601" cy="6137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59982">
                  <a:extLst>
                    <a:ext uri="{9D8B030D-6E8A-4147-A177-3AD203B41FA5}">
                      <a16:colId xmlns:a16="http://schemas.microsoft.com/office/drawing/2014/main" val="455256387"/>
                    </a:ext>
                  </a:extLst>
                </a:gridCol>
                <a:gridCol w="2095886">
                  <a:extLst>
                    <a:ext uri="{9D8B030D-6E8A-4147-A177-3AD203B41FA5}">
                      <a16:colId xmlns:a16="http://schemas.microsoft.com/office/drawing/2014/main" val="553174930"/>
                    </a:ext>
                  </a:extLst>
                </a:gridCol>
                <a:gridCol w="2359733">
                  <a:extLst>
                    <a:ext uri="{9D8B030D-6E8A-4147-A177-3AD203B41FA5}">
                      <a16:colId xmlns:a16="http://schemas.microsoft.com/office/drawing/2014/main" val="861866624"/>
                    </a:ext>
                  </a:extLst>
                </a:gridCol>
              </a:tblGrid>
              <a:tr h="552830">
                <a:tc>
                  <a:txBody>
                    <a:bodyPr/>
                    <a:lstStyle/>
                    <a:p>
                      <a:pPr marL="0" marR="0"/>
                      <a:r>
                        <a:rPr lang="en-US" sz="1800" dirty="0">
                          <a:effectLst/>
                        </a:rPr>
                        <a:t>                                     Class Assignments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800" dirty="0">
                          <a:effectLst/>
                        </a:rPr>
                        <a:t>Submit / Post Location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800" dirty="0">
                          <a:effectLst/>
                        </a:rPr>
                        <a:t>Due Date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/>
                </a:tc>
                <a:extLst>
                  <a:ext uri="{0D108BD9-81ED-4DB2-BD59-A6C34878D82A}">
                    <a16:rowId xmlns:a16="http://schemas.microsoft.com/office/drawing/2014/main" val="206706484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12213B4-FC3C-400B-9CE7-71DA932F4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645034"/>
              </p:ext>
            </p:extLst>
          </p:nvPr>
        </p:nvGraphicFramePr>
        <p:xfrm>
          <a:off x="838195" y="2220066"/>
          <a:ext cx="10515600" cy="770380"/>
        </p:xfrm>
        <a:graphic>
          <a:graphicData uri="http://schemas.openxmlformats.org/drawingml/2006/table">
            <a:tbl>
              <a:tblPr/>
              <a:tblGrid>
                <a:gridCol w="6059080">
                  <a:extLst>
                    <a:ext uri="{9D8B030D-6E8A-4147-A177-3AD203B41FA5}">
                      <a16:colId xmlns:a16="http://schemas.microsoft.com/office/drawing/2014/main" val="2550794235"/>
                    </a:ext>
                  </a:extLst>
                </a:gridCol>
                <a:gridCol w="2096310">
                  <a:extLst>
                    <a:ext uri="{9D8B030D-6E8A-4147-A177-3AD203B41FA5}">
                      <a16:colId xmlns:a16="http://schemas.microsoft.com/office/drawing/2014/main" val="278627543"/>
                    </a:ext>
                  </a:extLst>
                </a:gridCol>
                <a:gridCol w="2360210">
                  <a:extLst>
                    <a:ext uri="{9D8B030D-6E8A-4147-A177-3AD203B41FA5}">
                      <a16:colId xmlns:a16="http://schemas.microsoft.com/office/drawing/2014/main" val="3227077119"/>
                    </a:ext>
                  </a:extLst>
                </a:gridCol>
              </a:tblGrid>
              <a:tr h="208482">
                <a:tc>
                  <a:txBody>
                    <a:bodyPr/>
                    <a:lstStyle/>
                    <a:p>
                      <a:pPr marL="0" marR="0"/>
                      <a:r>
                        <a:rPr lang="en-US" sz="1400" b="1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Week 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400" b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225500"/>
                  </a:ext>
                </a:extLst>
              </a:tr>
              <a:tr h="208482">
                <a:tc>
                  <a:txBody>
                    <a:bodyPr/>
                    <a:lstStyle/>
                    <a:p>
                      <a:pPr marL="0" marR="0"/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Quiz #2</a:t>
                      </a: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(covers Chapters </a:t>
                      </a: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3,6,8,9,11.2</a:t>
                      </a: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Coursework </a:t>
                      </a: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Assessments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 days after Live Session 6 = Feb 20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58678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FF714F8-06F5-4731-A054-BD298CF01E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203145"/>
              </p:ext>
            </p:extLst>
          </p:nvPr>
        </p:nvGraphicFramePr>
        <p:xfrm>
          <a:off x="838195" y="2990446"/>
          <a:ext cx="10515600" cy="2607560"/>
        </p:xfrm>
        <a:graphic>
          <a:graphicData uri="http://schemas.openxmlformats.org/drawingml/2006/table">
            <a:tbl>
              <a:tblPr/>
              <a:tblGrid>
                <a:gridCol w="6059080">
                  <a:extLst>
                    <a:ext uri="{9D8B030D-6E8A-4147-A177-3AD203B41FA5}">
                      <a16:colId xmlns:a16="http://schemas.microsoft.com/office/drawing/2014/main" val="4143277278"/>
                    </a:ext>
                  </a:extLst>
                </a:gridCol>
                <a:gridCol w="2096310">
                  <a:extLst>
                    <a:ext uri="{9D8B030D-6E8A-4147-A177-3AD203B41FA5}">
                      <a16:colId xmlns:a16="http://schemas.microsoft.com/office/drawing/2014/main" val="2120046475"/>
                    </a:ext>
                  </a:extLst>
                </a:gridCol>
                <a:gridCol w="2360210">
                  <a:extLst>
                    <a:ext uri="{9D8B030D-6E8A-4147-A177-3AD203B41FA5}">
                      <a16:colId xmlns:a16="http://schemas.microsoft.com/office/drawing/2014/main" val="1049099316"/>
                    </a:ext>
                  </a:extLst>
                </a:gridCol>
              </a:tblGrid>
              <a:tr h="229655">
                <a:tc>
                  <a:txBody>
                    <a:bodyPr/>
                    <a:lstStyle/>
                    <a:p>
                      <a:pPr marL="0" marR="0"/>
                      <a:r>
                        <a:rPr lang="en-US" sz="1400" b="1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Week 7</a:t>
                      </a:r>
                      <a:r>
                        <a:rPr lang="en-US" sz="140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(Reference : textbook Ch.4, Ch.13 – sect. 13.3 only)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0130732"/>
                  </a:ext>
                </a:extLst>
              </a:tr>
              <a:tr h="3518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Homework #4</a:t>
                      </a: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: </a:t>
                      </a:r>
                      <a:r>
                        <a:rPr lang="en-US" sz="1400" i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(worth 5 points)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/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Complete </a:t>
                      </a: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LearningCurve</a:t>
                      </a: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for Chapter </a:t>
                      </a: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4</a:t>
                      </a: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.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LaunchPad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 days after Live Session 7 = Feb 27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178399"/>
                  </a:ext>
                </a:extLst>
              </a:tr>
              <a:tr h="208482">
                <a:tc>
                  <a:txBody>
                    <a:bodyPr/>
                    <a:lstStyle/>
                    <a:p>
                      <a:pPr marL="0" marR="0"/>
                      <a:r>
                        <a:rPr lang="en-US" sz="1400" b="1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Week 8</a:t>
                      </a: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(Required Reading : </a:t>
                      </a:r>
                      <a:r>
                        <a:rPr lang="en-US" sz="1400" b="1" i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Understanding Variation</a:t>
                      </a: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by Donald J.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Wheeler)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400" b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214947"/>
                  </a:ext>
                </a:extLst>
              </a:tr>
              <a:tr h="7818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Homework #5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: </a:t>
                      </a:r>
                      <a:r>
                        <a:rPr lang="en-US" sz="1400" i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(worth 3 points)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Submit </a:t>
                      </a:r>
                      <a:r>
                        <a:rPr lang="en-US" sz="1400" u="sng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one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Excel file containing this assignment: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Complete Control Chart problems</a:t>
                      </a:r>
                      <a:r>
                        <a:rPr lang="en-US" sz="1400" b="1" u="sng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#1-10 on </a:t>
                      </a:r>
                      <a:r>
                        <a:rPr lang="en-US" sz="1400" b="1" u="sng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pgs</a:t>
                      </a:r>
                      <a:r>
                        <a:rPr lang="en-US" sz="1400" b="1" u="sng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114 -116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from the </a:t>
                      </a:r>
                      <a:r>
                        <a:rPr lang="en-US" sz="1400" b="1" i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Understanding Variation</a:t>
                      </a:r>
                      <a:r>
                        <a:rPr lang="en-US" sz="1400" i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Book</a:t>
                      </a:r>
                      <a:r>
                        <a:rPr lang="en-US" sz="1400" i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.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Coursework </a:t>
                      </a: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Assessments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 days after Live Session 8 = Mar 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575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4958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33604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up from Live Session Week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57878" cy="4351338"/>
          </a:xfrm>
        </p:spPr>
        <p:txBody>
          <a:bodyPr>
            <a:normAutofit/>
          </a:bodyPr>
          <a:lstStyle/>
          <a:p>
            <a:r>
              <a:rPr lang="en-US" dirty="0"/>
              <a:t>Explain z vs z*</a:t>
            </a:r>
          </a:p>
          <a:p>
            <a:pPr marL="0" indent="0">
              <a:buNone/>
            </a:pPr>
            <a:r>
              <a:rPr lang="en-US" dirty="0"/>
              <a:t>	z* is another test statistic. It is an abbreviated version of z. It is a </a:t>
            </a:r>
          </a:p>
          <a:p>
            <a:pPr marL="0" indent="0">
              <a:buNone/>
            </a:pPr>
            <a:r>
              <a:rPr lang="en-US" dirty="0"/>
              <a:t>                  quick and easy z. </a:t>
            </a:r>
          </a:p>
          <a:p>
            <a:pPr marL="0" indent="0">
              <a:buNone/>
            </a:pPr>
            <a:r>
              <a:rPr lang="en-US" dirty="0"/>
              <a:t>                  It is found on the Table D at the bottom of the t distribution data</a:t>
            </a:r>
          </a:p>
          <a:p>
            <a:pPr marL="0" indent="0">
              <a:buNone/>
            </a:pPr>
            <a:r>
              <a:rPr lang="en-US" dirty="0"/>
              <a:t>           </a:t>
            </a:r>
          </a:p>
          <a:p>
            <a:pPr marL="0" indent="0">
              <a:buNone/>
            </a:pPr>
            <a:r>
              <a:rPr lang="en-US" dirty="0"/>
              <a:t>	z* is used for Confidence Intervals and sample size.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	The z* values are ‘close’ to the Z values for comparable confidence levels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	 as in the Standard Normal Table C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83202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537"/>
          </a:xfrm>
        </p:spPr>
        <p:txBody>
          <a:bodyPr/>
          <a:lstStyle/>
          <a:p>
            <a:r>
              <a:rPr lang="en-US" dirty="0"/>
              <a:t>Chapter 8 Practice 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r>
              <a:rPr lang="en-US" dirty="0"/>
              <a:t>Confidence Interval problem using t distribution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99" y="1782382"/>
            <a:ext cx="5895198" cy="37331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520" y="1770890"/>
            <a:ext cx="5336999" cy="503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371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0350" y="276656"/>
            <a:ext cx="5007704" cy="6581344"/>
          </a:xfrm>
          <a:prstGeom prst="rect">
            <a:avLst/>
          </a:prstGeom>
        </p:spPr>
      </p:pic>
      <p:sp>
        <p:nvSpPr>
          <p:cNvPr id="5" name="Arrow: Right 4"/>
          <p:cNvSpPr/>
          <p:nvPr/>
        </p:nvSpPr>
        <p:spPr>
          <a:xfrm>
            <a:off x="3086100" y="2346134"/>
            <a:ext cx="615462" cy="18639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/>
          <p:cNvSpPr/>
          <p:nvPr/>
        </p:nvSpPr>
        <p:spPr>
          <a:xfrm rot="5400000">
            <a:off x="4928381" y="307148"/>
            <a:ext cx="638909" cy="195774"/>
          </a:xfrm>
          <a:prstGeom prst="rightArrow">
            <a:avLst>
              <a:gd name="adj1" fmla="val 50000"/>
              <a:gd name="adj2" fmla="val 58576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020408" y="2380958"/>
            <a:ext cx="457200" cy="9847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8D5717-0056-4542-8B42-5D428E0BEF31}"/>
              </a:ext>
            </a:extLst>
          </p:cNvPr>
          <p:cNvSpPr txBox="1"/>
          <p:nvPr/>
        </p:nvSpPr>
        <p:spPr>
          <a:xfrm>
            <a:off x="8449408" y="1441938"/>
            <a:ext cx="36007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Excel: use Confidence.t and then</a:t>
            </a:r>
          </a:p>
          <a:p>
            <a:r>
              <a:rPr lang="en-US" dirty="0"/>
              <a:t>add and subtract this number from</a:t>
            </a:r>
          </a:p>
          <a:p>
            <a:r>
              <a:rPr lang="en-US" dirty="0"/>
              <a:t>the mean to get the confidence </a:t>
            </a:r>
          </a:p>
          <a:p>
            <a:r>
              <a:rPr lang="en-US" dirty="0"/>
              <a:t>interval</a:t>
            </a:r>
          </a:p>
        </p:txBody>
      </p:sp>
    </p:spTree>
    <p:extLst>
      <p:ext uri="{BB962C8B-B14F-4D97-AF65-F5344CB8AC3E}">
        <p14:creationId xmlns:p14="http://schemas.microsoft.com/office/powerpoint/2010/main" val="1751630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933575" y="228600"/>
          <a:ext cx="8334376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52600" y="2266414"/>
            <a:ext cx="2971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Key Concepts: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Inferential statistics, common distributions, developing a hypothesis,  determining the likelihood some event happens based on a sample (calculating probabilities), Using the normal distribution as the “go to” distribution.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Project: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Write a null and alternative hypothesis statement.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Tools: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Hypothesis testing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Chi-square test for independence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Notched Right Arrow 10"/>
          <p:cNvSpPr/>
          <p:nvPr/>
        </p:nvSpPr>
        <p:spPr>
          <a:xfrm>
            <a:off x="1862135" y="5791200"/>
            <a:ext cx="2709864" cy="787258"/>
          </a:xfrm>
          <a:prstGeom prst="notch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Week 3 &amp; 4</a:t>
            </a:r>
          </a:p>
        </p:txBody>
      </p:sp>
      <p:sp>
        <p:nvSpPr>
          <p:cNvPr id="17" name="Notched Right Arrow 16"/>
          <p:cNvSpPr/>
          <p:nvPr/>
        </p:nvSpPr>
        <p:spPr>
          <a:xfrm>
            <a:off x="4495800" y="5792640"/>
            <a:ext cx="2895601" cy="787258"/>
          </a:xfrm>
          <a:prstGeom prst="notch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Week 5</a:t>
            </a:r>
          </a:p>
        </p:txBody>
      </p:sp>
      <p:sp>
        <p:nvSpPr>
          <p:cNvPr id="21" name="Notched Right Arrow 20"/>
          <p:cNvSpPr/>
          <p:nvPr/>
        </p:nvSpPr>
        <p:spPr>
          <a:xfrm>
            <a:off x="7315200" y="5791200"/>
            <a:ext cx="3048000" cy="787258"/>
          </a:xfrm>
          <a:prstGeom prst="notch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Week 6 &amp;7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24401" y="2247364"/>
            <a:ext cx="265033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Key Concepts: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Collecting sample data, how confidence intervals and sample size are related.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Project: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Utilize the sample size formula.</a:t>
            </a:r>
          </a:p>
          <a:p>
            <a:endParaRPr lang="en-US" sz="1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Tools: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Confidence intervals.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20000" y="2247364"/>
            <a:ext cx="2667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Key Concepts: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Determining input’s (x) impact on the output (y).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Project: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 regression to identify relationships between the output (y) and inputs (x’s).</a:t>
            </a:r>
          </a:p>
          <a:p>
            <a:endParaRPr lang="en-US" sz="1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Tools: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Correlation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Simple linear regression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Multiple regression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Scatterplot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Trend/ line chart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Pareto chart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Fishbone (cause/effect) diagram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05000" y="14478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Description: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Analyze, describe, and present the data to discover the root cause(s), identify/prioritize critical inputs (x’s), determine the inputs impact on the output.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LM:MBC638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/>
              <p14:cNvContentPartPr/>
              <p14:nvPr/>
            </p14:nvContentPartPr>
            <p14:xfrm>
              <a:off x="7259201" y="3990276"/>
              <a:ext cx="2343744" cy="713952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52001" y="3983075"/>
                <a:ext cx="2358145" cy="72835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5015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Looking for strength and direction of relationship of 2 variables</a:t>
            </a:r>
          </a:p>
          <a:p>
            <a:r>
              <a:rPr lang="en-US" dirty="0"/>
              <a:t>Plot the data – Scatter Plot</a:t>
            </a:r>
          </a:p>
          <a:p>
            <a:r>
              <a:rPr lang="en-US" dirty="0"/>
              <a:t>Data -&gt; Data Analysis </a:t>
            </a:r>
            <a:r>
              <a:rPr lang="en-US" dirty="0" err="1"/>
              <a:t>Toolpack</a:t>
            </a:r>
            <a:r>
              <a:rPr lang="en-US" dirty="0"/>
              <a:t> -&gt; Regression</a:t>
            </a:r>
          </a:p>
          <a:p>
            <a:r>
              <a:rPr lang="en-US" dirty="0">
                <a:highlight>
                  <a:srgbClr val="FFFF00"/>
                </a:highlight>
              </a:rPr>
              <a:t>Correlation coefficient = r   </a:t>
            </a:r>
          </a:p>
          <a:p>
            <a:pPr lvl="1"/>
            <a:r>
              <a:rPr lang="en-US" dirty="0"/>
              <a:t>-1 &lt; r &lt; 1</a:t>
            </a:r>
          </a:p>
          <a:p>
            <a:pPr lvl="1"/>
            <a:r>
              <a:rPr lang="en-US" dirty="0"/>
              <a:t>Positive or negative relationships exist</a:t>
            </a:r>
          </a:p>
          <a:p>
            <a:pPr lvl="1"/>
            <a:r>
              <a:rPr lang="en-US" dirty="0"/>
              <a:t>For a good relationship, you want r &gt;.7 or &lt;- .7</a:t>
            </a:r>
          </a:p>
          <a:p>
            <a:pPr lvl="1"/>
            <a:r>
              <a:rPr lang="en-US" dirty="0"/>
              <a:t>Called ‘Multiple R’ in Excel (Will not see the direction in Multiple R in Excel). Need to look at the slope in the formula at the bottom of the results</a:t>
            </a:r>
          </a:p>
          <a:p>
            <a:r>
              <a:rPr lang="en-US" dirty="0">
                <a:highlight>
                  <a:srgbClr val="FFFF00"/>
                </a:highlight>
              </a:rPr>
              <a:t>Coefficient of Determination = r squared </a:t>
            </a:r>
            <a:r>
              <a:rPr lang="en-US" dirty="0"/>
              <a:t>(literally r times r)</a:t>
            </a:r>
          </a:p>
          <a:p>
            <a:pPr lvl="1"/>
            <a:r>
              <a:rPr lang="en-US" dirty="0"/>
              <a:t>Tells us the % of variation in y that is explained by x</a:t>
            </a:r>
          </a:p>
          <a:p>
            <a:pPr lvl="1"/>
            <a:r>
              <a:rPr lang="en-US" dirty="0"/>
              <a:t>Called R Square in Excel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432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Linear Regression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Draw a chart of the data (scatterplot)</a:t>
            </a:r>
          </a:p>
          <a:p>
            <a:pPr marL="514350" indent="-514350">
              <a:buAutoNum type="arabicPeriod"/>
            </a:pPr>
            <a:r>
              <a:rPr lang="en-US" dirty="0"/>
              <a:t>Add the line and equation </a:t>
            </a:r>
          </a:p>
          <a:p>
            <a:pPr marL="514350" indent="-514350">
              <a:buAutoNum type="arabicPeriod"/>
            </a:pPr>
            <a:r>
              <a:rPr lang="en-US" dirty="0"/>
              <a:t>Run the regression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Analyze the results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529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22299</TotalTime>
  <Words>2061</Words>
  <Application>Microsoft Macintosh PowerPoint</Application>
  <PresentationFormat>Widescreen</PresentationFormat>
  <Paragraphs>291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Symbol</vt:lpstr>
      <vt:lpstr>Times New Roman</vt:lpstr>
      <vt:lpstr>Office Theme</vt:lpstr>
      <vt:lpstr>1_Office Theme</vt:lpstr>
      <vt:lpstr>MCB 638 </vt:lpstr>
      <vt:lpstr>Agenda for Live Session 6</vt:lpstr>
      <vt:lpstr>Process Learnings</vt:lpstr>
      <vt:lpstr>Follow up from Live Session Week 5</vt:lpstr>
      <vt:lpstr>Chapter 8 Practice Quiz</vt:lpstr>
      <vt:lpstr>PowerPoint Presentation</vt:lpstr>
      <vt:lpstr>PowerPoint Presentation</vt:lpstr>
      <vt:lpstr>Simple Linear Regression</vt:lpstr>
      <vt:lpstr>Simple Linear Regression Practice</vt:lpstr>
      <vt:lpstr>Simple Linear Regression Example</vt:lpstr>
      <vt:lpstr>Simple Linear Regression Example continued:</vt:lpstr>
      <vt:lpstr>Simple Linear Regression </vt:lpstr>
      <vt:lpstr>Correlation</vt:lpstr>
      <vt:lpstr>Prep for Quiz 2</vt:lpstr>
      <vt:lpstr>Measures of central tendency and spread/dispersion –       </vt:lpstr>
      <vt:lpstr>Sigma Quality Level </vt:lpstr>
      <vt:lpstr>Recommended approach for word problems</vt:lpstr>
      <vt:lpstr>Normal Distribution</vt:lpstr>
      <vt:lpstr>Normal distribution example</vt:lpstr>
      <vt:lpstr>Binomial Distribution and example</vt:lpstr>
      <vt:lpstr>Hypothesis Tests for Continuous Data</vt:lpstr>
      <vt:lpstr>Hypothesis Tests for Discrete Data</vt:lpstr>
      <vt:lpstr>Hypothesis Testing</vt:lpstr>
      <vt:lpstr>Chi Square</vt:lpstr>
      <vt:lpstr>Chi Square steps</vt:lpstr>
      <vt:lpstr>Chi Square steps</vt:lpstr>
      <vt:lpstr>Sample Size – Continuous Data</vt:lpstr>
      <vt:lpstr>Confidence Interval – Continuous Data</vt:lpstr>
      <vt:lpstr>Finding z*</vt:lpstr>
      <vt:lpstr>Sample Size and Confidence Interval for Discrete Data</vt:lpstr>
      <vt:lpstr>Let’s practice!</vt:lpstr>
      <vt:lpstr>What’s next: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MCB 638</dc:title>
  <dc:creator>Darlene's Work</dc:creator>
  <cp:lastModifiedBy>Sathish Kumar Rajendiran</cp:lastModifiedBy>
  <cp:revision>113</cp:revision>
  <dcterms:created xsi:type="dcterms:W3CDTF">2015-10-11T22:29:25Z</dcterms:created>
  <dcterms:modified xsi:type="dcterms:W3CDTF">2020-03-23T18:49:28Z</dcterms:modified>
</cp:coreProperties>
</file>