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90" r:id="rId5"/>
    <p:sldId id="291" r:id="rId6"/>
    <p:sldId id="294" r:id="rId7"/>
    <p:sldId id="314" r:id="rId8"/>
    <p:sldId id="293" r:id="rId9"/>
    <p:sldId id="295" r:id="rId10"/>
    <p:sldId id="296" r:id="rId11"/>
    <p:sldId id="297" r:id="rId12"/>
    <p:sldId id="301" r:id="rId13"/>
    <p:sldId id="300" r:id="rId14"/>
    <p:sldId id="313" r:id="rId15"/>
    <p:sldId id="287" r:id="rId16"/>
    <p:sldId id="304" r:id="rId17"/>
    <p:sldId id="275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7544A-6779-457D-92B4-6CA808ACAEE7}" v="1" dt="2020-03-01T13:33:56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Days until</a:t>
            </a:r>
            <a:r>
              <a:rPr lang="en-US" baseline="0"/>
              <a:t> Service Delivery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Days until service delivery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Sheet1!$D$6:$D$52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Sheet1!$E$6:$E$52</c:f>
              <c:numCache>
                <c:formatCode>General</c:formatCode>
                <c:ptCount val="47"/>
                <c:pt idx="0">
                  <c:v>30</c:v>
                </c:pt>
                <c:pt idx="1">
                  <c:v>112</c:v>
                </c:pt>
                <c:pt idx="2">
                  <c:v>39</c:v>
                </c:pt>
                <c:pt idx="3">
                  <c:v>40</c:v>
                </c:pt>
                <c:pt idx="4">
                  <c:v>24</c:v>
                </c:pt>
                <c:pt idx="5">
                  <c:v>7</c:v>
                </c:pt>
                <c:pt idx="6">
                  <c:v>37</c:v>
                </c:pt>
                <c:pt idx="7">
                  <c:v>35</c:v>
                </c:pt>
                <c:pt idx="8">
                  <c:v>15</c:v>
                </c:pt>
                <c:pt idx="9">
                  <c:v>30</c:v>
                </c:pt>
                <c:pt idx="10">
                  <c:v>0</c:v>
                </c:pt>
                <c:pt idx="11">
                  <c:v>20</c:v>
                </c:pt>
                <c:pt idx="12">
                  <c:v>18</c:v>
                </c:pt>
                <c:pt idx="13">
                  <c:v>51</c:v>
                </c:pt>
                <c:pt idx="14">
                  <c:v>152</c:v>
                </c:pt>
                <c:pt idx="15">
                  <c:v>0</c:v>
                </c:pt>
                <c:pt idx="16">
                  <c:v>92</c:v>
                </c:pt>
                <c:pt idx="17">
                  <c:v>8</c:v>
                </c:pt>
                <c:pt idx="18">
                  <c:v>10</c:v>
                </c:pt>
                <c:pt idx="19">
                  <c:v>9</c:v>
                </c:pt>
                <c:pt idx="20">
                  <c:v>45</c:v>
                </c:pt>
                <c:pt idx="21">
                  <c:v>49</c:v>
                </c:pt>
                <c:pt idx="22">
                  <c:v>83</c:v>
                </c:pt>
                <c:pt idx="23">
                  <c:v>62</c:v>
                </c:pt>
                <c:pt idx="24">
                  <c:v>37</c:v>
                </c:pt>
                <c:pt idx="25">
                  <c:v>50</c:v>
                </c:pt>
                <c:pt idx="26">
                  <c:v>28</c:v>
                </c:pt>
                <c:pt idx="27">
                  <c:v>8</c:v>
                </c:pt>
                <c:pt idx="28">
                  <c:v>7</c:v>
                </c:pt>
                <c:pt idx="29">
                  <c:v>61</c:v>
                </c:pt>
                <c:pt idx="30">
                  <c:v>38</c:v>
                </c:pt>
                <c:pt idx="31">
                  <c:v>28</c:v>
                </c:pt>
                <c:pt idx="32">
                  <c:v>18</c:v>
                </c:pt>
                <c:pt idx="33">
                  <c:v>17</c:v>
                </c:pt>
                <c:pt idx="34">
                  <c:v>10</c:v>
                </c:pt>
                <c:pt idx="35">
                  <c:v>11</c:v>
                </c:pt>
                <c:pt idx="36">
                  <c:v>17</c:v>
                </c:pt>
                <c:pt idx="37">
                  <c:v>9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9</c:v>
                </c:pt>
                <c:pt idx="42">
                  <c:v>21</c:v>
                </c:pt>
                <c:pt idx="43">
                  <c:v>1</c:v>
                </c:pt>
                <c:pt idx="44">
                  <c:v>9</c:v>
                </c:pt>
                <c:pt idx="45">
                  <c:v>1</c:v>
                </c:pt>
                <c:pt idx="4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73-4B9B-9A05-BD8B0E1A952C}"/>
            </c:ext>
          </c:extLst>
        </c:ser>
        <c:ser>
          <c:idx val="1"/>
          <c:order val="1"/>
          <c:tx>
            <c:strRef>
              <c:f>Sheet1!$F$5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Sheet1!$D$6:$D$52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Sheet1!$F$6:$F$52</c:f>
              <c:numCache>
                <c:formatCode>General</c:formatCode>
                <c:ptCount val="47"/>
                <c:pt idx="0">
                  <c:v>72</c:v>
                </c:pt>
                <c:pt idx="1">
                  <c:v>72</c:v>
                </c:pt>
                <c:pt idx="2">
                  <c:v>72</c:v>
                </c:pt>
                <c:pt idx="3">
                  <c:v>72</c:v>
                </c:pt>
                <c:pt idx="4">
                  <c:v>72</c:v>
                </c:pt>
                <c:pt idx="5">
                  <c:v>72</c:v>
                </c:pt>
                <c:pt idx="6">
                  <c:v>72</c:v>
                </c:pt>
                <c:pt idx="7">
                  <c:v>72</c:v>
                </c:pt>
                <c:pt idx="8">
                  <c:v>72</c:v>
                </c:pt>
                <c:pt idx="9">
                  <c:v>72</c:v>
                </c:pt>
                <c:pt idx="10">
                  <c:v>72</c:v>
                </c:pt>
                <c:pt idx="11">
                  <c:v>72</c:v>
                </c:pt>
                <c:pt idx="12">
                  <c:v>72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72</c:v>
                </c:pt>
                <c:pt idx="18">
                  <c:v>72</c:v>
                </c:pt>
                <c:pt idx="19">
                  <c:v>72</c:v>
                </c:pt>
                <c:pt idx="20">
                  <c:v>72</c:v>
                </c:pt>
                <c:pt idx="21">
                  <c:v>72</c:v>
                </c:pt>
                <c:pt idx="22">
                  <c:v>72</c:v>
                </c:pt>
                <c:pt idx="23">
                  <c:v>72</c:v>
                </c:pt>
                <c:pt idx="24">
                  <c:v>72</c:v>
                </c:pt>
                <c:pt idx="25">
                  <c:v>72</c:v>
                </c:pt>
                <c:pt idx="26">
                  <c:v>72</c:v>
                </c:pt>
                <c:pt idx="27">
                  <c:v>72</c:v>
                </c:pt>
                <c:pt idx="28">
                  <c:v>72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18</c:v>
                </c:pt>
                <c:pt idx="37">
                  <c:v>18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73-4B9B-9A05-BD8B0E1A952C}"/>
            </c:ext>
          </c:extLst>
        </c:ser>
        <c:ser>
          <c:idx val="2"/>
          <c:order val="2"/>
          <c:tx>
            <c:strRef>
              <c:f>Sheet1!$G$5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Sheet1!$D$6:$D$52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Sheet1!$G$6:$G$52</c:f>
              <c:numCache>
                <c:formatCode>General</c:formatCode>
                <c:ptCount val="4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73-4B9B-9A05-BD8B0E1A952C}"/>
            </c:ext>
          </c:extLst>
        </c:ser>
        <c:ser>
          <c:idx val="3"/>
          <c:order val="3"/>
          <c:tx>
            <c:strRef>
              <c:f>Sheet1!$H$5</c:f>
              <c:strCache>
                <c:ptCount val="1"/>
                <c:pt idx="0">
                  <c:v>X Bar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Sheet1!$D$6:$D$52</c:f>
              <c:numCache>
                <c:formatCode>General</c:formatCode>
                <c:ptCount val="4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</c:numCache>
            </c:numRef>
          </c:cat>
          <c:val>
            <c:numRef>
              <c:f>Sheet1!$H$6:$H$52</c:f>
              <c:numCache>
                <c:formatCode>General</c:formatCode>
                <c:ptCount val="47"/>
                <c:pt idx="0">
                  <c:v>38</c:v>
                </c:pt>
                <c:pt idx="1">
                  <c:v>38</c:v>
                </c:pt>
                <c:pt idx="2">
                  <c:v>38</c:v>
                </c:pt>
                <c:pt idx="3">
                  <c:v>38</c:v>
                </c:pt>
                <c:pt idx="4">
                  <c:v>38</c:v>
                </c:pt>
                <c:pt idx="5">
                  <c:v>38</c:v>
                </c:pt>
                <c:pt idx="6">
                  <c:v>38</c:v>
                </c:pt>
                <c:pt idx="7">
                  <c:v>38</c:v>
                </c:pt>
                <c:pt idx="8">
                  <c:v>38</c:v>
                </c:pt>
                <c:pt idx="9">
                  <c:v>38</c:v>
                </c:pt>
                <c:pt idx="10">
                  <c:v>38</c:v>
                </c:pt>
                <c:pt idx="11">
                  <c:v>38</c:v>
                </c:pt>
                <c:pt idx="12">
                  <c:v>38</c:v>
                </c:pt>
                <c:pt idx="13">
                  <c:v>38</c:v>
                </c:pt>
                <c:pt idx="14">
                  <c:v>38</c:v>
                </c:pt>
                <c:pt idx="15">
                  <c:v>38</c:v>
                </c:pt>
                <c:pt idx="16">
                  <c:v>38</c:v>
                </c:pt>
                <c:pt idx="17">
                  <c:v>38</c:v>
                </c:pt>
                <c:pt idx="18">
                  <c:v>38</c:v>
                </c:pt>
                <c:pt idx="19">
                  <c:v>38</c:v>
                </c:pt>
                <c:pt idx="20">
                  <c:v>38</c:v>
                </c:pt>
                <c:pt idx="21">
                  <c:v>38</c:v>
                </c:pt>
                <c:pt idx="22">
                  <c:v>38</c:v>
                </c:pt>
                <c:pt idx="23">
                  <c:v>38</c:v>
                </c:pt>
                <c:pt idx="24">
                  <c:v>38</c:v>
                </c:pt>
                <c:pt idx="25">
                  <c:v>38</c:v>
                </c:pt>
                <c:pt idx="26">
                  <c:v>38</c:v>
                </c:pt>
                <c:pt idx="27">
                  <c:v>38</c:v>
                </c:pt>
                <c:pt idx="28">
                  <c:v>38</c:v>
                </c:pt>
                <c:pt idx="29">
                  <c:v>38</c:v>
                </c:pt>
                <c:pt idx="30">
                  <c:v>38</c:v>
                </c:pt>
                <c:pt idx="31">
                  <c:v>38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73-4B9B-9A05-BD8B0E1A9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9433984"/>
        <c:axId val="459427752"/>
      </c:lineChart>
      <c:catAx>
        <c:axId val="45943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27752"/>
        <c:crosses val="autoZero"/>
        <c:auto val="1"/>
        <c:lblAlgn val="ctr"/>
        <c:lblOffset val="100"/>
        <c:noMultiLvlLbl val="0"/>
      </c:catAx>
      <c:valAx>
        <c:axId val="459427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39090-1F95-4C43-9BB1-5EF09A4AAD5B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7167-5BE1-4AED-B667-6AFC544C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35037" y="4410075"/>
            <a:ext cx="51402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696913"/>
            <a:ext cx="6188075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7492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35037" y="4410075"/>
            <a:ext cx="51402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696913"/>
            <a:ext cx="6188075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0341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3E7167-5BE1-4AED-B667-6AFC544CDF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08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6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5F9F-B2BD-4C03-8DFE-406BB81E78C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5766-CE1E-41D0-8955-15B5B363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MCB 638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Live Session 8</a:t>
            </a:r>
          </a:p>
          <a:p>
            <a:r>
              <a:rPr lang="en-US" sz="3600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354883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34" y="1056193"/>
            <a:ext cx="1315372" cy="847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752" y="815507"/>
            <a:ext cx="1436382" cy="3201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612" y="879145"/>
            <a:ext cx="1605680" cy="3138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1641" y="4017311"/>
            <a:ext cx="7157044" cy="27316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44840" y="1903482"/>
            <a:ext cx="955401" cy="28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 – Calc Range</a:t>
            </a:r>
          </a:p>
        </p:txBody>
      </p:sp>
      <p:sp>
        <p:nvSpPr>
          <p:cNvPr id="7" name="Oval 6"/>
          <p:cNvSpPr/>
          <p:nvPr/>
        </p:nvSpPr>
        <p:spPr>
          <a:xfrm>
            <a:off x="6159126" y="3302775"/>
            <a:ext cx="1320201" cy="28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 – Calc Avg Range, R Bar</a:t>
            </a:r>
          </a:p>
        </p:txBody>
      </p:sp>
      <p:sp>
        <p:nvSpPr>
          <p:cNvPr id="8" name="Oval 7"/>
          <p:cNvSpPr/>
          <p:nvPr/>
        </p:nvSpPr>
        <p:spPr>
          <a:xfrm>
            <a:off x="6511629" y="1724693"/>
            <a:ext cx="1320201" cy="28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3– Fill your column</a:t>
            </a:r>
          </a:p>
        </p:txBody>
      </p:sp>
      <p:sp>
        <p:nvSpPr>
          <p:cNvPr id="9" name="Oval 8"/>
          <p:cNvSpPr/>
          <p:nvPr/>
        </p:nvSpPr>
        <p:spPr>
          <a:xfrm>
            <a:off x="6511629" y="3653065"/>
            <a:ext cx="1728735" cy="28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4– Calc UCL and LCL based on subgroup size</a:t>
            </a:r>
          </a:p>
        </p:txBody>
      </p:sp>
      <p:sp>
        <p:nvSpPr>
          <p:cNvPr id="10" name="Oval 9"/>
          <p:cNvSpPr/>
          <p:nvPr/>
        </p:nvSpPr>
        <p:spPr>
          <a:xfrm>
            <a:off x="5036126" y="5383136"/>
            <a:ext cx="1316716" cy="397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5– Fill your columns for UCL LCL</a:t>
            </a:r>
          </a:p>
        </p:txBody>
      </p:sp>
      <p:sp>
        <p:nvSpPr>
          <p:cNvPr id="11" name="Oval 10"/>
          <p:cNvSpPr/>
          <p:nvPr/>
        </p:nvSpPr>
        <p:spPr>
          <a:xfrm>
            <a:off x="8065126" y="4482818"/>
            <a:ext cx="1316716" cy="397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6– Insert -&gt;Line – first chart to Graph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83754"/>
            <a:ext cx="10515600" cy="731754"/>
          </a:xfrm>
        </p:spPr>
        <p:txBody>
          <a:bodyPr/>
          <a:lstStyle/>
          <a:p>
            <a:r>
              <a:rPr lang="en-US" dirty="0"/>
              <a:t>How to Build X-bar/R in Excel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7812" y="620226"/>
            <a:ext cx="1707028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64183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Build X-bar/R in Excel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744" y="965711"/>
            <a:ext cx="3454367" cy="4307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55" y="3429000"/>
            <a:ext cx="5182799" cy="3200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0" y="965711"/>
            <a:ext cx="1875788" cy="3537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6689" y="965711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Bar Chart</a:t>
            </a:r>
          </a:p>
        </p:txBody>
      </p:sp>
      <p:sp>
        <p:nvSpPr>
          <p:cNvPr id="8" name="Oval 7"/>
          <p:cNvSpPr/>
          <p:nvPr/>
        </p:nvSpPr>
        <p:spPr>
          <a:xfrm>
            <a:off x="3964357" y="1710149"/>
            <a:ext cx="604280" cy="431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 – Calc avg.</a:t>
            </a:r>
          </a:p>
        </p:txBody>
      </p:sp>
      <p:sp>
        <p:nvSpPr>
          <p:cNvPr id="9" name="Oval 8"/>
          <p:cNvSpPr/>
          <p:nvPr/>
        </p:nvSpPr>
        <p:spPr>
          <a:xfrm>
            <a:off x="4568637" y="4547215"/>
            <a:ext cx="1080840" cy="213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 – Calc  avg of avgs</a:t>
            </a:r>
          </a:p>
        </p:txBody>
      </p:sp>
      <p:sp>
        <p:nvSpPr>
          <p:cNvPr id="10" name="Oval 9"/>
          <p:cNvSpPr/>
          <p:nvPr/>
        </p:nvSpPr>
        <p:spPr>
          <a:xfrm>
            <a:off x="4917175" y="2542627"/>
            <a:ext cx="1234123" cy="33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 – Fill Data</a:t>
            </a:r>
          </a:p>
        </p:txBody>
      </p:sp>
      <p:sp>
        <p:nvSpPr>
          <p:cNvPr id="11" name="Oval 10"/>
          <p:cNvSpPr/>
          <p:nvPr/>
        </p:nvSpPr>
        <p:spPr>
          <a:xfrm>
            <a:off x="5208528" y="4848900"/>
            <a:ext cx="1234123" cy="423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 – Calc UCL and LCL based on n=3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C6B928-ECA1-4DBB-A118-9BD26F1B3ACE}"/>
              </a:ext>
            </a:extLst>
          </p:cNvPr>
          <p:cNvSpPr/>
          <p:nvPr/>
        </p:nvSpPr>
        <p:spPr>
          <a:xfrm>
            <a:off x="7097460" y="3624362"/>
            <a:ext cx="1316716" cy="397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6– Insert -&gt;Line – first chart to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A1EE2-85DB-4F9B-8E94-65D44AFCC88A}"/>
              </a:ext>
            </a:extLst>
          </p:cNvPr>
          <p:cNvSpPr txBox="1"/>
          <p:nvPr/>
        </p:nvSpPr>
        <p:spPr>
          <a:xfrm>
            <a:off x="678209" y="870438"/>
            <a:ext cx="119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Subgroup size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578720-B06E-4C55-8346-709315B619F7}"/>
              </a:ext>
            </a:extLst>
          </p:cNvPr>
          <p:cNvCxnSpPr>
            <a:stCxn id="3" idx="3"/>
          </p:cNvCxnSpPr>
          <p:nvPr/>
        </p:nvCxnSpPr>
        <p:spPr>
          <a:xfrm>
            <a:off x="1870651" y="1024327"/>
            <a:ext cx="648614" cy="76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8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</a:t>
            </a:r>
            <a:r>
              <a:rPr lang="en-US" dirty="0" err="1"/>
              <a:t>ImR</a:t>
            </a:r>
            <a:r>
              <a:rPr lang="en-US" dirty="0"/>
              <a:t> in Excel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35" y="1516555"/>
            <a:ext cx="9188388" cy="5188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690" y="1418969"/>
            <a:ext cx="3846909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3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</a:t>
            </a:r>
            <a:r>
              <a:rPr lang="en-US" dirty="0" err="1"/>
              <a:t>ImR</a:t>
            </a:r>
            <a:r>
              <a:rPr lang="en-US" dirty="0"/>
              <a:t> in Excel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245" y="1340528"/>
            <a:ext cx="9412019" cy="514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87" y="1066486"/>
            <a:ext cx="3572566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5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3FC196-B564-4A3A-9B95-49E3BDBD9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662505"/>
              </p:ext>
            </p:extLst>
          </p:nvPr>
        </p:nvGraphicFramePr>
        <p:xfrm>
          <a:off x="1072662" y="2057399"/>
          <a:ext cx="9539653" cy="4149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E35A36-E837-4781-9DCC-96F87A1B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Super Results! </a:t>
            </a:r>
            <a:br>
              <a:rPr lang="en-US" sz="3600" dirty="0"/>
            </a:br>
            <a:r>
              <a:rPr lang="en-US" sz="2800" dirty="0"/>
              <a:t>Reduced process time and reduced variability.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Adjusted Control Limits after process changes and after gathering future state data</a:t>
            </a:r>
            <a:endParaRPr lang="en-US" sz="3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D6A84-CFA8-4DDD-BABF-7DCB513F96CA}"/>
              </a:ext>
            </a:extLst>
          </p:cNvPr>
          <p:cNvCxnSpPr>
            <a:cxnSpLocks/>
          </p:cNvCxnSpPr>
          <p:nvPr/>
        </p:nvCxnSpPr>
        <p:spPr>
          <a:xfrm>
            <a:off x="7682144" y="2929812"/>
            <a:ext cx="0" cy="25477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8165B7-B559-43F0-8445-1603A36141AA}"/>
              </a:ext>
            </a:extLst>
          </p:cNvPr>
          <p:cNvSpPr txBox="1"/>
          <p:nvPr/>
        </p:nvSpPr>
        <p:spPr>
          <a:xfrm>
            <a:off x="7165656" y="2468147"/>
            <a:ext cx="103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 </a:t>
            </a:r>
          </a:p>
          <a:p>
            <a:r>
              <a:rPr lang="en-US" sz="1200" dirty="0"/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102161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Breakouts – Control Charts</a:t>
            </a:r>
          </a:p>
        </p:txBody>
      </p:sp>
    </p:spTree>
    <p:extLst>
      <p:ext uri="{BB962C8B-B14F-4D97-AF65-F5344CB8AC3E}">
        <p14:creationId xmlns:p14="http://schemas.microsoft.com/office/powerpoint/2010/main" val="314121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03FACC-0E66-45AE-8D50-2601A2034701}"/>
              </a:ext>
            </a:extLst>
          </p:cNvPr>
          <p:cNvSpPr/>
          <p:nvPr/>
        </p:nvSpPr>
        <p:spPr>
          <a:xfrm>
            <a:off x="10507505" y="5990693"/>
            <a:ext cx="1507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possible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points = 20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5C680A-9A90-4592-9C25-86BEFABBF10A}"/>
              </a:ext>
            </a:extLst>
          </p:cNvPr>
          <p:cNvGraphicFramePr>
            <a:graphicFrameLocks noGrp="1"/>
          </p:cNvGraphicFramePr>
          <p:nvPr/>
        </p:nvGraphicFramePr>
        <p:xfrm>
          <a:off x="710119" y="982494"/>
          <a:ext cx="9396919" cy="5654530"/>
        </p:xfrm>
        <a:graphic>
          <a:graphicData uri="http://schemas.openxmlformats.org/drawingml/2006/table">
            <a:tbl>
              <a:tblPr/>
              <a:tblGrid>
                <a:gridCol w="7151334">
                  <a:extLst>
                    <a:ext uri="{9D8B030D-6E8A-4147-A177-3AD203B41FA5}">
                      <a16:colId xmlns:a16="http://schemas.microsoft.com/office/drawing/2014/main" val="2880316873"/>
                    </a:ext>
                  </a:extLst>
                </a:gridCol>
                <a:gridCol w="2245585">
                  <a:extLst>
                    <a:ext uri="{9D8B030D-6E8A-4147-A177-3AD203B41FA5}">
                      <a16:colId xmlns:a16="http://schemas.microsoft.com/office/drawing/2014/main" val="51762706"/>
                    </a:ext>
                  </a:extLst>
                </a:gridCol>
              </a:tblGrid>
              <a:tr h="17058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A) An executive summary is provided in the storyboard format including:  Is the storyboard presented in 1 PowerPoint slide? Follows DMAIC? Are tools/graphs/charts used and clearly visible? Do they support findings and conclusions Are arrows, call-out boxes, etc. used to summarize, highlight questions and key learnings? Are expected results clear? And next steps noted?</a:t>
                      </a:r>
                    </a:p>
                  </a:txBody>
                  <a:tcPr marL="4792" marR="4792" marT="4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95784"/>
                  </a:ext>
                </a:extLst>
              </a:tr>
              <a:tr h="714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B)Is it a cohesive presentation opening with the business process and problem statement? The back-up slides (5-15) detail and support the storyboard content.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10369"/>
                  </a:ext>
                </a:extLst>
              </a:tr>
              <a:tr h="8556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C) Was the success measure clearly identified, operationally defined and baseline identified? (Was the data identified as continuous or discrete, includes SQL?)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79576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D) Was the data measurement plan or data stratification tree included?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96335"/>
                  </a:ext>
                </a:extLst>
              </a:tr>
              <a:tr h="288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E) Was the data collection method identified?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61781"/>
                  </a:ext>
                </a:extLst>
              </a:tr>
              <a:tr h="71401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F) Was there rationale for the sample size taken? Use of the formula? Is there any reference to measurement error and how to minimize?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097191"/>
                  </a:ext>
                </a:extLst>
              </a:tr>
              <a:tr h="5723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G) Are at least 5 different tools and techniques clearly identified? Are the tools linked/ pertinent to the data analysis?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10527"/>
                  </a:ext>
                </a:extLst>
              </a:tr>
              <a:tr h="4341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H) Does the data analysis clearly tie to the problem conclusion?  Is the “discovery” clear to the reader?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92" marR="4792" marT="4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98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143B8C-BB6D-4400-96B3-1418ED263C1B}"/>
              </a:ext>
            </a:extLst>
          </p:cNvPr>
          <p:cNvSpPr txBox="1"/>
          <p:nvPr/>
        </p:nvSpPr>
        <p:spPr>
          <a:xfrm>
            <a:off x="1634246" y="220976"/>
            <a:ext cx="5480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Improvement Project Rubric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F091F0-0F4E-42EF-A5DC-5C31BDF2D677}"/>
              </a:ext>
            </a:extLst>
          </p:cNvPr>
          <p:cNvCxnSpPr/>
          <p:nvPr/>
        </p:nvCxnSpPr>
        <p:spPr>
          <a:xfrm>
            <a:off x="10107038" y="4831773"/>
            <a:ext cx="0" cy="7273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33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8" y="-48090"/>
            <a:ext cx="10515600" cy="1325563"/>
          </a:xfrm>
        </p:spPr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7617" y="5892751"/>
            <a:ext cx="3095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–Improve Phase</a:t>
            </a:r>
          </a:p>
          <a:p>
            <a:r>
              <a:rPr lang="en-US" sz="1600" dirty="0"/>
              <a:t>              -Use tools</a:t>
            </a:r>
          </a:p>
          <a:p>
            <a:r>
              <a:rPr lang="en-US" sz="1600" dirty="0"/>
              <a:t>              -Create PowerPoint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2665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23829"/>
              </p:ext>
            </p:extLst>
          </p:nvPr>
        </p:nvGraphicFramePr>
        <p:xfrm>
          <a:off x="838201" y="927318"/>
          <a:ext cx="10515599" cy="385190"/>
        </p:xfrm>
        <a:graphic>
          <a:graphicData uri="http://schemas.openxmlformats.org/drawingml/2006/table">
            <a:tbl>
              <a:tblPr/>
              <a:tblGrid>
                <a:gridCol w="6059980">
                  <a:extLst>
                    <a:ext uri="{9D8B030D-6E8A-4147-A177-3AD203B41FA5}">
                      <a16:colId xmlns:a16="http://schemas.microsoft.com/office/drawing/2014/main" val="2369866145"/>
                    </a:ext>
                  </a:extLst>
                </a:gridCol>
                <a:gridCol w="2095885">
                  <a:extLst>
                    <a:ext uri="{9D8B030D-6E8A-4147-A177-3AD203B41FA5}">
                      <a16:colId xmlns:a16="http://schemas.microsoft.com/office/drawing/2014/main" val="1189555177"/>
                    </a:ext>
                  </a:extLst>
                </a:gridCol>
                <a:gridCol w="2359734">
                  <a:extLst>
                    <a:ext uri="{9D8B030D-6E8A-4147-A177-3AD203B41FA5}">
                      <a16:colId xmlns:a16="http://schemas.microsoft.com/office/drawing/2014/main" val="3159990019"/>
                    </a:ext>
                  </a:extLst>
                </a:gridCol>
              </a:tblGrid>
              <a:tr h="351813">
                <a:tc>
                  <a:txBody>
                    <a:bodyPr/>
                    <a:lstStyle/>
                    <a:p>
                      <a:pPr marL="0" marR="0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Class Assignments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/ Post Location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Due Date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768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CC31E9-C70F-49CD-8E6E-9A266CAED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0865"/>
              </p:ext>
            </p:extLst>
          </p:nvPr>
        </p:nvGraphicFramePr>
        <p:xfrm>
          <a:off x="838200" y="1312508"/>
          <a:ext cx="10515600" cy="4231380"/>
        </p:xfrm>
        <a:graphic>
          <a:graphicData uri="http://schemas.openxmlformats.org/drawingml/2006/table">
            <a:tbl>
              <a:tblPr/>
              <a:tblGrid>
                <a:gridCol w="6059080">
                  <a:extLst>
                    <a:ext uri="{9D8B030D-6E8A-4147-A177-3AD203B41FA5}">
                      <a16:colId xmlns:a16="http://schemas.microsoft.com/office/drawing/2014/main" val="2799354717"/>
                    </a:ext>
                  </a:extLst>
                </a:gridCol>
                <a:gridCol w="2096310">
                  <a:extLst>
                    <a:ext uri="{9D8B030D-6E8A-4147-A177-3AD203B41FA5}">
                      <a16:colId xmlns:a16="http://schemas.microsoft.com/office/drawing/2014/main" val="2959948184"/>
                    </a:ext>
                  </a:extLst>
                </a:gridCol>
                <a:gridCol w="2360210">
                  <a:extLst>
                    <a:ext uri="{9D8B030D-6E8A-4147-A177-3AD203B41FA5}">
                      <a16:colId xmlns:a16="http://schemas.microsoft.com/office/drawing/2014/main" val="2942521588"/>
                    </a:ext>
                  </a:extLst>
                </a:gridCol>
              </a:tblGrid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8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(Required Reading :: </a:t>
                      </a: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Understanding Variation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by Donald J. Wheeler)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077505"/>
                  </a:ext>
                </a:extLst>
              </a:tr>
              <a:tr h="781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#5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3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</a:t>
                      </a:r>
                      <a:r>
                        <a:rPr lang="en-US" sz="1400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one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Excel file containing this assignment: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Control Chart problems</a:t>
                      </a:r>
                      <a:r>
                        <a:rPr lang="en-US" sz="1400" b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#1-10 on pgs 114 -116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from the </a:t>
                      </a: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Understanding Variation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Book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8 = Mar 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57669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28916"/>
                  </a:ext>
                </a:extLst>
              </a:tr>
              <a:tr h="781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Homework #6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(worth 2 points)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Submit </a:t>
                      </a:r>
                      <a:r>
                        <a:rPr lang="en-US" sz="1400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one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Excel file containing this assignment: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Complete Time Series problems - </a:t>
                      </a:r>
                      <a:r>
                        <a:rPr lang="en-US" sz="1400" b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Excel data file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posted in the Assessments folder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 days after Live Session 9 = Mar 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91809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Week 10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963545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marL="0" marR="0"/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Process Improvement Project (with Storyboard)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Coursework 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Assessments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 days after Live Session 10 = Mar 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575" marR="32575" marT="32575" marB="32575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7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95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60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Live Session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790"/>
            <a:ext cx="10515600" cy="5126504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Process Learnings/Tips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Control 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Rubric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Wrap-up/What’s next/Feedback</a:t>
            </a:r>
          </a:p>
        </p:txBody>
      </p:sp>
    </p:spTree>
    <p:extLst>
      <p:ext uri="{BB962C8B-B14F-4D97-AF65-F5344CB8AC3E}">
        <p14:creationId xmlns:p14="http://schemas.microsoft.com/office/powerpoint/2010/main" val="226397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1325563"/>
          </a:xfrm>
        </p:spPr>
        <p:txBody>
          <a:bodyPr/>
          <a:lstStyle/>
          <a:p>
            <a:r>
              <a:rPr lang="en-US" dirty="0"/>
              <a:t>Process Learnings/Tips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233" y="1340433"/>
            <a:ext cx="10515600" cy="5395038"/>
          </a:xfrm>
        </p:spPr>
        <p:txBody>
          <a:bodyPr>
            <a:noAutofit/>
          </a:bodyPr>
          <a:lstStyle/>
          <a:p>
            <a:r>
              <a:rPr lang="en-US" sz="2400" dirty="0"/>
              <a:t>If you have questions about your data or your project, please join Office Hours or reach out by e-mail.</a:t>
            </a:r>
          </a:p>
          <a:p>
            <a:r>
              <a:rPr lang="en-US" sz="2400" dirty="0"/>
              <a:t>Remember to label your work with your name and #1 – 10 in Excel on the Homework from Understanding Variation. I recommend reading and answering the questions literally.</a:t>
            </a:r>
          </a:p>
          <a:p>
            <a:r>
              <a:rPr lang="en-US" sz="2400" dirty="0"/>
              <a:t>Control chart convention is that if you are doing </a:t>
            </a:r>
            <a:r>
              <a:rPr lang="en-US" sz="2400" dirty="0" err="1"/>
              <a:t>Xbar</a:t>
            </a:r>
            <a:r>
              <a:rPr lang="en-US" sz="2400" dirty="0"/>
              <a:t>/R, </a:t>
            </a:r>
            <a:r>
              <a:rPr lang="en-US" sz="2400" dirty="0" err="1"/>
              <a:t>Xbar</a:t>
            </a:r>
            <a:r>
              <a:rPr lang="en-US" sz="2400" dirty="0"/>
              <a:t>/s or IMR charts, you would create two separate charts (rather than put both charts on the same graph)</a:t>
            </a:r>
          </a:p>
          <a:p>
            <a:r>
              <a:rPr lang="en-US" sz="2400" dirty="0"/>
              <a:t>Reminder that your final PowerPoint needs to be less than 16 mb to successfully upload to 2SU. You may need to Copy/Paste Special/Enhanced Metafile or picture and may also zip your file. Please no pdf’s.</a:t>
            </a:r>
          </a:p>
          <a:p>
            <a:r>
              <a:rPr lang="en-US" sz="2400" dirty="0"/>
              <a:t>Please take a few minutes to complete the course evaluation.</a:t>
            </a:r>
          </a:p>
          <a:p>
            <a:r>
              <a:rPr lang="en-US" sz="2400" dirty="0"/>
              <a:t>The final is during Live Session 11 on Mar 23.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15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665402" y="393200"/>
            <a:ext cx="8814062" cy="63550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Charts (Process Behavior Charts)</a:t>
            </a:r>
          </a:p>
          <a:p>
            <a:pPr>
              <a:buClr>
                <a:schemeClr val="dk1"/>
              </a:buClr>
              <a:buSzPct val="25000"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 have variation.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charts help you see the type of variation in your process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common use of control charts is to monitor a process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cause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predictable, routine, stable; noise</a:t>
            </a:r>
          </a:p>
          <a:p>
            <a:pPr lvl="1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cause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unpredictable, unstable, out of control; a signal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control chart indicates special cause variation, something needs fixing/investigating</a:t>
            </a:r>
          </a:p>
          <a:p>
            <a:pPr>
              <a:buClr>
                <a:schemeClr val="dk1"/>
              </a:buClr>
              <a:buSzPct val="25000"/>
            </a:pPr>
            <a:endParaRPr lang="en-US" sz="4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3045" y="5495829"/>
            <a:ext cx="810705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some common cause and special cause variations in your processes?</a:t>
            </a:r>
          </a:p>
        </p:txBody>
      </p:sp>
    </p:spTree>
    <p:extLst>
      <p:ext uri="{BB962C8B-B14F-4D97-AF65-F5344CB8AC3E}">
        <p14:creationId xmlns:p14="http://schemas.microsoft.com/office/powerpoint/2010/main" val="38273858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956401" y="393200"/>
            <a:ext cx="8371499" cy="63550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Charts (Process Behavior Charts)</a:t>
            </a:r>
          </a:p>
          <a:p>
            <a:pPr>
              <a:buClr>
                <a:schemeClr val="dk1"/>
              </a:buClr>
              <a:buSzPct val="25000"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 control chart: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Centerline = average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Limits: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UCL (upper control limit) LCL (lower control limit)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Limits are +/- 3 Std Dev from the Center Line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your metric, process output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your subgrouping plan (usually time)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ct val="25000"/>
            </a:pPr>
            <a:endParaRPr lang="en-US" sz="4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30" y="1640261"/>
            <a:ext cx="6052344" cy="2096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42104" y="6015805"/>
            <a:ext cx="82000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is “in control” does this mean that it’s a good process? Give an example to explain</a:t>
            </a:r>
          </a:p>
        </p:txBody>
      </p:sp>
    </p:spTree>
    <p:extLst>
      <p:ext uri="{BB962C8B-B14F-4D97-AF65-F5344CB8AC3E}">
        <p14:creationId xmlns:p14="http://schemas.microsoft.com/office/powerpoint/2010/main" val="283034472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Charts - </a:t>
            </a:r>
            <a:r>
              <a:rPr lang="en-US" b="1" u="sng" dirty="0"/>
              <a:t>Signals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928" y="1465803"/>
            <a:ext cx="7386222" cy="52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B7ED-8654-419F-B913-DBDB5E55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Charts - </a:t>
            </a:r>
            <a:r>
              <a:rPr lang="en-US" b="1" u="sng" dirty="0"/>
              <a:t>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51D6-4BD0-4085-828F-038D52EC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points in a row in a sawtooth pattern would be considered a signal/out of control?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Per Western Electric Decision Rules: 14 consecutive points alternating up and down – the process would be considered out of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4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9680" y="527901"/>
            <a:ext cx="5141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Control Chart should I use?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91" r="48191" b="25690"/>
          <a:stretch/>
        </p:blipFill>
        <p:spPr>
          <a:xfrm>
            <a:off x="1881381" y="102204"/>
            <a:ext cx="8607511" cy="61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7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21" y="233265"/>
            <a:ext cx="8705543" cy="6444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78F1F-4491-4444-95AD-D99B13ECBC57}"/>
              </a:ext>
            </a:extLst>
          </p:cNvPr>
          <p:cNvSpPr txBox="1"/>
          <p:nvPr/>
        </p:nvSpPr>
        <p:spPr>
          <a:xfrm>
            <a:off x="10369119" y="660464"/>
            <a:ext cx="156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On this chart </a:t>
            </a:r>
          </a:p>
          <a:p>
            <a:r>
              <a:rPr lang="en-US" dirty="0"/>
              <a:t>n=subgroup size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478A7F-9F9E-4F84-A5EB-C5961B8A415B}"/>
              </a:ext>
            </a:extLst>
          </p:cNvPr>
          <p:cNvCxnSpPr>
            <a:cxnSpLocks/>
          </p:cNvCxnSpPr>
          <p:nvPr/>
        </p:nvCxnSpPr>
        <p:spPr>
          <a:xfrm flipH="1">
            <a:off x="9153330" y="1007706"/>
            <a:ext cx="1215789" cy="130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6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15312</TotalTime>
  <Words>968</Words>
  <Application>Microsoft Macintosh PowerPoint</Application>
  <PresentationFormat>Widescreen</PresentationFormat>
  <Paragraphs>130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MCB 638 </vt:lpstr>
      <vt:lpstr>Agenda for Live Session 8</vt:lpstr>
      <vt:lpstr>Process Learnings/Tips</vt:lpstr>
      <vt:lpstr>PowerPoint Presentation</vt:lpstr>
      <vt:lpstr>PowerPoint Presentation</vt:lpstr>
      <vt:lpstr>Control Charts - Signals</vt:lpstr>
      <vt:lpstr>Control Charts - Signals</vt:lpstr>
      <vt:lpstr>PowerPoint Presentation</vt:lpstr>
      <vt:lpstr>PowerPoint Presentation</vt:lpstr>
      <vt:lpstr>How to Build X-bar/R in Excel</vt:lpstr>
      <vt:lpstr>How to Build X-bar/R in Excel</vt:lpstr>
      <vt:lpstr>How to Build ImR in Excel</vt:lpstr>
      <vt:lpstr>How to Build ImR in Excel</vt:lpstr>
      <vt:lpstr>Super Results!  Reduced process time and reduced variability.  Adjusted Control Limits after process changes and after gathering future state data</vt:lpstr>
      <vt:lpstr>Breakouts – Control Charts</vt:lpstr>
      <vt:lpstr>PowerPoint Presentation</vt:lpstr>
      <vt:lpstr>What’s next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MCB 638</dc:title>
  <dc:creator>Darlene's Work</dc:creator>
  <cp:lastModifiedBy>Sathish Kumar Rajendiran</cp:lastModifiedBy>
  <cp:revision>89</cp:revision>
  <dcterms:created xsi:type="dcterms:W3CDTF">2015-10-11T22:29:25Z</dcterms:created>
  <dcterms:modified xsi:type="dcterms:W3CDTF">2020-03-03T03:38:36Z</dcterms:modified>
</cp:coreProperties>
</file>