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69" r:id="rId4"/>
    <p:sldId id="311" r:id="rId5"/>
    <p:sldId id="312" r:id="rId6"/>
    <p:sldId id="300" r:id="rId7"/>
    <p:sldId id="301" r:id="rId8"/>
    <p:sldId id="302" r:id="rId9"/>
    <p:sldId id="304" r:id="rId10"/>
    <p:sldId id="305" r:id="rId11"/>
    <p:sldId id="306" r:id="rId12"/>
    <p:sldId id="289" r:id="rId13"/>
    <p:sldId id="307" r:id="rId14"/>
    <p:sldId id="309" r:id="rId15"/>
    <p:sldId id="310" r:id="rId16"/>
    <p:sldId id="308" r:id="rId17"/>
    <p:sldId id="313" r:id="rId18"/>
    <p:sldId id="290" r:id="rId19"/>
    <p:sldId id="294" r:id="rId20"/>
    <p:sldId id="296" r:id="rId21"/>
    <p:sldId id="299" r:id="rId22"/>
    <p:sldId id="298" r:id="rId23"/>
    <p:sldId id="297"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0ABDDB-B38D-44D0-8EF2-9E772A3F53B7}" v="1" dt="2020-03-07T21:52:10.3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20" autoAdjust="0"/>
    <p:restoredTop sz="94660"/>
  </p:normalViewPr>
  <p:slideViewPr>
    <p:cSldViewPr snapToGrid="0">
      <p:cViewPr varScale="1">
        <p:scale>
          <a:sx n="110" d="100"/>
          <a:sy n="110" d="100"/>
        </p:scale>
        <p:origin x="216" y="16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39090-1F95-4C43-9BB1-5EF09A4AAD5B}" type="datetimeFigureOut">
              <a:rPr lang="en-US" smtClean="0"/>
              <a:t>3/9/20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3E7167-5BE1-4AED-B667-6AFC544CDF8B}" type="slidenum">
              <a:rPr lang="en-US" smtClean="0"/>
              <a:t>‹#›</a:t>
            </a:fld>
            <a:endParaRPr lang="en-US"/>
          </a:p>
        </p:txBody>
      </p:sp>
    </p:spTree>
    <p:extLst>
      <p:ext uri="{BB962C8B-B14F-4D97-AF65-F5344CB8AC3E}">
        <p14:creationId xmlns:p14="http://schemas.microsoft.com/office/powerpoint/2010/main" val="309786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F3A5F9F-B2BD-4C03-8DFE-406BB81E78C5}" type="datetimeFigureOut">
              <a:rPr lang="en-US" smtClean="0"/>
              <a:t>3/9/20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2317468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3A5F9F-B2BD-4C03-8DFE-406BB81E78C5}" type="datetimeFigureOut">
              <a:rPr lang="en-US" smtClean="0"/>
              <a:t>3/9/20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315835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3A5F9F-B2BD-4C03-8DFE-406BB81E78C5}" type="datetimeFigureOut">
              <a:rPr lang="en-US" smtClean="0"/>
              <a:t>3/9/20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2384044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3A5F9F-B2BD-4C03-8DFE-406BB81E78C5}" type="datetimeFigureOut">
              <a:rPr lang="en-US" smtClean="0"/>
              <a:t>3/9/20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363894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3A5F9F-B2BD-4C03-8DFE-406BB81E78C5}" type="datetimeFigureOut">
              <a:rPr lang="en-US" smtClean="0"/>
              <a:t>3/9/20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104670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F3A5F9F-B2BD-4C03-8DFE-406BB81E78C5}" type="datetimeFigureOut">
              <a:rPr lang="en-US" smtClean="0"/>
              <a:t>3/9/20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6755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F3A5F9F-B2BD-4C03-8DFE-406BB81E78C5}" type="datetimeFigureOut">
              <a:rPr lang="en-US" smtClean="0"/>
              <a:t>3/9/20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2503626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3A5F9F-B2BD-4C03-8DFE-406BB81E78C5}" type="datetimeFigureOut">
              <a:rPr lang="en-US" smtClean="0"/>
              <a:t>3/9/20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2460883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3A5F9F-B2BD-4C03-8DFE-406BB81E78C5}" type="datetimeFigureOut">
              <a:rPr lang="en-US" smtClean="0"/>
              <a:t>3/9/20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3276129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3A5F9F-B2BD-4C03-8DFE-406BB81E78C5}" type="datetimeFigureOut">
              <a:rPr lang="en-US" smtClean="0"/>
              <a:t>3/9/20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291605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3A5F9F-B2BD-4C03-8DFE-406BB81E78C5}" type="datetimeFigureOut">
              <a:rPr lang="en-US" smtClean="0"/>
              <a:t>3/9/20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664093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3A5F9F-B2BD-4C03-8DFE-406BB81E78C5}" type="datetimeFigureOut">
              <a:rPr lang="en-US" smtClean="0"/>
              <a:t>3/9/20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6F5766-CE1E-41D0-8955-15B5B36367FE}" type="slidenum">
              <a:rPr lang="en-US" smtClean="0"/>
              <a:t>‹#›</a:t>
            </a:fld>
            <a:endParaRPr lang="en-US"/>
          </a:p>
        </p:txBody>
      </p:sp>
    </p:spTree>
    <p:extLst>
      <p:ext uri="{BB962C8B-B14F-4D97-AF65-F5344CB8AC3E}">
        <p14:creationId xmlns:p14="http://schemas.microsoft.com/office/powerpoint/2010/main" val="2296673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eb2.concordia.ca/Quality/tools/6cksheet.pdf" TargetMode="External"/><Relationship Id="rId2" Type="http://schemas.openxmlformats.org/officeDocument/2006/relationships/hyperlink" Target="http://en.wikipedia.org/wiki/Affinity_diagra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processtrends.com/toc_statistical_charts.htm" TargetMode="External"/><Relationship Id="rId2" Type="http://schemas.openxmlformats.org/officeDocument/2006/relationships/hyperlink" Target="http://thequalityportal.com/q_know02.htm"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www.6sigma.us/MeasurementSystemsMSA/measurement-systems-analysis-MSA-p1.html"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en.wikipedia.org/wiki/Business_process_mapping"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www.isixsigma.com/library/content/c010429a.asp"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MCB 638 </a:t>
            </a:r>
          </a:p>
        </p:txBody>
      </p:sp>
      <p:sp>
        <p:nvSpPr>
          <p:cNvPr id="3" name="Subtitle 2"/>
          <p:cNvSpPr>
            <a:spLocks noGrp="1"/>
          </p:cNvSpPr>
          <p:nvPr>
            <p:ph type="subTitle" idx="1"/>
          </p:nvPr>
        </p:nvSpPr>
        <p:spPr/>
        <p:txBody>
          <a:bodyPr>
            <a:normAutofit/>
          </a:bodyPr>
          <a:lstStyle/>
          <a:p>
            <a:r>
              <a:rPr lang="en-US" sz="3600" dirty="0"/>
              <a:t>Live Session 9</a:t>
            </a:r>
          </a:p>
          <a:p>
            <a:r>
              <a:rPr lang="en-US" sz="3600" dirty="0"/>
              <a:t>Monday</a:t>
            </a:r>
          </a:p>
        </p:txBody>
      </p:sp>
    </p:spTree>
    <p:extLst>
      <p:ext uri="{BB962C8B-B14F-4D97-AF65-F5344CB8AC3E}">
        <p14:creationId xmlns:p14="http://schemas.microsoft.com/office/powerpoint/2010/main" val="3548831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Autocorrelation</a:t>
            </a:r>
          </a:p>
        </p:txBody>
      </p:sp>
      <p:pic>
        <p:nvPicPr>
          <p:cNvPr id="4" name="Content Placeholder 3"/>
          <p:cNvPicPr>
            <a:picLocks noGrp="1" noChangeAspect="1"/>
          </p:cNvPicPr>
          <p:nvPr>
            <p:ph idx="1"/>
          </p:nvPr>
        </p:nvPicPr>
        <p:blipFill>
          <a:blip r:embed="rId2"/>
          <a:stretch>
            <a:fillRect/>
          </a:stretch>
        </p:blipFill>
        <p:spPr>
          <a:xfrm>
            <a:off x="1037230" y="1339697"/>
            <a:ext cx="10072048" cy="5270653"/>
          </a:xfrm>
          <a:prstGeom prst="rect">
            <a:avLst/>
          </a:prstGeom>
        </p:spPr>
      </p:pic>
    </p:spTree>
    <p:extLst>
      <p:ext uri="{BB962C8B-B14F-4D97-AF65-F5344CB8AC3E}">
        <p14:creationId xmlns:p14="http://schemas.microsoft.com/office/powerpoint/2010/main" val="3589199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Autocorrelation Present?</a:t>
            </a:r>
          </a:p>
        </p:txBody>
      </p:sp>
      <p:pic>
        <p:nvPicPr>
          <p:cNvPr id="5" name="Picture 4"/>
          <p:cNvPicPr>
            <a:picLocks noChangeAspect="1"/>
          </p:cNvPicPr>
          <p:nvPr/>
        </p:nvPicPr>
        <p:blipFill>
          <a:blip r:embed="rId2"/>
          <a:stretch>
            <a:fillRect/>
          </a:stretch>
        </p:blipFill>
        <p:spPr>
          <a:xfrm>
            <a:off x="1065867" y="2645783"/>
            <a:ext cx="3262455" cy="3364940"/>
          </a:xfrm>
          <a:prstGeom prst="rect">
            <a:avLst/>
          </a:prstGeom>
        </p:spPr>
      </p:pic>
      <p:sp>
        <p:nvSpPr>
          <p:cNvPr id="6" name="TextBox 5"/>
          <p:cNvSpPr txBox="1"/>
          <p:nvPr/>
        </p:nvSpPr>
        <p:spPr>
          <a:xfrm>
            <a:off x="1283677" y="2029736"/>
            <a:ext cx="1984389" cy="276999"/>
          </a:xfrm>
          <a:prstGeom prst="rect">
            <a:avLst/>
          </a:prstGeom>
          <a:noFill/>
        </p:spPr>
        <p:txBody>
          <a:bodyPr wrap="none" rtlCol="0">
            <a:spAutoFit/>
          </a:bodyPr>
          <a:lstStyle/>
          <a:p>
            <a:r>
              <a:rPr lang="en-US" sz="1200" dirty="0"/>
              <a:t>Generate X by using lagged Y</a:t>
            </a:r>
          </a:p>
        </p:txBody>
      </p:sp>
      <p:sp>
        <p:nvSpPr>
          <p:cNvPr id="7" name="Rectangle 6"/>
          <p:cNvSpPr/>
          <p:nvPr/>
        </p:nvSpPr>
        <p:spPr>
          <a:xfrm>
            <a:off x="5873293" y="1660404"/>
            <a:ext cx="4017062" cy="646331"/>
          </a:xfrm>
          <a:prstGeom prst="rect">
            <a:avLst/>
          </a:prstGeom>
        </p:spPr>
        <p:txBody>
          <a:bodyPr wrap="none">
            <a:spAutoFit/>
          </a:bodyPr>
          <a:lstStyle/>
          <a:p>
            <a:r>
              <a:rPr lang="en-US" sz="1200" dirty="0"/>
              <a:t>Calculate residuals and lagged residuals.</a:t>
            </a:r>
          </a:p>
          <a:p>
            <a:r>
              <a:rPr lang="en-US" sz="1200" dirty="0"/>
              <a:t>Create a residual and lagged residual plot: Is there a pattern?</a:t>
            </a:r>
          </a:p>
          <a:p>
            <a:r>
              <a:rPr lang="en-US" sz="1200" dirty="0"/>
              <a:t>Y = residual, X=lagged residual </a:t>
            </a:r>
          </a:p>
        </p:txBody>
      </p:sp>
      <p:pic>
        <p:nvPicPr>
          <p:cNvPr id="8" name="Picture 7"/>
          <p:cNvPicPr>
            <a:picLocks noChangeAspect="1"/>
          </p:cNvPicPr>
          <p:nvPr/>
        </p:nvPicPr>
        <p:blipFill>
          <a:blip r:embed="rId3"/>
          <a:stretch>
            <a:fillRect/>
          </a:stretch>
        </p:blipFill>
        <p:spPr>
          <a:xfrm>
            <a:off x="5117123" y="2391211"/>
            <a:ext cx="1734581" cy="3364940"/>
          </a:xfrm>
          <a:prstGeom prst="rect">
            <a:avLst/>
          </a:prstGeom>
        </p:spPr>
      </p:pic>
      <p:pic>
        <p:nvPicPr>
          <p:cNvPr id="9" name="Picture 8"/>
          <p:cNvPicPr>
            <a:picLocks noChangeAspect="1"/>
          </p:cNvPicPr>
          <p:nvPr/>
        </p:nvPicPr>
        <p:blipFill>
          <a:blip r:embed="rId4"/>
          <a:stretch>
            <a:fillRect/>
          </a:stretch>
        </p:blipFill>
        <p:spPr>
          <a:xfrm>
            <a:off x="6851703" y="2429983"/>
            <a:ext cx="5118077" cy="3135548"/>
          </a:xfrm>
          <a:prstGeom prst="rect">
            <a:avLst/>
          </a:prstGeom>
        </p:spPr>
      </p:pic>
    </p:spTree>
    <p:extLst>
      <p:ext uri="{BB962C8B-B14F-4D97-AF65-F5344CB8AC3E}">
        <p14:creationId xmlns:p14="http://schemas.microsoft.com/office/powerpoint/2010/main" val="1625887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Series Analysis</a:t>
            </a:r>
          </a:p>
        </p:txBody>
      </p:sp>
      <p:sp>
        <p:nvSpPr>
          <p:cNvPr id="3" name="Content Placeholder 2"/>
          <p:cNvSpPr>
            <a:spLocks noGrp="1"/>
          </p:cNvSpPr>
          <p:nvPr>
            <p:ph idx="1"/>
          </p:nvPr>
        </p:nvSpPr>
        <p:spPr/>
        <p:txBody>
          <a:bodyPr>
            <a:normAutofit/>
          </a:bodyPr>
          <a:lstStyle/>
          <a:p>
            <a:pPr marL="0" indent="0">
              <a:buNone/>
            </a:pPr>
            <a:r>
              <a:rPr lang="en-US" sz="3200" dirty="0"/>
              <a:t>3 methods:</a:t>
            </a:r>
          </a:p>
          <a:p>
            <a:pPr marL="0" indent="0">
              <a:buNone/>
            </a:pPr>
            <a:endParaRPr lang="en-US" sz="3200" dirty="0"/>
          </a:p>
          <a:p>
            <a:r>
              <a:rPr lang="en-US" sz="3200" dirty="0"/>
              <a:t>First Order Autoregressive Model (AR 1)</a:t>
            </a:r>
          </a:p>
          <a:p>
            <a:r>
              <a:rPr lang="en-US" sz="3200" dirty="0"/>
              <a:t>Moving Average Forecast Model</a:t>
            </a:r>
          </a:p>
          <a:p>
            <a:r>
              <a:rPr lang="en-US" sz="3200" dirty="0"/>
              <a:t>Exponential Smoothing Model</a:t>
            </a:r>
          </a:p>
          <a:p>
            <a:endParaRPr lang="en-US" sz="3200" dirty="0"/>
          </a:p>
          <a:p>
            <a:pPr marL="0" indent="0">
              <a:buNone/>
            </a:pPr>
            <a:endParaRPr lang="en-US" sz="3200" dirty="0"/>
          </a:p>
        </p:txBody>
      </p:sp>
    </p:spTree>
    <p:extLst>
      <p:ext uri="{BB962C8B-B14F-4D97-AF65-F5344CB8AC3E}">
        <p14:creationId xmlns:p14="http://schemas.microsoft.com/office/powerpoint/2010/main" val="3833408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Order Autoregressive Model (AR 1)</a:t>
            </a:r>
          </a:p>
        </p:txBody>
      </p:sp>
      <p:pic>
        <p:nvPicPr>
          <p:cNvPr id="4" name="Content Placeholder 3"/>
          <p:cNvPicPr>
            <a:picLocks noGrp="1" noChangeAspect="1"/>
          </p:cNvPicPr>
          <p:nvPr>
            <p:ph idx="1"/>
          </p:nvPr>
        </p:nvPicPr>
        <p:blipFill>
          <a:blip r:embed="rId2"/>
          <a:stretch>
            <a:fillRect/>
          </a:stretch>
        </p:blipFill>
        <p:spPr>
          <a:xfrm>
            <a:off x="1444527" y="1562405"/>
            <a:ext cx="8572930" cy="5084055"/>
          </a:xfrm>
          <a:prstGeom prst="rect">
            <a:avLst/>
          </a:prstGeom>
        </p:spPr>
      </p:pic>
    </p:spTree>
    <p:extLst>
      <p:ext uri="{BB962C8B-B14F-4D97-AF65-F5344CB8AC3E}">
        <p14:creationId xmlns:p14="http://schemas.microsoft.com/office/powerpoint/2010/main" val="2853389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Moving Average Forecast Model</a:t>
            </a:r>
          </a:p>
        </p:txBody>
      </p:sp>
      <p:pic>
        <p:nvPicPr>
          <p:cNvPr id="4" name="Content Placeholder 3"/>
          <p:cNvPicPr>
            <a:picLocks noGrp="1" noChangeAspect="1"/>
          </p:cNvPicPr>
          <p:nvPr>
            <p:ph idx="1"/>
          </p:nvPr>
        </p:nvPicPr>
        <p:blipFill>
          <a:blip r:embed="rId2"/>
          <a:stretch>
            <a:fillRect/>
          </a:stretch>
        </p:blipFill>
        <p:spPr>
          <a:xfrm>
            <a:off x="756137" y="1690688"/>
            <a:ext cx="7787286" cy="5061302"/>
          </a:xfrm>
          <a:prstGeom prst="rect">
            <a:avLst/>
          </a:prstGeom>
        </p:spPr>
      </p:pic>
      <p:sp>
        <p:nvSpPr>
          <p:cNvPr id="5" name="TextBox 4"/>
          <p:cNvSpPr txBox="1"/>
          <p:nvPr/>
        </p:nvSpPr>
        <p:spPr>
          <a:xfrm>
            <a:off x="8543423" y="3009904"/>
            <a:ext cx="2357973" cy="1631216"/>
          </a:xfrm>
          <a:prstGeom prst="rect">
            <a:avLst/>
          </a:prstGeom>
          <a:noFill/>
        </p:spPr>
        <p:txBody>
          <a:bodyPr wrap="square" rtlCol="0">
            <a:spAutoFit/>
          </a:bodyPr>
          <a:lstStyle/>
          <a:p>
            <a:r>
              <a:rPr lang="en-US" sz="2000" dirty="0"/>
              <a:t>Smaller your K, the bumpier your forecast, and the closer to the actual data.</a:t>
            </a:r>
          </a:p>
        </p:txBody>
      </p:sp>
    </p:spTree>
    <p:extLst>
      <p:ext uri="{BB962C8B-B14F-4D97-AF65-F5344CB8AC3E}">
        <p14:creationId xmlns:p14="http://schemas.microsoft.com/office/powerpoint/2010/main" val="3105277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Moving Average Forecast Model</a:t>
            </a:r>
          </a:p>
        </p:txBody>
      </p:sp>
      <p:pic>
        <p:nvPicPr>
          <p:cNvPr id="4" name="Content Placeholder 3"/>
          <p:cNvPicPr>
            <a:picLocks noGrp="1" noChangeAspect="1"/>
          </p:cNvPicPr>
          <p:nvPr>
            <p:ph idx="1"/>
          </p:nvPr>
        </p:nvPicPr>
        <p:blipFill>
          <a:blip r:embed="rId2"/>
          <a:stretch>
            <a:fillRect/>
          </a:stretch>
        </p:blipFill>
        <p:spPr>
          <a:xfrm>
            <a:off x="204266" y="2010861"/>
            <a:ext cx="6569099" cy="3055570"/>
          </a:xfrm>
          <a:prstGeom prst="rect">
            <a:avLst/>
          </a:prstGeom>
        </p:spPr>
      </p:pic>
      <p:pic>
        <p:nvPicPr>
          <p:cNvPr id="6" name="Picture 5"/>
          <p:cNvPicPr>
            <a:picLocks noChangeAspect="1"/>
          </p:cNvPicPr>
          <p:nvPr/>
        </p:nvPicPr>
        <p:blipFill>
          <a:blip r:embed="rId3"/>
          <a:stretch>
            <a:fillRect/>
          </a:stretch>
        </p:blipFill>
        <p:spPr>
          <a:xfrm>
            <a:off x="6813808" y="2953222"/>
            <a:ext cx="4914871" cy="2823164"/>
          </a:xfrm>
          <a:prstGeom prst="rect">
            <a:avLst/>
          </a:prstGeom>
        </p:spPr>
      </p:pic>
      <p:pic>
        <p:nvPicPr>
          <p:cNvPr id="7" name="Picture 6"/>
          <p:cNvPicPr>
            <a:picLocks noChangeAspect="1"/>
          </p:cNvPicPr>
          <p:nvPr/>
        </p:nvPicPr>
        <p:blipFill>
          <a:blip r:embed="rId4"/>
          <a:stretch>
            <a:fillRect/>
          </a:stretch>
        </p:blipFill>
        <p:spPr>
          <a:xfrm>
            <a:off x="6773365" y="5883370"/>
            <a:ext cx="5348079" cy="935565"/>
          </a:xfrm>
          <a:prstGeom prst="rect">
            <a:avLst/>
          </a:prstGeom>
        </p:spPr>
      </p:pic>
      <p:sp>
        <p:nvSpPr>
          <p:cNvPr id="8" name="TextBox 7"/>
          <p:cNvSpPr txBox="1"/>
          <p:nvPr/>
        </p:nvSpPr>
        <p:spPr>
          <a:xfrm>
            <a:off x="8092256" y="1601451"/>
            <a:ext cx="2357973" cy="1200329"/>
          </a:xfrm>
          <a:prstGeom prst="rect">
            <a:avLst/>
          </a:prstGeom>
          <a:noFill/>
        </p:spPr>
        <p:txBody>
          <a:bodyPr wrap="square" rtlCol="0">
            <a:spAutoFit/>
          </a:bodyPr>
          <a:lstStyle/>
          <a:p>
            <a:r>
              <a:rPr lang="en-US" dirty="0"/>
              <a:t>Smaller your K, the bumpier your forecast</a:t>
            </a:r>
          </a:p>
          <a:p>
            <a:r>
              <a:rPr lang="en-US" dirty="0"/>
              <a:t>the closer to the actual data.</a:t>
            </a:r>
          </a:p>
        </p:txBody>
      </p:sp>
      <p:cxnSp>
        <p:nvCxnSpPr>
          <p:cNvPr id="5" name="Straight Arrow Connector 4">
            <a:extLst>
              <a:ext uri="{FF2B5EF4-FFF2-40B4-BE49-F238E27FC236}">
                <a16:creationId xmlns:a16="http://schemas.microsoft.com/office/drawing/2014/main" id="{4AC03B89-E657-4646-8AA8-F968CE09C3BC}"/>
              </a:ext>
            </a:extLst>
          </p:cNvPr>
          <p:cNvCxnSpPr>
            <a:cxnSpLocks/>
            <a:stCxn id="10" idx="1"/>
          </p:cNvCxnSpPr>
          <p:nvPr/>
        </p:nvCxnSpPr>
        <p:spPr>
          <a:xfrm flipH="1">
            <a:off x="2972039" y="1659174"/>
            <a:ext cx="357088" cy="386234"/>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1D1192B-DB20-4D70-A443-4B3F97A7E9F5}"/>
              </a:ext>
            </a:extLst>
          </p:cNvPr>
          <p:cNvSpPr txBox="1"/>
          <p:nvPr/>
        </p:nvSpPr>
        <p:spPr>
          <a:xfrm>
            <a:off x="3329127" y="1428341"/>
            <a:ext cx="4895827" cy="461665"/>
          </a:xfrm>
          <a:prstGeom prst="rect">
            <a:avLst/>
          </a:prstGeom>
          <a:noFill/>
        </p:spPr>
        <p:txBody>
          <a:bodyPr wrap="none" rtlCol="0">
            <a:spAutoFit/>
          </a:bodyPr>
          <a:lstStyle/>
          <a:p>
            <a:r>
              <a:rPr lang="en-US" sz="1200" b="1" dirty="0">
                <a:solidFill>
                  <a:srgbClr val="0070C0"/>
                </a:solidFill>
              </a:rPr>
              <a:t>Once you click in a cell, the actual formula will show here in </a:t>
            </a:r>
            <a:r>
              <a:rPr lang="en-US" sz="1200" b="1" dirty="0" err="1">
                <a:solidFill>
                  <a:srgbClr val="0070C0"/>
                </a:solidFill>
              </a:rPr>
              <a:t>fx</a:t>
            </a:r>
            <a:r>
              <a:rPr lang="en-US" sz="1200" b="1" dirty="0">
                <a:solidFill>
                  <a:srgbClr val="0070C0"/>
                </a:solidFill>
              </a:rPr>
              <a:t>. </a:t>
            </a:r>
          </a:p>
          <a:p>
            <a:r>
              <a:rPr lang="en-US" sz="1200" b="1" dirty="0">
                <a:solidFill>
                  <a:srgbClr val="0070C0"/>
                </a:solidFill>
              </a:rPr>
              <a:t>Click in here and a blue outline will surround the actual data being used.</a:t>
            </a:r>
          </a:p>
        </p:txBody>
      </p:sp>
    </p:spTree>
    <p:extLst>
      <p:ext uri="{BB962C8B-B14F-4D97-AF65-F5344CB8AC3E}">
        <p14:creationId xmlns:p14="http://schemas.microsoft.com/office/powerpoint/2010/main" val="434574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74979"/>
            <a:ext cx="10515600" cy="1325563"/>
          </a:xfrm>
        </p:spPr>
        <p:txBody>
          <a:bodyPr/>
          <a:lstStyle/>
          <a:p>
            <a:r>
              <a:rPr lang="en-US" dirty="0"/>
              <a:t>Exponential Smoothing Model</a:t>
            </a:r>
          </a:p>
        </p:txBody>
      </p:sp>
      <p:pic>
        <p:nvPicPr>
          <p:cNvPr id="4" name="Picture 3"/>
          <p:cNvPicPr>
            <a:picLocks noChangeAspect="1"/>
          </p:cNvPicPr>
          <p:nvPr/>
        </p:nvPicPr>
        <p:blipFill>
          <a:blip r:embed="rId2"/>
          <a:stretch>
            <a:fillRect/>
          </a:stretch>
        </p:blipFill>
        <p:spPr>
          <a:xfrm>
            <a:off x="179724" y="1195549"/>
            <a:ext cx="5916276" cy="3844549"/>
          </a:xfrm>
          <a:prstGeom prst="rect">
            <a:avLst/>
          </a:prstGeom>
        </p:spPr>
      </p:pic>
      <p:pic>
        <p:nvPicPr>
          <p:cNvPr id="5" name="Picture 4"/>
          <p:cNvPicPr>
            <a:picLocks noChangeAspect="1"/>
          </p:cNvPicPr>
          <p:nvPr/>
        </p:nvPicPr>
        <p:blipFill>
          <a:blip r:embed="rId3"/>
          <a:stretch>
            <a:fillRect/>
          </a:stretch>
        </p:blipFill>
        <p:spPr>
          <a:xfrm>
            <a:off x="4741872" y="3780431"/>
            <a:ext cx="7145563" cy="2900550"/>
          </a:xfrm>
          <a:prstGeom prst="rect">
            <a:avLst/>
          </a:prstGeom>
        </p:spPr>
      </p:pic>
    </p:spTree>
    <p:extLst>
      <p:ext uri="{BB962C8B-B14F-4D97-AF65-F5344CB8AC3E}">
        <p14:creationId xmlns:p14="http://schemas.microsoft.com/office/powerpoint/2010/main" val="713804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38DE8-F677-49C0-8CA4-D857910BE1E5}"/>
              </a:ext>
            </a:extLst>
          </p:cNvPr>
          <p:cNvSpPr>
            <a:spLocks noGrp="1"/>
          </p:cNvSpPr>
          <p:nvPr>
            <p:ph type="title"/>
          </p:nvPr>
        </p:nvSpPr>
        <p:spPr/>
        <p:txBody>
          <a:bodyPr/>
          <a:lstStyle/>
          <a:p>
            <a:r>
              <a:rPr lang="en-US" dirty="0"/>
              <a:t>Excel tips	</a:t>
            </a:r>
          </a:p>
        </p:txBody>
      </p:sp>
      <p:sp>
        <p:nvSpPr>
          <p:cNvPr id="3" name="Content Placeholder 2">
            <a:extLst>
              <a:ext uri="{FF2B5EF4-FFF2-40B4-BE49-F238E27FC236}">
                <a16:creationId xmlns:a16="http://schemas.microsoft.com/office/drawing/2014/main" id="{8F401BEC-B6E1-4DB1-844B-4D66895FF741}"/>
              </a:ext>
            </a:extLst>
          </p:cNvPr>
          <p:cNvSpPr>
            <a:spLocks noGrp="1"/>
          </p:cNvSpPr>
          <p:nvPr>
            <p:ph idx="1"/>
          </p:nvPr>
        </p:nvSpPr>
        <p:spPr/>
        <p:txBody>
          <a:bodyPr/>
          <a:lstStyle/>
          <a:p>
            <a:r>
              <a:rPr lang="en-US" dirty="0"/>
              <a:t>Be sure to place your cursor on the correct cell in the correct row for time series.</a:t>
            </a:r>
          </a:p>
          <a:p>
            <a:r>
              <a:rPr lang="en-US" dirty="0"/>
              <a:t>You want your formula to predict a current month’s value based on prior months (and you do not want to predict a current month’s value based on that same month’s data)</a:t>
            </a:r>
          </a:p>
          <a:p>
            <a:r>
              <a:rPr lang="en-US" dirty="0"/>
              <a:t>Let’s go check it out…</a:t>
            </a:r>
          </a:p>
        </p:txBody>
      </p:sp>
    </p:spTree>
    <p:extLst>
      <p:ext uri="{BB962C8B-B14F-4D97-AF65-F5344CB8AC3E}">
        <p14:creationId xmlns:p14="http://schemas.microsoft.com/office/powerpoint/2010/main" val="3035498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Series Analysis</a:t>
            </a:r>
          </a:p>
        </p:txBody>
      </p:sp>
      <p:sp>
        <p:nvSpPr>
          <p:cNvPr id="3" name="Content Placeholder 2"/>
          <p:cNvSpPr>
            <a:spLocks noGrp="1"/>
          </p:cNvSpPr>
          <p:nvPr>
            <p:ph idx="1"/>
          </p:nvPr>
        </p:nvSpPr>
        <p:spPr/>
        <p:txBody>
          <a:bodyPr/>
          <a:lstStyle/>
          <a:p>
            <a:r>
              <a:rPr lang="en-US" dirty="0"/>
              <a:t>Which model uses the average of several values of the time series to forecast?</a:t>
            </a:r>
          </a:p>
          <a:p>
            <a:r>
              <a:rPr lang="en-US" dirty="0"/>
              <a:t>Which model uses all the available time to forecast?</a:t>
            </a:r>
          </a:p>
          <a:p>
            <a:r>
              <a:rPr lang="en-US" dirty="0"/>
              <a:t>Which model takes advantage of linear relationships of successive values in the time series to forecast?</a:t>
            </a:r>
          </a:p>
          <a:p>
            <a:endParaRPr lang="en-US" dirty="0"/>
          </a:p>
          <a:p>
            <a:r>
              <a:rPr lang="en-US" dirty="0"/>
              <a:t>Why might we not be a huge fan of Time Series Analysis?</a:t>
            </a:r>
          </a:p>
          <a:p>
            <a:r>
              <a:rPr lang="en-US" dirty="0"/>
              <a:t>What might we look for instead?</a:t>
            </a:r>
          </a:p>
        </p:txBody>
      </p:sp>
    </p:spTree>
    <p:extLst>
      <p:ext uri="{BB962C8B-B14F-4D97-AF65-F5344CB8AC3E}">
        <p14:creationId xmlns:p14="http://schemas.microsoft.com/office/powerpoint/2010/main" val="4091006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737346" y="380400"/>
            <a:ext cx="1071730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1" i="0" u="sng" strike="noStrike" cap="none" normalizeH="0" baseline="0" dirty="0">
                <a:ln>
                  <a:noFill/>
                </a:ln>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Data Analysis Tools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17515080"/>
              </p:ext>
            </p:extLst>
          </p:nvPr>
        </p:nvGraphicFramePr>
        <p:xfrm>
          <a:off x="354105" y="1156449"/>
          <a:ext cx="11483787" cy="5394960"/>
        </p:xfrm>
        <a:graphic>
          <a:graphicData uri="http://schemas.openxmlformats.org/drawingml/2006/table">
            <a:tbl>
              <a:tblPr>
                <a:tableStyleId>{5C22544A-7EE6-4342-B048-85BDC9FD1C3A}</a:tableStyleId>
              </a:tblPr>
              <a:tblGrid>
                <a:gridCol w="2296758">
                  <a:extLst>
                    <a:ext uri="{9D8B030D-6E8A-4147-A177-3AD203B41FA5}">
                      <a16:colId xmlns:a16="http://schemas.microsoft.com/office/drawing/2014/main" val="4102465341"/>
                    </a:ext>
                  </a:extLst>
                </a:gridCol>
                <a:gridCol w="2493622">
                  <a:extLst>
                    <a:ext uri="{9D8B030D-6E8A-4147-A177-3AD203B41FA5}">
                      <a16:colId xmlns:a16="http://schemas.microsoft.com/office/drawing/2014/main" val="3594816184"/>
                    </a:ext>
                  </a:extLst>
                </a:gridCol>
                <a:gridCol w="2624867">
                  <a:extLst>
                    <a:ext uri="{9D8B030D-6E8A-4147-A177-3AD203B41FA5}">
                      <a16:colId xmlns:a16="http://schemas.microsoft.com/office/drawing/2014/main" val="1128073897"/>
                    </a:ext>
                  </a:extLst>
                </a:gridCol>
                <a:gridCol w="2034270">
                  <a:extLst>
                    <a:ext uri="{9D8B030D-6E8A-4147-A177-3AD203B41FA5}">
                      <a16:colId xmlns:a16="http://schemas.microsoft.com/office/drawing/2014/main" val="1031612746"/>
                    </a:ext>
                  </a:extLst>
                </a:gridCol>
                <a:gridCol w="2034270">
                  <a:extLst>
                    <a:ext uri="{9D8B030D-6E8A-4147-A177-3AD203B41FA5}">
                      <a16:colId xmlns:a16="http://schemas.microsoft.com/office/drawing/2014/main" val="835984735"/>
                    </a:ext>
                  </a:extLst>
                </a:gridCol>
              </a:tblGrid>
              <a:tr h="243840">
                <a:tc>
                  <a:txBody>
                    <a:bodyPr/>
                    <a:lstStyle/>
                    <a:p>
                      <a:pPr marL="0" marR="0" algn="ctr" hangingPunct="0">
                        <a:spcBef>
                          <a:spcPts val="1200"/>
                        </a:spcBef>
                        <a:spcAft>
                          <a:spcPts val="0"/>
                        </a:spcAft>
                      </a:pPr>
                      <a:r>
                        <a:rPr lang="en-US" sz="1600">
                          <a:effectLst/>
                        </a:rPr>
                        <a:t>Tool</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algn="ctr" hangingPunct="0">
                        <a:spcBef>
                          <a:spcPts val="1200"/>
                        </a:spcBef>
                        <a:spcAft>
                          <a:spcPts val="0"/>
                        </a:spcAft>
                      </a:pPr>
                      <a:r>
                        <a:rPr lang="en-US" sz="1600" dirty="0">
                          <a:effectLst/>
                        </a:rPr>
                        <a:t>What is it?</a:t>
                      </a:r>
                      <a:endParaRPr lang="en-US" sz="1100" dirty="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algn="ctr" hangingPunct="0">
                        <a:spcBef>
                          <a:spcPts val="1200"/>
                        </a:spcBef>
                        <a:spcAft>
                          <a:spcPts val="0"/>
                        </a:spcAft>
                      </a:pPr>
                      <a:r>
                        <a:rPr lang="en-US" sz="1600">
                          <a:effectLst/>
                        </a:rPr>
                        <a:t>When do I use it?</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algn="ctr" hangingPunct="0">
                        <a:spcBef>
                          <a:spcPts val="1200"/>
                        </a:spcBef>
                        <a:spcAft>
                          <a:spcPts val="0"/>
                        </a:spcAft>
                      </a:pPr>
                      <a:r>
                        <a:rPr lang="en-US" sz="1600">
                          <a:effectLst/>
                        </a:rPr>
                        <a:t>Example</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600">
                          <a:effectLst/>
                        </a:rPr>
                        <a:t>DMAIC</a:t>
                      </a:r>
                      <a:endParaRPr lang="en-US" sz="1100">
                        <a:effectLst/>
                        <a:latin typeface="Times New Roman" panose="02020603050405020304" pitchFamily="18" charset="0"/>
                        <a:ea typeface="Times New Roman" panose="02020603050405020304" pitchFamily="18" charset="0"/>
                      </a:endParaRPr>
                    </a:p>
                  </a:txBody>
                  <a:tcPr marL="47085" marR="47085" marT="0" marB="0"/>
                </a:tc>
                <a:extLst>
                  <a:ext uri="{0D108BD9-81ED-4DB2-BD59-A6C34878D82A}">
                    <a16:rowId xmlns:a16="http://schemas.microsoft.com/office/drawing/2014/main" val="1422119564"/>
                  </a:ext>
                </a:extLst>
              </a:tr>
              <a:tr h="670560">
                <a:tc>
                  <a:txBody>
                    <a:bodyPr/>
                    <a:lstStyle/>
                    <a:p>
                      <a:pPr marL="0" marR="0" algn="just" hangingPunct="0">
                        <a:spcBef>
                          <a:spcPts val="1200"/>
                        </a:spcBef>
                        <a:spcAft>
                          <a:spcPts val="0"/>
                        </a:spcAft>
                      </a:pPr>
                      <a:r>
                        <a:rPr lang="en-US" sz="1100">
                          <a:effectLst/>
                        </a:rPr>
                        <a:t>Affinity Diagram</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A method to gather and organize brainstormed ideas (language data) into groupings based on the natural relationship between items.</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When you need to organize and consolidate large amounts of qualitative data in order to support a concept or solution.</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u="sng">
                          <a:effectLst/>
                          <a:hlinkClick r:id="rId2"/>
                        </a:rPr>
                        <a:t>http://en.wikipedia.org/wiki/Affinity_diagram</a:t>
                      </a:r>
                      <a:endParaRPr lang="en-US" sz="1100">
                        <a:effectLst/>
                      </a:endParaRPr>
                    </a:p>
                    <a:p>
                      <a:pPr marL="0" marR="0" hangingPunct="0">
                        <a:spcBef>
                          <a:spcPts val="1200"/>
                        </a:spcBef>
                        <a:spcAft>
                          <a:spcPts val="0"/>
                        </a:spcAft>
                      </a:pPr>
                      <a:r>
                        <a:rPr lang="en-US" sz="1100">
                          <a:effectLst/>
                        </a:rPr>
                        <a:t> </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Measure, Analyze, </a:t>
                      </a:r>
                    </a:p>
                    <a:p>
                      <a:pPr marL="0" marR="0" hangingPunct="0">
                        <a:spcBef>
                          <a:spcPts val="1200"/>
                        </a:spcBef>
                        <a:spcAft>
                          <a:spcPts val="0"/>
                        </a:spcAft>
                      </a:pPr>
                      <a:r>
                        <a:rPr lang="en-US" sz="1100">
                          <a:effectLst/>
                        </a:rPr>
                        <a:t>Improve, Control</a:t>
                      </a:r>
                      <a:endParaRPr lang="en-US" sz="1100">
                        <a:effectLst/>
                        <a:latin typeface="Times New Roman" panose="02020603050405020304" pitchFamily="18" charset="0"/>
                        <a:ea typeface="Times New Roman" panose="02020603050405020304" pitchFamily="18" charset="0"/>
                      </a:endParaRPr>
                    </a:p>
                  </a:txBody>
                  <a:tcPr marL="47085" marR="47085" marT="0" marB="0"/>
                </a:tc>
                <a:extLst>
                  <a:ext uri="{0D108BD9-81ED-4DB2-BD59-A6C34878D82A}">
                    <a16:rowId xmlns:a16="http://schemas.microsoft.com/office/drawing/2014/main" val="3653069185"/>
                  </a:ext>
                </a:extLst>
              </a:tr>
              <a:tr h="670560">
                <a:tc>
                  <a:txBody>
                    <a:bodyPr/>
                    <a:lstStyle/>
                    <a:p>
                      <a:pPr marL="0" marR="0" algn="just" hangingPunct="0">
                        <a:spcBef>
                          <a:spcPts val="1200"/>
                        </a:spcBef>
                        <a:spcAft>
                          <a:spcPts val="0"/>
                        </a:spcAft>
                      </a:pPr>
                      <a:r>
                        <a:rPr lang="en-US" sz="1100">
                          <a:effectLst/>
                        </a:rPr>
                        <a:t>Box and Whisker Plot</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dirty="0">
                          <a:effectLst/>
                        </a:rPr>
                        <a:t>A graphical way to compare the medians and the variation between groups of data.  It can also help to identify outliers.</a:t>
                      </a:r>
                      <a:endParaRPr lang="en-US" sz="1100" dirty="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When you need a quick visual look at one or more sets of data. They graphically show different types of populations without any assumptions of the statistical distribution.</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Discovering Stats – pg.138-141</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Measure, Analyze,</a:t>
                      </a:r>
                    </a:p>
                    <a:p>
                      <a:pPr marL="0" marR="0" hangingPunct="0">
                        <a:spcBef>
                          <a:spcPts val="1200"/>
                        </a:spcBef>
                        <a:spcAft>
                          <a:spcPts val="0"/>
                        </a:spcAft>
                      </a:pPr>
                      <a:r>
                        <a:rPr lang="en-US" sz="1100">
                          <a:effectLst/>
                        </a:rPr>
                        <a:t>Improve</a:t>
                      </a:r>
                      <a:endParaRPr lang="en-US" sz="1100">
                        <a:effectLst/>
                        <a:latin typeface="Times New Roman" panose="02020603050405020304" pitchFamily="18" charset="0"/>
                        <a:ea typeface="Times New Roman" panose="02020603050405020304" pitchFamily="18" charset="0"/>
                      </a:endParaRPr>
                    </a:p>
                  </a:txBody>
                  <a:tcPr marL="47085" marR="47085" marT="0" marB="0"/>
                </a:tc>
                <a:extLst>
                  <a:ext uri="{0D108BD9-81ED-4DB2-BD59-A6C34878D82A}">
                    <a16:rowId xmlns:a16="http://schemas.microsoft.com/office/drawing/2014/main" val="4246423301"/>
                  </a:ext>
                </a:extLst>
              </a:tr>
              <a:tr h="838200">
                <a:tc>
                  <a:txBody>
                    <a:bodyPr/>
                    <a:lstStyle/>
                    <a:p>
                      <a:pPr marL="0" marR="0" algn="just" hangingPunct="0">
                        <a:spcBef>
                          <a:spcPts val="1200"/>
                        </a:spcBef>
                        <a:spcAft>
                          <a:spcPts val="0"/>
                        </a:spcAft>
                      </a:pPr>
                      <a:r>
                        <a:rPr lang="en-US" sz="1100">
                          <a:effectLst/>
                        </a:rPr>
                        <a:t>Cause and Effect / Fishbone / Ishikawa Diagram</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A structured problem solving technique that graphically displays / organize all possible brainstormed causes relating to a problem (focusing on causes, not symptoms).</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When you have a large number of factors that could influence your process and you need support for a resulting solution.</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Slides posted in Course Materials</a:t>
                      </a:r>
                    </a:p>
                    <a:p>
                      <a:pPr marL="0" marR="0" hangingPunct="0">
                        <a:spcBef>
                          <a:spcPts val="1200"/>
                        </a:spcBef>
                        <a:spcAft>
                          <a:spcPts val="0"/>
                        </a:spcAft>
                      </a:pPr>
                      <a:r>
                        <a:rPr lang="en-US" sz="1100">
                          <a:effectLst/>
                        </a:rPr>
                        <a:t> </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Analyze</a:t>
                      </a:r>
                    </a:p>
                    <a:p>
                      <a:pPr marL="0" marR="0" hangingPunct="0">
                        <a:spcBef>
                          <a:spcPts val="1200"/>
                        </a:spcBef>
                        <a:spcAft>
                          <a:spcPts val="0"/>
                        </a:spcAft>
                      </a:pPr>
                      <a:r>
                        <a:rPr lang="en-US" sz="1100">
                          <a:effectLst/>
                        </a:rPr>
                        <a:t> </a:t>
                      </a:r>
                      <a:endParaRPr lang="en-US" sz="1100">
                        <a:effectLst/>
                        <a:latin typeface="Times New Roman" panose="02020603050405020304" pitchFamily="18" charset="0"/>
                        <a:ea typeface="Times New Roman" panose="02020603050405020304" pitchFamily="18" charset="0"/>
                      </a:endParaRPr>
                    </a:p>
                  </a:txBody>
                  <a:tcPr marL="47085" marR="47085" marT="0" marB="0"/>
                </a:tc>
                <a:extLst>
                  <a:ext uri="{0D108BD9-81ED-4DB2-BD59-A6C34878D82A}">
                    <a16:rowId xmlns:a16="http://schemas.microsoft.com/office/drawing/2014/main" val="1964522334"/>
                  </a:ext>
                </a:extLst>
              </a:tr>
              <a:tr h="838200">
                <a:tc>
                  <a:txBody>
                    <a:bodyPr/>
                    <a:lstStyle/>
                    <a:p>
                      <a:pPr marL="0" marR="0" algn="just" hangingPunct="0">
                        <a:spcBef>
                          <a:spcPts val="1200"/>
                        </a:spcBef>
                        <a:spcAft>
                          <a:spcPts val="0"/>
                        </a:spcAft>
                      </a:pPr>
                      <a:r>
                        <a:rPr lang="en-US" sz="1100">
                          <a:effectLst/>
                        </a:rPr>
                        <a:t>Check Sheets</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Used for counting and accumulating data in a logical format during observation.  This is a straightforward and easy way to answer the question, how often are certain events happening?</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When quantifying frequency / counting data on number of occurrences (eg. defects), information on variables (eg. weight, size, length, or defect location, etc.).</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u="sng">
                          <a:effectLst/>
                          <a:hlinkClick r:id="rId3"/>
                        </a:rPr>
                        <a:t>http://web2.concordia.ca/Quality/tools/6cksheet.pdf</a:t>
                      </a:r>
                      <a:endParaRPr lang="en-US" sz="1100">
                        <a:effectLst/>
                      </a:endParaRPr>
                    </a:p>
                    <a:p>
                      <a:pPr marL="0" marR="0" hangingPunct="0">
                        <a:spcBef>
                          <a:spcPts val="1200"/>
                        </a:spcBef>
                        <a:spcAft>
                          <a:spcPts val="0"/>
                        </a:spcAft>
                      </a:pPr>
                      <a:r>
                        <a:rPr lang="en-US" sz="1100">
                          <a:effectLst/>
                        </a:rPr>
                        <a:t> </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Measure</a:t>
                      </a:r>
                      <a:endParaRPr lang="en-US" sz="1100">
                        <a:effectLst/>
                        <a:latin typeface="Times New Roman" panose="02020603050405020304" pitchFamily="18" charset="0"/>
                        <a:ea typeface="Times New Roman" panose="02020603050405020304" pitchFamily="18" charset="0"/>
                      </a:endParaRPr>
                    </a:p>
                  </a:txBody>
                  <a:tcPr marL="47085" marR="47085" marT="0" marB="0"/>
                </a:tc>
                <a:extLst>
                  <a:ext uri="{0D108BD9-81ED-4DB2-BD59-A6C34878D82A}">
                    <a16:rowId xmlns:a16="http://schemas.microsoft.com/office/drawing/2014/main" val="1528663454"/>
                  </a:ext>
                </a:extLst>
              </a:tr>
              <a:tr h="2133600">
                <a:tc>
                  <a:txBody>
                    <a:bodyPr/>
                    <a:lstStyle/>
                    <a:p>
                      <a:pPr marL="0" marR="0" hangingPunct="0">
                        <a:spcBef>
                          <a:spcPts val="1200"/>
                        </a:spcBef>
                        <a:spcAft>
                          <a:spcPts val="0"/>
                        </a:spcAft>
                      </a:pPr>
                      <a:r>
                        <a:rPr lang="en-US" sz="1100">
                          <a:effectLst/>
                        </a:rPr>
                        <a:t>Chi-Square – Test for Independence</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This is a procedure used to determine if two classifications variables are related, testing the statistical independence of two random variables.  It compares the number of observed counts against the expected number of counts to determine if there is a difference in output counts.</a:t>
                      </a:r>
                    </a:p>
                    <a:p>
                      <a:pPr marL="0" marR="0" hangingPunct="0">
                        <a:spcBef>
                          <a:spcPts val="1200"/>
                        </a:spcBef>
                        <a:spcAft>
                          <a:spcPts val="0"/>
                        </a:spcAft>
                      </a:pPr>
                      <a:r>
                        <a:rPr lang="en-US" sz="1100">
                          <a:effectLst/>
                        </a:rPr>
                        <a:t> </a:t>
                      </a:r>
                    </a:p>
                    <a:p>
                      <a:pPr marL="0" marR="0" hangingPunct="0">
                        <a:spcBef>
                          <a:spcPts val="1200"/>
                        </a:spcBef>
                        <a:spcAft>
                          <a:spcPts val="0"/>
                        </a:spcAft>
                      </a:pPr>
                      <a:r>
                        <a:rPr lang="en-US" sz="1100">
                          <a:effectLst/>
                        </a:rPr>
                        <a:t> </a:t>
                      </a:r>
                    </a:p>
                    <a:p>
                      <a:pPr marL="0" marR="0" hangingPunct="0">
                        <a:spcBef>
                          <a:spcPts val="1200"/>
                        </a:spcBef>
                        <a:spcAft>
                          <a:spcPts val="0"/>
                        </a:spcAft>
                      </a:pPr>
                      <a:r>
                        <a:rPr lang="en-US" sz="1100">
                          <a:effectLst/>
                        </a:rPr>
                        <a:t> </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It is a good method to apply to before and after data to prove that a process improvement made an effective change. Use this method when you have nominal data in a table and you need to know if the output counts differ for two or more categories.</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Discovering Stats – pg. 570-571</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dirty="0">
                          <a:effectLst/>
                        </a:rPr>
                        <a:t>Analyze, Improve</a:t>
                      </a:r>
                      <a:endParaRPr lang="en-US" sz="1100" dirty="0">
                        <a:effectLst/>
                        <a:latin typeface="Times New Roman" panose="02020603050405020304" pitchFamily="18" charset="0"/>
                        <a:ea typeface="Times New Roman" panose="02020603050405020304" pitchFamily="18" charset="0"/>
                      </a:endParaRPr>
                    </a:p>
                  </a:txBody>
                  <a:tcPr marL="47085" marR="47085" marT="0" marB="0"/>
                </a:tc>
                <a:extLst>
                  <a:ext uri="{0D108BD9-81ED-4DB2-BD59-A6C34878D82A}">
                    <a16:rowId xmlns:a16="http://schemas.microsoft.com/office/drawing/2014/main" val="1210734621"/>
                  </a:ext>
                </a:extLst>
              </a:tr>
            </a:tbl>
          </a:graphicData>
        </a:graphic>
      </p:graphicFrame>
    </p:spTree>
    <p:extLst>
      <p:ext uri="{BB962C8B-B14F-4D97-AF65-F5344CB8AC3E}">
        <p14:creationId xmlns:p14="http://schemas.microsoft.com/office/powerpoint/2010/main" val="65991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for Live Session 9</a:t>
            </a:r>
          </a:p>
        </p:txBody>
      </p:sp>
      <p:sp>
        <p:nvSpPr>
          <p:cNvPr id="3" name="Content Placeholder 2"/>
          <p:cNvSpPr>
            <a:spLocks noGrp="1"/>
          </p:cNvSpPr>
          <p:nvPr>
            <p:ph idx="1"/>
          </p:nvPr>
        </p:nvSpPr>
        <p:spPr>
          <a:xfrm>
            <a:off x="838200" y="1529790"/>
            <a:ext cx="10515600" cy="5126504"/>
          </a:xfrm>
        </p:spPr>
        <p:txBody>
          <a:bodyPr>
            <a:noAutofit/>
          </a:bodyPr>
          <a:lstStyle/>
          <a:p>
            <a:pPr marL="514350" indent="-514350">
              <a:buAutoNum type="arabicPeriod"/>
            </a:pPr>
            <a:r>
              <a:rPr lang="en-US" dirty="0"/>
              <a:t>Process Learnings</a:t>
            </a:r>
          </a:p>
          <a:p>
            <a:pPr marL="514350" indent="-514350">
              <a:buAutoNum type="arabicPeriod"/>
            </a:pPr>
            <a:r>
              <a:rPr lang="en-US" dirty="0"/>
              <a:t>Tips</a:t>
            </a:r>
          </a:p>
          <a:p>
            <a:pPr marL="514350" indent="-514350">
              <a:buAutoNum type="arabicPeriod"/>
            </a:pPr>
            <a:r>
              <a:rPr lang="en-US" dirty="0"/>
              <a:t>Review of Control Chart HW</a:t>
            </a:r>
          </a:p>
          <a:p>
            <a:pPr marL="514350" indent="-514350">
              <a:buFont typeface="+mj-lt"/>
              <a:buAutoNum type="arabicPeriod"/>
            </a:pPr>
            <a:r>
              <a:rPr lang="en-US" dirty="0"/>
              <a:t>Time Series Analysis</a:t>
            </a:r>
          </a:p>
          <a:p>
            <a:pPr marL="514350" indent="-514350">
              <a:buFont typeface="+mj-lt"/>
              <a:buAutoNum type="arabicPeriod"/>
            </a:pPr>
            <a:r>
              <a:rPr lang="en-US" dirty="0"/>
              <a:t>Review of Possible Tools for Project</a:t>
            </a:r>
          </a:p>
          <a:p>
            <a:pPr marL="514350" indent="-514350">
              <a:buFont typeface="+mj-lt"/>
              <a:buAutoNum type="arabicPeriod"/>
            </a:pPr>
            <a:r>
              <a:rPr lang="en-US" dirty="0"/>
              <a:t>Wrap-up/What’s left/Feedback</a:t>
            </a:r>
          </a:p>
        </p:txBody>
      </p:sp>
    </p:spTree>
    <p:extLst>
      <p:ext uri="{BB962C8B-B14F-4D97-AF65-F5344CB8AC3E}">
        <p14:creationId xmlns:p14="http://schemas.microsoft.com/office/powerpoint/2010/main" val="2263979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28494327"/>
              </p:ext>
            </p:extLst>
          </p:nvPr>
        </p:nvGraphicFramePr>
        <p:xfrm>
          <a:off x="322730" y="497542"/>
          <a:ext cx="11362766" cy="5839498"/>
        </p:xfrm>
        <a:graphic>
          <a:graphicData uri="http://schemas.openxmlformats.org/drawingml/2006/table">
            <a:tbl>
              <a:tblPr>
                <a:tableStyleId>{5C22544A-7EE6-4342-B048-85BDC9FD1C3A}</a:tableStyleId>
              </a:tblPr>
              <a:tblGrid>
                <a:gridCol w="2272553">
                  <a:extLst>
                    <a:ext uri="{9D8B030D-6E8A-4147-A177-3AD203B41FA5}">
                      <a16:colId xmlns:a16="http://schemas.microsoft.com/office/drawing/2014/main" val="1434867246"/>
                    </a:ext>
                  </a:extLst>
                </a:gridCol>
                <a:gridCol w="2467343">
                  <a:extLst>
                    <a:ext uri="{9D8B030D-6E8A-4147-A177-3AD203B41FA5}">
                      <a16:colId xmlns:a16="http://schemas.microsoft.com/office/drawing/2014/main" val="934818448"/>
                    </a:ext>
                  </a:extLst>
                </a:gridCol>
                <a:gridCol w="2597204">
                  <a:extLst>
                    <a:ext uri="{9D8B030D-6E8A-4147-A177-3AD203B41FA5}">
                      <a16:colId xmlns:a16="http://schemas.microsoft.com/office/drawing/2014/main" val="3828560947"/>
                    </a:ext>
                  </a:extLst>
                </a:gridCol>
                <a:gridCol w="2012833">
                  <a:extLst>
                    <a:ext uri="{9D8B030D-6E8A-4147-A177-3AD203B41FA5}">
                      <a16:colId xmlns:a16="http://schemas.microsoft.com/office/drawing/2014/main" val="574913189"/>
                    </a:ext>
                  </a:extLst>
                </a:gridCol>
                <a:gridCol w="2012833">
                  <a:extLst>
                    <a:ext uri="{9D8B030D-6E8A-4147-A177-3AD203B41FA5}">
                      <a16:colId xmlns:a16="http://schemas.microsoft.com/office/drawing/2014/main" val="281641711"/>
                    </a:ext>
                  </a:extLst>
                </a:gridCol>
              </a:tblGrid>
              <a:tr h="1173480">
                <a:tc>
                  <a:txBody>
                    <a:bodyPr/>
                    <a:lstStyle/>
                    <a:p>
                      <a:pPr marL="0" marR="0" algn="just" hangingPunct="0">
                        <a:spcBef>
                          <a:spcPts val="1200"/>
                        </a:spcBef>
                        <a:spcAft>
                          <a:spcPts val="0"/>
                        </a:spcAft>
                      </a:pPr>
                      <a:r>
                        <a:rPr lang="en-US" sz="1100" dirty="0">
                          <a:effectLst/>
                        </a:rPr>
                        <a:t>Confidence Intervals</a:t>
                      </a:r>
                      <a:endParaRPr lang="en-US" sz="1100" dirty="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A range of values in which we expect the population parameter to occur.  A population parameter is likely to occur at a specified probability. It is constructed from sample data. </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Confidence intervals determine if a process is centered where it is expected. They are used to identify a shift or change in the process (mean) and to identify a difference in two populations (eg. does Vendor 1 and Vendor 2 give us the same dimensioned part?)</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Discovering Stats – pg. 369-421</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Measure, Analyze,</a:t>
                      </a:r>
                    </a:p>
                    <a:p>
                      <a:pPr marL="0" marR="0" hangingPunct="0">
                        <a:spcBef>
                          <a:spcPts val="1200"/>
                        </a:spcBef>
                        <a:spcAft>
                          <a:spcPts val="0"/>
                        </a:spcAft>
                      </a:pPr>
                      <a:r>
                        <a:rPr lang="en-US" sz="1100">
                          <a:effectLst/>
                        </a:rPr>
                        <a:t>Improve</a:t>
                      </a:r>
                      <a:endParaRPr lang="en-US" sz="1100">
                        <a:effectLst/>
                        <a:latin typeface="Times New Roman" panose="02020603050405020304" pitchFamily="18" charset="0"/>
                        <a:ea typeface="Times New Roman" panose="02020603050405020304" pitchFamily="18" charset="0"/>
                      </a:endParaRPr>
                    </a:p>
                  </a:txBody>
                  <a:tcPr marL="47085" marR="47085" marT="0" marB="0"/>
                </a:tc>
                <a:extLst>
                  <a:ext uri="{0D108BD9-81ED-4DB2-BD59-A6C34878D82A}">
                    <a16:rowId xmlns:a16="http://schemas.microsoft.com/office/drawing/2014/main" val="3380476486"/>
                  </a:ext>
                </a:extLst>
              </a:tr>
              <a:tr h="1005840">
                <a:tc>
                  <a:txBody>
                    <a:bodyPr/>
                    <a:lstStyle/>
                    <a:p>
                      <a:pPr marL="0" marR="0" algn="just" hangingPunct="0">
                        <a:spcBef>
                          <a:spcPts val="1200"/>
                        </a:spcBef>
                        <a:spcAft>
                          <a:spcPts val="0"/>
                        </a:spcAft>
                      </a:pPr>
                      <a:r>
                        <a:rPr lang="en-US" sz="1100">
                          <a:effectLst/>
                        </a:rPr>
                        <a:t>Control Chart</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Can serve as a statistical tool for problem identification as well as, ongoing monitoring of a process (graphically) over time.  It can assist in distinguishing random variation (noise) from assignable variation (signal).</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When you need to recognize and eliminate sources of variation in a process so that a process performs consistently and predictably.</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Understanding Variation by D.J. Wheeler</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Measure, Analyze, </a:t>
                      </a:r>
                    </a:p>
                    <a:p>
                      <a:pPr marL="0" marR="0" hangingPunct="0">
                        <a:spcBef>
                          <a:spcPts val="1200"/>
                        </a:spcBef>
                        <a:spcAft>
                          <a:spcPts val="0"/>
                        </a:spcAft>
                      </a:pPr>
                      <a:r>
                        <a:rPr lang="en-US" sz="1100">
                          <a:effectLst/>
                        </a:rPr>
                        <a:t>Improve, Control</a:t>
                      </a:r>
                      <a:endParaRPr lang="en-US" sz="1100">
                        <a:effectLst/>
                        <a:latin typeface="Times New Roman" panose="02020603050405020304" pitchFamily="18" charset="0"/>
                        <a:ea typeface="Times New Roman" panose="02020603050405020304" pitchFamily="18" charset="0"/>
                      </a:endParaRPr>
                    </a:p>
                  </a:txBody>
                  <a:tcPr marL="47085" marR="47085" marT="0" marB="0"/>
                </a:tc>
                <a:extLst>
                  <a:ext uri="{0D108BD9-81ED-4DB2-BD59-A6C34878D82A}">
                    <a16:rowId xmlns:a16="http://schemas.microsoft.com/office/drawing/2014/main" val="1292490822"/>
                  </a:ext>
                </a:extLst>
              </a:tr>
              <a:tr h="1341120">
                <a:tc>
                  <a:txBody>
                    <a:bodyPr/>
                    <a:lstStyle/>
                    <a:p>
                      <a:pPr marL="0" marR="0" hangingPunct="0">
                        <a:spcBef>
                          <a:spcPts val="1200"/>
                        </a:spcBef>
                        <a:spcAft>
                          <a:spcPts val="0"/>
                        </a:spcAft>
                      </a:pPr>
                      <a:r>
                        <a:rPr lang="en-US" sz="1100">
                          <a:effectLst/>
                        </a:rPr>
                        <a:t>Correlation Coefficient</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Correlation coefficient R is a measure of the strength and direction of the linear relationship between 2 random variables.  R falls on or between the numbers -1 and 1. Coefficient of determination R</a:t>
                      </a:r>
                      <a:r>
                        <a:rPr lang="en-US" sz="1100" baseline="30000">
                          <a:effectLst/>
                        </a:rPr>
                        <a:t>2</a:t>
                      </a:r>
                      <a:r>
                        <a:rPr lang="en-US" sz="1100">
                          <a:effectLst/>
                        </a:rPr>
                        <a:t> is a measure representing the percent of variability in “y” that can be accounted for by the variable x. </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Although correlation does not explicitly imply causation, establishing a correlation between two variables is necessary (but not sufficient) to establishing a causal relationship.</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Discovering Stats – pg. 160-165</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Measure, Analyze,</a:t>
                      </a:r>
                    </a:p>
                    <a:p>
                      <a:pPr marL="0" marR="0" hangingPunct="0">
                        <a:spcBef>
                          <a:spcPts val="1200"/>
                        </a:spcBef>
                        <a:spcAft>
                          <a:spcPts val="0"/>
                        </a:spcAft>
                      </a:pPr>
                      <a:r>
                        <a:rPr lang="en-US" sz="1100">
                          <a:effectLst/>
                        </a:rPr>
                        <a:t>Improve</a:t>
                      </a:r>
                      <a:endParaRPr lang="en-US" sz="1100">
                        <a:effectLst/>
                        <a:latin typeface="Times New Roman" panose="02020603050405020304" pitchFamily="18" charset="0"/>
                        <a:ea typeface="Times New Roman" panose="02020603050405020304" pitchFamily="18" charset="0"/>
                      </a:endParaRPr>
                    </a:p>
                  </a:txBody>
                  <a:tcPr marL="47085" marR="47085" marT="0" marB="0"/>
                </a:tc>
                <a:extLst>
                  <a:ext uri="{0D108BD9-81ED-4DB2-BD59-A6C34878D82A}">
                    <a16:rowId xmlns:a16="http://schemas.microsoft.com/office/drawing/2014/main" val="655217796"/>
                  </a:ext>
                </a:extLst>
              </a:tr>
              <a:tr h="1508760">
                <a:tc>
                  <a:txBody>
                    <a:bodyPr/>
                    <a:lstStyle/>
                    <a:p>
                      <a:pPr marL="0" marR="0" hangingPunct="0">
                        <a:spcBef>
                          <a:spcPts val="1200"/>
                        </a:spcBef>
                        <a:spcAft>
                          <a:spcPts val="0"/>
                        </a:spcAft>
                      </a:pPr>
                      <a:r>
                        <a:rPr lang="en-US" sz="1100">
                          <a:effectLst/>
                        </a:rPr>
                        <a:t>Design of Experiments (DOE)</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A method for planning an experiment so that data can be analyzed by statistical methods.</a:t>
                      </a:r>
                    </a:p>
                    <a:p>
                      <a:pPr marL="0" marR="0" hangingPunct="0">
                        <a:spcBef>
                          <a:spcPts val="0"/>
                        </a:spcBef>
                        <a:spcAft>
                          <a:spcPts val="0"/>
                        </a:spcAft>
                      </a:pPr>
                      <a:r>
                        <a:rPr lang="en-US" sz="1100">
                          <a:effectLst/>
                        </a:rPr>
                        <a:t>A designed experiment helps to obtain information on how input factors and combinations of those factors affect a process and its outputs.  And it can place a given probability statement on the results.</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When it is necessary to identify or monitor the way the results (or response) of a process changes when key variables of the process are altered.  When you want to gain process knowledge on your quest to determining y=f(x).</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u="sng">
                          <a:effectLst/>
                          <a:hlinkClick r:id="rId2"/>
                        </a:rPr>
                        <a:t>http://thequalityportal.com/q_know02.htm</a:t>
                      </a:r>
                      <a:endParaRPr lang="en-US" sz="1100">
                        <a:effectLst/>
                      </a:endParaRPr>
                    </a:p>
                    <a:p>
                      <a:pPr marL="0" marR="0" hangingPunct="0">
                        <a:spcBef>
                          <a:spcPts val="1200"/>
                        </a:spcBef>
                        <a:spcAft>
                          <a:spcPts val="0"/>
                        </a:spcAft>
                      </a:pPr>
                      <a:r>
                        <a:rPr lang="en-US" sz="1100">
                          <a:effectLst/>
                        </a:rPr>
                        <a:t> </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Measure, Analyze,</a:t>
                      </a:r>
                    </a:p>
                    <a:p>
                      <a:pPr marL="0" marR="0" hangingPunct="0">
                        <a:spcBef>
                          <a:spcPts val="1200"/>
                        </a:spcBef>
                        <a:spcAft>
                          <a:spcPts val="0"/>
                        </a:spcAft>
                      </a:pPr>
                      <a:r>
                        <a:rPr lang="en-US" sz="1100">
                          <a:effectLst/>
                        </a:rPr>
                        <a:t>Improve</a:t>
                      </a:r>
                      <a:endParaRPr lang="en-US" sz="1100">
                        <a:effectLst/>
                        <a:latin typeface="Times New Roman" panose="02020603050405020304" pitchFamily="18" charset="0"/>
                        <a:ea typeface="Times New Roman" panose="02020603050405020304" pitchFamily="18" charset="0"/>
                      </a:endParaRPr>
                    </a:p>
                  </a:txBody>
                  <a:tcPr marL="47085" marR="47085" marT="0" marB="0"/>
                </a:tc>
                <a:extLst>
                  <a:ext uri="{0D108BD9-81ED-4DB2-BD59-A6C34878D82A}">
                    <a16:rowId xmlns:a16="http://schemas.microsoft.com/office/drawing/2014/main" val="264268942"/>
                  </a:ext>
                </a:extLst>
              </a:tr>
              <a:tr h="810298">
                <a:tc>
                  <a:txBody>
                    <a:bodyPr/>
                    <a:lstStyle/>
                    <a:p>
                      <a:pPr marL="0" marR="0" algn="just" hangingPunct="0">
                        <a:spcBef>
                          <a:spcPts val="1200"/>
                        </a:spcBef>
                        <a:spcAft>
                          <a:spcPts val="0"/>
                        </a:spcAft>
                      </a:pPr>
                      <a:r>
                        <a:rPr lang="en-US" sz="1100">
                          <a:effectLst/>
                        </a:rPr>
                        <a:t>Dot Plot</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0"/>
                        </a:spcBef>
                        <a:spcAft>
                          <a:spcPts val="0"/>
                        </a:spcAft>
                      </a:pPr>
                      <a:r>
                        <a:rPr lang="en-US" sz="1100">
                          <a:effectLst/>
                        </a:rPr>
                        <a:t> </a:t>
                      </a:r>
                    </a:p>
                    <a:p>
                      <a:pPr marL="0" marR="0" hangingPunct="0">
                        <a:spcBef>
                          <a:spcPts val="0"/>
                        </a:spcBef>
                        <a:spcAft>
                          <a:spcPts val="0"/>
                        </a:spcAft>
                      </a:pPr>
                      <a:r>
                        <a:rPr lang="en-US" sz="1100">
                          <a:effectLst/>
                        </a:rPr>
                        <a:t>Quick graphical comparison of two or more data sets (processes) variability.</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When you need a quick visual of the distribution (spread) of one or more sets of data.</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u="sng">
                          <a:effectLst/>
                          <a:hlinkClick r:id="rId3"/>
                        </a:rPr>
                        <a:t>http://processtrends.com/toc_statistical_charts.htm</a:t>
                      </a:r>
                      <a:endParaRPr lang="en-US" sz="1100">
                        <a:effectLst/>
                      </a:endParaRPr>
                    </a:p>
                    <a:p>
                      <a:pPr marL="0" marR="0" hangingPunct="0">
                        <a:spcBef>
                          <a:spcPts val="1200"/>
                        </a:spcBef>
                        <a:spcAft>
                          <a:spcPts val="0"/>
                        </a:spcAft>
                      </a:pPr>
                      <a:r>
                        <a:rPr lang="en-US" sz="1100">
                          <a:effectLst/>
                        </a:rPr>
                        <a:t> </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dirty="0">
                          <a:effectLst/>
                        </a:rPr>
                        <a:t>Measure, Analyze,</a:t>
                      </a:r>
                    </a:p>
                    <a:p>
                      <a:pPr marL="0" marR="0" hangingPunct="0">
                        <a:spcBef>
                          <a:spcPts val="1200"/>
                        </a:spcBef>
                        <a:spcAft>
                          <a:spcPts val="0"/>
                        </a:spcAft>
                      </a:pPr>
                      <a:r>
                        <a:rPr lang="en-US" sz="1100" dirty="0">
                          <a:effectLst/>
                        </a:rPr>
                        <a:t>Improve</a:t>
                      </a:r>
                      <a:endParaRPr lang="en-US" sz="1100" dirty="0">
                        <a:effectLst/>
                        <a:latin typeface="Times New Roman" panose="02020603050405020304" pitchFamily="18" charset="0"/>
                        <a:ea typeface="Times New Roman" panose="02020603050405020304" pitchFamily="18" charset="0"/>
                      </a:endParaRPr>
                    </a:p>
                  </a:txBody>
                  <a:tcPr marL="47085" marR="47085" marT="0" marB="0"/>
                </a:tc>
                <a:extLst>
                  <a:ext uri="{0D108BD9-81ED-4DB2-BD59-A6C34878D82A}">
                    <a16:rowId xmlns:a16="http://schemas.microsoft.com/office/drawing/2014/main" val="4010647737"/>
                  </a:ext>
                </a:extLst>
              </a:tr>
            </a:tbl>
          </a:graphicData>
        </a:graphic>
      </p:graphicFrame>
    </p:spTree>
    <p:extLst>
      <p:ext uri="{BB962C8B-B14F-4D97-AF65-F5344CB8AC3E}">
        <p14:creationId xmlns:p14="http://schemas.microsoft.com/office/powerpoint/2010/main" val="2235690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62912456"/>
              </p:ext>
            </p:extLst>
          </p:nvPr>
        </p:nvGraphicFramePr>
        <p:xfrm>
          <a:off x="309283" y="672353"/>
          <a:ext cx="11497235" cy="5537597"/>
        </p:xfrm>
        <a:graphic>
          <a:graphicData uri="http://schemas.openxmlformats.org/drawingml/2006/table">
            <a:tbl>
              <a:tblPr>
                <a:tableStyleId>{5C22544A-7EE6-4342-B048-85BDC9FD1C3A}</a:tableStyleId>
              </a:tblPr>
              <a:tblGrid>
                <a:gridCol w="2299447">
                  <a:extLst>
                    <a:ext uri="{9D8B030D-6E8A-4147-A177-3AD203B41FA5}">
                      <a16:colId xmlns:a16="http://schemas.microsoft.com/office/drawing/2014/main" val="3510356738"/>
                    </a:ext>
                  </a:extLst>
                </a:gridCol>
                <a:gridCol w="2496542">
                  <a:extLst>
                    <a:ext uri="{9D8B030D-6E8A-4147-A177-3AD203B41FA5}">
                      <a16:colId xmlns:a16="http://schemas.microsoft.com/office/drawing/2014/main" val="3040464713"/>
                    </a:ext>
                  </a:extLst>
                </a:gridCol>
                <a:gridCol w="2627940">
                  <a:extLst>
                    <a:ext uri="{9D8B030D-6E8A-4147-A177-3AD203B41FA5}">
                      <a16:colId xmlns:a16="http://schemas.microsoft.com/office/drawing/2014/main" val="2752879874"/>
                    </a:ext>
                  </a:extLst>
                </a:gridCol>
                <a:gridCol w="2036653">
                  <a:extLst>
                    <a:ext uri="{9D8B030D-6E8A-4147-A177-3AD203B41FA5}">
                      <a16:colId xmlns:a16="http://schemas.microsoft.com/office/drawing/2014/main" val="2010712044"/>
                    </a:ext>
                  </a:extLst>
                </a:gridCol>
                <a:gridCol w="2036653">
                  <a:extLst>
                    <a:ext uri="{9D8B030D-6E8A-4147-A177-3AD203B41FA5}">
                      <a16:colId xmlns:a16="http://schemas.microsoft.com/office/drawing/2014/main" val="1396124319"/>
                    </a:ext>
                  </a:extLst>
                </a:gridCol>
              </a:tblGrid>
              <a:tr h="1676400">
                <a:tc>
                  <a:txBody>
                    <a:bodyPr/>
                    <a:lstStyle/>
                    <a:p>
                      <a:pPr marL="0" marR="0" algn="just" hangingPunct="0">
                        <a:spcBef>
                          <a:spcPts val="1200"/>
                        </a:spcBef>
                        <a:spcAft>
                          <a:spcPts val="0"/>
                        </a:spcAft>
                      </a:pPr>
                      <a:r>
                        <a:rPr lang="en-US" sz="1100">
                          <a:effectLst/>
                        </a:rPr>
                        <a:t>Histogram</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A graphical method of displaying the distribution of data by bar graphing the number of units of a particular category (illustrates process centering, spread and shape).</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Design of Experiments (DOE)</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A method for planning an experiment so that data can be analyzed by statistical methods.</a:t>
                      </a:r>
                    </a:p>
                    <a:p>
                      <a:pPr marL="0" marR="0" hangingPunct="0">
                        <a:spcBef>
                          <a:spcPts val="0"/>
                        </a:spcBef>
                        <a:spcAft>
                          <a:spcPts val="0"/>
                        </a:spcAft>
                      </a:pPr>
                      <a:r>
                        <a:rPr lang="en-US" sz="1100">
                          <a:effectLst/>
                        </a:rPr>
                        <a:t>A designed experiment helps to obtain information on how input factors and combinations of those factors affect a process and its outputs.  And it can place a given probability statement on the results.</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When it is necessary to identify or monitor the way the results (or response) of a process changes when key variables of the process are altered.  When you want to gain process knowledge on your quest to determining y=f(x).</a:t>
                      </a:r>
                      <a:endParaRPr lang="en-US" sz="1100">
                        <a:effectLst/>
                        <a:latin typeface="Times New Roman" panose="02020603050405020304" pitchFamily="18" charset="0"/>
                        <a:ea typeface="Times New Roman" panose="02020603050405020304" pitchFamily="18" charset="0"/>
                      </a:endParaRPr>
                    </a:p>
                  </a:txBody>
                  <a:tcPr marL="47085" marR="47085" marT="0" marB="0"/>
                </a:tc>
                <a:extLst>
                  <a:ext uri="{0D108BD9-81ED-4DB2-BD59-A6C34878D82A}">
                    <a16:rowId xmlns:a16="http://schemas.microsoft.com/office/drawing/2014/main" val="3258199128"/>
                  </a:ext>
                </a:extLst>
              </a:tr>
              <a:tr h="670560">
                <a:tc>
                  <a:txBody>
                    <a:bodyPr/>
                    <a:lstStyle/>
                    <a:p>
                      <a:pPr marL="0" marR="0" algn="just" hangingPunct="0">
                        <a:spcBef>
                          <a:spcPts val="1200"/>
                        </a:spcBef>
                        <a:spcAft>
                          <a:spcPts val="0"/>
                        </a:spcAft>
                      </a:pPr>
                      <a:r>
                        <a:rPr lang="en-US" sz="1100">
                          <a:effectLst/>
                        </a:rPr>
                        <a:t>Hypothesis Testing</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Hypothesis testing is a process (inferential method) that uses sample data from a population to confirm or refute some statement or claim about that population.</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algn="just" hangingPunct="0">
                        <a:spcBef>
                          <a:spcPts val="1200"/>
                        </a:spcBef>
                        <a:spcAft>
                          <a:spcPts val="0"/>
                        </a:spcAft>
                      </a:pPr>
                      <a:r>
                        <a:rPr lang="en-US" sz="1100">
                          <a:effectLst/>
                        </a:rPr>
                        <a:t>Dot Plot</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0"/>
                        </a:spcBef>
                        <a:spcAft>
                          <a:spcPts val="0"/>
                        </a:spcAft>
                      </a:pPr>
                      <a:r>
                        <a:rPr lang="en-US" sz="1100">
                          <a:effectLst/>
                        </a:rPr>
                        <a:t> </a:t>
                      </a:r>
                    </a:p>
                    <a:p>
                      <a:pPr marL="0" marR="0" hangingPunct="0">
                        <a:spcBef>
                          <a:spcPts val="0"/>
                        </a:spcBef>
                        <a:spcAft>
                          <a:spcPts val="0"/>
                        </a:spcAft>
                      </a:pPr>
                      <a:r>
                        <a:rPr lang="en-US" sz="1100">
                          <a:effectLst/>
                        </a:rPr>
                        <a:t>Quick graphical comparison of two or more data sets (processes) variability.</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When you need a quick visual of the distribution (spread) of one or more sets of data.</a:t>
                      </a:r>
                      <a:endParaRPr lang="en-US" sz="1100">
                        <a:effectLst/>
                        <a:latin typeface="Times New Roman" panose="02020603050405020304" pitchFamily="18" charset="0"/>
                        <a:ea typeface="Times New Roman" panose="02020603050405020304" pitchFamily="18" charset="0"/>
                      </a:endParaRPr>
                    </a:p>
                  </a:txBody>
                  <a:tcPr marL="47085" marR="47085" marT="0" marB="0"/>
                </a:tc>
                <a:extLst>
                  <a:ext uri="{0D108BD9-81ED-4DB2-BD59-A6C34878D82A}">
                    <a16:rowId xmlns:a16="http://schemas.microsoft.com/office/drawing/2014/main" val="2096681466"/>
                  </a:ext>
                </a:extLst>
              </a:tr>
              <a:tr h="1158240">
                <a:tc>
                  <a:txBody>
                    <a:bodyPr/>
                    <a:lstStyle/>
                    <a:p>
                      <a:pPr marL="0" marR="0" algn="just" hangingPunct="0">
                        <a:spcBef>
                          <a:spcPts val="1200"/>
                        </a:spcBef>
                        <a:spcAft>
                          <a:spcPts val="0"/>
                        </a:spcAft>
                      </a:pPr>
                      <a:r>
                        <a:rPr lang="en-US" sz="1100">
                          <a:effectLst/>
                        </a:rPr>
                        <a:t> </a:t>
                      </a:r>
                    </a:p>
                    <a:p>
                      <a:pPr marL="0" marR="0" algn="just" hangingPunct="0">
                        <a:spcBef>
                          <a:spcPts val="1200"/>
                        </a:spcBef>
                        <a:spcAft>
                          <a:spcPts val="0"/>
                        </a:spcAft>
                      </a:pPr>
                      <a:r>
                        <a:rPr lang="en-US" sz="1100">
                          <a:effectLst/>
                        </a:rPr>
                        <a:t>Linear Regression Analysis</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 </a:t>
                      </a:r>
                    </a:p>
                    <a:p>
                      <a:pPr marL="0" marR="0" hangingPunct="0">
                        <a:spcBef>
                          <a:spcPts val="1200"/>
                        </a:spcBef>
                        <a:spcAft>
                          <a:spcPts val="0"/>
                        </a:spcAft>
                      </a:pPr>
                      <a:r>
                        <a:rPr lang="en-US" sz="1100">
                          <a:effectLst/>
                        </a:rPr>
                        <a:t>This tool will help you to understand the relationship between the process output and any process input that could affect it.  It is a way to model or predict the relationship between those variables.</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 </a:t>
                      </a:r>
                    </a:p>
                    <a:p>
                      <a:pPr marL="0" marR="0" hangingPunct="0">
                        <a:spcBef>
                          <a:spcPts val="1200"/>
                        </a:spcBef>
                        <a:spcAft>
                          <a:spcPts val="0"/>
                        </a:spcAft>
                      </a:pPr>
                      <a:r>
                        <a:rPr lang="en-US" sz="1100">
                          <a:effectLst/>
                        </a:rPr>
                        <a:t>When you suspect there is a relationship between an input and output variable. It is especially useful when the output variable is difficult or expensive to measure and the input variables are not.</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 </a:t>
                      </a:r>
                    </a:p>
                    <a:p>
                      <a:pPr marL="0" marR="0" hangingPunct="0">
                        <a:spcBef>
                          <a:spcPts val="1200"/>
                        </a:spcBef>
                        <a:spcAft>
                          <a:spcPts val="0"/>
                        </a:spcAft>
                      </a:pPr>
                      <a:r>
                        <a:rPr lang="en-US" sz="1100">
                          <a:effectLst/>
                        </a:rPr>
                        <a:t>Discovering Stats – pg.185-197, 634-638</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 </a:t>
                      </a:r>
                    </a:p>
                    <a:p>
                      <a:pPr marL="0" marR="0" hangingPunct="0">
                        <a:spcBef>
                          <a:spcPts val="1200"/>
                        </a:spcBef>
                        <a:spcAft>
                          <a:spcPts val="0"/>
                        </a:spcAft>
                      </a:pPr>
                      <a:r>
                        <a:rPr lang="en-US" sz="1100">
                          <a:effectLst/>
                        </a:rPr>
                        <a:t>Analyze</a:t>
                      </a:r>
                      <a:endParaRPr lang="en-US" sz="1100">
                        <a:effectLst/>
                        <a:latin typeface="Times New Roman" panose="02020603050405020304" pitchFamily="18" charset="0"/>
                        <a:ea typeface="Times New Roman" panose="02020603050405020304" pitchFamily="18" charset="0"/>
                      </a:endParaRPr>
                    </a:p>
                  </a:txBody>
                  <a:tcPr marL="47085" marR="47085" marT="0" marB="0"/>
                </a:tc>
                <a:extLst>
                  <a:ext uri="{0D108BD9-81ED-4DB2-BD59-A6C34878D82A}">
                    <a16:rowId xmlns:a16="http://schemas.microsoft.com/office/drawing/2014/main" val="1866478800"/>
                  </a:ext>
                </a:extLst>
              </a:tr>
              <a:tr h="858917">
                <a:tc>
                  <a:txBody>
                    <a:bodyPr/>
                    <a:lstStyle/>
                    <a:p>
                      <a:pPr marL="0" marR="0" algn="just" hangingPunct="0">
                        <a:spcBef>
                          <a:spcPts val="1200"/>
                        </a:spcBef>
                        <a:spcAft>
                          <a:spcPts val="0"/>
                        </a:spcAft>
                      </a:pPr>
                      <a:r>
                        <a:rPr lang="en-US" sz="1100">
                          <a:effectLst/>
                        </a:rPr>
                        <a:t>Measurement System Analysis (MSA)</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A process that includes identifying, quantifying and reducing measurement errors.  Measurement systems (a decision making tool) play a large part in process improvement activities.</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On every measurement system that a decision is based upon.</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u="sng">
                          <a:effectLst/>
                          <a:hlinkClick r:id="rId2"/>
                        </a:rPr>
                        <a:t>http://www.6sigma.us/MeasurementSystemsMSA/measurement-systems-analysis-MSA-p1.html</a:t>
                      </a:r>
                      <a:endParaRPr lang="en-US" sz="1100">
                        <a:effectLst/>
                      </a:endParaRPr>
                    </a:p>
                    <a:p>
                      <a:pPr marL="0" marR="0" hangingPunct="0">
                        <a:spcBef>
                          <a:spcPts val="1200"/>
                        </a:spcBef>
                        <a:spcAft>
                          <a:spcPts val="0"/>
                        </a:spcAft>
                      </a:pPr>
                      <a:r>
                        <a:rPr lang="en-US" sz="1100">
                          <a:effectLst/>
                        </a:rPr>
                        <a:t>Slides posted in Course Materials</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Measure</a:t>
                      </a:r>
                      <a:endParaRPr lang="en-US" sz="1100">
                        <a:effectLst/>
                        <a:latin typeface="Times New Roman" panose="02020603050405020304" pitchFamily="18" charset="0"/>
                        <a:ea typeface="Times New Roman" panose="02020603050405020304" pitchFamily="18" charset="0"/>
                      </a:endParaRPr>
                    </a:p>
                  </a:txBody>
                  <a:tcPr marL="47085" marR="47085" marT="0" marB="0"/>
                </a:tc>
                <a:extLst>
                  <a:ext uri="{0D108BD9-81ED-4DB2-BD59-A6C34878D82A}">
                    <a16:rowId xmlns:a16="http://schemas.microsoft.com/office/drawing/2014/main" val="2290781787"/>
                  </a:ext>
                </a:extLst>
              </a:tr>
              <a:tr h="1173480">
                <a:tc>
                  <a:txBody>
                    <a:bodyPr/>
                    <a:lstStyle/>
                    <a:p>
                      <a:pPr marL="0" marR="0" algn="just" hangingPunct="0">
                        <a:spcBef>
                          <a:spcPts val="1200"/>
                        </a:spcBef>
                        <a:spcAft>
                          <a:spcPts val="0"/>
                        </a:spcAft>
                      </a:pPr>
                      <a:r>
                        <a:rPr lang="en-US" sz="1100">
                          <a:effectLst/>
                        </a:rPr>
                        <a:t>Measures of Central Tendency (Measures of Location)</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The behavior of the middle (or central portion) of the population of process data.</a:t>
                      </a:r>
                    </a:p>
                    <a:p>
                      <a:pPr marL="0" marR="0" hangingPunct="0">
                        <a:spcBef>
                          <a:spcPts val="0"/>
                        </a:spcBef>
                        <a:spcAft>
                          <a:spcPts val="0"/>
                        </a:spcAft>
                      </a:pPr>
                      <a:r>
                        <a:rPr lang="en-US" sz="1100">
                          <a:effectLst/>
                        </a:rPr>
                        <a:t>3 measures are:</a:t>
                      </a:r>
                    </a:p>
                    <a:p>
                      <a:pPr marL="0" marR="0" hangingPunct="0">
                        <a:spcBef>
                          <a:spcPts val="0"/>
                        </a:spcBef>
                        <a:spcAft>
                          <a:spcPts val="0"/>
                        </a:spcAft>
                      </a:pPr>
                      <a:r>
                        <a:rPr lang="en-US" sz="1100">
                          <a:effectLst/>
                        </a:rPr>
                        <a:t>Mean = arithmetic average</a:t>
                      </a:r>
                    </a:p>
                    <a:p>
                      <a:pPr marL="0" marR="0" hangingPunct="0">
                        <a:spcBef>
                          <a:spcPts val="0"/>
                        </a:spcBef>
                        <a:spcAft>
                          <a:spcPts val="0"/>
                        </a:spcAft>
                      </a:pPr>
                      <a:r>
                        <a:rPr lang="en-US" sz="1100">
                          <a:effectLst/>
                        </a:rPr>
                        <a:t>Median = middle value</a:t>
                      </a:r>
                    </a:p>
                    <a:p>
                      <a:pPr marL="0" marR="0" hangingPunct="0">
                        <a:spcBef>
                          <a:spcPts val="0"/>
                        </a:spcBef>
                        <a:spcAft>
                          <a:spcPts val="0"/>
                        </a:spcAft>
                      </a:pPr>
                      <a:r>
                        <a:rPr lang="en-US" sz="1100">
                          <a:effectLst/>
                        </a:rPr>
                        <a:t>Mode = most frequent value</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When you need a quantitative measure that summarizes an important characteristic of a population / process, the center of your data.</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Discovering Stats – pg.90-103</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dirty="0">
                          <a:effectLst/>
                        </a:rPr>
                        <a:t>Define, Measure,</a:t>
                      </a:r>
                    </a:p>
                    <a:p>
                      <a:pPr marL="0" marR="0" hangingPunct="0">
                        <a:spcBef>
                          <a:spcPts val="1200"/>
                        </a:spcBef>
                        <a:spcAft>
                          <a:spcPts val="0"/>
                        </a:spcAft>
                      </a:pPr>
                      <a:r>
                        <a:rPr lang="en-US" sz="1100" dirty="0">
                          <a:effectLst/>
                        </a:rPr>
                        <a:t>Analyze, Improve,  </a:t>
                      </a:r>
                    </a:p>
                    <a:p>
                      <a:pPr marL="0" marR="0" hangingPunct="0">
                        <a:spcBef>
                          <a:spcPts val="1200"/>
                        </a:spcBef>
                        <a:spcAft>
                          <a:spcPts val="0"/>
                        </a:spcAft>
                      </a:pPr>
                      <a:r>
                        <a:rPr lang="en-US" sz="1100" dirty="0">
                          <a:effectLst/>
                        </a:rPr>
                        <a:t>Control</a:t>
                      </a:r>
                      <a:endParaRPr lang="en-US" sz="1100" dirty="0">
                        <a:effectLst/>
                        <a:latin typeface="Times New Roman" panose="02020603050405020304" pitchFamily="18" charset="0"/>
                        <a:ea typeface="Times New Roman" panose="02020603050405020304" pitchFamily="18" charset="0"/>
                      </a:endParaRPr>
                    </a:p>
                  </a:txBody>
                  <a:tcPr marL="47085" marR="47085" marT="0" marB="0"/>
                </a:tc>
                <a:extLst>
                  <a:ext uri="{0D108BD9-81ED-4DB2-BD59-A6C34878D82A}">
                    <a16:rowId xmlns:a16="http://schemas.microsoft.com/office/drawing/2014/main" val="893149854"/>
                  </a:ext>
                </a:extLst>
              </a:tr>
            </a:tbl>
          </a:graphicData>
        </a:graphic>
      </p:graphicFrame>
    </p:spTree>
    <p:extLst>
      <p:ext uri="{BB962C8B-B14F-4D97-AF65-F5344CB8AC3E}">
        <p14:creationId xmlns:p14="http://schemas.microsoft.com/office/powerpoint/2010/main" val="1291824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08743040"/>
              </p:ext>
            </p:extLst>
          </p:nvPr>
        </p:nvGraphicFramePr>
        <p:xfrm>
          <a:off x="309282" y="591672"/>
          <a:ext cx="11389660" cy="5531668"/>
        </p:xfrm>
        <a:graphic>
          <a:graphicData uri="http://schemas.openxmlformats.org/drawingml/2006/table">
            <a:tbl>
              <a:tblPr>
                <a:tableStyleId>{5C22544A-7EE6-4342-B048-85BDC9FD1C3A}</a:tableStyleId>
              </a:tblPr>
              <a:tblGrid>
                <a:gridCol w="2277932">
                  <a:extLst>
                    <a:ext uri="{9D8B030D-6E8A-4147-A177-3AD203B41FA5}">
                      <a16:colId xmlns:a16="http://schemas.microsoft.com/office/drawing/2014/main" val="3993128849"/>
                    </a:ext>
                  </a:extLst>
                </a:gridCol>
                <a:gridCol w="2473183">
                  <a:extLst>
                    <a:ext uri="{9D8B030D-6E8A-4147-A177-3AD203B41FA5}">
                      <a16:colId xmlns:a16="http://schemas.microsoft.com/office/drawing/2014/main" val="3493357618"/>
                    </a:ext>
                  </a:extLst>
                </a:gridCol>
                <a:gridCol w="2603351">
                  <a:extLst>
                    <a:ext uri="{9D8B030D-6E8A-4147-A177-3AD203B41FA5}">
                      <a16:colId xmlns:a16="http://schemas.microsoft.com/office/drawing/2014/main" val="3788433112"/>
                    </a:ext>
                  </a:extLst>
                </a:gridCol>
                <a:gridCol w="2017597">
                  <a:extLst>
                    <a:ext uri="{9D8B030D-6E8A-4147-A177-3AD203B41FA5}">
                      <a16:colId xmlns:a16="http://schemas.microsoft.com/office/drawing/2014/main" val="3931404959"/>
                    </a:ext>
                  </a:extLst>
                </a:gridCol>
                <a:gridCol w="2017597">
                  <a:extLst>
                    <a:ext uri="{9D8B030D-6E8A-4147-A177-3AD203B41FA5}">
                      <a16:colId xmlns:a16="http://schemas.microsoft.com/office/drawing/2014/main" val="2384295044"/>
                    </a:ext>
                  </a:extLst>
                </a:gridCol>
              </a:tblGrid>
              <a:tr h="1341120">
                <a:tc>
                  <a:txBody>
                    <a:bodyPr/>
                    <a:lstStyle/>
                    <a:p>
                      <a:pPr marL="0" marR="0" hangingPunct="0">
                        <a:spcBef>
                          <a:spcPts val="1200"/>
                        </a:spcBef>
                        <a:spcAft>
                          <a:spcPts val="0"/>
                        </a:spcAft>
                      </a:pPr>
                      <a:r>
                        <a:rPr lang="en-US" sz="1100">
                          <a:effectLst/>
                        </a:rPr>
                        <a:t>Measures of Variation (Measures of Dispersion)</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A measure of how the data is spread around the mean.</a:t>
                      </a:r>
                    </a:p>
                    <a:p>
                      <a:pPr marL="0" marR="0" hangingPunct="0">
                        <a:spcBef>
                          <a:spcPts val="0"/>
                        </a:spcBef>
                        <a:spcAft>
                          <a:spcPts val="0"/>
                        </a:spcAft>
                      </a:pPr>
                      <a:r>
                        <a:rPr lang="en-US" sz="1100">
                          <a:effectLst/>
                        </a:rPr>
                        <a:t>2 Measures are:</a:t>
                      </a:r>
                    </a:p>
                    <a:p>
                      <a:pPr marL="0" marR="0" hangingPunct="0">
                        <a:spcBef>
                          <a:spcPts val="0"/>
                        </a:spcBef>
                        <a:spcAft>
                          <a:spcPts val="0"/>
                        </a:spcAft>
                      </a:pPr>
                      <a:r>
                        <a:rPr lang="en-US" sz="1100">
                          <a:effectLst/>
                        </a:rPr>
                        <a:t>Range = difference between the largest and the smallest data point</a:t>
                      </a:r>
                    </a:p>
                    <a:p>
                      <a:pPr marL="0" marR="0" hangingPunct="0">
                        <a:spcBef>
                          <a:spcPts val="0"/>
                        </a:spcBef>
                        <a:spcAft>
                          <a:spcPts val="0"/>
                        </a:spcAft>
                      </a:pPr>
                      <a:r>
                        <a:rPr lang="en-US" sz="1100">
                          <a:effectLst/>
                        </a:rPr>
                        <a:t>Standard Deviation = measure takes into account each data point and its distance from the mean</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On any set of data - all populations and processes have some degree of variability.</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Discovering Stats – pg.104-118</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Define, Measure,</a:t>
                      </a:r>
                    </a:p>
                    <a:p>
                      <a:pPr marL="0" marR="0" hangingPunct="0">
                        <a:spcBef>
                          <a:spcPts val="1200"/>
                        </a:spcBef>
                        <a:spcAft>
                          <a:spcPts val="0"/>
                        </a:spcAft>
                      </a:pPr>
                      <a:r>
                        <a:rPr lang="en-US" sz="1100">
                          <a:effectLst/>
                        </a:rPr>
                        <a:t>Analyze, Improve,  </a:t>
                      </a:r>
                    </a:p>
                    <a:p>
                      <a:pPr marL="0" marR="0" hangingPunct="0">
                        <a:spcBef>
                          <a:spcPts val="1200"/>
                        </a:spcBef>
                        <a:spcAft>
                          <a:spcPts val="0"/>
                        </a:spcAft>
                      </a:pPr>
                      <a:r>
                        <a:rPr lang="en-US" sz="1100">
                          <a:effectLst/>
                        </a:rPr>
                        <a:t>Control</a:t>
                      </a:r>
                      <a:endParaRPr lang="en-US" sz="1100">
                        <a:effectLst/>
                        <a:latin typeface="Times New Roman" panose="02020603050405020304" pitchFamily="18" charset="0"/>
                        <a:ea typeface="Times New Roman" panose="02020603050405020304" pitchFamily="18" charset="0"/>
                      </a:endParaRPr>
                    </a:p>
                  </a:txBody>
                  <a:tcPr marL="47085" marR="47085" marT="0" marB="0"/>
                </a:tc>
                <a:extLst>
                  <a:ext uri="{0D108BD9-81ED-4DB2-BD59-A6C34878D82A}">
                    <a16:rowId xmlns:a16="http://schemas.microsoft.com/office/drawing/2014/main" val="418460558"/>
                  </a:ext>
                </a:extLst>
              </a:tr>
              <a:tr h="2001854">
                <a:tc>
                  <a:txBody>
                    <a:bodyPr/>
                    <a:lstStyle/>
                    <a:p>
                      <a:pPr marL="0" marR="0" algn="just" hangingPunct="0">
                        <a:spcBef>
                          <a:spcPts val="1200"/>
                        </a:spcBef>
                        <a:spcAft>
                          <a:spcPts val="0"/>
                        </a:spcAft>
                      </a:pPr>
                      <a:br>
                        <a:rPr lang="en-US" sz="1100">
                          <a:effectLst/>
                        </a:rPr>
                      </a:br>
                      <a:r>
                        <a:rPr lang="en-US" sz="1100">
                          <a:effectLst/>
                        </a:rPr>
                        <a:t> Pareto Chart/Diagram</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A descending bar and cumulatively increasing line chart used to separate the vital few from the trivial many.  The vital few are the few factors accounting for the largest part (%) of a problem or condition.  Pareto Principle: 20% of the sources cause 80% of the problem.</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When you need to focus on the key problem(s) - when solved will have the greatest impact. </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Discovering Stats – pg.41</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Define, Measure,</a:t>
                      </a:r>
                    </a:p>
                    <a:p>
                      <a:pPr marL="0" marR="0" hangingPunct="0">
                        <a:spcBef>
                          <a:spcPts val="1200"/>
                        </a:spcBef>
                        <a:spcAft>
                          <a:spcPts val="0"/>
                        </a:spcAft>
                      </a:pPr>
                      <a:r>
                        <a:rPr lang="en-US" sz="1100">
                          <a:effectLst/>
                        </a:rPr>
                        <a:t>Analyze, Improve</a:t>
                      </a:r>
                    </a:p>
                    <a:p>
                      <a:pPr marL="0" marR="0" hangingPunct="0">
                        <a:spcBef>
                          <a:spcPts val="1200"/>
                        </a:spcBef>
                        <a:spcAft>
                          <a:spcPts val="0"/>
                        </a:spcAft>
                      </a:pPr>
                      <a:r>
                        <a:rPr lang="en-US" sz="1100">
                          <a:effectLst/>
                        </a:rPr>
                        <a:t> </a:t>
                      </a:r>
                    </a:p>
                    <a:p>
                      <a:pPr marL="0" marR="0" hangingPunct="0">
                        <a:spcBef>
                          <a:spcPts val="1200"/>
                        </a:spcBef>
                        <a:spcAft>
                          <a:spcPts val="0"/>
                        </a:spcAft>
                      </a:pPr>
                      <a:r>
                        <a:rPr lang="en-US" sz="1100">
                          <a:effectLst/>
                        </a:rPr>
                        <a:t> </a:t>
                      </a:r>
                    </a:p>
                    <a:p>
                      <a:pPr marL="0" marR="0" hangingPunct="0">
                        <a:spcBef>
                          <a:spcPts val="1200"/>
                        </a:spcBef>
                        <a:spcAft>
                          <a:spcPts val="0"/>
                        </a:spcAft>
                      </a:pPr>
                      <a:r>
                        <a:rPr lang="en-US" sz="1100">
                          <a:effectLst/>
                        </a:rPr>
                        <a:t> </a:t>
                      </a:r>
                      <a:endParaRPr lang="en-US" sz="1100">
                        <a:effectLst/>
                        <a:latin typeface="Times New Roman" panose="02020603050405020304" pitchFamily="18" charset="0"/>
                        <a:ea typeface="Times New Roman" panose="02020603050405020304" pitchFamily="18" charset="0"/>
                      </a:endParaRPr>
                    </a:p>
                  </a:txBody>
                  <a:tcPr marL="47085" marR="47085" marT="0" marB="0"/>
                </a:tc>
                <a:extLst>
                  <a:ext uri="{0D108BD9-81ED-4DB2-BD59-A6C34878D82A}">
                    <a16:rowId xmlns:a16="http://schemas.microsoft.com/office/drawing/2014/main" val="883742662"/>
                  </a:ext>
                </a:extLst>
              </a:tr>
              <a:tr h="1548101">
                <a:tc>
                  <a:txBody>
                    <a:bodyPr/>
                    <a:lstStyle/>
                    <a:p>
                      <a:pPr marL="0" marR="0" hangingPunct="0">
                        <a:spcBef>
                          <a:spcPts val="1200"/>
                        </a:spcBef>
                        <a:spcAft>
                          <a:spcPts val="0"/>
                        </a:spcAft>
                      </a:pPr>
                      <a:r>
                        <a:rPr lang="en-US" sz="1100">
                          <a:effectLst/>
                        </a:rPr>
                        <a:t> </a:t>
                      </a:r>
                    </a:p>
                    <a:p>
                      <a:pPr marL="0" marR="0" hangingPunct="0">
                        <a:spcBef>
                          <a:spcPts val="1200"/>
                        </a:spcBef>
                        <a:spcAft>
                          <a:spcPts val="0"/>
                        </a:spcAft>
                      </a:pPr>
                      <a:r>
                        <a:rPr lang="en-US" sz="1100">
                          <a:effectLst/>
                        </a:rPr>
                        <a:t>Process Map (or Process Flow chart)</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 </a:t>
                      </a:r>
                    </a:p>
                    <a:p>
                      <a:pPr marL="0" marR="0" hangingPunct="0">
                        <a:spcBef>
                          <a:spcPts val="1200"/>
                        </a:spcBef>
                        <a:spcAft>
                          <a:spcPts val="0"/>
                        </a:spcAft>
                      </a:pPr>
                      <a:r>
                        <a:rPr lang="en-US" sz="1100">
                          <a:effectLst/>
                        </a:rPr>
                        <a:t>A graphical tool for documenting a process.  Each step or activity is mapped out as it occurs in the real-live process. </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 </a:t>
                      </a:r>
                    </a:p>
                    <a:p>
                      <a:pPr marL="0" marR="0" hangingPunct="0">
                        <a:spcBef>
                          <a:spcPts val="1200"/>
                        </a:spcBef>
                        <a:spcAft>
                          <a:spcPts val="0"/>
                        </a:spcAft>
                      </a:pPr>
                      <a:r>
                        <a:rPr lang="en-US" sz="1100">
                          <a:effectLst/>
                        </a:rPr>
                        <a:t>When improving or creating a process.</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 </a:t>
                      </a:r>
                    </a:p>
                    <a:p>
                      <a:pPr marL="0" marR="0" hangingPunct="0">
                        <a:spcBef>
                          <a:spcPts val="1200"/>
                        </a:spcBef>
                        <a:spcAft>
                          <a:spcPts val="0"/>
                        </a:spcAft>
                      </a:pPr>
                      <a:r>
                        <a:rPr lang="en-US" sz="1100" u="sng">
                          <a:effectLst/>
                          <a:hlinkClick r:id="rId2"/>
                        </a:rPr>
                        <a:t>http://en.wikipedia.org/wiki/Business_process_mapping</a:t>
                      </a:r>
                      <a:endParaRPr lang="en-US" sz="1100">
                        <a:effectLst/>
                      </a:endParaRPr>
                    </a:p>
                    <a:p>
                      <a:pPr marL="0" marR="0" hangingPunct="0">
                        <a:spcBef>
                          <a:spcPts val="1200"/>
                        </a:spcBef>
                        <a:spcAft>
                          <a:spcPts val="0"/>
                        </a:spcAft>
                      </a:pPr>
                      <a:r>
                        <a:rPr lang="en-US" sz="1100">
                          <a:effectLst/>
                        </a:rPr>
                        <a:t> </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 </a:t>
                      </a:r>
                    </a:p>
                    <a:p>
                      <a:pPr marL="0" marR="0" hangingPunct="0">
                        <a:spcBef>
                          <a:spcPts val="1200"/>
                        </a:spcBef>
                        <a:spcAft>
                          <a:spcPts val="0"/>
                        </a:spcAft>
                      </a:pPr>
                      <a:r>
                        <a:rPr lang="en-US" sz="1100">
                          <a:effectLst/>
                        </a:rPr>
                        <a:t>Define, Measure</a:t>
                      </a:r>
                    </a:p>
                    <a:p>
                      <a:pPr marL="0" marR="0" hangingPunct="0">
                        <a:spcBef>
                          <a:spcPts val="1200"/>
                        </a:spcBef>
                        <a:spcAft>
                          <a:spcPts val="0"/>
                        </a:spcAft>
                      </a:pPr>
                      <a:r>
                        <a:rPr lang="en-US" sz="1100">
                          <a:effectLst/>
                        </a:rPr>
                        <a:t>Analyze, Improve,</a:t>
                      </a:r>
                    </a:p>
                    <a:p>
                      <a:pPr marL="0" marR="0" hangingPunct="0">
                        <a:spcBef>
                          <a:spcPts val="1200"/>
                        </a:spcBef>
                        <a:spcAft>
                          <a:spcPts val="0"/>
                        </a:spcAft>
                      </a:pPr>
                      <a:r>
                        <a:rPr lang="en-US" sz="1100">
                          <a:effectLst/>
                        </a:rPr>
                        <a:t>Control</a:t>
                      </a:r>
                      <a:endParaRPr lang="en-US" sz="1100">
                        <a:effectLst/>
                        <a:latin typeface="Times New Roman" panose="02020603050405020304" pitchFamily="18" charset="0"/>
                        <a:ea typeface="Times New Roman" panose="02020603050405020304" pitchFamily="18" charset="0"/>
                      </a:endParaRPr>
                    </a:p>
                  </a:txBody>
                  <a:tcPr marL="47085" marR="47085" marT="0" marB="0"/>
                </a:tc>
                <a:extLst>
                  <a:ext uri="{0D108BD9-81ED-4DB2-BD59-A6C34878D82A}">
                    <a16:rowId xmlns:a16="http://schemas.microsoft.com/office/drawing/2014/main" val="611793424"/>
                  </a:ext>
                </a:extLst>
              </a:tr>
              <a:tr h="640593">
                <a:tc>
                  <a:txBody>
                    <a:bodyPr/>
                    <a:lstStyle/>
                    <a:p>
                      <a:pPr marL="0" marR="0" algn="just" hangingPunct="0">
                        <a:spcBef>
                          <a:spcPts val="1200"/>
                        </a:spcBef>
                        <a:spcAft>
                          <a:spcPts val="0"/>
                        </a:spcAft>
                      </a:pPr>
                      <a:r>
                        <a:rPr lang="en-US" sz="1100">
                          <a:effectLst/>
                        </a:rPr>
                        <a:t>Run Chart (Time Series Plot)</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A graphical tool that can show and track trends or patterns over a specified time period.</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When you need to do the simplest possible display of a trend over time.</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Slides posted in Course Materials</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dirty="0">
                          <a:effectLst/>
                        </a:rPr>
                        <a:t>Measure, Analyze,</a:t>
                      </a:r>
                    </a:p>
                    <a:p>
                      <a:pPr marL="0" marR="0" hangingPunct="0">
                        <a:spcBef>
                          <a:spcPts val="1200"/>
                        </a:spcBef>
                        <a:spcAft>
                          <a:spcPts val="0"/>
                        </a:spcAft>
                      </a:pPr>
                      <a:r>
                        <a:rPr lang="en-US" sz="1100" dirty="0">
                          <a:effectLst/>
                        </a:rPr>
                        <a:t>Improve</a:t>
                      </a:r>
                      <a:endParaRPr lang="en-US" sz="1100" dirty="0">
                        <a:effectLst/>
                        <a:latin typeface="Times New Roman" panose="02020603050405020304" pitchFamily="18" charset="0"/>
                        <a:ea typeface="Times New Roman" panose="02020603050405020304" pitchFamily="18" charset="0"/>
                      </a:endParaRPr>
                    </a:p>
                  </a:txBody>
                  <a:tcPr marL="47085" marR="47085" marT="0" marB="0"/>
                </a:tc>
                <a:extLst>
                  <a:ext uri="{0D108BD9-81ED-4DB2-BD59-A6C34878D82A}">
                    <a16:rowId xmlns:a16="http://schemas.microsoft.com/office/drawing/2014/main" val="3828419358"/>
                  </a:ext>
                </a:extLst>
              </a:tr>
            </a:tbl>
          </a:graphicData>
        </a:graphic>
      </p:graphicFrame>
    </p:spTree>
    <p:extLst>
      <p:ext uri="{BB962C8B-B14F-4D97-AF65-F5344CB8AC3E}">
        <p14:creationId xmlns:p14="http://schemas.microsoft.com/office/powerpoint/2010/main" val="3642337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23448552"/>
              </p:ext>
            </p:extLst>
          </p:nvPr>
        </p:nvGraphicFramePr>
        <p:xfrm>
          <a:off x="430305" y="1021975"/>
          <a:ext cx="11308976" cy="5111758"/>
        </p:xfrm>
        <a:graphic>
          <a:graphicData uri="http://schemas.openxmlformats.org/drawingml/2006/table">
            <a:tbl>
              <a:tblPr>
                <a:tableStyleId>{5C22544A-7EE6-4342-B048-85BDC9FD1C3A}</a:tableStyleId>
              </a:tblPr>
              <a:tblGrid>
                <a:gridCol w="2261796">
                  <a:extLst>
                    <a:ext uri="{9D8B030D-6E8A-4147-A177-3AD203B41FA5}">
                      <a16:colId xmlns:a16="http://schemas.microsoft.com/office/drawing/2014/main" val="2100097983"/>
                    </a:ext>
                  </a:extLst>
                </a:gridCol>
                <a:gridCol w="2455663">
                  <a:extLst>
                    <a:ext uri="{9D8B030D-6E8A-4147-A177-3AD203B41FA5}">
                      <a16:colId xmlns:a16="http://schemas.microsoft.com/office/drawing/2014/main" val="1142890054"/>
                    </a:ext>
                  </a:extLst>
                </a:gridCol>
                <a:gridCol w="2584909">
                  <a:extLst>
                    <a:ext uri="{9D8B030D-6E8A-4147-A177-3AD203B41FA5}">
                      <a16:colId xmlns:a16="http://schemas.microsoft.com/office/drawing/2014/main" val="1164186400"/>
                    </a:ext>
                  </a:extLst>
                </a:gridCol>
                <a:gridCol w="2003304">
                  <a:extLst>
                    <a:ext uri="{9D8B030D-6E8A-4147-A177-3AD203B41FA5}">
                      <a16:colId xmlns:a16="http://schemas.microsoft.com/office/drawing/2014/main" val="3443087456"/>
                    </a:ext>
                  </a:extLst>
                </a:gridCol>
                <a:gridCol w="2003304">
                  <a:extLst>
                    <a:ext uri="{9D8B030D-6E8A-4147-A177-3AD203B41FA5}">
                      <a16:colId xmlns:a16="http://schemas.microsoft.com/office/drawing/2014/main" val="2040158978"/>
                    </a:ext>
                  </a:extLst>
                </a:gridCol>
              </a:tblGrid>
              <a:tr h="739077">
                <a:tc>
                  <a:txBody>
                    <a:bodyPr/>
                    <a:lstStyle/>
                    <a:p>
                      <a:pPr marL="0" marR="0" algn="just" hangingPunct="0">
                        <a:spcBef>
                          <a:spcPts val="1200"/>
                        </a:spcBef>
                        <a:spcAft>
                          <a:spcPts val="0"/>
                        </a:spcAft>
                      </a:pPr>
                      <a:r>
                        <a:rPr lang="en-US" sz="1100">
                          <a:effectLst/>
                        </a:rPr>
                        <a:t>Scatter Plot/Diagram</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A graphical tool to visualize the possible relationship between two variables and relative strength of that relationship.</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When you need to display what happens to one variable when another variable changes (visualize a relationship between two variables).</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Discovering Stats – pg.158-160</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Measure, Analyze,</a:t>
                      </a:r>
                    </a:p>
                    <a:p>
                      <a:pPr marL="0" marR="0" hangingPunct="0">
                        <a:spcBef>
                          <a:spcPts val="1200"/>
                        </a:spcBef>
                        <a:spcAft>
                          <a:spcPts val="0"/>
                        </a:spcAft>
                      </a:pPr>
                      <a:r>
                        <a:rPr lang="en-US" sz="1100">
                          <a:effectLst/>
                        </a:rPr>
                        <a:t>Improve</a:t>
                      </a:r>
                      <a:endParaRPr lang="en-US" sz="1100">
                        <a:effectLst/>
                        <a:latin typeface="Times New Roman" panose="02020603050405020304" pitchFamily="18" charset="0"/>
                        <a:ea typeface="Times New Roman" panose="02020603050405020304" pitchFamily="18" charset="0"/>
                      </a:endParaRPr>
                    </a:p>
                  </a:txBody>
                  <a:tcPr marL="47085" marR="47085" marT="0" marB="0"/>
                </a:tc>
                <a:extLst>
                  <a:ext uri="{0D108BD9-81ED-4DB2-BD59-A6C34878D82A}">
                    <a16:rowId xmlns:a16="http://schemas.microsoft.com/office/drawing/2014/main" val="1775640747"/>
                  </a:ext>
                </a:extLst>
              </a:tr>
              <a:tr h="1508760">
                <a:tc>
                  <a:txBody>
                    <a:bodyPr/>
                    <a:lstStyle/>
                    <a:p>
                      <a:pPr marL="0" marR="0" hangingPunct="0">
                        <a:spcBef>
                          <a:spcPts val="1200"/>
                        </a:spcBef>
                        <a:spcAft>
                          <a:spcPts val="0"/>
                        </a:spcAft>
                      </a:pPr>
                      <a:r>
                        <a:rPr lang="en-US" sz="1100">
                          <a:effectLst/>
                        </a:rPr>
                        <a:t>SIPOC (Supplier / Input / Process / Output / Customer)</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A simple way to document (or map) a process in the “as is” (current) state by listing the suppliers, inputs, outputs and customers. The “process” should be identified by a high level flow chart. This sets the scope for the value-stream map.</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fontAlgn="auto" hangingPunct="1">
                        <a:spcBef>
                          <a:spcPts val="0"/>
                        </a:spcBef>
                        <a:spcAft>
                          <a:spcPts val="0"/>
                        </a:spcAft>
                      </a:pPr>
                      <a:r>
                        <a:rPr lang="en-US" sz="1100">
                          <a:effectLst/>
                        </a:rPr>
                        <a:t> </a:t>
                      </a:r>
                    </a:p>
                    <a:p>
                      <a:pPr marL="0" marR="0" fontAlgn="auto" hangingPunct="1">
                        <a:spcBef>
                          <a:spcPts val="0"/>
                        </a:spcBef>
                        <a:spcAft>
                          <a:spcPts val="0"/>
                        </a:spcAft>
                      </a:pPr>
                      <a:r>
                        <a:rPr lang="en-US" sz="1100">
                          <a:effectLst/>
                        </a:rPr>
                        <a:t>This is a quick way to document your process (and start analyzing it) when parts of the process are not clear or consistent (such as, Who supplies inputs to the process?  Who are the true customers of the process? Is there a customer for each output? What are the requirements of the customers?)</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Slides posted in Course Materials</a:t>
                      </a:r>
                    </a:p>
                    <a:p>
                      <a:pPr marL="0" marR="0" hangingPunct="0">
                        <a:spcBef>
                          <a:spcPts val="1200"/>
                        </a:spcBef>
                        <a:spcAft>
                          <a:spcPts val="0"/>
                        </a:spcAft>
                      </a:pPr>
                      <a:r>
                        <a:rPr lang="en-US" sz="1100" u="sng">
                          <a:effectLst/>
                          <a:hlinkClick r:id="rId2"/>
                        </a:rPr>
                        <a:t>http://www.isixsigma.com/library/content/c010429a.asp</a:t>
                      </a:r>
                      <a:endParaRPr lang="en-US" sz="1100">
                        <a:effectLst/>
                      </a:endParaRPr>
                    </a:p>
                    <a:p>
                      <a:pPr marL="0" marR="0" hangingPunct="0">
                        <a:spcBef>
                          <a:spcPts val="1200"/>
                        </a:spcBef>
                        <a:spcAft>
                          <a:spcPts val="0"/>
                        </a:spcAft>
                      </a:pPr>
                      <a:r>
                        <a:rPr lang="en-US" sz="1100">
                          <a:effectLst/>
                        </a:rPr>
                        <a:t> </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Define, Measure</a:t>
                      </a:r>
                      <a:endParaRPr lang="en-US" sz="1100">
                        <a:effectLst/>
                        <a:latin typeface="Times New Roman" panose="02020603050405020304" pitchFamily="18" charset="0"/>
                        <a:ea typeface="Times New Roman" panose="02020603050405020304" pitchFamily="18" charset="0"/>
                      </a:endParaRPr>
                    </a:p>
                  </a:txBody>
                  <a:tcPr marL="47085" marR="47085" marT="0" marB="0"/>
                </a:tc>
                <a:extLst>
                  <a:ext uri="{0D108BD9-81ED-4DB2-BD59-A6C34878D82A}">
                    <a16:rowId xmlns:a16="http://schemas.microsoft.com/office/drawing/2014/main" val="1965098161"/>
                  </a:ext>
                </a:extLst>
              </a:tr>
              <a:tr h="1786101">
                <a:tc>
                  <a:txBody>
                    <a:bodyPr/>
                    <a:lstStyle/>
                    <a:p>
                      <a:pPr marL="0" marR="0" hangingPunct="0">
                        <a:spcBef>
                          <a:spcPts val="1200"/>
                        </a:spcBef>
                        <a:spcAft>
                          <a:spcPts val="0"/>
                        </a:spcAft>
                      </a:pPr>
                      <a:r>
                        <a:rPr lang="en-US" sz="1100">
                          <a:effectLst/>
                        </a:rPr>
                        <a:t>Stem and Leaf plot (Stemplot)</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A graphical technique that shows the shape (distribution) of the data like a histogram but displays all of the individual values within an interval rather than just the frequency for each interval.</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When evaluating the shape of the data with the ability to maintain visibility to the original raw data points.</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Discovering Stats – pg.60-64</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Measure, Analyze,</a:t>
                      </a:r>
                    </a:p>
                    <a:p>
                      <a:pPr marL="0" marR="0" hangingPunct="0">
                        <a:spcBef>
                          <a:spcPts val="1200"/>
                        </a:spcBef>
                        <a:spcAft>
                          <a:spcPts val="0"/>
                        </a:spcAft>
                      </a:pPr>
                      <a:r>
                        <a:rPr lang="en-US" sz="1100">
                          <a:effectLst/>
                        </a:rPr>
                        <a:t>Improve</a:t>
                      </a:r>
                    </a:p>
                    <a:p>
                      <a:pPr marL="0" marR="0" hangingPunct="0">
                        <a:spcBef>
                          <a:spcPts val="1200"/>
                        </a:spcBef>
                        <a:spcAft>
                          <a:spcPts val="0"/>
                        </a:spcAft>
                      </a:pPr>
                      <a:r>
                        <a:rPr lang="en-US" sz="1100">
                          <a:effectLst/>
                        </a:rPr>
                        <a:t> </a:t>
                      </a:r>
                    </a:p>
                    <a:p>
                      <a:pPr marL="0" marR="0" hangingPunct="0">
                        <a:spcBef>
                          <a:spcPts val="1200"/>
                        </a:spcBef>
                        <a:spcAft>
                          <a:spcPts val="0"/>
                        </a:spcAft>
                      </a:pPr>
                      <a:r>
                        <a:rPr lang="en-US" sz="1100">
                          <a:effectLst/>
                        </a:rPr>
                        <a:t> </a:t>
                      </a:r>
                      <a:endParaRPr lang="en-US" sz="1100">
                        <a:effectLst/>
                        <a:latin typeface="Times New Roman" panose="02020603050405020304" pitchFamily="18" charset="0"/>
                        <a:ea typeface="Times New Roman" panose="02020603050405020304" pitchFamily="18" charset="0"/>
                      </a:endParaRPr>
                    </a:p>
                  </a:txBody>
                  <a:tcPr marL="47085" marR="47085" marT="0" marB="0"/>
                </a:tc>
                <a:extLst>
                  <a:ext uri="{0D108BD9-81ED-4DB2-BD59-A6C34878D82A}">
                    <a16:rowId xmlns:a16="http://schemas.microsoft.com/office/drawing/2014/main" val="2671218205"/>
                  </a:ext>
                </a:extLst>
              </a:tr>
              <a:tr h="1077820">
                <a:tc>
                  <a:txBody>
                    <a:bodyPr/>
                    <a:lstStyle/>
                    <a:p>
                      <a:pPr marL="0" marR="0" hangingPunct="0">
                        <a:spcBef>
                          <a:spcPts val="1200"/>
                        </a:spcBef>
                        <a:spcAft>
                          <a:spcPts val="0"/>
                        </a:spcAft>
                      </a:pPr>
                      <a:r>
                        <a:rPr lang="en-US" sz="1100">
                          <a:effectLst/>
                        </a:rPr>
                        <a:t>Thought Process Map (TPM)</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A logical, visual representation or map of someone’s thought process flow (of questions, tools used to help answer the question, related actions and related decisions) that shows how a process or problem was/is attacked / addressed.</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Use this for any situation.  This is an “evergreen” document that can be used as a communication tool for where you are, where you’ve been and where you are going.</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a:effectLst/>
                        </a:rPr>
                        <a:t>Slides posted in Course Materials</a:t>
                      </a:r>
                      <a:endParaRPr lang="en-US" sz="1100">
                        <a:effectLst/>
                        <a:latin typeface="Times New Roman" panose="02020603050405020304" pitchFamily="18" charset="0"/>
                        <a:ea typeface="Times New Roman" panose="02020603050405020304" pitchFamily="18" charset="0"/>
                      </a:endParaRPr>
                    </a:p>
                  </a:txBody>
                  <a:tcPr marL="47085" marR="47085" marT="0" marB="0"/>
                </a:tc>
                <a:tc>
                  <a:txBody>
                    <a:bodyPr/>
                    <a:lstStyle/>
                    <a:p>
                      <a:pPr marL="0" marR="0" hangingPunct="0">
                        <a:spcBef>
                          <a:spcPts val="1200"/>
                        </a:spcBef>
                        <a:spcAft>
                          <a:spcPts val="0"/>
                        </a:spcAft>
                      </a:pPr>
                      <a:r>
                        <a:rPr lang="en-US" sz="1100" dirty="0">
                          <a:effectLst/>
                        </a:rPr>
                        <a:t>Define, Control</a:t>
                      </a:r>
                      <a:endParaRPr lang="en-US" sz="1100" dirty="0">
                        <a:effectLst/>
                        <a:latin typeface="Times New Roman" panose="02020603050405020304" pitchFamily="18" charset="0"/>
                        <a:ea typeface="Times New Roman" panose="02020603050405020304" pitchFamily="18" charset="0"/>
                      </a:endParaRPr>
                    </a:p>
                  </a:txBody>
                  <a:tcPr marL="47085" marR="47085" marT="0" marB="0"/>
                </a:tc>
                <a:extLst>
                  <a:ext uri="{0D108BD9-81ED-4DB2-BD59-A6C34878D82A}">
                    <a16:rowId xmlns:a16="http://schemas.microsoft.com/office/drawing/2014/main" val="3497780070"/>
                  </a:ext>
                </a:extLst>
              </a:tr>
            </a:tbl>
          </a:graphicData>
        </a:graphic>
      </p:graphicFrame>
    </p:spTree>
    <p:extLst>
      <p:ext uri="{BB962C8B-B14F-4D97-AF65-F5344CB8AC3E}">
        <p14:creationId xmlns:p14="http://schemas.microsoft.com/office/powerpoint/2010/main" val="2483083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28" y="-48090"/>
            <a:ext cx="10515600" cy="1325563"/>
          </a:xfrm>
        </p:spPr>
        <p:txBody>
          <a:bodyPr/>
          <a:lstStyle/>
          <a:p>
            <a:r>
              <a:rPr lang="en-US" dirty="0"/>
              <a:t>What’s next:</a:t>
            </a:r>
          </a:p>
        </p:txBody>
      </p:sp>
      <p:sp>
        <p:nvSpPr>
          <p:cNvPr id="5" name="TextBox 4"/>
          <p:cNvSpPr txBox="1"/>
          <p:nvPr/>
        </p:nvSpPr>
        <p:spPr>
          <a:xfrm>
            <a:off x="1610863" y="5626739"/>
            <a:ext cx="2760692" cy="923330"/>
          </a:xfrm>
          <a:prstGeom prst="rect">
            <a:avLst/>
          </a:prstGeom>
          <a:noFill/>
        </p:spPr>
        <p:txBody>
          <a:bodyPr wrap="none" rtlCol="0">
            <a:spAutoFit/>
          </a:bodyPr>
          <a:lstStyle/>
          <a:p>
            <a:r>
              <a:rPr lang="en-US" dirty="0"/>
              <a:t>Project –Create PowerPoint</a:t>
            </a:r>
          </a:p>
          <a:p>
            <a:r>
              <a:rPr lang="en-US" dirty="0"/>
              <a:t>              </a:t>
            </a:r>
          </a:p>
          <a:p>
            <a:r>
              <a:rPr lang="en-US" dirty="0"/>
              <a:t>Prep for Final – next week</a:t>
            </a:r>
          </a:p>
        </p:txBody>
      </p:sp>
      <p:sp>
        <p:nvSpPr>
          <p:cNvPr id="6" name="Rectangle 1"/>
          <p:cNvSpPr>
            <a:spLocks noChangeArrowheads="1"/>
          </p:cNvSpPr>
          <p:nvPr/>
        </p:nvSpPr>
        <p:spPr bwMode="auto">
          <a:xfrm>
            <a:off x="838200" y="26654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2"/>
          <p:cNvSpPr>
            <a:spLocks noChangeArrowheads="1"/>
          </p:cNvSpPr>
          <p:nvPr/>
        </p:nvSpPr>
        <p:spPr bwMode="auto">
          <a:xfrm>
            <a:off x="182173" y="1278562"/>
            <a:ext cx="1336879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32AADB0E-8E7C-48E2-9B45-B48D5C71E04C}"/>
              </a:ext>
            </a:extLst>
          </p:cNvPr>
          <p:cNvGraphicFramePr>
            <a:graphicFrameLocks noGrp="1"/>
          </p:cNvGraphicFramePr>
          <p:nvPr>
            <p:extLst>
              <p:ext uri="{D42A27DB-BD31-4B8C-83A1-F6EECF244321}">
                <p14:modId xmlns:p14="http://schemas.microsoft.com/office/powerpoint/2010/main" val="2235495360"/>
              </p:ext>
            </p:extLst>
          </p:nvPr>
        </p:nvGraphicFramePr>
        <p:xfrm>
          <a:off x="551328" y="1612973"/>
          <a:ext cx="10906104" cy="535867"/>
        </p:xfrm>
        <a:graphic>
          <a:graphicData uri="http://schemas.openxmlformats.org/drawingml/2006/table">
            <a:tbl>
              <a:tblPr/>
              <a:tblGrid>
                <a:gridCol w="6284088">
                  <a:extLst>
                    <a:ext uri="{9D8B030D-6E8A-4147-A177-3AD203B41FA5}">
                      <a16:colId xmlns:a16="http://schemas.microsoft.com/office/drawing/2014/main" val="2094913131"/>
                    </a:ext>
                  </a:extLst>
                </a:gridCol>
                <a:gridCol w="2174158">
                  <a:extLst>
                    <a:ext uri="{9D8B030D-6E8A-4147-A177-3AD203B41FA5}">
                      <a16:colId xmlns:a16="http://schemas.microsoft.com/office/drawing/2014/main" val="3939964369"/>
                    </a:ext>
                  </a:extLst>
                </a:gridCol>
                <a:gridCol w="2447858">
                  <a:extLst>
                    <a:ext uri="{9D8B030D-6E8A-4147-A177-3AD203B41FA5}">
                      <a16:colId xmlns:a16="http://schemas.microsoft.com/office/drawing/2014/main" val="3306885551"/>
                    </a:ext>
                  </a:extLst>
                </a:gridCol>
              </a:tblGrid>
              <a:tr h="535867">
                <a:tc>
                  <a:txBody>
                    <a:bodyPr/>
                    <a:lstStyle/>
                    <a:p>
                      <a:pPr marL="0" marR="0"/>
                      <a:r>
                        <a:rPr lang="en-US" sz="1400" b="1" dirty="0">
                          <a:solidFill>
                            <a:schemeClr val="bg1"/>
                          </a:solidFill>
                          <a:effectLst/>
                          <a:latin typeface="Arial" panose="020B0604020202020204" pitchFamily="34" charset="0"/>
                          <a:ea typeface="Times New Roman" panose="02020603050405020304" pitchFamily="18" charset="0"/>
                        </a:rPr>
                        <a:t> </a:t>
                      </a:r>
                      <a:endParaRPr lang="en-US" sz="1400" dirty="0">
                        <a:solidFill>
                          <a:schemeClr val="bg1"/>
                        </a:solidFill>
                        <a:effectLst/>
                        <a:latin typeface="Times New Roman" panose="02020603050405020304" pitchFamily="18" charset="0"/>
                        <a:ea typeface="Times New Roman" panose="02020603050405020304" pitchFamily="18" charset="0"/>
                      </a:endParaRPr>
                    </a:p>
                    <a:p>
                      <a:pPr marL="0" marR="0" algn="ctr"/>
                      <a:r>
                        <a:rPr lang="en-US" sz="1400" b="1" dirty="0">
                          <a:solidFill>
                            <a:schemeClr val="bg1"/>
                          </a:solidFill>
                          <a:effectLst/>
                          <a:latin typeface="Arial" panose="020B0604020202020204" pitchFamily="34" charset="0"/>
                          <a:ea typeface="Times New Roman" panose="02020603050405020304" pitchFamily="18" charset="0"/>
                        </a:rPr>
                        <a:t>Class Assignments</a:t>
                      </a:r>
                      <a:endParaRPr lang="en-US" sz="1400" dirty="0">
                        <a:solidFill>
                          <a:schemeClr val="bg1"/>
                        </a:solidFill>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solidFill>
                      <a:srgbClr val="003366"/>
                    </a:solidFill>
                  </a:tcPr>
                </a:tc>
                <a:tc>
                  <a:txBody>
                    <a:bodyPr/>
                    <a:lstStyle/>
                    <a:p>
                      <a:pPr marL="0" marR="0" algn="ctr"/>
                      <a:r>
                        <a:rPr lang="en-US" sz="1400" b="1">
                          <a:solidFill>
                            <a:schemeClr val="bg1"/>
                          </a:solidFill>
                          <a:effectLst/>
                          <a:latin typeface="Arial" panose="020B0604020202020204" pitchFamily="34" charset="0"/>
                          <a:ea typeface="Times New Roman" panose="02020603050405020304" pitchFamily="18" charset="0"/>
                        </a:rPr>
                        <a:t>Submit / Post Location</a:t>
                      </a:r>
                      <a:endParaRPr lang="en-US" sz="1400">
                        <a:solidFill>
                          <a:schemeClr val="bg1"/>
                        </a:solidFill>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solidFill>
                      <a:srgbClr val="003366"/>
                    </a:solidFill>
                  </a:tcPr>
                </a:tc>
                <a:tc>
                  <a:txBody>
                    <a:bodyPr/>
                    <a:lstStyle/>
                    <a:p>
                      <a:pPr marL="0" marR="0" algn="ctr"/>
                      <a:r>
                        <a:rPr lang="en-US" sz="1400" b="1" dirty="0">
                          <a:solidFill>
                            <a:schemeClr val="bg1"/>
                          </a:solidFill>
                          <a:effectLst/>
                          <a:latin typeface="Arial" panose="020B0604020202020204" pitchFamily="34" charset="0"/>
                          <a:ea typeface="Times New Roman" panose="02020603050405020304" pitchFamily="18" charset="0"/>
                        </a:rPr>
                        <a:t>Due Date</a:t>
                      </a:r>
                      <a:endParaRPr lang="en-US" sz="1400" dirty="0">
                        <a:solidFill>
                          <a:schemeClr val="bg1"/>
                        </a:solidFill>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solidFill>
                      <a:srgbClr val="003366"/>
                    </a:solidFill>
                  </a:tcPr>
                </a:tc>
                <a:extLst>
                  <a:ext uri="{0D108BD9-81ED-4DB2-BD59-A6C34878D82A}">
                    <a16:rowId xmlns:a16="http://schemas.microsoft.com/office/drawing/2014/main" val="4243795056"/>
                  </a:ext>
                </a:extLst>
              </a:tr>
            </a:tbl>
          </a:graphicData>
        </a:graphic>
      </p:graphicFrame>
      <p:sp>
        <p:nvSpPr>
          <p:cNvPr id="7" name="Rectangle 1">
            <a:extLst>
              <a:ext uri="{FF2B5EF4-FFF2-40B4-BE49-F238E27FC236}">
                <a16:creationId xmlns:a16="http://schemas.microsoft.com/office/drawing/2014/main" id="{B4E12450-07E0-4432-A4E5-37DCE2C7C188}"/>
              </a:ext>
            </a:extLst>
          </p:cNvPr>
          <p:cNvSpPr>
            <a:spLocks noChangeArrowheads="1"/>
          </p:cNvSpPr>
          <p:nvPr/>
        </p:nvSpPr>
        <p:spPr bwMode="auto">
          <a:xfrm>
            <a:off x="838200" y="32972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Table 3">
            <a:extLst>
              <a:ext uri="{FF2B5EF4-FFF2-40B4-BE49-F238E27FC236}">
                <a16:creationId xmlns:a16="http://schemas.microsoft.com/office/drawing/2014/main" id="{B4CBDB46-D5F4-4EFB-A623-6E7AE72F3055}"/>
              </a:ext>
            </a:extLst>
          </p:cNvPr>
          <p:cNvGraphicFramePr>
            <a:graphicFrameLocks noGrp="1"/>
          </p:cNvGraphicFramePr>
          <p:nvPr>
            <p:extLst>
              <p:ext uri="{D42A27DB-BD31-4B8C-83A1-F6EECF244321}">
                <p14:modId xmlns:p14="http://schemas.microsoft.com/office/powerpoint/2010/main" val="3006340359"/>
              </p:ext>
            </p:extLst>
          </p:nvPr>
        </p:nvGraphicFramePr>
        <p:xfrm>
          <a:off x="551328" y="2148840"/>
          <a:ext cx="10906104" cy="3164580"/>
        </p:xfrm>
        <a:graphic>
          <a:graphicData uri="http://schemas.openxmlformats.org/drawingml/2006/table">
            <a:tbl>
              <a:tblPr/>
              <a:tblGrid>
                <a:gridCol w="6284088">
                  <a:extLst>
                    <a:ext uri="{9D8B030D-6E8A-4147-A177-3AD203B41FA5}">
                      <a16:colId xmlns:a16="http://schemas.microsoft.com/office/drawing/2014/main" val="3845717380"/>
                    </a:ext>
                  </a:extLst>
                </a:gridCol>
                <a:gridCol w="2174158">
                  <a:extLst>
                    <a:ext uri="{9D8B030D-6E8A-4147-A177-3AD203B41FA5}">
                      <a16:colId xmlns:a16="http://schemas.microsoft.com/office/drawing/2014/main" val="2435954560"/>
                    </a:ext>
                  </a:extLst>
                </a:gridCol>
                <a:gridCol w="2447858">
                  <a:extLst>
                    <a:ext uri="{9D8B030D-6E8A-4147-A177-3AD203B41FA5}">
                      <a16:colId xmlns:a16="http://schemas.microsoft.com/office/drawing/2014/main" val="279498687"/>
                    </a:ext>
                  </a:extLst>
                </a:gridCol>
              </a:tblGrid>
              <a:tr h="249305">
                <a:tc>
                  <a:txBody>
                    <a:bodyPr/>
                    <a:lstStyle/>
                    <a:p>
                      <a:pPr marL="0" marR="0"/>
                      <a:r>
                        <a:rPr lang="en-US" sz="1400" b="1">
                          <a:solidFill>
                            <a:srgbClr val="0070C0"/>
                          </a:solidFill>
                          <a:effectLst/>
                          <a:latin typeface="Arial" panose="020B0604020202020204" pitchFamily="34" charset="0"/>
                          <a:ea typeface="Times New Roman" panose="02020603050405020304" pitchFamily="18" charset="0"/>
                        </a:rPr>
                        <a:t>Week 9</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b="0">
                          <a:effectLst/>
                          <a:latin typeface="Arial" panose="020B0604020202020204" pitchFamily="34"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a:effectLst/>
                          <a:latin typeface="Arial" panose="020B0604020202020204" pitchFamily="34"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300142900"/>
                  </a:ext>
                </a:extLst>
              </a:tr>
              <a:tr h="821609">
                <a:tc>
                  <a:txBody>
                    <a:bodyPr/>
                    <a:lstStyle/>
                    <a:p>
                      <a:pPr marL="0" marR="0">
                        <a:spcBef>
                          <a:spcPts val="0"/>
                        </a:spcBef>
                        <a:spcAft>
                          <a:spcPts val="0"/>
                        </a:spcAft>
                      </a:pPr>
                      <a:r>
                        <a:rPr lang="en-US" sz="1400" b="1">
                          <a:effectLst/>
                          <a:latin typeface="Arial" panose="020B0604020202020204" pitchFamily="34" charset="0"/>
                          <a:ea typeface="Times New Roman" panose="02020603050405020304" pitchFamily="18" charset="0"/>
                        </a:rPr>
                        <a:t>Homework #6</a:t>
                      </a:r>
                      <a:r>
                        <a:rPr lang="en-US" sz="1400">
                          <a:effectLst/>
                          <a:latin typeface="Arial" panose="020B0604020202020204" pitchFamily="34" charset="0"/>
                          <a:ea typeface="Times New Roman" panose="02020603050405020304" pitchFamily="18" charset="0"/>
                        </a:rPr>
                        <a:t>: </a:t>
                      </a:r>
                      <a:r>
                        <a:rPr lang="en-US" sz="1400" i="1">
                          <a:effectLst/>
                          <a:latin typeface="Arial" panose="020B0604020202020204" pitchFamily="34" charset="0"/>
                          <a:ea typeface="Times New Roman" panose="02020603050405020304" pitchFamily="18" charset="0"/>
                        </a:rPr>
                        <a:t>(worth 2 points)</a:t>
                      </a:r>
                      <a:endParaRPr lang="en-US" sz="140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a:effectLst/>
                          <a:latin typeface="Arial" panose="020B0604020202020204" pitchFamily="34"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a:effectLst/>
                          <a:latin typeface="Arial" panose="020B0604020202020204" pitchFamily="34" charset="0"/>
                          <a:ea typeface="Times New Roman" panose="02020603050405020304" pitchFamily="18" charset="0"/>
                        </a:rPr>
                        <a:t>Submit </a:t>
                      </a:r>
                      <a:r>
                        <a:rPr lang="en-US" sz="1400" u="sng">
                          <a:effectLst/>
                          <a:latin typeface="Arial" panose="020B0604020202020204" pitchFamily="34" charset="0"/>
                          <a:ea typeface="Times New Roman" panose="02020603050405020304" pitchFamily="18" charset="0"/>
                        </a:rPr>
                        <a:t>one</a:t>
                      </a:r>
                      <a:r>
                        <a:rPr lang="en-US" sz="1400">
                          <a:effectLst/>
                          <a:latin typeface="Arial" panose="020B0604020202020204" pitchFamily="34" charset="0"/>
                          <a:ea typeface="Times New Roman" panose="02020603050405020304" pitchFamily="18" charset="0"/>
                        </a:rPr>
                        <a:t> Excel file containing this assignment:</a:t>
                      </a:r>
                      <a:endParaRPr lang="en-US" sz="140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i="1">
                          <a:effectLst/>
                          <a:latin typeface="Arial" panose="020B0604020202020204" pitchFamily="34" charset="0"/>
                          <a:ea typeface="Times New Roman" panose="02020603050405020304" pitchFamily="18" charset="0"/>
                        </a:rPr>
                        <a:t>.</a:t>
                      </a:r>
                      <a:endParaRPr lang="en-US" sz="140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400">
                          <a:effectLst/>
                          <a:latin typeface="Arial" panose="020B0604020202020204" pitchFamily="34" charset="0"/>
                          <a:ea typeface="Times New Roman" panose="02020603050405020304" pitchFamily="18" charset="0"/>
                        </a:rPr>
                        <a:t>Complete Time Series problems - </a:t>
                      </a:r>
                      <a:r>
                        <a:rPr lang="en-US" sz="1400" b="1" u="sng">
                          <a:effectLst/>
                          <a:latin typeface="Arial" panose="020B0604020202020204" pitchFamily="34" charset="0"/>
                          <a:ea typeface="Times New Roman" panose="02020603050405020304" pitchFamily="18" charset="0"/>
                        </a:rPr>
                        <a:t>Excel data file</a:t>
                      </a:r>
                      <a:r>
                        <a:rPr lang="en-US" sz="1400">
                          <a:effectLst/>
                          <a:latin typeface="Arial" panose="020B0604020202020204" pitchFamily="34" charset="0"/>
                          <a:ea typeface="Times New Roman" panose="02020603050405020304" pitchFamily="18" charset="0"/>
                        </a:rPr>
                        <a:t> posted in the Assessments folder</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b="1">
                          <a:effectLst/>
                          <a:latin typeface="Arial" panose="020B0604020202020204" pitchFamily="34" charset="0"/>
                          <a:ea typeface="Times New Roman" panose="02020603050405020304" pitchFamily="18" charset="0"/>
                        </a:rPr>
                        <a:t>Coursework </a:t>
                      </a:r>
                      <a:r>
                        <a:rPr lang="en-US" sz="1400" b="1">
                          <a:effectLst/>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a:t>
                      </a:r>
                      <a:r>
                        <a:rPr lang="en-US" sz="1400" b="1">
                          <a:effectLst/>
                          <a:latin typeface="Arial" panose="020B0604020202020204" pitchFamily="34" charset="0"/>
                          <a:ea typeface="Times New Roman" panose="02020603050405020304" pitchFamily="18" charset="0"/>
                        </a:rPr>
                        <a:t> Assessments</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a:effectLst/>
                          <a:latin typeface="Arial" panose="020B0604020202020204" pitchFamily="34" charset="0"/>
                          <a:ea typeface="Times New Roman" panose="02020603050405020304" pitchFamily="18" charset="0"/>
                        </a:rPr>
                        <a:t>3 days after Live Session 9 = Mar 12</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3267303621"/>
                  </a:ext>
                </a:extLst>
              </a:tr>
              <a:tr h="219096">
                <a:tc>
                  <a:txBody>
                    <a:bodyPr/>
                    <a:lstStyle/>
                    <a:p>
                      <a:pPr marL="0" marR="0"/>
                      <a:r>
                        <a:rPr lang="en-US" sz="1400" b="1">
                          <a:solidFill>
                            <a:srgbClr val="0070C0"/>
                          </a:solidFill>
                          <a:effectLst/>
                          <a:latin typeface="Arial" panose="020B0604020202020204" pitchFamily="34" charset="0"/>
                          <a:ea typeface="Times New Roman" panose="02020603050405020304" pitchFamily="18" charset="0"/>
                        </a:rPr>
                        <a:t>Week 10</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b="0">
                          <a:effectLst/>
                          <a:latin typeface="Arial" panose="020B0604020202020204" pitchFamily="34"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a:effectLst/>
                          <a:latin typeface="Arial" panose="020B0604020202020204" pitchFamily="34"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3668889063"/>
                  </a:ext>
                </a:extLst>
              </a:tr>
              <a:tr h="219096">
                <a:tc>
                  <a:txBody>
                    <a:bodyPr/>
                    <a:lstStyle/>
                    <a:p>
                      <a:pPr marL="0" marR="0"/>
                      <a:r>
                        <a:rPr lang="en-US" sz="1400">
                          <a:effectLst/>
                          <a:latin typeface="Arial" panose="020B0604020202020204" pitchFamily="34" charset="0"/>
                          <a:ea typeface="Times New Roman" panose="02020603050405020304" pitchFamily="18" charset="0"/>
                        </a:rPr>
                        <a:t>Process Improvement Project (with Storyboard)</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b="1">
                          <a:effectLst/>
                          <a:latin typeface="Arial" panose="020B0604020202020204" pitchFamily="34" charset="0"/>
                          <a:ea typeface="Times New Roman" panose="02020603050405020304" pitchFamily="18" charset="0"/>
                        </a:rPr>
                        <a:t>Coursework </a:t>
                      </a:r>
                      <a:r>
                        <a:rPr lang="en-US" sz="1400" b="1">
                          <a:effectLst/>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a:t>
                      </a:r>
                      <a:r>
                        <a:rPr lang="en-US" sz="1400" b="1">
                          <a:effectLst/>
                          <a:latin typeface="Arial" panose="020B0604020202020204" pitchFamily="34" charset="0"/>
                          <a:ea typeface="Times New Roman" panose="02020603050405020304" pitchFamily="18" charset="0"/>
                        </a:rPr>
                        <a:t> Assessments</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a:effectLst/>
                          <a:latin typeface="Arial" panose="020B0604020202020204" pitchFamily="34" charset="0"/>
                          <a:ea typeface="Times New Roman" panose="02020603050405020304" pitchFamily="18" charset="0"/>
                        </a:rPr>
                        <a:t>4 days after Live Session 10 = Mar 20</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4188985718"/>
                  </a:ext>
                </a:extLst>
              </a:tr>
              <a:tr h="219096">
                <a:tc>
                  <a:txBody>
                    <a:bodyPr/>
                    <a:lstStyle/>
                    <a:p>
                      <a:pPr marL="0" marR="0"/>
                      <a:r>
                        <a:rPr lang="en-US" sz="1400" b="1">
                          <a:solidFill>
                            <a:srgbClr val="0070C0"/>
                          </a:solidFill>
                          <a:effectLst/>
                          <a:latin typeface="Arial" panose="020B0604020202020204" pitchFamily="34" charset="0"/>
                          <a:ea typeface="Times New Roman" panose="02020603050405020304" pitchFamily="18" charset="0"/>
                        </a:rPr>
                        <a:t>Week 11</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b="0">
                          <a:effectLst/>
                          <a:latin typeface="Arial" panose="020B0604020202020204" pitchFamily="34"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b="0">
                          <a:effectLst/>
                          <a:latin typeface="Arial" panose="020B0604020202020204" pitchFamily="34"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597939482"/>
                  </a:ext>
                </a:extLst>
              </a:tr>
              <a:tr h="219096">
                <a:tc>
                  <a:txBody>
                    <a:bodyPr/>
                    <a:lstStyle/>
                    <a:p>
                      <a:pPr marL="0" marR="0"/>
                      <a:r>
                        <a:rPr lang="en-US" sz="1400">
                          <a:effectLst/>
                          <a:latin typeface="Arial" panose="020B0604020202020204" pitchFamily="34" charset="0"/>
                          <a:ea typeface="Times New Roman" panose="02020603050405020304" pitchFamily="18" charset="0"/>
                        </a:rPr>
                        <a:t>Final Exam</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b="1">
                          <a:effectLst/>
                          <a:latin typeface="Arial" panose="020B0604020202020204" pitchFamily="34" charset="0"/>
                          <a:ea typeface="Times New Roman" panose="02020603050405020304" pitchFamily="18" charset="0"/>
                        </a:rPr>
                        <a:t>Live Session #11</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b="1" dirty="0">
                          <a:effectLst/>
                          <a:latin typeface="Arial" panose="020B0604020202020204" pitchFamily="34" charset="0"/>
                          <a:ea typeface="Times New Roman" panose="02020603050405020304" pitchFamily="18" charset="0"/>
                        </a:rPr>
                        <a:t>During Live Session #11 = Mar 23</a:t>
                      </a:r>
                      <a:endParaRPr lang="en-US" sz="1400" dirty="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2611875476"/>
                  </a:ext>
                </a:extLst>
              </a:tr>
            </a:tbl>
          </a:graphicData>
        </a:graphic>
      </p:graphicFrame>
    </p:spTree>
    <p:extLst>
      <p:ext uri="{BB962C8B-B14F-4D97-AF65-F5344CB8AC3E}">
        <p14:creationId xmlns:p14="http://schemas.microsoft.com/office/powerpoint/2010/main" val="2160495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Learnings</a:t>
            </a:r>
          </a:p>
        </p:txBody>
      </p:sp>
      <p:sp>
        <p:nvSpPr>
          <p:cNvPr id="3" name="Content Placeholder 2"/>
          <p:cNvSpPr>
            <a:spLocks noGrp="1"/>
          </p:cNvSpPr>
          <p:nvPr>
            <p:ph idx="1"/>
          </p:nvPr>
        </p:nvSpPr>
        <p:spPr>
          <a:xfrm>
            <a:off x="727969" y="1544715"/>
            <a:ext cx="10625831" cy="4632248"/>
          </a:xfrm>
        </p:spPr>
        <p:txBody>
          <a:bodyPr>
            <a:normAutofit/>
          </a:bodyPr>
          <a:lstStyle/>
          <a:p>
            <a:r>
              <a:rPr lang="en-US" dirty="0"/>
              <a:t>Please respond to the University survey about this class. Your feedback is important to me and for future students. We have made changes and improvements based on student feedback. Thank you!</a:t>
            </a:r>
          </a:p>
          <a:p>
            <a:r>
              <a:rPr lang="en-US" dirty="0"/>
              <a:t>Always click on Upload to be sure the file you Browsed to is posted in Assessments in 2SU.</a:t>
            </a:r>
          </a:p>
          <a:p>
            <a:r>
              <a:rPr lang="en-US" dirty="0"/>
              <a:t>Refer to documents posted under Files from our class main page. The project Rubric, sample Storyboards as well as other reference documents are posted.</a:t>
            </a:r>
          </a:p>
          <a:p>
            <a:pPr marL="0" indent="0">
              <a:buNone/>
            </a:pPr>
            <a:endParaRPr lang="en-US" dirty="0"/>
          </a:p>
        </p:txBody>
      </p:sp>
    </p:spTree>
    <p:extLst>
      <p:ext uri="{BB962C8B-B14F-4D97-AF65-F5344CB8AC3E}">
        <p14:creationId xmlns:p14="http://schemas.microsoft.com/office/powerpoint/2010/main" val="2536158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52B274AF-DFDB-40AB-8E39-6BB00068E6AD}"/>
              </a:ext>
            </a:extLst>
          </p:cNvPr>
          <p:cNvSpPr>
            <a:spLocks noGrp="1"/>
          </p:cNvSpPr>
          <p:nvPr>
            <p:ph type="title"/>
          </p:nvPr>
        </p:nvSpPr>
        <p:spPr>
          <a:xfrm>
            <a:off x="838200" y="356247"/>
            <a:ext cx="10515600" cy="1325563"/>
          </a:xfrm>
        </p:spPr>
        <p:txBody>
          <a:bodyPr/>
          <a:lstStyle/>
          <a:p>
            <a:r>
              <a:rPr lang="en-US" altLang="en-US" sz="4000" dirty="0"/>
              <a:t>Tip: Watch out!</a:t>
            </a:r>
          </a:p>
        </p:txBody>
      </p:sp>
      <p:sp>
        <p:nvSpPr>
          <p:cNvPr id="9219" name="Content Placeholder 2">
            <a:extLst>
              <a:ext uri="{FF2B5EF4-FFF2-40B4-BE49-F238E27FC236}">
                <a16:creationId xmlns:a16="http://schemas.microsoft.com/office/drawing/2014/main" id="{E329F0BE-EBF5-4595-8F30-AA20705B97A9}"/>
              </a:ext>
            </a:extLst>
          </p:cNvPr>
          <p:cNvSpPr>
            <a:spLocks noGrp="1"/>
          </p:cNvSpPr>
          <p:nvPr>
            <p:ph sz="quarter" idx="1"/>
          </p:nvPr>
        </p:nvSpPr>
        <p:spPr>
          <a:xfrm>
            <a:off x="1981200" y="1219201"/>
            <a:ext cx="8229600" cy="4937125"/>
          </a:xfrm>
        </p:spPr>
        <p:txBody>
          <a:bodyPr/>
          <a:lstStyle/>
          <a:p>
            <a:pPr marL="0" indent="0">
              <a:buNone/>
            </a:pPr>
            <a:r>
              <a:rPr lang="en-US" altLang="en-US" dirty="0"/>
              <a:t>		</a:t>
            </a:r>
          </a:p>
          <a:p>
            <a:pPr marL="0" indent="0">
              <a:buNone/>
            </a:pPr>
            <a:endParaRPr lang="en-US" altLang="en-US" dirty="0"/>
          </a:p>
          <a:p>
            <a:pPr marL="0" indent="0">
              <a:buNone/>
            </a:pPr>
            <a:endParaRPr lang="en-US" altLang="en-US" dirty="0"/>
          </a:p>
          <a:p>
            <a:pPr marL="0" indent="0">
              <a:buNone/>
            </a:pPr>
            <a:endParaRPr lang="en-US" altLang="en-US" dirty="0"/>
          </a:p>
          <a:p>
            <a:pPr marL="0" indent="0">
              <a:buNone/>
            </a:pPr>
            <a:r>
              <a:rPr lang="en-US" altLang="en-US" dirty="0"/>
              <a:t>	   </a:t>
            </a:r>
          </a:p>
          <a:p>
            <a:pPr marL="0" indent="0">
              <a:buNone/>
            </a:pPr>
            <a:r>
              <a:rPr lang="en-US" altLang="en-US" dirty="0"/>
              <a:t>	     </a:t>
            </a:r>
            <a:r>
              <a:rPr lang="en-US" altLang="en-US" sz="3600" dirty="0"/>
              <a:t>Never average averages!!!</a:t>
            </a:r>
          </a:p>
          <a:p>
            <a:pPr marL="0" indent="0">
              <a:buNone/>
            </a:pPr>
            <a:r>
              <a:rPr lang="en-US" altLang="en-US" sz="3600" dirty="0"/>
              <a:t>                      (or percentages)</a:t>
            </a:r>
            <a:endParaRPr lang="en-US" altLang="en-US" sz="3200" dirty="0"/>
          </a:p>
        </p:txBody>
      </p:sp>
      <p:sp>
        <p:nvSpPr>
          <p:cNvPr id="5" name="Lightning Bolt 4">
            <a:extLst>
              <a:ext uri="{FF2B5EF4-FFF2-40B4-BE49-F238E27FC236}">
                <a16:creationId xmlns:a16="http://schemas.microsoft.com/office/drawing/2014/main" id="{8151C0C8-BA9E-4153-908F-70F242FEF80B}"/>
              </a:ext>
            </a:extLst>
          </p:cNvPr>
          <p:cNvSpPr/>
          <p:nvPr/>
        </p:nvSpPr>
        <p:spPr>
          <a:xfrm>
            <a:off x="2209800" y="1524000"/>
            <a:ext cx="2057400" cy="1752600"/>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Lightning Bolt 5">
            <a:extLst>
              <a:ext uri="{FF2B5EF4-FFF2-40B4-BE49-F238E27FC236}">
                <a16:creationId xmlns:a16="http://schemas.microsoft.com/office/drawing/2014/main" id="{981C20DC-4B05-43A9-8619-798C05539082}"/>
              </a:ext>
            </a:extLst>
          </p:cNvPr>
          <p:cNvSpPr/>
          <p:nvPr/>
        </p:nvSpPr>
        <p:spPr>
          <a:xfrm flipH="1">
            <a:off x="7772400" y="1600200"/>
            <a:ext cx="1981200" cy="1600200"/>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170887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CAB0DF03-3B51-494A-A640-C68DA88571A0}"/>
              </a:ext>
            </a:extLst>
          </p:cNvPr>
          <p:cNvSpPr>
            <a:spLocks noGrp="1"/>
          </p:cNvSpPr>
          <p:nvPr>
            <p:ph type="title"/>
          </p:nvPr>
        </p:nvSpPr>
        <p:spPr>
          <a:xfrm>
            <a:off x="838200" y="152400"/>
            <a:ext cx="10515600" cy="1325563"/>
          </a:xfrm>
        </p:spPr>
        <p:txBody>
          <a:bodyPr/>
          <a:lstStyle/>
          <a:p>
            <a:r>
              <a:rPr lang="en-US" altLang="en-US" sz="4000" dirty="0"/>
              <a:t>Here’s Why</a:t>
            </a:r>
          </a:p>
        </p:txBody>
      </p:sp>
      <p:sp>
        <p:nvSpPr>
          <p:cNvPr id="3" name="Content Placeholder 2">
            <a:extLst>
              <a:ext uri="{FF2B5EF4-FFF2-40B4-BE49-F238E27FC236}">
                <a16:creationId xmlns:a16="http://schemas.microsoft.com/office/drawing/2014/main" id="{C0AFFCD8-3A69-4DF3-9FD2-A4DAF3378CA4}"/>
              </a:ext>
            </a:extLst>
          </p:cNvPr>
          <p:cNvSpPr>
            <a:spLocks noGrp="1"/>
          </p:cNvSpPr>
          <p:nvPr>
            <p:ph sz="quarter" idx="1"/>
          </p:nvPr>
        </p:nvSpPr>
        <p:spPr>
          <a:xfrm>
            <a:off x="1981200" y="1143000"/>
            <a:ext cx="8229600" cy="5562600"/>
          </a:xfrm>
        </p:spPr>
        <p:txBody>
          <a:bodyPr/>
          <a:lstStyle/>
          <a:p>
            <a:pPr>
              <a:defRPr/>
            </a:pPr>
            <a:r>
              <a:rPr lang="en-US" sz="1800" dirty="0"/>
              <a:t>The reason for this is.. that each sub-group may not be the same size. And averaging the averages then gives a biased number. Let's take an extreme example:</a:t>
            </a:r>
          </a:p>
          <a:p>
            <a:pPr marL="0" indent="0">
              <a:buNone/>
              <a:defRPr/>
            </a:pPr>
            <a:r>
              <a:rPr lang="en-US" sz="1800" dirty="0"/>
              <a:t> </a:t>
            </a:r>
            <a:endParaRPr lang="en-US" sz="1600" dirty="0"/>
          </a:p>
          <a:p>
            <a:pPr marL="0" indent="0">
              <a:buNone/>
              <a:defRPr/>
            </a:pPr>
            <a:r>
              <a:rPr lang="en-US" sz="1600" dirty="0"/>
              <a:t>Group 1                                             </a:t>
            </a:r>
          </a:p>
          <a:p>
            <a:pPr marL="0" indent="0">
              <a:buNone/>
              <a:defRPr/>
            </a:pPr>
            <a:r>
              <a:rPr lang="en-US" sz="1600" dirty="0"/>
              <a:t>1500 orders             100 completed on time     6.6% accuracy</a:t>
            </a:r>
          </a:p>
          <a:p>
            <a:pPr marL="0" indent="0">
              <a:buNone/>
              <a:defRPr/>
            </a:pPr>
            <a:endParaRPr lang="en-US" sz="1600" dirty="0"/>
          </a:p>
          <a:p>
            <a:pPr marL="0" indent="0">
              <a:buNone/>
              <a:defRPr/>
            </a:pPr>
            <a:r>
              <a:rPr lang="en-US" sz="1600" dirty="0"/>
              <a:t>Group 2</a:t>
            </a:r>
          </a:p>
          <a:p>
            <a:pPr marL="0" indent="0">
              <a:buNone/>
              <a:defRPr/>
            </a:pPr>
            <a:r>
              <a:rPr lang="en-US" sz="1600" dirty="0"/>
              <a:t>200 orders               100 completed on time    50% accuracy</a:t>
            </a:r>
          </a:p>
          <a:p>
            <a:pPr marL="0" indent="0">
              <a:buNone/>
              <a:defRPr/>
            </a:pPr>
            <a:endParaRPr lang="en-US" sz="1600" dirty="0"/>
          </a:p>
          <a:p>
            <a:pPr>
              <a:defRPr/>
            </a:pPr>
            <a:r>
              <a:rPr lang="en-US" sz="1800" dirty="0"/>
              <a:t>If we average the averages, we get  (50 + 6.6)/2 =  28.3% accuracy </a:t>
            </a:r>
          </a:p>
          <a:p>
            <a:pPr>
              <a:defRPr/>
            </a:pPr>
            <a:endParaRPr lang="en-US" sz="1600" dirty="0"/>
          </a:p>
          <a:p>
            <a:pPr>
              <a:defRPr/>
            </a:pPr>
            <a:r>
              <a:rPr lang="en-US" sz="1800" dirty="0"/>
              <a:t>If we take the pure numbers, we get 200/1700 = 11.7% accuracy</a:t>
            </a:r>
          </a:p>
          <a:p>
            <a:pPr marL="0" indent="0">
              <a:buNone/>
              <a:defRPr/>
            </a:pPr>
            <a:r>
              <a:rPr lang="en-US" sz="1800" dirty="0"/>
              <a:t>          This is more representative of reality as a HUGE amount of the</a:t>
            </a:r>
          </a:p>
          <a:p>
            <a:pPr marL="0" indent="0">
              <a:buNone/>
              <a:defRPr/>
            </a:pPr>
            <a:r>
              <a:rPr lang="en-US" sz="1800" dirty="0"/>
              <a:t>           data is in Group 1. When we average the averages, we give equal </a:t>
            </a:r>
          </a:p>
          <a:p>
            <a:pPr marL="0" indent="0">
              <a:buNone/>
              <a:defRPr/>
            </a:pPr>
            <a:r>
              <a:rPr lang="en-US" sz="1800" dirty="0"/>
              <a:t>           weighting to the 50% as to the 6.6%.</a:t>
            </a:r>
          </a:p>
          <a:p>
            <a:pPr>
              <a:defRPr/>
            </a:pPr>
            <a:endParaRPr lang="en-US" sz="1800" dirty="0"/>
          </a:p>
        </p:txBody>
      </p:sp>
      <p:sp>
        <p:nvSpPr>
          <p:cNvPr id="2" name="TextBox 1">
            <a:extLst>
              <a:ext uri="{FF2B5EF4-FFF2-40B4-BE49-F238E27FC236}">
                <a16:creationId xmlns:a16="http://schemas.microsoft.com/office/drawing/2014/main" id="{A4B5C08F-17AB-4048-87BA-5C5436C7D176}"/>
              </a:ext>
            </a:extLst>
          </p:cNvPr>
          <p:cNvSpPr txBox="1"/>
          <p:nvPr/>
        </p:nvSpPr>
        <p:spPr>
          <a:xfrm>
            <a:off x="9116568" y="5950258"/>
            <a:ext cx="2881302" cy="523220"/>
          </a:xfrm>
          <a:prstGeom prst="rect">
            <a:avLst/>
          </a:prstGeom>
          <a:noFill/>
          <a:ln>
            <a:solidFill>
              <a:schemeClr val="tx1"/>
            </a:solidFill>
          </a:ln>
        </p:spPr>
        <p:txBody>
          <a:bodyPr wrap="none" rtlCol="0">
            <a:spAutoFit/>
          </a:bodyPr>
          <a:lstStyle/>
          <a:p>
            <a:r>
              <a:rPr lang="en-US" sz="1400" b="1" dirty="0">
                <a:solidFill>
                  <a:srgbClr val="00B050"/>
                </a:solidFill>
              </a:rPr>
              <a:t>OK to average only when the </a:t>
            </a:r>
          </a:p>
          <a:p>
            <a:r>
              <a:rPr lang="en-US" sz="1400" b="1" dirty="0">
                <a:solidFill>
                  <a:srgbClr val="00B050"/>
                </a:solidFill>
              </a:rPr>
              <a:t>same sub-group size in each average</a:t>
            </a:r>
          </a:p>
        </p:txBody>
      </p:sp>
    </p:spTree>
    <p:extLst>
      <p:ext uri="{BB962C8B-B14F-4D97-AF65-F5344CB8AC3E}">
        <p14:creationId xmlns:p14="http://schemas.microsoft.com/office/powerpoint/2010/main" val="1463078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Chart HW</a:t>
            </a:r>
          </a:p>
        </p:txBody>
      </p:sp>
      <p:sp>
        <p:nvSpPr>
          <p:cNvPr id="3" name="Content Placeholder 2"/>
          <p:cNvSpPr>
            <a:spLocks noGrp="1"/>
          </p:cNvSpPr>
          <p:nvPr>
            <p:ph idx="1"/>
          </p:nvPr>
        </p:nvSpPr>
        <p:spPr>
          <a:xfrm>
            <a:off x="615462" y="1617785"/>
            <a:ext cx="10738338" cy="4559178"/>
          </a:xfrm>
        </p:spPr>
        <p:txBody>
          <a:bodyPr>
            <a:normAutofit fontScale="92500" lnSpcReduction="10000"/>
          </a:bodyPr>
          <a:lstStyle/>
          <a:p>
            <a:pPr marL="0" indent="0">
              <a:buNone/>
            </a:pPr>
            <a:r>
              <a:rPr lang="en-US" sz="2400" dirty="0"/>
              <a:t>7. “Plot the limits from Figure 6.8 on Figure 6.10”</a:t>
            </a:r>
          </a:p>
          <a:p>
            <a:pPr marL="0" indent="0">
              <a:buNone/>
            </a:pPr>
            <a:r>
              <a:rPr lang="en-US" sz="2400" dirty="0"/>
              <a:t>   Taken literally – use the control limits from the 1988 data on the chart for your 1989 data. </a:t>
            </a:r>
          </a:p>
          <a:p>
            <a:pPr marL="0" indent="0">
              <a:buNone/>
            </a:pPr>
            <a:r>
              <a:rPr lang="en-US" sz="2400" dirty="0"/>
              <a:t>   Premise: We don’t calculate control limits from the data, and then re-calculate them after a few more data points. It is a very conscious process to determine when to change control limits.</a:t>
            </a:r>
          </a:p>
          <a:p>
            <a:pPr marL="0" indent="0">
              <a:buNone/>
            </a:pPr>
            <a:endParaRPr lang="en-US" sz="2400" dirty="0"/>
          </a:p>
          <a:p>
            <a:pPr marL="0" indent="0">
              <a:buNone/>
            </a:pPr>
            <a:r>
              <a:rPr lang="en-US" sz="2400" dirty="0"/>
              <a:t>9. “When is this favorable shift </a:t>
            </a:r>
            <a:r>
              <a:rPr lang="en-US" sz="2400" u="sng" dirty="0"/>
              <a:t>detected</a:t>
            </a:r>
            <a:r>
              <a:rPr lang="en-US" sz="2400" dirty="0"/>
              <a:t>”</a:t>
            </a:r>
          </a:p>
          <a:p>
            <a:pPr marL="0" indent="0">
              <a:buNone/>
            </a:pPr>
            <a:r>
              <a:rPr lang="en-US" sz="2400" dirty="0"/>
              <a:t>Until a process goes out of control, we just have noise and common cause variation. If we used the control limits from the 1988 data in #7 above, we see when the data went out of control.</a:t>
            </a:r>
          </a:p>
          <a:p>
            <a:pPr marL="0" indent="0">
              <a:buNone/>
            </a:pPr>
            <a:endParaRPr lang="en-US" sz="2400" dirty="0"/>
          </a:p>
          <a:p>
            <a:pPr marL="0" indent="0">
              <a:buNone/>
            </a:pPr>
            <a:r>
              <a:rPr lang="en-US" sz="2400" dirty="0"/>
              <a:t>Note: Up is not always favorable. We need to check the type of data we are plotting. A decrease in a deficit is favorable</a:t>
            </a:r>
          </a:p>
        </p:txBody>
      </p:sp>
    </p:spTree>
    <p:extLst>
      <p:ext uri="{BB962C8B-B14F-4D97-AF65-F5344CB8AC3E}">
        <p14:creationId xmlns:p14="http://schemas.microsoft.com/office/powerpoint/2010/main" val="1496487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277" y="104408"/>
            <a:ext cx="10515600" cy="1325563"/>
          </a:xfrm>
        </p:spPr>
        <p:txBody>
          <a:bodyPr/>
          <a:lstStyle/>
          <a:p>
            <a:r>
              <a:rPr lang="en-US" dirty="0"/>
              <a:t>Intro to Time Series</a:t>
            </a:r>
          </a:p>
        </p:txBody>
      </p:sp>
      <p:sp>
        <p:nvSpPr>
          <p:cNvPr id="5" name="Content Placeholder 4"/>
          <p:cNvSpPr txBox="1">
            <a:spLocks noGrp="1"/>
          </p:cNvSpPr>
          <p:nvPr>
            <p:ph idx="1"/>
          </p:nvPr>
        </p:nvSpPr>
        <p:spPr>
          <a:xfrm>
            <a:off x="838200" y="1429971"/>
            <a:ext cx="10515600" cy="5107039"/>
          </a:xfrm>
          <a:prstGeom prst="rect">
            <a:avLst/>
          </a:prstGeom>
          <a:noFill/>
        </p:spPr>
        <p:txBody>
          <a:bodyPr wrap="square" rtlCol="0">
            <a:spAutoFit/>
          </a:bodyPr>
          <a:lstStyle/>
          <a:p>
            <a:r>
              <a:rPr lang="en-US" sz="2400" b="1" dirty="0"/>
              <a:t>Time series analysis</a:t>
            </a:r>
            <a:r>
              <a:rPr lang="en-US" sz="2400" dirty="0"/>
              <a:t> comprises methods for analyzing </a:t>
            </a:r>
            <a:r>
              <a:rPr lang="en-US" sz="2400" b="1" dirty="0"/>
              <a:t>time series</a:t>
            </a:r>
            <a:r>
              <a:rPr lang="en-US" sz="2400" dirty="0"/>
              <a:t> data in order to extract meaningful statistics and other characteristics of the data.</a:t>
            </a:r>
          </a:p>
          <a:p>
            <a:endParaRPr lang="en-US" sz="2400" dirty="0"/>
          </a:p>
          <a:p>
            <a:r>
              <a:rPr lang="en-US" sz="2400" dirty="0"/>
              <a:t>Data is collected at regular intervals over a given time period. </a:t>
            </a:r>
          </a:p>
          <a:p>
            <a:endParaRPr lang="en-US" sz="2400" b="1" dirty="0"/>
          </a:p>
          <a:p>
            <a:r>
              <a:rPr lang="en-US" sz="2400" b="1" dirty="0"/>
              <a:t>Time series</a:t>
            </a:r>
            <a:r>
              <a:rPr lang="en-US" sz="2400" dirty="0"/>
              <a:t> forecasting is the use of a model to predict future values based on previously observed values. (a bit like looking in the rear view mirror to predict the future)</a:t>
            </a:r>
          </a:p>
          <a:p>
            <a:endParaRPr lang="en-US" sz="2400" dirty="0"/>
          </a:p>
          <a:p>
            <a:r>
              <a:rPr lang="en-US" sz="2400" dirty="0"/>
              <a:t>Time = input variable, Time Series =output variable</a:t>
            </a:r>
          </a:p>
          <a:p>
            <a:endParaRPr lang="en-US" sz="2400" dirty="0"/>
          </a:p>
          <a:p>
            <a:r>
              <a:rPr lang="en-US" sz="2400" dirty="0"/>
              <a:t>Y = f(?)</a:t>
            </a:r>
          </a:p>
        </p:txBody>
      </p:sp>
    </p:spTree>
    <p:extLst>
      <p:ext uri="{BB962C8B-B14F-4D97-AF65-F5344CB8AC3E}">
        <p14:creationId xmlns:p14="http://schemas.microsoft.com/office/powerpoint/2010/main" val="663015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 to Time Series</a:t>
            </a:r>
          </a:p>
        </p:txBody>
      </p:sp>
      <p:sp>
        <p:nvSpPr>
          <p:cNvPr id="4" name="Content Placeholder 3"/>
          <p:cNvSpPr txBox="1">
            <a:spLocks noGrp="1"/>
          </p:cNvSpPr>
          <p:nvPr>
            <p:ph idx="1"/>
          </p:nvPr>
        </p:nvSpPr>
        <p:spPr>
          <a:xfrm>
            <a:off x="838200" y="1465140"/>
            <a:ext cx="10515600" cy="4864922"/>
          </a:xfrm>
          <a:prstGeom prst="rect">
            <a:avLst/>
          </a:prstGeom>
          <a:noFill/>
        </p:spPr>
        <p:txBody>
          <a:bodyPr wrap="square" rtlCol="0">
            <a:spAutoFit/>
          </a:bodyPr>
          <a:lstStyle/>
          <a:p>
            <a:pPr marL="0" indent="0">
              <a:buNone/>
            </a:pPr>
            <a:r>
              <a:rPr lang="en-US" b="1" dirty="0"/>
              <a:t>Potential Components of Variation:</a:t>
            </a:r>
            <a:endParaRPr lang="en-US" dirty="0"/>
          </a:p>
          <a:p>
            <a:pPr marL="342900" indent="-342900">
              <a:buFont typeface="+mj-lt"/>
              <a:buAutoNum type="arabicPeriod"/>
            </a:pPr>
            <a:r>
              <a:rPr lang="en-US" sz="1600" dirty="0"/>
              <a:t>Trend</a:t>
            </a:r>
          </a:p>
          <a:p>
            <a:pPr marL="800100" lvl="1" indent="-342900">
              <a:buFont typeface="Arial" panose="020B0604020202020204" pitchFamily="34" charset="0"/>
              <a:buChar char="•"/>
            </a:pPr>
            <a:r>
              <a:rPr lang="en-US" sz="1600" dirty="0"/>
              <a:t>Long-term rise and fall</a:t>
            </a:r>
          </a:p>
          <a:p>
            <a:pPr marL="800100" lvl="1" indent="-342900">
              <a:buFont typeface="Arial" panose="020B0604020202020204" pitchFamily="34" charset="0"/>
              <a:buChar char="•"/>
            </a:pPr>
            <a:endParaRPr lang="en-US" sz="1600" dirty="0"/>
          </a:p>
          <a:p>
            <a:pPr marL="342900" indent="-342900">
              <a:buFont typeface="+mj-lt"/>
              <a:buAutoNum type="arabicPeriod"/>
            </a:pPr>
            <a:r>
              <a:rPr lang="en-US" sz="1600" dirty="0"/>
              <a:t>Calendar cycles</a:t>
            </a:r>
          </a:p>
          <a:p>
            <a:pPr marL="800100" lvl="1" indent="-342900">
              <a:buFont typeface="Arial" panose="020B0604020202020204" pitchFamily="34" charset="0"/>
              <a:buChar char="•"/>
            </a:pPr>
            <a:r>
              <a:rPr lang="en-US" sz="1600" dirty="0"/>
              <a:t>Seasonality</a:t>
            </a:r>
          </a:p>
          <a:p>
            <a:pPr marL="800100" lvl="1" indent="-342900">
              <a:buFont typeface="Arial" panose="020B0604020202020204" pitchFamily="34" charset="0"/>
              <a:buChar char="•"/>
            </a:pPr>
            <a:endParaRPr lang="en-US" sz="1600" dirty="0"/>
          </a:p>
          <a:p>
            <a:pPr marL="342900" indent="-342900">
              <a:buFont typeface="+mj-lt"/>
              <a:buAutoNum type="arabicPeriod"/>
            </a:pPr>
            <a:r>
              <a:rPr lang="en-US" sz="1600" dirty="0"/>
              <a:t>Business cycles</a:t>
            </a:r>
          </a:p>
          <a:p>
            <a:pPr marL="800100" lvl="1" indent="-342900">
              <a:buFont typeface="Arial" panose="020B0604020202020204" pitchFamily="34" charset="0"/>
              <a:buChar char="•"/>
            </a:pPr>
            <a:r>
              <a:rPr lang="en-US" sz="1600" dirty="0"/>
              <a:t>Affected by American politics</a:t>
            </a:r>
          </a:p>
          <a:p>
            <a:pPr marL="800100" lvl="1" indent="-342900">
              <a:buFont typeface="Arial" panose="020B0604020202020204" pitchFamily="34" charset="0"/>
              <a:buChar char="•"/>
            </a:pPr>
            <a:endParaRPr lang="en-US" sz="1600" dirty="0"/>
          </a:p>
          <a:p>
            <a:pPr marL="342900" indent="-342900">
              <a:buFont typeface="+mj-lt"/>
              <a:buAutoNum type="arabicPeriod"/>
            </a:pPr>
            <a:r>
              <a:rPr lang="en-US" sz="1600" dirty="0"/>
              <a:t>Autoregressive behavior - </a:t>
            </a:r>
            <a:r>
              <a:rPr lang="en-US" sz="1600" b="1" u="sng" dirty="0">
                <a:solidFill>
                  <a:srgbClr val="FF0000"/>
                </a:solidFill>
              </a:rPr>
              <a:t>An autoregressive process operates under the premise that past values have an effect on current values. </a:t>
            </a:r>
          </a:p>
          <a:p>
            <a:pPr marL="0" indent="0">
              <a:buNone/>
            </a:pPr>
            <a:endParaRPr lang="en-US" sz="1600" b="1" u="sng" dirty="0">
              <a:solidFill>
                <a:srgbClr val="FF0000"/>
              </a:solidFill>
            </a:endParaRPr>
          </a:p>
          <a:p>
            <a:pPr marL="0" indent="0">
              <a:buNone/>
            </a:pPr>
            <a:r>
              <a:rPr lang="en-US" sz="1600" dirty="0"/>
              <a:t>5.    Random variation</a:t>
            </a:r>
          </a:p>
          <a:p>
            <a:endParaRPr lang="en-US" sz="1600" dirty="0"/>
          </a:p>
        </p:txBody>
      </p:sp>
    </p:spTree>
    <p:extLst>
      <p:ext uri="{BB962C8B-B14F-4D97-AF65-F5344CB8AC3E}">
        <p14:creationId xmlns:p14="http://schemas.microsoft.com/office/powerpoint/2010/main" val="1141636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Autocorrelation</a:t>
            </a:r>
          </a:p>
        </p:txBody>
      </p:sp>
      <p:sp>
        <p:nvSpPr>
          <p:cNvPr id="4" name="Rectangle 3"/>
          <p:cNvSpPr/>
          <p:nvPr/>
        </p:nvSpPr>
        <p:spPr>
          <a:xfrm>
            <a:off x="838200" y="1921058"/>
            <a:ext cx="9085277" cy="1015663"/>
          </a:xfrm>
          <a:prstGeom prst="rect">
            <a:avLst/>
          </a:prstGeom>
        </p:spPr>
        <p:txBody>
          <a:bodyPr wrap="square">
            <a:spAutoFit/>
          </a:bodyPr>
          <a:lstStyle/>
          <a:p>
            <a:r>
              <a:rPr lang="en-US" sz="2000" dirty="0"/>
              <a:t>Regression on Time Series Data</a:t>
            </a:r>
          </a:p>
          <a:p>
            <a:r>
              <a:rPr lang="en-US" sz="2000" dirty="0"/>
              <a:t>Modeling trend and seasonal components may not generate random residuals</a:t>
            </a:r>
          </a:p>
          <a:p>
            <a:r>
              <a:rPr lang="en-US" sz="2000" dirty="0"/>
              <a:t>Residual plots help assess the fit of a regression line</a:t>
            </a:r>
          </a:p>
        </p:txBody>
      </p:sp>
      <p:pic>
        <p:nvPicPr>
          <p:cNvPr id="5" name="Picture 4"/>
          <p:cNvPicPr>
            <a:picLocks noChangeAspect="1"/>
          </p:cNvPicPr>
          <p:nvPr/>
        </p:nvPicPr>
        <p:blipFill>
          <a:blip r:embed="rId2"/>
          <a:stretch>
            <a:fillRect/>
          </a:stretch>
        </p:blipFill>
        <p:spPr>
          <a:xfrm>
            <a:off x="122849" y="3135577"/>
            <a:ext cx="7426675" cy="3237927"/>
          </a:xfrm>
          <a:prstGeom prst="rect">
            <a:avLst/>
          </a:prstGeom>
        </p:spPr>
      </p:pic>
      <p:sp>
        <p:nvSpPr>
          <p:cNvPr id="6" name="Rectangle 5"/>
          <p:cNvSpPr/>
          <p:nvPr/>
        </p:nvSpPr>
        <p:spPr>
          <a:xfrm>
            <a:off x="7549524" y="3429000"/>
            <a:ext cx="3804276" cy="2800767"/>
          </a:xfrm>
          <a:prstGeom prst="rect">
            <a:avLst/>
          </a:prstGeom>
        </p:spPr>
        <p:txBody>
          <a:bodyPr wrap="square">
            <a:spAutoFit/>
          </a:bodyPr>
          <a:lstStyle/>
          <a:p>
            <a:r>
              <a:rPr lang="en-US" sz="1600" dirty="0"/>
              <a:t>DEFINITION of 'Autocorrelation'</a:t>
            </a:r>
          </a:p>
          <a:p>
            <a:r>
              <a:rPr lang="en-US" sz="1600" u="sng" dirty="0"/>
              <a:t>A mathematical representation of the degree of similarity between a given time series and a lagged version of itself over successive time intervals.</a:t>
            </a:r>
            <a:r>
              <a:rPr lang="en-US" sz="1600" dirty="0"/>
              <a:t> It is the same as calculating the correlation between two different time series, except that the same time series is used twice - once in its original form and once lagged one http://www.investopedia.com/terms/a/autocorrelation.asp#ixzz3cU65w3O0 </a:t>
            </a:r>
          </a:p>
        </p:txBody>
      </p:sp>
    </p:spTree>
    <p:extLst>
      <p:ext uri="{BB962C8B-B14F-4D97-AF65-F5344CB8AC3E}">
        <p14:creationId xmlns:p14="http://schemas.microsoft.com/office/powerpoint/2010/main" val="87487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14624</TotalTime>
  <Words>3027</Words>
  <Application>Microsoft Macintosh PowerPoint</Application>
  <PresentationFormat>Widescreen</PresentationFormat>
  <Paragraphs>320</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Helvetica</vt:lpstr>
      <vt:lpstr>Symbol</vt:lpstr>
      <vt:lpstr>Times New Roman</vt:lpstr>
      <vt:lpstr>Office Theme</vt:lpstr>
      <vt:lpstr>MCB 638 </vt:lpstr>
      <vt:lpstr>Agenda for Live Session 9</vt:lpstr>
      <vt:lpstr>Process Learnings</vt:lpstr>
      <vt:lpstr>Tip: Watch out!</vt:lpstr>
      <vt:lpstr>Here’s Why</vt:lpstr>
      <vt:lpstr>Control Chart HW</vt:lpstr>
      <vt:lpstr>Intro to Time Series</vt:lpstr>
      <vt:lpstr>Intro to Time Series</vt:lpstr>
      <vt:lpstr>Autocorrelation</vt:lpstr>
      <vt:lpstr>Autocorrelation</vt:lpstr>
      <vt:lpstr>Is Autocorrelation Present?</vt:lpstr>
      <vt:lpstr>Time Series Analysis</vt:lpstr>
      <vt:lpstr>First Order Autoregressive Model (AR 1)</vt:lpstr>
      <vt:lpstr>Moving Average Forecast Model</vt:lpstr>
      <vt:lpstr>Moving Average Forecast Model</vt:lpstr>
      <vt:lpstr>Exponential Smoothing Model</vt:lpstr>
      <vt:lpstr>Excel tips </vt:lpstr>
      <vt:lpstr>Time Series Analysis</vt:lpstr>
      <vt:lpstr>PowerPoint Presentation</vt:lpstr>
      <vt:lpstr>PowerPoint Presentation</vt:lpstr>
      <vt:lpstr>PowerPoint Presentation</vt:lpstr>
      <vt:lpstr>PowerPoint Presentation</vt:lpstr>
      <vt:lpstr>PowerPoint Presentation</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MCB 638</dc:title>
  <dc:creator>Darlene's Work</dc:creator>
  <cp:lastModifiedBy>Sathish Kumar Rajendiran</cp:lastModifiedBy>
  <cp:revision>101</cp:revision>
  <dcterms:created xsi:type="dcterms:W3CDTF">2015-10-11T22:29:25Z</dcterms:created>
  <dcterms:modified xsi:type="dcterms:W3CDTF">2020-03-10T01:52:10Z</dcterms:modified>
</cp:coreProperties>
</file>