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92" r:id="rId5"/>
    <p:sldId id="294" r:id="rId6"/>
    <p:sldId id="296" r:id="rId7"/>
    <p:sldId id="302" r:id="rId8"/>
    <p:sldId id="301" r:id="rId9"/>
    <p:sldId id="299" r:id="rId10"/>
    <p:sldId id="300" r:id="rId11"/>
    <p:sldId id="303" r:id="rId12"/>
    <p:sldId id="304" r:id="rId13"/>
    <p:sldId id="257" r:id="rId14"/>
  </p:sldIdLst>
  <p:sldSz cx="12239625" cy="91805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1">
          <p15:clr>
            <a:srgbClr val="A4A3A4"/>
          </p15:clr>
        </p15:guide>
        <p15:guide id="2" pos="385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h Rajagopalan" initials="AR" lastIdx="2" clrIdx="0">
    <p:extLst>
      <p:ext uri="{19B8F6BF-5375-455C-9EA6-DF929625EA0E}">
        <p15:presenceInfo xmlns:p15="http://schemas.microsoft.com/office/powerpoint/2012/main" userId="S-1-5-21-2450110276-2749188549-1729608890-114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>
        <p:scale>
          <a:sx n="150" d="100"/>
          <a:sy n="150" d="100"/>
        </p:scale>
        <p:origin x="-3972" y="-204"/>
      </p:cViewPr>
      <p:guideLst>
        <p:guide orient="horz" pos="2891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66EBB-0E58-47B2-8EA8-A694003FD0F2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50299-5D49-4341-93C4-E56654763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3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ogo only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44" y="3780000"/>
            <a:ext cx="3124206" cy="173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28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small text)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2415733"/>
            <a:ext cx="6480000" cy="43483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509" y="2899096"/>
            <a:ext cx="6480000" cy="2174161"/>
          </a:xfrm>
        </p:spPr>
        <p:txBody>
          <a:bodyPr/>
          <a:lstStyle>
            <a:lvl1pPr>
              <a:lnSpc>
                <a:spcPct val="100000"/>
              </a:lnSpc>
              <a:defRPr sz="30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rgbClr val="FFFFFF"/>
                </a:solidFill>
              </a:rPr>
              <a:t>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185571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(small text) (blank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2415733"/>
            <a:ext cx="6480000" cy="43483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509" y="2899096"/>
            <a:ext cx="6480000" cy="2174161"/>
          </a:xfrm>
        </p:spPr>
        <p:txBody>
          <a:bodyPr/>
          <a:lstStyle>
            <a:lvl1pPr>
              <a:lnSpc>
                <a:spcPct val="100000"/>
              </a:lnSpc>
              <a:defRPr sz="30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rgbClr val="FFFFFF"/>
                </a:solidFill>
              </a:rPr>
              <a:t>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3023705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3020400"/>
            <a:ext cx="11232000" cy="3140455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55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5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pin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3020400"/>
            <a:ext cx="11232000" cy="3140455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55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17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3020400"/>
            <a:ext cx="11232000" cy="3140455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55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56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blank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3020400"/>
            <a:ext cx="11232000" cy="3140455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55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27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415734"/>
            <a:ext cx="7632000" cy="1304497"/>
          </a:xfrm>
        </p:spPr>
        <p:txBody>
          <a:bodyPr/>
          <a:lstStyle>
            <a:lvl1pPr>
              <a:defRPr sz="6000" b="0" i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3720231"/>
            <a:ext cx="7596000" cy="4251693"/>
          </a:xfrm>
        </p:spPr>
        <p:txBody>
          <a:bodyPr/>
          <a:lstStyle>
            <a:lvl1pPr>
              <a:spcAft>
                <a:spcPts val="0"/>
              </a:spcAft>
              <a:defRPr sz="2700" b="0" i="0" baseline="0">
                <a:latin typeface="+mn-lt"/>
              </a:defRPr>
            </a:lvl1pPr>
            <a:lvl2pPr marL="180000" indent="-180000">
              <a:spcAft>
                <a:spcPts val="0"/>
              </a:spcAft>
              <a:buFont typeface="BT Font Light" panose="020B0403030204020203" pitchFamily="34" charset="0"/>
              <a:buChar char="–"/>
              <a:defRPr sz="2700" baseline="0"/>
            </a:lvl2pPr>
            <a:lvl3pPr marL="360000" indent="-180000">
              <a:buFont typeface="BT Font Light" panose="020B0403030204020203" pitchFamily="34" charset="0"/>
              <a:buChar char="&gt;"/>
              <a:defRPr sz="2700" baseline="0"/>
            </a:lvl3pPr>
            <a:lvl4pPr marL="540000" indent="-180000">
              <a:buFont typeface="BT Font Light" panose="020B0403030204020203" pitchFamily="34" charset="0"/>
              <a:buChar char="–"/>
              <a:defRPr sz="2700" baseline="0"/>
            </a:lvl4pPr>
            <a:lvl5pPr marL="720000" indent="-180000">
              <a:buFont typeface="BT Font Light" panose="020B0403030204020203" pitchFamily="34" charset="0"/>
              <a:buChar char="&gt;"/>
              <a:defRPr sz="27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356" y="8532000"/>
            <a:ext cx="780290" cy="43281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0724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3028959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2029217"/>
            <a:ext cx="7200000" cy="5991021"/>
          </a:xfrm>
        </p:spPr>
        <p:txBody>
          <a:bodyPr/>
          <a:lstStyle>
            <a:lvl1pPr>
              <a:spcAft>
                <a:spcPts val="0"/>
              </a:spcAft>
              <a:defRPr sz="2700" b="0" i="0" baseline="0">
                <a:latin typeface="+mn-lt"/>
              </a:defRPr>
            </a:lvl1pPr>
            <a:lvl2pPr marL="180000" indent="-180000">
              <a:spcAft>
                <a:spcPts val="0"/>
              </a:spcAft>
              <a:buFont typeface="BT Font Light" panose="020B0403030204020203" pitchFamily="34" charset="0"/>
              <a:buChar char="–"/>
              <a:defRPr sz="2700" baseline="0"/>
            </a:lvl2pPr>
            <a:lvl3pPr marL="360000" indent="-180000">
              <a:buFont typeface="BT Font Light" panose="020B0403030204020203" pitchFamily="34" charset="0"/>
              <a:buChar char="&gt;"/>
              <a:defRPr sz="2700" baseline="0"/>
            </a:lvl3pPr>
            <a:lvl4pPr marL="540000" indent="-180000">
              <a:buFont typeface="BT Font Light" panose="020B0403030204020203" pitchFamily="34" charset="0"/>
              <a:buChar char="–"/>
              <a:defRPr sz="2700" baseline="0"/>
            </a:lvl4pPr>
            <a:lvl5pPr marL="720000" indent="-180000">
              <a:buFont typeface="BT Font Light" panose="020B0403030204020203" pitchFamily="34" charset="0"/>
              <a:buChar char="&gt;"/>
              <a:defRPr sz="27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84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2029217"/>
            <a:ext cx="6300000" cy="5991021"/>
          </a:xfrm>
        </p:spPr>
        <p:txBody>
          <a:bodyPr/>
          <a:lstStyle>
            <a:lvl1pPr>
              <a:spcAft>
                <a:spcPts val="0"/>
              </a:spcAft>
              <a:defRPr sz="2700" b="0" i="0" baseline="0">
                <a:latin typeface="+mn-lt"/>
              </a:defRPr>
            </a:lvl1pPr>
            <a:lvl2pPr marL="180000" indent="-180000">
              <a:spcAft>
                <a:spcPts val="0"/>
              </a:spcAft>
              <a:buFont typeface="BT Font Light" panose="020B0403030204020203" pitchFamily="34" charset="0"/>
              <a:buChar char="–"/>
              <a:defRPr sz="2700" baseline="0"/>
            </a:lvl2pPr>
            <a:lvl3pPr marL="360000" indent="-180000">
              <a:buFont typeface="BT Font Light" panose="020B0403030204020203" pitchFamily="34" charset="0"/>
              <a:buChar char="&gt;"/>
              <a:defRPr sz="2700" baseline="0"/>
            </a:lvl3pPr>
            <a:lvl4pPr marL="540000" indent="-180000">
              <a:buFont typeface="BT Font Light" panose="020B0403030204020203" pitchFamily="34" charset="0"/>
              <a:buChar char="–"/>
              <a:defRPr sz="2700" baseline="0"/>
            </a:lvl4pPr>
            <a:lvl5pPr marL="720000" indent="-180000">
              <a:buFont typeface="BT Font Light" panose="020B0403030204020203" pitchFamily="34" charset="0"/>
              <a:buChar char="&gt;"/>
              <a:defRPr sz="27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127875" y="2030400"/>
            <a:ext cx="4572000" cy="599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529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2029217"/>
            <a:ext cx="6300000" cy="5991021"/>
          </a:xfrm>
        </p:spPr>
        <p:txBody>
          <a:bodyPr/>
          <a:lstStyle>
            <a:lvl1pPr>
              <a:spcAft>
                <a:spcPts val="0"/>
              </a:spcAft>
              <a:defRPr sz="2700" b="0" i="0" baseline="0">
                <a:latin typeface="+mn-lt"/>
              </a:defRPr>
            </a:lvl1pPr>
            <a:lvl2pPr marL="180000" indent="-180000">
              <a:spcAft>
                <a:spcPts val="0"/>
              </a:spcAft>
              <a:buFont typeface="BT Font Light" panose="020B0403030204020203" pitchFamily="34" charset="0"/>
              <a:buChar char="–"/>
              <a:defRPr sz="2700" baseline="0"/>
            </a:lvl2pPr>
            <a:lvl3pPr marL="360000" indent="-180000">
              <a:buFont typeface="BT Font Light" panose="020B0403030204020203" pitchFamily="34" charset="0"/>
              <a:buChar char="&gt;"/>
              <a:defRPr sz="2700" baseline="0"/>
            </a:lvl3pPr>
            <a:lvl4pPr marL="540000" indent="-180000">
              <a:buFont typeface="BT Font Light" panose="020B0403030204020203" pitchFamily="34" charset="0"/>
              <a:buChar char="–"/>
              <a:defRPr sz="2700" baseline="0"/>
            </a:lvl4pPr>
            <a:lvl5pPr marL="720000" indent="-180000">
              <a:buFont typeface="BT Font Light" panose="020B0403030204020203" pitchFamily="34" charset="0"/>
              <a:buChar char="&gt;"/>
              <a:defRPr sz="27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7127875" y="2030400"/>
            <a:ext cx="4572000" cy="289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/>
          </p:nvPr>
        </p:nvSpPr>
        <p:spPr>
          <a:xfrm>
            <a:off x="7127875" y="5122800"/>
            <a:ext cx="4572000" cy="289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7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2415735"/>
            <a:ext cx="8640000" cy="1691014"/>
          </a:xfrm>
        </p:spPr>
        <p:txBody>
          <a:bodyPr/>
          <a:lstStyle>
            <a:lvl1pPr algn="l">
              <a:lnSpc>
                <a:spcPct val="85000"/>
              </a:lnSpc>
              <a:defRPr sz="5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875" y="4300337"/>
            <a:ext cx="8640000" cy="963834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date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British Telecommunications plc 2018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8" y="432000"/>
            <a:ext cx="1007999" cy="5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03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84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2029217"/>
            <a:ext cx="5544000" cy="599102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2029217"/>
            <a:ext cx="5544000" cy="599102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35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2029217"/>
            <a:ext cx="3646800" cy="599102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4800" y="2029217"/>
            <a:ext cx="3646800" cy="599102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085600" y="2029217"/>
            <a:ext cx="3646800" cy="5991021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9332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2029217"/>
            <a:ext cx="3888000" cy="599102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716000" y="2030400"/>
            <a:ext cx="34200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8280000" y="2030400"/>
            <a:ext cx="34200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825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2029217"/>
            <a:ext cx="3888000" cy="599102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3"/>
          </p:nvPr>
        </p:nvSpPr>
        <p:spPr>
          <a:xfrm>
            <a:off x="4716000" y="2030400"/>
            <a:ext cx="3420000" cy="289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5"/>
          </p:nvPr>
        </p:nvSpPr>
        <p:spPr>
          <a:xfrm>
            <a:off x="4716000" y="5072400"/>
            <a:ext cx="3420000" cy="289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6"/>
          </p:nvPr>
        </p:nvSpPr>
        <p:spPr>
          <a:xfrm>
            <a:off x="8280000" y="2030400"/>
            <a:ext cx="34200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967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2029217"/>
            <a:ext cx="3888000" cy="599102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4716000" y="2030400"/>
            <a:ext cx="3420000" cy="289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7"/>
          </p:nvPr>
        </p:nvSpPr>
        <p:spPr>
          <a:xfrm>
            <a:off x="4716000" y="5072400"/>
            <a:ext cx="3420000" cy="289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8"/>
          </p:nvPr>
        </p:nvSpPr>
        <p:spPr>
          <a:xfrm>
            <a:off x="8280000" y="2030400"/>
            <a:ext cx="3420000" cy="289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9"/>
          </p:nvPr>
        </p:nvSpPr>
        <p:spPr>
          <a:xfrm>
            <a:off x="8280000" y="5072400"/>
            <a:ext cx="3420000" cy="289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420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2029217"/>
            <a:ext cx="3646800" cy="118854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4800" y="2029217"/>
            <a:ext cx="3646800" cy="1188541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085600" y="2029217"/>
            <a:ext cx="3646800" cy="1188541"/>
          </a:xfrm>
        </p:spPr>
        <p:txBody>
          <a:bodyPr/>
          <a:lstStyle>
            <a:lvl2pPr>
              <a:defRPr sz="1800" baseline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/>
          </p:nvPr>
        </p:nvSpPr>
        <p:spPr>
          <a:xfrm>
            <a:off x="504000" y="3672000"/>
            <a:ext cx="3646800" cy="433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4294800" y="3672000"/>
            <a:ext cx="3646800" cy="433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6"/>
          </p:nvPr>
        </p:nvSpPr>
        <p:spPr>
          <a:xfrm>
            <a:off x="8085600" y="3672000"/>
            <a:ext cx="3646800" cy="433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992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000" y="7778665"/>
            <a:ext cx="3754800" cy="48314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04000" y="2030400"/>
            <a:ext cx="11232000" cy="556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867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38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356" y="8532000"/>
            <a:ext cx="780290" cy="4328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07244" y="8622704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37802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(blank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2415735"/>
            <a:ext cx="8640000" cy="1691014"/>
          </a:xfrm>
        </p:spPr>
        <p:txBody>
          <a:bodyPr/>
          <a:lstStyle>
            <a:lvl1pPr algn="l">
              <a:lnSpc>
                <a:spcPct val="85000"/>
              </a:lnSpc>
              <a:defRPr sz="5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875" y="4300337"/>
            <a:ext cx="8640000" cy="963834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date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8" y="432000"/>
            <a:ext cx="1007999" cy="5591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rgbClr val="FFFFFF"/>
                </a:solidFill>
              </a:rPr>
              <a:t>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3977017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large text)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2415733"/>
            <a:ext cx="8640000" cy="217416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55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rgbClr val="FFFFFF"/>
                </a:solidFill>
              </a:rPr>
              <a:t>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32845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large text) (pin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2415733"/>
            <a:ext cx="8640000" cy="217416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55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rgbClr val="FFFFFF"/>
                </a:solidFill>
              </a:rPr>
              <a:t>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65846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large text)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2415733"/>
            <a:ext cx="8640000" cy="217416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55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rgbClr val="FFFFFF"/>
                </a:solidFill>
              </a:rPr>
              <a:t>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110352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(large text) (blank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2415733"/>
            <a:ext cx="8640000" cy="217416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55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rgbClr val="FFFFFF"/>
                </a:solidFill>
              </a:rPr>
              <a:t>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320570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small text)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2415733"/>
            <a:ext cx="6480000" cy="43483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509" y="2899096"/>
            <a:ext cx="6480000" cy="2174161"/>
          </a:xfrm>
        </p:spPr>
        <p:txBody>
          <a:bodyPr/>
          <a:lstStyle>
            <a:lvl1pPr>
              <a:lnSpc>
                <a:spcPct val="100000"/>
              </a:lnSpc>
              <a:defRPr sz="30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rgbClr val="FFFFFF"/>
                </a:solidFill>
              </a:rPr>
              <a:t>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232211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small text) (pin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2415733"/>
            <a:ext cx="6480000" cy="43483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8524800"/>
            <a:ext cx="3600000" cy="38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509" y="2899096"/>
            <a:ext cx="6480000" cy="2174161"/>
          </a:xfrm>
        </p:spPr>
        <p:txBody>
          <a:bodyPr/>
          <a:lstStyle>
            <a:lvl1pPr>
              <a:lnSpc>
                <a:spcPct val="100000"/>
              </a:lnSpc>
              <a:defRPr sz="30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rgbClr val="FFFFFF"/>
                </a:solidFill>
              </a:rPr>
              <a:t>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306297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434832"/>
            <a:ext cx="11232000" cy="5797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2029217"/>
            <a:ext cx="11232000" cy="59910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27924" y="8524800"/>
            <a:ext cx="3600000" cy="3855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4000" y="8524999"/>
            <a:ext cx="360000" cy="3855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4000" y="1256182"/>
            <a:ext cx="11232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356" y="8532000"/>
            <a:ext cx="780290" cy="4328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7484" y="8648918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37432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88" r:id="rId3"/>
    <p:sldLayoutId id="2147483651" r:id="rId4"/>
    <p:sldLayoutId id="2147483656" r:id="rId5"/>
    <p:sldLayoutId id="2147483657" r:id="rId6"/>
    <p:sldLayoutId id="2147483689" r:id="rId7"/>
    <p:sldLayoutId id="2147483668" r:id="rId8"/>
    <p:sldLayoutId id="2147483669" r:id="rId9"/>
    <p:sldLayoutId id="2147483670" r:id="rId10"/>
    <p:sldLayoutId id="2147483690" r:id="rId11"/>
    <p:sldLayoutId id="2147483674" r:id="rId12"/>
    <p:sldLayoutId id="2147483675" r:id="rId13"/>
    <p:sldLayoutId id="2147483676" r:id="rId14"/>
    <p:sldLayoutId id="2147483691" r:id="rId15"/>
    <p:sldLayoutId id="2147483687" r:id="rId16"/>
    <p:sldLayoutId id="2147483684" r:id="rId17"/>
    <p:sldLayoutId id="2147483685" r:id="rId18"/>
    <p:sldLayoutId id="2147483686" r:id="rId19"/>
    <p:sldLayoutId id="2147483650" r:id="rId20"/>
    <p:sldLayoutId id="2147483652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54" r:id="rId28"/>
    <p:sldLayoutId id="2147483655" r:id="rId29"/>
  </p:sldLayoutIdLst>
  <p:hf hdr="0" ftr="0"/>
  <p:txStyles>
    <p:titleStyle>
      <a:lvl1pPr algn="l" defTabSz="912114" rtl="0" eaLnBrk="1" latinLnBrk="0" hangingPunct="1">
        <a:spcBef>
          <a:spcPct val="0"/>
        </a:spcBef>
        <a:buNone/>
        <a:defRPr sz="30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None/>
        <a:defRPr sz="1800" b="1" i="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&gt;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09" userDrawn="1">
          <p15:clr>
            <a:srgbClr val="F26B43"/>
          </p15:clr>
        </p15:guide>
        <p15:guide id="2" pos="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2415734"/>
            <a:ext cx="8136092" cy="2318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Design QC Administration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602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47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2</a:t>
            </a:fld>
            <a:endParaRPr lang="en-GB"/>
          </a:p>
        </p:txBody>
      </p:sp>
      <p:sp>
        <p:nvSpPr>
          <p:cNvPr id="8" name="Rounded Rectangle 7"/>
          <p:cNvSpPr/>
          <p:nvPr/>
        </p:nvSpPr>
        <p:spPr bwMode="auto">
          <a:xfrm>
            <a:off x="247720" y="112124"/>
            <a:ext cx="11744184" cy="517692"/>
          </a:xfrm>
          <a:prstGeom prst="roundRect">
            <a:avLst/>
          </a:prstGeom>
          <a:gradFill rotWithShape="1">
            <a:gsLst>
              <a:gs pos="0">
                <a:srgbClr val="321E5B">
                  <a:shade val="51000"/>
                  <a:satMod val="130000"/>
                </a:srgbClr>
              </a:gs>
              <a:gs pos="80000">
                <a:srgbClr val="321E5B">
                  <a:shade val="93000"/>
                  <a:satMod val="130000"/>
                </a:srgbClr>
              </a:gs>
              <a:gs pos="100000">
                <a:srgbClr val="321E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21E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68544" tIns="34290" rIns="68544" bIns="34290" anchor="ctr"/>
          <a:lstStyle/>
          <a:p>
            <a:pPr defTabSz="685366">
              <a:defRPr/>
            </a:pPr>
            <a:r>
              <a:rPr lang="en-GB" sz="2200" kern="0" dirty="0">
                <a:solidFill>
                  <a:prstClr val="white"/>
                </a:solidFill>
                <a:latin typeface="Calibri" panose="020F0502020204030204" pitchFamily="34" charset="0"/>
              </a:rPr>
              <a:t>SharePoint Initial Screen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E5D68F-BB49-457A-ABE5-C4769078C4E6}"/>
              </a:ext>
            </a:extLst>
          </p:cNvPr>
          <p:cNvSpPr/>
          <p:nvPr/>
        </p:nvSpPr>
        <p:spPr>
          <a:xfrm>
            <a:off x="223954" y="1918390"/>
            <a:ext cx="3733101" cy="159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BT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31D09A-A40A-4CF4-9C47-CCF528804D79}"/>
              </a:ext>
            </a:extLst>
          </p:cNvPr>
          <p:cNvSpPr/>
          <p:nvPr/>
        </p:nvSpPr>
        <p:spPr>
          <a:xfrm>
            <a:off x="4175596" y="1918391"/>
            <a:ext cx="3733101" cy="159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Reactivation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FE4B19-DB46-4ED6-98A1-DCB987C2C8B8}"/>
              </a:ext>
            </a:extLst>
          </p:cNvPr>
          <p:cNvSpPr/>
          <p:nvPr/>
        </p:nvSpPr>
        <p:spPr>
          <a:xfrm>
            <a:off x="8072652" y="1918390"/>
            <a:ext cx="3892919" cy="159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 Reset/Forgotten Login Name/ Forgotten 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31A9AE-9DD7-4409-9EC0-A3DA15F5FD20}"/>
              </a:ext>
            </a:extLst>
          </p:cNvPr>
          <p:cNvSpPr/>
          <p:nvPr/>
        </p:nvSpPr>
        <p:spPr>
          <a:xfrm>
            <a:off x="247720" y="3794383"/>
            <a:ext cx="3733101" cy="159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Additional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C75CF5-C81F-4E45-89E1-A1D1AE903E66}"/>
              </a:ext>
            </a:extLst>
          </p:cNvPr>
          <p:cNvSpPr/>
          <p:nvPr/>
        </p:nvSpPr>
        <p:spPr>
          <a:xfrm>
            <a:off x="4175596" y="3794383"/>
            <a:ext cx="3733101" cy="159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Partner users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13DFA-DF39-4DA7-AD33-1E9848530D9F}"/>
              </a:ext>
            </a:extLst>
          </p:cNvPr>
          <p:cNvSpPr/>
          <p:nvPr/>
        </p:nvSpPr>
        <p:spPr>
          <a:xfrm>
            <a:off x="8114581" y="3814142"/>
            <a:ext cx="3733101" cy="159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Unlocking Account</a:t>
            </a:r>
          </a:p>
        </p:txBody>
      </p:sp>
    </p:spTree>
    <p:extLst>
      <p:ext uri="{BB962C8B-B14F-4D97-AF65-F5344CB8AC3E}">
        <p14:creationId xmlns:p14="http://schemas.microsoft.com/office/powerpoint/2010/main" val="7457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42CAA4-4076-43E2-9BCA-F8BABCEFD5FA}"/>
              </a:ext>
            </a:extLst>
          </p:cNvPr>
          <p:cNvSpPr/>
          <p:nvPr/>
        </p:nvSpPr>
        <p:spPr>
          <a:xfrm>
            <a:off x="684000" y="1041253"/>
            <a:ext cx="10980428" cy="5709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3</a:t>
            </a:fld>
            <a:endParaRPr lang="en-GB"/>
          </a:p>
        </p:txBody>
      </p:sp>
      <p:sp>
        <p:nvSpPr>
          <p:cNvPr id="8" name="Rounded Rectangle 7"/>
          <p:cNvSpPr/>
          <p:nvPr/>
        </p:nvSpPr>
        <p:spPr bwMode="auto">
          <a:xfrm>
            <a:off x="247720" y="112124"/>
            <a:ext cx="11744184" cy="517692"/>
          </a:xfrm>
          <a:prstGeom prst="roundRect">
            <a:avLst/>
          </a:prstGeom>
          <a:gradFill rotWithShape="1">
            <a:gsLst>
              <a:gs pos="0">
                <a:srgbClr val="321E5B">
                  <a:shade val="51000"/>
                  <a:satMod val="130000"/>
                </a:srgbClr>
              </a:gs>
              <a:gs pos="80000">
                <a:srgbClr val="321E5B">
                  <a:shade val="93000"/>
                  <a:satMod val="130000"/>
                </a:srgbClr>
              </a:gs>
              <a:gs pos="100000">
                <a:srgbClr val="321E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21E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68544" tIns="34290" rIns="68544" bIns="34290" anchor="ctr"/>
          <a:lstStyle/>
          <a:p>
            <a:pPr defTabSz="685366">
              <a:defRPr/>
            </a:pPr>
            <a:r>
              <a:rPr lang="en-GB" sz="2200" kern="0" dirty="0">
                <a:solidFill>
                  <a:prstClr val="white"/>
                </a:solidFill>
                <a:latin typeface="Calibri" panose="020F0502020204030204" pitchFamily="34" charset="0"/>
              </a:rPr>
              <a:t>SharePoint New BT User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99ACCC-C0D1-44D9-9ACB-39D6B53A59B8}"/>
              </a:ext>
            </a:extLst>
          </p:cNvPr>
          <p:cNvGrpSpPr/>
          <p:nvPr/>
        </p:nvGrpSpPr>
        <p:grpSpPr>
          <a:xfrm>
            <a:off x="791220" y="1781944"/>
            <a:ext cx="9073008" cy="4755052"/>
            <a:chOff x="791220" y="1781944"/>
            <a:chExt cx="9073008" cy="475505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8604ED-0D18-4635-B004-B5781A5AE281}"/>
                </a:ext>
              </a:extLst>
            </p:cNvPr>
            <p:cNvSpPr txBox="1"/>
            <p:nvPr/>
          </p:nvSpPr>
          <p:spPr>
            <a:xfrm>
              <a:off x="791220" y="1791872"/>
              <a:ext cx="5616624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First Name (Full Name)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Second Name (Full Name)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Concatenation of Username (SME field)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Default Access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Access request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Email address (BT or EE)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55E070-24A3-41E7-83B7-E3F37889E695}"/>
                </a:ext>
              </a:extLst>
            </p:cNvPr>
            <p:cNvSpPr/>
            <p:nvPr/>
          </p:nvSpPr>
          <p:spPr>
            <a:xfrm>
              <a:off x="6004064" y="1781944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Default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9832A1-65D5-4F04-9606-920066120BC4}"/>
                </a:ext>
              </a:extLst>
            </p:cNvPr>
            <p:cNvSpPr/>
            <p:nvPr/>
          </p:nvSpPr>
          <p:spPr>
            <a:xfrm>
              <a:off x="6004064" y="2911533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 be filled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6174D-07CF-44E5-8EBB-AEF3C8D10839}"/>
                </a:ext>
              </a:extLst>
            </p:cNvPr>
            <p:cNvSpPr/>
            <p:nvPr/>
          </p:nvSpPr>
          <p:spPr>
            <a:xfrm>
              <a:off x="7876856" y="6019304"/>
              <a:ext cx="1584176" cy="517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 to Home Screen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3163AC-A320-43A7-B695-983FBDB84D37}"/>
                </a:ext>
              </a:extLst>
            </p:cNvPr>
            <p:cNvSpPr/>
            <p:nvPr/>
          </p:nvSpPr>
          <p:spPr>
            <a:xfrm>
              <a:off x="6047804" y="3438128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Central_live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A9F880-00FF-4878-9DAC-3F5FBE8174F1}"/>
                </a:ext>
              </a:extLst>
            </p:cNvPr>
            <p:cNvSpPr/>
            <p:nvPr/>
          </p:nvSpPr>
          <p:spPr>
            <a:xfrm>
              <a:off x="6004064" y="2358008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 be filled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CF1650-529C-4BF4-AD92-553BDB836EDC}"/>
                </a:ext>
              </a:extLst>
            </p:cNvPr>
            <p:cNvSpPr/>
            <p:nvPr/>
          </p:nvSpPr>
          <p:spPr>
            <a:xfrm>
              <a:off x="6047804" y="3942184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List to be provided by </a:t>
              </a:r>
              <a:r>
                <a:rPr lang="en-US" dirty="0" err="1">
                  <a:solidFill>
                    <a:schemeClr val="tx1"/>
                  </a:solidFill>
                </a:rPr>
                <a:t>andyllyod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BC5F832-7816-4DDB-8D8B-B13DFD4746C8}"/>
                </a:ext>
              </a:extLst>
            </p:cNvPr>
            <p:cNvSpPr/>
            <p:nvPr/>
          </p:nvSpPr>
          <p:spPr>
            <a:xfrm>
              <a:off x="6039822" y="4518248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 be filled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FF9B6F-20D3-4632-867A-C5CBDB5085B7}"/>
              </a:ext>
            </a:extLst>
          </p:cNvPr>
          <p:cNvSpPr txBox="1"/>
          <p:nvPr/>
        </p:nvSpPr>
        <p:spPr>
          <a:xfrm>
            <a:off x="864000" y="7110536"/>
            <a:ext cx="10800428" cy="10287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500" dirty="0"/>
              <a:t>If request is rejected user to raise it as new request based on the justification given by SME</a:t>
            </a:r>
          </a:p>
        </p:txBody>
      </p:sp>
    </p:spTree>
    <p:extLst>
      <p:ext uri="{BB962C8B-B14F-4D97-AF65-F5344CB8AC3E}">
        <p14:creationId xmlns:p14="http://schemas.microsoft.com/office/powerpoint/2010/main" val="1744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42CAA4-4076-43E2-9BCA-F8BABCEFD5FA}"/>
              </a:ext>
            </a:extLst>
          </p:cNvPr>
          <p:cNvSpPr/>
          <p:nvPr/>
        </p:nvSpPr>
        <p:spPr>
          <a:xfrm>
            <a:off x="586306" y="1233860"/>
            <a:ext cx="10980428" cy="7098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4</a:t>
            </a:fld>
            <a:endParaRPr lang="en-GB"/>
          </a:p>
        </p:txBody>
      </p:sp>
      <p:sp>
        <p:nvSpPr>
          <p:cNvPr id="8" name="Rounded Rectangle 7"/>
          <p:cNvSpPr/>
          <p:nvPr/>
        </p:nvSpPr>
        <p:spPr bwMode="auto">
          <a:xfrm>
            <a:off x="247720" y="112124"/>
            <a:ext cx="11744184" cy="517692"/>
          </a:xfrm>
          <a:prstGeom prst="roundRect">
            <a:avLst/>
          </a:prstGeom>
          <a:gradFill rotWithShape="1">
            <a:gsLst>
              <a:gs pos="0">
                <a:srgbClr val="321E5B">
                  <a:shade val="51000"/>
                  <a:satMod val="130000"/>
                </a:srgbClr>
              </a:gs>
              <a:gs pos="80000">
                <a:srgbClr val="321E5B">
                  <a:shade val="93000"/>
                  <a:satMod val="130000"/>
                </a:srgbClr>
              </a:gs>
              <a:gs pos="100000">
                <a:srgbClr val="321E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21E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68544" tIns="34290" rIns="68544" bIns="34290" anchor="ctr"/>
          <a:lstStyle/>
          <a:p>
            <a:pPr defTabSz="685366">
              <a:defRPr/>
            </a:pPr>
            <a:r>
              <a:rPr lang="en-GB" sz="2200" kern="0" dirty="0">
                <a:solidFill>
                  <a:prstClr val="white"/>
                </a:solidFill>
                <a:latin typeface="Calibri" panose="020F0502020204030204" pitchFamily="34" charset="0"/>
              </a:rPr>
              <a:t>SharePoint Partner Access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99ACCC-C0D1-44D9-9ACB-39D6B53A59B8}"/>
              </a:ext>
            </a:extLst>
          </p:cNvPr>
          <p:cNvGrpSpPr/>
          <p:nvPr/>
        </p:nvGrpSpPr>
        <p:grpSpPr>
          <a:xfrm>
            <a:off x="704617" y="1685396"/>
            <a:ext cx="9115870" cy="5281124"/>
            <a:chOff x="704198" y="1682326"/>
            <a:chExt cx="9160030" cy="54490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8604ED-0D18-4635-B004-B5781A5AE281}"/>
                </a:ext>
              </a:extLst>
            </p:cNvPr>
            <p:cNvSpPr txBox="1"/>
            <p:nvPr/>
          </p:nvSpPr>
          <p:spPr>
            <a:xfrm>
              <a:off x="704198" y="1682326"/>
              <a:ext cx="5616624" cy="5239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First Name (Full Name)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Second Name (Full Name)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Concatenation of Username (SME field)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Default Access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Access request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Email address (BT or EE)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Supplier Name (If BT FTE not applicable)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If supplier is missing add a note here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55E070-24A3-41E7-83B7-E3F37889E695}"/>
                </a:ext>
              </a:extLst>
            </p:cNvPr>
            <p:cNvSpPr/>
            <p:nvPr/>
          </p:nvSpPr>
          <p:spPr>
            <a:xfrm>
              <a:off x="6004064" y="1781944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Default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9832A1-65D5-4F04-9606-920066120BC4}"/>
                </a:ext>
              </a:extLst>
            </p:cNvPr>
            <p:cNvSpPr/>
            <p:nvPr/>
          </p:nvSpPr>
          <p:spPr>
            <a:xfrm>
              <a:off x="6004064" y="2911533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 be filled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79A720-5591-4399-9B66-1A8270789AD9}"/>
                </a:ext>
              </a:extLst>
            </p:cNvPr>
            <p:cNvSpPr/>
            <p:nvPr/>
          </p:nvSpPr>
          <p:spPr>
            <a:xfrm>
              <a:off x="1074219" y="6613687"/>
              <a:ext cx="1584176" cy="517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Approve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447345-221E-42C5-8477-7CD68FF6CF12}"/>
                </a:ext>
              </a:extLst>
            </p:cNvPr>
            <p:cNvSpPr/>
            <p:nvPr/>
          </p:nvSpPr>
          <p:spPr>
            <a:xfrm>
              <a:off x="4488893" y="6611296"/>
              <a:ext cx="1610701" cy="517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Reject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6174D-07CF-44E5-8EBB-AEF3C8D10839}"/>
                </a:ext>
              </a:extLst>
            </p:cNvPr>
            <p:cNvSpPr/>
            <p:nvPr/>
          </p:nvSpPr>
          <p:spPr>
            <a:xfrm>
              <a:off x="7876856" y="6613688"/>
              <a:ext cx="1584176" cy="517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 to Home Screen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3163AC-A320-43A7-B695-983FBDB84D37}"/>
                </a:ext>
              </a:extLst>
            </p:cNvPr>
            <p:cNvSpPr/>
            <p:nvPr/>
          </p:nvSpPr>
          <p:spPr>
            <a:xfrm>
              <a:off x="6047804" y="3438128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Central_live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A9F880-00FF-4878-9DAC-3F5FBE8174F1}"/>
                </a:ext>
              </a:extLst>
            </p:cNvPr>
            <p:cNvSpPr/>
            <p:nvPr/>
          </p:nvSpPr>
          <p:spPr>
            <a:xfrm>
              <a:off x="6004064" y="2358008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 be filled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CF1650-529C-4BF4-AD92-553BDB836EDC}"/>
                </a:ext>
              </a:extLst>
            </p:cNvPr>
            <p:cNvSpPr/>
            <p:nvPr/>
          </p:nvSpPr>
          <p:spPr>
            <a:xfrm>
              <a:off x="6047804" y="3942184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List to be provided by </a:t>
              </a:r>
              <a:r>
                <a:rPr lang="en-US" dirty="0" err="1">
                  <a:solidFill>
                    <a:schemeClr val="tx1"/>
                  </a:solidFill>
                </a:rPr>
                <a:t>andyllyod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BC5F832-7816-4DDB-8D8B-B13DFD4746C8}"/>
                </a:ext>
              </a:extLst>
            </p:cNvPr>
            <p:cNvSpPr/>
            <p:nvPr/>
          </p:nvSpPr>
          <p:spPr>
            <a:xfrm>
              <a:off x="6039822" y="4518248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 be filled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FF9B6F-20D3-4632-867A-C5CBDB5085B7}"/>
              </a:ext>
            </a:extLst>
          </p:cNvPr>
          <p:cNvSpPr txBox="1"/>
          <p:nvPr/>
        </p:nvSpPr>
        <p:spPr>
          <a:xfrm>
            <a:off x="864000" y="7110536"/>
            <a:ext cx="10800428" cy="10287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500" dirty="0"/>
              <a:t>If request is rejected user to raise it as new request based on the justification given by SME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EE1639-F6C3-4449-8883-D3FE306B1564}"/>
              </a:ext>
            </a:extLst>
          </p:cNvPr>
          <p:cNvSpPr/>
          <p:nvPr/>
        </p:nvSpPr>
        <p:spPr>
          <a:xfrm>
            <a:off x="6004064" y="4993594"/>
            <a:ext cx="38164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to be provided by </a:t>
            </a:r>
            <a:r>
              <a:rPr lang="en-US" dirty="0" err="1">
                <a:solidFill>
                  <a:schemeClr val="tx1"/>
                </a:solidFill>
              </a:rPr>
              <a:t>andyllyod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2B085A-399B-4458-91C6-EB682421AF87}"/>
              </a:ext>
            </a:extLst>
          </p:cNvPr>
          <p:cNvSpPr/>
          <p:nvPr/>
        </p:nvSpPr>
        <p:spPr>
          <a:xfrm>
            <a:off x="6022463" y="5886400"/>
            <a:ext cx="38164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to be provided by </a:t>
            </a:r>
            <a:r>
              <a:rPr lang="en-US" dirty="0" err="1">
                <a:solidFill>
                  <a:schemeClr val="tx1"/>
                </a:solidFill>
              </a:rPr>
              <a:t>andyllyod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9CADCF-3B89-4B98-9C43-BA6BCF9E658C}"/>
              </a:ext>
            </a:extLst>
          </p:cNvPr>
          <p:cNvSpPr/>
          <p:nvPr/>
        </p:nvSpPr>
        <p:spPr>
          <a:xfrm>
            <a:off x="6026209" y="5414271"/>
            <a:ext cx="38164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Click other if your supplier is not available </a:t>
            </a:r>
          </a:p>
        </p:txBody>
      </p:sp>
    </p:spTree>
    <p:extLst>
      <p:ext uri="{BB962C8B-B14F-4D97-AF65-F5344CB8AC3E}">
        <p14:creationId xmlns:p14="http://schemas.microsoft.com/office/powerpoint/2010/main" val="315727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42CAA4-4076-43E2-9BCA-F8BABCEFD5FA}"/>
              </a:ext>
            </a:extLst>
          </p:cNvPr>
          <p:cNvSpPr/>
          <p:nvPr/>
        </p:nvSpPr>
        <p:spPr>
          <a:xfrm>
            <a:off x="684000" y="1041253"/>
            <a:ext cx="10980428" cy="5709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Supplier Name (If BT FTE not applicable)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5</a:t>
            </a:fld>
            <a:endParaRPr lang="en-GB"/>
          </a:p>
        </p:txBody>
      </p:sp>
      <p:sp>
        <p:nvSpPr>
          <p:cNvPr id="8" name="Rounded Rectangle 7"/>
          <p:cNvSpPr/>
          <p:nvPr/>
        </p:nvSpPr>
        <p:spPr bwMode="auto">
          <a:xfrm>
            <a:off x="247720" y="112124"/>
            <a:ext cx="11744184" cy="517692"/>
          </a:xfrm>
          <a:prstGeom prst="roundRect">
            <a:avLst/>
          </a:prstGeom>
          <a:gradFill rotWithShape="1">
            <a:gsLst>
              <a:gs pos="0">
                <a:srgbClr val="321E5B">
                  <a:shade val="51000"/>
                  <a:satMod val="130000"/>
                </a:srgbClr>
              </a:gs>
              <a:gs pos="80000">
                <a:srgbClr val="321E5B">
                  <a:shade val="93000"/>
                  <a:satMod val="130000"/>
                </a:srgbClr>
              </a:gs>
              <a:gs pos="100000">
                <a:srgbClr val="321E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21E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68544" tIns="34290" rIns="68544" bIns="34290" anchor="ctr"/>
          <a:lstStyle/>
          <a:p>
            <a:pPr defTabSz="685366">
              <a:defRPr/>
            </a:pPr>
            <a:r>
              <a:rPr lang="en-GB" sz="2200" kern="0" dirty="0">
                <a:solidFill>
                  <a:prstClr val="white"/>
                </a:solidFill>
                <a:latin typeface="Calibri" panose="020F0502020204030204" pitchFamily="34" charset="0"/>
              </a:rPr>
              <a:t>SharePoint Additional Access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99ACCC-C0D1-44D9-9ACB-39D6B53A59B8}"/>
              </a:ext>
            </a:extLst>
          </p:cNvPr>
          <p:cNvGrpSpPr/>
          <p:nvPr/>
        </p:nvGrpSpPr>
        <p:grpSpPr>
          <a:xfrm>
            <a:off x="791220" y="1461609"/>
            <a:ext cx="9073008" cy="5105165"/>
            <a:chOff x="791220" y="1431831"/>
            <a:chExt cx="9073008" cy="51051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8604ED-0D18-4635-B004-B5781A5AE281}"/>
                </a:ext>
              </a:extLst>
            </p:cNvPr>
            <p:cNvSpPr txBox="1"/>
            <p:nvPr/>
          </p:nvSpPr>
          <p:spPr>
            <a:xfrm>
              <a:off x="791220" y="1791872"/>
              <a:ext cx="561662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Email address (BT or EE)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Login Name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Access request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Email address (BT or EE)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Supplier Name (If BT FTE not applicable)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If supplier is missing add a note here</a:t>
              </a:r>
            </a:p>
            <a:p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55E070-24A3-41E7-83B7-E3F37889E695}"/>
                </a:ext>
              </a:extLst>
            </p:cNvPr>
            <p:cNvSpPr/>
            <p:nvPr/>
          </p:nvSpPr>
          <p:spPr>
            <a:xfrm>
              <a:off x="6004064" y="1431831"/>
              <a:ext cx="3816424" cy="5147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 be filled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9832A1-65D5-4F04-9606-920066120BC4}"/>
                </a:ext>
              </a:extLst>
            </p:cNvPr>
            <p:cNvSpPr/>
            <p:nvPr/>
          </p:nvSpPr>
          <p:spPr>
            <a:xfrm>
              <a:off x="6004064" y="2911533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List to be provided by </a:t>
              </a:r>
              <a:r>
                <a:rPr lang="en-US" dirty="0" err="1">
                  <a:solidFill>
                    <a:schemeClr val="tx1"/>
                  </a:solidFill>
                </a:rPr>
                <a:t>andyllyod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79A720-5591-4399-9B66-1A8270789AD9}"/>
                </a:ext>
              </a:extLst>
            </p:cNvPr>
            <p:cNvSpPr/>
            <p:nvPr/>
          </p:nvSpPr>
          <p:spPr>
            <a:xfrm>
              <a:off x="1074219" y="5982456"/>
              <a:ext cx="1584176" cy="517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Approve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447345-221E-42C5-8477-7CD68FF6CF12}"/>
                </a:ext>
              </a:extLst>
            </p:cNvPr>
            <p:cNvSpPr/>
            <p:nvPr/>
          </p:nvSpPr>
          <p:spPr>
            <a:xfrm>
              <a:off x="4488893" y="5982456"/>
              <a:ext cx="1610701" cy="517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Reject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6174D-07CF-44E5-8EBB-AEF3C8D10839}"/>
                </a:ext>
              </a:extLst>
            </p:cNvPr>
            <p:cNvSpPr/>
            <p:nvPr/>
          </p:nvSpPr>
          <p:spPr>
            <a:xfrm>
              <a:off x="7876856" y="6019304"/>
              <a:ext cx="1584176" cy="517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 to Home Screen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3163AC-A320-43A7-B695-983FBDB84D37}"/>
                </a:ext>
              </a:extLst>
            </p:cNvPr>
            <p:cNvSpPr/>
            <p:nvPr/>
          </p:nvSpPr>
          <p:spPr>
            <a:xfrm>
              <a:off x="6047804" y="3438128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A9F880-00FF-4878-9DAC-3F5FBE8174F1}"/>
                </a:ext>
              </a:extLst>
            </p:cNvPr>
            <p:cNvSpPr/>
            <p:nvPr/>
          </p:nvSpPr>
          <p:spPr>
            <a:xfrm>
              <a:off x="6004064" y="2358008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 be filled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FF9B6F-20D3-4632-867A-C5CBDB5085B7}"/>
              </a:ext>
            </a:extLst>
          </p:cNvPr>
          <p:cNvSpPr txBox="1"/>
          <p:nvPr/>
        </p:nvSpPr>
        <p:spPr>
          <a:xfrm>
            <a:off x="864000" y="7110536"/>
            <a:ext cx="10800428" cy="10287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500" dirty="0"/>
              <a:t>Approval is required for SME to approve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A39881-2090-4AE9-ABFF-35FC4F81D929}"/>
              </a:ext>
            </a:extLst>
          </p:cNvPr>
          <p:cNvSpPr/>
          <p:nvPr/>
        </p:nvSpPr>
        <p:spPr>
          <a:xfrm>
            <a:off x="6047804" y="4014192"/>
            <a:ext cx="38164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to be provided by </a:t>
            </a:r>
            <a:r>
              <a:rPr lang="en-US" dirty="0" err="1">
                <a:solidFill>
                  <a:schemeClr val="tx1"/>
                </a:solidFill>
              </a:rPr>
              <a:t>andyllyod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622F35-41B3-40E7-B722-6298F87DBF59}"/>
              </a:ext>
            </a:extLst>
          </p:cNvPr>
          <p:cNvSpPr/>
          <p:nvPr/>
        </p:nvSpPr>
        <p:spPr>
          <a:xfrm>
            <a:off x="6047804" y="4505399"/>
            <a:ext cx="38164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Click other if your supplier is not available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B67DDA-0D91-4883-804A-1A08CE2C6EEE}"/>
              </a:ext>
            </a:extLst>
          </p:cNvPr>
          <p:cNvSpPr/>
          <p:nvPr/>
        </p:nvSpPr>
        <p:spPr>
          <a:xfrm>
            <a:off x="6060904" y="5131474"/>
            <a:ext cx="38164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Free text</a:t>
            </a:r>
          </a:p>
        </p:txBody>
      </p:sp>
    </p:spTree>
    <p:extLst>
      <p:ext uri="{BB962C8B-B14F-4D97-AF65-F5344CB8AC3E}">
        <p14:creationId xmlns:p14="http://schemas.microsoft.com/office/powerpoint/2010/main" val="24276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6</a:t>
            </a:fld>
            <a:endParaRPr lang="en-GB"/>
          </a:p>
        </p:txBody>
      </p:sp>
      <p:sp>
        <p:nvSpPr>
          <p:cNvPr id="8" name="Rounded Rectangle 7"/>
          <p:cNvSpPr/>
          <p:nvPr/>
        </p:nvSpPr>
        <p:spPr bwMode="auto">
          <a:xfrm>
            <a:off x="247720" y="112124"/>
            <a:ext cx="11744184" cy="517692"/>
          </a:xfrm>
          <a:prstGeom prst="roundRect">
            <a:avLst/>
          </a:prstGeom>
          <a:gradFill rotWithShape="1">
            <a:gsLst>
              <a:gs pos="0">
                <a:srgbClr val="321E5B">
                  <a:shade val="51000"/>
                  <a:satMod val="130000"/>
                </a:srgbClr>
              </a:gs>
              <a:gs pos="80000">
                <a:srgbClr val="321E5B">
                  <a:shade val="93000"/>
                  <a:satMod val="130000"/>
                </a:srgbClr>
              </a:gs>
              <a:gs pos="100000">
                <a:srgbClr val="321E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21E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68544" tIns="34290" rIns="68544" bIns="34290" anchor="ctr"/>
          <a:lstStyle/>
          <a:p>
            <a:pPr defTabSz="685366">
              <a:defRPr/>
            </a:pPr>
            <a:r>
              <a:rPr lang="en-GB" sz="2200" kern="0" dirty="0">
                <a:solidFill>
                  <a:prstClr val="white"/>
                </a:solidFill>
                <a:latin typeface="Calibri" panose="020F0502020204030204" pitchFamily="34" charset="0"/>
              </a:rPr>
              <a:t>SharePoint Password Reset/Forgotten Login Name/ Forgotten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604ED-0D18-4635-B004-B5781A5AE281}"/>
              </a:ext>
            </a:extLst>
          </p:cNvPr>
          <p:cNvSpPr txBox="1"/>
          <p:nvPr/>
        </p:nvSpPr>
        <p:spPr>
          <a:xfrm>
            <a:off x="791220" y="1791872"/>
            <a:ext cx="5616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Password Reset Link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F9B6F-20D3-4632-867A-C5CBDB5085B7}"/>
              </a:ext>
            </a:extLst>
          </p:cNvPr>
          <p:cNvSpPr txBox="1"/>
          <p:nvPr/>
        </p:nvSpPr>
        <p:spPr>
          <a:xfrm>
            <a:off x="864000" y="7110536"/>
            <a:ext cx="10800428" cy="10287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500" dirty="0"/>
              <a:t>If account is already available, then approval is not required it should be routed to robot directly and robot should reactivate the user account in QC tool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3A137CF-3479-4263-A235-5E5AE2BBA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476" y="876921"/>
            <a:ext cx="9333705" cy="215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https://almee125.saas.microfocus.com/qcbin/qcaddon/ui/login.jsp</a:t>
            </a:r>
            <a:endParaRPr kumimoji="0" lang="en-GB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9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7</a:t>
            </a:fld>
            <a:endParaRPr lang="en-GB"/>
          </a:p>
        </p:txBody>
      </p:sp>
      <p:sp>
        <p:nvSpPr>
          <p:cNvPr id="8" name="Rounded Rectangle 7"/>
          <p:cNvSpPr/>
          <p:nvPr/>
        </p:nvSpPr>
        <p:spPr bwMode="auto">
          <a:xfrm>
            <a:off x="247720" y="112124"/>
            <a:ext cx="11744184" cy="517692"/>
          </a:xfrm>
          <a:prstGeom prst="roundRect">
            <a:avLst/>
          </a:prstGeom>
          <a:gradFill rotWithShape="1">
            <a:gsLst>
              <a:gs pos="0">
                <a:srgbClr val="321E5B">
                  <a:shade val="51000"/>
                  <a:satMod val="130000"/>
                </a:srgbClr>
              </a:gs>
              <a:gs pos="80000">
                <a:srgbClr val="321E5B">
                  <a:shade val="93000"/>
                  <a:satMod val="130000"/>
                </a:srgbClr>
              </a:gs>
              <a:gs pos="100000">
                <a:srgbClr val="321E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21E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68544" tIns="34290" rIns="68544" bIns="34290" anchor="ctr"/>
          <a:lstStyle/>
          <a:p>
            <a:pPr defTabSz="685366">
              <a:defRPr/>
            </a:pPr>
            <a:r>
              <a:rPr lang="en-GB" sz="2200" kern="0" dirty="0">
                <a:solidFill>
                  <a:prstClr val="white"/>
                </a:solidFill>
                <a:latin typeface="Calibri" panose="020F0502020204030204" pitchFamily="34" charset="0"/>
              </a:rPr>
              <a:t>SharePoint Reactivation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99ACCC-C0D1-44D9-9ACB-39D6B53A59B8}"/>
              </a:ext>
            </a:extLst>
          </p:cNvPr>
          <p:cNvGrpSpPr/>
          <p:nvPr/>
        </p:nvGrpSpPr>
        <p:grpSpPr>
          <a:xfrm>
            <a:off x="791220" y="1781944"/>
            <a:ext cx="9029268" cy="2041253"/>
            <a:chOff x="791220" y="1781944"/>
            <a:chExt cx="9029268" cy="204125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8604ED-0D18-4635-B004-B5781A5AE281}"/>
                </a:ext>
              </a:extLst>
            </p:cNvPr>
            <p:cNvSpPr txBox="1"/>
            <p:nvPr/>
          </p:nvSpPr>
          <p:spPr>
            <a:xfrm>
              <a:off x="791220" y="1791872"/>
              <a:ext cx="561662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Login Name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Email address (BT or EE)</a:t>
              </a:r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55E070-24A3-41E7-83B7-E3F37889E695}"/>
                </a:ext>
              </a:extLst>
            </p:cNvPr>
            <p:cNvSpPr/>
            <p:nvPr/>
          </p:nvSpPr>
          <p:spPr>
            <a:xfrm>
              <a:off x="6004064" y="1781944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Default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A9F880-00FF-4878-9DAC-3F5FBE8174F1}"/>
                </a:ext>
              </a:extLst>
            </p:cNvPr>
            <p:cNvSpPr/>
            <p:nvPr/>
          </p:nvSpPr>
          <p:spPr>
            <a:xfrm>
              <a:off x="6004064" y="2358008"/>
              <a:ext cx="3816424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 be filled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FF9B6F-20D3-4632-867A-C5CBDB5085B7}"/>
              </a:ext>
            </a:extLst>
          </p:cNvPr>
          <p:cNvSpPr txBox="1"/>
          <p:nvPr/>
        </p:nvSpPr>
        <p:spPr>
          <a:xfrm>
            <a:off x="864000" y="7110536"/>
            <a:ext cx="10800428" cy="10287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500" dirty="0"/>
              <a:t>If account is already available, then approval is not required it should be routed to robot directly and robot should reactivate the user account in QC tool</a:t>
            </a:r>
          </a:p>
        </p:txBody>
      </p:sp>
    </p:spTree>
    <p:extLst>
      <p:ext uri="{BB962C8B-B14F-4D97-AF65-F5344CB8AC3E}">
        <p14:creationId xmlns:p14="http://schemas.microsoft.com/office/powerpoint/2010/main" val="407492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D54DA590-9087-49A6-9931-58AF63E9D0EC}"/>
              </a:ext>
            </a:extLst>
          </p:cNvPr>
          <p:cNvSpPr/>
          <p:nvPr/>
        </p:nvSpPr>
        <p:spPr>
          <a:xfrm>
            <a:off x="145775" y="246433"/>
            <a:ext cx="11847442" cy="1112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A8A9E27-D674-4390-904B-4C2ED9E481CB}"/>
              </a:ext>
            </a:extLst>
          </p:cNvPr>
          <p:cNvSpPr/>
          <p:nvPr/>
        </p:nvSpPr>
        <p:spPr>
          <a:xfrm>
            <a:off x="1447430" y="371551"/>
            <a:ext cx="1444565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Login to SharePoint Site</a:t>
            </a:r>
          </a:p>
        </p:txBody>
      </p:sp>
      <p:pic>
        <p:nvPicPr>
          <p:cNvPr id="100" name="Graphic 99" descr="User">
            <a:extLst>
              <a:ext uri="{FF2B5EF4-FFF2-40B4-BE49-F238E27FC236}">
                <a16:creationId xmlns:a16="http://schemas.microsoft.com/office/drawing/2014/main" id="{390EAE32-0489-4D04-AF87-77904705E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237" y="362578"/>
            <a:ext cx="534603" cy="534603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CD6CB341-70A7-45A9-8E94-11DD11D2D537}"/>
              </a:ext>
            </a:extLst>
          </p:cNvPr>
          <p:cNvSpPr/>
          <p:nvPr/>
        </p:nvSpPr>
        <p:spPr>
          <a:xfrm>
            <a:off x="3313878" y="362578"/>
            <a:ext cx="1444566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Request type for creation or user roles assignment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2F8C2CA-C13A-4B31-9306-A899D0FB171E}"/>
              </a:ext>
            </a:extLst>
          </p:cNvPr>
          <p:cNvSpPr/>
          <p:nvPr/>
        </p:nvSpPr>
        <p:spPr>
          <a:xfrm>
            <a:off x="5049156" y="377330"/>
            <a:ext cx="1444566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required details and submit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9BD64C2-D102-4F22-89E4-9E7BF2E13F2D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2891995" y="629880"/>
            <a:ext cx="3487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E3E9220-FF7F-4631-9D1D-B49DA47085EF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4695673" y="629879"/>
            <a:ext cx="353483" cy="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646C873-D2F9-48C5-88DD-C25022419855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903840" y="629880"/>
            <a:ext cx="54359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B79AE91-747B-4A87-A494-F9852099D550}"/>
              </a:ext>
            </a:extLst>
          </p:cNvPr>
          <p:cNvGrpSpPr/>
          <p:nvPr/>
        </p:nvGrpSpPr>
        <p:grpSpPr>
          <a:xfrm>
            <a:off x="257504" y="3458497"/>
            <a:ext cx="11623984" cy="3170584"/>
            <a:chOff x="425226" y="3552570"/>
            <a:chExt cx="11623984" cy="317058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49D9EB0-78E2-4123-A4B5-45ACE6ED2B2C}"/>
                </a:ext>
              </a:extLst>
            </p:cNvPr>
            <p:cNvSpPr/>
            <p:nvPr/>
          </p:nvSpPr>
          <p:spPr>
            <a:xfrm>
              <a:off x="997273" y="4117391"/>
              <a:ext cx="1344300" cy="516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Robot check email for approved request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EAB56A6-CC42-4024-9CF1-126C11FE860D}"/>
                </a:ext>
              </a:extLst>
            </p:cNvPr>
            <p:cNvSpPr/>
            <p:nvPr/>
          </p:nvSpPr>
          <p:spPr>
            <a:xfrm>
              <a:off x="425226" y="3552570"/>
              <a:ext cx="11623984" cy="31705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27401C1-973D-47F2-B72B-3CA3B09C2535}"/>
                </a:ext>
              </a:extLst>
            </p:cNvPr>
            <p:cNvSpPr/>
            <p:nvPr/>
          </p:nvSpPr>
          <p:spPr>
            <a:xfrm>
              <a:off x="2622866" y="4117391"/>
              <a:ext cx="1444566" cy="516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Robot copy the request information from email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0A6429-BF7C-4883-9758-1C97B4859574}"/>
                </a:ext>
              </a:extLst>
            </p:cNvPr>
            <p:cNvSpPr/>
            <p:nvPr/>
          </p:nvSpPr>
          <p:spPr>
            <a:xfrm>
              <a:off x="4325843" y="4117391"/>
              <a:ext cx="1444566" cy="516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On successful User creation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02DA83D-421B-4360-BF03-BF6D0F7D8495}"/>
                </a:ext>
              </a:extLst>
            </p:cNvPr>
            <p:cNvCxnSpPr>
              <a:cxnSpLocks/>
            </p:cNvCxnSpPr>
            <p:nvPr/>
          </p:nvCxnSpPr>
          <p:spPr>
            <a:xfrm>
              <a:off x="2341573" y="4375722"/>
              <a:ext cx="281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42B00F3-FDD5-4463-A4AE-943438DB54DD}"/>
                </a:ext>
              </a:extLst>
            </p:cNvPr>
            <p:cNvCxnSpPr/>
            <p:nvPr/>
          </p:nvCxnSpPr>
          <p:spPr>
            <a:xfrm>
              <a:off x="4067432" y="4375722"/>
              <a:ext cx="2584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C75A3BE-3639-46D2-BBB1-C6A78D74EEF7}"/>
                </a:ext>
              </a:extLst>
            </p:cNvPr>
            <p:cNvCxnSpPr/>
            <p:nvPr/>
          </p:nvCxnSpPr>
          <p:spPr>
            <a:xfrm>
              <a:off x="5770409" y="4375722"/>
              <a:ext cx="289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0CAFAA2-926C-4F3C-AB80-6B8C3B488EC7}"/>
                </a:ext>
              </a:extLst>
            </p:cNvPr>
            <p:cNvSpPr/>
            <p:nvPr/>
          </p:nvSpPr>
          <p:spPr>
            <a:xfrm>
              <a:off x="3352408" y="3566673"/>
              <a:ext cx="2294937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b="1" dirty="0"/>
                <a:t>Bot Steps in QC Portal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ACA5F28-BC84-4314-8781-13FEE7005885}"/>
              </a:ext>
            </a:extLst>
          </p:cNvPr>
          <p:cNvSpPr/>
          <p:nvPr/>
        </p:nvSpPr>
        <p:spPr>
          <a:xfrm>
            <a:off x="208065" y="63552"/>
            <a:ext cx="376970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/>
              <a:t>Manual Steps for Requestor on QC Creation Portal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95202B3-F4E7-472F-9FF2-DA513785DA13}"/>
              </a:ext>
            </a:extLst>
          </p:cNvPr>
          <p:cNvCxnSpPr>
            <a:cxnSpLocks/>
            <a:stCxn id="126" idx="3"/>
            <a:endCxn id="107" idx="0"/>
          </p:cNvCxnSpPr>
          <p:nvPr/>
        </p:nvCxnSpPr>
        <p:spPr>
          <a:xfrm flipH="1">
            <a:off x="1501701" y="1857755"/>
            <a:ext cx="8470309" cy="2165563"/>
          </a:xfrm>
          <a:prstGeom prst="bentConnector4">
            <a:avLst>
              <a:gd name="adj1" fmla="val -2699"/>
              <a:gd name="adj2" fmla="val 55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7D9606E-0187-41B4-9B22-8E92FA46FBC3}"/>
              </a:ext>
            </a:extLst>
          </p:cNvPr>
          <p:cNvSpPr/>
          <p:nvPr/>
        </p:nvSpPr>
        <p:spPr>
          <a:xfrm>
            <a:off x="145775" y="1346042"/>
            <a:ext cx="11847442" cy="166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C099D83-F6CE-4369-84FA-5F3C76C829E2}"/>
              </a:ext>
            </a:extLst>
          </p:cNvPr>
          <p:cNvSpPr/>
          <p:nvPr/>
        </p:nvSpPr>
        <p:spPr>
          <a:xfrm>
            <a:off x="2426828" y="1332326"/>
            <a:ext cx="377212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/>
              <a:t>SME Steps on QC Portal to approve for Bot process</a:t>
            </a:r>
          </a:p>
        </p:txBody>
      </p:sp>
      <p:pic>
        <p:nvPicPr>
          <p:cNvPr id="119" name="Graphic 118" descr="User">
            <a:extLst>
              <a:ext uri="{FF2B5EF4-FFF2-40B4-BE49-F238E27FC236}">
                <a16:creationId xmlns:a16="http://schemas.microsoft.com/office/drawing/2014/main" id="{6E3DEE51-2EB3-4248-9BF3-79E06716D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505" y="1613344"/>
            <a:ext cx="534603" cy="534603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6A9465DC-7ACD-44C6-833C-0044436CF5D0}"/>
              </a:ext>
            </a:extLst>
          </p:cNvPr>
          <p:cNvSpPr/>
          <p:nvPr/>
        </p:nvSpPr>
        <p:spPr>
          <a:xfrm>
            <a:off x="1447429" y="1617579"/>
            <a:ext cx="1444566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Open Email and Click on  link to navigate to SharePoint List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749214A-1B13-4EBF-9F79-DC2970D3C069}"/>
              </a:ext>
            </a:extLst>
          </p:cNvPr>
          <p:cNvCxnSpPr>
            <a:stCxn id="119" idx="3"/>
            <a:endCxn id="120" idx="1"/>
          </p:cNvCxnSpPr>
          <p:nvPr/>
        </p:nvCxnSpPr>
        <p:spPr>
          <a:xfrm flipV="1">
            <a:off x="941108" y="1875910"/>
            <a:ext cx="506321" cy="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B12F662-91CE-4864-977B-78C76D3D4F7B}"/>
              </a:ext>
            </a:extLst>
          </p:cNvPr>
          <p:cNvSpPr/>
          <p:nvPr/>
        </p:nvSpPr>
        <p:spPr>
          <a:xfrm>
            <a:off x="6784434" y="369910"/>
            <a:ext cx="1444566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sent to  Requestor (Notify) and BOT </a:t>
            </a:r>
            <a:r>
              <a:rPr lang="en-US" sz="1000"/>
              <a:t>(Validate)</a:t>
            </a:r>
            <a:endParaRPr lang="en-US" sz="10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AEAADA-22FA-42D9-B7EC-D454323FE447}"/>
              </a:ext>
            </a:extLst>
          </p:cNvPr>
          <p:cNvCxnSpPr>
            <a:stCxn id="102" idx="3"/>
            <a:endCxn id="122" idx="1"/>
          </p:cNvCxnSpPr>
          <p:nvPr/>
        </p:nvCxnSpPr>
        <p:spPr>
          <a:xfrm flipV="1">
            <a:off x="6493722" y="628241"/>
            <a:ext cx="290712" cy="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17D506B-748F-413A-8B61-43945F5DD32F}"/>
              </a:ext>
            </a:extLst>
          </p:cNvPr>
          <p:cNvSpPr/>
          <p:nvPr/>
        </p:nvSpPr>
        <p:spPr>
          <a:xfrm>
            <a:off x="3073038" y="1625928"/>
            <a:ext cx="1444566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SME validates the fields submitted by Requestor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5F7D9CA-B728-4426-A8F8-AB4873786FC6}"/>
              </a:ext>
            </a:extLst>
          </p:cNvPr>
          <p:cNvCxnSpPr>
            <a:stCxn id="120" idx="3"/>
            <a:endCxn id="124" idx="1"/>
          </p:cNvCxnSpPr>
          <p:nvPr/>
        </p:nvCxnSpPr>
        <p:spPr>
          <a:xfrm>
            <a:off x="2891995" y="1875910"/>
            <a:ext cx="181043" cy="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6DC4273-92C8-4158-A3D9-93F8F4391247}"/>
              </a:ext>
            </a:extLst>
          </p:cNvPr>
          <p:cNvSpPr/>
          <p:nvPr/>
        </p:nvSpPr>
        <p:spPr>
          <a:xfrm>
            <a:off x="8361443" y="1599424"/>
            <a:ext cx="1610567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triggered to Bot for Access creation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DE00507-8AA2-4478-855C-213AC283C25D}"/>
              </a:ext>
            </a:extLst>
          </p:cNvPr>
          <p:cNvSpPr/>
          <p:nvPr/>
        </p:nvSpPr>
        <p:spPr>
          <a:xfrm>
            <a:off x="7639241" y="3998430"/>
            <a:ext cx="1444566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Bot update the status in SP and send email to requestor</a:t>
            </a:r>
          </a:p>
        </p:txBody>
      </p:sp>
      <p:sp>
        <p:nvSpPr>
          <p:cNvPr id="128" name="Flowchart: Decision 127">
            <a:extLst>
              <a:ext uri="{FF2B5EF4-FFF2-40B4-BE49-F238E27FC236}">
                <a16:creationId xmlns:a16="http://schemas.microsoft.com/office/drawing/2014/main" id="{633B84D8-0C7D-455E-9F9E-1AAA59F87290}"/>
              </a:ext>
            </a:extLst>
          </p:cNvPr>
          <p:cNvSpPr/>
          <p:nvPr/>
        </p:nvSpPr>
        <p:spPr>
          <a:xfrm>
            <a:off x="6743379" y="1584625"/>
            <a:ext cx="1101578" cy="5824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Approve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CBF2360-AD5D-49D7-936D-522E6629D544}"/>
              </a:ext>
            </a:extLst>
          </p:cNvPr>
          <p:cNvCxnSpPr>
            <a:cxnSpLocks/>
            <a:stCxn id="128" idx="3"/>
            <a:endCxn id="126" idx="1"/>
          </p:cNvCxnSpPr>
          <p:nvPr/>
        </p:nvCxnSpPr>
        <p:spPr>
          <a:xfrm flipV="1">
            <a:off x="7844957" y="1857755"/>
            <a:ext cx="516486" cy="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DCEA38E-8031-4F4F-AC0D-497E3C64CA1C}"/>
              </a:ext>
            </a:extLst>
          </p:cNvPr>
          <p:cNvSpPr/>
          <p:nvPr/>
        </p:nvSpPr>
        <p:spPr>
          <a:xfrm>
            <a:off x="6564546" y="2395666"/>
            <a:ext cx="1451247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Requestor will receive an email with reason of rejection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2844C66-D351-4E42-8A92-CFCA4E9D807D}"/>
              </a:ext>
            </a:extLst>
          </p:cNvPr>
          <p:cNvCxnSpPr>
            <a:cxnSpLocks/>
            <a:stCxn id="128" idx="2"/>
            <a:endCxn id="130" idx="0"/>
          </p:cNvCxnSpPr>
          <p:nvPr/>
        </p:nvCxnSpPr>
        <p:spPr>
          <a:xfrm rot="5400000">
            <a:off x="7177891" y="2279389"/>
            <a:ext cx="228556" cy="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966FC18-EC0A-4900-92B7-EE2E286E280A}"/>
              </a:ext>
            </a:extLst>
          </p:cNvPr>
          <p:cNvSpPr/>
          <p:nvPr/>
        </p:nvSpPr>
        <p:spPr>
          <a:xfrm>
            <a:off x="7805683" y="158568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Approved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FC515EC-93D6-4E42-A898-AB002C39BC62}"/>
              </a:ext>
            </a:extLst>
          </p:cNvPr>
          <p:cNvSpPr/>
          <p:nvPr/>
        </p:nvSpPr>
        <p:spPr>
          <a:xfrm>
            <a:off x="7371545" y="2156917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Rejected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9B562CB-DD5E-41FD-9B4F-F0152BAC3D56}"/>
              </a:ext>
            </a:extLst>
          </p:cNvPr>
          <p:cNvSpPr/>
          <p:nvPr/>
        </p:nvSpPr>
        <p:spPr>
          <a:xfrm>
            <a:off x="8348268" y="2347751"/>
            <a:ext cx="1623743" cy="626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Request need to be submitted as fresh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1573E02-F964-4C6E-A0B9-EFAC064B9801}"/>
              </a:ext>
            </a:extLst>
          </p:cNvPr>
          <p:cNvCxnSpPr>
            <a:cxnSpLocks/>
            <a:stCxn id="130" idx="3"/>
            <a:endCxn id="134" idx="1"/>
          </p:cNvCxnSpPr>
          <p:nvPr/>
        </p:nvCxnSpPr>
        <p:spPr>
          <a:xfrm>
            <a:off x="8015793" y="2653997"/>
            <a:ext cx="332475" cy="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BA86057-D8C4-48DA-B9EC-EE76EFE457E1}"/>
              </a:ext>
            </a:extLst>
          </p:cNvPr>
          <p:cNvCxnSpPr>
            <a:cxnSpLocks/>
          </p:cNvCxnSpPr>
          <p:nvPr/>
        </p:nvCxnSpPr>
        <p:spPr>
          <a:xfrm flipH="1">
            <a:off x="3785885" y="533098"/>
            <a:ext cx="6059288" cy="989338"/>
          </a:xfrm>
          <a:prstGeom prst="bentConnector4">
            <a:avLst>
              <a:gd name="adj1" fmla="val -3773"/>
              <a:gd name="adj2" fmla="val 63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ADA5D4C-3CAE-4A87-B71A-A30118DA9138}"/>
              </a:ext>
            </a:extLst>
          </p:cNvPr>
          <p:cNvSpPr/>
          <p:nvPr/>
        </p:nvSpPr>
        <p:spPr>
          <a:xfrm>
            <a:off x="4826444" y="1626089"/>
            <a:ext cx="1444566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SME Validates inputs for QC tool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4BCDB08-8D80-4C1A-9180-0E2021E69A5B}"/>
              </a:ext>
            </a:extLst>
          </p:cNvPr>
          <p:cNvCxnSpPr>
            <a:stCxn id="137" idx="3"/>
            <a:endCxn id="128" idx="1"/>
          </p:cNvCxnSpPr>
          <p:nvPr/>
        </p:nvCxnSpPr>
        <p:spPr>
          <a:xfrm flipV="1">
            <a:off x="6271010" y="1875868"/>
            <a:ext cx="472369" cy="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922A121-ECBF-4444-9AB3-F6211C494BC0}"/>
              </a:ext>
            </a:extLst>
          </p:cNvPr>
          <p:cNvCxnSpPr>
            <a:stCxn id="124" idx="3"/>
            <a:endCxn id="137" idx="1"/>
          </p:cNvCxnSpPr>
          <p:nvPr/>
        </p:nvCxnSpPr>
        <p:spPr>
          <a:xfrm>
            <a:off x="4517604" y="1884259"/>
            <a:ext cx="308840" cy="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C82D1D3F-2AE8-451B-97CE-28AB1DA233E5}"/>
              </a:ext>
            </a:extLst>
          </p:cNvPr>
          <p:cNvSpPr/>
          <p:nvPr/>
        </p:nvSpPr>
        <p:spPr>
          <a:xfrm>
            <a:off x="7977400" y="1778115"/>
            <a:ext cx="167843" cy="15532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4BBB9D94-5572-4F2B-982E-FFF49597F760}"/>
              </a:ext>
            </a:extLst>
          </p:cNvPr>
          <p:cNvCxnSpPr>
            <a:stCxn id="134" idx="3"/>
            <a:endCxn id="122" idx="0"/>
          </p:cNvCxnSpPr>
          <p:nvPr/>
        </p:nvCxnSpPr>
        <p:spPr>
          <a:xfrm flipH="1" flipV="1">
            <a:off x="7506717" y="369910"/>
            <a:ext cx="2465294" cy="2290917"/>
          </a:xfrm>
          <a:prstGeom prst="bentConnector4">
            <a:avLst>
              <a:gd name="adj1" fmla="val -27012"/>
              <a:gd name="adj2" fmla="val 109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Decision 141">
            <a:extLst>
              <a:ext uri="{FF2B5EF4-FFF2-40B4-BE49-F238E27FC236}">
                <a16:creationId xmlns:a16="http://schemas.microsoft.com/office/drawing/2014/main" id="{70072E42-6D2E-4A92-A44D-65D37CEBFEC6}"/>
              </a:ext>
            </a:extLst>
          </p:cNvPr>
          <p:cNvSpPr/>
          <p:nvPr/>
        </p:nvSpPr>
        <p:spPr>
          <a:xfrm>
            <a:off x="6013757" y="3960909"/>
            <a:ext cx="1101578" cy="5824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success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A141956-93AF-4A28-B350-348A20B3112B}"/>
              </a:ext>
            </a:extLst>
          </p:cNvPr>
          <p:cNvCxnSpPr>
            <a:stCxn id="142" idx="3"/>
            <a:endCxn id="127" idx="1"/>
          </p:cNvCxnSpPr>
          <p:nvPr/>
        </p:nvCxnSpPr>
        <p:spPr>
          <a:xfrm>
            <a:off x="7115335" y="4252152"/>
            <a:ext cx="523906" cy="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716F6F9-13F7-49A6-8DF4-C2B3D10A6F02}"/>
              </a:ext>
            </a:extLst>
          </p:cNvPr>
          <p:cNvSpPr/>
          <p:nvPr/>
        </p:nvSpPr>
        <p:spPr>
          <a:xfrm>
            <a:off x="7043685" y="3977708"/>
            <a:ext cx="3257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8C6BA054-2E4B-4494-9356-0BBA9C217E41}"/>
              </a:ext>
            </a:extLst>
          </p:cNvPr>
          <p:cNvSpPr/>
          <p:nvPr/>
        </p:nvSpPr>
        <p:spPr>
          <a:xfrm>
            <a:off x="7215402" y="4170134"/>
            <a:ext cx="167843" cy="15532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E7B9FB0-0A55-49E9-8492-0181676B26E0}"/>
              </a:ext>
            </a:extLst>
          </p:cNvPr>
          <p:cNvSpPr/>
          <p:nvPr/>
        </p:nvSpPr>
        <p:spPr>
          <a:xfrm>
            <a:off x="5842300" y="4840690"/>
            <a:ext cx="1451247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SME will be notified on unsuccessful creation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7ECB4BF5-B8CD-4F63-A101-60E39286F9D3}"/>
              </a:ext>
            </a:extLst>
          </p:cNvPr>
          <p:cNvCxnSpPr>
            <a:cxnSpLocks/>
            <a:stCxn id="142" idx="2"/>
            <a:endCxn id="146" idx="0"/>
          </p:cNvCxnSpPr>
          <p:nvPr/>
        </p:nvCxnSpPr>
        <p:spPr>
          <a:xfrm rot="16200000" flipH="1">
            <a:off x="6417587" y="4690353"/>
            <a:ext cx="297296" cy="3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C88B75A-2240-4EA5-B5FE-D772D7D4EBBF}"/>
              </a:ext>
            </a:extLst>
          </p:cNvPr>
          <p:cNvSpPr/>
          <p:nvPr/>
        </p:nvSpPr>
        <p:spPr>
          <a:xfrm>
            <a:off x="6569787" y="4575437"/>
            <a:ext cx="3048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D4E88F-12C6-4326-B374-9FAED456ABB6}"/>
              </a:ext>
            </a:extLst>
          </p:cNvPr>
          <p:cNvSpPr/>
          <p:nvPr/>
        </p:nvSpPr>
        <p:spPr>
          <a:xfrm>
            <a:off x="8562602" y="355940"/>
            <a:ext cx="1444566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sent to SME by BOT for approval process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B7DD0-6D0B-4085-8F9E-ED0D810201C2}"/>
              </a:ext>
            </a:extLst>
          </p:cNvPr>
          <p:cNvCxnSpPr>
            <a:cxnSpLocks/>
          </p:cNvCxnSpPr>
          <p:nvPr/>
        </p:nvCxnSpPr>
        <p:spPr>
          <a:xfrm flipV="1">
            <a:off x="8229000" y="615846"/>
            <a:ext cx="333602" cy="13970"/>
          </a:xfrm>
          <a:prstGeom prst="straightConnector1">
            <a:avLst/>
          </a:prstGeom>
          <a:ln w="31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0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AB389299-9335-4A9A-BAD7-C1EFF01DD37C}"/>
              </a:ext>
            </a:extLst>
          </p:cNvPr>
          <p:cNvSpPr/>
          <p:nvPr/>
        </p:nvSpPr>
        <p:spPr>
          <a:xfrm>
            <a:off x="145775" y="79818"/>
            <a:ext cx="11847442" cy="1112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434F485-323E-4E9A-B0F7-BA20298F9318}"/>
              </a:ext>
            </a:extLst>
          </p:cNvPr>
          <p:cNvSpPr/>
          <p:nvPr/>
        </p:nvSpPr>
        <p:spPr>
          <a:xfrm>
            <a:off x="1447430" y="384806"/>
            <a:ext cx="1444565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Login to SharePoint Site</a:t>
            </a:r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3E1F5289-8E71-4C14-837B-2D2A87EF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237" y="375833"/>
            <a:ext cx="534603" cy="53460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F5BD37A-88B0-4C62-A85A-ECA1183EA63E}"/>
              </a:ext>
            </a:extLst>
          </p:cNvPr>
          <p:cNvSpPr/>
          <p:nvPr/>
        </p:nvSpPr>
        <p:spPr>
          <a:xfrm>
            <a:off x="3240719" y="391184"/>
            <a:ext cx="1444566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account unlock or reactivation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460625-D53A-4CAE-8946-95C47DF7A669}"/>
              </a:ext>
            </a:extLst>
          </p:cNvPr>
          <p:cNvSpPr/>
          <p:nvPr/>
        </p:nvSpPr>
        <p:spPr>
          <a:xfrm>
            <a:off x="5049156" y="390585"/>
            <a:ext cx="1444566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BT email Id of user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16481B8-655F-47A1-81CD-51DAC4C768EE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2891995" y="643135"/>
            <a:ext cx="3487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90F3A4-4AB1-4D7E-BAD1-97989C54DB3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695673" y="643134"/>
            <a:ext cx="353483" cy="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F91AF0-29B8-44BE-8921-91DD7FF40BA3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903840" y="643135"/>
            <a:ext cx="54359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D4FF0B-F888-498D-A724-962FDE913757}"/>
              </a:ext>
            </a:extLst>
          </p:cNvPr>
          <p:cNvGrpSpPr/>
          <p:nvPr/>
        </p:nvGrpSpPr>
        <p:grpSpPr>
          <a:xfrm>
            <a:off x="257504" y="1643491"/>
            <a:ext cx="11623984" cy="3170584"/>
            <a:chOff x="425226" y="3552570"/>
            <a:chExt cx="11623984" cy="317058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F4FB6C-1BB7-4E31-9E23-082692F9F347}"/>
                </a:ext>
              </a:extLst>
            </p:cNvPr>
            <p:cNvSpPr/>
            <p:nvPr/>
          </p:nvSpPr>
          <p:spPr>
            <a:xfrm>
              <a:off x="997273" y="4117391"/>
              <a:ext cx="1344300" cy="516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Robot check email for incoming request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5E9E1D4-11AE-4441-89D9-30F96A3EB8E5}"/>
                </a:ext>
              </a:extLst>
            </p:cNvPr>
            <p:cNvSpPr/>
            <p:nvPr/>
          </p:nvSpPr>
          <p:spPr>
            <a:xfrm>
              <a:off x="425226" y="3552570"/>
              <a:ext cx="11623984" cy="31705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76355D-DF0E-4E46-B4FD-23F429F9693D}"/>
                </a:ext>
              </a:extLst>
            </p:cNvPr>
            <p:cNvSpPr/>
            <p:nvPr/>
          </p:nvSpPr>
          <p:spPr>
            <a:xfrm>
              <a:off x="2622866" y="4117391"/>
              <a:ext cx="1444566" cy="516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Robot copy the request information from email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5F744E9-B959-403C-8D33-004F526D46F7}"/>
                </a:ext>
              </a:extLst>
            </p:cNvPr>
            <p:cNvSpPr/>
            <p:nvPr/>
          </p:nvSpPr>
          <p:spPr>
            <a:xfrm>
              <a:off x="4325843" y="4117391"/>
              <a:ext cx="1444566" cy="516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On successful unlock/Reactivation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2D37165-4554-420C-B6AB-6303CBF0DDD9}"/>
                </a:ext>
              </a:extLst>
            </p:cNvPr>
            <p:cNvCxnSpPr>
              <a:cxnSpLocks/>
            </p:cNvCxnSpPr>
            <p:nvPr/>
          </p:nvCxnSpPr>
          <p:spPr>
            <a:xfrm>
              <a:off x="2341573" y="4375722"/>
              <a:ext cx="281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1EC848-AAEE-418D-A68E-48EED7973FFF}"/>
                </a:ext>
              </a:extLst>
            </p:cNvPr>
            <p:cNvCxnSpPr/>
            <p:nvPr/>
          </p:nvCxnSpPr>
          <p:spPr>
            <a:xfrm>
              <a:off x="4067432" y="4375722"/>
              <a:ext cx="2584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9531750-40E9-4A24-AF9B-9F1CF54B49C1}"/>
                </a:ext>
              </a:extLst>
            </p:cNvPr>
            <p:cNvCxnSpPr/>
            <p:nvPr/>
          </p:nvCxnSpPr>
          <p:spPr>
            <a:xfrm>
              <a:off x="5770409" y="4375722"/>
              <a:ext cx="289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BEBF674-6FE9-4E8A-88DE-7493C9FAD8C6}"/>
                </a:ext>
              </a:extLst>
            </p:cNvPr>
            <p:cNvSpPr/>
            <p:nvPr/>
          </p:nvSpPr>
          <p:spPr>
            <a:xfrm>
              <a:off x="4730833" y="3602860"/>
              <a:ext cx="2294937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b="1" dirty="0"/>
                <a:t>Bot Steps in QC Portal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512A28FC-BFC3-4E56-AD7A-65B2396580ED}"/>
              </a:ext>
            </a:extLst>
          </p:cNvPr>
          <p:cNvSpPr/>
          <p:nvPr/>
        </p:nvSpPr>
        <p:spPr>
          <a:xfrm>
            <a:off x="4011439" y="52526"/>
            <a:ext cx="457597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/>
              <a:t>Manual Steps for Requestor on QC Unlock/Reactivation Portal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D8952D-38C5-4F54-A079-90CAD1C828B7}"/>
              </a:ext>
            </a:extLst>
          </p:cNvPr>
          <p:cNvSpPr/>
          <p:nvPr/>
        </p:nvSpPr>
        <p:spPr>
          <a:xfrm>
            <a:off x="6784434" y="383165"/>
            <a:ext cx="1444566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 the request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709814E-00CD-4568-AC17-F9265E897C3F}"/>
              </a:ext>
            </a:extLst>
          </p:cNvPr>
          <p:cNvCxnSpPr>
            <a:stCxn id="73" idx="3"/>
            <a:endCxn id="87" idx="1"/>
          </p:cNvCxnSpPr>
          <p:nvPr/>
        </p:nvCxnSpPr>
        <p:spPr>
          <a:xfrm flipV="1">
            <a:off x="6493722" y="641496"/>
            <a:ext cx="290712" cy="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64533C9-3CE6-4864-B503-F97F01AD4FEF}"/>
              </a:ext>
            </a:extLst>
          </p:cNvPr>
          <p:cNvSpPr/>
          <p:nvPr/>
        </p:nvSpPr>
        <p:spPr>
          <a:xfrm>
            <a:off x="7546477" y="2209383"/>
            <a:ext cx="1444566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Bot update the status in SP and send email to requestor</a:t>
            </a:r>
          </a:p>
        </p:txBody>
      </p: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B682BE36-F41B-454C-A63E-25648E352CFA}"/>
              </a:ext>
            </a:extLst>
          </p:cNvPr>
          <p:cNvSpPr/>
          <p:nvPr/>
        </p:nvSpPr>
        <p:spPr>
          <a:xfrm>
            <a:off x="5920993" y="2171862"/>
            <a:ext cx="1101578" cy="5824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Success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97F0F67-B10D-4523-A280-917E04B8EB10}"/>
              </a:ext>
            </a:extLst>
          </p:cNvPr>
          <p:cNvCxnSpPr>
            <a:stCxn id="90" idx="3"/>
            <a:endCxn id="89" idx="1"/>
          </p:cNvCxnSpPr>
          <p:nvPr/>
        </p:nvCxnSpPr>
        <p:spPr>
          <a:xfrm>
            <a:off x="7022571" y="2463105"/>
            <a:ext cx="523906" cy="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1D63E4F-F62D-499E-BA1A-FB65CE7B515A}"/>
              </a:ext>
            </a:extLst>
          </p:cNvPr>
          <p:cNvSpPr/>
          <p:nvPr/>
        </p:nvSpPr>
        <p:spPr>
          <a:xfrm>
            <a:off x="7156855" y="2204774"/>
            <a:ext cx="3257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2E74EA7A-F98C-4722-ACE8-D4213882F1EE}"/>
              </a:ext>
            </a:extLst>
          </p:cNvPr>
          <p:cNvSpPr/>
          <p:nvPr/>
        </p:nvSpPr>
        <p:spPr>
          <a:xfrm>
            <a:off x="7122638" y="2381087"/>
            <a:ext cx="167843" cy="15532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E8C026F-595F-425B-8067-E24D142A9557}"/>
              </a:ext>
            </a:extLst>
          </p:cNvPr>
          <p:cNvSpPr/>
          <p:nvPr/>
        </p:nvSpPr>
        <p:spPr>
          <a:xfrm>
            <a:off x="5749536" y="3051643"/>
            <a:ext cx="1451247" cy="51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SME will be notified on unsuccessful bot process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4118D7A-B462-4D43-81CB-A6A347C6A32D}"/>
              </a:ext>
            </a:extLst>
          </p:cNvPr>
          <p:cNvCxnSpPr>
            <a:cxnSpLocks/>
            <a:stCxn id="90" idx="2"/>
            <a:endCxn id="94" idx="0"/>
          </p:cNvCxnSpPr>
          <p:nvPr/>
        </p:nvCxnSpPr>
        <p:spPr>
          <a:xfrm rot="16200000" flipH="1">
            <a:off x="6324823" y="2901306"/>
            <a:ext cx="297296" cy="3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517E27F-9FB4-4CA6-ABEC-9D7E14E53F7A}"/>
              </a:ext>
            </a:extLst>
          </p:cNvPr>
          <p:cNvSpPr/>
          <p:nvPr/>
        </p:nvSpPr>
        <p:spPr>
          <a:xfrm>
            <a:off x="6471782" y="2795272"/>
            <a:ext cx="3048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DFCC8181-AEB3-4325-B0F0-D5D844A5BDDF}"/>
              </a:ext>
            </a:extLst>
          </p:cNvPr>
          <p:cNvCxnSpPr>
            <a:stCxn id="87" idx="2"/>
            <a:endCxn id="78" idx="0"/>
          </p:cNvCxnSpPr>
          <p:nvPr/>
        </p:nvCxnSpPr>
        <p:spPr>
          <a:xfrm rot="5400000">
            <a:off x="3849967" y="-1448439"/>
            <a:ext cx="1308485" cy="6005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87576"/>
      </p:ext>
    </p:extLst>
  </p:cSld>
  <p:clrMapOvr>
    <a:masterClrMapping/>
  </p:clrMapOvr>
</p:sld>
</file>

<file path=ppt/theme/theme1.xml><?xml version="1.0" encoding="utf-8"?>
<a:theme xmlns:a="http://schemas.openxmlformats.org/drawingml/2006/main" name="BT_ppt_standard_mountain">
  <a:themeElements>
    <a:clrScheme name="Red&amp;White - BT">
      <a:dk1>
        <a:sysClr val="windowText" lastClr="000000"/>
      </a:dk1>
      <a:lt1>
        <a:sysClr val="window" lastClr="FFFFFF"/>
      </a:lt1>
      <a:dk2>
        <a:srgbClr val="333333"/>
      </a:dk2>
      <a:lt2>
        <a:srgbClr val="666666"/>
      </a:lt2>
      <a:accent1>
        <a:srgbClr val="6400AA"/>
      </a:accent1>
      <a:accent2>
        <a:srgbClr val="E60050"/>
      </a:accent2>
      <a:accent3>
        <a:srgbClr val="00A0D6"/>
      </a:accent3>
      <a:accent4>
        <a:srgbClr val="7F7F7F"/>
      </a:accent4>
      <a:accent5>
        <a:srgbClr val="CCCCCF"/>
      </a:accent5>
      <a:accent6>
        <a:srgbClr val="E5E5E5"/>
      </a:accent6>
      <a:hlink>
        <a:srgbClr val="6400AA"/>
      </a:hlink>
      <a:folHlink>
        <a:srgbClr val="E60050"/>
      </a:folHlink>
    </a:clrScheme>
    <a:fontScheme name="Philosophy - BT">
      <a:majorFont>
        <a:latin typeface="BT Font"/>
        <a:ea typeface=""/>
        <a:cs typeface=""/>
      </a:majorFont>
      <a:minorFont>
        <a:latin typeface="BT Fon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T_ppt_standard_lights.potx" id="{57662C82-A076-4CCA-A825-873C93446D90}" vid="{2CC03110-2A7D-4244-9EDA-9DEFADEFAA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8C717DCEB2D44686FD02F4DC67A968" ma:contentTypeVersion="0" ma:contentTypeDescription="Create a new document." ma:contentTypeScope="" ma:versionID="eb59b4070984aea6de39d2a7c2e926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007BD9-D4FA-454B-8F74-917FFB6027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18E9D9-F938-47DB-9FD5-26315526F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C2EDBC-94DF-4E49-931F-9EA44B8E19B8}">
  <ds:schemaRefs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BT_ppt_standard_mountain</Template>
  <TotalTime>8653</TotalTime>
  <Words>636</Words>
  <Application>Microsoft Office PowerPoint</Application>
  <PresentationFormat>Custom</PresentationFormat>
  <Paragraphs>145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BT Font</vt:lpstr>
      <vt:lpstr>BT Font Light</vt:lpstr>
      <vt:lpstr>Calibri</vt:lpstr>
      <vt:lpstr>Segoe UI</vt:lpstr>
      <vt:lpstr>BT_ppt_standard_mountain</vt:lpstr>
      <vt:lpstr>Design QC Administration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BT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Timebooking Chasing  RPA Splash Page</dc:title>
  <dc:creator>Orton,D,David,SZF R</dc:creator>
  <cp:lastModifiedBy>iopex</cp:lastModifiedBy>
  <cp:revision>119</cp:revision>
  <dcterms:created xsi:type="dcterms:W3CDTF">2018-12-11T16:21:36Z</dcterms:created>
  <dcterms:modified xsi:type="dcterms:W3CDTF">2020-02-21T07:39:01Z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0x010100418C717DCEB2D44686FD02F4DC67A968</vt:lpwstr>
  </property>
</Properties>
</file>