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78DCCF1-8FB2-4D4B-813C-159CCA773D39}"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E9FE91-85EF-489E-A411-643775C11DF9}" type="slidenum">
              <a:rPr lang="en-IN" smtClean="0"/>
              <a:t>‹#›</a:t>
            </a:fld>
            <a:endParaRPr lang="en-IN"/>
          </a:p>
        </p:txBody>
      </p:sp>
    </p:spTree>
    <p:extLst>
      <p:ext uri="{BB962C8B-B14F-4D97-AF65-F5344CB8AC3E}">
        <p14:creationId xmlns:p14="http://schemas.microsoft.com/office/powerpoint/2010/main" val="2497990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8DCCF1-8FB2-4D4B-813C-159CCA773D39}"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E9FE91-85EF-489E-A411-643775C11DF9}" type="slidenum">
              <a:rPr lang="en-IN" smtClean="0"/>
              <a:t>‹#›</a:t>
            </a:fld>
            <a:endParaRPr lang="en-IN"/>
          </a:p>
        </p:txBody>
      </p:sp>
    </p:spTree>
    <p:extLst>
      <p:ext uri="{BB962C8B-B14F-4D97-AF65-F5344CB8AC3E}">
        <p14:creationId xmlns:p14="http://schemas.microsoft.com/office/powerpoint/2010/main" val="3675217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8DCCF1-8FB2-4D4B-813C-159CCA773D39}"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E9FE91-85EF-489E-A411-643775C11DF9}" type="slidenum">
              <a:rPr lang="en-IN" smtClean="0"/>
              <a:t>‹#›</a:t>
            </a:fld>
            <a:endParaRPr lang="en-IN"/>
          </a:p>
        </p:txBody>
      </p:sp>
    </p:spTree>
    <p:extLst>
      <p:ext uri="{BB962C8B-B14F-4D97-AF65-F5344CB8AC3E}">
        <p14:creationId xmlns:p14="http://schemas.microsoft.com/office/powerpoint/2010/main" val="1857202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8DCCF1-8FB2-4D4B-813C-159CCA773D39}"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E9FE91-85EF-489E-A411-643775C11DF9}" type="slidenum">
              <a:rPr lang="en-IN" smtClean="0"/>
              <a:t>‹#›</a:t>
            </a:fld>
            <a:endParaRPr lang="en-IN"/>
          </a:p>
        </p:txBody>
      </p:sp>
    </p:spTree>
    <p:extLst>
      <p:ext uri="{BB962C8B-B14F-4D97-AF65-F5344CB8AC3E}">
        <p14:creationId xmlns:p14="http://schemas.microsoft.com/office/powerpoint/2010/main" val="2524806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8DCCF1-8FB2-4D4B-813C-159CCA773D39}"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E9FE91-85EF-489E-A411-643775C11DF9}" type="slidenum">
              <a:rPr lang="en-IN" smtClean="0"/>
              <a:t>‹#›</a:t>
            </a:fld>
            <a:endParaRPr lang="en-IN"/>
          </a:p>
        </p:txBody>
      </p:sp>
    </p:spTree>
    <p:extLst>
      <p:ext uri="{BB962C8B-B14F-4D97-AF65-F5344CB8AC3E}">
        <p14:creationId xmlns:p14="http://schemas.microsoft.com/office/powerpoint/2010/main" val="2366981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78DCCF1-8FB2-4D4B-813C-159CCA773D39}" type="datetimeFigureOut">
              <a:rPr lang="en-IN" smtClean="0"/>
              <a:t>07-03-2024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E9FE91-85EF-489E-A411-643775C11DF9}" type="slidenum">
              <a:rPr lang="en-IN" smtClean="0"/>
              <a:t>‹#›</a:t>
            </a:fld>
            <a:endParaRPr lang="en-IN"/>
          </a:p>
        </p:txBody>
      </p:sp>
    </p:spTree>
    <p:extLst>
      <p:ext uri="{BB962C8B-B14F-4D97-AF65-F5344CB8AC3E}">
        <p14:creationId xmlns:p14="http://schemas.microsoft.com/office/powerpoint/2010/main" val="931778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78DCCF1-8FB2-4D4B-813C-159CCA773D39}" type="datetimeFigureOut">
              <a:rPr lang="en-IN" smtClean="0"/>
              <a:t>07-03-2024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E9FE91-85EF-489E-A411-643775C11DF9}" type="slidenum">
              <a:rPr lang="en-IN" smtClean="0"/>
              <a:t>‹#›</a:t>
            </a:fld>
            <a:endParaRPr lang="en-IN"/>
          </a:p>
        </p:txBody>
      </p:sp>
    </p:spTree>
    <p:extLst>
      <p:ext uri="{BB962C8B-B14F-4D97-AF65-F5344CB8AC3E}">
        <p14:creationId xmlns:p14="http://schemas.microsoft.com/office/powerpoint/2010/main" val="2547018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78DCCF1-8FB2-4D4B-813C-159CCA773D39}" type="datetimeFigureOut">
              <a:rPr lang="en-IN" smtClean="0"/>
              <a:t>07-03-2024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E9FE91-85EF-489E-A411-643775C11DF9}" type="slidenum">
              <a:rPr lang="en-IN" smtClean="0"/>
              <a:t>‹#›</a:t>
            </a:fld>
            <a:endParaRPr lang="en-IN"/>
          </a:p>
        </p:txBody>
      </p:sp>
    </p:spTree>
    <p:extLst>
      <p:ext uri="{BB962C8B-B14F-4D97-AF65-F5344CB8AC3E}">
        <p14:creationId xmlns:p14="http://schemas.microsoft.com/office/powerpoint/2010/main" val="519566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DCCF1-8FB2-4D4B-813C-159CCA773D39}" type="datetimeFigureOut">
              <a:rPr lang="en-IN" smtClean="0"/>
              <a:t>07-03-2024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E9FE91-85EF-489E-A411-643775C11DF9}" type="slidenum">
              <a:rPr lang="en-IN" smtClean="0"/>
              <a:t>‹#›</a:t>
            </a:fld>
            <a:endParaRPr lang="en-IN"/>
          </a:p>
        </p:txBody>
      </p:sp>
    </p:spTree>
    <p:extLst>
      <p:ext uri="{BB962C8B-B14F-4D97-AF65-F5344CB8AC3E}">
        <p14:creationId xmlns:p14="http://schemas.microsoft.com/office/powerpoint/2010/main" val="2976562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8DCCF1-8FB2-4D4B-813C-159CCA773D39}" type="datetimeFigureOut">
              <a:rPr lang="en-IN" smtClean="0"/>
              <a:t>07-03-2024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E9FE91-85EF-489E-A411-643775C11DF9}" type="slidenum">
              <a:rPr lang="en-IN" smtClean="0"/>
              <a:t>‹#›</a:t>
            </a:fld>
            <a:endParaRPr lang="en-IN"/>
          </a:p>
        </p:txBody>
      </p:sp>
    </p:spTree>
    <p:extLst>
      <p:ext uri="{BB962C8B-B14F-4D97-AF65-F5344CB8AC3E}">
        <p14:creationId xmlns:p14="http://schemas.microsoft.com/office/powerpoint/2010/main" val="1242998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8DCCF1-8FB2-4D4B-813C-159CCA773D39}" type="datetimeFigureOut">
              <a:rPr lang="en-IN" smtClean="0"/>
              <a:t>07-03-2024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E9FE91-85EF-489E-A411-643775C11DF9}" type="slidenum">
              <a:rPr lang="en-IN" smtClean="0"/>
              <a:t>‹#›</a:t>
            </a:fld>
            <a:endParaRPr lang="en-IN"/>
          </a:p>
        </p:txBody>
      </p:sp>
    </p:spTree>
    <p:extLst>
      <p:ext uri="{BB962C8B-B14F-4D97-AF65-F5344CB8AC3E}">
        <p14:creationId xmlns:p14="http://schemas.microsoft.com/office/powerpoint/2010/main" val="979171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DCCF1-8FB2-4D4B-813C-159CCA773D39}" type="datetimeFigureOut">
              <a:rPr lang="en-IN" smtClean="0"/>
              <a:t>07-03-2024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9FE91-85EF-489E-A411-643775C11DF9}" type="slidenum">
              <a:rPr lang="en-IN" smtClean="0"/>
              <a:t>‹#›</a:t>
            </a:fld>
            <a:endParaRPr lang="en-IN"/>
          </a:p>
        </p:txBody>
      </p:sp>
    </p:spTree>
    <p:extLst>
      <p:ext uri="{BB962C8B-B14F-4D97-AF65-F5344CB8AC3E}">
        <p14:creationId xmlns:p14="http://schemas.microsoft.com/office/powerpoint/2010/main" val="536157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79511041"/>
              </p:ext>
            </p:extLst>
          </p:nvPr>
        </p:nvGraphicFramePr>
        <p:xfrm>
          <a:off x="779929" y="255491"/>
          <a:ext cx="9076764" cy="6843180"/>
        </p:xfrm>
        <a:graphic>
          <a:graphicData uri="http://schemas.openxmlformats.org/drawingml/2006/table">
            <a:tbl>
              <a:tblPr/>
              <a:tblGrid>
                <a:gridCol w="3025588">
                  <a:extLst>
                    <a:ext uri="{9D8B030D-6E8A-4147-A177-3AD203B41FA5}">
                      <a16:colId xmlns:a16="http://schemas.microsoft.com/office/drawing/2014/main" val="565599154"/>
                    </a:ext>
                  </a:extLst>
                </a:gridCol>
                <a:gridCol w="3025588">
                  <a:extLst>
                    <a:ext uri="{9D8B030D-6E8A-4147-A177-3AD203B41FA5}">
                      <a16:colId xmlns:a16="http://schemas.microsoft.com/office/drawing/2014/main" val="2260053927"/>
                    </a:ext>
                  </a:extLst>
                </a:gridCol>
                <a:gridCol w="3025588">
                  <a:extLst>
                    <a:ext uri="{9D8B030D-6E8A-4147-A177-3AD203B41FA5}">
                      <a16:colId xmlns:a16="http://schemas.microsoft.com/office/drawing/2014/main" val="980081313"/>
                    </a:ext>
                  </a:extLst>
                </a:gridCol>
              </a:tblGrid>
              <a:tr h="123625">
                <a:tc>
                  <a:txBody>
                    <a:bodyPr/>
                    <a:lstStyle/>
                    <a:p>
                      <a:pPr fontAlgn="b"/>
                      <a:r>
                        <a:rPr lang="en-IN" sz="1400" b="1">
                          <a:effectLst/>
                        </a:rPr>
                        <a:t>Criteria</a:t>
                      </a:r>
                    </a:p>
                  </a:txBody>
                  <a:tcPr marL="22902" marR="22902" marT="11451" marB="11451"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fontAlgn="b"/>
                      <a:r>
                        <a:rPr lang="en-IN" sz="1400" b="1" dirty="0">
                          <a:effectLst/>
                        </a:rPr>
                        <a:t>Fortify</a:t>
                      </a:r>
                    </a:p>
                  </a:txBody>
                  <a:tcPr marL="22902" marR="22902" marT="11451" marB="11451"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fontAlgn="b"/>
                      <a:r>
                        <a:rPr lang="en-IN" sz="1400" b="1">
                          <a:effectLst/>
                        </a:rPr>
                        <a:t>CodeQL</a:t>
                      </a:r>
                    </a:p>
                  </a:txBody>
                  <a:tcPr marL="22902" marR="22902" marT="11451" marB="11451"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3621602764"/>
                  </a:ext>
                </a:extLst>
              </a:tr>
              <a:tr h="542808">
                <a:tc>
                  <a:txBody>
                    <a:bodyPr/>
                    <a:lstStyle/>
                    <a:p>
                      <a:pPr fontAlgn="base"/>
                      <a:r>
                        <a:rPr lang="en-IN" sz="1400" b="1">
                          <a:effectLst/>
                        </a:rPr>
                        <a:t>Language Support</a:t>
                      </a:r>
                      <a:endParaRPr lang="en-IN" sz="1400">
                        <a:effectLst/>
                      </a:endParaRPr>
                    </a:p>
                  </a:txBody>
                  <a:tcPr marL="22902" marR="22902" marT="11451" marB="1145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fontAlgn="base"/>
                      <a:r>
                        <a:rPr lang="en-IN" sz="1400">
                          <a:effectLst/>
                        </a:rPr>
                        <a:t>Wide language support including Java, C/C++, .NET, JavaScript, Python, PHP, Ruby, Swift, etc.</a:t>
                      </a:r>
                    </a:p>
                  </a:txBody>
                  <a:tcPr marL="22902" marR="22902" marT="11451" marB="1145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fontAlgn="base"/>
                      <a:r>
                        <a:rPr lang="en-US" sz="1400">
                          <a:effectLst/>
                        </a:rPr>
                        <a:t>Also offers broad language support, including C/C++, Java, JavaScript, Python, C#, TypeScript, etc.</a:t>
                      </a:r>
                    </a:p>
                  </a:txBody>
                  <a:tcPr marL="22902" marR="22902" marT="11451" marB="1145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3851407154"/>
                  </a:ext>
                </a:extLst>
              </a:tr>
              <a:tr h="714220">
                <a:tc>
                  <a:txBody>
                    <a:bodyPr/>
                    <a:lstStyle/>
                    <a:p>
                      <a:pPr fontAlgn="base"/>
                      <a:r>
                        <a:rPr lang="en-IN" sz="1400" b="1">
                          <a:effectLst/>
                        </a:rPr>
                        <a:t>Customization</a:t>
                      </a:r>
                      <a:endParaRPr lang="en-IN" sz="1400">
                        <a:effectLst/>
                      </a:endParaRPr>
                    </a:p>
                  </a:txBody>
                  <a:tcPr marL="22902" marR="22902" marT="11451" marB="1145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fontAlgn="base"/>
                      <a:r>
                        <a:rPr lang="en-US" sz="1400" dirty="0">
                          <a:effectLst/>
                        </a:rPr>
                        <a:t>Allows for customization through defining custom rules and policies tailored to organizational security requirements</a:t>
                      </a:r>
                    </a:p>
                  </a:txBody>
                  <a:tcPr marL="22902" marR="22902" marT="11451" marB="1145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fontAlgn="base"/>
                      <a:r>
                        <a:rPr lang="en-US" sz="1400">
                          <a:effectLst/>
                        </a:rPr>
                        <a:t>Provides customization through writing custom code analysis queries to define security rules and patterns</a:t>
                      </a:r>
                    </a:p>
                  </a:txBody>
                  <a:tcPr marL="22902" marR="22902" marT="11451" marB="1145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4213028311"/>
                  </a:ext>
                </a:extLst>
              </a:tr>
              <a:tr h="714220">
                <a:tc>
                  <a:txBody>
                    <a:bodyPr/>
                    <a:lstStyle/>
                    <a:p>
                      <a:pPr fontAlgn="base"/>
                      <a:r>
                        <a:rPr lang="en-IN" sz="1400" b="1">
                          <a:effectLst/>
                        </a:rPr>
                        <a:t>Integration</a:t>
                      </a:r>
                      <a:endParaRPr lang="en-IN" sz="1400">
                        <a:effectLst/>
                      </a:endParaRPr>
                    </a:p>
                  </a:txBody>
                  <a:tcPr marL="22902" marR="22902" marT="11451" marB="1145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fontAlgn="base"/>
                      <a:r>
                        <a:rPr lang="en-US" sz="1400">
                          <a:effectLst/>
                        </a:rPr>
                        <a:t>Integrates with various development tools, CI/CD pipelines, IDEs, and issue tracking systems</a:t>
                      </a:r>
                    </a:p>
                  </a:txBody>
                  <a:tcPr marL="22902" marR="22902" marT="11451" marB="1145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fontAlgn="base"/>
                      <a:r>
                        <a:rPr lang="en-US" sz="1400" dirty="0">
                          <a:effectLst/>
                        </a:rPr>
                        <a:t>Seamlessly integrates with GitHub repositories and workflows, supporting automation of code analysis and security checks</a:t>
                      </a:r>
                    </a:p>
                  </a:txBody>
                  <a:tcPr marL="22902" marR="22902" marT="11451" marB="1145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1898394073"/>
                  </a:ext>
                </a:extLst>
              </a:tr>
              <a:tr h="714220">
                <a:tc>
                  <a:txBody>
                    <a:bodyPr/>
                    <a:lstStyle/>
                    <a:p>
                      <a:pPr fontAlgn="base"/>
                      <a:r>
                        <a:rPr lang="en-IN" sz="1400" b="1">
                          <a:effectLst/>
                        </a:rPr>
                        <a:t>Reporting</a:t>
                      </a:r>
                      <a:endParaRPr lang="en-IN" sz="1400">
                        <a:effectLst/>
                      </a:endParaRPr>
                    </a:p>
                  </a:txBody>
                  <a:tcPr marL="22902" marR="22902" marT="11451" marB="1145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fontAlgn="base"/>
                      <a:r>
                        <a:rPr lang="en-US" sz="1400">
                          <a:effectLst/>
                        </a:rPr>
                        <a:t>Generates comprehensive reports summarizing static analysis results, including identified vulnerabilities and remediation recommendations</a:t>
                      </a:r>
                    </a:p>
                  </a:txBody>
                  <a:tcPr marL="22902" marR="22902" marT="11451" marB="1145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fontAlgn="base"/>
                      <a:r>
                        <a:rPr lang="en-US" sz="1400">
                          <a:effectLst/>
                        </a:rPr>
                        <a:t>Presents analysis results and findings within the GitHub repository interface, providing actionable insights and recommendations</a:t>
                      </a:r>
                    </a:p>
                  </a:txBody>
                  <a:tcPr marL="22902" marR="22902" marT="11451" marB="1145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2290932246"/>
                  </a:ext>
                </a:extLst>
              </a:tr>
              <a:tr h="542808">
                <a:tc>
                  <a:txBody>
                    <a:bodyPr/>
                    <a:lstStyle/>
                    <a:p>
                      <a:pPr fontAlgn="base"/>
                      <a:r>
                        <a:rPr lang="en-IN" sz="1400" b="1">
                          <a:effectLst/>
                        </a:rPr>
                        <a:t>Ecosystem</a:t>
                      </a:r>
                      <a:endParaRPr lang="en-IN" sz="1400">
                        <a:effectLst/>
                      </a:endParaRPr>
                    </a:p>
                  </a:txBody>
                  <a:tcPr marL="22902" marR="22902" marT="11451" marB="1145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fontAlgn="base"/>
                      <a:r>
                        <a:rPr lang="en-US" sz="1400" dirty="0">
                          <a:effectLst/>
                        </a:rPr>
                        <a:t>Part of the Fortify Application Security ecosystem, offering a comprehensive suite of security testing capabilities</a:t>
                      </a:r>
                    </a:p>
                  </a:txBody>
                  <a:tcPr marL="22902" marR="22902" marT="11451" marB="1145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fontAlgn="base"/>
                      <a:r>
                        <a:rPr lang="en-US" sz="1400">
                          <a:effectLst/>
                        </a:rPr>
                        <a:t>Part of the GitHub ecosystem, tightly integrated with GitHub repositories and workflows</a:t>
                      </a:r>
                    </a:p>
                  </a:txBody>
                  <a:tcPr marL="22902" marR="22902" marT="11451" marB="1145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4152027931"/>
                  </a:ext>
                </a:extLst>
              </a:tr>
              <a:tr h="542808">
                <a:tc>
                  <a:txBody>
                    <a:bodyPr/>
                    <a:lstStyle/>
                    <a:p>
                      <a:pPr fontAlgn="base"/>
                      <a:r>
                        <a:rPr lang="en-IN" sz="1400" b="1">
                          <a:effectLst/>
                        </a:rPr>
                        <a:t>Usage</a:t>
                      </a:r>
                      <a:endParaRPr lang="en-IN" sz="1400">
                        <a:effectLst/>
                      </a:endParaRPr>
                    </a:p>
                  </a:txBody>
                  <a:tcPr marL="22902" marR="22902" marT="11451" marB="1145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fontAlgn="base"/>
                      <a:r>
                        <a:rPr lang="en-US" sz="1400">
                          <a:effectLst/>
                        </a:rPr>
                        <a:t>Suitable for development and security teams requiring comprehensive static analysis capabilities</a:t>
                      </a:r>
                    </a:p>
                  </a:txBody>
                  <a:tcPr marL="22902" marR="22902" marT="11451" marB="1145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fontAlgn="base"/>
                      <a:r>
                        <a:rPr lang="en-US" sz="1400">
                          <a:effectLst/>
                        </a:rPr>
                        <a:t>Suited for developers familiar with code analysis and query languages</a:t>
                      </a:r>
                    </a:p>
                  </a:txBody>
                  <a:tcPr marL="22902" marR="22902" marT="11451" marB="1145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3832346601"/>
                  </a:ext>
                </a:extLst>
              </a:tr>
              <a:tr h="457100">
                <a:tc>
                  <a:txBody>
                    <a:bodyPr/>
                    <a:lstStyle/>
                    <a:p>
                      <a:pPr fontAlgn="base"/>
                      <a:r>
                        <a:rPr lang="en-IN" sz="1400" b="1">
                          <a:effectLst/>
                        </a:rPr>
                        <a:t>Support</a:t>
                      </a:r>
                      <a:endParaRPr lang="en-IN" sz="1400">
                        <a:effectLst/>
                      </a:endParaRPr>
                    </a:p>
                  </a:txBody>
                  <a:tcPr marL="22902" marR="22902" marT="11451" marB="1145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fontAlgn="base"/>
                      <a:r>
                        <a:rPr lang="en-US" sz="1400">
                          <a:effectLst/>
                        </a:rPr>
                        <a:t>Supported by Micro Focus, offering enterprise-grade support and services</a:t>
                      </a:r>
                    </a:p>
                  </a:txBody>
                  <a:tcPr marL="22902" marR="22902" marT="11451" marB="1145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fontAlgn="base"/>
                      <a:r>
                        <a:rPr lang="en-US" sz="1400">
                          <a:effectLst/>
                        </a:rPr>
                        <a:t>Supported by GitHub (Microsoft), with extensive documentation and community resources</a:t>
                      </a:r>
                    </a:p>
                  </a:txBody>
                  <a:tcPr marL="22902" marR="22902" marT="11451" marB="1145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1295259919"/>
                  </a:ext>
                </a:extLst>
              </a:tr>
              <a:tr h="542808">
                <a:tc>
                  <a:txBody>
                    <a:bodyPr/>
                    <a:lstStyle/>
                    <a:p>
                      <a:pPr fontAlgn="base"/>
                      <a:r>
                        <a:rPr lang="en-IN" sz="1400" b="1">
                          <a:effectLst/>
                        </a:rPr>
                        <a:t>Automation</a:t>
                      </a:r>
                      <a:endParaRPr lang="en-IN" sz="1400">
                        <a:effectLst/>
                      </a:endParaRPr>
                    </a:p>
                  </a:txBody>
                  <a:tcPr marL="22902" marR="22902" marT="11451" marB="1145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fontAlgn="base"/>
                      <a:r>
                        <a:rPr lang="en-US" sz="1400">
                          <a:effectLst/>
                        </a:rPr>
                        <a:t>Supports automation of security testing in CI/CD pipelines and development environments</a:t>
                      </a:r>
                    </a:p>
                  </a:txBody>
                  <a:tcPr marL="22902" marR="22902" marT="11451" marB="1145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fontAlgn="base"/>
                      <a:r>
                        <a:rPr lang="en-US" sz="1400">
                          <a:effectLst/>
                        </a:rPr>
                        <a:t>Supports automation of code analysis and security checks within the GitHub development workflow</a:t>
                      </a:r>
                    </a:p>
                  </a:txBody>
                  <a:tcPr marL="22902" marR="22902" marT="11451" marB="1145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3069749582"/>
                  </a:ext>
                </a:extLst>
              </a:tr>
              <a:tr h="542808">
                <a:tc>
                  <a:txBody>
                    <a:bodyPr/>
                    <a:lstStyle/>
                    <a:p>
                      <a:pPr fontAlgn="base"/>
                      <a:r>
                        <a:rPr lang="en-IN" sz="1400" b="1">
                          <a:effectLst/>
                        </a:rPr>
                        <a:t>Deployment</a:t>
                      </a:r>
                      <a:endParaRPr lang="en-IN" sz="1400">
                        <a:effectLst/>
                      </a:endParaRPr>
                    </a:p>
                  </a:txBody>
                  <a:tcPr marL="22902" marR="22902" marT="11451" marB="1145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tcPr>
                </a:tc>
                <a:tc>
                  <a:txBody>
                    <a:bodyPr/>
                    <a:lstStyle/>
                    <a:p>
                      <a:pPr fontAlgn="base"/>
                      <a:r>
                        <a:rPr lang="en-US" sz="1400">
                          <a:effectLst/>
                        </a:rPr>
                        <a:t>Requires setup and configuration in development and CI/CD environments, with integration into existing workflows</a:t>
                      </a:r>
                    </a:p>
                  </a:txBody>
                  <a:tcPr marL="22902" marR="22902" marT="11451" marB="1145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tcPr>
                </a:tc>
                <a:tc>
                  <a:txBody>
                    <a:bodyPr/>
                    <a:lstStyle/>
                    <a:p>
                      <a:pPr fontAlgn="base"/>
                      <a:r>
                        <a:rPr lang="en-US" sz="1400" dirty="0">
                          <a:effectLst/>
                        </a:rPr>
                        <a:t>Easily deployable within GitHub repositories and workflows using GitHub Actions</a:t>
                      </a:r>
                    </a:p>
                  </a:txBody>
                  <a:tcPr marL="22902" marR="22902" marT="11451" marB="1145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3924105869"/>
                  </a:ext>
                </a:extLst>
              </a:tr>
            </a:tbl>
          </a:graphicData>
        </a:graphic>
      </p:graphicFrame>
      <p:sp>
        <p:nvSpPr>
          <p:cNvPr id="10" name="Rectangle 5"/>
          <p:cNvSpPr>
            <a:spLocks noChangeArrowheads="1"/>
          </p:cNvSpPr>
          <p:nvPr/>
        </p:nvSpPr>
        <p:spPr bwMode="auto">
          <a:xfrm>
            <a:off x="5270500" y="1333500"/>
            <a:ext cx="6176963"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6"/>
          <p:cNvSpPr>
            <a:spLocks noChangeArrowheads="1"/>
          </p:cNvSpPr>
          <p:nvPr/>
        </p:nvSpPr>
        <p:spPr bwMode="auto">
          <a:xfrm>
            <a:off x="5270500" y="1333500"/>
            <a:ext cx="6837363"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Inter"/>
              </a:rPr>
              <a:t/>
            </a:r>
            <a:br>
              <a:rPr kumimoji="0" lang="en-US" altLang="en-US" sz="1800" b="0" i="0" u="none" strike="noStrike" cap="none" normalizeH="0" baseline="0" smtClean="0">
                <a:ln>
                  <a:noFill/>
                </a:ln>
                <a:solidFill>
                  <a:srgbClr val="000000"/>
                </a:solidFill>
                <a:effectLst/>
                <a:latin typeface="Inter"/>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94431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05165511"/>
              </p:ext>
            </p:extLst>
          </p:nvPr>
        </p:nvGraphicFramePr>
        <p:xfrm>
          <a:off x="195944" y="0"/>
          <a:ext cx="11996058" cy="7993776"/>
        </p:xfrm>
        <a:graphic>
          <a:graphicData uri="http://schemas.openxmlformats.org/drawingml/2006/table">
            <a:tbl>
              <a:tblPr/>
              <a:tblGrid>
                <a:gridCol w="2246810">
                  <a:extLst>
                    <a:ext uri="{9D8B030D-6E8A-4147-A177-3AD203B41FA5}">
                      <a16:colId xmlns:a16="http://schemas.microsoft.com/office/drawing/2014/main" val="3609771421"/>
                    </a:ext>
                  </a:extLst>
                </a:gridCol>
                <a:gridCol w="5750562">
                  <a:extLst>
                    <a:ext uri="{9D8B030D-6E8A-4147-A177-3AD203B41FA5}">
                      <a16:colId xmlns:a16="http://schemas.microsoft.com/office/drawing/2014/main" val="1962112662"/>
                    </a:ext>
                  </a:extLst>
                </a:gridCol>
                <a:gridCol w="3998686">
                  <a:extLst>
                    <a:ext uri="{9D8B030D-6E8A-4147-A177-3AD203B41FA5}">
                      <a16:colId xmlns:a16="http://schemas.microsoft.com/office/drawing/2014/main" val="2708350153"/>
                    </a:ext>
                  </a:extLst>
                </a:gridCol>
              </a:tblGrid>
              <a:tr h="77183">
                <a:tc>
                  <a:txBody>
                    <a:bodyPr/>
                    <a:lstStyle/>
                    <a:p>
                      <a:pPr fontAlgn="b"/>
                      <a:r>
                        <a:rPr lang="en-IN" sz="1400" b="1">
                          <a:effectLst/>
                        </a:rPr>
                        <a:t>Feature</a:t>
                      </a:r>
                    </a:p>
                  </a:txBody>
                  <a:tcPr marL="12432" marR="12432" marT="6216" marB="6216"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1400" b="1">
                          <a:effectLst/>
                        </a:rPr>
                        <a:t>Fortify</a:t>
                      </a:r>
                    </a:p>
                  </a:txBody>
                  <a:tcPr marL="12432" marR="12432" marT="6216" marB="6216"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1400" b="1">
                          <a:effectLst/>
                        </a:rPr>
                        <a:t>CodeQL</a:t>
                      </a:r>
                    </a:p>
                  </a:txBody>
                  <a:tcPr marL="12432" marR="12432" marT="6216" marB="6216"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882151631"/>
                  </a:ext>
                </a:extLst>
              </a:tr>
              <a:tr h="1003376">
                <a:tc>
                  <a:txBody>
                    <a:bodyPr/>
                    <a:lstStyle/>
                    <a:p>
                      <a:pPr fontAlgn="base"/>
                      <a:r>
                        <a:rPr lang="en-IN" sz="1400" b="1">
                          <a:effectLst/>
                        </a:rPr>
                        <a:t>Analysis Capabilities</a:t>
                      </a:r>
                      <a:endParaRPr lang="en-IN" sz="1400">
                        <a:effectLst/>
                      </a:endParaRPr>
                    </a:p>
                  </a:txBody>
                  <a:tcPr marL="12432" marR="12432" marT="6216" marB="621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400">
                          <a:effectLst/>
                        </a:rPr>
                        <a:t>Offers comprehensive static code analysis capabilities, including SAST, DAST, IAST, and SCA. Provides a wide range of predefined security rules and templates covering common vulnerabilities and coding best practices. Allows customization of rules and policies to meet specific security requirements.</a:t>
                      </a:r>
                    </a:p>
                  </a:txBody>
                  <a:tcPr marL="12432" marR="12432" marT="6216" marB="621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400">
                          <a:effectLst/>
                        </a:rPr>
                        <a:t>Focuses primarily on semantic code analysis through custom code analysis queries. Allows developers to write and execute queries to identify security vulnerabilities and code quality issues. Offers flexibility in defining custom rules and patterns.</a:t>
                      </a:r>
                    </a:p>
                  </a:txBody>
                  <a:tcPr marL="12432" marR="12432" marT="6216" marB="621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509283558"/>
                  </a:ext>
                </a:extLst>
              </a:tr>
              <a:tr h="713942">
                <a:tc>
                  <a:txBody>
                    <a:bodyPr/>
                    <a:lstStyle/>
                    <a:p>
                      <a:pPr fontAlgn="base"/>
                      <a:r>
                        <a:rPr lang="en-IN" sz="1400" b="1">
                          <a:effectLst/>
                        </a:rPr>
                        <a:t>Flagging False Positives</a:t>
                      </a:r>
                      <a:endParaRPr lang="en-IN" sz="1400">
                        <a:effectLst/>
                      </a:endParaRPr>
                    </a:p>
                  </a:txBody>
                  <a:tcPr marL="12432" marR="12432" marT="6216" marB="621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400">
                          <a:effectLst/>
                        </a:rPr>
                        <a:t>Provides options to suppress or exclude certain findings based on custom rules, patterns, or filters. Offers features for tuning analysis results and reducing false positives through customizable thresholds and policies.</a:t>
                      </a:r>
                    </a:p>
                  </a:txBody>
                  <a:tcPr marL="12432" marR="12432" marT="6216" marB="621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400" dirty="0">
                          <a:effectLst/>
                        </a:rPr>
                        <a:t>Allows developers to refine queries and analysis rules to reduce false positives. Offers mechanisms for adjusting query logic and sensitivity to improve accuracy.</a:t>
                      </a:r>
                    </a:p>
                  </a:txBody>
                  <a:tcPr marL="12432" marR="12432" marT="6216" marB="621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272191124"/>
                  </a:ext>
                </a:extLst>
              </a:tr>
              <a:tr h="1234925">
                <a:tc>
                  <a:txBody>
                    <a:bodyPr/>
                    <a:lstStyle/>
                    <a:p>
                      <a:pPr fontAlgn="base"/>
                      <a:r>
                        <a:rPr lang="en-IN" sz="1400" b="1">
                          <a:effectLst/>
                        </a:rPr>
                        <a:t>Reporting and Compliance</a:t>
                      </a:r>
                      <a:endParaRPr lang="en-IN" sz="1400">
                        <a:effectLst/>
                      </a:endParaRPr>
                    </a:p>
                  </a:txBody>
                  <a:tcPr marL="12432" marR="12432" marT="6216" marB="621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400">
                          <a:effectLst/>
                        </a:rPr>
                        <a:t>Generates comprehensive reports summarizing analysis results, including identified vulnerabilities, code snippets, and remediation recommendations. Supports compliance requirements by providing documentation and audit trails.</a:t>
                      </a:r>
                    </a:p>
                  </a:txBody>
                  <a:tcPr marL="12432" marR="12432" marT="6216" marB="621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400">
                          <a:effectLst/>
                        </a:rPr>
                        <a:t>Offers integration with IDEs, CI/CD pipelines, version control systems, and issue tracking systems. Provides plugins and extensions for popular IDEs such as Visual Studio Code, IntelliJ IDEA, and Eclipse. Integrates with code repositories, CI/CD tools (e.g., Jenkins, Azure DevOps), and quality dashboards (e.g., SonarQube) for seamless integration into development workflows.</a:t>
                      </a:r>
                    </a:p>
                  </a:txBody>
                  <a:tcPr marL="12432" marR="12432" marT="6216" marB="621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969285073"/>
                  </a:ext>
                </a:extLst>
              </a:tr>
              <a:tr h="829715">
                <a:tc>
                  <a:txBody>
                    <a:bodyPr/>
                    <a:lstStyle/>
                    <a:p>
                      <a:pPr fontAlgn="base"/>
                      <a:r>
                        <a:rPr lang="en-IN" sz="1400" b="1">
                          <a:effectLst/>
                        </a:rPr>
                        <a:t>Language Support</a:t>
                      </a:r>
                      <a:endParaRPr lang="en-IN" sz="1400">
                        <a:effectLst/>
                      </a:endParaRPr>
                    </a:p>
                  </a:txBody>
                  <a:tcPr marL="12432" marR="12432" marT="6216" marB="621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400">
                          <a:effectLst/>
                        </a:rPr>
                        <a:t>Supports a wide range of programming languages and frameworks, including Java, C/C++, .NET, JavaScript, Python, PHP, Ruby, Swift, and more. Offers comprehensive rule sets and analysis capabilities for each supported language.</a:t>
                      </a:r>
                    </a:p>
                  </a:txBody>
                  <a:tcPr marL="12432" marR="12432" marT="6216" marB="621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400">
                          <a:effectLst/>
                        </a:rPr>
                        <a:t>Provides support for multiple programming languages, including C/C++, Java, JavaScript, Python, TypeScript, and others. Offers flexibility in writing custom queries and analysis rules for different languages and frameworks.</a:t>
                      </a:r>
                    </a:p>
                  </a:txBody>
                  <a:tcPr marL="12432" marR="12432" marT="6216" marB="621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15665774"/>
                  </a:ext>
                </a:extLst>
              </a:tr>
              <a:tr h="1003376">
                <a:tc>
                  <a:txBody>
                    <a:bodyPr/>
                    <a:lstStyle/>
                    <a:p>
                      <a:pPr fontAlgn="base"/>
                      <a:r>
                        <a:rPr lang="en-IN" sz="1400" b="1">
                          <a:effectLst/>
                        </a:rPr>
                        <a:t>Integration</a:t>
                      </a:r>
                      <a:endParaRPr lang="en-IN" sz="1400">
                        <a:effectLst/>
                      </a:endParaRPr>
                    </a:p>
                  </a:txBody>
                  <a:tcPr marL="12432" marR="12432" marT="6216" marB="621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400" dirty="0">
                          <a:effectLst/>
                        </a:rPr>
                        <a:t>Integrates with various development tools, CI/CD pipelines, IDEs, and issue tracking systems. Supports integration with popular IDEs (e.g., Visual Studio, Eclipse), build tools (e.g., Maven, </a:t>
                      </a:r>
                      <a:r>
                        <a:rPr lang="en-IN" sz="1400" dirty="0" err="1">
                          <a:effectLst/>
                        </a:rPr>
                        <a:t>Gradle</a:t>
                      </a:r>
                      <a:r>
                        <a:rPr lang="en-IN" sz="1400" dirty="0">
                          <a:effectLst/>
                        </a:rPr>
                        <a:t>), version control systems (e.g., Git, SVN), and CI/CD platforms (e.g., Jenkins, Azure DevOps).</a:t>
                      </a:r>
                    </a:p>
                  </a:txBody>
                  <a:tcPr marL="12432" marR="12432" marT="6216" marB="621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400">
                          <a:effectLst/>
                        </a:rPr>
                        <a:t>Offers a learning curve for developers who are new to writing custom code analysis queries and understanding semantic code analysis concepts. Requires familiarity with query languages (e.g., QL) and code analysis methodologies.</a:t>
                      </a:r>
                    </a:p>
                  </a:txBody>
                  <a:tcPr marL="12432" marR="12432" marT="6216" marB="621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275894805"/>
                  </a:ext>
                </a:extLst>
              </a:tr>
              <a:tr h="1234925">
                <a:tc>
                  <a:txBody>
                    <a:bodyPr/>
                    <a:lstStyle/>
                    <a:p>
                      <a:pPr fontAlgn="base"/>
                      <a:r>
                        <a:rPr lang="en-IN" sz="1400" b="1">
                          <a:effectLst/>
                        </a:rPr>
                        <a:t>Learning Curve</a:t>
                      </a:r>
                      <a:endParaRPr lang="en-IN" sz="1400">
                        <a:effectLst/>
                      </a:endParaRPr>
                    </a:p>
                  </a:txBody>
                  <a:tcPr marL="12432" marR="12432" marT="6216" marB="621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400">
                          <a:effectLst/>
                        </a:rPr>
                        <a:t>Offers both open-source and commercial editions. The open-source edition (Fortify SSC) provides basic SAST capabilities with limited rule sets and features. The commercial editions (Fortify SCA, Fortify on Demand) offer advanced SAST features, comprehensive rule sets, and enterprise-grade support. Licensing needs and costs depend on the specific edition and features required.</a:t>
                      </a:r>
                    </a:p>
                  </a:txBody>
                  <a:tcPr marL="12432" marR="12432" marT="6216" marB="621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400">
                          <a:effectLst/>
                        </a:rPr>
                        <a:t>Provides a collaborative platform for security researchers, developers, and analysts to share and contribute code analysis queries and libraries. Offers community support, documentation, and resources for learning and leveraging CodeQL effectively.</a:t>
                      </a:r>
                    </a:p>
                  </a:txBody>
                  <a:tcPr marL="12432" marR="12432" marT="6216" marB="621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917867253"/>
                  </a:ext>
                </a:extLst>
              </a:tr>
              <a:tr h="656053">
                <a:tc>
                  <a:txBody>
                    <a:bodyPr/>
                    <a:lstStyle/>
                    <a:p>
                      <a:pPr fontAlgn="base"/>
                      <a:r>
                        <a:rPr lang="en-IN" sz="1400" b="1">
                          <a:effectLst/>
                        </a:rPr>
                        <a:t>Open Source vs Licensing</a:t>
                      </a:r>
                      <a:endParaRPr lang="en-IN" sz="1400">
                        <a:effectLst/>
                      </a:endParaRPr>
                    </a:p>
                  </a:txBody>
                  <a:tcPr marL="12432" marR="12432" marT="6216" marB="621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base"/>
                      <a:r>
                        <a:rPr lang="en-US" sz="1400">
                          <a:effectLst/>
                        </a:rPr>
                        <a:t>Depending on the edition and features required, Fortify may require licensing for commercial use. Licensing costs vary based on factors such as the number of users, analysis capacity, and support level.</a:t>
                      </a:r>
                    </a:p>
                  </a:txBody>
                  <a:tcPr marL="12432" marR="12432" marT="6216" marB="621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base"/>
                      <a:r>
                        <a:rPr lang="en-US" sz="1400" dirty="0" err="1">
                          <a:effectLst/>
                        </a:rPr>
                        <a:t>CodeQL</a:t>
                      </a:r>
                      <a:r>
                        <a:rPr lang="en-US" sz="1400" dirty="0">
                          <a:effectLst/>
                        </a:rPr>
                        <a:t> is an open-source project developed and maintained by GitHub (Microsoft). The </a:t>
                      </a:r>
                      <a:r>
                        <a:rPr lang="en-US" sz="1400" dirty="0" err="1">
                          <a:effectLst/>
                        </a:rPr>
                        <a:t>CodeQL</a:t>
                      </a:r>
                      <a:r>
                        <a:rPr lang="en-US" sz="1400" dirty="0">
                          <a:effectLst/>
                        </a:rPr>
                        <a:t> platform and libraries are freely available for use by the developer community.</a:t>
                      </a:r>
                    </a:p>
                  </a:txBody>
                  <a:tcPr marL="12432" marR="12432" marT="6216" marB="6216"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961583071"/>
                  </a:ext>
                </a:extLst>
              </a:tr>
            </a:tbl>
          </a:graphicData>
        </a:graphic>
      </p:graphicFrame>
    </p:spTree>
    <p:extLst>
      <p:ext uri="{BB962C8B-B14F-4D97-AF65-F5344CB8AC3E}">
        <p14:creationId xmlns:p14="http://schemas.microsoft.com/office/powerpoint/2010/main" val="32946040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862</Words>
  <Application>Microsoft Office PowerPoint</Application>
  <PresentationFormat>Widescreen</PresentationFormat>
  <Paragraphs>55</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Inter</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cp:revision>
  <dcterms:created xsi:type="dcterms:W3CDTF">2024-03-07T15:48:03Z</dcterms:created>
  <dcterms:modified xsi:type="dcterms:W3CDTF">2024-03-07T17:28:58Z</dcterms:modified>
</cp:coreProperties>
</file>