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6" r:id="rId10"/>
    <p:sldId id="265" r:id="rId11"/>
    <p:sldId id="267" r:id="rId12"/>
    <p:sldId id="295" r:id="rId13"/>
    <p:sldId id="268" r:id="rId14"/>
    <p:sldId id="296" r:id="rId15"/>
    <p:sldId id="269" r:id="rId16"/>
    <p:sldId id="270" r:id="rId17"/>
    <p:sldId id="271" r:id="rId18"/>
    <p:sldId id="297" r:id="rId19"/>
    <p:sldId id="272" r:id="rId20"/>
    <p:sldId id="273" r:id="rId21"/>
    <p:sldId id="274" r:id="rId22"/>
    <p:sldId id="298" r:id="rId23"/>
    <p:sldId id="275" r:id="rId24"/>
    <p:sldId id="276" r:id="rId25"/>
    <p:sldId id="277" r:id="rId26"/>
    <p:sldId id="278" r:id="rId27"/>
    <p:sldId id="279" r:id="rId28"/>
    <p:sldId id="280" r:id="rId29"/>
    <p:sldId id="282" r:id="rId30"/>
    <p:sldId id="283" r:id="rId31"/>
    <p:sldId id="284" r:id="rId32"/>
    <p:sldId id="281" r:id="rId33"/>
    <p:sldId id="286" r:id="rId34"/>
    <p:sldId id="287" r:id="rId35"/>
    <p:sldId id="288" r:id="rId36"/>
    <p:sldId id="299" r:id="rId37"/>
    <p:sldId id="289" r:id="rId38"/>
    <p:sldId id="290" r:id="rId39"/>
    <p:sldId id="291" r:id="rId40"/>
    <p:sldId id="292" r:id="rId41"/>
    <p:sldId id="293" r:id="rId42"/>
    <p:sldId id="294"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294" y="-15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8A5B3035-C7C1-43FE-9B7E-7CD814279707}" type="datetimeFigureOut">
              <a:rPr lang="en-US" smtClean="0"/>
              <a:pPr/>
              <a:t>5/17/2019</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ACE40A6C-E2E0-49E5-95FD-461B30EB482E}"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A5B3035-C7C1-43FE-9B7E-7CD814279707}" type="datetimeFigureOut">
              <a:rPr lang="en-US" smtClean="0"/>
              <a:pPr/>
              <a:t>5/17/2019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CE40A6C-E2E0-49E5-95FD-461B30EB482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A5B3035-C7C1-43FE-9B7E-7CD814279707}" type="datetimeFigureOut">
              <a:rPr lang="en-US" smtClean="0"/>
              <a:pPr/>
              <a:t>5/17/2019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CE40A6C-E2E0-49E5-95FD-461B30EB482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A5B3035-C7C1-43FE-9B7E-7CD814279707}" type="datetimeFigureOut">
              <a:rPr lang="en-US" smtClean="0"/>
              <a:pPr/>
              <a:t>5/17/2019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CE40A6C-E2E0-49E5-95FD-461B30EB482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A5B3035-C7C1-43FE-9B7E-7CD814279707}" type="datetimeFigureOut">
              <a:rPr lang="en-US" smtClean="0"/>
              <a:pPr/>
              <a:t>5/17/2019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CE40A6C-E2E0-49E5-95FD-461B30EB482E}"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A5B3035-C7C1-43FE-9B7E-7CD814279707}" type="datetimeFigureOut">
              <a:rPr lang="en-US" smtClean="0"/>
              <a:pPr/>
              <a:t>5/17/2019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CE40A6C-E2E0-49E5-95FD-461B30EB482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A5B3035-C7C1-43FE-9B7E-7CD814279707}" type="datetimeFigureOut">
              <a:rPr lang="en-US" smtClean="0"/>
              <a:pPr/>
              <a:t>5/17/2019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CE40A6C-E2E0-49E5-95FD-461B30EB482E}"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A5B3035-C7C1-43FE-9B7E-7CD814279707}" type="datetimeFigureOut">
              <a:rPr lang="en-US" smtClean="0"/>
              <a:pPr/>
              <a:t>5/17/2019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CE40A6C-E2E0-49E5-95FD-461B30EB482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A5B3035-C7C1-43FE-9B7E-7CD814279707}" type="datetimeFigureOut">
              <a:rPr lang="en-US" smtClean="0"/>
              <a:pPr/>
              <a:t>5/17/2019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CE40A6C-E2E0-49E5-95FD-461B30EB482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A5B3035-C7C1-43FE-9B7E-7CD814279707}" type="datetimeFigureOut">
              <a:rPr lang="en-US" smtClean="0"/>
              <a:pPr/>
              <a:t>5/17/2019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CE40A6C-E2E0-49E5-95FD-461B30EB482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8A5B3035-C7C1-43FE-9B7E-7CD814279707}" type="datetimeFigureOut">
              <a:rPr lang="en-US" smtClean="0"/>
              <a:pPr/>
              <a:t>5/17/2019</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ACE40A6C-E2E0-49E5-95FD-461B30EB482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8A5B3035-C7C1-43FE-9B7E-7CD814279707}" type="datetimeFigureOut">
              <a:rPr lang="en-US" smtClean="0"/>
              <a:pPr/>
              <a:t>5/17/2019</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ACE40A6C-E2E0-49E5-95FD-461B30EB482E}"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371600"/>
            <a:ext cx="6781800" cy="1975104"/>
          </a:xfrm>
        </p:spPr>
        <p:txBody>
          <a:bodyPr/>
          <a:lstStyle/>
          <a:p>
            <a:pPr algn="ctr">
              <a:lnSpc>
                <a:spcPct val="150000"/>
              </a:lnSpc>
            </a:pPr>
            <a:r>
              <a:rPr lang="en-US" b="1" dirty="0" smtClean="0">
                <a:effectLst>
                  <a:outerShdw blurRad="38100" dist="38100" dir="2700000" algn="tl">
                    <a:srgbClr val="000000">
                      <a:alpha val="43137"/>
                    </a:srgbClr>
                  </a:outerShdw>
                </a:effectLst>
                <a:latin typeface="Gabriola" pitchFamily="82" charset="0"/>
              </a:rPr>
              <a:t>Introduction to the </a:t>
            </a:r>
            <a:br>
              <a:rPr lang="en-US" b="1" dirty="0" smtClean="0">
                <a:effectLst>
                  <a:outerShdw blurRad="38100" dist="38100" dir="2700000" algn="tl">
                    <a:srgbClr val="000000">
                      <a:alpha val="43137"/>
                    </a:srgbClr>
                  </a:outerShdw>
                </a:effectLst>
                <a:latin typeface="Gabriola" pitchFamily="82" charset="0"/>
              </a:rPr>
            </a:br>
            <a:r>
              <a:rPr lang="en-US" b="1" dirty="0" smtClean="0">
                <a:effectLst>
                  <a:outerShdw blurRad="38100" dist="38100" dir="2700000" algn="tl">
                    <a:srgbClr val="000000">
                      <a:alpha val="43137"/>
                    </a:srgbClr>
                  </a:outerShdw>
                </a:effectLst>
                <a:latin typeface="Gabriola" pitchFamily="82" charset="0"/>
              </a:rPr>
              <a:t>Embedded Systems</a:t>
            </a:r>
            <a:endParaRPr lang="en-US" b="1" dirty="0">
              <a:effectLst>
                <a:outerShdw blurRad="38100" dist="38100" dir="2700000" algn="tl">
                  <a:srgbClr val="000000">
                    <a:alpha val="43137"/>
                  </a:srgbClr>
                </a:outerShdw>
              </a:effectLst>
              <a:latin typeface="Gabriola" pitchFamily="8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3505200" cy="1371600"/>
          </a:xfrm>
        </p:spPr>
        <p:txBody>
          <a:bodyPr/>
          <a:lstStyle/>
          <a:p>
            <a:r>
              <a:rPr lang="en-US" dirty="0" smtClean="0">
                <a:latin typeface="Gabriola" pitchFamily="82" charset="0"/>
              </a:rPr>
              <a:t>Arduino Board Overview Explanation</a:t>
            </a:r>
            <a:endParaRPr lang="en-US" dirty="0">
              <a:latin typeface="Gabriola" pitchFamily="82" charset="0"/>
            </a:endParaRPr>
          </a:p>
        </p:txBody>
      </p:sp>
      <p:pic>
        <p:nvPicPr>
          <p:cNvPr id="1028" name="Picture 4" descr="Image result for arduino uno"/>
          <p:cNvPicPr>
            <a:picLocks noChangeAspect="1" noChangeArrowheads="1"/>
          </p:cNvPicPr>
          <p:nvPr/>
        </p:nvPicPr>
        <p:blipFill>
          <a:blip r:embed="rId2"/>
          <a:srcRect/>
          <a:stretch>
            <a:fillRect/>
          </a:stretch>
        </p:blipFill>
        <p:spPr bwMode="auto">
          <a:xfrm>
            <a:off x="3962400" y="609600"/>
            <a:ext cx="5029200" cy="59436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lstStyle/>
          <a:p>
            <a:r>
              <a:rPr lang="en-US" b="1" dirty="0" smtClean="0">
                <a:latin typeface="Gabriola" pitchFamily="82" charset="0"/>
              </a:rPr>
              <a:t>Introduction to the I/O programs</a:t>
            </a:r>
            <a:endParaRPr lang="en-US" b="1" dirty="0">
              <a:latin typeface="Gabriola" pitchFamily="82" charset="0"/>
            </a:endParaRPr>
          </a:p>
        </p:txBody>
      </p:sp>
      <p:sp>
        <p:nvSpPr>
          <p:cNvPr id="3" name="Content Placeholder 2"/>
          <p:cNvSpPr>
            <a:spLocks noGrp="1"/>
          </p:cNvSpPr>
          <p:nvPr>
            <p:ph idx="1"/>
          </p:nvPr>
        </p:nvSpPr>
        <p:spPr>
          <a:xfrm>
            <a:off x="533400" y="914400"/>
            <a:ext cx="8229600" cy="5410200"/>
          </a:xfrm>
        </p:spPr>
        <p:txBody>
          <a:bodyPr>
            <a:normAutofit fontScale="92500" lnSpcReduction="10000"/>
          </a:bodyPr>
          <a:lstStyle/>
          <a:p>
            <a:pPr>
              <a:buNone/>
            </a:pPr>
            <a:r>
              <a:rPr lang="en-US" dirty="0" smtClean="0">
                <a:latin typeface="Gabriola" pitchFamily="82" charset="0"/>
              </a:rPr>
              <a:t>const </a:t>
            </a:r>
            <a:r>
              <a:rPr lang="en-US" dirty="0" err="1" smtClean="0">
                <a:latin typeface="Gabriola" pitchFamily="82" charset="0"/>
              </a:rPr>
              <a:t>int</a:t>
            </a:r>
            <a:r>
              <a:rPr lang="en-US" dirty="0" smtClean="0">
                <a:latin typeface="Gabriola" pitchFamily="82" charset="0"/>
              </a:rPr>
              <a:t> led = 13; //use digital I/O pin 13 void setup() </a:t>
            </a:r>
          </a:p>
          <a:p>
            <a:pPr>
              <a:buNone/>
            </a:pPr>
            <a:r>
              <a:rPr lang="en-US" dirty="0" smtClean="0">
                <a:latin typeface="Gabriola" pitchFamily="82" charset="0"/>
              </a:rPr>
              <a:t>{</a:t>
            </a:r>
          </a:p>
          <a:p>
            <a:pPr>
              <a:buNone/>
            </a:pPr>
            <a:r>
              <a:rPr lang="en-US" dirty="0" smtClean="0">
                <a:latin typeface="Gabriola" pitchFamily="82" charset="0"/>
              </a:rPr>
              <a:t> </a:t>
            </a:r>
            <a:r>
              <a:rPr lang="en-US" dirty="0" err="1" smtClean="0">
                <a:latin typeface="Gabriola" pitchFamily="82" charset="0"/>
              </a:rPr>
              <a:t>pinMode</a:t>
            </a:r>
            <a:r>
              <a:rPr lang="en-US" dirty="0" smtClean="0">
                <a:latin typeface="Gabriola" pitchFamily="82" charset="0"/>
              </a:rPr>
              <a:t>(</a:t>
            </a:r>
            <a:r>
              <a:rPr lang="en-US" dirty="0" err="1" smtClean="0">
                <a:latin typeface="Gabriola" pitchFamily="82" charset="0"/>
              </a:rPr>
              <a:t>led,OUTPUT</a:t>
            </a:r>
            <a:r>
              <a:rPr lang="en-US" dirty="0" smtClean="0">
                <a:latin typeface="Gabriola" pitchFamily="82" charset="0"/>
              </a:rPr>
              <a:t>); //set pin 13 to be an output </a:t>
            </a:r>
            <a:r>
              <a:rPr lang="en-US" dirty="0" err="1" smtClean="0">
                <a:latin typeface="Gabriola" pitchFamily="82" charset="0"/>
              </a:rPr>
              <a:t>output</a:t>
            </a:r>
            <a:endParaRPr lang="en-US" dirty="0" smtClean="0">
              <a:latin typeface="Gabriola" pitchFamily="82" charset="0"/>
            </a:endParaRPr>
          </a:p>
          <a:p>
            <a:pPr>
              <a:buNone/>
            </a:pPr>
            <a:r>
              <a:rPr lang="en-US" dirty="0" smtClean="0">
                <a:latin typeface="Gabriola" pitchFamily="82" charset="0"/>
              </a:rPr>
              <a:t> }</a:t>
            </a:r>
          </a:p>
          <a:p>
            <a:pPr>
              <a:buNone/>
            </a:pPr>
            <a:r>
              <a:rPr lang="en-US" dirty="0" smtClean="0">
                <a:latin typeface="Gabriola" pitchFamily="82" charset="0"/>
              </a:rPr>
              <a:t> void loop()</a:t>
            </a:r>
          </a:p>
          <a:p>
            <a:pPr>
              <a:buNone/>
            </a:pPr>
            <a:r>
              <a:rPr lang="en-US" dirty="0" smtClean="0">
                <a:latin typeface="Gabriola" pitchFamily="82" charset="0"/>
              </a:rPr>
              <a:t> {</a:t>
            </a:r>
          </a:p>
          <a:p>
            <a:pPr>
              <a:buNone/>
            </a:pPr>
            <a:r>
              <a:rPr lang="en-US" dirty="0" smtClean="0">
                <a:latin typeface="Gabriola" pitchFamily="82" charset="0"/>
              </a:rPr>
              <a:t> delay(1000); //delay 1000 milliseconds</a:t>
            </a:r>
          </a:p>
          <a:p>
            <a:pPr>
              <a:buNone/>
            </a:pPr>
            <a:r>
              <a:rPr lang="en-US" dirty="0" smtClean="0">
                <a:latin typeface="Gabriola" pitchFamily="82" charset="0"/>
              </a:rPr>
              <a:t> </a:t>
            </a:r>
            <a:r>
              <a:rPr lang="en-US" dirty="0" err="1" smtClean="0">
                <a:latin typeface="Gabriola" pitchFamily="82" charset="0"/>
              </a:rPr>
              <a:t>digitalWrite</a:t>
            </a:r>
            <a:r>
              <a:rPr lang="en-US" dirty="0" smtClean="0">
                <a:latin typeface="Gabriola" pitchFamily="82" charset="0"/>
              </a:rPr>
              <a:t>(</a:t>
            </a:r>
            <a:r>
              <a:rPr lang="en-US" dirty="0" err="1" smtClean="0">
                <a:latin typeface="Gabriola" pitchFamily="82" charset="0"/>
              </a:rPr>
              <a:t>led,HIGH</a:t>
            </a:r>
            <a:r>
              <a:rPr lang="en-US" dirty="0" smtClean="0">
                <a:latin typeface="Gabriola" pitchFamily="82" charset="0"/>
              </a:rPr>
              <a:t>); //set pin 13 HIGH, turning on LED</a:t>
            </a:r>
          </a:p>
          <a:p>
            <a:pPr>
              <a:buNone/>
            </a:pPr>
            <a:r>
              <a:rPr lang="en-US" dirty="0" smtClean="0">
                <a:latin typeface="Gabriola" pitchFamily="82" charset="0"/>
              </a:rPr>
              <a:t> delay(1000); //delay 1000milliseconds</a:t>
            </a:r>
          </a:p>
          <a:p>
            <a:pPr>
              <a:buNone/>
            </a:pPr>
            <a:r>
              <a:rPr lang="en-US" dirty="0" smtClean="0">
                <a:latin typeface="Gabriola" pitchFamily="82" charset="0"/>
              </a:rPr>
              <a:t> </a:t>
            </a:r>
            <a:r>
              <a:rPr lang="en-US" dirty="0" err="1" smtClean="0">
                <a:latin typeface="Gabriola" pitchFamily="82" charset="0"/>
              </a:rPr>
              <a:t>digitalWrite</a:t>
            </a:r>
            <a:r>
              <a:rPr lang="en-US" dirty="0" smtClean="0">
                <a:latin typeface="Gabriola" pitchFamily="82" charset="0"/>
              </a:rPr>
              <a:t>(</a:t>
            </a:r>
            <a:r>
              <a:rPr lang="en-US" dirty="0" err="1" smtClean="0">
                <a:latin typeface="Gabriola" pitchFamily="82" charset="0"/>
              </a:rPr>
              <a:t>led,LOW</a:t>
            </a:r>
            <a:r>
              <a:rPr lang="en-US" dirty="0" smtClean="0">
                <a:latin typeface="Gabriola" pitchFamily="82" charset="0"/>
              </a:rPr>
              <a:t>); //set pin 13 LOW, turning off LED </a:t>
            </a:r>
          </a:p>
          <a:p>
            <a:pPr>
              <a:buNone/>
            </a:pPr>
            <a:r>
              <a:rPr lang="en-US" dirty="0" smtClean="0">
                <a:latin typeface="Gabriola" pitchFamily="82" charset="0"/>
              </a:rPr>
              <a:t>}</a:t>
            </a:r>
            <a:endParaRPr lang="en-US" dirty="0">
              <a:latin typeface="Gabriola" pitchFamily="82"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pic>
        <p:nvPicPr>
          <p:cNvPr id="2050" name="Picture 2" descr="\\Server\embedded folder redirection\YMTS00163\Desktop\shiva\LED.png"/>
          <p:cNvPicPr>
            <a:picLocks noChangeAspect="1" noChangeArrowheads="1"/>
          </p:cNvPicPr>
          <p:nvPr/>
        </p:nvPicPr>
        <p:blipFill>
          <a:blip r:embed="rId2" cstate="print"/>
          <a:srcRect/>
          <a:stretch>
            <a:fillRect/>
          </a:stretch>
        </p:blipFill>
        <p:spPr bwMode="auto">
          <a:xfrm>
            <a:off x="1600200" y="1117600"/>
            <a:ext cx="5943600" cy="46228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lstStyle/>
          <a:p>
            <a:r>
              <a:rPr lang="en-US" b="1" dirty="0" smtClean="0">
                <a:latin typeface="Gabriola" pitchFamily="82" charset="0"/>
              </a:rPr>
              <a:t>Interfacing led with Switch</a:t>
            </a:r>
            <a:endParaRPr lang="en-US" b="1" dirty="0">
              <a:latin typeface="Gabriola" pitchFamily="82" charset="0"/>
            </a:endParaRPr>
          </a:p>
        </p:txBody>
      </p:sp>
      <p:sp>
        <p:nvSpPr>
          <p:cNvPr id="3" name="Content Placeholder 2"/>
          <p:cNvSpPr>
            <a:spLocks noGrp="1"/>
          </p:cNvSpPr>
          <p:nvPr>
            <p:ph idx="1"/>
          </p:nvPr>
        </p:nvSpPr>
        <p:spPr>
          <a:xfrm>
            <a:off x="381000" y="685800"/>
            <a:ext cx="8305800" cy="5562600"/>
          </a:xfrm>
        </p:spPr>
        <p:txBody>
          <a:bodyPr>
            <a:noAutofit/>
          </a:bodyPr>
          <a:lstStyle/>
          <a:p>
            <a:pPr>
              <a:buNone/>
            </a:pPr>
            <a:r>
              <a:rPr lang="en-US" sz="2400" dirty="0" smtClean="0">
                <a:latin typeface="Gabriola" pitchFamily="82" charset="0"/>
              </a:rPr>
              <a:t>const </a:t>
            </a:r>
            <a:r>
              <a:rPr lang="en-US" sz="2400" dirty="0" err="1" smtClean="0">
                <a:latin typeface="Gabriola" pitchFamily="82" charset="0"/>
              </a:rPr>
              <a:t>int</a:t>
            </a:r>
            <a:r>
              <a:rPr lang="en-US" sz="2400" dirty="0" smtClean="0">
                <a:latin typeface="Gabriola" pitchFamily="82" charset="0"/>
              </a:rPr>
              <a:t> led = 13; </a:t>
            </a:r>
            <a:r>
              <a:rPr lang="en-US" sz="2400" i="1" dirty="0" smtClean="0">
                <a:latin typeface="Gabriola" pitchFamily="82" charset="0"/>
              </a:rPr>
              <a:t>//name pin 8 as led</a:t>
            </a:r>
            <a:r>
              <a:rPr lang="en-US" sz="2400" dirty="0" smtClean="0">
                <a:latin typeface="Gabriola" pitchFamily="82" charset="0"/>
              </a:rPr>
              <a:t> const </a:t>
            </a:r>
          </a:p>
          <a:p>
            <a:pPr>
              <a:buNone/>
            </a:pPr>
            <a:r>
              <a:rPr lang="en-US" sz="2400" dirty="0" err="1" smtClean="0">
                <a:latin typeface="Gabriola" pitchFamily="82" charset="0"/>
              </a:rPr>
              <a:t>int</a:t>
            </a:r>
            <a:r>
              <a:rPr lang="en-US" sz="2400" dirty="0" smtClean="0">
                <a:latin typeface="Gabriola" pitchFamily="82" charset="0"/>
              </a:rPr>
              <a:t> button = 9; </a:t>
            </a:r>
            <a:r>
              <a:rPr lang="en-US" sz="2400" i="1" dirty="0" smtClean="0">
                <a:latin typeface="Gabriola" pitchFamily="82" charset="0"/>
              </a:rPr>
              <a:t>//name pin 9 as button </a:t>
            </a:r>
          </a:p>
          <a:p>
            <a:pPr>
              <a:buNone/>
            </a:pPr>
            <a:r>
              <a:rPr lang="en-US" sz="2400" dirty="0" smtClean="0">
                <a:latin typeface="Gabriola" pitchFamily="82" charset="0"/>
              </a:rPr>
              <a:t>void </a:t>
            </a:r>
            <a:r>
              <a:rPr lang="en-US" sz="2400" b="1" dirty="0" smtClean="0">
                <a:latin typeface="Gabriola" pitchFamily="82" charset="0"/>
              </a:rPr>
              <a:t>setup</a:t>
            </a:r>
            <a:r>
              <a:rPr lang="en-US" sz="2400" dirty="0" smtClean="0">
                <a:latin typeface="Gabriola" pitchFamily="82" charset="0"/>
              </a:rPr>
              <a:t>()</a:t>
            </a:r>
          </a:p>
          <a:p>
            <a:pPr>
              <a:buNone/>
            </a:pPr>
            <a:r>
              <a:rPr lang="en-US" sz="2400" dirty="0" smtClean="0">
                <a:latin typeface="Gabriola" pitchFamily="82" charset="0"/>
              </a:rPr>
              <a:t> { </a:t>
            </a:r>
          </a:p>
          <a:p>
            <a:pPr>
              <a:buNone/>
            </a:pPr>
            <a:r>
              <a:rPr lang="en-US" sz="2400" dirty="0" err="1" smtClean="0">
                <a:latin typeface="Gabriola" pitchFamily="82" charset="0"/>
              </a:rPr>
              <a:t>pinMode</a:t>
            </a:r>
            <a:r>
              <a:rPr lang="en-US" sz="2400" dirty="0" smtClean="0">
                <a:latin typeface="Gabriola" pitchFamily="82" charset="0"/>
              </a:rPr>
              <a:t>(</a:t>
            </a:r>
            <a:r>
              <a:rPr lang="en-US" sz="2400" dirty="0" err="1" smtClean="0">
                <a:latin typeface="Gabriola" pitchFamily="82" charset="0"/>
              </a:rPr>
              <a:t>led,OUTPUT</a:t>
            </a:r>
            <a:r>
              <a:rPr lang="en-US" sz="2400" dirty="0" smtClean="0">
                <a:latin typeface="Gabriola" pitchFamily="82" charset="0"/>
              </a:rPr>
              <a:t>); </a:t>
            </a:r>
            <a:r>
              <a:rPr lang="en-US" sz="2400" i="1" dirty="0" smtClean="0">
                <a:latin typeface="Gabriola" pitchFamily="82" charset="0"/>
              </a:rPr>
              <a:t>//set pin 13 as OUTPUT</a:t>
            </a:r>
            <a:r>
              <a:rPr lang="en-US" sz="2400" dirty="0" smtClean="0">
                <a:latin typeface="Gabriola" pitchFamily="82" charset="0"/>
              </a:rPr>
              <a:t> </a:t>
            </a:r>
          </a:p>
          <a:p>
            <a:pPr>
              <a:buNone/>
            </a:pPr>
            <a:r>
              <a:rPr lang="en-US" sz="2400" dirty="0" smtClean="0">
                <a:latin typeface="Gabriola" pitchFamily="82" charset="0"/>
              </a:rPr>
              <a:t>pinMode(</a:t>
            </a:r>
            <a:r>
              <a:rPr lang="en-US" sz="2400" dirty="0" err="1" smtClean="0">
                <a:latin typeface="Gabriola" pitchFamily="82" charset="0"/>
              </a:rPr>
              <a:t>button,INPUT</a:t>
            </a:r>
            <a:r>
              <a:rPr lang="en-US" sz="2400" dirty="0" smtClean="0">
                <a:latin typeface="Gabriola" pitchFamily="82" charset="0"/>
              </a:rPr>
              <a:t>) ; </a:t>
            </a:r>
            <a:r>
              <a:rPr lang="en-US" sz="2400" i="1" dirty="0" smtClean="0">
                <a:latin typeface="Gabriola" pitchFamily="82" charset="0"/>
              </a:rPr>
              <a:t>//set pin 9 as INPUT </a:t>
            </a:r>
          </a:p>
          <a:p>
            <a:pPr>
              <a:buNone/>
            </a:pPr>
            <a:r>
              <a:rPr lang="en-US" sz="2400" dirty="0" smtClean="0">
                <a:latin typeface="Gabriola" pitchFamily="82" charset="0"/>
              </a:rPr>
              <a:t>} </a:t>
            </a:r>
          </a:p>
          <a:p>
            <a:pPr>
              <a:buNone/>
            </a:pPr>
            <a:r>
              <a:rPr lang="en-US" sz="2400" dirty="0" smtClean="0">
                <a:latin typeface="Gabriola" pitchFamily="82" charset="0"/>
              </a:rPr>
              <a:t>void </a:t>
            </a:r>
            <a:r>
              <a:rPr lang="en-US" sz="2400" b="1" dirty="0" smtClean="0">
                <a:latin typeface="Gabriola" pitchFamily="82" charset="0"/>
              </a:rPr>
              <a:t>loop</a:t>
            </a:r>
            <a:r>
              <a:rPr lang="en-US" sz="2400" dirty="0" smtClean="0">
                <a:latin typeface="Gabriola" pitchFamily="82" charset="0"/>
              </a:rPr>
              <a:t>() </a:t>
            </a:r>
          </a:p>
          <a:p>
            <a:pPr>
              <a:buNone/>
            </a:pPr>
            <a:r>
              <a:rPr lang="en-US" sz="2400" dirty="0" smtClean="0">
                <a:latin typeface="Gabriola" pitchFamily="82" charset="0"/>
              </a:rPr>
              <a:t>{ </a:t>
            </a:r>
          </a:p>
          <a:p>
            <a:pPr>
              <a:buNone/>
            </a:pPr>
            <a:r>
              <a:rPr lang="en-US" sz="2400" dirty="0" err="1" smtClean="0">
                <a:latin typeface="Gabriola" pitchFamily="82" charset="0"/>
              </a:rPr>
              <a:t>int</a:t>
            </a:r>
            <a:r>
              <a:rPr lang="en-US" sz="2400" dirty="0" smtClean="0">
                <a:latin typeface="Gabriola" pitchFamily="82" charset="0"/>
              </a:rPr>
              <a:t> reads = </a:t>
            </a:r>
            <a:r>
              <a:rPr lang="en-US" sz="2400" dirty="0" err="1" smtClean="0">
                <a:latin typeface="Gabriola" pitchFamily="82" charset="0"/>
              </a:rPr>
              <a:t>digitalRead</a:t>
            </a:r>
            <a:r>
              <a:rPr lang="en-US" sz="2400" dirty="0" smtClean="0">
                <a:latin typeface="Gabriola" pitchFamily="82" charset="0"/>
              </a:rPr>
              <a:t>(button); </a:t>
            </a:r>
            <a:r>
              <a:rPr lang="en-US" sz="2400" i="1" dirty="0" smtClean="0">
                <a:latin typeface="Gabriola" pitchFamily="82" charset="0"/>
              </a:rPr>
              <a:t>//read the digital value on pin 9</a:t>
            </a:r>
            <a:r>
              <a:rPr lang="en-US" sz="2400" dirty="0" smtClean="0">
                <a:latin typeface="Gabriola" pitchFamily="82" charset="0"/>
              </a:rPr>
              <a:t> </a:t>
            </a:r>
          </a:p>
          <a:p>
            <a:pPr>
              <a:buNone/>
            </a:pPr>
            <a:r>
              <a:rPr lang="en-US" sz="2400" dirty="0" err="1" smtClean="0">
                <a:latin typeface="Gabriola" pitchFamily="82" charset="0"/>
              </a:rPr>
              <a:t>digitalWrite</a:t>
            </a:r>
            <a:r>
              <a:rPr lang="en-US" sz="2400" dirty="0" smtClean="0">
                <a:latin typeface="Gabriola" pitchFamily="82" charset="0"/>
              </a:rPr>
              <a:t>(</a:t>
            </a:r>
            <a:r>
              <a:rPr lang="en-US" sz="2400" dirty="0" err="1" smtClean="0">
                <a:latin typeface="Gabriola" pitchFamily="82" charset="0"/>
              </a:rPr>
              <a:t>led,reads</a:t>
            </a:r>
            <a:r>
              <a:rPr lang="en-US" sz="2400" dirty="0" smtClean="0">
                <a:latin typeface="Gabriola" pitchFamily="82" charset="0"/>
              </a:rPr>
              <a:t>); </a:t>
            </a:r>
            <a:r>
              <a:rPr lang="en-US" sz="2400" i="1" dirty="0" smtClean="0">
                <a:latin typeface="Gabriola" pitchFamily="82" charset="0"/>
              </a:rPr>
              <a:t>//set the digital output value of pin 8 to that value</a:t>
            </a:r>
          </a:p>
          <a:p>
            <a:pPr>
              <a:buNone/>
            </a:pPr>
            <a:r>
              <a:rPr lang="en-US" sz="2400" i="1" dirty="0" smtClean="0">
                <a:latin typeface="Gabriola" pitchFamily="82" charset="0"/>
              </a:rPr>
              <a:t> </a:t>
            </a:r>
            <a:r>
              <a:rPr lang="en-US" sz="2400" dirty="0" smtClean="0">
                <a:latin typeface="Gabriola" pitchFamily="82" charset="0"/>
              </a:rPr>
              <a:t>}</a:t>
            </a:r>
            <a:endParaRPr lang="en-US" sz="2400" dirty="0">
              <a:latin typeface="Gabriola" pitchFamily="82"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pic>
        <p:nvPicPr>
          <p:cNvPr id="1027" name="Picture 3" descr="\\Server\embedded folder redirection\YMTS00163\Desktop\shiva\SWITCH.png"/>
          <p:cNvPicPr>
            <a:picLocks noChangeAspect="1" noChangeArrowheads="1"/>
          </p:cNvPicPr>
          <p:nvPr/>
        </p:nvPicPr>
        <p:blipFill>
          <a:blip r:embed="rId2" cstate="print"/>
          <a:srcRect/>
          <a:stretch>
            <a:fillRect/>
          </a:stretch>
        </p:blipFill>
        <p:spPr bwMode="auto">
          <a:xfrm>
            <a:off x="1600200" y="1004888"/>
            <a:ext cx="5943600" cy="4846637"/>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838200"/>
          </a:xfrm>
        </p:spPr>
        <p:txBody>
          <a:bodyPr/>
          <a:lstStyle/>
          <a:p>
            <a:r>
              <a:rPr lang="en-US" b="1" dirty="0" smtClean="0">
                <a:latin typeface="Gabriola" pitchFamily="82" charset="0"/>
              </a:rPr>
              <a:t>Introduction to the Motor Driver</a:t>
            </a:r>
            <a:endParaRPr lang="en-US" b="1" dirty="0">
              <a:latin typeface="Gabriola" pitchFamily="82" charset="0"/>
            </a:endParaRPr>
          </a:p>
        </p:txBody>
      </p:sp>
      <p:sp>
        <p:nvSpPr>
          <p:cNvPr id="3" name="Content Placeholder 2"/>
          <p:cNvSpPr>
            <a:spLocks noGrp="1"/>
          </p:cNvSpPr>
          <p:nvPr>
            <p:ph idx="1"/>
          </p:nvPr>
        </p:nvSpPr>
        <p:spPr>
          <a:xfrm>
            <a:off x="381000" y="914400"/>
            <a:ext cx="8382000" cy="2895600"/>
          </a:xfrm>
        </p:spPr>
        <p:txBody>
          <a:bodyPr/>
          <a:lstStyle/>
          <a:p>
            <a:pPr algn="just"/>
            <a:r>
              <a:rPr lang="en-US" dirty="0" smtClean="0">
                <a:latin typeface="Gabriola" pitchFamily="82" charset="0"/>
              </a:rPr>
              <a:t>L293D is a typical Motor driver or Motor Driver IC which allows DC motor to drive on either direction. L293D is a 16-pin IC which can control a set of two DC motors simultaneously in any direction. It means that you can control two DC motor with a single L293D IC. Dual H-bridge </a:t>
            </a:r>
            <a:r>
              <a:rPr lang="en-US" i="1" dirty="0" smtClean="0">
                <a:latin typeface="Gabriola" pitchFamily="82" charset="0"/>
              </a:rPr>
              <a:t>Motor Driver integrated circuit</a:t>
            </a:r>
            <a:r>
              <a:rPr lang="en-US" dirty="0" smtClean="0">
                <a:latin typeface="Gabriola" pitchFamily="82" charset="0"/>
              </a:rPr>
              <a:t> (</a:t>
            </a:r>
            <a:r>
              <a:rPr lang="en-US" i="1" dirty="0" smtClean="0">
                <a:latin typeface="Gabriola" pitchFamily="82" charset="0"/>
              </a:rPr>
              <a:t>IC</a:t>
            </a:r>
            <a:r>
              <a:rPr lang="en-US" dirty="0" smtClean="0">
                <a:latin typeface="Gabriola" pitchFamily="82" charset="0"/>
              </a:rPr>
              <a:t>).</a:t>
            </a:r>
            <a:endParaRPr lang="en-US" dirty="0">
              <a:latin typeface="Gabriola" pitchFamily="82" charset="0"/>
            </a:endParaRPr>
          </a:p>
        </p:txBody>
      </p:sp>
      <p:pic>
        <p:nvPicPr>
          <p:cNvPr id="22530" name="Picture 2" descr="http://www.rakeshmondal.info/pik/l293d%20pin%20diagram.png"/>
          <p:cNvPicPr>
            <a:picLocks noChangeAspect="1" noChangeArrowheads="1"/>
          </p:cNvPicPr>
          <p:nvPr/>
        </p:nvPicPr>
        <p:blipFill>
          <a:blip r:embed="rId2"/>
          <a:srcRect/>
          <a:stretch>
            <a:fillRect/>
          </a:stretch>
        </p:blipFill>
        <p:spPr bwMode="auto">
          <a:xfrm>
            <a:off x="2209800" y="4038600"/>
            <a:ext cx="6019800" cy="2687023"/>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lstStyle/>
          <a:p>
            <a:r>
              <a:rPr lang="en-US" b="1" dirty="0" smtClean="0">
                <a:latin typeface="Gabriola" pitchFamily="82" charset="0"/>
              </a:rPr>
              <a:t>Working of Motor driver</a:t>
            </a:r>
            <a:endParaRPr lang="en-US" b="1" dirty="0">
              <a:latin typeface="Gabriola" pitchFamily="82" charset="0"/>
            </a:endParaRPr>
          </a:p>
        </p:txBody>
      </p:sp>
      <p:sp>
        <p:nvSpPr>
          <p:cNvPr id="3" name="Content Placeholder 2"/>
          <p:cNvSpPr>
            <a:spLocks noGrp="1"/>
          </p:cNvSpPr>
          <p:nvPr>
            <p:ph idx="1"/>
          </p:nvPr>
        </p:nvSpPr>
        <p:spPr>
          <a:xfrm>
            <a:off x="457200" y="685800"/>
            <a:ext cx="8686800" cy="2636040"/>
          </a:xfrm>
        </p:spPr>
        <p:txBody>
          <a:bodyPr>
            <a:normAutofit/>
          </a:bodyPr>
          <a:lstStyle/>
          <a:p>
            <a:r>
              <a:rPr lang="en-US" dirty="0" smtClean="0">
                <a:latin typeface="Gabriola" pitchFamily="82" charset="0"/>
              </a:rPr>
              <a:t>There are 4 input pins for l293d, pin 2,7 on the left and pin 15 ,10 on the right as shown on the pin diagram. Left input pins will regulate the rotation of motor connected across left side and right input for motor on the right hand side. The motors are rotated on the basis of the inputs provided across the input pins as LOGIC 0 or LOGIC 1.</a:t>
            </a:r>
            <a:endParaRPr lang="en-US" dirty="0">
              <a:latin typeface="Gabriola" pitchFamily="82" charset="0"/>
            </a:endParaRPr>
          </a:p>
        </p:txBody>
      </p:sp>
      <p:pic>
        <p:nvPicPr>
          <p:cNvPr id="26626" name="Picture 2" descr="http://www.rakeshmondal.info/pik/l293d%20cirucit%20diagram.png"/>
          <p:cNvPicPr>
            <a:picLocks noChangeAspect="1" noChangeArrowheads="1"/>
          </p:cNvPicPr>
          <p:nvPr/>
        </p:nvPicPr>
        <p:blipFill>
          <a:blip r:embed="rId2"/>
          <a:srcRect/>
          <a:stretch>
            <a:fillRect/>
          </a:stretch>
        </p:blipFill>
        <p:spPr bwMode="auto">
          <a:xfrm>
            <a:off x="1828800" y="3352800"/>
            <a:ext cx="5867400" cy="3276601"/>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772400" cy="914400"/>
          </a:xfrm>
        </p:spPr>
        <p:txBody>
          <a:bodyPr/>
          <a:lstStyle/>
          <a:p>
            <a:r>
              <a:rPr lang="en-US" b="1" dirty="0" smtClean="0">
                <a:latin typeface="Gabriola" pitchFamily="82" charset="0"/>
              </a:rPr>
              <a:t>Interfacing Motor Driver with Switch</a:t>
            </a:r>
            <a:endParaRPr lang="en-US" b="1" dirty="0">
              <a:latin typeface="Gabriola" pitchFamily="82" charset="0"/>
            </a:endParaRPr>
          </a:p>
        </p:txBody>
      </p:sp>
      <p:sp>
        <p:nvSpPr>
          <p:cNvPr id="3" name="Content Placeholder 2"/>
          <p:cNvSpPr>
            <a:spLocks noGrp="1"/>
          </p:cNvSpPr>
          <p:nvPr>
            <p:ph idx="1"/>
          </p:nvPr>
        </p:nvSpPr>
        <p:spPr>
          <a:xfrm>
            <a:off x="533400" y="838200"/>
            <a:ext cx="4419600" cy="5410200"/>
          </a:xfrm>
        </p:spPr>
        <p:txBody>
          <a:bodyPr>
            <a:noAutofit/>
          </a:bodyPr>
          <a:lstStyle/>
          <a:p>
            <a:pPr>
              <a:buNone/>
            </a:pPr>
            <a:r>
              <a:rPr lang="en-US" sz="2200" dirty="0" smtClean="0">
                <a:latin typeface="Gabriola" pitchFamily="82" charset="0"/>
              </a:rPr>
              <a:t>const </a:t>
            </a:r>
            <a:r>
              <a:rPr lang="en-US" sz="2200" dirty="0" err="1" smtClean="0">
                <a:latin typeface="Gabriola" pitchFamily="82" charset="0"/>
              </a:rPr>
              <a:t>int</a:t>
            </a:r>
            <a:r>
              <a:rPr lang="en-US" sz="2200" dirty="0" smtClean="0">
                <a:latin typeface="Gabriola" pitchFamily="82" charset="0"/>
              </a:rPr>
              <a:t> motorPin1  = 5;  // Pin 14 of L293</a:t>
            </a:r>
          </a:p>
          <a:p>
            <a:pPr>
              <a:buNone/>
            </a:pPr>
            <a:r>
              <a:rPr lang="en-US" sz="2200" dirty="0" smtClean="0">
                <a:latin typeface="Gabriola" pitchFamily="82" charset="0"/>
              </a:rPr>
              <a:t>const </a:t>
            </a:r>
            <a:r>
              <a:rPr lang="en-US" sz="2200" dirty="0" err="1" smtClean="0">
                <a:latin typeface="Gabriola" pitchFamily="82" charset="0"/>
              </a:rPr>
              <a:t>int</a:t>
            </a:r>
            <a:r>
              <a:rPr lang="en-US" sz="2200" dirty="0" smtClean="0">
                <a:latin typeface="Gabriola" pitchFamily="82" charset="0"/>
              </a:rPr>
              <a:t> motorPin2  = 6;  // Pin 10 of L293</a:t>
            </a:r>
          </a:p>
          <a:p>
            <a:pPr>
              <a:buNone/>
            </a:pPr>
            <a:r>
              <a:rPr lang="en-US" sz="2200" dirty="0" smtClean="0">
                <a:latin typeface="Gabriola" pitchFamily="82" charset="0"/>
              </a:rPr>
              <a:t>const </a:t>
            </a:r>
            <a:r>
              <a:rPr lang="en-US" sz="2200" dirty="0" err="1" smtClean="0">
                <a:latin typeface="Gabriola" pitchFamily="82" charset="0"/>
              </a:rPr>
              <a:t>int</a:t>
            </a:r>
            <a:r>
              <a:rPr lang="en-US" sz="2200" dirty="0" smtClean="0">
                <a:latin typeface="Gabriola" pitchFamily="82" charset="0"/>
              </a:rPr>
              <a:t> motorPin3  = 10; // Pin  7 of L293</a:t>
            </a:r>
          </a:p>
          <a:p>
            <a:pPr>
              <a:buNone/>
            </a:pPr>
            <a:r>
              <a:rPr lang="en-US" sz="2200" dirty="0" smtClean="0">
                <a:latin typeface="Gabriola" pitchFamily="82" charset="0"/>
              </a:rPr>
              <a:t>const </a:t>
            </a:r>
            <a:r>
              <a:rPr lang="en-US" sz="2200" dirty="0" err="1" smtClean="0">
                <a:latin typeface="Gabriola" pitchFamily="82" charset="0"/>
              </a:rPr>
              <a:t>int</a:t>
            </a:r>
            <a:r>
              <a:rPr lang="en-US" sz="2200" dirty="0" smtClean="0">
                <a:latin typeface="Gabriola" pitchFamily="82" charset="0"/>
              </a:rPr>
              <a:t> motorPin4  = 9;  // Pin  2 of L293</a:t>
            </a:r>
          </a:p>
          <a:p>
            <a:pPr>
              <a:buNone/>
            </a:pPr>
            <a:r>
              <a:rPr lang="en-US" sz="2200" dirty="0" err="1" smtClean="0">
                <a:latin typeface="Gabriola" pitchFamily="82" charset="0"/>
              </a:rPr>
              <a:t>Int</a:t>
            </a:r>
            <a:r>
              <a:rPr lang="en-US" sz="2200" dirty="0" smtClean="0">
                <a:latin typeface="Gabriola" pitchFamily="82" charset="0"/>
              </a:rPr>
              <a:t>  </a:t>
            </a:r>
            <a:r>
              <a:rPr lang="en-US" sz="2200" dirty="0" err="1" smtClean="0">
                <a:latin typeface="Gabriola" pitchFamily="82" charset="0"/>
              </a:rPr>
              <a:t>sw</a:t>
            </a:r>
            <a:r>
              <a:rPr lang="en-US" sz="2200" dirty="0" smtClean="0">
                <a:latin typeface="Gabriola" pitchFamily="82" charset="0"/>
              </a:rPr>
              <a:t>=2;</a:t>
            </a:r>
          </a:p>
          <a:p>
            <a:pPr>
              <a:buNone/>
            </a:pPr>
            <a:r>
              <a:rPr lang="en-US" sz="2200" dirty="0" smtClean="0">
                <a:latin typeface="Gabriola" pitchFamily="82" charset="0"/>
              </a:rPr>
              <a:t>void setup()</a:t>
            </a:r>
          </a:p>
          <a:p>
            <a:pPr>
              <a:buNone/>
            </a:pPr>
            <a:r>
              <a:rPr lang="en-US" sz="2200" dirty="0" smtClean="0">
                <a:latin typeface="Gabriola" pitchFamily="82" charset="0"/>
              </a:rPr>
              <a:t>{</a:t>
            </a:r>
          </a:p>
          <a:p>
            <a:pPr>
              <a:buNone/>
            </a:pPr>
            <a:r>
              <a:rPr lang="en-US" sz="2200" dirty="0" smtClean="0">
                <a:latin typeface="Gabriola" pitchFamily="82" charset="0"/>
              </a:rPr>
              <a:t>pinMode(motorPin1, OUTPUT); //Set pins as outputs</a:t>
            </a:r>
          </a:p>
          <a:p>
            <a:pPr>
              <a:buNone/>
            </a:pPr>
            <a:r>
              <a:rPr lang="en-US" sz="2200" dirty="0" smtClean="0">
                <a:latin typeface="Gabriola" pitchFamily="82" charset="0"/>
              </a:rPr>
              <a:t>    pinMode(motorPin2, OUTPUT);</a:t>
            </a:r>
          </a:p>
          <a:p>
            <a:pPr>
              <a:buNone/>
            </a:pPr>
            <a:r>
              <a:rPr lang="en-US" sz="2200" dirty="0" smtClean="0">
                <a:latin typeface="Gabriola" pitchFamily="82" charset="0"/>
              </a:rPr>
              <a:t>    pinMode(motorPin3, OUTPUT);</a:t>
            </a:r>
          </a:p>
          <a:p>
            <a:pPr>
              <a:buNone/>
            </a:pPr>
            <a:r>
              <a:rPr lang="en-US" sz="2200" dirty="0" smtClean="0">
                <a:latin typeface="Gabriola" pitchFamily="82" charset="0"/>
              </a:rPr>
              <a:t>    pinMode(motorPin4, OUTPUT);</a:t>
            </a:r>
          </a:p>
          <a:p>
            <a:pPr>
              <a:buNone/>
            </a:pPr>
            <a:r>
              <a:rPr lang="en-US" sz="2200" dirty="0" smtClean="0">
                <a:latin typeface="Gabriola" pitchFamily="82" charset="0"/>
              </a:rPr>
              <a:t>pinMode(</a:t>
            </a:r>
            <a:r>
              <a:rPr lang="en-US" sz="2200" dirty="0" err="1" smtClean="0">
                <a:latin typeface="Gabriola" pitchFamily="82" charset="0"/>
              </a:rPr>
              <a:t>sw,INPUT</a:t>
            </a:r>
            <a:r>
              <a:rPr lang="en-US" sz="2200" dirty="0" smtClean="0">
                <a:latin typeface="Gabriola" pitchFamily="82" charset="0"/>
              </a:rPr>
              <a:t>);</a:t>
            </a:r>
          </a:p>
          <a:p>
            <a:pPr>
              <a:buNone/>
            </a:pPr>
            <a:r>
              <a:rPr lang="en-US" sz="2200" dirty="0" smtClean="0">
                <a:latin typeface="Gabriola" pitchFamily="82" charset="0"/>
              </a:rPr>
              <a:t>    }</a:t>
            </a:r>
          </a:p>
          <a:p>
            <a:pPr>
              <a:buNone/>
            </a:pPr>
            <a:endParaRPr lang="en-US" sz="2200" dirty="0" smtClean="0">
              <a:latin typeface="Gabriola" pitchFamily="82" charset="0"/>
            </a:endParaRPr>
          </a:p>
        </p:txBody>
      </p:sp>
      <p:sp>
        <p:nvSpPr>
          <p:cNvPr id="4" name="TextBox 3"/>
          <p:cNvSpPr txBox="1"/>
          <p:nvPr/>
        </p:nvSpPr>
        <p:spPr>
          <a:xfrm>
            <a:off x="5029200" y="671691"/>
            <a:ext cx="2943034" cy="6186309"/>
          </a:xfrm>
          <a:prstGeom prst="rect">
            <a:avLst/>
          </a:prstGeom>
          <a:noFill/>
        </p:spPr>
        <p:txBody>
          <a:bodyPr wrap="square" rtlCol="0">
            <a:spAutoFit/>
          </a:bodyPr>
          <a:lstStyle/>
          <a:p>
            <a:pPr>
              <a:buNone/>
            </a:pPr>
            <a:r>
              <a:rPr lang="en-US" sz="2200" dirty="0" smtClean="0">
                <a:latin typeface="Gabriola" pitchFamily="82" charset="0"/>
              </a:rPr>
              <a:t>Void loop()</a:t>
            </a:r>
          </a:p>
          <a:p>
            <a:pPr>
              <a:buNone/>
            </a:pPr>
            <a:r>
              <a:rPr lang="en-US" sz="2200" dirty="0" smtClean="0">
                <a:latin typeface="Gabriola" pitchFamily="82" charset="0"/>
              </a:rPr>
              <a:t>{</a:t>
            </a:r>
          </a:p>
          <a:p>
            <a:pPr>
              <a:buNone/>
            </a:pPr>
            <a:r>
              <a:rPr lang="en-US" sz="2200" dirty="0" err="1" smtClean="0">
                <a:latin typeface="Gabriola" pitchFamily="82" charset="0"/>
              </a:rPr>
              <a:t>Sw</a:t>
            </a:r>
            <a:r>
              <a:rPr lang="en-US" sz="2200" dirty="0" smtClean="0">
                <a:latin typeface="Gabriola" pitchFamily="82" charset="0"/>
              </a:rPr>
              <a:t>=</a:t>
            </a:r>
            <a:r>
              <a:rPr lang="en-US" sz="2200" dirty="0" err="1" smtClean="0">
                <a:latin typeface="Gabriola" pitchFamily="82" charset="0"/>
              </a:rPr>
              <a:t>digitalRead</a:t>
            </a:r>
            <a:r>
              <a:rPr lang="en-US" sz="2200" dirty="0" smtClean="0">
                <a:latin typeface="Gabriola" pitchFamily="82" charset="0"/>
              </a:rPr>
              <a:t>();</a:t>
            </a:r>
          </a:p>
          <a:p>
            <a:pPr>
              <a:buNone/>
            </a:pPr>
            <a:r>
              <a:rPr lang="en-US" sz="2200" dirty="0" smtClean="0">
                <a:latin typeface="Gabriola" pitchFamily="82" charset="0"/>
              </a:rPr>
              <a:t>If(</a:t>
            </a:r>
            <a:r>
              <a:rPr lang="en-US" sz="2200" dirty="0" err="1" smtClean="0">
                <a:latin typeface="Gabriola" pitchFamily="82" charset="0"/>
              </a:rPr>
              <a:t>sw</a:t>
            </a:r>
            <a:r>
              <a:rPr lang="en-US" sz="2200" dirty="0" smtClean="0">
                <a:latin typeface="Gabriola" pitchFamily="82" charset="0"/>
              </a:rPr>
              <a:t>==1)</a:t>
            </a:r>
          </a:p>
          <a:p>
            <a:pPr>
              <a:buNone/>
            </a:pPr>
            <a:r>
              <a:rPr lang="en-US" sz="2200" dirty="0" smtClean="0">
                <a:latin typeface="Gabriola" pitchFamily="82" charset="0"/>
              </a:rPr>
              <a:t>{</a:t>
            </a:r>
          </a:p>
          <a:p>
            <a:pPr>
              <a:buNone/>
            </a:pPr>
            <a:r>
              <a:rPr lang="en-US" sz="2200" dirty="0" err="1" smtClean="0">
                <a:latin typeface="Gabriola" pitchFamily="82" charset="0"/>
              </a:rPr>
              <a:t>digitalWrite</a:t>
            </a:r>
            <a:r>
              <a:rPr lang="en-US" sz="2200" dirty="0" smtClean="0">
                <a:latin typeface="Gabriola" pitchFamily="82" charset="0"/>
              </a:rPr>
              <a:t>(motorPin1,HIGH);</a:t>
            </a:r>
          </a:p>
          <a:p>
            <a:pPr>
              <a:buNone/>
            </a:pPr>
            <a:r>
              <a:rPr lang="en-US" sz="2200" dirty="0" err="1" smtClean="0">
                <a:latin typeface="Gabriola" pitchFamily="82" charset="0"/>
              </a:rPr>
              <a:t>digitalWrite</a:t>
            </a:r>
            <a:r>
              <a:rPr lang="en-US" sz="2200" dirty="0" smtClean="0">
                <a:latin typeface="Gabriola" pitchFamily="82" charset="0"/>
              </a:rPr>
              <a:t>(motorPin2,LOW);</a:t>
            </a:r>
          </a:p>
          <a:p>
            <a:pPr>
              <a:buNone/>
            </a:pPr>
            <a:r>
              <a:rPr lang="en-US" sz="2200" dirty="0" err="1" smtClean="0">
                <a:latin typeface="Gabriola" pitchFamily="82" charset="0"/>
              </a:rPr>
              <a:t>digitalWrite</a:t>
            </a:r>
            <a:r>
              <a:rPr lang="en-US" sz="2200" dirty="0" smtClean="0">
                <a:latin typeface="Gabriola" pitchFamily="82" charset="0"/>
              </a:rPr>
              <a:t>(motorPin3,HIGH);</a:t>
            </a:r>
          </a:p>
          <a:p>
            <a:pPr>
              <a:buNone/>
            </a:pPr>
            <a:r>
              <a:rPr lang="en-US" sz="2200" dirty="0" err="1" smtClean="0">
                <a:latin typeface="Gabriola" pitchFamily="82" charset="0"/>
              </a:rPr>
              <a:t>digitalWrite</a:t>
            </a:r>
            <a:r>
              <a:rPr lang="en-US" sz="2200" dirty="0" smtClean="0">
                <a:latin typeface="Gabriola" pitchFamily="82" charset="0"/>
              </a:rPr>
              <a:t>(motorPin4,LOW);</a:t>
            </a:r>
          </a:p>
          <a:p>
            <a:pPr>
              <a:buNone/>
            </a:pPr>
            <a:r>
              <a:rPr lang="en-US" sz="2200" dirty="0" smtClean="0">
                <a:latin typeface="Gabriola" pitchFamily="82" charset="0"/>
              </a:rPr>
              <a:t>}</a:t>
            </a:r>
          </a:p>
          <a:p>
            <a:pPr>
              <a:buNone/>
            </a:pPr>
            <a:r>
              <a:rPr lang="en-US" sz="2200" dirty="0" smtClean="0">
                <a:latin typeface="Gabriola" pitchFamily="82" charset="0"/>
              </a:rPr>
              <a:t>Else</a:t>
            </a:r>
          </a:p>
          <a:p>
            <a:pPr>
              <a:buNone/>
            </a:pPr>
            <a:r>
              <a:rPr lang="en-US" sz="2200" dirty="0" smtClean="0">
                <a:latin typeface="Gabriola" pitchFamily="82" charset="0"/>
              </a:rPr>
              <a:t>{</a:t>
            </a:r>
          </a:p>
          <a:p>
            <a:pPr>
              <a:buNone/>
            </a:pPr>
            <a:r>
              <a:rPr lang="en-US" sz="2200" dirty="0" err="1" smtClean="0">
                <a:latin typeface="Gabriola" pitchFamily="82" charset="0"/>
              </a:rPr>
              <a:t>digitalWrite</a:t>
            </a:r>
            <a:r>
              <a:rPr lang="en-US" sz="2200" dirty="0" smtClean="0">
                <a:latin typeface="Gabriola" pitchFamily="82" charset="0"/>
              </a:rPr>
              <a:t>(motorPin1,LOW);</a:t>
            </a:r>
          </a:p>
          <a:p>
            <a:pPr>
              <a:buNone/>
            </a:pPr>
            <a:r>
              <a:rPr lang="en-US" sz="2200" dirty="0" err="1" smtClean="0">
                <a:latin typeface="Gabriola" pitchFamily="82" charset="0"/>
              </a:rPr>
              <a:t>digitalWrite</a:t>
            </a:r>
            <a:r>
              <a:rPr lang="en-US" sz="2200" dirty="0" smtClean="0">
                <a:latin typeface="Gabriola" pitchFamily="82" charset="0"/>
              </a:rPr>
              <a:t>(motorPin2,LOW);</a:t>
            </a:r>
          </a:p>
          <a:p>
            <a:pPr>
              <a:buNone/>
            </a:pPr>
            <a:r>
              <a:rPr lang="en-US" sz="2200" dirty="0" err="1" smtClean="0">
                <a:latin typeface="Gabriola" pitchFamily="82" charset="0"/>
              </a:rPr>
              <a:t>digitalWrite</a:t>
            </a:r>
            <a:r>
              <a:rPr lang="en-US" sz="2200" dirty="0" smtClean="0">
                <a:latin typeface="Gabriola" pitchFamily="82" charset="0"/>
              </a:rPr>
              <a:t>(motorPin3,LOW);</a:t>
            </a:r>
          </a:p>
          <a:p>
            <a:pPr>
              <a:buNone/>
            </a:pPr>
            <a:r>
              <a:rPr lang="en-US" sz="2200" dirty="0" err="1" smtClean="0">
                <a:latin typeface="Gabriola" pitchFamily="82" charset="0"/>
              </a:rPr>
              <a:t>digitalWrite</a:t>
            </a:r>
            <a:r>
              <a:rPr lang="en-US" sz="2200" dirty="0" smtClean="0">
                <a:latin typeface="Gabriola" pitchFamily="82" charset="0"/>
              </a:rPr>
              <a:t>(motorPin4,LOW);</a:t>
            </a:r>
          </a:p>
          <a:p>
            <a:pPr>
              <a:buNone/>
            </a:pPr>
            <a:r>
              <a:rPr lang="en-US" sz="2200" dirty="0" smtClean="0">
                <a:latin typeface="Gabriola" pitchFamily="82" charset="0"/>
              </a:rPr>
              <a:t>}</a:t>
            </a:r>
          </a:p>
          <a:p>
            <a:endParaRPr lang="en-US" sz="2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pic>
        <p:nvPicPr>
          <p:cNvPr id="4" name="Picture 25"/>
          <p:cNvPicPr>
            <a:picLocks noChangeAspect="1" noChangeArrowheads="1"/>
          </p:cNvPicPr>
          <p:nvPr/>
        </p:nvPicPr>
        <p:blipFill>
          <a:blip r:embed="rId2"/>
          <a:srcRect t="10422" r="29446" b="19388"/>
          <a:stretch>
            <a:fillRect/>
          </a:stretch>
        </p:blipFill>
        <p:spPr bwMode="auto">
          <a:xfrm>
            <a:off x="1752600" y="1905000"/>
            <a:ext cx="5943600" cy="35052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914400"/>
          </a:xfrm>
        </p:spPr>
        <p:txBody>
          <a:bodyPr/>
          <a:lstStyle/>
          <a:p>
            <a:r>
              <a:rPr lang="en-US" b="1" dirty="0" smtClean="0">
                <a:latin typeface="Gabriola" pitchFamily="82" charset="0"/>
              </a:rPr>
              <a:t>Introduction to the Relay</a:t>
            </a:r>
            <a:endParaRPr lang="en-US" b="1" dirty="0">
              <a:latin typeface="Gabriola" pitchFamily="82" charset="0"/>
            </a:endParaRPr>
          </a:p>
        </p:txBody>
      </p:sp>
      <p:sp>
        <p:nvSpPr>
          <p:cNvPr id="3" name="Content Placeholder 2"/>
          <p:cNvSpPr>
            <a:spLocks noGrp="1"/>
          </p:cNvSpPr>
          <p:nvPr>
            <p:ph idx="1"/>
          </p:nvPr>
        </p:nvSpPr>
        <p:spPr>
          <a:xfrm>
            <a:off x="381000" y="914400"/>
            <a:ext cx="8534400" cy="1600200"/>
          </a:xfrm>
        </p:spPr>
        <p:txBody>
          <a:bodyPr>
            <a:normAutofit fontScale="92500"/>
          </a:bodyPr>
          <a:lstStyle/>
          <a:p>
            <a:pPr algn="just"/>
            <a:r>
              <a:rPr lang="en-US" sz="2800" dirty="0" smtClean="0">
                <a:latin typeface="Gabriola" pitchFamily="82" charset="0"/>
              </a:rPr>
              <a:t>Relays are simple switches which are operated both electrically and mechanically. Relays consist of a n electromagnet and also a set of contacts. The switching mechanism is carried out with the help of the electromagnet. </a:t>
            </a:r>
          </a:p>
          <a:p>
            <a:endParaRPr lang="en-US" dirty="0"/>
          </a:p>
        </p:txBody>
      </p:sp>
      <p:pic>
        <p:nvPicPr>
          <p:cNvPr id="4" name="Picture 3" descr="Relay Design"/>
          <p:cNvPicPr/>
          <p:nvPr/>
        </p:nvPicPr>
        <p:blipFill>
          <a:blip r:embed="rId2" cstate="print"/>
          <a:srcRect/>
          <a:stretch>
            <a:fillRect/>
          </a:stretch>
        </p:blipFill>
        <p:spPr bwMode="auto">
          <a:xfrm>
            <a:off x="5562600" y="2362200"/>
            <a:ext cx="3505200" cy="3505200"/>
          </a:xfrm>
          <a:prstGeom prst="rect">
            <a:avLst/>
          </a:prstGeom>
          <a:noFill/>
          <a:ln w="9525">
            <a:noFill/>
            <a:miter lim="800000"/>
            <a:headEnd/>
            <a:tailEnd/>
          </a:ln>
        </p:spPr>
      </p:pic>
      <p:sp>
        <p:nvSpPr>
          <p:cNvPr id="5" name="Content Placeholder 2"/>
          <p:cNvSpPr txBox="1">
            <a:spLocks/>
          </p:cNvSpPr>
          <p:nvPr/>
        </p:nvSpPr>
        <p:spPr>
          <a:xfrm>
            <a:off x="457200" y="2362200"/>
            <a:ext cx="5105400" cy="4038600"/>
          </a:xfrm>
          <a:prstGeom prst="rect">
            <a:avLst/>
          </a:prstGeom>
        </p:spPr>
        <p:txBody>
          <a:bodyPr vert="horz">
            <a:noAutofit/>
          </a:bodyPr>
          <a:lstStyle/>
          <a:p>
            <a:pPr algn="just">
              <a:buFont typeface="Arial" pitchFamily="34" charset="0"/>
              <a:buChar char="•"/>
            </a:pPr>
            <a:r>
              <a:rPr lang="en-US" sz="2400" dirty="0">
                <a:latin typeface="Gabriola" pitchFamily="82" charset="0"/>
              </a:rPr>
              <a:t>T</a:t>
            </a:r>
            <a:r>
              <a:rPr lang="en-US" sz="2400" dirty="0" smtClean="0">
                <a:latin typeface="Gabriola" pitchFamily="82" charset="0"/>
              </a:rPr>
              <a:t>he main operation of a relay comes in places where only a low-power signal can be used to control a circuit. It is also used in places where only one signal can be used to control a lot of circuits. </a:t>
            </a:r>
          </a:p>
          <a:p>
            <a:pPr algn="just">
              <a:buFont typeface="Arial" pitchFamily="34" charset="0"/>
              <a:buChar char="•"/>
            </a:pPr>
            <a:r>
              <a:rPr lang="en-US" sz="2400" dirty="0" smtClean="0">
                <a:latin typeface="Gabriola" pitchFamily="82" charset="0"/>
              </a:rPr>
              <a:t>They were used to switch the signal coming from one source to another destination. After the invention of computers they were also used to perform Boolean and other logical operations. The high end applications of relays require high power to be driven by electric motors and so on. Such relays are called contactors.</a:t>
            </a:r>
          </a:p>
          <a:p>
            <a:pPr marL="411480" marR="0" lvl="0" indent="-342900" algn="just" defTabSz="914400" rtl="0" eaLnBrk="1" fontAlgn="auto" latinLnBrk="0" hangingPunct="1">
              <a:lnSpc>
                <a:spcPct val="100000"/>
              </a:lnSpc>
              <a:spcBef>
                <a:spcPts val="700"/>
              </a:spcBef>
              <a:spcAft>
                <a:spcPts val="0"/>
              </a:spcAft>
              <a:buClr>
                <a:schemeClr val="tx2"/>
              </a:buClr>
              <a:buSzPct val="95000"/>
              <a:buFont typeface="Wingdings"/>
              <a:buChar char=""/>
              <a:tabLst/>
              <a:defRPr/>
            </a:pPr>
            <a:endParaRPr kumimoji="0" lang="en-US" sz="2400" b="0" i="0" u="none" strike="noStrike" kern="1200" cap="none" spc="0" normalizeH="0" baseline="0" noProof="0" dirty="0">
              <a:ln>
                <a:noFill/>
              </a:ln>
              <a:solidFill>
                <a:schemeClr val="tx1"/>
              </a:solidFill>
              <a:effectLst/>
              <a:uLnTx/>
              <a:uFillTx/>
              <a:latin typeface="Gabriola" pitchFamily="8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pPr algn="l"/>
            <a:r>
              <a:rPr lang="en-US" sz="5400" b="1" dirty="0" smtClean="0">
                <a:latin typeface="Gabriola" pitchFamily="82" charset="0"/>
              </a:rPr>
              <a:t>Embedded Systems:</a:t>
            </a:r>
            <a:endParaRPr lang="en-US" sz="5400" b="1" dirty="0">
              <a:latin typeface="Gabriola" pitchFamily="82" charset="0"/>
            </a:endParaRPr>
          </a:p>
        </p:txBody>
      </p:sp>
      <p:sp>
        <p:nvSpPr>
          <p:cNvPr id="3" name="Content Placeholder 2"/>
          <p:cNvSpPr>
            <a:spLocks noGrp="1"/>
          </p:cNvSpPr>
          <p:nvPr>
            <p:ph idx="1"/>
          </p:nvPr>
        </p:nvSpPr>
        <p:spPr>
          <a:xfrm>
            <a:off x="0" y="1219200"/>
            <a:ext cx="8915400" cy="3733800"/>
          </a:xfrm>
        </p:spPr>
        <p:txBody>
          <a:bodyPr>
            <a:normAutofit/>
          </a:bodyPr>
          <a:lstStyle/>
          <a:p>
            <a:pPr algn="just"/>
            <a:r>
              <a:rPr lang="en-US" b="1" dirty="0" smtClean="0">
                <a:latin typeface="Gabriola" pitchFamily="82" charset="0"/>
              </a:rPr>
              <a:t>	</a:t>
            </a:r>
            <a:r>
              <a:rPr lang="en-US" b="1" dirty="0" smtClean="0">
                <a:effectLst>
                  <a:outerShdw blurRad="38100" dist="38100" dir="2700000" algn="tl">
                    <a:srgbClr val="000000">
                      <a:alpha val="43137"/>
                    </a:srgbClr>
                  </a:outerShdw>
                </a:effectLst>
                <a:latin typeface="Gabriola" pitchFamily="82" charset="0"/>
              </a:rPr>
              <a:t>	</a:t>
            </a:r>
            <a:r>
              <a:rPr lang="en-US" dirty="0" smtClean="0">
                <a:latin typeface="Gabriola" pitchFamily="82" charset="0"/>
              </a:rPr>
              <a:t>An embedded system is some combination of computer hardware and software, either fixed in capability or programmable, that is designed for a specific function or for specific functions within a larger system. Industrial machines, agricultural and process industry devices, automobiles, medical equipment, cameras, household appliances, airplanes, vending machines and toys as well as mobile devices are all possible locations for an embedded system.</a:t>
            </a:r>
          </a:p>
          <a:p>
            <a:pPr algn="just">
              <a:lnSpc>
                <a:spcPct val="150000"/>
              </a:lnSpc>
              <a:buNone/>
            </a:pPr>
            <a:endParaRPr lang="en-US" dirty="0">
              <a:latin typeface="Gabriola" pitchFamily="82"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lstStyle/>
          <a:p>
            <a:r>
              <a:rPr lang="en-US" b="1" dirty="0" smtClean="0">
                <a:latin typeface="Gabriola" pitchFamily="82" charset="0"/>
              </a:rPr>
              <a:t>Introduction to the Sensors</a:t>
            </a:r>
            <a:endParaRPr lang="en-US" b="1" dirty="0">
              <a:latin typeface="Gabriola" pitchFamily="82" charset="0"/>
            </a:endParaRPr>
          </a:p>
        </p:txBody>
      </p:sp>
      <p:sp>
        <p:nvSpPr>
          <p:cNvPr id="3" name="Content Placeholder 2"/>
          <p:cNvSpPr>
            <a:spLocks noGrp="1"/>
          </p:cNvSpPr>
          <p:nvPr>
            <p:ph idx="1"/>
          </p:nvPr>
        </p:nvSpPr>
        <p:spPr>
          <a:xfrm>
            <a:off x="457200" y="685800"/>
            <a:ext cx="8686800" cy="5943600"/>
          </a:xfrm>
        </p:spPr>
        <p:txBody>
          <a:bodyPr>
            <a:normAutofit/>
          </a:bodyPr>
          <a:lstStyle/>
          <a:p>
            <a:pPr algn="just"/>
            <a:r>
              <a:rPr lang="en-US" sz="2800" dirty="0" smtClean="0">
                <a:latin typeface="Gabriola" pitchFamily="82" charset="0"/>
              </a:rPr>
              <a:t>A sensor is a device that detects and responds to some type of input from the physical environment. The specific input could be light, heat, motion, moisture, pressure, or any one of a great number of other environmental phenomena. The output is generally a signal that is converted to human-readable display at the sensor location or transmitted electronically over a network for reading or further processing. </a:t>
            </a:r>
          </a:p>
          <a:p>
            <a:pPr algn="just">
              <a:buNone/>
            </a:pPr>
            <a:r>
              <a:rPr lang="en-US" sz="2800" b="1" dirty="0" smtClean="0">
                <a:latin typeface="Gabriola" pitchFamily="82" charset="0"/>
              </a:rPr>
              <a:t>Some of the Examples of the Sensors:</a:t>
            </a:r>
          </a:p>
          <a:p>
            <a:pPr algn="just">
              <a:buFont typeface="Wingdings" pitchFamily="2" charset="2"/>
              <a:buChar char="ü"/>
            </a:pPr>
            <a:r>
              <a:rPr lang="en-US" sz="2800" dirty="0" smtClean="0">
                <a:latin typeface="Gabriola" pitchFamily="82" charset="0"/>
              </a:rPr>
              <a:t>IR Sensor</a:t>
            </a:r>
          </a:p>
          <a:p>
            <a:pPr algn="just">
              <a:buFont typeface="Wingdings" pitchFamily="2" charset="2"/>
              <a:buChar char="ü"/>
            </a:pPr>
            <a:r>
              <a:rPr lang="en-US" sz="2800" dirty="0" smtClean="0">
                <a:latin typeface="Gabriola" pitchFamily="82" charset="0"/>
              </a:rPr>
              <a:t>Temperature Sensor</a:t>
            </a:r>
          </a:p>
          <a:p>
            <a:pPr algn="just">
              <a:buFont typeface="Wingdings" pitchFamily="2" charset="2"/>
              <a:buChar char="ü"/>
            </a:pPr>
            <a:r>
              <a:rPr lang="en-US" sz="2800" dirty="0" smtClean="0">
                <a:latin typeface="Gabriola" pitchFamily="82" charset="0"/>
              </a:rPr>
              <a:t>Humidity Sensor</a:t>
            </a:r>
          </a:p>
          <a:p>
            <a:pPr algn="just">
              <a:buFont typeface="Wingdings" pitchFamily="2" charset="2"/>
              <a:buChar char="ü"/>
            </a:pPr>
            <a:r>
              <a:rPr lang="en-US" sz="2800" dirty="0" smtClean="0">
                <a:latin typeface="Gabriola" pitchFamily="82" charset="0"/>
              </a:rPr>
              <a:t>Gas Sensor…etc;</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lstStyle/>
          <a:p>
            <a:r>
              <a:rPr lang="en-US" b="1" dirty="0" smtClean="0">
                <a:latin typeface="Gabriola" pitchFamily="82" charset="0"/>
              </a:rPr>
              <a:t>Interfacing IR Sensor with Buzzer</a:t>
            </a:r>
            <a:endParaRPr lang="en-US" b="1" dirty="0">
              <a:latin typeface="Gabriola" pitchFamily="82" charset="0"/>
            </a:endParaRPr>
          </a:p>
        </p:txBody>
      </p:sp>
      <p:sp>
        <p:nvSpPr>
          <p:cNvPr id="3" name="Content Placeholder 2"/>
          <p:cNvSpPr>
            <a:spLocks noGrp="1"/>
          </p:cNvSpPr>
          <p:nvPr>
            <p:ph idx="1"/>
          </p:nvPr>
        </p:nvSpPr>
        <p:spPr>
          <a:xfrm>
            <a:off x="381000" y="990600"/>
            <a:ext cx="3048000" cy="4191000"/>
          </a:xfrm>
        </p:spPr>
        <p:txBody>
          <a:bodyPr>
            <a:noAutofit/>
          </a:bodyPr>
          <a:lstStyle/>
          <a:p>
            <a:pPr>
              <a:buNone/>
            </a:pPr>
            <a:r>
              <a:rPr lang="en-US" sz="2000" dirty="0" err="1" smtClean="0">
                <a:latin typeface="Gabriola" pitchFamily="82" charset="0"/>
              </a:rPr>
              <a:t>Int</a:t>
            </a:r>
            <a:r>
              <a:rPr lang="en-US" sz="2000" dirty="0" smtClean="0">
                <a:latin typeface="Gabriola" pitchFamily="82" charset="0"/>
              </a:rPr>
              <a:t> </a:t>
            </a:r>
            <a:r>
              <a:rPr lang="en-US" sz="2000" dirty="0" err="1" smtClean="0">
                <a:latin typeface="Gabriola" pitchFamily="82" charset="0"/>
              </a:rPr>
              <a:t>ir</a:t>
            </a:r>
            <a:r>
              <a:rPr lang="en-US" sz="2000" dirty="0" smtClean="0">
                <a:latin typeface="Gabriola" pitchFamily="82" charset="0"/>
              </a:rPr>
              <a:t>=9;</a:t>
            </a:r>
          </a:p>
          <a:p>
            <a:pPr>
              <a:buNone/>
            </a:pPr>
            <a:r>
              <a:rPr lang="en-US" sz="2000" dirty="0" err="1" smtClean="0">
                <a:latin typeface="Gabriola" pitchFamily="82" charset="0"/>
              </a:rPr>
              <a:t>Int</a:t>
            </a:r>
            <a:r>
              <a:rPr lang="en-US" sz="2000" dirty="0" smtClean="0">
                <a:latin typeface="Gabriola" pitchFamily="82" charset="0"/>
              </a:rPr>
              <a:t> </a:t>
            </a:r>
            <a:r>
              <a:rPr lang="en-US" sz="2000" dirty="0" err="1" smtClean="0">
                <a:latin typeface="Gabriola" pitchFamily="82" charset="0"/>
              </a:rPr>
              <a:t>buz</a:t>
            </a:r>
            <a:r>
              <a:rPr lang="en-US" sz="2000" dirty="0" smtClean="0">
                <a:latin typeface="Gabriola" pitchFamily="82" charset="0"/>
              </a:rPr>
              <a:t>=7;</a:t>
            </a:r>
          </a:p>
          <a:p>
            <a:pPr>
              <a:buNone/>
            </a:pPr>
            <a:r>
              <a:rPr lang="en-US" sz="2000" dirty="0" err="1" smtClean="0">
                <a:latin typeface="Gabriola" pitchFamily="82" charset="0"/>
              </a:rPr>
              <a:t>Int</a:t>
            </a:r>
            <a:r>
              <a:rPr lang="en-US" sz="2000" dirty="0" smtClean="0">
                <a:latin typeface="Gabriola" pitchFamily="82" charset="0"/>
              </a:rPr>
              <a:t> </a:t>
            </a:r>
            <a:r>
              <a:rPr lang="en-US" sz="2000" dirty="0" err="1" smtClean="0">
                <a:latin typeface="Gabriola" pitchFamily="82" charset="0"/>
              </a:rPr>
              <a:t>val</a:t>
            </a:r>
            <a:r>
              <a:rPr lang="en-US" sz="2000" dirty="0" smtClean="0">
                <a:latin typeface="Gabriola" pitchFamily="82" charset="0"/>
              </a:rPr>
              <a:t>;</a:t>
            </a:r>
          </a:p>
          <a:p>
            <a:pPr>
              <a:buNone/>
            </a:pPr>
            <a:r>
              <a:rPr lang="en-US" sz="2000" dirty="0" smtClean="0">
                <a:latin typeface="Gabriola" pitchFamily="82" charset="0"/>
              </a:rPr>
              <a:t>Void setup()</a:t>
            </a:r>
          </a:p>
          <a:p>
            <a:pPr>
              <a:buNone/>
            </a:pPr>
            <a:r>
              <a:rPr lang="en-US" sz="2000" dirty="0" smtClean="0">
                <a:latin typeface="Gabriola" pitchFamily="82" charset="0"/>
              </a:rPr>
              <a:t>{</a:t>
            </a:r>
          </a:p>
          <a:p>
            <a:pPr>
              <a:buNone/>
            </a:pPr>
            <a:r>
              <a:rPr lang="en-US" sz="2000" dirty="0" err="1" smtClean="0">
                <a:latin typeface="Gabriola" pitchFamily="82" charset="0"/>
              </a:rPr>
              <a:t>pinMode</a:t>
            </a:r>
            <a:r>
              <a:rPr lang="en-US" sz="2000" dirty="0" smtClean="0">
                <a:latin typeface="Gabriola" pitchFamily="82" charset="0"/>
              </a:rPr>
              <a:t>(9,INPUT);</a:t>
            </a:r>
          </a:p>
          <a:p>
            <a:pPr>
              <a:buNone/>
            </a:pPr>
            <a:r>
              <a:rPr lang="en-US" sz="2800" dirty="0" err="1" smtClean="0">
                <a:latin typeface="Gabriola" pitchFamily="82" charset="0"/>
              </a:rPr>
              <a:t>pinMode</a:t>
            </a:r>
            <a:r>
              <a:rPr lang="en-US" sz="2800" dirty="0" smtClean="0">
                <a:latin typeface="Gabriola" pitchFamily="82" charset="0"/>
              </a:rPr>
              <a:t>(7,OUTPUT</a:t>
            </a:r>
            <a:r>
              <a:rPr lang="en-US" sz="2000" dirty="0" smtClean="0">
                <a:latin typeface="Gabriola" pitchFamily="82" charset="0"/>
              </a:rPr>
              <a:t>);</a:t>
            </a:r>
          </a:p>
          <a:p>
            <a:pPr>
              <a:buNone/>
            </a:pPr>
            <a:r>
              <a:rPr lang="en-US" sz="2000" dirty="0" smtClean="0">
                <a:latin typeface="Gabriola" pitchFamily="82" charset="0"/>
              </a:rPr>
              <a:t>} </a:t>
            </a:r>
          </a:p>
        </p:txBody>
      </p:sp>
      <p:sp>
        <p:nvSpPr>
          <p:cNvPr id="4" name="Content Placeholder 2"/>
          <p:cNvSpPr txBox="1">
            <a:spLocks/>
          </p:cNvSpPr>
          <p:nvPr/>
        </p:nvSpPr>
        <p:spPr>
          <a:xfrm>
            <a:off x="4191000" y="990600"/>
            <a:ext cx="3048000" cy="5029200"/>
          </a:xfrm>
          <a:prstGeom prst="rect">
            <a:avLst/>
          </a:prstGeom>
        </p:spPr>
        <p:txBody>
          <a:bodyPr vert="horz">
            <a:noAutofit/>
          </a:bodyPr>
          <a:lstStyle/>
          <a:p>
            <a:pPr>
              <a:buNone/>
            </a:pPr>
            <a:r>
              <a:rPr lang="en-US" sz="2800" dirty="0" smtClean="0">
                <a:latin typeface="Gabriola" pitchFamily="82" charset="0"/>
              </a:rPr>
              <a:t>Void loop()</a:t>
            </a:r>
          </a:p>
          <a:p>
            <a:pPr>
              <a:buNone/>
            </a:pPr>
            <a:r>
              <a:rPr lang="en-US" sz="2800" dirty="0" smtClean="0">
                <a:latin typeface="Gabriola" pitchFamily="82" charset="0"/>
              </a:rPr>
              <a:t>{</a:t>
            </a:r>
          </a:p>
          <a:p>
            <a:pPr>
              <a:buNone/>
            </a:pPr>
            <a:r>
              <a:rPr lang="en-US" sz="2800" dirty="0" smtClean="0">
                <a:latin typeface="Gabriola" pitchFamily="82" charset="0"/>
              </a:rPr>
              <a:t>Val=</a:t>
            </a:r>
            <a:r>
              <a:rPr lang="en-US" sz="2800" dirty="0" err="1" smtClean="0">
                <a:latin typeface="Gabriola" pitchFamily="82" charset="0"/>
              </a:rPr>
              <a:t>digitalRead</a:t>
            </a:r>
            <a:r>
              <a:rPr lang="en-US" sz="2800" dirty="0" smtClean="0">
                <a:latin typeface="Gabriola" pitchFamily="82" charset="0"/>
              </a:rPr>
              <a:t>(</a:t>
            </a:r>
            <a:r>
              <a:rPr lang="en-US" sz="2800" dirty="0" err="1" smtClean="0">
                <a:latin typeface="Gabriola" pitchFamily="82" charset="0"/>
              </a:rPr>
              <a:t>ir</a:t>
            </a:r>
            <a:r>
              <a:rPr lang="en-US" sz="2800" dirty="0" smtClean="0">
                <a:latin typeface="Gabriola" pitchFamily="82" charset="0"/>
              </a:rPr>
              <a:t>);</a:t>
            </a:r>
          </a:p>
          <a:p>
            <a:pPr>
              <a:buNone/>
            </a:pPr>
            <a:r>
              <a:rPr lang="en-US" sz="2800" dirty="0" smtClean="0">
                <a:latin typeface="Gabriola" pitchFamily="82" charset="0"/>
              </a:rPr>
              <a:t>If(</a:t>
            </a:r>
            <a:r>
              <a:rPr lang="en-US" sz="2800" dirty="0" err="1" smtClean="0">
                <a:latin typeface="Gabriola" pitchFamily="82" charset="0"/>
              </a:rPr>
              <a:t>ir</a:t>
            </a:r>
            <a:r>
              <a:rPr lang="en-US" sz="2800" dirty="0" smtClean="0">
                <a:latin typeface="Gabriola" pitchFamily="82" charset="0"/>
              </a:rPr>
              <a:t>==HIGH)</a:t>
            </a:r>
          </a:p>
          <a:p>
            <a:pPr>
              <a:buNone/>
            </a:pPr>
            <a:r>
              <a:rPr lang="en-US" sz="2800" dirty="0" smtClean="0">
                <a:latin typeface="Gabriola" pitchFamily="82" charset="0"/>
              </a:rPr>
              <a:t>{</a:t>
            </a:r>
          </a:p>
          <a:p>
            <a:pPr>
              <a:buNone/>
            </a:pPr>
            <a:r>
              <a:rPr lang="en-US" sz="2800" dirty="0" err="1" smtClean="0">
                <a:latin typeface="Gabriola" pitchFamily="82" charset="0"/>
              </a:rPr>
              <a:t>digitalWrite</a:t>
            </a:r>
            <a:r>
              <a:rPr lang="en-US" sz="2800" dirty="0" smtClean="0">
                <a:latin typeface="Gabriola" pitchFamily="82" charset="0"/>
              </a:rPr>
              <a:t>(7,HIGH);</a:t>
            </a:r>
          </a:p>
          <a:p>
            <a:pPr>
              <a:buNone/>
            </a:pPr>
            <a:r>
              <a:rPr lang="en-US" sz="2800" dirty="0" smtClean="0">
                <a:latin typeface="Gabriola" pitchFamily="82" charset="0"/>
              </a:rPr>
              <a:t>}</a:t>
            </a:r>
          </a:p>
          <a:p>
            <a:pPr>
              <a:buNone/>
            </a:pPr>
            <a:r>
              <a:rPr lang="en-US" sz="2800" dirty="0" smtClean="0">
                <a:latin typeface="Gabriola" pitchFamily="82" charset="0"/>
              </a:rPr>
              <a:t>Else</a:t>
            </a:r>
          </a:p>
          <a:p>
            <a:pPr>
              <a:buNone/>
            </a:pPr>
            <a:r>
              <a:rPr lang="en-US" sz="2800" dirty="0" smtClean="0">
                <a:latin typeface="Gabriola" pitchFamily="82" charset="0"/>
              </a:rPr>
              <a:t>{</a:t>
            </a:r>
          </a:p>
          <a:p>
            <a:pPr>
              <a:buNone/>
            </a:pPr>
            <a:r>
              <a:rPr lang="en-US" sz="2800" dirty="0" err="1" smtClean="0">
                <a:latin typeface="Gabriola" pitchFamily="82" charset="0"/>
              </a:rPr>
              <a:t>digitalWrite</a:t>
            </a:r>
            <a:r>
              <a:rPr lang="en-US" sz="2800" dirty="0" smtClean="0">
                <a:latin typeface="Gabriola" pitchFamily="82" charset="0"/>
              </a:rPr>
              <a:t>(7,LOW);</a:t>
            </a:r>
          </a:p>
          <a:p>
            <a:pPr>
              <a:buNone/>
            </a:pPr>
            <a:r>
              <a:rPr lang="en-US" sz="2800" dirty="0" smtClean="0">
                <a:latin typeface="Gabriola" pitchFamily="82" charset="0"/>
              </a:rPr>
              <a:t>}</a:t>
            </a:r>
          </a:p>
          <a:p>
            <a:pPr>
              <a:buNone/>
            </a:pPr>
            <a:r>
              <a:rPr lang="en-US" sz="2800" dirty="0" smtClean="0">
                <a:latin typeface="Gabriola" pitchFamily="82" charset="0"/>
              </a:rPr>
              <a:t>}</a:t>
            </a:r>
            <a:endParaRPr lang="en-US" sz="2800" dirty="0">
              <a:latin typeface="Gabriola" pitchFamily="82"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a:srcRect l="9941" t="14227" r="27203" b="24001"/>
          <a:stretch>
            <a:fillRect/>
          </a:stretch>
        </p:blipFill>
        <p:spPr bwMode="auto">
          <a:xfrm>
            <a:off x="1981200" y="1295400"/>
            <a:ext cx="5334000" cy="39624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lstStyle/>
          <a:p>
            <a:r>
              <a:rPr lang="en-US" b="1" dirty="0" smtClean="0">
                <a:latin typeface="Gabriola" pitchFamily="82" charset="0"/>
              </a:rPr>
              <a:t>Communication</a:t>
            </a:r>
            <a:endParaRPr lang="en-US" b="1" dirty="0">
              <a:latin typeface="Gabriola" pitchFamily="82" charset="0"/>
            </a:endParaRPr>
          </a:p>
        </p:txBody>
      </p:sp>
      <p:sp>
        <p:nvSpPr>
          <p:cNvPr id="3" name="Content Placeholder 2"/>
          <p:cNvSpPr>
            <a:spLocks noGrp="1"/>
          </p:cNvSpPr>
          <p:nvPr>
            <p:ph idx="1"/>
          </p:nvPr>
        </p:nvSpPr>
        <p:spPr>
          <a:xfrm>
            <a:off x="304800" y="685800"/>
            <a:ext cx="8839200" cy="5943600"/>
          </a:xfrm>
        </p:spPr>
        <p:txBody>
          <a:bodyPr>
            <a:normAutofit/>
          </a:bodyPr>
          <a:lstStyle/>
          <a:p>
            <a:pPr>
              <a:buNone/>
            </a:pPr>
            <a:r>
              <a:rPr lang="en-US" b="1" dirty="0" smtClean="0">
                <a:latin typeface="Gabriola" pitchFamily="82" charset="0"/>
              </a:rPr>
              <a:t>Basically Communication is of Two Types:</a:t>
            </a:r>
          </a:p>
          <a:p>
            <a:pPr lvl="1">
              <a:buFont typeface="Wingdings" pitchFamily="2" charset="2"/>
              <a:buChar char="ü"/>
            </a:pPr>
            <a:r>
              <a:rPr lang="en-US" b="1" dirty="0" smtClean="0">
                <a:latin typeface="Gabriola" pitchFamily="82" charset="0"/>
              </a:rPr>
              <a:t>Parallel Communication.</a:t>
            </a:r>
          </a:p>
          <a:p>
            <a:pPr lvl="1">
              <a:buFont typeface="Wingdings" pitchFamily="2" charset="2"/>
              <a:buChar char="ü"/>
            </a:pPr>
            <a:r>
              <a:rPr lang="en-US" b="1" dirty="0" smtClean="0">
                <a:latin typeface="Gabriola" pitchFamily="82" charset="0"/>
              </a:rPr>
              <a:t>Serial Communication.</a:t>
            </a:r>
          </a:p>
          <a:p>
            <a:pPr>
              <a:buNone/>
            </a:pPr>
            <a:r>
              <a:rPr lang="en-US" b="1" dirty="0" smtClean="0">
                <a:solidFill>
                  <a:schemeClr val="accent4">
                    <a:lumMod val="40000"/>
                    <a:lumOff val="60000"/>
                  </a:schemeClr>
                </a:solidFill>
                <a:latin typeface="Gabriola" pitchFamily="82" charset="0"/>
              </a:rPr>
              <a:t>Parallel Communication:</a:t>
            </a:r>
          </a:p>
          <a:p>
            <a:pPr algn="just">
              <a:buNone/>
            </a:pPr>
            <a:r>
              <a:rPr lang="en-US" dirty="0" smtClean="0">
                <a:latin typeface="Gabriola" pitchFamily="82" charset="0"/>
              </a:rPr>
              <a:t>	</a:t>
            </a:r>
            <a:r>
              <a:rPr lang="en-US" sz="2800" dirty="0" smtClean="0">
                <a:latin typeface="Gabriola" pitchFamily="82" charset="0"/>
              </a:rPr>
              <a:t>Parallel communication is the process of sending/receiving multiple data bits at a time through parallel channels. It is like you are firing using a </a:t>
            </a:r>
            <a:r>
              <a:rPr lang="en-US" sz="2800" i="1" dirty="0" smtClean="0">
                <a:latin typeface="Gabriola" pitchFamily="82" charset="0"/>
              </a:rPr>
              <a:t>shotgun</a:t>
            </a:r>
            <a:r>
              <a:rPr lang="en-US" sz="2800" dirty="0" smtClean="0">
                <a:latin typeface="Gabriola" pitchFamily="82" charset="0"/>
              </a:rPr>
              <a:t> to a target. where multiple bullets are fired from the same gun at a time! </a:t>
            </a:r>
            <a:endParaRPr lang="en-US" sz="2800" b="1" dirty="0" smtClean="0">
              <a:solidFill>
                <a:schemeClr val="accent4">
                  <a:lumMod val="40000"/>
                  <a:lumOff val="60000"/>
                </a:schemeClr>
              </a:solidFill>
              <a:latin typeface="Gabriola" pitchFamily="82" charset="0"/>
            </a:endParaRPr>
          </a:p>
          <a:p>
            <a:pPr>
              <a:buNone/>
            </a:pPr>
            <a:r>
              <a:rPr lang="en-US" b="1" dirty="0" smtClean="0">
                <a:solidFill>
                  <a:schemeClr val="accent4">
                    <a:lumMod val="40000"/>
                    <a:lumOff val="60000"/>
                  </a:schemeClr>
                </a:solidFill>
                <a:latin typeface="Gabriola" pitchFamily="82" charset="0"/>
              </a:rPr>
              <a:t>Serial Communication:</a:t>
            </a:r>
          </a:p>
          <a:p>
            <a:pPr>
              <a:buNone/>
            </a:pPr>
            <a:r>
              <a:rPr lang="en-US" sz="2800" dirty="0" smtClean="0">
                <a:latin typeface="Gabriola" pitchFamily="82" charset="0"/>
              </a:rPr>
              <a:t>	In Telecommunication and Computer Science, serial communication is the process of sending/receiving data in one bit at a time. It is like you are firing bullets from a </a:t>
            </a:r>
            <a:r>
              <a:rPr lang="en-US" sz="2800" i="1" dirty="0" smtClean="0">
                <a:latin typeface="Gabriola" pitchFamily="82" charset="0"/>
              </a:rPr>
              <a:t>machine gun</a:t>
            </a:r>
            <a:r>
              <a:rPr lang="en-US" sz="2800" dirty="0" smtClean="0">
                <a:latin typeface="Gabriola" pitchFamily="82" charset="0"/>
              </a:rPr>
              <a:t> to a target… that’s one bullet at a time!</a:t>
            </a:r>
            <a:endParaRPr lang="en-US" sz="2800" b="1" dirty="0">
              <a:solidFill>
                <a:schemeClr val="accent4">
                  <a:lumMod val="40000"/>
                  <a:lumOff val="60000"/>
                </a:schemeClr>
              </a:solidFill>
              <a:latin typeface="Gabriola" pitchFamily="82"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153400" cy="914400"/>
          </a:xfrm>
        </p:spPr>
        <p:txBody>
          <a:bodyPr/>
          <a:lstStyle/>
          <a:p>
            <a:r>
              <a:rPr lang="en-US" b="1" dirty="0" smtClean="0">
                <a:latin typeface="Gabriola" pitchFamily="82" charset="0"/>
              </a:rPr>
              <a:t>Parallel v/s Serial Communication</a:t>
            </a:r>
            <a:endParaRPr lang="en-US" b="1" dirty="0">
              <a:latin typeface="Gabriola" pitchFamily="82" charset="0"/>
            </a:endParaRPr>
          </a:p>
        </p:txBody>
      </p:sp>
      <p:graphicFrame>
        <p:nvGraphicFramePr>
          <p:cNvPr id="4" name="Table 3"/>
          <p:cNvGraphicFramePr>
            <a:graphicFrameLocks noGrp="1"/>
          </p:cNvGraphicFramePr>
          <p:nvPr/>
        </p:nvGraphicFramePr>
        <p:xfrm>
          <a:off x="1143000" y="990600"/>
          <a:ext cx="7391400" cy="4800600"/>
        </p:xfrm>
        <a:graphic>
          <a:graphicData uri="http://schemas.openxmlformats.org/drawingml/2006/table">
            <a:tbl>
              <a:tblPr firstRow="1" bandRow="1">
                <a:tableStyleId>{5C22544A-7EE6-4342-B048-85BDC9FD1C3A}</a:tableStyleId>
              </a:tblPr>
              <a:tblGrid>
                <a:gridCol w="3695700"/>
                <a:gridCol w="3695700"/>
              </a:tblGrid>
              <a:tr h="880511">
                <a:tc>
                  <a:txBody>
                    <a:bodyPr/>
                    <a:lstStyle/>
                    <a:p>
                      <a:r>
                        <a:rPr lang="en-US" dirty="0" smtClean="0"/>
                        <a:t>Serial</a:t>
                      </a:r>
                      <a:r>
                        <a:rPr lang="en-US" baseline="0" dirty="0" smtClean="0"/>
                        <a:t> Communication</a:t>
                      </a:r>
                      <a:endParaRPr lang="en-US" dirty="0"/>
                    </a:p>
                  </a:txBody>
                  <a:tcPr/>
                </a:tc>
                <a:tc>
                  <a:txBody>
                    <a:bodyPr/>
                    <a:lstStyle/>
                    <a:p>
                      <a:r>
                        <a:rPr lang="en-US" dirty="0" smtClean="0"/>
                        <a:t>Parallel Communication</a:t>
                      </a:r>
                      <a:endParaRPr lang="en-US" dirty="0"/>
                    </a:p>
                  </a:txBody>
                  <a:tcPr/>
                </a:tc>
              </a:tr>
              <a:tr h="1519789">
                <a:tc>
                  <a:txBody>
                    <a:bodyPr/>
                    <a:lstStyle/>
                    <a:p>
                      <a:r>
                        <a:rPr lang="en-US" dirty="0" smtClean="0"/>
                        <a:t>One data bit is transceiver at a time</a:t>
                      </a:r>
                      <a:endParaRPr lang="en-US" dirty="0"/>
                    </a:p>
                  </a:txBody>
                  <a:tcPr/>
                </a:tc>
                <a:tc>
                  <a:txBody>
                    <a:bodyPr/>
                    <a:lstStyle/>
                    <a:p>
                      <a:r>
                        <a:rPr lang="en-US" dirty="0" smtClean="0"/>
                        <a:t>Multiple data bits are transceiver at a time</a:t>
                      </a:r>
                      <a:endParaRPr lang="en-US" dirty="0"/>
                    </a:p>
                  </a:txBody>
                  <a:tcPr/>
                </a:tc>
              </a:tr>
              <a:tr h="880511">
                <a:tc>
                  <a:txBody>
                    <a:bodyPr/>
                    <a:lstStyle/>
                    <a:p>
                      <a:r>
                        <a:rPr lang="en-US" dirty="0" smtClean="0"/>
                        <a:t>Slower </a:t>
                      </a:r>
                      <a:endParaRPr lang="en-US" dirty="0"/>
                    </a:p>
                  </a:txBody>
                  <a:tcPr/>
                </a:tc>
                <a:tc>
                  <a:txBody>
                    <a:bodyPr/>
                    <a:lstStyle/>
                    <a:p>
                      <a:r>
                        <a:rPr lang="en-US" dirty="0" smtClean="0"/>
                        <a:t>Faster</a:t>
                      </a:r>
                      <a:endParaRPr lang="en-US" dirty="0"/>
                    </a:p>
                  </a:txBody>
                  <a:tcPr/>
                </a:tc>
              </a:tr>
              <a:tr h="1519789">
                <a:tc>
                  <a:txBody>
                    <a:bodyPr/>
                    <a:lstStyle/>
                    <a:p>
                      <a:r>
                        <a:rPr lang="en-US" dirty="0" smtClean="0"/>
                        <a:t>Less number of</a:t>
                      </a:r>
                      <a:r>
                        <a:rPr lang="en-US" baseline="0" dirty="0" smtClean="0"/>
                        <a:t> cables required to transmit</a:t>
                      </a:r>
                      <a:endParaRPr lang="en-US" dirty="0"/>
                    </a:p>
                  </a:txBody>
                  <a:tcPr/>
                </a:tc>
                <a:tc>
                  <a:txBody>
                    <a:bodyPr/>
                    <a:lstStyle/>
                    <a:p>
                      <a:r>
                        <a:rPr lang="en-US" dirty="0" smtClean="0"/>
                        <a:t>Higher number of cables required</a:t>
                      </a:r>
                      <a:endParaRPr lang="en-US"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838200"/>
          </a:xfrm>
        </p:spPr>
        <p:txBody>
          <a:bodyPr/>
          <a:lstStyle/>
          <a:p>
            <a:r>
              <a:rPr lang="en-US" b="1" dirty="0" smtClean="0">
                <a:latin typeface="Gabriola" pitchFamily="82" charset="0"/>
              </a:rPr>
              <a:t>Types of Serial Communication</a:t>
            </a:r>
            <a:endParaRPr lang="en-US" b="1" dirty="0">
              <a:latin typeface="Gabriola" pitchFamily="82" charset="0"/>
            </a:endParaRPr>
          </a:p>
        </p:txBody>
      </p:sp>
      <p:sp>
        <p:nvSpPr>
          <p:cNvPr id="3" name="Content Placeholder 2"/>
          <p:cNvSpPr>
            <a:spLocks noGrp="1"/>
          </p:cNvSpPr>
          <p:nvPr>
            <p:ph idx="1"/>
          </p:nvPr>
        </p:nvSpPr>
        <p:spPr>
          <a:xfrm>
            <a:off x="457200" y="838200"/>
            <a:ext cx="8382000" cy="5562600"/>
          </a:xfrm>
        </p:spPr>
        <p:txBody>
          <a:bodyPr>
            <a:normAutofit lnSpcReduction="10000"/>
          </a:bodyPr>
          <a:lstStyle/>
          <a:p>
            <a:pPr>
              <a:buNone/>
            </a:pPr>
            <a:r>
              <a:rPr lang="en-US" dirty="0" smtClean="0">
                <a:solidFill>
                  <a:schemeClr val="accent4">
                    <a:lumMod val="40000"/>
                    <a:lumOff val="60000"/>
                  </a:schemeClr>
                </a:solidFill>
                <a:latin typeface="Gabriola" pitchFamily="82" charset="0"/>
              </a:rPr>
              <a:t>Simplex:</a:t>
            </a:r>
          </a:p>
          <a:p>
            <a:pPr>
              <a:buFont typeface="Wingdings" pitchFamily="2" charset="2"/>
              <a:buChar char="ü"/>
            </a:pPr>
            <a:r>
              <a:rPr lang="en-US" dirty="0" smtClean="0">
                <a:latin typeface="Gabriola" pitchFamily="82" charset="0"/>
              </a:rPr>
              <a:t>In this mode of serial communication, data can only be transferred from transmitter to receiver and not vice versa.</a:t>
            </a:r>
          </a:p>
          <a:p>
            <a:pPr>
              <a:buNone/>
            </a:pPr>
            <a:r>
              <a:rPr lang="en-US" dirty="0" smtClean="0">
                <a:solidFill>
                  <a:schemeClr val="accent4">
                    <a:lumMod val="40000"/>
                    <a:lumOff val="60000"/>
                  </a:schemeClr>
                </a:solidFill>
                <a:latin typeface="Gabriola" pitchFamily="82" charset="0"/>
              </a:rPr>
              <a:t>Half Duplex:</a:t>
            </a:r>
          </a:p>
          <a:p>
            <a:pPr>
              <a:buFont typeface="Wingdings" pitchFamily="2" charset="2"/>
              <a:buChar char="ü"/>
            </a:pPr>
            <a:r>
              <a:rPr lang="en-US" dirty="0" smtClean="0">
                <a:latin typeface="Gabriola" pitchFamily="82" charset="0"/>
              </a:rPr>
              <a:t>this means that data transmission can occur in only one direction at a time, i.e. either from master to slave, or slave to master, but not both.</a:t>
            </a:r>
          </a:p>
          <a:p>
            <a:pPr>
              <a:buNone/>
            </a:pPr>
            <a:r>
              <a:rPr lang="en-US" dirty="0" smtClean="0">
                <a:solidFill>
                  <a:schemeClr val="accent4">
                    <a:lumMod val="40000"/>
                    <a:lumOff val="60000"/>
                  </a:schemeClr>
                </a:solidFill>
                <a:latin typeface="Gabriola" pitchFamily="82" charset="0"/>
              </a:rPr>
              <a:t>Full Duplex:</a:t>
            </a:r>
          </a:p>
          <a:p>
            <a:pPr>
              <a:buFont typeface="Wingdings" pitchFamily="2" charset="2"/>
              <a:buChar char="ü"/>
            </a:pPr>
            <a:r>
              <a:rPr lang="en-US" dirty="0" smtClean="0">
                <a:latin typeface="Gabriola" pitchFamily="82" charset="0"/>
              </a:rPr>
              <a:t>full duplex communication means that data can be transmitted from the master to the slave, and from slave to the master as the </a:t>
            </a:r>
            <a:r>
              <a:rPr lang="en-US" i="1" dirty="0" smtClean="0">
                <a:latin typeface="Gabriola" pitchFamily="82" charset="0"/>
              </a:rPr>
              <a:t>same time!</a:t>
            </a:r>
            <a:endParaRPr lang="en-US" dirty="0">
              <a:latin typeface="Gabriola" pitchFamily="82"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72400" cy="914400"/>
          </a:xfrm>
        </p:spPr>
        <p:txBody>
          <a:bodyPr/>
          <a:lstStyle/>
          <a:p>
            <a:r>
              <a:rPr lang="en-US" b="1" dirty="0" smtClean="0">
                <a:latin typeface="Gabriola" pitchFamily="82" charset="0"/>
              </a:rPr>
              <a:t>Baud Rate:</a:t>
            </a:r>
            <a:endParaRPr lang="en-US" b="1" dirty="0">
              <a:latin typeface="Gabriola" pitchFamily="82" charset="0"/>
            </a:endParaRPr>
          </a:p>
        </p:txBody>
      </p:sp>
      <p:sp>
        <p:nvSpPr>
          <p:cNvPr id="3" name="Content Placeholder 2"/>
          <p:cNvSpPr>
            <a:spLocks noGrp="1"/>
          </p:cNvSpPr>
          <p:nvPr>
            <p:ph idx="1"/>
          </p:nvPr>
        </p:nvSpPr>
        <p:spPr>
          <a:xfrm>
            <a:off x="0" y="685800"/>
            <a:ext cx="9144000" cy="2133600"/>
          </a:xfrm>
        </p:spPr>
        <p:txBody>
          <a:bodyPr/>
          <a:lstStyle/>
          <a:p>
            <a:pPr algn="just">
              <a:buNone/>
            </a:pPr>
            <a:r>
              <a:rPr lang="en-US" dirty="0" smtClean="0">
                <a:latin typeface="Gabriola" pitchFamily="82" charset="0"/>
              </a:rPr>
              <a:t>		The </a:t>
            </a:r>
            <a:r>
              <a:rPr lang="en-US" b="1" dirty="0" smtClean="0">
                <a:latin typeface="Gabriola" pitchFamily="82" charset="0"/>
              </a:rPr>
              <a:t>baud rate</a:t>
            </a:r>
            <a:r>
              <a:rPr lang="en-US" dirty="0" smtClean="0">
                <a:latin typeface="Gabriola" pitchFamily="82" charset="0"/>
              </a:rPr>
              <a:t> is the </a:t>
            </a:r>
            <a:r>
              <a:rPr lang="en-US" b="1" dirty="0" smtClean="0">
                <a:latin typeface="Gabriola" pitchFamily="82" charset="0"/>
              </a:rPr>
              <a:t>rate</a:t>
            </a:r>
            <a:r>
              <a:rPr lang="en-US" dirty="0" smtClean="0">
                <a:latin typeface="Gabriola" pitchFamily="82" charset="0"/>
              </a:rPr>
              <a:t> at which information is transferred in a communication channel. In the serial port context, "9600 </a:t>
            </a:r>
            <a:r>
              <a:rPr lang="en-US" b="1" dirty="0" smtClean="0">
                <a:latin typeface="Gabriola" pitchFamily="82" charset="0"/>
              </a:rPr>
              <a:t>baud</a:t>
            </a:r>
            <a:r>
              <a:rPr lang="en-US" dirty="0" smtClean="0">
                <a:latin typeface="Gabriola" pitchFamily="82" charset="0"/>
              </a:rPr>
              <a:t>" means that the serial port is capable of transferring a maximum of 9600 bits per second.</a:t>
            </a:r>
            <a:endParaRPr lang="en-US" dirty="0">
              <a:latin typeface="Gabriola" pitchFamily="82" charset="0"/>
            </a:endParaRPr>
          </a:p>
        </p:txBody>
      </p:sp>
      <p:sp>
        <p:nvSpPr>
          <p:cNvPr id="4" name="Title 1"/>
          <p:cNvSpPr txBox="1">
            <a:spLocks/>
          </p:cNvSpPr>
          <p:nvPr/>
        </p:nvSpPr>
        <p:spPr>
          <a:xfrm>
            <a:off x="381000" y="2667000"/>
            <a:ext cx="7772400" cy="3962400"/>
          </a:xfrm>
          <a:prstGeom prst="rect">
            <a:avLst/>
          </a:prstGeom>
        </p:spPr>
        <p:txBody>
          <a:bodyPr vert="horz" anchor="t">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spc="-100" dirty="0" smtClean="0">
                <a:solidFill>
                  <a:schemeClr val="tx2">
                    <a:satMod val="200000"/>
                  </a:schemeClr>
                </a:solidFill>
                <a:latin typeface="Gabriola" pitchFamily="82" charset="0"/>
                <a:ea typeface="+mj-ea"/>
                <a:cs typeface="+mj-cs"/>
              </a:rPr>
              <a:t>Serial Communication</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000" b="1" spc="-100" dirty="0" smtClean="0">
              <a:solidFill>
                <a:schemeClr val="tx2">
                  <a:satMod val="200000"/>
                </a:schemeClr>
              </a:solidFill>
              <a:latin typeface="Gabriola" pitchFamily="82"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spc="-100" dirty="0" smtClean="0">
                <a:solidFill>
                  <a:schemeClr val="tx2">
                    <a:satMod val="200000"/>
                  </a:schemeClr>
                </a:solidFill>
                <a:latin typeface="Gabriola" pitchFamily="82" charset="0"/>
                <a:ea typeface="+mj-ea"/>
                <a:cs typeface="+mj-cs"/>
              </a:rPr>
              <a:t>UART		USART</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000" b="1" spc="-100" dirty="0" smtClean="0">
              <a:solidFill>
                <a:schemeClr val="tx2">
                  <a:satMod val="200000"/>
                </a:schemeClr>
              </a:solidFill>
              <a:latin typeface="Gabriola" pitchFamily="82"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spc="-100" dirty="0" smtClean="0">
                <a:solidFill>
                  <a:schemeClr val="tx2">
                    <a:satMod val="200000"/>
                  </a:schemeClr>
                </a:solidFill>
                <a:latin typeface="Gabriola" pitchFamily="82" charset="0"/>
                <a:ea typeface="+mj-ea"/>
                <a:cs typeface="+mj-cs"/>
              </a:rPr>
              <a:t>Bluetooth , GSM		SPI, I2C</a:t>
            </a:r>
          </a:p>
        </p:txBody>
      </p:sp>
      <p:cxnSp>
        <p:nvCxnSpPr>
          <p:cNvPr id="6" name="Straight Arrow Connector 5"/>
          <p:cNvCxnSpPr/>
          <p:nvPr/>
        </p:nvCxnSpPr>
        <p:spPr>
          <a:xfrm rot="5400000">
            <a:off x="3276600" y="3429000"/>
            <a:ext cx="533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a:off x="2667000" y="4648200"/>
            <a:ext cx="533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6200000" flipH="1">
            <a:off x="3238500" y="47625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5486400" y="4648200"/>
            <a:ext cx="533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6200000" flipH="1">
            <a:off x="6057900" y="47625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H="1">
            <a:off x="5067300" y="35433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lstStyle/>
          <a:p>
            <a:r>
              <a:rPr lang="en-US" b="1" dirty="0" smtClean="0">
                <a:latin typeface="Gabriola" pitchFamily="82" charset="0"/>
              </a:rPr>
              <a:t>UART and USART</a:t>
            </a:r>
            <a:endParaRPr lang="en-US" b="1" dirty="0">
              <a:latin typeface="Gabriola" pitchFamily="82" charset="0"/>
            </a:endParaRPr>
          </a:p>
        </p:txBody>
      </p:sp>
      <p:sp>
        <p:nvSpPr>
          <p:cNvPr id="3" name="Content Placeholder 2"/>
          <p:cNvSpPr>
            <a:spLocks noGrp="1"/>
          </p:cNvSpPr>
          <p:nvPr>
            <p:ph idx="1"/>
          </p:nvPr>
        </p:nvSpPr>
        <p:spPr>
          <a:xfrm>
            <a:off x="0" y="838200"/>
            <a:ext cx="8915400" cy="4876800"/>
          </a:xfrm>
        </p:spPr>
        <p:txBody>
          <a:bodyPr>
            <a:normAutofit fontScale="77500" lnSpcReduction="20000"/>
          </a:bodyPr>
          <a:lstStyle/>
          <a:p>
            <a:pPr algn="just">
              <a:lnSpc>
                <a:spcPct val="160000"/>
              </a:lnSpc>
              <a:buNone/>
            </a:pPr>
            <a:r>
              <a:rPr lang="en-US" dirty="0" smtClean="0">
                <a:latin typeface="Gabriola" pitchFamily="82" charset="0"/>
              </a:rPr>
              <a:t>		</a:t>
            </a:r>
            <a:r>
              <a:rPr lang="en-US" sz="3400" dirty="0" smtClean="0">
                <a:latin typeface="Gabriola" pitchFamily="82" charset="0"/>
              </a:rPr>
              <a:t>UART stands for Universal Asynchronous Receiver Transmitter, whereas USART stands for Universal Synchronous Asynchronous Receiver Transmitter. They are basically just a piece of computer hardware that converts parallel data into serial data. The only difference between them is that UART supports only asynchronous mode, whereas USART supports both asynchronous and synchronous modes. Unlike Ethernet, </a:t>
            </a:r>
            <a:r>
              <a:rPr lang="en-US" sz="3400" dirty="0" err="1" smtClean="0">
                <a:latin typeface="Gabriola" pitchFamily="82" charset="0"/>
              </a:rPr>
              <a:t>Firewire</a:t>
            </a:r>
            <a:r>
              <a:rPr lang="en-US" sz="3400" dirty="0" smtClean="0">
                <a:latin typeface="Gabriola" pitchFamily="82" charset="0"/>
              </a:rPr>
              <a:t> etc., there is no specific port for UART/USART. They are commonly used in conjugation with protocols like RS-232, RS-434 etc. (we have specific ports for these two!).</a:t>
            </a:r>
            <a:endParaRPr lang="en-US" sz="3400" dirty="0">
              <a:latin typeface="Gabriola" pitchFamily="82"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685800"/>
          </a:xfrm>
        </p:spPr>
        <p:txBody>
          <a:bodyPr/>
          <a:lstStyle/>
          <a:p>
            <a:r>
              <a:rPr lang="en-US" dirty="0" smtClean="0">
                <a:latin typeface="Gabriola" pitchFamily="82" charset="0"/>
              </a:rPr>
              <a:t>Code for receiving a Character</a:t>
            </a:r>
            <a:endParaRPr lang="en-US" dirty="0">
              <a:latin typeface="Gabriola" pitchFamily="82" charset="0"/>
            </a:endParaRPr>
          </a:p>
        </p:txBody>
      </p:sp>
      <p:sp>
        <p:nvSpPr>
          <p:cNvPr id="3" name="Content Placeholder 2"/>
          <p:cNvSpPr>
            <a:spLocks noGrp="1"/>
          </p:cNvSpPr>
          <p:nvPr>
            <p:ph idx="1"/>
          </p:nvPr>
        </p:nvSpPr>
        <p:spPr>
          <a:xfrm>
            <a:off x="381000" y="838200"/>
            <a:ext cx="7772400" cy="5486400"/>
          </a:xfrm>
        </p:spPr>
        <p:txBody>
          <a:bodyPr>
            <a:normAutofit fontScale="92500" lnSpcReduction="20000"/>
          </a:bodyPr>
          <a:lstStyle/>
          <a:p>
            <a:pPr>
              <a:buNone/>
            </a:pPr>
            <a:r>
              <a:rPr lang="en-US" dirty="0" smtClean="0">
                <a:latin typeface="Gabriola" pitchFamily="82" charset="0"/>
              </a:rPr>
              <a:t>Char c;</a:t>
            </a:r>
          </a:p>
          <a:p>
            <a:pPr>
              <a:buNone/>
            </a:pPr>
            <a:r>
              <a:rPr lang="en-US" dirty="0" smtClean="0">
                <a:latin typeface="Gabriola" pitchFamily="82" charset="0"/>
              </a:rPr>
              <a:t>Void setup()</a:t>
            </a:r>
          </a:p>
          <a:p>
            <a:pPr>
              <a:buNone/>
            </a:pPr>
            <a:r>
              <a:rPr lang="en-US" dirty="0" smtClean="0">
                <a:latin typeface="Gabriola" pitchFamily="82" charset="0"/>
              </a:rPr>
              <a:t>{</a:t>
            </a:r>
          </a:p>
          <a:p>
            <a:pPr>
              <a:buNone/>
            </a:pPr>
            <a:r>
              <a:rPr lang="en-US" dirty="0" err="1" smtClean="0">
                <a:latin typeface="Gabriola" pitchFamily="82" charset="0"/>
              </a:rPr>
              <a:t>serial.begin</a:t>
            </a:r>
            <a:r>
              <a:rPr lang="en-US" dirty="0" smtClean="0">
                <a:latin typeface="Gabriola" pitchFamily="82" charset="0"/>
              </a:rPr>
              <a:t>(9600);</a:t>
            </a:r>
          </a:p>
          <a:p>
            <a:pPr>
              <a:buNone/>
            </a:pPr>
            <a:r>
              <a:rPr lang="en-US" dirty="0" smtClean="0">
                <a:latin typeface="Gabriola" pitchFamily="82" charset="0"/>
              </a:rPr>
              <a:t>}</a:t>
            </a:r>
          </a:p>
          <a:p>
            <a:pPr>
              <a:buNone/>
            </a:pPr>
            <a:r>
              <a:rPr lang="en-US" dirty="0" smtClean="0">
                <a:latin typeface="Gabriola" pitchFamily="82" charset="0"/>
              </a:rPr>
              <a:t>Void loop()</a:t>
            </a:r>
          </a:p>
          <a:p>
            <a:pPr>
              <a:buNone/>
            </a:pPr>
            <a:r>
              <a:rPr lang="en-US" dirty="0" smtClean="0">
                <a:latin typeface="Gabriola" pitchFamily="82" charset="0"/>
              </a:rPr>
              <a:t>{</a:t>
            </a:r>
          </a:p>
          <a:p>
            <a:pPr>
              <a:buNone/>
            </a:pPr>
            <a:r>
              <a:rPr lang="en-US" dirty="0" smtClean="0">
                <a:latin typeface="Gabriola" pitchFamily="82" charset="0"/>
              </a:rPr>
              <a:t>While(</a:t>
            </a:r>
            <a:r>
              <a:rPr lang="en-US" dirty="0" err="1" smtClean="0">
                <a:latin typeface="Gabriola" pitchFamily="82" charset="0"/>
              </a:rPr>
              <a:t>serial.available</a:t>
            </a:r>
            <a:r>
              <a:rPr lang="en-US" dirty="0" smtClean="0">
                <a:latin typeface="Gabriola" pitchFamily="82" charset="0"/>
              </a:rPr>
              <a:t>()&gt;0)</a:t>
            </a:r>
          </a:p>
          <a:p>
            <a:pPr>
              <a:buNone/>
            </a:pPr>
            <a:r>
              <a:rPr lang="en-US" dirty="0" smtClean="0">
                <a:latin typeface="Gabriola" pitchFamily="82" charset="0"/>
              </a:rPr>
              <a:t>{</a:t>
            </a:r>
          </a:p>
          <a:p>
            <a:pPr>
              <a:buNone/>
            </a:pPr>
            <a:r>
              <a:rPr lang="en-US" dirty="0" smtClean="0">
                <a:latin typeface="Gabriola" pitchFamily="82" charset="0"/>
              </a:rPr>
              <a:t>C=</a:t>
            </a:r>
            <a:r>
              <a:rPr lang="en-US" dirty="0" err="1" smtClean="0">
                <a:latin typeface="Gabriola" pitchFamily="82" charset="0"/>
              </a:rPr>
              <a:t>serial.read</a:t>
            </a:r>
            <a:r>
              <a:rPr lang="en-US" dirty="0" smtClean="0">
                <a:latin typeface="Gabriola" pitchFamily="82" charset="0"/>
              </a:rPr>
              <a:t>();</a:t>
            </a:r>
          </a:p>
          <a:p>
            <a:pPr>
              <a:buNone/>
            </a:pPr>
            <a:r>
              <a:rPr lang="en-US" dirty="0" smtClean="0">
                <a:latin typeface="Gabriola" pitchFamily="82" charset="0"/>
              </a:rPr>
              <a:t>}</a:t>
            </a:r>
          </a:p>
          <a:p>
            <a:pPr>
              <a:buNone/>
            </a:pPr>
            <a:r>
              <a:rPr lang="en-US" dirty="0" smtClean="0">
                <a:latin typeface="Gabriola" pitchFamily="82" charset="0"/>
              </a:rPr>
              <a:t>}</a:t>
            </a:r>
            <a:endParaRPr lang="en-US" dirty="0">
              <a:latin typeface="Gabriola" pitchFamily="82"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685800"/>
          </a:xfrm>
        </p:spPr>
        <p:txBody>
          <a:bodyPr/>
          <a:lstStyle/>
          <a:p>
            <a:r>
              <a:rPr lang="en-US" dirty="0" smtClean="0">
                <a:latin typeface="Gabriola" pitchFamily="82" charset="0"/>
              </a:rPr>
              <a:t>Code for transmitting a Character</a:t>
            </a:r>
            <a:endParaRPr lang="en-US" dirty="0">
              <a:latin typeface="Gabriola" pitchFamily="82" charset="0"/>
            </a:endParaRPr>
          </a:p>
        </p:txBody>
      </p:sp>
      <p:sp>
        <p:nvSpPr>
          <p:cNvPr id="3" name="Content Placeholder 2"/>
          <p:cNvSpPr>
            <a:spLocks noGrp="1"/>
          </p:cNvSpPr>
          <p:nvPr>
            <p:ph idx="1"/>
          </p:nvPr>
        </p:nvSpPr>
        <p:spPr>
          <a:xfrm>
            <a:off x="381000" y="838200"/>
            <a:ext cx="7772400" cy="5486400"/>
          </a:xfrm>
        </p:spPr>
        <p:txBody>
          <a:bodyPr>
            <a:normAutofit fontScale="85000" lnSpcReduction="20000"/>
          </a:bodyPr>
          <a:lstStyle/>
          <a:p>
            <a:pPr>
              <a:buNone/>
            </a:pPr>
            <a:r>
              <a:rPr lang="en-US" dirty="0" smtClean="0">
                <a:latin typeface="Gabriola" pitchFamily="82" charset="0"/>
              </a:rPr>
              <a:t>Char c;</a:t>
            </a:r>
          </a:p>
          <a:p>
            <a:pPr>
              <a:buNone/>
            </a:pPr>
            <a:r>
              <a:rPr lang="en-US" dirty="0" smtClean="0">
                <a:latin typeface="Gabriola" pitchFamily="82" charset="0"/>
              </a:rPr>
              <a:t>Void setup()</a:t>
            </a:r>
          </a:p>
          <a:p>
            <a:pPr>
              <a:buNone/>
            </a:pPr>
            <a:r>
              <a:rPr lang="en-US" dirty="0" smtClean="0">
                <a:latin typeface="Gabriola" pitchFamily="82" charset="0"/>
              </a:rPr>
              <a:t>{</a:t>
            </a:r>
          </a:p>
          <a:p>
            <a:pPr>
              <a:buNone/>
            </a:pPr>
            <a:r>
              <a:rPr lang="en-US" dirty="0" err="1" smtClean="0">
                <a:latin typeface="Gabriola" pitchFamily="82" charset="0"/>
              </a:rPr>
              <a:t>serial.begin</a:t>
            </a:r>
            <a:r>
              <a:rPr lang="en-US" dirty="0" smtClean="0">
                <a:latin typeface="Gabriola" pitchFamily="82" charset="0"/>
              </a:rPr>
              <a:t>(9600);</a:t>
            </a:r>
          </a:p>
          <a:p>
            <a:pPr>
              <a:buNone/>
            </a:pPr>
            <a:r>
              <a:rPr lang="en-US" dirty="0" smtClean="0">
                <a:latin typeface="Gabriola" pitchFamily="82" charset="0"/>
              </a:rPr>
              <a:t>}</a:t>
            </a:r>
          </a:p>
          <a:p>
            <a:pPr>
              <a:buNone/>
            </a:pPr>
            <a:r>
              <a:rPr lang="en-US" dirty="0" smtClean="0">
                <a:latin typeface="Gabriola" pitchFamily="82" charset="0"/>
              </a:rPr>
              <a:t>Void loop()</a:t>
            </a:r>
          </a:p>
          <a:p>
            <a:pPr>
              <a:buNone/>
            </a:pPr>
            <a:r>
              <a:rPr lang="en-US" dirty="0" smtClean="0">
                <a:latin typeface="Gabriola" pitchFamily="82" charset="0"/>
              </a:rPr>
              <a:t>{</a:t>
            </a:r>
          </a:p>
          <a:p>
            <a:pPr>
              <a:buNone/>
            </a:pPr>
            <a:r>
              <a:rPr lang="en-US" dirty="0" smtClean="0">
                <a:latin typeface="Gabriola" pitchFamily="82" charset="0"/>
              </a:rPr>
              <a:t>While(</a:t>
            </a:r>
            <a:r>
              <a:rPr lang="en-US" dirty="0" err="1" smtClean="0">
                <a:latin typeface="Gabriola" pitchFamily="82" charset="0"/>
              </a:rPr>
              <a:t>serial.available</a:t>
            </a:r>
            <a:r>
              <a:rPr lang="en-US" dirty="0" smtClean="0">
                <a:latin typeface="Gabriola" pitchFamily="82" charset="0"/>
              </a:rPr>
              <a:t>()&gt;0)</a:t>
            </a:r>
          </a:p>
          <a:p>
            <a:pPr>
              <a:buNone/>
            </a:pPr>
            <a:r>
              <a:rPr lang="en-US" dirty="0" smtClean="0">
                <a:latin typeface="Gabriola" pitchFamily="82" charset="0"/>
              </a:rPr>
              <a:t>{</a:t>
            </a:r>
          </a:p>
          <a:p>
            <a:pPr>
              <a:buNone/>
            </a:pPr>
            <a:r>
              <a:rPr lang="en-US" dirty="0" smtClean="0">
                <a:latin typeface="Gabriola" pitchFamily="82" charset="0"/>
              </a:rPr>
              <a:t>C=</a:t>
            </a:r>
            <a:r>
              <a:rPr lang="en-US" dirty="0" err="1" smtClean="0">
                <a:latin typeface="Gabriola" pitchFamily="82" charset="0"/>
              </a:rPr>
              <a:t>serial.read</a:t>
            </a:r>
            <a:r>
              <a:rPr lang="en-US" dirty="0" smtClean="0">
                <a:latin typeface="Gabriola" pitchFamily="82" charset="0"/>
              </a:rPr>
              <a:t>();</a:t>
            </a:r>
          </a:p>
          <a:p>
            <a:pPr>
              <a:buNone/>
            </a:pPr>
            <a:r>
              <a:rPr lang="en-US" dirty="0" err="1" smtClean="0">
                <a:latin typeface="Gabriola" pitchFamily="82" charset="0"/>
              </a:rPr>
              <a:t>Serila.print</a:t>
            </a:r>
            <a:r>
              <a:rPr lang="en-US" dirty="0" smtClean="0">
                <a:latin typeface="Gabriola" pitchFamily="82" charset="0"/>
              </a:rPr>
              <a:t>(c);</a:t>
            </a:r>
          </a:p>
          <a:p>
            <a:pPr>
              <a:buNone/>
            </a:pPr>
            <a:r>
              <a:rPr lang="en-US" dirty="0" smtClean="0">
                <a:latin typeface="Gabriola" pitchFamily="82" charset="0"/>
              </a:rPr>
              <a:t>}</a:t>
            </a:r>
          </a:p>
          <a:p>
            <a:pPr>
              <a:buNone/>
            </a:pPr>
            <a:r>
              <a:rPr lang="en-US" dirty="0" smtClean="0">
                <a:latin typeface="Gabriola" pitchFamily="82" charset="0"/>
              </a:rPr>
              <a:t>}</a:t>
            </a:r>
            <a:endParaRPr lang="en-US" dirty="0">
              <a:latin typeface="Gabriola" pitchFamily="82"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44562"/>
          </a:xfrm>
        </p:spPr>
        <p:txBody>
          <a:bodyPr/>
          <a:lstStyle/>
          <a:p>
            <a:r>
              <a:rPr lang="en-US" b="1" dirty="0" smtClean="0">
                <a:latin typeface="Gabriola" pitchFamily="82" charset="0"/>
              </a:rPr>
              <a:t>Block of Embedded Systems:</a:t>
            </a:r>
            <a:endParaRPr lang="en-US" b="1" dirty="0">
              <a:latin typeface="Gabriola" pitchFamily="82" charset="0"/>
            </a:endParaRPr>
          </a:p>
        </p:txBody>
      </p:sp>
      <p:sp>
        <p:nvSpPr>
          <p:cNvPr id="1026" name="AutoShape 2" descr="Image result for block diagram of embedded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8" name="Picture 4" descr="Image result for block diagram of embedded system"/>
          <p:cNvPicPr>
            <a:picLocks noChangeAspect="1" noChangeArrowheads="1"/>
          </p:cNvPicPr>
          <p:nvPr/>
        </p:nvPicPr>
        <p:blipFill>
          <a:blip r:embed="rId2"/>
          <a:srcRect/>
          <a:stretch>
            <a:fillRect/>
          </a:stretch>
        </p:blipFill>
        <p:spPr bwMode="auto">
          <a:xfrm>
            <a:off x="838200" y="1524000"/>
            <a:ext cx="7391400" cy="44958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685800"/>
          </a:xfrm>
        </p:spPr>
        <p:txBody>
          <a:bodyPr/>
          <a:lstStyle/>
          <a:p>
            <a:r>
              <a:rPr lang="en-US" dirty="0" smtClean="0">
                <a:latin typeface="Gabriola" pitchFamily="82" charset="0"/>
              </a:rPr>
              <a:t>Code for transmitting a string</a:t>
            </a:r>
            <a:endParaRPr lang="en-US" dirty="0">
              <a:latin typeface="Gabriola" pitchFamily="82" charset="0"/>
            </a:endParaRPr>
          </a:p>
        </p:txBody>
      </p:sp>
      <p:sp>
        <p:nvSpPr>
          <p:cNvPr id="3" name="Content Placeholder 2"/>
          <p:cNvSpPr>
            <a:spLocks noGrp="1"/>
          </p:cNvSpPr>
          <p:nvPr>
            <p:ph idx="1"/>
          </p:nvPr>
        </p:nvSpPr>
        <p:spPr>
          <a:xfrm>
            <a:off x="381000" y="838200"/>
            <a:ext cx="7772400" cy="5486400"/>
          </a:xfrm>
        </p:spPr>
        <p:txBody>
          <a:bodyPr>
            <a:normAutofit fontScale="77500" lnSpcReduction="20000"/>
          </a:bodyPr>
          <a:lstStyle/>
          <a:p>
            <a:pPr>
              <a:buNone/>
            </a:pPr>
            <a:r>
              <a:rPr lang="en-US" dirty="0" smtClean="0">
                <a:latin typeface="Gabriola" pitchFamily="82" charset="0"/>
              </a:rPr>
              <a:t>String </a:t>
            </a:r>
            <a:r>
              <a:rPr lang="en-US" dirty="0" err="1" smtClean="0">
                <a:latin typeface="Gabriola" pitchFamily="82" charset="0"/>
              </a:rPr>
              <a:t>str</a:t>
            </a:r>
            <a:r>
              <a:rPr lang="en-US" dirty="0" smtClean="0">
                <a:latin typeface="Gabriola" pitchFamily="82" charset="0"/>
              </a:rPr>
              <a:t>;</a:t>
            </a:r>
          </a:p>
          <a:p>
            <a:pPr>
              <a:buNone/>
            </a:pPr>
            <a:r>
              <a:rPr lang="en-US" dirty="0" smtClean="0">
                <a:latin typeface="Gabriola" pitchFamily="82" charset="0"/>
              </a:rPr>
              <a:t>Void setup()</a:t>
            </a:r>
          </a:p>
          <a:p>
            <a:pPr>
              <a:buNone/>
            </a:pPr>
            <a:r>
              <a:rPr lang="en-US" dirty="0" smtClean="0">
                <a:latin typeface="Gabriola" pitchFamily="82" charset="0"/>
              </a:rPr>
              <a:t>{</a:t>
            </a:r>
          </a:p>
          <a:p>
            <a:pPr>
              <a:buNone/>
            </a:pPr>
            <a:r>
              <a:rPr lang="en-US" dirty="0" err="1" smtClean="0">
                <a:latin typeface="Gabriola" pitchFamily="82" charset="0"/>
              </a:rPr>
              <a:t>serial.begin</a:t>
            </a:r>
            <a:r>
              <a:rPr lang="en-US" dirty="0" smtClean="0">
                <a:latin typeface="Gabriola" pitchFamily="82" charset="0"/>
              </a:rPr>
              <a:t>(9600);</a:t>
            </a:r>
          </a:p>
          <a:p>
            <a:pPr>
              <a:buNone/>
            </a:pPr>
            <a:r>
              <a:rPr lang="en-US" dirty="0" smtClean="0">
                <a:latin typeface="Gabriola" pitchFamily="82" charset="0"/>
              </a:rPr>
              <a:t>}</a:t>
            </a:r>
          </a:p>
          <a:p>
            <a:pPr>
              <a:buNone/>
            </a:pPr>
            <a:r>
              <a:rPr lang="en-US" dirty="0" smtClean="0">
                <a:latin typeface="Gabriola" pitchFamily="82" charset="0"/>
              </a:rPr>
              <a:t>Void loop()</a:t>
            </a:r>
          </a:p>
          <a:p>
            <a:pPr>
              <a:buNone/>
            </a:pPr>
            <a:r>
              <a:rPr lang="en-US" dirty="0" smtClean="0">
                <a:latin typeface="Gabriola" pitchFamily="82" charset="0"/>
              </a:rPr>
              <a:t>{</a:t>
            </a:r>
          </a:p>
          <a:p>
            <a:pPr>
              <a:buNone/>
            </a:pPr>
            <a:r>
              <a:rPr lang="en-US" dirty="0" smtClean="0">
                <a:latin typeface="Gabriola" pitchFamily="82" charset="0"/>
              </a:rPr>
              <a:t>While(</a:t>
            </a:r>
            <a:r>
              <a:rPr lang="en-US" dirty="0" err="1" smtClean="0">
                <a:latin typeface="Gabriola" pitchFamily="82" charset="0"/>
              </a:rPr>
              <a:t>serial.available</a:t>
            </a:r>
            <a:r>
              <a:rPr lang="en-US" dirty="0" smtClean="0">
                <a:latin typeface="Gabriola" pitchFamily="82" charset="0"/>
              </a:rPr>
              <a:t>()&gt;0)</a:t>
            </a:r>
          </a:p>
          <a:p>
            <a:pPr>
              <a:buNone/>
            </a:pPr>
            <a:r>
              <a:rPr lang="en-US" dirty="0" smtClean="0">
                <a:latin typeface="Gabriola" pitchFamily="82" charset="0"/>
              </a:rPr>
              <a:t>{</a:t>
            </a:r>
          </a:p>
          <a:p>
            <a:pPr>
              <a:buNone/>
            </a:pPr>
            <a:r>
              <a:rPr lang="en-US" dirty="0" smtClean="0">
                <a:latin typeface="Gabriola" pitchFamily="82" charset="0"/>
              </a:rPr>
              <a:t>C=</a:t>
            </a:r>
            <a:r>
              <a:rPr lang="en-US" dirty="0" err="1" smtClean="0">
                <a:latin typeface="Gabriola" pitchFamily="82" charset="0"/>
              </a:rPr>
              <a:t>serial.read</a:t>
            </a:r>
            <a:r>
              <a:rPr lang="en-US" dirty="0" smtClean="0">
                <a:latin typeface="Gabriola" pitchFamily="82" charset="0"/>
              </a:rPr>
              <a:t>();</a:t>
            </a:r>
          </a:p>
          <a:p>
            <a:pPr>
              <a:buNone/>
            </a:pPr>
            <a:r>
              <a:rPr lang="en-US" dirty="0" err="1" smtClean="0">
                <a:latin typeface="Gabriola" pitchFamily="82" charset="0"/>
              </a:rPr>
              <a:t>str</a:t>
            </a:r>
            <a:r>
              <a:rPr lang="en-US" dirty="0" smtClean="0">
                <a:latin typeface="Gabriola" pitchFamily="82" charset="0"/>
              </a:rPr>
              <a:t>+=c;</a:t>
            </a:r>
          </a:p>
          <a:p>
            <a:pPr>
              <a:buNone/>
            </a:pPr>
            <a:r>
              <a:rPr lang="en-US" dirty="0" err="1" smtClean="0">
                <a:latin typeface="Gabriola" pitchFamily="82" charset="0"/>
              </a:rPr>
              <a:t>Serila.print</a:t>
            </a:r>
            <a:r>
              <a:rPr lang="en-US" dirty="0" smtClean="0">
                <a:latin typeface="Gabriola" pitchFamily="82" charset="0"/>
              </a:rPr>
              <a:t>(</a:t>
            </a:r>
            <a:r>
              <a:rPr lang="en-US" dirty="0" err="1" smtClean="0">
                <a:latin typeface="Gabriola" pitchFamily="82" charset="0"/>
              </a:rPr>
              <a:t>str</a:t>
            </a:r>
            <a:r>
              <a:rPr lang="en-US" dirty="0" smtClean="0">
                <a:latin typeface="Gabriola" pitchFamily="82" charset="0"/>
              </a:rPr>
              <a:t>);</a:t>
            </a:r>
          </a:p>
          <a:p>
            <a:pPr>
              <a:buNone/>
            </a:pPr>
            <a:r>
              <a:rPr lang="en-US" dirty="0" smtClean="0">
                <a:latin typeface="Gabriola" pitchFamily="82" charset="0"/>
              </a:rPr>
              <a:t>}</a:t>
            </a:r>
          </a:p>
          <a:p>
            <a:pPr>
              <a:buNone/>
            </a:pPr>
            <a:r>
              <a:rPr lang="en-US" dirty="0" smtClean="0">
                <a:latin typeface="Gabriola" pitchFamily="82" charset="0"/>
              </a:rPr>
              <a:t>}</a:t>
            </a:r>
            <a:endParaRPr lang="en-US" dirty="0">
              <a:latin typeface="Gabriola" pitchFamily="82"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685800"/>
          </a:xfrm>
        </p:spPr>
        <p:txBody>
          <a:bodyPr/>
          <a:lstStyle/>
          <a:p>
            <a:r>
              <a:rPr lang="en-US" dirty="0" smtClean="0">
                <a:latin typeface="Gabriola" pitchFamily="82" charset="0"/>
              </a:rPr>
              <a:t>Code for receiving a string</a:t>
            </a:r>
            <a:endParaRPr lang="en-US" dirty="0">
              <a:latin typeface="Gabriola" pitchFamily="82" charset="0"/>
            </a:endParaRPr>
          </a:p>
        </p:txBody>
      </p:sp>
      <p:sp>
        <p:nvSpPr>
          <p:cNvPr id="3" name="Content Placeholder 2"/>
          <p:cNvSpPr>
            <a:spLocks noGrp="1"/>
          </p:cNvSpPr>
          <p:nvPr>
            <p:ph idx="1"/>
          </p:nvPr>
        </p:nvSpPr>
        <p:spPr>
          <a:xfrm>
            <a:off x="381000" y="838200"/>
            <a:ext cx="7772400" cy="5486400"/>
          </a:xfrm>
        </p:spPr>
        <p:txBody>
          <a:bodyPr>
            <a:normAutofit fontScale="85000" lnSpcReduction="20000"/>
          </a:bodyPr>
          <a:lstStyle/>
          <a:p>
            <a:pPr>
              <a:buNone/>
            </a:pPr>
            <a:r>
              <a:rPr lang="en-US" dirty="0" smtClean="0">
                <a:latin typeface="Gabriola" pitchFamily="82" charset="0"/>
              </a:rPr>
              <a:t>String </a:t>
            </a:r>
            <a:r>
              <a:rPr lang="en-US" dirty="0" err="1" smtClean="0">
                <a:latin typeface="Gabriola" pitchFamily="82" charset="0"/>
              </a:rPr>
              <a:t>str</a:t>
            </a:r>
            <a:r>
              <a:rPr lang="en-US" dirty="0" smtClean="0">
                <a:latin typeface="Gabriola" pitchFamily="82" charset="0"/>
              </a:rPr>
              <a:t>;</a:t>
            </a:r>
          </a:p>
          <a:p>
            <a:pPr>
              <a:buNone/>
            </a:pPr>
            <a:r>
              <a:rPr lang="en-US" dirty="0" smtClean="0">
                <a:latin typeface="Gabriola" pitchFamily="82" charset="0"/>
              </a:rPr>
              <a:t>Void setup()</a:t>
            </a:r>
          </a:p>
          <a:p>
            <a:pPr>
              <a:buNone/>
            </a:pPr>
            <a:r>
              <a:rPr lang="en-US" dirty="0" smtClean="0">
                <a:latin typeface="Gabriola" pitchFamily="82" charset="0"/>
              </a:rPr>
              <a:t>{</a:t>
            </a:r>
          </a:p>
          <a:p>
            <a:pPr>
              <a:buNone/>
            </a:pPr>
            <a:r>
              <a:rPr lang="en-US" dirty="0" err="1" smtClean="0">
                <a:latin typeface="Gabriola" pitchFamily="82" charset="0"/>
              </a:rPr>
              <a:t>serial.begin</a:t>
            </a:r>
            <a:r>
              <a:rPr lang="en-US" dirty="0" smtClean="0">
                <a:latin typeface="Gabriola" pitchFamily="82" charset="0"/>
              </a:rPr>
              <a:t>(9600);</a:t>
            </a:r>
          </a:p>
          <a:p>
            <a:pPr>
              <a:buNone/>
            </a:pPr>
            <a:r>
              <a:rPr lang="en-US" dirty="0" smtClean="0">
                <a:latin typeface="Gabriola" pitchFamily="82" charset="0"/>
              </a:rPr>
              <a:t>}</a:t>
            </a:r>
          </a:p>
          <a:p>
            <a:pPr>
              <a:buNone/>
            </a:pPr>
            <a:r>
              <a:rPr lang="en-US" dirty="0" smtClean="0">
                <a:latin typeface="Gabriola" pitchFamily="82" charset="0"/>
              </a:rPr>
              <a:t>Void loop()</a:t>
            </a:r>
          </a:p>
          <a:p>
            <a:pPr>
              <a:buNone/>
            </a:pPr>
            <a:r>
              <a:rPr lang="en-US" dirty="0" smtClean="0">
                <a:latin typeface="Gabriola" pitchFamily="82" charset="0"/>
              </a:rPr>
              <a:t>{</a:t>
            </a:r>
          </a:p>
          <a:p>
            <a:pPr>
              <a:buNone/>
            </a:pPr>
            <a:r>
              <a:rPr lang="en-US" dirty="0" smtClean="0">
                <a:latin typeface="Gabriola" pitchFamily="82" charset="0"/>
              </a:rPr>
              <a:t>While(</a:t>
            </a:r>
            <a:r>
              <a:rPr lang="en-US" dirty="0" err="1" smtClean="0">
                <a:latin typeface="Gabriola" pitchFamily="82" charset="0"/>
              </a:rPr>
              <a:t>serial.available</a:t>
            </a:r>
            <a:r>
              <a:rPr lang="en-US" dirty="0" smtClean="0">
                <a:latin typeface="Gabriola" pitchFamily="82" charset="0"/>
              </a:rPr>
              <a:t>()&gt;0)</a:t>
            </a:r>
          </a:p>
          <a:p>
            <a:pPr>
              <a:buNone/>
            </a:pPr>
            <a:r>
              <a:rPr lang="en-US" dirty="0" smtClean="0">
                <a:latin typeface="Gabriola" pitchFamily="82" charset="0"/>
              </a:rPr>
              <a:t>{</a:t>
            </a:r>
          </a:p>
          <a:p>
            <a:pPr>
              <a:buNone/>
            </a:pPr>
            <a:r>
              <a:rPr lang="en-US" dirty="0" smtClean="0">
                <a:latin typeface="Gabriola" pitchFamily="82" charset="0"/>
              </a:rPr>
              <a:t>C=</a:t>
            </a:r>
            <a:r>
              <a:rPr lang="en-US" dirty="0" err="1" smtClean="0">
                <a:latin typeface="Gabriola" pitchFamily="82" charset="0"/>
              </a:rPr>
              <a:t>serial.read</a:t>
            </a:r>
            <a:r>
              <a:rPr lang="en-US" dirty="0" smtClean="0">
                <a:latin typeface="Gabriola" pitchFamily="82" charset="0"/>
              </a:rPr>
              <a:t>();</a:t>
            </a:r>
          </a:p>
          <a:p>
            <a:pPr>
              <a:buNone/>
            </a:pPr>
            <a:r>
              <a:rPr lang="en-US" dirty="0" err="1" smtClean="0">
                <a:latin typeface="Gabriola" pitchFamily="82" charset="0"/>
              </a:rPr>
              <a:t>str</a:t>
            </a:r>
            <a:r>
              <a:rPr lang="en-US" dirty="0" smtClean="0">
                <a:latin typeface="Gabriola" pitchFamily="82" charset="0"/>
              </a:rPr>
              <a:t>+=c;</a:t>
            </a:r>
          </a:p>
          <a:p>
            <a:pPr>
              <a:buNone/>
            </a:pPr>
            <a:r>
              <a:rPr lang="en-US" dirty="0" smtClean="0">
                <a:latin typeface="Gabriola" pitchFamily="82" charset="0"/>
              </a:rPr>
              <a:t>}</a:t>
            </a:r>
          </a:p>
          <a:p>
            <a:pPr>
              <a:buNone/>
            </a:pPr>
            <a:r>
              <a:rPr lang="en-US" dirty="0" smtClean="0">
                <a:latin typeface="Gabriola" pitchFamily="82" charset="0"/>
              </a:rPr>
              <a:t>}</a:t>
            </a:r>
            <a:endParaRPr lang="en-US" dirty="0">
              <a:latin typeface="Gabriola" pitchFamily="82"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685800"/>
          </a:xfrm>
        </p:spPr>
        <p:txBody>
          <a:bodyPr/>
          <a:lstStyle/>
          <a:p>
            <a:r>
              <a:rPr lang="en-US" b="1" dirty="0" smtClean="0">
                <a:latin typeface="Gabriola" pitchFamily="82" charset="0"/>
              </a:rPr>
              <a:t>Interfacing I/O program with serial communication</a:t>
            </a:r>
            <a:endParaRPr lang="en-US" b="1" dirty="0">
              <a:latin typeface="Gabriola" pitchFamily="82" charset="0"/>
            </a:endParaRPr>
          </a:p>
        </p:txBody>
      </p:sp>
      <p:sp>
        <p:nvSpPr>
          <p:cNvPr id="3" name="Content Placeholder 2"/>
          <p:cNvSpPr>
            <a:spLocks noGrp="1"/>
          </p:cNvSpPr>
          <p:nvPr>
            <p:ph idx="1"/>
          </p:nvPr>
        </p:nvSpPr>
        <p:spPr>
          <a:xfrm>
            <a:off x="381000" y="685800"/>
            <a:ext cx="2819400" cy="5943600"/>
          </a:xfrm>
        </p:spPr>
        <p:txBody>
          <a:bodyPr>
            <a:noAutofit/>
          </a:bodyPr>
          <a:lstStyle/>
          <a:p>
            <a:pPr>
              <a:buNone/>
            </a:pPr>
            <a:r>
              <a:rPr lang="en-US" sz="2400" dirty="0" err="1" smtClean="0">
                <a:latin typeface="Gabriola" pitchFamily="82" charset="0"/>
              </a:rPr>
              <a:t>int</a:t>
            </a:r>
            <a:r>
              <a:rPr lang="en-US" sz="2400" dirty="0" smtClean="0">
                <a:latin typeface="Gabriola" pitchFamily="82" charset="0"/>
              </a:rPr>
              <a:t> </a:t>
            </a:r>
            <a:r>
              <a:rPr lang="en-US" sz="2400" dirty="0" err="1" smtClean="0">
                <a:latin typeface="Gabriola" pitchFamily="82" charset="0"/>
              </a:rPr>
              <a:t>ir</a:t>
            </a:r>
            <a:r>
              <a:rPr lang="en-US" sz="2400" dirty="0" smtClean="0">
                <a:latin typeface="Gabriola" pitchFamily="82" charset="0"/>
              </a:rPr>
              <a:t>;</a:t>
            </a:r>
          </a:p>
          <a:p>
            <a:pPr>
              <a:buNone/>
            </a:pPr>
            <a:r>
              <a:rPr lang="en-US" sz="2400" dirty="0" smtClean="0">
                <a:latin typeface="Gabriola" pitchFamily="82" charset="0"/>
              </a:rPr>
              <a:t>Void setup()</a:t>
            </a:r>
          </a:p>
          <a:p>
            <a:pPr>
              <a:buNone/>
            </a:pPr>
            <a:r>
              <a:rPr lang="en-US" sz="2400" dirty="0" smtClean="0">
                <a:latin typeface="Gabriola" pitchFamily="82" charset="0"/>
              </a:rPr>
              <a:t>{</a:t>
            </a:r>
          </a:p>
          <a:p>
            <a:pPr>
              <a:buNone/>
            </a:pPr>
            <a:r>
              <a:rPr lang="en-US" sz="2400" dirty="0" err="1" smtClean="0">
                <a:latin typeface="Gabriola" pitchFamily="82" charset="0"/>
              </a:rPr>
              <a:t>serial.begin</a:t>
            </a:r>
            <a:r>
              <a:rPr lang="en-US" sz="2400" dirty="0" smtClean="0">
                <a:latin typeface="Gabriola" pitchFamily="82" charset="0"/>
              </a:rPr>
              <a:t>(9600);</a:t>
            </a:r>
          </a:p>
          <a:p>
            <a:pPr>
              <a:buNone/>
            </a:pPr>
            <a:r>
              <a:rPr lang="en-US" sz="2400" dirty="0" err="1" smtClean="0">
                <a:latin typeface="Gabriola" pitchFamily="82" charset="0"/>
              </a:rPr>
              <a:t>pinMode</a:t>
            </a:r>
            <a:r>
              <a:rPr lang="en-US" sz="2400" dirty="0" smtClean="0">
                <a:latin typeface="Gabriola" pitchFamily="82" charset="0"/>
              </a:rPr>
              <a:t>(9,INPUT);</a:t>
            </a:r>
          </a:p>
          <a:p>
            <a:pPr>
              <a:buNone/>
            </a:pPr>
            <a:r>
              <a:rPr lang="en-US" sz="2400" dirty="0" smtClean="0">
                <a:latin typeface="Gabriola" pitchFamily="82" charset="0"/>
              </a:rPr>
              <a:t>}</a:t>
            </a:r>
          </a:p>
          <a:p>
            <a:pPr>
              <a:buNone/>
            </a:pPr>
            <a:r>
              <a:rPr lang="en-US" sz="2400" dirty="0" smtClean="0">
                <a:latin typeface="Gabriola" pitchFamily="82" charset="0"/>
              </a:rPr>
              <a:t>Void loop()</a:t>
            </a:r>
          </a:p>
          <a:p>
            <a:pPr>
              <a:buNone/>
            </a:pPr>
            <a:r>
              <a:rPr lang="en-US" sz="2400" dirty="0" smtClean="0">
                <a:latin typeface="Gabriola" pitchFamily="82" charset="0"/>
              </a:rPr>
              <a:t>{</a:t>
            </a:r>
          </a:p>
          <a:p>
            <a:pPr>
              <a:buNone/>
            </a:pPr>
            <a:r>
              <a:rPr lang="en-US" sz="2400" dirty="0" err="1" smtClean="0">
                <a:latin typeface="Gabriola" pitchFamily="82" charset="0"/>
              </a:rPr>
              <a:t>Ir</a:t>
            </a:r>
            <a:r>
              <a:rPr lang="en-US" sz="2400" dirty="0" smtClean="0">
                <a:latin typeface="Gabriola" pitchFamily="82" charset="0"/>
              </a:rPr>
              <a:t>=</a:t>
            </a:r>
            <a:r>
              <a:rPr lang="en-US" sz="2400" dirty="0" err="1" smtClean="0">
                <a:latin typeface="Gabriola" pitchFamily="82" charset="0"/>
              </a:rPr>
              <a:t>serial.read</a:t>
            </a:r>
            <a:r>
              <a:rPr lang="en-US" sz="2400" dirty="0" smtClean="0">
                <a:latin typeface="Gabriola" pitchFamily="82" charset="0"/>
              </a:rPr>
              <a:t>();</a:t>
            </a:r>
          </a:p>
          <a:p>
            <a:pPr>
              <a:buNone/>
            </a:pPr>
            <a:r>
              <a:rPr lang="en-US" sz="2400" dirty="0" smtClean="0">
                <a:latin typeface="Gabriola" pitchFamily="82" charset="0"/>
              </a:rPr>
              <a:t>If(</a:t>
            </a:r>
            <a:r>
              <a:rPr lang="en-US" sz="2400" dirty="0" err="1" smtClean="0">
                <a:latin typeface="Gabriola" pitchFamily="82" charset="0"/>
              </a:rPr>
              <a:t>ir</a:t>
            </a:r>
            <a:r>
              <a:rPr lang="en-US" sz="2400" dirty="0" smtClean="0">
                <a:latin typeface="Gabriola" pitchFamily="82" charset="0"/>
              </a:rPr>
              <a:t>==HIGH)</a:t>
            </a:r>
          </a:p>
          <a:p>
            <a:pPr>
              <a:buNone/>
            </a:pPr>
            <a:r>
              <a:rPr lang="en-US" sz="2400" dirty="0" smtClean="0">
                <a:latin typeface="Gabriola" pitchFamily="82" charset="0"/>
              </a:rPr>
              <a:t>{</a:t>
            </a:r>
          </a:p>
          <a:p>
            <a:pPr>
              <a:buNone/>
            </a:pPr>
            <a:r>
              <a:rPr lang="en-US" sz="2400" dirty="0" err="1" smtClean="0">
                <a:latin typeface="Gabriola" pitchFamily="82" charset="0"/>
              </a:rPr>
              <a:t>serial.print</a:t>
            </a:r>
            <a:r>
              <a:rPr lang="en-US" sz="2400" dirty="0" smtClean="0">
                <a:latin typeface="Gabriola" pitchFamily="82" charset="0"/>
              </a:rPr>
              <a:t>(IR Activated);</a:t>
            </a:r>
          </a:p>
          <a:p>
            <a:pPr>
              <a:buNone/>
            </a:pPr>
            <a:r>
              <a:rPr lang="en-US" sz="2400" dirty="0" smtClean="0">
                <a:latin typeface="Gabriola" pitchFamily="82" charset="0"/>
              </a:rPr>
              <a:t>}</a:t>
            </a:r>
          </a:p>
        </p:txBody>
      </p:sp>
      <p:sp>
        <p:nvSpPr>
          <p:cNvPr id="4" name="Content Placeholder 2"/>
          <p:cNvSpPr txBox="1">
            <a:spLocks/>
          </p:cNvSpPr>
          <p:nvPr/>
        </p:nvSpPr>
        <p:spPr>
          <a:xfrm>
            <a:off x="3962400" y="685800"/>
            <a:ext cx="2971800" cy="6172200"/>
          </a:xfrm>
          <a:prstGeom prst="rect">
            <a:avLst/>
          </a:prstGeom>
        </p:spPr>
        <p:txBody>
          <a:bodyPr vert="horz">
            <a:noAutofit/>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US" sz="2400" b="0" i="0" u="none" strike="noStrike" kern="1200" cap="none" spc="0" normalizeH="0" baseline="0" noProof="0" dirty="0" smtClean="0">
                <a:ln>
                  <a:noFill/>
                </a:ln>
                <a:solidFill>
                  <a:schemeClr val="tx1"/>
                </a:solidFill>
                <a:effectLst/>
                <a:uLnTx/>
                <a:uFillTx/>
                <a:latin typeface="Gabriola" pitchFamily="82" charset="0"/>
                <a:ea typeface="+mn-ea"/>
                <a:cs typeface="+mn-cs"/>
              </a:rPr>
              <a:t>Else</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US" sz="2400" b="0" i="0" u="none" strike="noStrike" kern="1200" cap="none" spc="0" normalizeH="0" baseline="0" noProof="0" dirty="0" smtClean="0">
                <a:ln>
                  <a:noFill/>
                </a:ln>
                <a:solidFill>
                  <a:schemeClr val="tx1"/>
                </a:solidFill>
                <a:effectLst/>
                <a:uLnTx/>
                <a:uFillTx/>
                <a:latin typeface="Gabriola" pitchFamily="82" charset="0"/>
                <a:ea typeface="+mn-ea"/>
                <a:cs typeface="+mn-cs"/>
              </a:rPr>
              <a:t>{</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lang="en-US" sz="2400" dirty="0" smtClean="0">
                <a:latin typeface="Gabriola" pitchFamily="82" charset="0"/>
              </a:rPr>
              <a:t>s</a:t>
            </a:r>
            <a:r>
              <a:rPr kumimoji="0" lang="en-US" sz="2400" b="0" i="0" u="none" strike="noStrike" kern="1200" cap="none" spc="0" normalizeH="0" baseline="0" noProof="0" dirty="0" err="1" smtClean="0">
                <a:ln>
                  <a:noFill/>
                </a:ln>
                <a:solidFill>
                  <a:schemeClr val="tx1"/>
                </a:solidFill>
                <a:effectLst/>
                <a:uLnTx/>
                <a:uFillTx/>
                <a:latin typeface="Gabriola" pitchFamily="82" charset="0"/>
                <a:ea typeface="+mn-ea"/>
                <a:cs typeface="+mn-cs"/>
              </a:rPr>
              <a:t>erial.print</a:t>
            </a:r>
            <a:r>
              <a:rPr kumimoji="0" lang="en-US" sz="2400" b="0" i="0" u="none" strike="noStrike" kern="1200" cap="none" spc="0" normalizeH="0" baseline="0" noProof="0" dirty="0" smtClean="0">
                <a:ln>
                  <a:noFill/>
                </a:ln>
                <a:solidFill>
                  <a:schemeClr val="tx1"/>
                </a:solidFill>
                <a:effectLst/>
                <a:uLnTx/>
                <a:uFillTx/>
                <a:latin typeface="Gabriola" pitchFamily="82" charset="0"/>
                <a:ea typeface="+mn-ea"/>
                <a:cs typeface="+mn-cs"/>
              </a:rPr>
              <a:t>(IR De-activated);</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US" sz="2400" b="0" i="0" u="none" strike="noStrike" kern="1200" cap="none" spc="0" normalizeH="0" baseline="0" noProof="0" dirty="0" smtClean="0">
                <a:ln>
                  <a:noFill/>
                </a:ln>
                <a:solidFill>
                  <a:schemeClr val="tx1"/>
                </a:solidFill>
                <a:effectLst/>
                <a:uLnTx/>
                <a:uFillTx/>
                <a:latin typeface="Gabriola" pitchFamily="82" charset="0"/>
                <a:ea typeface="+mn-ea"/>
                <a:cs typeface="+mn-cs"/>
              </a:rPr>
              <a:t>}</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US" sz="2400" b="0" i="0" u="none" strike="noStrike" kern="1200" cap="none" spc="0" normalizeH="0" baseline="0" noProof="0" dirty="0" smtClean="0">
                <a:ln>
                  <a:noFill/>
                </a:ln>
                <a:solidFill>
                  <a:schemeClr val="tx1"/>
                </a:solidFill>
                <a:effectLst/>
                <a:uLnTx/>
                <a:uFillTx/>
                <a:latin typeface="Gabriola" pitchFamily="82" charset="0"/>
                <a:ea typeface="+mn-ea"/>
                <a:cs typeface="+mn-cs"/>
              </a:rPr>
              <a:t>}</a:t>
            </a:r>
            <a:endParaRPr kumimoji="0" lang="en-US" sz="2400" b="0" i="0" u="none" strike="noStrike" kern="1200" cap="none" spc="0" normalizeH="0" baseline="0" noProof="0" dirty="0">
              <a:ln>
                <a:noFill/>
              </a:ln>
              <a:solidFill>
                <a:schemeClr val="tx1"/>
              </a:solidFill>
              <a:effectLst/>
              <a:uLnTx/>
              <a:uFillTx/>
              <a:latin typeface="Gabriola" pitchFamily="82" charset="0"/>
              <a:ea typeface="+mn-ea"/>
              <a:cs typeface="+mn-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lstStyle/>
          <a:p>
            <a:r>
              <a:rPr lang="en-US" b="1" dirty="0" smtClean="0">
                <a:latin typeface="Gabriola" pitchFamily="82" charset="0"/>
              </a:rPr>
              <a:t>Introduction to LCD</a:t>
            </a:r>
            <a:endParaRPr lang="en-US" dirty="0">
              <a:latin typeface="Gabriola" pitchFamily="82" charset="0"/>
            </a:endParaRPr>
          </a:p>
        </p:txBody>
      </p:sp>
      <p:sp>
        <p:nvSpPr>
          <p:cNvPr id="28673" name="Rectangle 1"/>
          <p:cNvSpPr>
            <a:spLocks noChangeArrowheads="1"/>
          </p:cNvSpPr>
          <p:nvPr/>
        </p:nvSpPr>
        <p:spPr bwMode="auto">
          <a:xfrm>
            <a:off x="304800" y="685800"/>
            <a:ext cx="86106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Gabriola" pitchFamily="82" charset="0"/>
                <a:ea typeface="Times New Roman" pitchFamily="18" charset="0"/>
                <a:cs typeface="Times New Roman" pitchFamily="18" charset="0"/>
              </a:rPr>
              <a:t>	LCD (Liquid Crystal Display) screen is an electronic display module and find a wide range of applications. A 16x2 LCD display is very basic module and is very commonly used in various devices and circuits. These modules are preferred over seven segments and other multi segment LEDs. </a:t>
            </a:r>
            <a:endParaRPr kumimoji="0" lang="en-US" sz="2400" b="0" i="0" u="none" strike="noStrike" cap="none" normalizeH="0" baseline="0" dirty="0" smtClean="0">
              <a:ln>
                <a:noFill/>
              </a:ln>
              <a:solidFill>
                <a:schemeClr val="tx1"/>
              </a:solidFill>
              <a:effectLst/>
              <a:latin typeface="Gabriola" pitchFamily="82" charset="0"/>
              <a:cs typeface="Times New Roman" pitchFamily="18" charset="0"/>
            </a:endParaRPr>
          </a:p>
        </p:txBody>
      </p:sp>
      <p:sp>
        <p:nvSpPr>
          <p:cNvPr id="28674" name="Rectangle 2"/>
          <p:cNvSpPr>
            <a:spLocks noChangeArrowheads="1"/>
          </p:cNvSpPr>
          <p:nvPr/>
        </p:nvSpPr>
        <p:spPr bwMode="auto">
          <a:xfrm>
            <a:off x="304800" y="2286000"/>
            <a:ext cx="85344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Gabriola" pitchFamily="82" charset="0"/>
                <a:ea typeface="Times New Roman" pitchFamily="18" charset="0"/>
                <a:cs typeface="Times New Roman" pitchFamily="18" charset="0"/>
              </a:rPr>
              <a:t>	A 16x2 LCD means it can display 16 characters per line and there are 2 such lines. In this LCD each character is displayed in 5x7 pixel matrix. This LCD has two registers, namely, Command and Data.</a:t>
            </a:r>
            <a:endParaRPr kumimoji="0" lang="en-US" sz="2400" b="0" i="0" u="none" strike="noStrike" cap="none" normalizeH="0" baseline="0" dirty="0" smtClean="0">
              <a:ln>
                <a:noFill/>
              </a:ln>
              <a:solidFill>
                <a:schemeClr val="tx1"/>
              </a:solidFill>
              <a:effectLst/>
              <a:latin typeface="Gabriola" pitchFamily="82" charset="0"/>
              <a:cs typeface="Times New Roman" pitchFamily="18" charset="0"/>
            </a:endParaRPr>
          </a:p>
        </p:txBody>
      </p:sp>
      <p:sp>
        <p:nvSpPr>
          <p:cNvPr id="28675" name="Rectangle 3"/>
          <p:cNvSpPr>
            <a:spLocks noChangeArrowheads="1"/>
          </p:cNvSpPr>
          <p:nvPr/>
        </p:nvSpPr>
        <p:spPr bwMode="auto">
          <a:xfrm>
            <a:off x="381000" y="3733800"/>
            <a:ext cx="84582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Gabriola" pitchFamily="82" charset="0"/>
                <a:ea typeface="Times New Roman" pitchFamily="18" charset="0"/>
                <a:cs typeface="Times New Roman" pitchFamily="18" charset="0"/>
              </a:rPr>
              <a:t>	A command is an instruction given to LCD to do a predefined task like initializing it, clearing its screen, setting the cursor position, controlling display etc. The data register stores the data to be displayed on the LCD. The data is the ASCII value of the character to be displayed on the LCD. Click to learn more about internal structure of a LCD.</a:t>
            </a:r>
            <a:endParaRPr kumimoji="0" lang="en-US" sz="2400" b="0" i="0" u="none" strike="noStrike" cap="none" normalizeH="0" baseline="0" dirty="0" smtClean="0">
              <a:ln>
                <a:noFill/>
              </a:ln>
              <a:solidFill>
                <a:schemeClr val="tx1"/>
              </a:solidFill>
              <a:effectLst/>
              <a:latin typeface="Gabriola" pitchFamily="82"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0" y="182433"/>
            <a:ext cx="20574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Pin Diagram: </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3" name="Picture 2" descr="16 x 2 LCD PinOut | 16x2 Character LCD Module Pin diagram"/>
          <p:cNvPicPr/>
          <p:nvPr/>
        </p:nvPicPr>
        <p:blipFill>
          <a:blip r:embed="rId2" cstate="print"/>
          <a:srcRect l="1282" t="3632" r="2083" b="20940"/>
          <a:stretch>
            <a:fillRect/>
          </a:stretch>
        </p:blipFill>
        <p:spPr bwMode="auto">
          <a:xfrm>
            <a:off x="228600" y="762000"/>
            <a:ext cx="3429000" cy="3352800"/>
          </a:xfrm>
          <a:prstGeom prst="rect">
            <a:avLst/>
          </a:prstGeom>
          <a:noFill/>
          <a:ln w="9525">
            <a:noFill/>
            <a:miter lim="800000"/>
            <a:headEnd/>
            <a:tailEnd/>
          </a:ln>
        </p:spPr>
      </p:pic>
      <p:sp>
        <p:nvSpPr>
          <p:cNvPr id="29698" name="Rectangle 2"/>
          <p:cNvSpPr>
            <a:spLocks noChangeArrowheads="1"/>
          </p:cNvSpPr>
          <p:nvPr/>
        </p:nvSpPr>
        <p:spPr bwMode="auto">
          <a:xfrm>
            <a:off x="3810000" y="304800"/>
            <a:ext cx="48006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Pin Description: </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3733800" y="762000"/>
          <a:ext cx="5181600" cy="5715003"/>
        </p:xfrm>
        <a:graphic>
          <a:graphicData uri="http://schemas.openxmlformats.org/drawingml/2006/table">
            <a:tbl>
              <a:tblPr>
                <a:tableStyleId>{BC89EF96-8CEA-46FF-86C4-4CE0E7609802}</a:tableStyleId>
              </a:tblPr>
              <a:tblGrid>
                <a:gridCol w="523394"/>
                <a:gridCol w="3663758"/>
                <a:gridCol w="994448"/>
              </a:tblGrid>
              <a:tr h="544286">
                <a:tc>
                  <a:txBody>
                    <a:bodyPr/>
                    <a:lstStyle/>
                    <a:p>
                      <a:pPr marL="0" marR="0" algn="ctr">
                        <a:lnSpc>
                          <a:spcPct val="115000"/>
                        </a:lnSpc>
                        <a:spcBef>
                          <a:spcPts val="0"/>
                        </a:spcBef>
                        <a:spcAft>
                          <a:spcPts val="0"/>
                        </a:spcAft>
                      </a:pPr>
                      <a:r>
                        <a:rPr lang="en-US" sz="1200" dirty="0"/>
                        <a:t> Pin No</a:t>
                      </a:r>
                      <a:endParaRPr lang="en-US" sz="1100" dirty="0">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200" dirty="0"/>
                        <a:t> Function</a:t>
                      </a:r>
                      <a:endParaRPr lang="en-US" sz="1100" dirty="0">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200"/>
                        <a:t> Name</a:t>
                      </a:r>
                      <a:endParaRPr lang="en-US" sz="1100">
                        <a:latin typeface="Calibri"/>
                        <a:ea typeface="Calibri"/>
                        <a:cs typeface="Times New Roman"/>
                      </a:endParaRPr>
                    </a:p>
                  </a:txBody>
                  <a:tcPr marL="68580" marR="68580" marT="0" marB="0" anchor="ctr"/>
                </a:tc>
              </a:tr>
              <a:tr h="272143">
                <a:tc>
                  <a:txBody>
                    <a:bodyPr/>
                    <a:lstStyle/>
                    <a:p>
                      <a:pPr marL="0" marR="0" algn="ctr">
                        <a:lnSpc>
                          <a:spcPct val="115000"/>
                        </a:lnSpc>
                        <a:spcBef>
                          <a:spcPts val="0"/>
                        </a:spcBef>
                        <a:spcAft>
                          <a:spcPts val="0"/>
                        </a:spcAft>
                      </a:pPr>
                      <a:r>
                        <a:rPr lang="en-US" sz="1200"/>
                        <a:t>1</a:t>
                      </a:r>
                      <a:endParaRPr lang="en-US" sz="1100">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200"/>
                        <a:t>Ground (0V)</a:t>
                      </a:r>
                      <a:endParaRPr lang="en-US" sz="1100">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200"/>
                        <a:t>Ground</a:t>
                      </a:r>
                      <a:endParaRPr lang="en-US" sz="1100">
                        <a:latin typeface="Calibri"/>
                        <a:ea typeface="Calibri"/>
                        <a:cs typeface="Times New Roman"/>
                      </a:endParaRPr>
                    </a:p>
                  </a:txBody>
                  <a:tcPr marL="68580" marR="68580" marT="0" marB="0" anchor="ctr"/>
                </a:tc>
              </a:tr>
              <a:tr h="272143">
                <a:tc>
                  <a:txBody>
                    <a:bodyPr/>
                    <a:lstStyle/>
                    <a:p>
                      <a:pPr marL="0" marR="0" algn="ctr">
                        <a:lnSpc>
                          <a:spcPct val="115000"/>
                        </a:lnSpc>
                        <a:spcBef>
                          <a:spcPts val="0"/>
                        </a:spcBef>
                        <a:spcAft>
                          <a:spcPts val="0"/>
                        </a:spcAft>
                      </a:pPr>
                      <a:r>
                        <a:rPr lang="en-US" sz="1200"/>
                        <a:t>2</a:t>
                      </a:r>
                      <a:endParaRPr lang="en-US" sz="1100">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200"/>
                        <a:t>Supply voltage; 5V (4.7V – 5.3V)</a:t>
                      </a:r>
                      <a:endParaRPr lang="en-US" sz="1100">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200"/>
                        <a:t> Vcc</a:t>
                      </a:r>
                      <a:endParaRPr lang="en-US" sz="1100">
                        <a:latin typeface="Calibri"/>
                        <a:ea typeface="Calibri"/>
                        <a:cs typeface="Times New Roman"/>
                      </a:endParaRPr>
                    </a:p>
                  </a:txBody>
                  <a:tcPr marL="68580" marR="68580" marT="0" marB="0" anchor="ctr"/>
                </a:tc>
              </a:tr>
              <a:tr h="272143">
                <a:tc>
                  <a:txBody>
                    <a:bodyPr/>
                    <a:lstStyle/>
                    <a:p>
                      <a:pPr marL="0" marR="0" algn="ctr">
                        <a:lnSpc>
                          <a:spcPct val="115000"/>
                        </a:lnSpc>
                        <a:spcBef>
                          <a:spcPts val="0"/>
                        </a:spcBef>
                        <a:spcAft>
                          <a:spcPts val="0"/>
                        </a:spcAft>
                      </a:pPr>
                      <a:r>
                        <a:rPr lang="en-US" sz="1200"/>
                        <a:t>3</a:t>
                      </a:r>
                      <a:endParaRPr lang="en-US" sz="1100">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200"/>
                        <a:t>Contrast adjustment; through a variable resistor</a:t>
                      </a:r>
                      <a:endParaRPr lang="en-US" sz="1100">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200"/>
                        <a:t> V</a:t>
                      </a:r>
                      <a:r>
                        <a:rPr lang="en-US" sz="1200" baseline="-25000"/>
                        <a:t>EE</a:t>
                      </a:r>
                      <a:endParaRPr lang="en-US" sz="1100">
                        <a:latin typeface="Calibri"/>
                        <a:ea typeface="Calibri"/>
                        <a:cs typeface="Times New Roman"/>
                      </a:endParaRPr>
                    </a:p>
                  </a:txBody>
                  <a:tcPr marL="68580" marR="68580" marT="0" marB="0" anchor="ctr"/>
                </a:tc>
              </a:tr>
              <a:tr h="544286">
                <a:tc>
                  <a:txBody>
                    <a:bodyPr/>
                    <a:lstStyle/>
                    <a:p>
                      <a:pPr marL="0" marR="0" algn="ctr">
                        <a:lnSpc>
                          <a:spcPct val="115000"/>
                        </a:lnSpc>
                        <a:spcBef>
                          <a:spcPts val="0"/>
                        </a:spcBef>
                        <a:spcAft>
                          <a:spcPts val="0"/>
                        </a:spcAft>
                      </a:pPr>
                      <a:r>
                        <a:rPr lang="en-US" sz="1200"/>
                        <a:t>4</a:t>
                      </a:r>
                      <a:endParaRPr lang="en-US" sz="1100">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200" dirty="0"/>
                        <a:t>Selects command register when low; and data register when high</a:t>
                      </a:r>
                      <a:endParaRPr lang="en-US" sz="1100" dirty="0">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200"/>
                        <a:t>Register Select</a:t>
                      </a:r>
                      <a:endParaRPr lang="en-US" sz="1100">
                        <a:latin typeface="Calibri"/>
                        <a:ea typeface="Calibri"/>
                        <a:cs typeface="Times New Roman"/>
                      </a:endParaRPr>
                    </a:p>
                  </a:txBody>
                  <a:tcPr marL="68580" marR="68580" marT="0" marB="0" anchor="ctr"/>
                </a:tc>
              </a:tr>
              <a:tr h="544286">
                <a:tc>
                  <a:txBody>
                    <a:bodyPr/>
                    <a:lstStyle/>
                    <a:p>
                      <a:pPr marL="0" marR="0" algn="ctr">
                        <a:lnSpc>
                          <a:spcPct val="115000"/>
                        </a:lnSpc>
                        <a:spcBef>
                          <a:spcPts val="0"/>
                        </a:spcBef>
                        <a:spcAft>
                          <a:spcPts val="0"/>
                        </a:spcAft>
                      </a:pPr>
                      <a:r>
                        <a:rPr lang="en-US" sz="1200"/>
                        <a:t>5</a:t>
                      </a:r>
                      <a:endParaRPr lang="en-US" sz="1100">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200"/>
                        <a:t>Low to write to the register; High to read from the register</a:t>
                      </a:r>
                      <a:endParaRPr lang="en-US" sz="1100">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200"/>
                        <a:t>Read/write</a:t>
                      </a:r>
                      <a:endParaRPr lang="en-US" sz="1100">
                        <a:latin typeface="Calibri"/>
                        <a:ea typeface="Calibri"/>
                        <a:cs typeface="Times New Roman"/>
                      </a:endParaRPr>
                    </a:p>
                  </a:txBody>
                  <a:tcPr marL="68580" marR="68580" marT="0" marB="0" anchor="ctr"/>
                </a:tc>
              </a:tr>
              <a:tr h="544286">
                <a:tc>
                  <a:txBody>
                    <a:bodyPr/>
                    <a:lstStyle/>
                    <a:p>
                      <a:pPr marL="0" marR="0" algn="ctr">
                        <a:lnSpc>
                          <a:spcPct val="115000"/>
                        </a:lnSpc>
                        <a:spcBef>
                          <a:spcPts val="0"/>
                        </a:spcBef>
                        <a:spcAft>
                          <a:spcPts val="0"/>
                        </a:spcAft>
                      </a:pPr>
                      <a:r>
                        <a:rPr lang="en-US" sz="1200"/>
                        <a:t>6</a:t>
                      </a:r>
                      <a:endParaRPr lang="en-US" sz="1100">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200"/>
                        <a:t>Sends data to data pins when a high to low pulse is given</a:t>
                      </a:r>
                      <a:endParaRPr lang="en-US" sz="1100">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200"/>
                        <a:t>Enable</a:t>
                      </a:r>
                      <a:endParaRPr lang="en-US" sz="1100">
                        <a:latin typeface="Calibri"/>
                        <a:ea typeface="Calibri"/>
                        <a:cs typeface="Times New Roman"/>
                      </a:endParaRPr>
                    </a:p>
                  </a:txBody>
                  <a:tcPr marL="68580" marR="68580" marT="0" marB="0" anchor="ctr"/>
                </a:tc>
              </a:tr>
              <a:tr h="272143">
                <a:tc>
                  <a:txBody>
                    <a:bodyPr/>
                    <a:lstStyle/>
                    <a:p>
                      <a:pPr marL="0" marR="0" algn="ctr">
                        <a:lnSpc>
                          <a:spcPct val="115000"/>
                        </a:lnSpc>
                        <a:spcBef>
                          <a:spcPts val="0"/>
                        </a:spcBef>
                        <a:spcAft>
                          <a:spcPts val="0"/>
                        </a:spcAft>
                      </a:pPr>
                      <a:r>
                        <a:rPr lang="en-US" sz="1200"/>
                        <a:t>7</a:t>
                      </a:r>
                      <a:endParaRPr lang="en-US" sz="1100">
                        <a:latin typeface="Calibri"/>
                        <a:ea typeface="Calibri"/>
                        <a:cs typeface="Times New Roman"/>
                      </a:endParaRPr>
                    </a:p>
                  </a:txBody>
                  <a:tcPr marL="68580" marR="68580" marT="0" marB="0" anchor="ctr"/>
                </a:tc>
                <a:tc rowSpan="8">
                  <a:txBody>
                    <a:bodyPr/>
                    <a:lstStyle/>
                    <a:p>
                      <a:pPr marL="0" marR="0">
                        <a:lnSpc>
                          <a:spcPct val="115000"/>
                        </a:lnSpc>
                        <a:spcBef>
                          <a:spcPts val="0"/>
                        </a:spcBef>
                        <a:spcAft>
                          <a:spcPts val="0"/>
                        </a:spcAft>
                      </a:pPr>
                      <a:r>
                        <a:rPr lang="en-US" sz="1200"/>
                        <a:t>8-bit data pins</a:t>
                      </a:r>
                      <a:endParaRPr lang="en-US" sz="1100">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200"/>
                        <a:t>DB0</a:t>
                      </a:r>
                      <a:endParaRPr lang="en-US" sz="1100">
                        <a:latin typeface="Calibri"/>
                        <a:ea typeface="Calibri"/>
                        <a:cs typeface="Times New Roman"/>
                      </a:endParaRPr>
                    </a:p>
                  </a:txBody>
                  <a:tcPr marL="68580" marR="68580" marT="0" marB="0" anchor="ctr"/>
                </a:tc>
              </a:tr>
              <a:tr h="272143">
                <a:tc>
                  <a:txBody>
                    <a:bodyPr/>
                    <a:lstStyle/>
                    <a:p>
                      <a:pPr marL="0" marR="0" algn="ctr">
                        <a:lnSpc>
                          <a:spcPct val="115000"/>
                        </a:lnSpc>
                        <a:spcBef>
                          <a:spcPts val="0"/>
                        </a:spcBef>
                        <a:spcAft>
                          <a:spcPts val="0"/>
                        </a:spcAft>
                      </a:pPr>
                      <a:r>
                        <a:rPr lang="en-US" sz="1200"/>
                        <a:t>8</a:t>
                      </a:r>
                      <a:endParaRPr lang="en-US" sz="1100">
                        <a:latin typeface="Calibri"/>
                        <a:ea typeface="Calibri"/>
                        <a:cs typeface="Times New Roman"/>
                      </a:endParaRPr>
                    </a:p>
                  </a:txBody>
                  <a:tcPr marL="68580" marR="68580" marT="0" marB="0" anchor="ctr"/>
                </a:tc>
                <a:tc vMerge="1">
                  <a:txBody>
                    <a:bodyPr/>
                    <a:lstStyle/>
                    <a:p>
                      <a:endParaRPr lang="en-US"/>
                    </a:p>
                  </a:txBody>
                  <a:tcPr/>
                </a:tc>
                <a:tc>
                  <a:txBody>
                    <a:bodyPr/>
                    <a:lstStyle/>
                    <a:p>
                      <a:pPr marL="0" marR="0">
                        <a:lnSpc>
                          <a:spcPct val="115000"/>
                        </a:lnSpc>
                        <a:spcBef>
                          <a:spcPts val="0"/>
                        </a:spcBef>
                        <a:spcAft>
                          <a:spcPts val="0"/>
                        </a:spcAft>
                      </a:pPr>
                      <a:r>
                        <a:rPr lang="en-US" sz="1200"/>
                        <a:t>DB1</a:t>
                      </a:r>
                      <a:endParaRPr lang="en-US" sz="1100">
                        <a:latin typeface="Calibri"/>
                        <a:ea typeface="Calibri"/>
                        <a:cs typeface="Times New Roman"/>
                      </a:endParaRPr>
                    </a:p>
                  </a:txBody>
                  <a:tcPr marL="68580" marR="68580" marT="0" marB="0" anchor="ctr"/>
                </a:tc>
              </a:tr>
              <a:tr h="272143">
                <a:tc>
                  <a:txBody>
                    <a:bodyPr/>
                    <a:lstStyle/>
                    <a:p>
                      <a:pPr marL="0" marR="0" algn="ctr">
                        <a:lnSpc>
                          <a:spcPct val="115000"/>
                        </a:lnSpc>
                        <a:spcBef>
                          <a:spcPts val="0"/>
                        </a:spcBef>
                        <a:spcAft>
                          <a:spcPts val="0"/>
                        </a:spcAft>
                      </a:pPr>
                      <a:r>
                        <a:rPr lang="en-US" sz="1200"/>
                        <a:t>9</a:t>
                      </a:r>
                      <a:endParaRPr lang="en-US" sz="1100">
                        <a:latin typeface="Calibri"/>
                        <a:ea typeface="Calibri"/>
                        <a:cs typeface="Times New Roman"/>
                      </a:endParaRPr>
                    </a:p>
                  </a:txBody>
                  <a:tcPr marL="68580" marR="68580" marT="0" marB="0" anchor="ctr"/>
                </a:tc>
                <a:tc vMerge="1">
                  <a:txBody>
                    <a:bodyPr/>
                    <a:lstStyle/>
                    <a:p>
                      <a:endParaRPr lang="en-US"/>
                    </a:p>
                  </a:txBody>
                  <a:tcPr/>
                </a:tc>
                <a:tc>
                  <a:txBody>
                    <a:bodyPr/>
                    <a:lstStyle/>
                    <a:p>
                      <a:pPr marL="0" marR="0">
                        <a:lnSpc>
                          <a:spcPct val="115000"/>
                        </a:lnSpc>
                        <a:spcBef>
                          <a:spcPts val="0"/>
                        </a:spcBef>
                        <a:spcAft>
                          <a:spcPts val="0"/>
                        </a:spcAft>
                      </a:pPr>
                      <a:r>
                        <a:rPr lang="en-US" sz="1200"/>
                        <a:t>DB2</a:t>
                      </a:r>
                      <a:endParaRPr lang="en-US" sz="1100">
                        <a:latin typeface="Calibri"/>
                        <a:ea typeface="Calibri"/>
                        <a:cs typeface="Times New Roman"/>
                      </a:endParaRPr>
                    </a:p>
                  </a:txBody>
                  <a:tcPr marL="68580" marR="68580" marT="0" marB="0" anchor="ctr"/>
                </a:tc>
              </a:tr>
              <a:tr h="272143">
                <a:tc>
                  <a:txBody>
                    <a:bodyPr/>
                    <a:lstStyle/>
                    <a:p>
                      <a:pPr marL="0" marR="0" algn="ctr">
                        <a:lnSpc>
                          <a:spcPct val="115000"/>
                        </a:lnSpc>
                        <a:spcBef>
                          <a:spcPts val="0"/>
                        </a:spcBef>
                        <a:spcAft>
                          <a:spcPts val="0"/>
                        </a:spcAft>
                      </a:pPr>
                      <a:r>
                        <a:rPr lang="en-US" sz="1200"/>
                        <a:t>10</a:t>
                      </a:r>
                      <a:endParaRPr lang="en-US" sz="1100">
                        <a:latin typeface="Calibri"/>
                        <a:ea typeface="Calibri"/>
                        <a:cs typeface="Times New Roman"/>
                      </a:endParaRPr>
                    </a:p>
                  </a:txBody>
                  <a:tcPr marL="68580" marR="68580" marT="0" marB="0" anchor="ctr"/>
                </a:tc>
                <a:tc vMerge="1">
                  <a:txBody>
                    <a:bodyPr/>
                    <a:lstStyle/>
                    <a:p>
                      <a:endParaRPr lang="en-US"/>
                    </a:p>
                  </a:txBody>
                  <a:tcPr/>
                </a:tc>
                <a:tc>
                  <a:txBody>
                    <a:bodyPr/>
                    <a:lstStyle/>
                    <a:p>
                      <a:pPr marL="0" marR="0">
                        <a:lnSpc>
                          <a:spcPct val="115000"/>
                        </a:lnSpc>
                        <a:spcBef>
                          <a:spcPts val="0"/>
                        </a:spcBef>
                        <a:spcAft>
                          <a:spcPts val="0"/>
                        </a:spcAft>
                      </a:pPr>
                      <a:r>
                        <a:rPr lang="en-US" sz="1200"/>
                        <a:t>DB3</a:t>
                      </a:r>
                      <a:endParaRPr lang="en-US" sz="1100">
                        <a:latin typeface="Calibri"/>
                        <a:ea typeface="Calibri"/>
                        <a:cs typeface="Times New Roman"/>
                      </a:endParaRPr>
                    </a:p>
                  </a:txBody>
                  <a:tcPr marL="68580" marR="68580" marT="0" marB="0" anchor="ctr"/>
                </a:tc>
              </a:tr>
              <a:tr h="272143">
                <a:tc>
                  <a:txBody>
                    <a:bodyPr/>
                    <a:lstStyle/>
                    <a:p>
                      <a:pPr marL="0" marR="0" algn="ctr">
                        <a:lnSpc>
                          <a:spcPct val="115000"/>
                        </a:lnSpc>
                        <a:spcBef>
                          <a:spcPts val="0"/>
                        </a:spcBef>
                        <a:spcAft>
                          <a:spcPts val="0"/>
                        </a:spcAft>
                      </a:pPr>
                      <a:r>
                        <a:rPr lang="en-US" sz="1200"/>
                        <a:t>11</a:t>
                      </a:r>
                      <a:endParaRPr lang="en-US" sz="1100">
                        <a:latin typeface="Calibri"/>
                        <a:ea typeface="Calibri"/>
                        <a:cs typeface="Times New Roman"/>
                      </a:endParaRPr>
                    </a:p>
                  </a:txBody>
                  <a:tcPr marL="68580" marR="68580" marT="0" marB="0" anchor="ctr"/>
                </a:tc>
                <a:tc vMerge="1">
                  <a:txBody>
                    <a:bodyPr/>
                    <a:lstStyle/>
                    <a:p>
                      <a:endParaRPr lang="en-US"/>
                    </a:p>
                  </a:txBody>
                  <a:tcPr/>
                </a:tc>
                <a:tc>
                  <a:txBody>
                    <a:bodyPr/>
                    <a:lstStyle/>
                    <a:p>
                      <a:pPr marL="0" marR="0">
                        <a:lnSpc>
                          <a:spcPct val="115000"/>
                        </a:lnSpc>
                        <a:spcBef>
                          <a:spcPts val="0"/>
                        </a:spcBef>
                        <a:spcAft>
                          <a:spcPts val="0"/>
                        </a:spcAft>
                      </a:pPr>
                      <a:r>
                        <a:rPr lang="en-US" sz="1200"/>
                        <a:t>DB4</a:t>
                      </a:r>
                      <a:endParaRPr lang="en-US" sz="1100">
                        <a:latin typeface="Calibri"/>
                        <a:ea typeface="Calibri"/>
                        <a:cs typeface="Times New Roman"/>
                      </a:endParaRPr>
                    </a:p>
                  </a:txBody>
                  <a:tcPr marL="68580" marR="68580" marT="0" marB="0" anchor="ctr"/>
                </a:tc>
              </a:tr>
              <a:tr h="272143">
                <a:tc>
                  <a:txBody>
                    <a:bodyPr/>
                    <a:lstStyle/>
                    <a:p>
                      <a:pPr marL="0" marR="0" algn="ctr">
                        <a:lnSpc>
                          <a:spcPct val="115000"/>
                        </a:lnSpc>
                        <a:spcBef>
                          <a:spcPts val="0"/>
                        </a:spcBef>
                        <a:spcAft>
                          <a:spcPts val="0"/>
                        </a:spcAft>
                      </a:pPr>
                      <a:r>
                        <a:rPr lang="en-US" sz="1200"/>
                        <a:t>12</a:t>
                      </a:r>
                      <a:endParaRPr lang="en-US" sz="1100">
                        <a:latin typeface="Calibri"/>
                        <a:ea typeface="Calibri"/>
                        <a:cs typeface="Times New Roman"/>
                      </a:endParaRPr>
                    </a:p>
                  </a:txBody>
                  <a:tcPr marL="68580" marR="68580" marT="0" marB="0" anchor="ctr"/>
                </a:tc>
                <a:tc vMerge="1">
                  <a:txBody>
                    <a:bodyPr/>
                    <a:lstStyle/>
                    <a:p>
                      <a:endParaRPr lang="en-US"/>
                    </a:p>
                  </a:txBody>
                  <a:tcPr/>
                </a:tc>
                <a:tc>
                  <a:txBody>
                    <a:bodyPr/>
                    <a:lstStyle/>
                    <a:p>
                      <a:pPr marL="0" marR="0">
                        <a:lnSpc>
                          <a:spcPct val="115000"/>
                        </a:lnSpc>
                        <a:spcBef>
                          <a:spcPts val="0"/>
                        </a:spcBef>
                        <a:spcAft>
                          <a:spcPts val="0"/>
                        </a:spcAft>
                      </a:pPr>
                      <a:r>
                        <a:rPr lang="en-US" sz="1200"/>
                        <a:t>DB5</a:t>
                      </a:r>
                      <a:endParaRPr lang="en-US" sz="1100">
                        <a:latin typeface="Calibri"/>
                        <a:ea typeface="Calibri"/>
                        <a:cs typeface="Times New Roman"/>
                      </a:endParaRPr>
                    </a:p>
                  </a:txBody>
                  <a:tcPr marL="68580" marR="68580" marT="0" marB="0" anchor="ctr"/>
                </a:tc>
              </a:tr>
              <a:tr h="272143">
                <a:tc>
                  <a:txBody>
                    <a:bodyPr/>
                    <a:lstStyle/>
                    <a:p>
                      <a:pPr marL="0" marR="0" algn="ctr">
                        <a:lnSpc>
                          <a:spcPct val="115000"/>
                        </a:lnSpc>
                        <a:spcBef>
                          <a:spcPts val="0"/>
                        </a:spcBef>
                        <a:spcAft>
                          <a:spcPts val="0"/>
                        </a:spcAft>
                      </a:pPr>
                      <a:r>
                        <a:rPr lang="en-US" sz="1200"/>
                        <a:t>13</a:t>
                      </a:r>
                      <a:endParaRPr lang="en-US" sz="1100">
                        <a:latin typeface="Calibri"/>
                        <a:ea typeface="Calibri"/>
                        <a:cs typeface="Times New Roman"/>
                      </a:endParaRPr>
                    </a:p>
                  </a:txBody>
                  <a:tcPr marL="68580" marR="68580" marT="0" marB="0" anchor="ctr"/>
                </a:tc>
                <a:tc vMerge="1">
                  <a:txBody>
                    <a:bodyPr/>
                    <a:lstStyle/>
                    <a:p>
                      <a:endParaRPr lang="en-US"/>
                    </a:p>
                  </a:txBody>
                  <a:tcPr/>
                </a:tc>
                <a:tc>
                  <a:txBody>
                    <a:bodyPr/>
                    <a:lstStyle/>
                    <a:p>
                      <a:pPr marL="0" marR="0">
                        <a:lnSpc>
                          <a:spcPct val="115000"/>
                        </a:lnSpc>
                        <a:spcBef>
                          <a:spcPts val="0"/>
                        </a:spcBef>
                        <a:spcAft>
                          <a:spcPts val="0"/>
                        </a:spcAft>
                      </a:pPr>
                      <a:r>
                        <a:rPr lang="en-US" sz="1200"/>
                        <a:t>DB6</a:t>
                      </a:r>
                      <a:endParaRPr lang="en-US" sz="1100">
                        <a:latin typeface="Calibri"/>
                        <a:ea typeface="Calibri"/>
                        <a:cs typeface="Times New Roman"/>
                      </a:endParaRPr>
                    </a:p>
                  </a:txBody>
                  <a:tcPr marL="68580" marR="68580" marT="0" marB="0" anchor="ctr"/>
                </a:tc>
              </a:tr>
              <a:tr h="272143">
                <a:tc>
                  <a:txBody>
                    <a:bodyPr/>
                    <a:lstStyle/>
                    <a:p>
                      <a:pPr marL="0" marR="0" algn="ctr">
                        <a:lnSpc>
                          <a:spcPct val="115000"/>
                        </a:lnSpc>
                        <a:spcBef>
                          <a:spcPts val="0"/>
                        </a:spcBef>
                        <a:spcAft>
                          <a:spcPts val="0"/>
                        </a:spcAft>
                      </a:pPr>
                      <a:r>
                        <a:rPr lang="en-US" sz="1200"/>
                        <a:t>14</a:t>
                      </a:r>
                      <a:endParaRPr lang="en-US" sz="1100">
                        <a:latin typeface="Calibri"/>
                        <a:ea typeface="Calibri"/>
                        <a:cs typeface="Times New Roman"/>
                      </a:endParaRPr>
                    </a:p>
                  </a:txBody>
                  <a:tcPr marL="68580" marR="68580" marT="0" marB="0" anchor="ctr"/>
                </a:tc>
                <a:tc vMerge="1">
                  <a:txBody>
                    <a:bodyPr/>
                    <a:lstStyle/>
                    <a:p>
                      <a:endParaRPr lang="en-US"/>
                    </a:p>
                  </a:txBody>
                  <a:tcPr/>
                </a:tc>
                <a:tc>
                  <a:txBody>
                    <a:bodyPr/>
                    <a:lstStyle/>
                    <a:p>
                      <a:pPr marL="0" marR="0">
                        <a:lnSpc>
                          <a:spcPct val="115000"/>
                        </a:lnSpc>
                        <a:spcBef>
                          <a:spcPts val="0"/>
                        </a:spcBef>
                        <a:spcAft>
                          <a:spcPts val="0"/>
                        </a:spcAft>
                      </a:pPr>
                      <a:r>
                        <a:rPr lang="en-US" sz="1200"/>
                        <a:t>DB7</a:t>
                      </a:r>
                      <a:endParaRPr lang="en-US" sz="1100">
                        <a:latin typeface="Calibri"/>
                        <a:ea typeface="Calibri"/>
                        <a:cs typeface="Times New Roman"/>
                      </a:endParaRPr>
                    </a:p>
                  </a:txBody>
                  <a:tcPr marL="68580" marR="68580" marT="0" marB="0" anchor="ctr"/>
                </a:tc>
              </a:tr>
              <a:tr h="272143">
                <a:tc>
                  <a:txBody>
                    <a:bodyPr/>
                    <a:lstStyle/>
                    <a:p>
                      <a:pPr marL="0" marR="0" algn="ctr">
                        <a:lnSpc>
                          <a:spcPct val="115000"/>
                        </a:lnSpc>
                        <a:spcBef>
                          <a:spcPts val="0"/>
                        </a:spcBef>
                        <a:spcAft>
                          <a:spcPts val="0"/>
                        </a:spcAft>
                      </a:pPr>
                      <a:r>
                        <a:rPr lang="en-US" sz="1200"/>
                        <a:t>15</a:t>
                      </a:r>
                      <a:endParaRPr lang="en-US" sz="1100">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200"/>
                        <a:t>Backlight V</a:t>
                      </a:r>
                      <a:r>
                        <a:rPr lang="en-US" sz="1200" baseline="-25000"/>
                        <a:t>CC</a:t>
                      </a:r>
                      <a:r>
                        <a:rPr lang="en-US" sz="1200"/>
                        <a:t> (5V)</a:t>
                      </a:r>
                      <a:endParaRPr lang="en-US" sz="1100">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200"/>
                        <a:t>Led+</a:t>
                      </a:r>
                      <a:endParaRPr lang="en-US" sz="1100">
                        <a:latin typeface="Calibri"/>
                        <a:ea typeface="Calibri"/>
                        <a:cs typeface="Times New Roman"/>
                      </a:endParaRPr>
                    </a:p>
                  </a:txBody>
                  <a:tcPr marL="68580" marR="68580" marT="0" marB="0" anchor="ctr"/>
                </a:tc>
              </a:tr>
              <a:tr h="272143">
                <a:tc>
                  <a:txBody>
                    <a:bodyPr/>
                    <a:lstStyle/>
                    <a:p>
                      <a:pPr marL="0" marR="0" algn="ctr">
                        <a:lnSpc>
                          <a:spcPct val="115000"/>
                        </a:lnSpc>
                        <a:spcBef>
                          <a:spcPts val="0"/>
                        </a:spcBef>
                        <a:spcAft>
                          <a:spcPts val="0"/>
                        </a:spcAft>
                      </a:pPr>
                      <a:r>
                        <a:rPr lang="en-US" sz="1200"/>
                        <a:t>16</a:t>
                      </a:r>
                      <a:endParaRPr lang="en-US" sz="1100">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200"/>
                        <a:t>Backlight Ground (0V)</a:t>
                      </a:r>
                      <a:endParaRPr lang="en-US" sz="1100">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200" dirty="0"/>
                        <a:t>Led-</a:t>
                      </a:r>
                      <a:endParaRPr lang="en-US" sz="1100" dirty="0">
                        <a:latin typeface="Calibri"/>
                        <a:ea typeface="Calibri"/>
                        <a:cs typeface="Times New Roman"/>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685800"/>
          </a:xfrm>
        </p:spPr>
        <p:txBody>
          <a:bodyPr/>
          <a:lstStyle/>
          <a:p>
            <a:r>
              <a:rPr lang="en-US" b="1" dirty="0" smtClean="0">
                <a:latin typeface="Gabriola" pitchFamily="82" charset="0"/>
              </a:rPr>
              <a:t>Code to display data on lcd</a:t>
            </a:r>
            <a:endParaRPr lang="en-US" b="1" dirty="0">
              <a:latin typeface="Gabriola" pitchFamily="82" charset="0"/>
            </a:endParaRPr>
          </a:p>
        </p:txBody>
      </p:sp>
      <p:sp>
        <p:nvSpPr>
          <p:cNvPr id="3" name="Content Placeholder 2"/>
          <p:cNvSpPr>
            <a:spLocks noGrp="1"/>
          </p:cNvSpPr>
          <p:nvPr>
            <p:ph idx="1"/>
          </p:nvPr>
        </p:nvSpPr>
        <p:spPr>
          <a:xfrm>
            <a:off x="381000" y="762000"/>
            <a:ext cx="4038600" cy="5867400"/>
          </a:xfrm>
        </p:spPr>
        <p:txBody>
          <a:bodyPr>
            <a:normAutofit fontScale="92500" lnSpcReduction="10000"/>
          </a:bodyPr>
          <a:lstStyle/>
          <a:p>
            <a:pPr>
              <a:buNone/>
            </a:pPr>
            <a:r>
              <a:rPr lang="en-US" dirty="0" smtClean="0">
                <a:latin typeface="Gabriola" pitchFamily="82" charset="0"/>
              </a:rPr>
              <a:t>#include&lt;</a:t>
            </a:r>
            <a:r>
              <a:rPr lang="en-US" dirty="0" err="1" smtClean="0">
                <a:latin typeface="Gabriola" pitchFamily="82" charset="0"/>
              </a:rPr>
              <a:t>liquidCrystal.h</a:t>
            </a:r>
            <a:r>
              <a:rPr lang="en-US" dirty="0" smtClean="0">
                <a:latin typeface="Gabriola" pitchFamily="82" charset="0"/>
              </a:rPr>
              <a:t>&gt;</a:t>
            </a:r>
          </a:p>
          <a:p>
            <a:pPr>
              <a:buNone/>
            </a:pPr>
            <a:r>
              <a:rPr lang="en-US" dirty="0" err="1" smtClean="0">
                <a:latin typeface="Gabriola" pitchFamily="82" charset="0"/>
              </a:rPr>
              <a:t>LiquidCrystal</a:t>
            </a:r>
            <a:r>
              <a:rPr lang="en-US" dirty="0" smtClean="0">
                <a:latin typeface="Gabriola" pitchFamily="82" charset="0"/>
              </a:rPr>
              <a:t> </a:t>
            </a:r>
            <a:r>
              <a:rPr lang="en-US" dirty="0" err="1" smtClean="0">
                <a:latin typeface="Gabriola" pitchFamily="82" charset="0"/>
              </a:rPr>
              <a:t>lcd</a:t>
            </a:r>
            <a:r>
              <a:rPr lang="en-US" dirty="0" smtClean="0">
                <a:latin typeface="Gabriola" pitchFamily="82" charset="0"/>
              </a:rPr>
              <a:t>(12,11,5,4,3,2);</a:t>
            </a:r>
            <a:endParaRPr lang="en-US" dirty="0" smtClean="0">
              <a:latin typeface="Gabriola" pitchFamily="82" charset="0"/>
            </a:endParaRPr>
          </a:p>
          <a:p>
            <a:pPr>
              <a:buNone/>
            </a:pPr>
            <a:r>
              <a:rPr lang="en-US" dirty="0" smtClean="0">
                <a:latin typeface="Gabriola" pitchFamily="82" charset="0"/>
              </a:rPr>
              <a:t>Void setup()</a:t>
            </a:r>
          </a:p>
          <a:p>
            <a:pPr>
              <a:buNone/>
            </a:pPr>
            <a:r>
              <a:rPr lang="en-US" dirty="0" smtClean="0">
                <a:latin typeface="Gabriola" pitchFamily="82" charset="0"/>
              </a:rPr>
              <a:t>{</a:t>
            </a:r>
          </a:p>
          <a:p>
            <a:pPr>
              <a:buNone/>
            </a:pPr>
            <a:r>
              <a:rPr lang="en-US" dirty="0" err="1" smtClean="0">
                <a:latin typeface="Gabriola" pitchFamily="82" charset="0"/>
              </a:rPr>
              <a:t>lcd.begin</a:t>
            </a:r>
            <a:r>
              <a:rPr lang="en-US" dirty="0" smtClean="0">
                <a:latin typeface="Gabriola" pitchFamily="82" charset="0"/>
              </a:rPr>
              <a:t>(16,2);</a:t>
            </a:r>
          </a:p>
          <a:p>
            <a:pPr>
              <a:buNone/>
            </a:pPr>
            <a:r>
              <a:rPr lang="en-US" dirty="0" smtClean="0">
                <a:latin typeface="Gabriola" pitchFamily="82" charset="0"/>
              </a:rPr>
              <a:t>}</a:t>
            </a:r>
          </a:p>
          <a:p>
            <a:pPr>
              <a:buNone/>
            </a:pPr>
            <a:r>
              <a:rPr lang="en-US" dirty="0" smtClean="0">
                <a:latin typeface="Gabriola" pitchFamily="82" charset="0"/>
              </a:rPr>
              <a:t>Void loop()</a:t>
            </a:r>
          </a:p>
          <a:p>
            <a:pPr>
              <a:buNone/>
            </a:pPr>
            <a:r>
              <a:rPr lang="en-US" dirty="0" smtClean="0">
                <a:latin typeface="Gabriola" pitchFamily="82" charset="0"/>
              </a:rPr>
              <a:t>{</a:t>
            </a:r>
          </a:p>
          <a:p>
            <a:pPr>
              <a:buNone/>
            </a:pPr>
            <a:r>
              <a:rPr lang="en-US" dirty="0" err="1" smtClean="0">
                <a:latin typeface="Gabriola" pitchFamily="82" charset="0"/>
              </a:rPr>
              <a:t>lcd.clear</a:t>
            </a:r>
            <a:r>
              <a:rPr lang="en-US" dirty="0" smtClean="0">
                <a:latin typeface="Gabriola" pitchFamily="82" charset="0"/>
              </a:rPr>
              <a:t>();</a:t>
            </a:r>
          </a:p>
          <a:p>
            <a:pPr>
              <a:buNone/>
            </a:pPr>
            <a:r>
              <a:rPr lang="en-US" dirty="0" err="1" smtClean="0">
                <a:latin typeface="Gabriola" pitchFamily="82" charset="0"/>
              </a:rPr>
              <a:t>lcd.Setcursor</a:t>
            </a:r>
            <a:r>
              <a:rPr lang="en-US" dirty="0" smtClean="0">
                <a:latin typeface="Gabriola" pitchFamily="82" charset="0"/>
              </a:rPr>
              <a:t>(0,0);</a:t>
            </a:r>
          </a:p>
          <a:p>
            <a:pPr>
              <a:buNone/>
            </a:pPr>
            <a:r>
              <a:rPr lang="en-US" dirty="0" err="1" smtClean="0">
                <a:latin typeface="Gabriola" pitchFamily="82" charset="0"/>
              </a:rPr>
              <a:t>lcd.print</a:t>
            </a:r>
            <a:r>
              <a:rPr lang="en-US" dirty="0" smtClean="0">
                <a:latin typeface="Gabriola" pitchFamily="82" charset="0"/>
              </a:rPr>
              <a:t>(“</a:t>
            </a:r>
            <a:r>
              <a:rPr lang="en-US" dirty="0" err="1" smtClean="0">
                <a:latin typeface="Gabriola" pitchFamily="82" charset="0"/>
              </a:rPr>
              <a:t>hai</a:t>
            </a:r>
            <a:r>
              <a:rPr lang="en-US" dirty="0" smtClean="0">
                <a:latin typeface="Gabriola" pitchFamily="82" charset="0"/>
              </a:rPr>
              <a:t>”);</a:t>
            </a:r>
          </a:p>
          <a:p>
            <a:pPr>
              <a:buNone/>
            </a:pPr>
            <a:r>
              <a:rPr lang="en-US" dirty="0" smtClean="0">
                <a:latin typeface="Gabriola" pitchFamily="82" charset="0"/>
              </a:rPr>
              <a:t>}</a:t>
            </a:r>
            <a:endParaRPr lang="en-US" dirty="0">
              <a:latin typeface="Gabriola" pitchFamily="82"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pic>
        <p:nvPicPr>
          <p:cNvPr id="5" name="Picture 2" descr="Image result for interfacing lcd with arduino"/>
          <p:cNvPicPr>
            <a:picLocks noChangeAspect="1" noChangeArrowheads="1"/>
          </p:cNvPicPr>
          <p:nvPr/>
        </p:nvPicPr>
        <p:blipFill>
          <a:blip r:embed="rId2"/>
          <a:srcRect/>
          <a:stretch>
            <a:fillRect/>
          </a:stretch>
        </p:blipFill>
        <p:spPr bwMode="auto">
          <a:xfrm>
            <a:off x="2057400" y="694869"/>
            <a:ext cx="5257800" cy="5422629"/>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772400" cy="914400"/>
          </a:xfrm>
        </p:spPr>
        <p:txBody>
          <a:bodyPr/>
          <a:lstStyle/>
          <a:p>
            <a:r>
              <a:rPr lang="en-US" b="1" dirty="0" smtClean="0">
                <a:latin typeface="Gabriola" pitchFamily="82" charset="0"/>
              </a:rPr>
              <a:t>Introduction to the Project</a:t>
            </a:r>
            <a:endParaRPr lang="en-US" b="1" dirty="0">
              <a:latin typeface="Gabriola" pitchFamily="82" charset="0"/>
            </a:endParaRPr>
          </a:p>
        </p:txBody>
      </p:sp>
      <p:sp>
        <p:nvSpPr>
          <p:cNvPr id="3" name="Content Placeholder 2"/>
          <p:cNvSpPr>
            <a:spLocks noGrp="1"/>
          </p:cNvSpPr>
          <p:nvPr>
            <p:ph idx="1"/>
          </p:nvPr>
        </p:nvSpPr>
        <p:spPr>
          <a:xfrm>
            <a:off x="0" y="838200"/>
            <a:ext cx="9144000" cy="5181600"/>
          </a:xfrm>
        </p:spPr>
        <p:txBody>
          <a:bodyPr>
            <a:normAutofit lnSpcReduction="10000"/>
          </a:bodyPr>
          <a:lstStyle/>
          <a:p>
            <a:pPr>
              <a:buNone/>
            </a:pPr>
            <a:r>
              <a:rPr lang="en-US" b="1" dirty="0" smtClean="0">
                <a:latin typeface="Gabriola" pitchFamily="82" charset="0"/>
              </a:rPr>
              <a:t>	Voice controlled home automation:</a:t>
            </a:r>
          </a:p>
          <a:p>
            <a:pPr algn="just">
              <a:buNone/>
            </a:pPr>
            <a:r>
              <a:rPr lang="en-US" dirty="0" smtClean="0">
                <a:latin typeface="Gabriola" pitchFamily="82" charset="0"/>
              </a:rPr>
              <a:t>		Technology advancements have made the implementation of embedded systems within home appliances. This increased the capabilities and features. There is demand for smart home automation through mobile phones. Bluetooth modules are cost effective and flexible so it is one of the best choices for smart home automation. This paper presents a novel technology where the user controls the devices through mobiles. Implementation is done using as a controller to which the devices are directly interfaced. Control to the devices is communicated to the mobile phone using speech recognition technique.</a:t>
            </a:r>
          </a:p>
          <a:p>
            <a:pPr algn="just">
              <a:buNone/>
            </a:pPr>
            <a:r>
              <a:rPr lang="en-US" dirty="0" smtClean="0">
                <a:latin typeface="Gabriola" pitchFamily="82" charset="0"/>
              </a:rPr>
              <a:t>	</a:t>
            </a:r>
            <a:endParaRPr lang="en-US" dirty="0">
              <a:latin typeface="Gabriola" pitchFamily="82"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luetooth module images"/>
          <p:cNvPicPr>
            <a:picLocks noChangeAspect="1" noChangeArrowheads="1"/>
          </p:cNvPicPr>
          <p:nvPr/>
        </p:nvPicPr>
        <p:blipFill>
          <a:blip r:embed="rId2"/>
          <a:srcRect/>
          <a:stretch>
            <a:fillRect/>
          </a:stretch>
        </p:blipFill>
        <p:spPr bwMode="auto">
          <a:xfrm>
            <a:off x="6248400" y="1066800"/>
            <a:ext cx="2143125" cy="2143125"/>
          </a:xfrm>
          <a:prstGeom prst="rect">
            <a:avLst/>
          </a:prstGeom>
          <a:noFill/>
        </p:spPr>
      </p:pic>
      <p:sp>
        <p:nvSpPr>
          <p:cNvPr id="2" name="Title 1"/>
          <p:cNvSpPr>
            <a:spLocks noGrp="1"/>
          </p:cNvSpPr>
          <p:nvPr>
            <p:ph type="title"/>
          </p:nvPr>
        </p:nvSpPr>
        <p:spPr>
          <a:xfrm>
            <a:off x="381000" y="0"/>
            <a:ext cx="7772400" cy="914400"/>
          </a:xfrm>
        </p:spPr>
        <p:txBody>
          <a:bodyPr/>
          <a:lstStyle/>
          <a:p>
            <a:r>
              <a:rPr lang="en-US" b="1" dirty="0" smtClean="0">
                <a:latin typeface="Gabriola" pitchFamily="82" charset="0"/>
              </a:rPr>
              <a:t>Introduction to Bluetooth</a:t>
            </a:r>
            <a:endParaRPr lang="en-US" b="1" dirty="0">
              <a:latin typeface="Gabriola" pitchFamily="82" charset="0"/>
            </a:endParaRPr>
          </a:p>
        </p:txBody>
      </p:sp>
      <p:sp>
        <p:nvSpPr>
          <p:cNvPr id="3" name="Content Placeholder 2"/>
          <p:cNvSpPr>
            <a:spLocks noGrp="1"/>
          </p:cNvSpPr>
          <p:nvPr>
            <p:ph idx="1"/>
          </p:nvPr>
        </p:nvSpPr>
        <p:spPr>
          <a:xfrm>
            <a:off x="0" y="838200"/>
            <a:ext cx="6248400" cy="4191000"/>
          </a:xfrm>
        </p:spPr>
        <p:txBody>
          <a:bodyPr>
            <a:normAutofit fontScale="85000" lnSpcReduction="10000"/>
          </a:bodyPr>
          <a:lstStyle/>
          <a:p>
            <a:pPr lvl="0" algn="just">
              <a:buNone/>
            </a:pPr>
            <a:r>
              <a:rPr lang="en-US" sz="3200" dirty="0" smtClean="0">
                <a:latin typeface="Gabriola" pitchFamily="82" charset="0"/>
                <a:ea typeface="Calibri" pitchFamily="34" charset="0"/>
                <a:cs typeface="Times New Roman" pitchFamily="18" charset="0"/>
              </a:rPr>
              <a:t>		Bluetooth is a standard used in links of radio of short scope, destined to replace wired connections between electronic devices like cellular telephones, Personal Digital Assistants (PDA), computers, and many other devices. Bluetooth technology can be used at home, in the office, in the car, etc. This technology allows to the users instantaneous connections of voice and information between several devices in real time. The way of transmission used assures protection against interferences and safety in the sending of information.</a:t>
            </a:r>
            <a:endParaRPr lang="en-US" sz="3200" dirty="0" smtClean="0">
              <a:latin typeface="Gabriola" pitchFamily="82" charset="0"/>
              <a:cs typeface="Arial" pitchFamily="34" charset="0"/>
            </a:endParaRPr>
          </a:p>
          <a:p>
            <a:pPr algn="just">
              <a:buNone/>
            </a:pPr>
            <a:endParaRPr lang="en-US" dirty="0">
              <a:latin typeface="Gabriola" pitchFamily="82" charset="0"/>
            </a:endParaRPr>
          </a:p>
        </p:txBody>
      </p:sp>
      <p:sp>
        <p:nvSpPr>
          <p:cNvPr id="5" name="Content Placeholder 2"/>
          <p:cNvSpPr txBox="1">
            <a:spLocks/>
          </p:cNvSpPr>
          <p:nvPr/>
        </p:nvSpPr>
        <p:spPr>
          <a:xfrm>
            <a:off x="457200" y="4953000"/>
            <a:ext cx="8534400" cy="1676400"/>
          </a:xfrm>
          <a:prstGeom prst="rect">
            <a:avLst/>
          </a:prstGeom>
        </p:spPr>
        <p:txBody>
          <a:bodyPr vert="horz">
            <a:noAutofit/>
          </a:bodyPr>
          <a:lstStyle/>
          <a:p>
            <a:pPr lvl="0" algn="just" eaLnBrk="0" fontAlgn="base" hangingPunct="0">
              <a:spcBef>
                <a:spcPct val="0"/>
              </a:spcBef>
              <a:spcAft>
                <a:spcPct val="0"/>
              </a:spcAft>
            </a:pPr>
            <a:r>
              <a:rPr lang="en-US" sz="2800" dirty="0" smtClean="0">
                <a:latin typeface="Gabriola" pitchFamily="82" charset="0"/>
                <a:ea typeface="Calibri" pitchFamily="34" charset="0"/>
                <a:cs typeface="Times New Roman" pitchFamily="18" charset="0"/>
              </a:rPr>
              <a:t>Every device will have to be equipped with a microchip (transceiver) that transmits and receives in the frequency of 2.4 GHz that is available in the whole world (with some variations of bandwidth in different countries). Besides the information, there are three channels of voice available.</a:t>
            </a:r>
          </a:p>
          <a:p>
            <a:pPr marL="411480" marR="0" lvl="0" algn="just" defTabSz="914400" rtl="0" eaLnBrk="1" fontAlgn="auto" latinLnBrk="0" hangingPunct="1">
              <a:spcBef>
                <a:spcPts val="700"/>
              </a:spcBef>
              <a:spcAft>
                <a:spcPts val="0"/>
              </a:spcAft>
              <a:buClr>
                <a:schemeClr val="tx2"/>
              </a:buClr>
              <a:buSzPct val="95000"/>
              <a:buFont typeface="Wingdings"/>
              <a:buNone/>
              <a:tabLst/>
              <a:defRPr/>
            </a:pPr>
            <a:endParaRPr kumimoji="0" lang="en-US" sz="2800" b="0" i="0" u="none" strike="noStrike" kern="1200" cap="none" spc="0" normalizeH="0" baseline="0" noProof="0" dirty="0">
              <a:ln>
                <a:noFill/>
              </a:ln>
              <a:solidFill>
                <a:schemeClr val="tx1"/>
              </a:solidFill>
              <a:effectLst/>
              <a:uLnTx/>
              <a:uFillTx/>
              <a:latin typeface="Gabriola" pitchFamily="82"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772400" cy="762000"/>
          </a:xfrm>
        </p:spPr>
        <p:txBody>
          <a:bodyPr/>
          <a:lstStyle/>
          <a:p>
            <a:r>
              <a:rPr lang="en-US" dirty="0" smtClean="0">
                <a:latin typeface="Gabriola" pitchFamily="82" charset="0"/>
              </a:rPr>
              <a:t>Hardware Requirements</a:t>
            </a:r>
            <a:endParaRPr lang="en-US" dirty="0">
              <a:latin typeface="Gabriola" pitchFamily="82" charset="0"/>
            </a:endParaRPr>
          </a:p>
        </p:txBody>
      </p:sp>
      <p:sp>
        <p:nvSpPr>
          <p:cNvPr id="3" name="Content Placeholder 2"/>
          <p:cNvSpPr>
            <a:spLocks noGrp="1"/>
          </p:cNvSpPr>
          <p:nvPr>
            <p:ph idx="1"/>
          </p:nvPr>
        </p:nvSpPr>
        <p:spPr>
          <a:xfrm>
            <a:off x="457200" y="1143000"/>
            <a:ext cx="7772400" cy="4572000"/>
          </a:xfrm>
        </p:spPr>
        <p:txBody>
          <a:bodyPr/>
          <a:lstStyle/>
          <a:p>
            <a:r>
              <a:rPr lang="en-US" dirty="0" smtClean="0">
                <a:latin typeface="Gabriola" pitchFamily="82" charset="0"/>
              </a:rPr>
              <a:t>Power Supply</a:t>
            </a:r>
          </a:p>
          <a:p>
            <a:r>
              <a:rPr lang="en-US" dirty="0" smtClean="0">
                <a:latin typeface="Gabriola" pitchFamily="82" charset="0"/>
              </a:rPr>
              <a:t>Relay Boards</a:t>
            </a:r>
          </a:p>
          <a:p>
            <a:r>
              <a:rPr lang="en-US" dirty="0" smtClean="0">
                <a:latin typeface="Gabriola" pitchFamily="82" charset="0"/>
              </a:rPr>
              <a:t>Bluetooth(Hc-05)</a:t>
            </a:r>
          </a:p>
          <a:p>
            <a:r>
              <a:rPr lang="en-US" dirty="0" smtClean="0">
                <a:latin typeface="Gabriola" pitchFamily="82" charset="0"/>
              </a:rPr>
              <a:t>LCD</a:t>
            </a:r>
          </a:p>
          <a:p>
            <a:r>
              <a:rPr lang="en-US" dirty="0" smtClean="0">
                <a:latin typeface="Gabriola" pitchFamily="82" charset="0"/>
              </a:rPr>
              <a:t>Controller</a:t>
            </a:r>
          </a:p>
          <a:p>
            <a:r>
              <a:rPr lang="en-US" dirty="0" smtClean="0">
                <a:latin typeface="Gabriola" pitchFamily="82" charset="0"/>
              </a:rPr>
              <a:t>Connecting Wires</a:t>
            </a:r>
            <a:endParaRPr lang="en-US" dirty="0">
              <a:latin typeface="Gabriola" pitchFamily="82"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60438"/>
          </a:xfrm>
        </p:spPr>
        <p:txBody>
          <a:bodyPr/>
          <a:lstStyle/>
          <a:p>
            <a:pPr algn="l"/>
            <a:r>
              <a:rPr lang="en-US" b="1" dirty="0" smtClean="0">
                <a:latin typeface="Gabriola" pitchFamily="82" charset="0"/>
              </a:rPr>
              <a:t>Applications:</a:t>
            </a:r>
            <a:endParaRPr lang="en-US" b="1" dirty="0">
              <a:latin typeface="Gabriola" pitchFamily="82" charset="0"/>
            </a:endParaRPr>
          </a:p>
        </p:txBody>
      </p:sp>
      <p:sp>
        <p:nvSpPr>
          <p:cNvPr id="3" name="Content Placeholder 2"/>
          <p:cNvSpPr>
            <a:spLocks noGrp="1"/>
          </p:cNvSpPr>
          <p:nvPr>
            <p:ph idx="1"/>
          </p:nvPr>
        </p:nvSpPr>
        <p:spPr>
          <a:xfrm>
            <a:off x="457200" y="838200"/>
            <a:ext cx="8229600" cy="5562600"/>
          </a:xfrm>
        </p:spPr>
        <p:txBody>
          <a:bodyPr>
            <a:normAutofit fontScale="92500" lnSpcReduction="10000"/>
          </a:bodyPr>
          <a:lstStyle/>
          <a:p>
            <a:pPr algn="just">
              <a:buFont typeface="Wingdings" pitchFamily="2" charset="2"/>
              <a:buChar char="ü"/>
            </a:pPr>
            <a:r>
              <a:rPr lang="en-US" dirty="0" smtClean="0">
                <a:latin typeface="Gabriola" pitchFamily="82" charset="0"/>
              </a:rPr>
              <a:t>Household appliances: Microwave ovens, Television, DVD Players &amp; Recorders</a:t>
            </a:r>
          </a:p>
          <a:p>
            <a:pPr algn="just">
              <a:buFont typeface="Wingdings" pitchFamily="2" charset="2"/>
              <a:buChar char="ü"/>
            </a:pPr>
            <a:r>
              <a:rPr lang="en-US" dirty="0" smtClean="0">
                <a:latin typeface="Gabriola" pitchFamily="82" charset="0"/>
              </a:rPr>
              <a:t>Audio players </a:t>
            </a:r>
          </a:p>
          <a:p>
            <a:pPr algn="just">
              <a:buFont typeface="Wingdings" pitchFamily="2" charset="2"/>
              <a:buChar char="ü"/>
            </a:pPr>
            <a:r>
              <a:rPr lang="en-US" dirty="0" smtClean="0">
                <a:latin typeface="Gabriola" pitchFamily="82" charset="0"/>
              </a:rPr>
              <a:t>Integrated systems in aircrafts and missiles</a:t>
            </a:r>
          </a:p>
          <a:p>
            <a:pPr algn="just">
              <a:buFont typeface="Wingdings" pitchFamily="2" charset="2"/>
              <a:buChar char="ü"/>
            </a:pPr>
            <a:r>
              <a:rPr lang="en-US" dirty="0" smtClean="0">
                <a:latin typeface="Gabriola" pitchFamily="82" charset="0"/>
              </a:rPr>
              <a:t>Cellular telephones</a:t>
            </a:r>
          </a:p>
          <a:p>
            <a:pPr algn="just">
              <a:buFont typeface="Wingdings" pitchFamily="2" charset="2"/>
              <a:buChar char="ü"/>
            </a:pPr>
            <a:r>
              <a:rPr lang="en-US" dirty="0" smtClean="0">
                <a:latin typeface="Gabriola" pitchFamily="82" charset="0"/>
              </a:rPr>
              <a:t>Electric and Electronic Motor controllers</a:t>
            </a:r>
          </a:p>
          <a:p>
            <a:pPr algn="just">
              <a:buFont typeface="Wingdings" pitchFamily="2" charset="2"/>
              <a:buChar char="ü"/>
            </a:pPr>
            <a:r>
              <a:rPr lang="en-US" dirty="0" smtClean="0">
                <a:latin typeface="Gabriola" pitchFamily="82" charset="0"/>
              </a:rPr>
              <a:t>Engine controllers in automobiles</a:t>
            </a:r>
          </a:p>
          <a:p>
            <a:pPr algn="just">
              <a:buFont typeface="Wingdings" pitchFamily="2" charset="2"/>
              <a:buChar char="ü"/>
            </a:pPr>
            <a:r>
              <a:rPr lang="en-US" dirty="0" smtClean="0">
                <a:latin typeface="Gabriola" pitchFamily="82" charset="0"/>
              </a:rPr>
              <a:t>Calculators</a:t>
            </a:r>
          </a:p>
          <a:p>
            <a:pPr algn="just">
              <a:buFont typeface="Wingdings" pitchFamily="2" charset="2"/>
              <a:buChar char="ü"/>
            </a:pPr>
            <a:r>
              <a:rPr lang="en-US" dirty="0" smtClean="0">
                <a:latin typeface="Gabriola" pitchFamily="82" charset="0"/>
              </a:rPr>
              <a:t>Medical equipments</a:t>
            </a:r>
          </a:p>
          <a:p>
            <a:pPr algn="just">
              <a:buFont typeface="Wingdings" pitchFamily="2" charset="2"/>
              <a:buChar char="ü"/>
            </a:pPr>
            <a:r>
              <a:rPr lang="en-US" dirty="0" smtClean="0">
                <a:latin typeface="Gabriola" pitchFamily="82" charset="0"/>
              </a:rPr>
              <a:t>Videogames</a:t>
            </a:r>
          </a:p>
          <a:p>
            <a:pPr algn="just">
              <a:buFont typeface="Wingdings" pitchFamily="2" charset="2"/>
              <a:buChar char="ü"/>
            </a:pPr>
            <a:r>
              <a:rPr lang="en-US" dirty="0" smtClean="0">
                <a:latin typeface="Gabriola" pitchFamily="82" charset="0"/>
              </a:rPr>
              <a:t>Digital musical instruments, etc. </a:t>
            </a:r>
            <a:endParaRPr lang="en-US" dirty="0">
              <a:latin typeface="Gabriola" pitchFamily="82"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914400"/>
          </a:xfrm>
        </p:spPr>
        <p:txBody>
          <a:bodyPr/>
          <a:lstStyle/>
          <a:p>
            <a:r>
              <a:rPr lang="en-US" b="1" dirty="0" smtClean="0">
                <a:latin typeface="Gabriola" pitchFamily="82" charset="0"/>
              </a:rPr>
              <a:t>Software Requirements</a:t>
            </a:r>
            <a:endParaRPr lang="en-US" b="1" dirty="0">
              <a:latin typeface="Gabriola" pitchFamily="82" charset="0"/>
            </a:endParaRPr>
          </a:p>
        </p:txBody>
      </p:sp>
      <p:sp>
        <p:nvSpPr>
          <p:cNvPr id="3" name="Content Placeholder 2"/>
          <p:cNvSpPr>
            <a:spLocks noGrp="1"/>
          </p:cNvSpPr>
          <p:nvPr>
            <p:ph idx="1"/>
          </p:nvPr>
        </p:nvSpPr>
        <p:spPr>
          <a:xfrm>
            <a:off x="457200" y="1066800"/>
            <a:ext cx="7772400" cy="4572000"/>
          </a:xfrm>
        </p:spPr>
        <p:txBody>
          <a:bodyPr/>
          <a:lstStyle/>
          <a:p>
            <a:r>
              <a:rPr lang="en-US" dirty="0" smtClean="0">
                <a:latin typeface="Gabriola" pitchFamily="82" charset="0"/>
              </a:rPr>
              <a:t>Arduino IDE</a:t>
            </a:r>
          </a:p>
          <a:p>
            <a:r>
              <a:rPr lang="en-US" dirty="0" smtClean="0">
                <a:latin typeface="Gabriola" pitchFamily="82" charset="0"/>
              </a:rPr>
              <a:t>Embedded C</a:t>
            </a:r>
          </a:p>
          <a:p>
            <a:r>
              <a:rPr lang="en-US" dirty="0" smtClean="0">
                <a:latin typeface="Gabriola" pitchFamily="82" charset="0"/>
              </a:rPr>
              <a:t>Code Development</a:t>
            </a:r>
          </a:p>
          <a:p>
            <a:r>
              <a:rPr lang="en-US" dirty="0" smtClean="0">
                <a:latin typeface="Gabriola" pitchFamily="82" charset="0"/>
              </a:rPr>
              <a:t>Compilation</a:t>
            </a:r>
          </a:p>
          <a:p>
            <a:r>
              <a:rPr lang="en-US" dirty="0" smtClean="0">
                <a:latin typeface="Gabriola" pitchFamily="82" charset="0"/>
              </a:rPr>
              <a:t>Getting Results</a:t>
            </a:r>
            <a:endParaRPr lang="en-US" dirty="0">
              <a:latin typeface="Gabriola" pitchFamily="82"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19400"/>
            <a:ext cx="7772400" cy="914400"/>
          </a:xfrm>
        </p:spPr>
        <p:txBody>
          <a:bodyPr/>
          <a:lstStyle/>
          <a:p>
            <a:pPr algn="ctr"/>
            <a:r>
              <a:rPr lang="en-US" sz="6600" b="1" dirty="0" smtClean="0">
                <a:latin typeface="Gabriola" pitchFamily="82" charset="0"/>
              </a:rPr>
              <a:t>Any  Queries??</a:t>
            </a:r>
            <a:endParaRPr lang="en-US" sz="6600" b="1" dirty="0">
              <a:latin typeface="Gabriola" pitchFamily="82"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19400"/>
            <a:ext cx="7772400" cy="914400"/>
          </a:xfrm>
        </p:spPr>
        <p:txBody>
          <a:bodyPr/>
          <a:lstStyle/>
          <a:p>
            <a:pPr algn="ctr"/>
            <a:r>
              <a:rPr lang="en-US" sz="6600" b="1" dirty="0" smtClean="0">
                <a:latin typeface="Gabriola" pitchFamily="82" charset="0"/>
              </a:rPr>
              <a:t>Thank  you!!!</a:t>
            </a:r>
            <a:endParaRPr lang="en-US" sz="6600" b="1" dirty="0">
              <a:latin typeface="Gabriola" pitchFamily="8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51706"/>
          </a:xfrm>
        </p:spPr>
        <p:txBody>
          <a:bodyPr/>
          <a:lstStyle/>
          <a:p>
            <a:r>
              <a:rPr lang="en-US" b="1" dirty="0" smtClean="0">
                <a:latin typeface="Gabriola" pitchFamily="82" charset="0"/>
              </a:rPr>
              <a:t>Advantages</a:t>
            </a:r>
            <a:r>
              <a:rPr lang="en-US" b="1" dirty="0" smtClean="0"/>
              <a:t>:</a:t>
            </a:r>
            <a:endParaRPr lang="en-US" b="1" dirty="0"/>
          </a:p>
        </p:txBody>
      </p:sp>
      <p:sp>
        <p:nvSpPr>
          <p:cNvPr id="3" name="Content Placeholder 2"/>
          <p:cNvSpPr>
            <a:spLocks noGrp="1"/>
          </p:cNvSpPr>
          <p:nvPr>
            <p:ph idx="1"/>
          </p:nvPr>
        </p:nvSpPr>
        <p:spPr>
          <a:xfrm>
            <a:off x="228600" y="838200"/>
            <a:ext cx="8229600" cy="5562600"/>
          </a:xfrm>
        </p:spPr>
        <p:txBody>
          <a:bodyPr/>
          <a:lstStyle/>
          <a:p>
            <a:r>
              <a:rPr lang="en-US" dirty="0" smtClean="0">
                <a:latin typeface="Gabriola" pitchFamily="82" charset="0"/>
              </a:rPr>
              <a:t>User friendly</a:t>
            </a:r>
          </a:p>
          <a:p>
            <a:r>
              <a:rPr lang="en-US" dirty="0" smtClean="0">
                <a:latin typeface="Gabriola" pitchFamily="82" charset="0"/>
              </a:rPr>
              <a:t>Easily understandable and Handled.</a:t>
            </a:r>
          </a:p>
          <a:p>
            <a:r>
              <a:rPr lang="en-US" dirty="0" smtClean="0">
                <a:latin typeface="Gabriola" pitchFamily="82" charset="0"/>
              </a:rPr>
              <a:t>Fully Automation.</a:t>
            </a:r>
          </a:p>
          <a:p>
            <a:r>
              <a:rPr lang="en-US" dirty="0" smtClean="0">
                <a:latin typeface="Gabriola" pitchFamily="82" charset="0"/>
              </a:rPr>
              <a:t>Low Cost</a:t>
            </a:r>
          </a:p>
          <a:p>
            <a:r>
              <a:rPr lang="en-US" dirty="0" smtClean="0">
                <a:latin typeface="Gabriola" pitchFamily="82" charset="0"/>
              </a:rPr>
              <a:t>Low Power Consumption</a:t>
            </a:r>
            <a:endParaRPr lang="en-US" dirty="0">
              <a:latin typeface="Gabriola" pitchFamily="82"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914400"/>
          </a:xfrm>
        </p:spPr>
        <p:txBody>
          <a:bodyPr/>
          <a:lstStyle/>
          <a:p>
            <a:r>
              <a:rPr lang="en-US" b="1" dirty="0" smtClean="0">
                <a:latin typeface="Gabriola" pitchFamily="82" charset="0"/>
              </a:rPr>
              <a:t>Micro Processor(µp) v/s  Micro Controller(µc)</a:t>
            </a:r>
            <a:endParaRPr lang="en-US" b="1" dirty="0">
              <a:latin typeface="Gabriola" pitchFamily="82" charset="0"/>
            </a:endParaRPr>
          </a:p>
        </p:txBody>
      </p:sp>
      <p:sp>
        <p:nvSpPr>
          <p:cNvPr id="4" name="Rectangle 3"/>
          <p:cNvSpPr txBox="1">
            <a:spLocks noChangeArrowheads="1"/>
          </p:cNvSpPr>
          <p:nvPr/>
        </p:nvSpPr>
        <p:spPr>
          <a:xfrm>
            <a:off x="381000" y="1371600"/>
            <a:ext cx="3984625" cy="4495800"/>
          </a:xfrm>
          <a:prstGeom prst="rect">
            <a:avLst/>
          </a:prstGeom>
        </p:spPr>
        <p:txBody>
          <a:bodyPr vert="horz" anchor="t">
            <a:normAutofit/>
          </a:bodyPr>
          <a:lstStyle/>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pitchFamily="2" charset="2"/>
              <a:buNone/>
              <a:tabLst/>
              <a:defRPr/>
            </a:pPr>
            <a:r>
              <a:rPr kumimoji="0" lang="en-US" altLang="zh-TW" sz="2800" b="1" i="0" u="none" strike="noStrike" kern="1200" cap="none" spc="0" normalizeH="0" baseline="0" noProof="0" dirty="0" smtClean="0">
                <a:ln>
                  <a:noFill/>
                </a:ln>
                <a:solidFill>
                  <a:srgbClr val="FFFF00"/>
                </a:solidFill>
                <a:effectLst/>
                <a:uLnTx/>
                <a:uFillTx/>
                <a:latin typeface="Gabriola" pitchFamily="82" charset="0"/>
                <a:ea typeface="PMingLiU" pitchFamily="18" charset="-120"/>
              </a:rPr>
              <a:t>Microprocessor</a:t>
            </a:r>
            <a:r>
              <a:rPr kumimoji="0" lang="en-US" altLang="zh-TW" sz="2800" b="0" i="0" u="none" strike="noStrike" kern="1200" cap="none" spc="0" normalizeH="0" baseline="0" noProof="0" dirty="0" smtClean="0">
                <a:ln>
                  <a:noFill/>
                </a:ln>
                <a:solidFill>
                  <a:srgbClr val="FFFF00"/>
                </a:solidFill>
                <a:effectLst/>
                <a:uLnTx/>
                <a:uFillTx/>
                <a:latin typeface="Gabriola" pitchFamily="82" charset="0"/>
                <a:ea typeface="PMingLiU" pitchFamily="18" charset="-120"/>
              </a:rPr>
              <a:t> </a:t>
            </a:r>
          </a:p>
          <a:p>
            <a:pPr marL="448056" marR="0" lvl="0" indent="-384048" algn="just" defTabSz="914400" rtl="0" eaLnBrk="1" fontAlgn="auto" latinLnBrk="0" hangingPunct="1">
              <a:lnSpc>
                <a:spcPct val="100000"/>
              </a:lnSpc>
              <a:spcBef>
                <a:spcPct val="20000"/>
              </a:spcBef>
              <a:spcAft>
                <a:spcPts val="0"/>
              </a:spcAft>
              <a:buClrTx/>
              <a:buSzPct val="80000"/>
              <a:buFont typeface="Arial" pitchFamily="34" charset="0"/>
              <a:buChar char="•"/>
              <a:tabLst/>
              <a:defRPr/>
            </a:pPr>
            <a:r>
              <a:rPr kumimoji="0" lang="en-US" altLang="zh-TW" sz="2800" i="0" u="none" strike="noStrike" kern="1200" cap="none" spc="0" normalizeH="0" baseline="0" noProof="0" dirty="0" smtClean="0">
                <a:ln>
                  <a:noFill/>
                </a:ln>
                <a:effectLst/>
                <a:uLnTx/>
                <a:uFillTx/>
                <a:latin typeface="Gabriola" pitchFamily="82" charset="0"/>
                <a:ea typeface="PMingLiU" pitchFamily="18" charset="-120"/>
              </a:rPr>
              <a:t>CPU on a chip.</a:t>
            </a:r>
          </a:p>
          <a:p>
            <a:pPr marL="448056" marR="0" lvl="0" indent="-384048" algn="just" defTabSz="914400" rtl="0" eaLnBrk="1" fontAlgn="auto" latinLnBrk="0" hangingPunct="1">
              <a:lnSpc>
                <a:spcPct val="100000"/>
              </a:lnSpc>
              <a:spcBef>
                <a:spcPct val="20000"/>
              </a:spcBef>
              <a:spcAft>
                <a:spcPts val="0"/>
              </a:spcAft>
              <a:buClrTx/>
              <a:buSzPct val="80000"/>
              <a:buFont typeface="Arial" pitchFamily="34" charset="0"/>
              <a:buChar char="•"/>
              <a:tabLst/>
              <a:defRPr/>
            </a:pPr>
            <a:r>
              <a:rPr kumimoji="0" lang="en-US" altLang="zh-TW" sz="2800" i="0" u="none" strike="noStrike" kern="1200" cap="none" spc="0" normalizeH="0" baseline="0" noProof="0" dirty="0" smtClean="0">
                <a:ln>
                  <a:noFill/>
                </a:ln>
                <a:effectLst/>
                <a:uLnTx/>
                <a:uFillTx/>
                <a:latin typeface="Gabriola" pitchFamily="82" charset="0"/>
                <a:ea typeface="PMingLiU" pitchFamily="18" charset="-120"/>
              </a:rPr>
              <a:t>we can attach required  amount of ROM, RAM and I/O ports.</a:t>
            </a:r>
          </a:p>
          <a:p>
            <a:pPr marL="448056" marR="0" lvl="0" indent="-384048" algn="just" defTabSz="914400" rtl="0" eaLnBrk="1" fontAlgn="auto" latinLnBrk="0" hangingPunct="1">
              <a:lnSpc>
                <a:spcPct val="100000"/>
              </a:lnSpc>
              <a:spcBef>
                <a:spcPct val="20000"/>
              </a:spcBef>
              <a:spcAft>
                <a:spcPts val="0"/>
              </a:spcAft>
              <a:buClrTx/>
              <a:buSzPct val="80000"/>
              <a:buFont typeface="Arial" pitchFamily="34" charset="0"/>
              <a:buChar char="•"/>
              <a:tabLst/>
              <a:defRPr/>
            </a:pPr>
            <a:r>
              <a:rPr kumimoji="0" lang="en-US" altLang="zh-TW" sz="2800" i="0" u="none" strike="noStrike" kern="1200" cap="none" spc="0" normalizeH="0" baseline="0" noProof="0" dirty="0" smtClean="0">
                <a:ln>
                  <a:noFill/>
                </a:ln>
                <a:effectLst/>
                <a:uLnTx/>
                <a:uFillTx/>
                <a:latin typeface="Gabriola" pitchFamily="82" charset="0"/>
                <a:ea typeface="PMingLiU" pitchFamily="18" charset="-120"/>
              </a:rPr>
              <a:t>Expansive due to external peripherals. </a:t>
            </a:r>
          </a:p>
          <a:p>
            <a:pPr marL="448056" marR="0" lvl="0" indent="-384048" algn="just" defTabSz="914400" rtl="0" eaLnBrk="1" fontAlgn="auto" latinLnBrk="0" hangingPunct="1">
              <a:lnSpc>
                <a:spcPct val="100000"/>
              </a:lnSpc>
              <a:spcBef>
                <a:spcPct val="20000"/>
              </a:spcBef>
              <a:spcAft>
                <a:spcPts val="0"/>
              </a:spcAft>
              <a:buClrTx/>
              <a:buSzPct val="80000"/>
              <a:buFont typeface="Arial" pitchFamily="34" charset="0"/>
              <a:buChar char="•"/>
              <a:tabLst/>
              <a:defRPr/>
            </a:pPr>
            <a:r>
              <a:rPr kumimoji="0" lang="en-US" altLang="zh-TW" sz="2800" i="0" u="none" strike="noStrike" kern="1200" cap="none" spc="0" normalizeH="0" baseline="0" noProof="0" dirty="0" smtClean="0">
                <a:ln>
                  <a:noFill/>
                </a:ln>
                <a:effectLst/>
                <a:uLnTx/>
                <a:uFillTx/>
                <a:latin typeface="Gabriola" pitchFamily="82" charset="0"/>
                <a:ea typeface="PMingLiU" pitchFamily="18" charset="-120"/>
              </a:rPr>
              <a:t>Large in size</a:t>
            </a:r>
          </a:p>
          <a:p>
            <a:pPr marL="448056" marR="0" lvl="0" indent="-384048" algn="just" defTabSz="914400" rtl="0" eaLnBrk="1" fontAlgn="auto" latinLnBrk="0" hangingPunct="1">
              <a:lnSpc>
                <a:spcPct val="100000"/>
              </a:lnSpc>
              <a:spcBef>
                <a:spcPct val="20000"/>
              </a:spcBef>
              <a:spcAft>
                <a:spcPts val="0"/>
              </a:spcAft>
              <a:buClrTx/>
              <a:buSzPct val="80000"/>
              <a:buFont typeface="Arial" pitchFamily="34" charset="0"/>
              <a:buChar char="•"/>
              <a:tabLst/>
              <a:defRPr/>
            </a:pPr>
            <a:r>
              <a:rPr kumimoji="0" lang="en-US" altLang="zh-TW" sz="2800" i="0" u="none" strike="noStrike" kern="1200" cap="none" spc="0" normalizeH="0" baseline="0" noProof="0" dirty="0" smtClean="0">
                <a:ln>
                  <a:noFill/>
                </a:ln>
                <a:effectLst/>
                <a:uLnTx/>
                <a:uFillTx/>
                <a:latin typeface="Gabriola" pitchFamily="82" charset="0"/>
                <a:ea typeface="PMingLiU" pitchFamily="18" charset="-120"/>
              </a:rPr>
              <a:t>general-purpose</a:t>
            </a:r>
          </a:p>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en-US" altLang="zh-TW" sz="2200" b="0" i="0" u="none" strike="noStrike" kern="1200" cap="none" spc="0" normalizeH="0" baseline="0" noProof="0" dirty="0">
              <a:ln>
                <a:noFill/>
              </a:ln>
              <a:solidFill>
                <a:srgbClr val="000000"/>
              </a:solidFill>
              <a:effectLst/>
              <a:uLnTx/>
              <a:uFillTx/>
              <a:latin typeface="Times New Roman" pitchFamily="18" charset="0"/>
              <a:ea typeface="PMingLiU" pitchFamily="18" charset="-120"/>
              <a:cs typeface="+mn-cs"/>
            </a:endParaRPr>
          </a:p>
        </p:txBody>
      </p:sp>
      <p:sp>
        <p:nvSpPr>
          <p:cNvPr id="5" name="Rectangle 4"/>
          <p:cNvSpPr>
            <a:spLocks noChangeArrowheads="1"/>
          </p:cNvSpPr>
          <p:nvPr/>
        </p:nvSpPr>
        <p:spPr bwMode="auto">
          <a:xfrm>
            <a:off x="4400576" y="1344601"/>
            <a:ext cx="4133824" cy="4294199"/>
          </a:xfrm>
          <a:prstGeom prst="rect">
            <a:avLst/>
          </a:prstGeom>
          <a:noFill/>
          <a:ln w="9525">
            <a:noFill/>
            <a:miter lim="800000"/>
            <a:headEnd/>
            <a:tailEnd/>
          </a:ln>
          <a:effectLst/>
        </p:spPr>
        <p:txBody>
          <a:bodyPr/>
          <a:lstStyle/>
          <a:p>
            <a:pPr marL="342900" indent="-342900">
              <a:spcBef>
                <a:spcPct val="20000"/>
              </a:spcBef>
            </a:pPr>
            <a:r>
              <a:rPr kumimoji="1" lang="en-US" altLang="zh-TW" sz="2800" b="1" dirty="0">
                <a:solidFill>
                  <a:srgbClr val="FFFF00"/>
                </a:solidFill>
                <a:latin typeface="Gabriola" pitchFamily="82" charset="0"/>
                <a:ea typeface="標楷體" pitchFamily="65" charset="-120"/>
              </a:rPr>
              <a:t>Microcontroller</a:t>
            </a:r>
          </a:p>
          <a:p>
            <a:pPr marL="342900" indent="-342900" algn="just">
              <a:spcBef>
                <a:spcPct val="20000"/>
              </a:spcBef>
              <a:buFontTx/>
              <a:buChar char="•"/>
            </a:pPr>
            <a:r>
              <a:rPr kumimoji="1" lang="en-US" altLang="zh-TW" sz="2800" dirty="0" smtClean="0">
                <a:latin typeface="Gabriola" pitchFamily="82" charset="0"/>
                <a:ea typeface="標楷體" pitchFamily="65" charset="-120"/>
              </a:rPr>
              <a:t>Computer on a chip </a:t>
            </a:r>
            <a:endParaRPr kumimoji="1" lang="en-US" altLang="zh-TW" sz="2800" dirty="0">
              <a:latin typeface="Gabriola" pitchFamily="82" charset="0"/>
              <a:ea typeface="標楷體" pitchFamily="65" charset="-120"/>
            </a:endParaRPr>
          </a:p>
          <a:p>
            <a:pPr marL="342900" indent="-342900" algn="just">
              <a:spcBef>
                <a:spcPct val="20000"/>
              </a:spcBef>
              <a:buFontTx/>
              <a:buChar char="•"/>
            </a:pPr>
            <a:r>
              <a:rPr kumimoji="1" lang="en-US" altLang="zh-TW" sz="2800" dirty="0">
                <a:latin typeface="Gabriola" pitchFamily="82" charset="0"/>
                <a:ea typeface="標楷體" pitchFamily="65" charset="-120"/>
              </a:rPr>
              <a:t>fix amount of on-chip ROM, RAM, I/O ports</a:t>
            </a:r>
          </a:p>
          <a:p>
            <a:pPr marL="342900" indent="-342900" algn="just">
              <a:spcBef>
                <a:spcPct val="20000"/>
              </a:spcBef>
              <a:buFontTx/>
              <a:buChar char="•"/>
            </a:pPr>
            <a:r>
              <a:rPr kumimoji="1" lang="en-US" altLang="zh-TW" sz="2800" dirty="0" smtClean="0">
                <a:latin typeface="Gabriola" pitchFamily="82" charset="0"/>
                <a:ea typeface="標楷體" pitchFamily="65" charset="-120"/>
              </a:rPr>
              <a:t>Low cost.</a:t>
            </a:r>
            <a:endParaRPr kumimoji="1" lang="en-US" altLang="zh-TW" sz="2800" dirty="0">
              <a:latin typeface="Gabriola" pitchFamily="82" charset="0"/>
              <a:ea typeface="標楷體" pitchFamily="65" charset="-120"/>
            </a:endParaRPr>
          </a:p>
          <a:p>
            <a:pPr marL="342900" indent="-342900" algn="just">
              <a:spcBef>
                <a:spcPct val="20000"/>
              </a:spcBef>
              <a:buFontTx/>
              <a:buChar char="•"/>
            </a:pPr>
            <a:r>
              <a:rPr kumimoji="1" lang="en-US" altLang="zh-TW" sz="2800" dirty="0" smtClean="0">
                <a:latin typeface="Gabriola" pitchFamily="82" charset="0"/>
                <a:ea typeface="標楷體" pitchFamily="65" charset="-120"/>
              </a:rPr>
              <a:t>Compact in size.</a:t>
            </a:r>
          </a:p>
          <a:p>
            <a:pPr marL="342900" indent="-342900" algn="just">
              <a:spcBef>
                <a:spcPct val="20000"/>
              </a:spcBef>
              <a:buFontTx/>
              <a:buChar char="•"/>
            </a:pPr>
            <a:r>
              <a:rPr kumimoji="1" lang="en-US" altLang="zh-TW" sz="2800" dirty="0" smtClean="0">
                <a:latin typeface="Gabriola" pitchFamily="82" charset="0"/>
                <a:ea typeface="標楷體" pitchFamily="65" charset="-120"/>
              </a:rPr>
              <a:t>Specific -purpose.</a:t>
            </a:r>
            <a:endParaRPr kumimoji="1" lang="en-US" altLang="zh-TW" sz="2800" dirty="0">
              <a:latin typeface="Gabriola" pitchFamily="82" charset="0"/>
              <a:ea typeface="標楷體" pitchFamily="65" charset="-12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28326"/>
          </a:xfrm>
        </p:spPr>
        <p:txBody>
          <a:bodyPr/>
          <a:lstStyle/>
          <a:p>
            <a:r>
              <a:rPr lang="en-US" b="1" dirty="0" smtClean="0">
                <a:latin typeface="Gabriola" pitchFamily="82" charset="0"/>
              </a:rPr>
              <a:t>Micro Processor:</a:t>
            </a:r>
            <a:endParaRPr lang="en-US" b="1" dirty="0">
              <a:latin typeface="Gabriola" pitchFamily="82" charset="0"/>
            </a:endParaRPr>
          </a:p>
        </p:txBody>
      </p:sp>
      <p:sp>
        <p:nvSpPr>
          <p:cNvPr id="4" name="Rectangle 3"/>
          <p:cNvSpPr>
            <a:spLocks noChangeArrowheads="1"/>
          </p:cNvSpPr>
          <p:nvPr/>
        </p:nvSpPr>
        <p:spPr bwMode="auto">
          <a:xfrm>
            <a:off x="1619250" y="3500438"/>
            <a:ext cx="1143000" cy="1981200"/>
          </a:xfrm>
          <a:prstGeom prst="rect">
            <a:avLst/>
          </a:prstGeom>
          <a:solidFill>
            <a:srgbClr val="CCFF99"/>
          </a:solidFill>
          <a:ln w="9525">
            <a:solidFill>
              <a:srgbClr val="000000"/>
            </a:solidFill>
            <a:miter lim="800000"/>
            <a:headEnd/>
            <a:tailEnd/>
          </a:ln>
          <a:effectLst/>
        </p:spPr>
        <p:txBody>
          <a:bodyPr wrap="none" anchor="ctr"/>
          <a:lstStyle/>
          <a:p>
            <a:endParaRPr lang="en-US">
              <a:solidFill>
                <a:schemeClr val="bg1"/>
              </a:solidFill>
            </a:endParaRPr>
          </a:p>
        </p:txBody>
      </p:sp>
      <p:sp>
        <p:nvSpPr>
          <p:cNvPr id="5" name="Text Box 4"/>
          <p:cNvSpPr txBox="1">
            <a:spLocks noChangeArrowheads="1"/>
          </p:cNvSpPr>
          <p:nvPr/>
        </p:nvSpPr>
        <p:spPr bwMode="auto">
          <a:xfrm>
            <a:off x="1600200" y="3581400"/>
            <a:ext cx="1295400" cy="1603375"/>
          </a:xfrm>
          <a:prstGeom prst="rect">
            <a:avLst/>
          </a:prstGeom>
          <a:noFill/>
          <a:ln w="9525">
            <a:noFill/>
            <a:miter lim="800000"/>
            <a:headEnd/>
            <a:tailEnd/>
          </a:ln>
          <a:effectLst/>
        </p:spPr>
        <p:txBody>
          <a:bodyPr>
            <a:spAutoFit/>
          </a:bodyPr>
          <a:lstStyle/>
          <a:p>
            <a:pPr fontAlgn="b">
              <a:spcBef>
                <a:spcPct val="50000"/>
              </a:spcBef>
            </a:pPr>
            <a:r>
              <a:rPr kumimoji="1" lang="en-US" altLang="zh-TW" sz="1800" b="1" dirty="0">
                <a:solidFill>
                  <a:schemeClr val="bg1"/>
                </a:solidFill>
                <a:latin typeface="Times New Roman" pitchFamily="18" charset="0"/>
                <a:ea typeface="PMingLiU" pitchFamily="18" charset="-120"/>
              </a:rPr>
              <a:t>CPU</a:t>
            </a:r>
          </a:p>
          <a:p>
            <a:pPr fontAlgn="b">
              <a:spcBef>
                <a:spcPct val="50000"/>
              </a:spcBef>
            </a:pPr>
            <a:r>
              <a:rPr kumimoji="1" lang="en-US" altLang="zh-TW" sz="1800" dirty="0">
                <a:solidFill>
                  <a:schemeClr val="bg1"/>
                </a:solidFill>
                <a:latin typeface="Times New Roman" pitchFamily="18" charset="0"/>
                <a:ea typeface="PMingLiU" pitchFamily="18" charset="-120"/>
              </a:rPr>
              <a:t>General-Purpose Micro-processor</a:t>
            </a:r>
          </a:p>
        </p:txBody>
      </p:sp>
      <p:sp>
        <p:nvSpPr>
          <p:cNvPr id="6" name="Rectangle 5"/>
          <p:cNvSpPr>
            <a:spLocks noChangeArrowheads="1"/>
          </p:cNvSpPr>
          <p:nvPr/>
        </p:nvSpPr>
        <p:spPr bwMode="auto">
          <a:xfrm>
            <a:off x="3200400" y="4114800"/>
            <a:ext cx="685800" cy="838200"/>
          </a:xfrm>
          <a:prstGeom prst="rect">
            <a:avLst/>
          </a:prstGeom>
          <a:solidFill>
            <a:srgbClr val="CCFF99"/>
          </a:solidFill>
          <a:ln w="9525">
            <a:solidFill>
              <a:srgbClr val="000000"/>
            </a:solidFill>
            <a:miter lim="800000"/>
            <a:headEnd/>
            <a:tailEnd/>
          </a:ln>
          <a:effectLst/>
        </p:spPr>
        <p:txBody>
          <a:bodyPr wrap="none" anchor="ctr"/>
          <a:lstStyle/>
          <a:p>
            <a:endParaRPr lang="en-US">
              <a:solidFill>
                <a:schemeClr val="bg1"/>
              </a:solidFill>
            </a:endParaRPr>
          </a:p>
        </p:txBody>
      </p:sp>
      <p:sp>
        <p:nvSpPr>
          <p:cNvPr id="7" name="Text Box 6"/>
          <p:cNvSpPr txBox="1">
            <a:spLocks noChangeArrowheads="1"/>
          </p:cNvSpPr>
          <p:nvPr/>
        </p:nvSpPr>
        <p:spPr bwMode="auto">
          <a:xfrm>
            <a:off x="3200400" y="4343400"/>
            <a:ext cx="838200" cy="366713"/>
          </a:xfrm>
          <a:prstGeom prst="rect">
            <a:avLst/>
          </a:prstGeom>
          <a:noFill/>
          <a:ln w="9525">
            <a:noFill/>
            <a:miter lim="800000"/>
            <a:headEnd/>
            <a:tailEnd/>
          </a:ln>
          <a:effectLst/>
        </p:spPr>
        <p:txBody>
          <a:bodyPr>
            <a:spAutoFit/>
          </a:bodyPr>
          <a:lstStyle/>
          <a:p>
            <a:pPr fontAlgn="b">
              <a:spcBef>
                <a:spcPct val="50000"/>
              </a:spcBef>
            </a:pPr>
            <a:r>
              <a:rPr kumimoji="1" lang="en-US" altLang="zh-TW" sz="1800" b="1">
                <a:solidFill>
                  <a:schemeClr val="bg1"/>
                </a:solidFill>
                <a:latin typeface="Times New Roman" pitchFamily="18" charset="0"/>
                <a:ea typeface="PMingLiU" pitchFamily="18" charset="-120"/>
              </a:rPr>
              <a:t>RAM</a:t>
            </a:r>
          </a:p>
        </p:txBody>
      </p:sp>
      <p:sp>
        <p:nvSpPr>
          <p:cNvPr id="8" name="Rectangle 7"/>
          <p:cNvSpPr>
            <a:spLocks noChangeArrowheads="1"/>
          </p:cNvSpPr>
          <p:nvPr/>
        </p:nvSpPr>
        <p:spPr bwMode="auto">
          <a:xfrm>
            <a:off x="4229100" y="4114800"/>
            <a:ext cx="685800" cy="838200"/>
          </a:xfrm>
          <a:prstGeom prst="rect">
            <a:avLst/>
          </a:prstGeom>
          <a:solidFill>
            <a:srgbClr val="CCFF99"/>
          </a:solidFill>
          <a:ln w="9525">
            <a:solidFill>
              <a:srgbClr val="000000"/>
            </a:solidFill>
            <a:miter lim="800000"/>
            <a:headEnd/>
            <a:tailEnd/>
          </a:ln>
          <a:effectLst/>
        </p:spPr>
        <p:txBody>
          <a:bodyPr wrap="none" anchor="ctr"/>
          <a:lstStyle/>
          <a:p>
            <a:endParaRPr lang="en-US">
              <a:solidFill>
                <a:schemeClr val="bg1"/>
              </a:solidFill>
            </a:endParaRPr>
          </a:p>
        </p:txBody>
      </p:sp>
      <p:sp>
        <p:nvSpPr>
          <p:cNvPr id="9" name="Text Box 8"/>
          <p:cNvSpPr txBox="1">
            <a:spLocks noChangeArrowheads="1"/>
          </p:cNvSpPr>
          <p:nvPr/>
        </p:nvSpPr>
        <p:spPr bwMode="auto">
          <a:xfrm>
            <a:off x="4229100" y="4343400"/>
            <a:ext cx="838200" cy="366713"/>
          </a:xfrm>
          <a:prstGeom prst="rect">
            <a:avLst/>
          </a:prstGeom>
          <a:noFill/>
          <a:ln w="9525">
            <a:noFill/>
            <a:miter lim="800000"/>
            <a:headEnd/>
            <a:tailEnd/>
          </a:ln>
          <a:effectLst/>
        </p:spPr>
        <p:txBody>
          <a:bodyPr>
            <a:spAutoFit/>
          </a:bodyPr>
          <a:lstStyle/>
          <a:p>
            <a:pPr fontAlgn="b">
              <a:spcBef>
                <a:spcPct val="50000"/>
              </a:spcBef>
            </a:pPr>
            <a:r>
              <a:rPr kumimoji="1" lang="en-US" altLang="zh-TW" sz="1800" b="1">
                <a:solidFill>
                  <a:schemeClr val="bg1"/>
                </a:solidFill>
                <a:latin typeface="Times New Roman" pitchFamily="18" charset="0"/>
                <a:ea typeface="PMingLiU" pitchFamily="18" charset="-120"/>
              </a:rPr>
              <a:t>ROM</a:t>
            </a:r>
          </a:p>
        </p:txBody>
      </p:sp>
      <p:sp>
        <p:nvSpPr>
          <p:cNvPr id="10" name="Rectangle 9"/>
          <p:cNvSpPr>
            <a:spLocks noChangeArrowheads="1"/>
          </p:cNvSpPr>
          <p:nvPr/>
        </p:nvSpPr>
        <p:spPr bwMode="auto">
          <a:xfrm>
            <a:off x="5334000" y="4114800"/>
            <a:ext cx="685800" cy="838200"/>
          </a:xfrm>
          <a:prstGeom prst="rect">
            <a:avLst/>
          </a:prstGeom>
          <a:solidFill>
            <a:srgbClr val="CCFF99"/>
          </a:solidFill>
          <a:ln w="9525">
            <a:solidFill>
              <a:srgbClr val="000000"/>
            </a:solidFill>
            <a:miter lim="800000"/>
            <a:headEnd/>
            <a:tailEnd/>
          </a:ln>
          <a:effectLst/>
        </p:spPr>
        <p:txBody>
          <a:bodyPr wrap="none" anchor="ctr"/>
          <a:lstStyle/>
          <a:p>
            <a:endParaRPr lang="en-US">
              <a:solidFill>
                <a:schemeClr val="bg1"/>
              </a:solidFill>
            </a:endParaRPr>
          </a:p>
        </p:txBody>
      </p:sp>
      <p:sp>
        <p:nvSpPr>
          <p:cNvPr id="11" name="Text Box 10"/>
          <p:cNvSpPr txBox="1">
            <a:spLocks noChangeArrowheads="1"/>
          </p:cNvSpPr>
          <p:nvPr/>
        </p:nvSpPr>
        <p:spPr bwMode="auto">
          <a:xfrm>
            <a:off x="5334000" y="4267200"/>
            <a:ext cx="838200" cy="641350"/>
          </a:xfrm>
          <a:prstGeom prst="rect">
            <a:avLst/>
          </a:prstGeom>
          <a:noFill/>
          <a:ln w="9525">
            <a:noFill/>
            <a:miter lim="800000"/>
            <a:headEnd/>
            <a:tailEnd/>
          </a:ln>
          <a:effectLst/>
        </p:spPr>
        <p:txBody>
          <a:bodyPr>
            <a:spAutoFit/>
          </a:bodyPr>
          <a:lstStyle/>
          <a:p>
            <a:pPr fontAlgn="b">
              <a:spcBef>
                <a:spcPct val="50000"/>
              </a:spcBef>
            </a:pPr>
            <a:r>
              <a:rPr kumimoji="1" lang="en-US" altLang="zh-TW" sz="1800" b="1">
                <a:solidFill>
                  <a:schemeClr val="bg1"/>
                </a:solidFill>
                <a:latin typeface="Times New Roman" pitchFamily="18" charset="0"/>
                <a:ea typeface="PMingLiU" pitchFamily="18" charset="-120"/>
              </a:rPr>
              <a:t>I/O Port</a:t>
            </a:r>
          </a:p>
        </p:txBody>
      </p:sp>
      <p:sp>
        <p:nvSpPr>
          <p:cNvPr id="12" name="Rectangle 11"/>
          <p:cNvSpPr>
            <a:spLocks noChangeArrowheads="1"/>
          </p:cNvSpPr>
          <p:nvPr/>
        </p:nvSpPr>
        <p:spPr bwMode="auto">
          <a:xfrm>
            <a:off x="6400800" y="4114800"/>
            <a:ext cx="762000" cy="838200"/>
          </a:xfrm>
          <a:prstGeom prst="rect">
            <a:avLst/>
          </a:prstGeom>
          <a:solidFill>
            <a:srgbClr val="CCFF99"/>
          </a:solidFill>
          <a:ln w="9525">
            <a:solidFill>
              <a:srgbClr val="000000"/>
            </a:solidFill>
            <a:miter lim="800000"/>
            <a:headEnd/>
            <a:tailEnd/>
          </a:ln>
          <a:effectLst/>
        </p:spPr>
        <p:txBody>
          <a:bodyPr wrap="none" anchor="ctr"/>
          <a:lstStyle/>
          <a:p>
            <a:endParaRPr lang="en-US">
              <a:solidFill>
                <a:schemeClr val="bg1"/>
              </a:solidFill>
            </a:endParaRPr>
          </a:p>
        </p:txBody>
      </p:sp>
      <p:sp>
        <p:nvSpPr>
          <p:cNvPr id="13" name="Text Box 12"/>
          <p:cNvSpPr txBox="1">
            <a:spLocks noChangeArrowheads="1"/>
          </p:cNvSpPr>
          <p:nvPr/>
        </p:nvSpPr>
        <p:spPr bwMode="auto">
          <a:xfrm>
            <a:off x="6400800" y="4343400"/>
            <a:ext cx="838200" cy="366713"/>
          </a:xfrm>
          <a:prstGeom prst="rect">
            <a:avLst/>
          </a:prstGeom>
          <a:noFill/>
          <a:ln w="9525">
            <a:noFill/>
            <a:miter lim="800000"/>
            <a:headEnd/>
            <a:tailEnd/>
          </a:ln>
          <a:effectLst/>
        </p:spPr>
        <p:txBody>
          <a:bodyPr>
            <a:spAutoFit/>
          </a:bodyPr>
          <a:lstStyle/>
          <a:p>
            <a:pPr fontAlgn="b">
              <a:spcBef>
                <a:spcPct val="50000"/>
              </a:spcBef>
            </a:pPr>
            <a:r>
              <a:rPr kumimoji="1" lang="en-US" altLang="zh-TW" sz="1800" b="1">
                <a:solidFill>
                  <a:schemeClr val="bg1"/>
                </a:solidFill>
                <a:latin typeface="Times New Roman" pitchFamily="18" charset="0"/>
                <a:ea typeface="PMingLiU" pitchFamily="18" charset="-120"/>
              </a:rPr>
              <a:t>Timer</a:t>
            </a:r>
          </a:p>
        </p:txBody>
      </p:sp>
      <p:sp>
        <p:nvSpPr>
          <p:cNvPr id="14" name="Rectangle 13"/>
          <p:cNvSpPr>
            <a:spLocks noChangeArrowheads="1"/>
          </p:cNvSpPr>
          <p:nvPr/>
        </p:nvSpPr>
        <p:spPr bwMode="auto">
          <a:xfrm>
            <a:off x="7467600" y="4114800"/>
            <a:ext cx="838200" cy="838200"/>
          </a:xfrm>
          <a:prstGeom prst="rect">
            <a:avLst/>
          </a:prstGeom>
          <a:solidFill>
            <a:srgbClr val="FFCC99"/>
          </a:solidFill>
          <a:ln w="9525">
            <a:solidFill>
              <a:schemeClr val="tx1"/>
            </a:solidFill>
            <a:miter lim="800000"/>
            <a:headEnd/>
            <a:tailEnd/>
          </a:ln>
          <a:effectLst/>
        </p:spPr>
        <p:txBody>
          <a:bodyPr wrap="none" anchor="ctr"/>
          <a:lstStyle/>
          <a:p>
            <a:endParaRPr lang="en-US">
              <a:solidFill>
                <a:schemeClr val="bg1"/>
              </a:solidFill>
            </a:endParaRPr>
          </a:p>
        </p:txBody>
      </p:sp>
      <p:sp>
        <p:nvSpPr>
          <p:cNvPr id="15" name="Text Box 14"/>
          <p:cNvSpPr txBox="1">
            <a:spLocks noChangeArrowheads="1"/>
          </p:cNvSpPr>
          <p:nvPr/>
        </p:nvSpPr>
        <p:spPr bwMode="auto">
          <a:xfrm>
            <a:off x="7467600" y="4038600"/>
            <a:ext cx="838200" cy="925513"/>
          </a:xfrm>
          <a:prstGeom prst="rect">
            <a:avLst/>
          </a:prstGeom>
          <a:solidFill>
            <a:srgbClr val="CCFF99"/>
          </a:solidFill>
          <a:ln w="9525">
            <a:solidFill>
              <a:srgbClr val="000000"/>
            </a:solidFill>
            <a:miter lim="800000"/>
            <a:headEnd/>
            <a:tailEnd/>
          </a:ln>
          <a:effectLst/>
        </p:spPr>
        <p:txBody>
          <a:bodyPr>
            <a:spAutoFit/>
          </a:bodyPr>
          <a:lstStyle/>
          <a:p>
            <a:pPr fontAlgn="b">
              <a:spcBef>
                <a:spcPct val="50000"/>
              </a:spcBef>
            </a:pPr>
            <a:r>
              <a:rPr kumimoji="1" lang="en-US" altLang="zh-TW" sz="1800" b="1" dirty="0">
                <a:solidFill>
                  <a:schemeClr val="bg1"/>
                </a:solidFill>
                <a:latin typeface="Times New Roman" pitchFamily="18" charset="0"/>
                <a:ea typeface="PMingLiU" pitchFamily="18" charset="-120"/>
              </a:rPr>
              <a:t>Serial COM Port</a:t>
            </a:r>
          </a:p>
        </p:txBody>
      </p:sp>
      <p:sp>
        <p:nvSpPr>
          <p:cNvPr id="16" name="Line 15"/>
          <p:cNvSpPr>
            <a:spLocks noChangeShapeType="1"/>
          </p:cNvSpPr>
          <p:nvPr/>
        </p:nvSpPr>
        <p:spPr bwMode="auto">
          <a:xfrm>
            <a:off x="2743200" y="5181600"/>
            <a:ext cx="5105400" cy="0"/>
          </a:xfrm>
          <a:prstGeom prst="line">
            <a:avLst/>
          </a:prstGeom>
          <a:noFill/>
          <a:ln w="9525">
            <a:solidFill>
              <a:srgbClr val="000000"/>
            </a:solidFill>
            <a:round/>
            <a:headEnd/>
            <a:tailEnd/>
          </a:ln>
          <a:effectLst/>
        </p:spPr>
        <p:txBody>
          <a:bodyPr/>
          <a:lstStyle/>
          <a:p>
            <a:endParaRPr lang="en-US">
              <a:solidFill>
                <a:schemeClr val="bg1"/>
              </a:solidFill>
            </a:endParaRPr>
          </a:p>
        </p:txBody>
      </p:sp>
      <p:sp>
        <p:nvSpPr>
          <p:cNvPr id="17" name="Line 16"/>
          <p:cNvSpPr>
            <a:spLocks noChangeShapeType="1"/>
          </p:cNvSpPr>
          <p:nvPr/>
        </p:nvSpPr>
        <p:spPr bwMode="auto">
          <a:xfrm>
            <a:off x="3581400" y="4953000"/>
            <a:ext cx="0" cy="228600"/>
          </a:xfrm>
          <a:prstGeom prst="line">
            <a:avLst/>
          </a:prstGeom>
          <a:noFill/>
          <a:ln w="9525">
            <a:solidFill>
              <a:srgbClr val="000000"/>
            </a:solidFill>
            <a:round/>
            <a:headEnd/>
            <a:tailEnd/>
          </a:ln>
          <a:effectLst/>
        </p:spPr>
        <p:txBody>
          <a:bodyPr/>
          <a:lstStyle/>
          <a:p>
            <a:endParaRPr lang="en-US">
              <a:solidFill>
                <a:schemeClr val="bg1"/>
              </a:solidFill>
            </a:endParaRPr>
          </a:p>
        </p:txBody>
      </p:sp>
      <p:sp>
        <p:nvSpPr>
          <p:cNvPr id="18" name="Line 17"/>
          <p:cNvSpPr>
            <a:spLocks noChangeShapeType="1"/>
          </p:cNvSpPr>
          <p:nvPr/>
        </p:nvSpPr>
        <p:spPr bwMode="auto">
          <a:xfrm>
            <a:off x="4572000" y="4953000"/>
            <a:ext cx="0" cy="228600"/>
          </a:xfrm>
          <a:prstGeom prst="line">
            <a:avLst/>
          </a:prstGeom>
          <a:noFill/>
          <a:ln w="9525">
            <a:solidFill>
              <a:srgbClr val="000000"/>
            </a:solidFill>
            <a:round/>
            <a:headEnd/>
            <a:tailEnd/>
          </a:ln>
          <a:effectLst/>
        </p:spPr>
        <p:txBody>
          <a:bodyPr/>
          <a:lstStyle/>
          <a:p>
            <a:endParaRPr lang="en-US">
              <a:solidFill>
                <a:schemeClr val="bg1"/>
              </a:solidFill>
            </a:endParaRPr>
          </a:p>
        </p:txBody>
      </p:sp>
      <p:sp>
        <p:nvSpPr>
          <p:cNvPr id="19" name="Line 18"/>
          <p:cNvSpPr>
            <a:spLocks noChangeShapeType="1"/>
          </p:cNvSpPr>
          <p:nvPr/>
        </p:nvSpPr>
        <p:spPr bwMode="auto">
          <a:xfrm>
            <a:off x="3581400" y="3886200"/>
            <a:ext cx="0" cy="228600"/>
          </a:xfrm>
          <a:prstGeom prst="line">
            <a:avLst/>
          </a:prstGeom>
          <a:noFill/>
          <a:ln w="9525">
            <a:solidFill>
              <a:srgbClr val="000000"/>
            </a:solidFill>
            <a:round/>
            <a:headEnd/>
            <a:tailEnd/>
          </a:ln>
          <a:effectLst/>
        </p:spPr>
        <p:txBody>
          <a:bodyPr/>
          <a:lstStyle/>
          <a:p>
            <a:endParaRPr lang="en-US">
              <a:solidFill>
                <a:schemeClr val="bg1"/>
              </a:solidFill>
            </a:endParaRPr>
          </a:p>
        </p:txBody>
      </p:sp>
      <p:sp>
        <p:nvSpPr>
          <p:cNvPr id="20" name="Line 19"/>
          <p:cNvSpPr>
            <a:spLocks noChangeShapeType="1"/>
          </p:cNvSpPr>
          <p:nvPr/>
        </p:nvSpPr>
        <p:spPr bwMode="auto">
          <a:xfrm>
            <a:off x="4572000" y="3886200"/>
            <a:ext cx="0" cy="228600"/>
          </a:xfrm>
          <a:prstGeom prst="line">
            <a:avLst/>
          </a:prstGeom>
          <a:noFill/>
          <a:ln w="9525">
            <a:solidFill>
              <a:srgbClr val="000000"/>
            </a:solidFill>
            <a:round/>
            <a:headEnd/>
            <a:tailEnd/>
          </a:ln>
          <a:effectLst/>
        </p:spPr>
        <p:txBody>
          <a:bodyPr/>
          <a:lstStyle/>
          <a:p>
            <a:endParaRPr lang="en-US">
              <a:solidFill>
                <a:schemeClr val="bg1"/>
              </a:solidFill>
            </a:endParaRPr>
          </a:p>
        </p:txBody>
      </p:sp>
      <p:sp>
        <p:nvSpPr>
          <p:cNvPr id="21" name="Line 20"/>
          <p:cNvSpPr>
            <a:spLocks noChangeShapeType="1"/>
          </p:cNvSpPr>
          <p:nvPr/>
        </p:nvSpPr>
        <p:spPr bwMode="auto">
          <a:xfrm>
            <a:off x="5715000" y="4953000"/>
            <a:ext cx="0" cy="228600"/>
          </a:xfrm>
          <a:prstGeom prst="line">
            <a:avLst/>
          </a:prstGeom>
          <a:noFill/>
          <a:ln w="9525">
            <a:solidFill>
              <a:srgbClr val="000000"/>
            </a:solidFill>
            <a:round/>
            <a:headEnd/>
            <a:tailEnd/>
          </a:ln>
          <a:effectLst/>
        </p:spPr>
        <p:txBody>
          <a:bodyPr/>
          <a:lstStyle/>
          <a:p>
            <a:endParaRPr lang="en-US">
              <a:solidFill>
                <a:schemeClr val="bg1"/>
              </a:solidFill>
            </a:endParaRPr>
          </a:p>
        </p:txBody>
      </p:sp>
      <p:sp>
        <p:nvSpPr>
          <p:cNvPr id="22" name="Line 21"/>
          <p:cNvSpPr>
            <a:spLocks noChangeShapeType="1"/>
          </p:cNvSpPr>
          <p:nvPr/>
        </p:nvSpPr>
        <p:spPr bwMode="auto">
          <a:xfrm flipH="1">
            <a:off x="5651500" y="3886200"/>
            <a:ext cx="63500" cy="263525"/>
          </a:xfrm>
          <a:prstGeom prst="line">
            <a:avLst/>
          </a:prstGeom>
          <a:noFill/>
          <a:ln w="9525">
            <a:solidFill>
              <a:srgbClr val="000000"/>
            </a:solidFill>
            <a:round/>
            <a:headEnd/>
            <a:tailEnd/>
          </a:ln>
          <a:effectLst/>
        </p:spPr>
        <p:txBody>
          <a:bodyPr/>
          <a:lstStyle/>
          <a:p>
            <a:endParaRPr lang="en-US">
              <a:solidFill>
                <a:schemeClr val="bg1"/>
              </a:solidFill>
            </a:endParaRPr>
          </a:p>
        </p:txBody>
      </p:sp>
      <p:sp>
        <p:nvSpPr>
          <p:cNvPr id="23" name="Line 22"/>
          <p:cNvSpPr>
            <a:spLocks noChangeShapeType="1"/>
          </p:cNvSpPr>
          <p:nvPr/>
        </p:nvSpPr>
        <p:spPr bwMode="auto">
          <a:xfrm>
            <a:off x="6781800" y="4953000"/>
            <a:ext cx="0" cy="228600"/>
          </a:xfrm>
          <a:prstGeom prst="line">
            <a:avLst/>
          </a:prstGeom>
          <a:noFill/>
          <a:ln w="9525">
            <a:solidFill>
              <a:srgbClr val="000000"/>
            </a:solidFill>
            <a:round/>
            <a:headEnd/>
            <a:tailEnd/>
          </a:ln>
          <a:effectLst/>
        </p:spPr>
        <p:txBody>
          <a:bodyPr/>
          <a:lstStyle/>
          <a:p>
            <a:endParaRPr lang="en-US">
              <a:solidFill>
                <a:schemeClr val="bg1"/>
              </a:solidFill>
            </a:endParaRPr>
          </a:p>
        </p:txBody>
      </p:sp>
      <p:sp>
        <p:nvSpPr>
          <p:cNvPr id="24" name="Line 23"/>
          <p:cNvSpPr>
            <a:spLocks noChangeShapeType="1"/>
          </p:cNvSpPr>
          <p:nvPr/>
        </p:nvSpPr>
        <p:spPr bwMode="auto">
          <a:xfrm flipH="1">
            <a:off x="6732588" y="3886200"/>
            <a:ext cx="49212" cy="263525"/>
          </a:xfrm>
          <a:prstGeom prst="line">
            <a:avLst/>
          </a:prstGeom>
          <a:noFill/>
          <a:ln w="9525">
            <a:solidFill>
              <a:srgbClr val="000000"/>
            </a:solidFill>
            <a:round/>
            <a:headEnd/>
            <a:tailEnd/>
          </a:ln>
          <a:effectLst/>
        </p:spPr>
        <p:txBody>
          <a:bodyPr/>
          <a:lstStyle/>
          <a:p>
            <a:endParaRPr lang="en-US">
              <a:solidFill>
                <a:schemeClr val="bg1"/>
              </a:solidFill>
            </a:endParaRPr>
          </a:p>
        </p:txBody>
      </p:sp>
      <p:sp>
        <p:nvSpPr>
          <p:cNvPr id="25" name="Line 24"/>
          <p:cNvSpPr>
            <a:spLocks noChangeShapeType="1"/>
          </p:cNvSpPr>
          <p:nvPr/>
        </p:nvSpPr>
        <p:spPr bwMode="auto">
          <a:xfrm>
            <a:off x="7848599" y="3886200"/>
            <a:ext cx="45719" cy="152400"/>
          </a:xfrm>
          <a:prstGeom prst="line">
            <a:avLst/>
          </a:prstGeom>
          <a:noFill/>
          <a:ln w="9525">
            <a:solidFill>
              <a:srgbClr val="000000"/>
            </a:solidFill>
            <a:round/>
            <a:headEnd/>
            <a:tailEnd/>
          </a:ln>
          <a:effectLst/>
        </p:spPr>
        <p:txBody>
          <a:bodyPr/>
          <a:lstStyle/>
          <a:p>
            <a:endParaRPr lang="en-US">
              <a:solidFill>
                <a:schemeClr val="bg1"/>
              </a:solidFill>
            </a:endParaRPr>
          </a:p>
        </p:txBody>
      </p:sp>
      <p:sp>
        <p:nvSpPr>
          <p:cNvPr id="26" name="Line 25"/>
          <p:cNvSpPr>
            <a:spLocks noChangeShapeType="1"/>
          </p:cNvSpPr>
          <p:nvPr/>
        </p:nvSpPr>
        <p:spPr bwMode="auto">
          <a:xfrm>
            <a:off x="7848600" y="4953000"/>
            <a:ext cx="0" cy="228600"/>
          </a:xfrm>
          <a:prstGeom prst="line">
            <a:avLst/>
          </a:prstGeom>
          <a:noFill/>
          <a:ln w="9525">
            <a:solidFill>
              <a:srgbClr val="000000"/>
            </a:solidFill>
            <a:round/>
            <a:headEnd/>
            <a:tailEnd/>
          </a:ln>
          <a:effectLst/>
        </p:spPr>
        <p:txBody>
          <a:bodyPr/>
          <a:lstStyle/>
          <a:p>
            <a:endParaRPr lang="en-US">
              <a:solidFill>
                <a:schemeClr val="bg1"/>
              </a:solidFill>
            </a:endParaRPr>
          </a:p>
        </p:txBody>
      </p:sp>
      <p:sp>
        <p:nvSpPr>
          <p:cNvPr id="27" name="Line 26"/>
          <p:cNvSpPr>
            <a:spLocks noChangeShapeType="1"/>
          </p:cNvSpPr>
          <p:nvPr/>
        </p:nvSpPr>
        <p:spPr bwMode="auto">
          <a:xfrm>
            <a:off x="2743200" y="3886200"/>
            <a:ext cx="5105400" cy="0"/>
          </a:xfrm>
          <a:prstGeom prst="line">
            <a:avLst/>
          </a:prstGeom>
          <a:noFill/>
          <a:ln w="9525">
            <a:solidFill>
              <a:srgbClr val="000000"/>
            </a:solidFill>
            <a:round/>
            <a:headEnd/>
            <a:tailEnd/>
          </a:ln>
          <a:effectLst/>
        </p:spPr>
        <p:txBody>
          <a:bodyPr/>
          <a:lstStyle/>
          <a:p>
            <a:endParaRPr lang="en-US">
              <a:solidFill>
                <a:schemeClr val="bg1"/>
              </a:solidFill>
            </a:endParaRPr>
          </a:p>
        </p:txBody>
      </p:sp>
      <p:sp>
        <p:nvSpPr>
          <p:cNvPr id="28" name="Text Box 27"/>
          <p:cNvSpPr txBox="1">
            <a:spLocks noChangeArrowheads="1"/>
          </p:cNvSpPr>
          <p:nvPr/>
        </p:nvSpPr>
        <p:spPr bwMode="auto">
          <a:xfrm>
            <a:off x="3048000" y="3429000"/>
            <a:ext cx="1219200" cy="366713"/>
          </a:xfrm>
          <a:prstGeom prst="rect">
            <a:avLst/>
          </a:prstGeom>
          <a:noFill/>
          <a:ln w="9525">
            <a:noFill/>
            <a:miter lim="800000"/>
            <a:headEnd/>
            <a:tailEnd/>
          </a:ln>
          <a:effectLst/>
        </p:spPr>
        <p:txBody>
          <a:bodyPr>
            <a:spAutoFit/>
          </a:bodyPr>
          <a:lstStyle/>
          <a:p>
            <a:pPr fontAlgn="b">
              <a:spcBef>
                <a:spcPct val="50000"/>
              </a:spcBef>
            </a:pPr>
            <a:r>
              <a:rPr kumimoji="1" lang="en-US" altLang="zh-TW" sz="1800" b="1">
                <a:solidFill>
                  <a:schemeClr val="bg1"/>
                </a:solidFill>
                <a:latin typeface="Times New Roman" pitchFamily="18" charset="0"/>
                <a:ea typeface="PMingLiU" pitchFamily="18" charset="-120"/>
              </a:rPr>
              <a:t>Data Bus</a:t>
            </a:r>
          </a:p>
        </p:txBody>
      </p:sp>
      <p:sp>
        <p:nvSpPr>
          <p:cNvPr id="29" name="Text Box 28"/>
          <p:cNvSpPr txBox="1">
            <a:spLocks noChangeArrowheads="1"/>
          </p:cNvSpPr>
          <p:nvPr/>
        </p:nvSpPr>
        <p:spPr bwMode="auto">
          <a:xfrm>
            <a:off x="3124200" y="5257800"/>
            <a:ext cx="1828800" cy="366713"/>
          </a:xfrm>
          <a:prstGeom prst="rect">
            <a:avLst/>
          </a:prstGeom>
          <a:noFill/>
          <a:ln w="9525">
            <a:noFill/>
            <a:miter lim="800000"/>
            <a:headEnd/>
            <a:tailEnd/>
          </a:ln>
          <a:effectLst/>
        </p:spPr>
        <p:txBody>
          <a:bodyPr>
            <a:spAutoFit/>
          </a:bodyPr>
          <a:lstStyle/>
          <a:p>
            <a:pPr fontAlgn="b">
              <a:spcBef>
                <a:spcPct val="50000"/>
              </a:spcBef>
            </a:pPr>
            <a:r>
              <a:rPr kumimoji="1" lang="en-US" altLang="zh-TW" sz="1800" b="1" dirty="0">
                <a:latin typeface="Gabriola" pitchFamily="82" charset="0"/>
                <a:ea typeface="PMingLiU" pitchFamily="18" charset="-120"/>
              </a:rPr>
              <a:t>Address Bus</a:t>
            </a:r>
          </a:p>
        </p:txBody>
      </p:sp>
      <p:sp>
        <p:nvSpPr>
          <p:cNvPr id="30" name="Text Box 29"/>
          <p:cNvSpPr txBox="1">
            <a:spLocks noChangeArrowheads="1"/>
          </p:cNvSpPr>
          <p:nvPr/>
        </p:nvSpPr>
        <p:spPr bwMode="auto">
          <a:xfrm>
            <a:off x="1619250" y="5734050"/>
            <a:ext cx="6400800" cy="400110"/>
          </a:xfrm>
          <a:prstGeom prst="rect">
            <a:avLst/>
          </a:prstGeom>
          <a:noFill/>
          <a:ln w="9525">
            <a:noFill/>
            <a:miter lim="800000"/>
            <a:headEnd/>
            <a:tailEnd/>
          </a:ln>
          <a:effectLst/>
        </p:spPr>
        <p:txBody>
          <a:bodyPr>
            <a:spAutoFit/>
          </a:bodyPr>
          <a:lstStyle/>
          <a:p>
            <a:pPr fontAlgn="b">
              <a:spcBef>
                <a:spcPct val="50000"/>
              </a:spcBef>
            </a:pPr>
            <a:r>
              <a:rPr kumimoji="1" lang="en-US" altLang="zh-TW" sz="2000" dirty="0">
                <a:latin typeface="Gabriola" pitchFamily="82" charset="0"/>
                <a:ea typeface="PMingLiU" pitchFamily="18" charset="-120"/>
              </a:rPr>
              <a:t>General-Purpose Microprocessor System</a:t>
            </a:r>
          </a:p>
        </p:txBody>
      </p:sp>
      <p:sp>
        <p:nvSpPr>
          <p:cNvPr id="31" name="Rectangle 30"/>
          <p:cNvSpPr txBox="1">
            <a:spLocks noChangeArrowheads="1"/>
          </p:cNvSpPr>
          <p:nvPr/>
        </p:nvSpPr>
        <p:spPr>
          <a:xfrm>
            <a:off x="457200" y="1447800"/>
            <a:ext cx="7245350" cy="1563688"/>
          </a:xfrm>
          <a:prstGeom prst="rect">
            <a:avLst/>
          </a:prstGeom>
        </p:spPr>
        <p:txBody>
          <a:bodyPr vert="horz" anchor="t">
            <a:normAutofit/>
          </a:bodyPr>
          <a:lstStyle/>
          <a:p>
            <a:pPr marL="448056" marR="0" lvl="0" indent="-384048" algn="l" defTabSz="914400" rtl="0" eaLnBrk="1" fontAlgn="auto" latinLnBrk="0" hangingPunct="1">
              <a:lnSpc>
                <a:spcPct val="100000"/>
              </a:lnSpc>
              <a:spcBef>
                <a:spcPct val="20000"/>
              </a:spcBef>
              <a:spcAft>
                <a:spcPts val="0"/>
              </a:spcAft>
              <a:buClrTx/>
              <a:buSzPct val="80000"/>
              <a:buFont typeface="Arial" pitchFamily="34" charset="0"/>
              <a:buChar char="•"/>
              <a:tabLst/>
              <a:defRPr/>
            </a:pPr>
            <a:r>
              <a:rPr kumimoji="0" lang="en-US" altLang="zh-TW" sz="2800" b="0" i="0" u="none" strike="noStrike" kern="1200" cap="none" spc="0" normalizeH="0" baseline="0" noProof="0" dirty="0" smtClean="0">
                <a:ln>
                  <a:noFill/>
                </a:ln>
                <a:effectLst/>
                <a:uLnTx/>
                <a:uFillTx/>
                <a:latin typeface="Gabriola" pitchFamily="82" charset="0"/>
                <a:ea typeface="PMingLiU" pitchFamily="18" charset="-120"/>
              </a:rPr>
              <a:t>CPU for Computers</a:t>
            </a:r>
          </a:p>
          <a:p>
            <a:pPr marL="448056" marR="0" lvl="0" indent="-384048" algn="l" defTabSz="914400" rtl="0" eaLnBrk="1" fontAlgn="auto" latinLnBrk="0" hangingPunct="1">
              <a:lnSpc>
                <a:spcPct val="100000"/>
              </a:lnSpc>
              <a:spcBef>
                <a:spcPct val="20000"/>
              </a:spcBef>
              <a:spcAft>
                <a:spcPts val="0"/>
              </a:spcAft>
              <a:buClrTx/>
              <a:buSzPct val="80000"/>
              <a:buFont typeface="Arial" pitchFamily="34" charset="0"/>
              <a:buChar char="•"/>
              <a:tabLst/>
              <a:defRPr/>
            </a:pPr>
            <a:r>
              <a:rPr kumimoji="0" lang="en-US" altLang="zh-TW" sz="2800" b="0" i="0" u="none" strike="noStrike" kern="1200" cap="none" spc="0" normalizeH="0" baseline="0" noProof="0" dirty="0" smtClean="0">
                <a:ln>
                  <a:noFill/>
                </a:ln>
                <a:effectLst/>
                <a:uLnTx/>
                <a:uFillTx/>
                <a:latin typeface="Gabriola" pitchFamily="82" charset="0"/>
                <a:ea typeface="PMingLiU" pitchFamily="18" charset="-120"/>
              </a:rPr>
              <a:t>No RAM, ROM, I/O on CPU chip itself</a:t>
            </a:r>
          </a:p>
          <a:p>
            <a:pPr marL="448056" marR="0" lvl="0" indent="-384048" algn="l" defTabSz="914400" rtl="0" eaLnBrk="1" fontAlgn="auto" latinLnBrk="0" hangingPunct="1">
              <a:lnSpc>
                <a:spcPct val="100000"/>
              </a:lnSpc>
              <a:spcBef>
                <a:spcPct val="20000"/>
              </a:spcBef>
              <a:spcAft>
                <a:spcPts val="0"/>
              </a:spcAft>
              <a:buClrTx/>
              <a:buSzPct val="80000"/>
              <a:buFont typeface="Arial" pitchFamily="34" charset="0"/>
              <a:buChar char="•"/>
              <a:tabLst/>
              <a:defRPr/>
            </a:pPr>
            <a:r>
              <a:rPr kumimoji="0" lang="en-US" altLang="zh-TW" sz="2800" b="0" i="0" u="none" strike="noStrike" kern="1200" cap="none" spc="0" normalizeH="0" baseline="0" noProof="0" dirty="0" smtClean="0">
                <a:ln>
                  <a:noFill/>
                </a:ln>
                <a:effectLst/>
                <a:uLnTx/>
                <a:uFillTx/>
                <a:latin typeface="Gabriola" pitchFamily="82" charset="0"/>
                <a:ea typeface="PMingLiU" pitchFamily="18" charset="-120"/>
              </a:rPr>
              <a:t>Example</a:t>
            </a:r>
            <a:r>
              <a:rPr kumimoji="0" lang="zh-TW" altLang="en-US" sz="2800" b="0" i="0" u="none" strike="noStrike" kern="1200" cap="none" spc="0" normalizeH="0" baseline="0" noProof="0" dirty="0" smtClean="0">
                <a:ln>
                  <a:noFill/>
                </a:ln>
                <a:effectLst/>
                <a:uLnTx/>
                <a:uFillTx/>
                <a:latin typeface="Gabriola" pitchFamily="82" charset="0"/>
                <a:ea typeface="PMingLiU" pitchFamily="18" charset="-120"/>
              </a:rPr>
              <a:t>：</a:t>
            </a:r>
            <a:r>
              <a:rPr kumimoji="0" lang="en-US" altLang="zh-TW" sz="2800" b="0" i="0" u="none" strike="noStrike" kern="1200" cap="none" spc="0" normalizeH="0" baseline="0" noProof="0" dirty="0" smtClean="0">
                <a:ln>
                  <a:noFill/>
                </a:ln>
                <a:effectLst/>
                <a:uLnTx/>
                <a:uFillTx/>
                <a:latin typeface="Gabriola" pitchFamily="82" charset="0"/>
                <a:ea typeface="PMingLiU" pitchFamily="18" charset="-120"/>
              </a:rPr>
              <a:t>Intel’s x86, Motorola’s 680x0</a:t>
            </a:r>
            <a:endParaRPr kumimoji="0" lang="en-US" altLang="zh-TW" sz="2800" b="0" i="0" u="none" strike="noStrike" kern="1200" cap="none" spc="0" normalizeH="0" baseline="0" noProof="0" dirty="0">
              <a:ln>
                <a:noFill/>
              </a:ln>
              <a:effectLst/>
              <a:uLnTx/>
              <a:uFillTx/>
              <a:latin typeface="Gabriola" pitchFamily="82" charset="0"/>
              <a:ea typeface="PMingLiU" pitchFamily="18" charset="-120"/>
            </a:endParaRPr>
          </a:p>
        </p:txBody>
      </p:sp>
      <p:sp>
        <p:nvSpPr>
          <p:cNvPr id="32" name="Rectangle 32"/>
          <p:cNvSpPr>
            <a:spLocks noChangeArrowheads="1"/>
          </p:cNvSpPr>
          <p:nvPr/>
        </p:nvSpPr>
        <p:spPr bwMode="auto">
          <a:xfrm>
            <a:off x="228600" y="914400"/>
            <a:ext cx="6781800" cy="553998"/>
          </a:xfrm>
          <a:prstGeom prst="rect">
            <a:avLst/>
          </a:prstGeom>
          <a:noFill/>
          <a:ln w="12700">
            <a:noFill/>
            <a:miter lim="800000"/>
            <a:headEnd type="none" w="sm" len="sm"/>
            <a:tailEnd type="none" w="sm" len="sm"/>
          </a:ln>
          <a:effectLst/>
        </p:spPr>
        <p:txBody>
          <a:bodyPr wrap="square">
            <a:spAutoFit/>
          </a:bodyPr>
          <a:lstStyle/>
          <a:p>
            <a:r>
              <a:rPr lang="en-US" altLang="zh-TW" sz="3000" dirty="0">
                <a:solidFill>
                  <a:schemeClr val="bg1"/>
                </a:solidFill>
                <a:latin typeface="Times New Roman" pitchFamily="18" charset="0"/>
                <a:ea typeface="PMingLiU" pitchFamily="18" charset="-120"/>
                <a:cs typeface="Times New Roman" pitchFamily="18" charset="0"/>
              </a:rPr>
              <a:t>General-purpose microprocessor</a:t>
            </a:r>
            <a:endParaRPr lang="en-US" sz="3000" dirty="0">
              <a:solidFill>
                <a:schemeClr val="bg1"/>
              </a:solidFill>
              <a:latin typeface="Times New Roman" pitchFamily="18" charset="0"/>
              <a:ea typeface="PMingLiU" pitchFamily="18" charset="-12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056926"/>
          </a:xfrm>
        </p:spPr>
        <p:txBody>
          <a:bodyPr/>
          <a:lstStyle/>
          <a:p>
            <a:r>
              <a:rPr lang="en-US" b="1" dirty="0" smtClean="0">
                <a:latin typeface="Gabriola" pitchFamily="82" charset="0"/>
              </a:rPr>
              <a:t>Micro Controller:</a:t>
            </a:r>
            <a:endParaRPr lang="en-US" b="1" dirty="0">
              <a:latin typeface="Gabriola" pitchFamily="82" charset="0"/>
            </a:endParaRPr>
          </a:p>
        </p:txBody>
      </p:sp>
      <p:sp>
        <p:nvSpPr>
          <p:cNvPr id="4" name="Rectangle 3"/>
          <p:cNvSpPr>
            <a:spLocks noChangeArrowheads="1"/>
          </p:cNvSpPr>
          <p:nvPr/>
        </p:nvSpPr>
        <p:spPr bwMode="auto">
          <a:xfrm>
            <a:off x="1779587" y="3322637"/>
            <a:ext cx="762000" cy="838200"/>
          </a:xfrm>
          <a:prstGeom prst="rect">
            <a:avLst/>
          </a:prstGeom>
          <a:solidFill>
            <a:srgbClr val="CCFF99"/>
          </a:solidFill>
          <a:ln w="9525">
            <a:solidFill>
              <a:srgbClr val="000000"/>
            </a:solidFill>
            <a:miter lim="800000"/>
            <a:headEnd/>
            <a:tailEnd/>
          </a:ln>
          <a:effectLst/>
        </p:spPr>
        <p:txBody>
          <a:bodyPr wrap="none" anchor="ctr"/>
          <a:lstStyle/>
          <a:p>
            <a:endParaRPr lang="en-US">
              <a:solidFill>
                <a:schemeClr val="bg1"/>
              </a:solidFill>
            </a:endParaRPr>
          </a:p>
        </p:txBody>
      </p:sp>
      <p:sp>
        <p:nvSpPr>
          <p:cNvPr id="5" name="Text Box 4"/>
          <p:cNvSpPr txBox="1">
            <a:spLocks noChangeArrowheads="1"/>
          </p:cNvSpPr>
          <p:nvPr/>
        </p:nvSpPr>
        <p:spPr bwMode="auto">
          <a:xfrm>
            <a:off x="1779587" y="3551237"/>
            <a:ext cx="914400" cy="366713"/>
          </a:xfrm>
          <a:prstGeom prst="rect">
            <a:avLst/>
          </a:prstGeom>
          <a:noFill/>
          <a:ln w="9525">
            <a:noFill/>
            <a:miter lim="800000"/>
            <a:headEnd/>
            <a:tailEnd/>
          </a:ln>
          <a:effectLst/>
        </p:spPr>
        <p:txBody>
          <a:bodyPr>
            <a:spAutoFit/>
          </a:bodyPr>
          <a:lstStyle/>
          <a:p>
            <a:pPr fontAlgn="b">
              <a:spcBef>
                <a:spcPct val="50000"/>
              </a:spcBef>
            </a:pPr>
            <a:r>
              <a:rPr kumimoji="1" lang="en-US" altLang="zh-TW" sz="1800" b="1">
                <a:solidFill>
                  <a:schemeClr val="bg1"/>
                </a:solidFill>
                <a:latin typeface="Times New Roman" pitchFamily="18" charset="0"/>
                <a:ea typeface="PMingLiU" pitchFamily="18" charset="-120"/>
              </a:rPr>
              <a:t> RAM</a:t>
            </a:r>
          </a:p>
        </p:txBody>
      </p:sp>
      <p:sp>
        <p:nvSpPr>
          <p:cNvPr id="6" name="Rectangle 5"/>
          <p:cNvSpPr>
            <a:spLocks noChangeArrowheads="1"/>
          </p:cNvSpPr>
          <p:nvPr/>
        </p:nvSpPr>
        <p:spPr bwMode="auto">
          <a:xfrm>
            <a:off x="2541587" y="3322637"/>
            <a:ext cx="838200" cy="838200"/>
          </a:xfrm>
          <a:prstGeom prst="rect">
            <a:avLst/>
          </a:prstGeom>
          <a:solidFill>
            <a:srgbClr val="CCFF99"/>
          </a:solidFill>
          <a:ln w="9525">
            <a:solidFill>
              <a:srgbClr val="000000"/>
            </a:solidFill>
            <a:miter lim="800000"/>
            <a:headEnd/>
            <a:tailEnd/>
          </a:ln>
          <a:effectLst/>
        </p:spPr>
        <p:txBody>
          <a:bodyPr wrap="none" anchor="ctr"/>
          <a:lstStyle/>
          <a:p>
            <a:endParaRPr lang="en-US">
              <a:solidFill>
                <a:schemeClr val="bg1"/>
              </a:solidFill>
            </a:endParaRPr>
          </a:p>
        </p:txBody>
      </p:sp>
      <p:sp>
        <p:nvSpPr>
          <p:cNvPr id="7" name="Text Box 6"/>
          <p:cNvSpPr txBox="1">
            <a:spLocks noChangeArrowheads="1"/>
          </p:cNvSpPr>
          <p:nvPr/>
        </p:nvSpPr>
        <p:spPr bwMode="auto">
          <a:xfrm>
            <a:off x="2541587" y="3551237"/>
            <a:ext cx="838200" cy="366713"/>
          </a:xfrm>
          <a:prstGeom prst="rect">
            <a:avLst/>
          </a:prstGeom>
          <a:noFill/>
          <a:ln w="9525">
            <a:noFill/>
            <a:miter lim="800000"/>
            <a:headEnd/>
            <a:tailEnd/>
          </a:ln>
          <a:effectLst/>
        </p:spPr>
        <p:txBody>
          <a:bodyPr>
            <a:spAutoFit/>
          </a:bodyPr>
          <a:lstStyle/>
          <a:p>
            <a:pPr fontAlgn="b">
              <a:spcBef>
                <a:spcPct val="50000"/>
              </a:spcBef>
            </a:pPr>
            <a:r>
              <a:rPr kumimoji="1" lang="en-US" altLang="zh-TW" sz="1800" b="1">
                <a:solidFill>
                  <a:schemeClr val="bg1"/>
                </a:solidFill>
                <a:latin typeface="Times New Roman" pitchFamily="18" charset="0"/>
                <a:ea typeface="PMingLiU" pitchFamily="18" charset="-120"/>
              </a:rPr>
              <a:t> ROM</a:t>
            </a:r>
          </a:p>
        </p:txBody>
      </p:sp>
      <p:sp>
        <p:nvSpPr>
          <p:cNvPr id="8" name="Rectangle 7"/>
          <p:cNvSpPr>
            <a:spLocks noChangeArrowheads="1"/>
          </p:cNvSpPr>
          <p:nvPr/>
        </p:nvSpPr>
        <p:spPr bwMode="auto">
          <a:xfrm>
            <a:off x="1093787" y="4160837"/>
            <a:ext cx="685800" cy="838200"/>
          </a:xfrm>
          <a:prstGeom prst="rect">
            <a:avLst/>
          </a:prstGeom>
          <a:solidFill>
            <a:srgbClr val="CCFF99"/>
          </a:solidFill>
          <a:ln w="9525">
            <a:solidFill>
              <a:srgbClr val="000000"/>
            </a:solidFill>
            <a:miter lim="800000"/>
            <a:headEnd/>
            <a:tailEnd/>
          </a:ln>
          <a:effectLst/>
        </p:spPr>
        <p:txBody>
          <a:bodyPr wrap="none" anchor="ctr"/>
          <a:lstStyle/>
          <a:p>
            <a:endParaRPr lang="en-US">
              <a:solidFill>
                <a:schemeClr val="bg1"/>
              </a:solidFill>
            </a:endParaRPr>
          </a:p>
        </p:txBody>
      </p:sp>
      <p:sp>
        <p:nvSpPr>
          <p:cNvPr id="9" name="Text Box 8"/>
          <p:cNvSpPr txBox="1">
            <a:spLocks noChangeArrowheads="1"/>
          </p:cNvSpPr>
          <p:nvPr/>
        </p:nvSpPr>
        <p:spPr bwMode="auto">
          <a:xfrm>
            <a:off x="1093787" y="4313237"/>
            <a:ext cx="838200" cy="641350"/>
          </a:xfrm>
          <a:prstGeom prst="rect">
            <a:avLst/>
          </a:prstGeom>
          <a:noFill/>
          <a:ln w="9525">
            <a:noFill/>
            <a:miter lim="800000"/>
            <a:headEnd/>
            <a:tailEnd/>
          </a:ln>
          <a:effectLst/>
        </p:spPr>
        <p:txBody>
          <a:bodyPr>
            <a:spAutoFit/>
          </a:bodyPr>
          <a:lstStyle/>
          <a:p>
            <a:pPr fontAlgn="b">
              <a:spcBef>
                <a:spcPct val="50000"/>
              </a:spcBef>
            </a:pPr>
            <a:r>
              <a:rPr kumimoji="1" lang="en-US" altLang="zh-TW" sz="1800" b="1">
                <a:solidFill>
                  <a:schemeClr val="bg1"/>
                </a:solidFill>
                <a:latin typeface="Times New Roman" pitchFamily="18" charset="0"/>
                <a:ea typeface="PMingLiU" pitchFamily="18" charset="-120"/>
              </a:rPr>
              <a:t>I/O Port</a:t>
            </a:r>
          </a:p>
        </p:txBody>
      </p:sp>
      <p:sp>
        <p:nvSpPr>
          <p:cNvPr id="10" name="Rectangle 9"/>
          <p:cNvSpPr>
            <a:spLocks noChangeArrowheads="1"/>
          </p:cNvSpPr>
          <p:nvPr/>
        </p:nvSpPr>
        <p:spPr bwMode="auto">
          <a:xfrm>
            <a:off x="1779587" y="4160837"/>
            <a:ext cx="762000" cy="838200"/>
          </a:xfrm>
          <a:prstGeom prst="rect">
            <a:avLst/>
          </a:prstGeom>
          <a:solidFill>
            <a:srgbClr val="CCFF99"/>
          </a:solidFill>
          <a:ln w="9525">
            <a:solidFill>
              <a:srgbClr val="000000"/>
            </a:solidFill>
            <a:miter lim="800000"/>
            <a:headEnd/>
            <a:tailEnd/>
          </a:ln>
          <a:effectLst/>
        </p:spPr>
        <p:txBody>
          <a:bodyPr wrap="none" anchor="ctr"/>
          <a:lstStyle/>
          <a:p>
            <a:endParaRPr lang="en-US">
              <a:solidFill>
                <a:schemeClr val="bg1"/>
              </a:solidFill>
            </a:endParaRPr>
          </a:p>
        </p:txBody>
      </p:sp>
      <p:sp>
        <p:nvSpPr>
          <p:cNvPr id="11" name="Text Box 10"/>
          <p:cNvSpPr txBox="1">
            <a:spLocks noChangeArrowheads="1"/>
          </p:cNvSpPr>
          <p:nvPr/>
        </p:nvSpPr>
        <p:spPr bwMode="auto">
          <a:xfrm>
            <a:off x="1779587" y="4389437"/>
            <a:ext cx="838200" cy="366713"/>
          </a:xfrm>
          <a:prstGeom prst="rect">
            <a:avLst/>
          </a:prstGeom>
          <a:noFill/>
          <a:ln w="9525">
            <a:noFill/>
            <a:miter lim="800000"/>
            <a:headEnd/>
            <a:tailEnd/>
          </a:ln>
          <a:effectLst/>
        </p:spPr>
        <p:txBody>
          <a:bodyPr>
            <a:spAutoFit/>
          </a:bodyPr>
          <a:lstStyle/>
          <a:p>
            <a:pPr fontAlgn="b">
              <a:spcBef>
                <a:spcPct val="50000"/>
              </a:spcBef>
            </a:pPr>
            <a:r>
              <a:rPr kumimoji="1" lang="en-US" altLang="zh-TW" sz="1800" b="1">
                <a:solidFill>
                  <a:schemeClr val="bg1"/>
                </a:solidFill>
                <a:latin typeface="Times New Roman" pitchFamily="18" charset="0"/>
                <a:ea typeface="PMingLiU" pitchFamily="18" charset="-120"/>
              </a:rPr>
              <a:t>Timer</a:t>
            </a:r>
          </a:p>
        </p:txBody>
      </p:sp>
      <p:sp>
        <p:nvSpPr>
          <p:cNvPr id="12" name="Rectangle 11"/>
          <p:cNvSpPr>
            <a:spLocks noChangeArrowheads="1"/>
          </p:cNvSpPr>
          <p:nvPr/>
        </p:nvSpPr>
        <p:spPr bwMode="auto">
          <a:xfrm>
            <a:off x="2541587" y="4160837"/>
            <a:ext cx="838200" cy="838200"/>
          </a:xfrm>
          <a:prstGeom prst="rect">
            <a:avLst/>
          </a:prstGeom>
          <a:solidFill>
            <a:schemeClr val="accent1"/>
          </a:solidFill>
          <a:ln w="9525">
            <a:solidFill>
              <a:schemeClr val="tx1"/>
            </a:solidFill>
            <a:miter lim="800000"/>
            <a:headEnd/>
            <a:tailEnd/>
          </a:ln>
          <a:effectLst/>
        </p:spPr>
        <p:txBody>
          <a:bodyPr wrap="none" anchor="ctr"/>
          <a:lstStyle/>
          <a:p>
            <a:endParaRPr lang="en-US">
              <a:solidFill>
                <a:schemeClr val="bg1"/>
              </a:solidFill>
            </a:endParaRPr>
          </a:p>
        </p:txBody>
      </p:sp>
      <p:sp>
        <p:nvSpPr>
          <p:cNvPr id="13" name="Text Box 12"/>
          <p:cNvSpPr txBox="1">
            <a:spLocks noChangeArrowheads="1"/>
          </p:cNvSpPr>
          <p:nvPr/>
        </p:nvSpPr>
        <p:spPr bwMode="auto">
          <a:xfrm>
            <a:off x="2541587" y="4160837"/>
            <a:ext cx="838200" cy="830997"/>
          </a:xfrm>
          <a:prstGeom prst="rect">
            <a:avLst/>
          </a:prstGeom>
          <a:solidFill>
            <a:srgbClr val="CCFF99"/>
          </a:solidFill>
          <a:ln w="9525">
            <a:solidFill>
              <a:srgbClr val="000000"/>
            </a:solidFill>
            <a:miter lim="800000"/>
            <a:headEnd/>
            <a:tailEnd/>
          </a:ln>
          <a:effectLst/>
        </p:spPr>
        <p:txBody>
          <a:bodyPr wrap="square">
            <a:spAutoFit/>
          </a:bodyPr>
          <a:lstStyle/>
          <a:p>
            <a:pPr fontAlgn="b">
              <a:spcBef>
                <a:spcPct val="50000"/>
              </a:spcBef>
            </a:pPr>
            <a:r>
              <a:rPr kumimoji="1" lang="en-US" altLang="zh-TW" sz="1600" b="1" dirty="0">
                <a:solidFill>
                  <a:schemeClr val="bg1"/>
                </a:solidFill>
                <a:latin typeface="Times New Roman" pitchFamily="18" charset="0"/>
                <a:ea typeface="PMingLiU" pitchFamily="18" charset="-120"/>
              </a:rPr>
              <a:t>Serial COM Port</a:t>
            </a:r>
          </a:p>
        </p:txBody>
      </p:sp>
      <p:sp>
        <p:nvSpPr>
          <p:cNvPr id="14" name="Text Box 13"/>
          <p:cNvSpPr txBox="1">
            <a:spLocks noChangeArrowheads="1"/>
          </p:cNvSpPr>
          <p:nvPr/>
        </p:nvSpPr>
        <p:spPr bwMode="auto">
          <a:xfrm>
            <a:off x="3844925" y="4876800"/>
            <a:ext cx="2255837" cy="366712"/>
          </a:xfrm>
          <a:prstGeom prst="rect">
            <a:avLst/>
          </a:prstGeom>
          <a:noFill/>
          <a:ln w="9525">
            <a:noFill/>
            <a:miter lim="800000"/>
            <a:headEnd/>
            <a:tailEnd/>
          </a:ln>
          <a:effectLst/>
        </p:spPr>
        <p:txBody>
          <a:bodyPr>
            <a:spAutoFit/>
          </a:bodyPr>
          <a:lstStyle/>
          <a:p>
            <a:pPr fontAlgn="b">
              <a:spcBef>
                <a:spcPct val="50000"/>
              </a:spcBef>
            </a:pPr>
            <a:r>
              <a:rPr kumimoji="1" lang="en-US" altLang="zh-TW" sz="1800">
                <a:latin typeface="Times New Roman" pitchFamily="18" charset="0"/>
                <a:ea typeface="PMingLiU" pitchFamily="18" charset="-120"/>
              </a:rPr>
              <a:t>Microcontroller</a:t>
            </a:r>
          </a:p>
        </p:txBody>
      </p:sp>
      <p:sp>
        <p:nvSpPr>
          <p:cNvPr id="15" name="Rectangle 14"/>
          <p:cNvSpPr>
            <a:spLocks noChangeArrowheads="1"/>
          </p:cNvSpPr>
          <p:nvPr/>
        </p:nvSpPr>
        <p:spPr bwMode="auto">
          <a:xfrm>
            <a:off x="1093787" y="3322637"/>
            <a:ext cx="685800" cy="838200"/>
          </a:xfrm>
          <a:prstGeom prst="rect">
            <a:avLst/>
          </a:prstGeom>
          <a:solidFill>
            <a:srgbClr val="CCFF99"/>
          </a:solidFill>
          <a:ln w="9525">
            <a:solidFill>
              <a:srgbClr val="000000"/>
            </a:solidFill>
            <a:miter lim="800000"/>
            <a:headEnd/>
            <a:tailEnd/>
          </a:ln>
          <a:effectLst/>
        </p:spPr>
        <p:txBody>
          <a:bodyPr wrap="none" anchor="ctr"/>
          <a:lstStyle/>
          <a:p>
            <a:endParaRPr lang="en-US">
              <a:solidFill>
                <a:schemeClr val="bg1"/>
              </a:solidFill>
            </a:endParaRPr>
          </a:p>
        </p:txBody>
      </p:sp>
      <p:sp>
        <p:nvSpPr>
          <p:cNvPr id="16" name="Text Box 15"/>
          <p:cNvSpPr txBox="1">
            <a:spLocks noChangeArrowheads="1"/>
          </p:cNvSpPr>
          <p:nvPr/>
        </p:nvSpPr>
        <p:spPr bwMode="auto">
          <a:xfrm>
            <a:off x="1143000" y="3551237"/>
            <a:ext cx="636586" cy="338554"/>
          </a:xfrm>
          <a:prstGeom prst="rect">
            <a:avLst/>
          </a:prstGeom>
          <a:solidFill>
            <a:srgbClr val="CCFF99"/>
          </a:solidFill>
          <a:ln w="9525">
            <a:noFill/>
            <a:miter lim="800000"/>
            <a:headEnd/>
            <a:tailEnd/>
          </a:ln>
          <a:effectLst/>
        </p:spPr>
        <p:txBody>
          <a:bodyPr wrap="square">
            <a:spAutoFit/>
          </a:bodyPr>
          <a:lstStyle/>
          <a:p>
            <a:pPr fontAlgn="b">
              <a:spcBef>
                <a:spcPct val="50000"/>
              </a:spcBef>
            </a:pPr>
            <a:r>
              <a:rPr kumimoji="1" lang="en-US" altLang="zh-TW" sz="1600" b="1" dirty="0">
                <a:solidFill>
                  <a:schemeClr val="bg1"/>
                </a:solidFill>
                <a:latin typeface="Times New Roman" pitchFamily="18" charset="0"/>
                <a:ea typeface="PMingLiU" pitchFamily="18" charset="-120"/>
              </a:rPr>
              <a:t>CPU</a:t>
            </a:r>
          </a:p>
        </p:txBody>
      </p:sp>
      <p:sp>
        <p:nvSpPr>
          <p:cNvPr id="17" name="Rectangle 16"/>
          <p:cNvSpPr txBox="1">
            <a:spLocks noChangeArrowheads="1"/>
          </p:cNvSpPr>
          <p:nvPr/>
        </p:nvSpPr>
        <p:spPr>
          <a:xfrm>
            <a:off x="685800" y="1219200"/>
            <a:ext cx="7848600" cy="1166812"/>
          </a:xfrm>
          <a:prstGeom prst="rect">
            <a:avLst/>
          </a:prstGeom>
        </p:spPr>
        <p:txBody>
          <a:bodyPr vert="horz" anchor="t">
            <a:noAutofit/>
          </a:bodyPr>
          <a:lstStyle/>
          <a:p>
            <a:pPr marL="448056" marR="0" lvl="0" indent="-384048" algn="l" defTabSz="914400" rtl="0" eaLnBrk="1" fontAlgn="auto" latinLnBrk="0" hangingPunct="1">
              <a:lnSpc>
                <a:spcPct val="100000"/>
              </a:lnSpc>
              <a:spcBef>
                <a:spcPct val="20000"/>
              </a:spcBef>
              <a:spcAft>
                <a:spcPts val="0"/>
              </a:spcAft>
              <a:buClrTx/>
              <a:buSzPct val="80000"/>
              <a:buFont typeface="Arial" pitchFamily="34" charset="0"/>
              <a:buChar char="•"/>
              <a:tabLst/>
              <a:defRPr/>
            </a:pPr>
            <a:r>
              <a:rPr kumimoji="0" lang="en-US" altLang="zh-TW" sz="2800" b="0" i="0" u="none" strike="noStrike" kern="1200" cap="none" spc="0" normalizeH="0" baseline="0" noProof="0" dirty="0" smtClean="0">
                <a:ln>
                  <a:noFill/>
                </a:ln>
                <a:effectLst/>
                <a:uLnTx/>
                <a:uFillTx/>
                <a:latin typeface="Gabriola" pitchFamily="82" charset="0"/>
                <a:ea typeface="PMingLiU" pitchFamily="18" charset="-120"/>
              </a:rPr>
              <a:t>A smaller computer</a:t>
            </a:r>
          </a:p>
          <a:p>
            <a:pPr marL="448056" marR="0" lvl="0" indent="-384048" algn="l" defTabSz="914400" rtl="0" eaLnBrk="1" fontAlgn="auto" latinLnBrk="0" hangingPunct="1">
              <a:lnSpc>
                <a:spcPct val="100000"/>
              </a:lnSpc>
              <a:spcBef>
                <a:spcPct val="20000"/>
              </a:spcBef>
              <a:spcAft>
                <a:spcPts val="0"/>
              </a:spcAft>
              <a:buClrTx/>
              <a:buSzPct val="80000"/>
              <a:buFont typeface="Arial" pitchFamily="34" charset="0"/>
              <a:buChar char="•"/>
              <a:tabLst/>
              <a:defRPr/>
            </a:pPr>
            <a:r>
              <a:rPr kumimoji="0" lang="en-US" altLang="zh-TW" sz="2800" b="0" i="0" u="none" strike="noStrike" kern="1200" cap="none" spc="0" normalizeH="0" baseline="0" noProof="0" dirty="0" smtClean="0">
                <a:ln>
                  <a:noFill/>
                </a:ln>
                <a:effectLst/>
                <a:uLnTx/>
                <a:uFillTx/>
                <a:latin typeface="Gabriola" pitchFamily="82" charset="0"/>
                <a:ea typeface="PMingLiU" pitchFamily="18" charset="-120"/>
              </a:rPr>
              <a:t>On-chip RAM, ROM, I/O ports...</a:t>
            </a:r>
          </a:p>
          <a:p>
            <a:pPr marL="448056" marR="0" lvl="0" indent="-384048" algn="l" defTabSz="914400" rtl="0" eaLnBrk="1" fontAlgn="auto" latinLnBrk="0" hangingPunct="1">
              <a:lnSpc>
                <a:spcPct val="100000"/>
              </a:lnSpc>
              <a:spcBef>
                <a:spcPct val="20000"/>
              </a:spcBef>
              <a:spcAft>
                <a:spcPts val="0"/>
              </a:spcAft>
              <a:buClrTx/>
              <a:buSzPct val="80000"/>
              <a:buFont typeface="Arial" pitchFamily="34" charset="0"/>
              <a:buChar char="•"/>
              <a:tabLst/>
              <a:defRPr/>
            </a:pPr>
            <a:r>
              <a:rPr kumimoji="0" lang="en-US" altLang="zh-TW" sz="2800" b="0" i="0" u="none" strike="noStrike" kern="1200" cap="none" spc="0" normalizeH="0" baseline="0" noProof="0" dirty="0" smtClean="0">
                <a:ln>
                  <a:noFill/>
                </a:ln>
                <a:effectLst/>
                <a:uLnTx/>
                <a:uFillTx/>
                <a:latin typeface="Gabriola" pitchFamily="82" charset="0"/>
                <a:ea typeface="PMingLiU" pitchFamily="18" charset="-120"/>
              </a:rPr>
              <a:t>Example</a:t>
            </a:r>
            <a:r>
              <a:rPr kumimoji="0" lang="zh-TW" altLang="en-US" sz="2800" b="0" i="0" u="none" strike="noStrike" kern="1200" cap="none" spc="0" normalizeH="0" baseline="0" noProof="0" dirty="0" smtClean="0">
                <a:ln>
                  <a:noFill/>
                </a:ln>
                <a:effectLst/>
                <a:uLnTx/>
                <a:uFillTx/>
                <a:latin typeface="Gabriola" pitchFamily="82" charset="0"/>
                <a:ea typeface="PMingLiU" pitchFamily="18" charset="-120"/>
              </a:rPr>
              <a:t>：</a:t>
            </a:r>
            <a:r>
              <a:rPr kumimoji="0" lang="en-US" altLang="zh-TW" sz="2800" b="0" i="0" u="none" strike="noStrike" kern="1200" cap="none" spc="0" normalizeH="0" baseline="0" noProof="0" dirty="0" smtClean="0">
                <a:ln>
                  <a:noFill/>
                </a:ln>
                <a:effectLst/>
                <a:uLnTx/>
                <a:uFillTx/>
                <a:latin typeface="Gabriola" pitchFamily="82" charset="0"/>
                <a:ea typeface="PMingLiU" pitchFamily="18" charset="-120"/>
              </a:rPr>
              <a:t>Motorola’s 6811, Intel’s 8051, </a:t>
            </a:r>
            <a:r>
              <a:rPr kumimoji="0" lang="en-US" altLang="zh-TW" sz="2800" b="0" i="0" u="none" strike="noStrike" kern="1200" cap="none" spc="0" normalizeH="0" baseline="0" noProof="0" dirty="0" err="1" smtClean="0">
                <a:ln>
                  <a:noFill/>
                </a:ln>
                <a:effectLst/>
                <a:uLnTx/>
                <a:uFillTx/>
                <a:latin typeface="Gabriola" pitchFamily="82" charset="0"/>
                <a:ea typeface="PMingLiU" pitchFamily="18" charset="-120"/>
              </a:rPr>
              <a:t>Zilog’s</a:t>
            </a:r>
            <a:r>
              <a:rPr kumimoji="0" lang="en-US" altLang="zh-TW" sz="2800" b="0" i="0" u="none" strike="noStrike" kern="1200" cap="none" spc="0" normalizeH="0" baseline="0" noProof="0" dirty="0" smtClean="0">
                <a:ln>
                  <a:noFill/>
                </a:ln>
                <a:effectLst/>
                <a:uLnTx/>
                <a:uFillTx/>
                <a:latin typeface="Gabriola" pitchFamily="82" charset="0"/>
                <a:ea typeface="PMingLiU" pitchFamily="18" charset="-120"/>
              </a:rPr>
              <a:t> Z8 and PIC 16X</a:t>
            </a:r>
            <a:endParaRPr kumimoji="0" lang="en-US" altLang="zh-TW" sz="2800" b="0" i="0" u="none" strike="noStrike" kern="1200" cap="none" spc="0" normalizeH="0" baseline="0" noProof="0" dirty="0">
              <a:ln>
                <a:noFill/>
              </a:ln>
              <a:effectLst/>
              <a:uLnTx/>
              <a:uFillTx/>
              <a:latin typeface="Gabriola" pitchFamily="82" charset="0"/>
              <a:ea typeface="PMingLiU" pitchFamily="18" charset="-120"/>
            </a:endParaRPr>
          </a:p>
        </p:txBody>
      </p:sp>
      <p:sp>
        <p:nvSpPr>
          <p:cNvPr id="18" name="Line 17"/>
          <p:cNvSpPr>
            <a:spLocks noChangeShapeType="1"/>
          </p:cNvSpPr>
          <p:nvPr/>
        </p:nvSpPr>
        <p:spPr bwMode="auto">
          <a:xfrm flipH="1">
            <a:off x="3684587" y="4084637"/>
            <a:ext cx="838200" cy="0"/>
          </a:xfrm>
          <a:prstGeom prst="line">
            <a:avLst/>
          </a:prstGeom>
          <a:noFill/>
          <a:ln w="9525">
            <a:solidFill>
              <a:srgbClr val="000000"/>
            </a:solidFill>
            <a:round/>
            <a:headEnd/>
            <a:tailEnd type="triangle" w="med" len="med"/>
          </a:ln>
          <a:effectLst/>
        </p:spPr>
        <p:txBody>
          <a:bodyPr/>
          <a:lstStyle/>
          <a:p>
            <a:endParaRPr lang="en-US">
              <a:solidFill>
                <a:schemeClr val="bg1"/>
              </a:solidFill>
            </a:endParaRPr>
          </a:p>
        </p:txBody>
      </p:sp>
      <p:sp>
        <p:nvSpPr>
          <p:cNvPr id="19" name="Text Box 18"/>
          <p:cNvSpPr txBox="1">
            <a:spLocks noChangeArrowheads="1"/>
          </p:cNvSpPr>
          <p:nvPr/>
        </p:nvSpPr>
        <p:spPr bwMode="auto">
          <a:xfrm>
            <a:off x="4675187" y="3856037"/>
            <a:ext cx="2133600" cy="457200"/>
          </a:xfrm>
          <a:prstGeom prst="rect">
            <a:avLst/>
          </a:prstGeom>
          <a:noFill/>
          <a:ln w="9525">
            <a:noFill/>
            <a:miter lim="800000"/>
            <a:headEnd/>
            <a:tailEnd/>
          </a:ln>
          <a:effectLst/>
        </p:spPr>
        <p:txBody>
          <a:bodyPr>
            <a:spAutoFit/>
          </a:bodyPr>
          <a:lstStyle/>
          <a:p>
            <a:pPr fontAlgn="b">
              <a:spcBef>
                <a:spcPct val="50000"/>
              </a:spcBef>
            </a:pPr>
            <a:r>
              <a:rPr kumimoji="1" lang="en-US" altLang="zh-TW" sz="2400" dirty="0">
                <a:latin typeface="Gabriola" pitchFamily="82" charset="0"/>
                <a:ea typeface="PMingLiU" pitchFamily="18" charset="-120"/>
              </a:rPr>
              <a:t>A single chip</a:t>
            </a:r>
          </a:p>
        </p:txBody>
      </p:sp>
      <p:sp>
        <p:nvSpPr>
          <p:cNvPr id="20" name="Rectangle 19"/>
          <p:cNvSpPr>
            <a:spLocks noChangeArrowheads="1"/>
          </p:cNvSpPr>
          <p:nvPr/>
        </p:nvSpPr>
        <p:spPr bwMode="auto">
          <a:xfrm>
            <a:off x="941387" y="3246437"/>
            <a:ext cx="2590800" cy="1828800"/>
          </a:xfrm>
          <a:prstGeom prst="rect">
            <a:avLst/>
          </a:prstGeom>
          <a:noFill/>
          <a:ln w="9525">
            <a:solidFill>
              <a:srgbClr val="000000"/>
            </a:solidFill>
            <a:miter lim="800000"/>
            <a:headEnd/>
            <a:tailEnd/>
          </a:ln>
          <a:effectLst/>
        </p:spPr>
        <p:txBody>
          <a:bodyPr wrap="none" anchor="ctr"/>
          <a:lstStyle/>
          <a:p>
            <a:endParaRPr lang="en-US">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772400" cy="914400"/>
          </a:xfrm>
        </p:spPr>
        <p:txBody>
          <a:bodyPr/>
          <a:lstStyle/>
          <a:p>
            <a:r>
              <a:rPr lang="en-US" b="1" dirty="0" smtClean="0">
                <a:latin typeface="Gabriola" pitchFamily="82" charset="0"/>
              </a:rPr>
              <a:t>Introduction to the Arduino</a:t>
            </a:r>
            <a:endParaRPr lang="en-US" b="1" dirty="0">
              <a:latin typeface="Gabriola" pitchFamily="82" charset="0"/>
            </a:endParaRPr>
          </a:p>
        </p:txBody>
      </p:sp>
      <p:sp>
        <p:nvSpPr>
          <p:cNvPr id="3" name="Content Placeholder 2"/>
          <p:cNvSpPr>
            <a:spLocks noGrp="1"/>
          </p:cNvSpPr>
          <p:nvPr>
            <p:ph idx="1"/>
          </p:nvPr>
        </p:nvSpPr>
        <p:spPr>
          <a:xfrm>
            <a:off x="457200" y="990600"/>
            <a:ext cx="8686800" cy="4572000"/>
          </a:xfrm>
        </p:spPr>
        <p:txBody>
          <a:bodyPr>
            <a:noAutofit/>
          </a:bodyPr>
          <a:lstStyle/>
          <a:p>
            <a:pPr algn="just">
              <a:lnSpc>
                <a:spcPct val="150000"/>
              </a:lnSpc>
              <a:defRPr/>
            </a:pPr>
            <a:r>
              <a:rPr lang="en-US" sz="2400" dirty="0" smtClean="0">
                <a:latin typeface="Gabriola" pitchFamily="82" charset="0"/>
                <a:cs typeface="Times New Roman" pitchFamily="18" charset="0"/>
              </a:rPr>
              <a:t>The Arduino microcontroller is an easy to use yet powerful single board computer that has gained considerable traction in the hobby and professional market. The Arduino is open-source, which means hardware is reasonably priced and development software is free.</a:t>
            </a:r>
          </a:p>
          <a:p>
            <a:pPr algn="just">
              <a:lnSpc>
                <a:spcPct val="150000"/>
              </a:lnSpc>
              <a:defRPr/>
            </a:pPr>
            <a:r>
              <a:rPr lang="en-US" sz="2400" dirty="0" smtClean="0">
                <a:latin typeface="Gabriola" pitchFamily="82" charset="0"/>
                <a:cs typeface="Times New Roman" pitchFamily="18" charset="0"/>
              </a:rPr>
              <a:t>	The Arduino programming language is a simplified version of C/C++. If you know C, programming the Arduino will be familiar. If you do not know C, no need to worry as only a few commands are needed to perform useful functions. </a:t>
            </a:r>
          </a:p>
          <a:p>
            <a:pPr algn="just">
              <a:lnSpc>
                <a:spcPct val="150000"/>
              </a:lnSpc>
              <a:defRPr/>
            </a:pPr>
            <a:r>
              <a:rPr lang="en-US" sz="2400" dirty="0" smtClean="0">
                <a:latin typeface="Gabriola" pitchFamily="82" charset="0"/>
                <a:cs typeface="Times New Roman" pitchFamily="18" charset="0"/>
              </a:rPr>
              <a:t>	An important feature of the Arduino is that you can create a control program on the host PC, download it to the Arduino and it will run automatically.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822</TotalTime>
  <Words>1492</Words>
  <Application>Microsoft Office PowerPoint</Application>
  <PresentationFormat>On-screen Show (4:3)</PresentationFormat>
  <Paragraphs>361</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Metro</vt:lpstr>
      <vt:lpstr>Introduction to the  Embedded Systems</vt:lpstr>
      <vt:lpstr>Embedded Systems:</vt:lpstr>
      <vt:lpstr>Block of Embedded Systems:</vt:lpstr>
      <vt:lpstr>Applications:</vt:lpstr>
      <vt:lpstr>Advantages:</vt:lpstr>
      <vt:lpstr>Micro Processor(µp) v/s  Micro Controller(µc)</vt:lpstr>
      <vt:lpstr>Micro Processor:</vt:lpstr>
      <vt:lpstr>Micro Controller:</vt:lpstr>
      <vt:lpstr>Introduction to the Arduino</vt:lpstr>
      <vt:lpstr>Arduino Board Overview Explanation</vt:lpstr>
      <vt:lpstr>Introduction to the I/O programs</vt:lpstr>
      <vt:lpstr>  </vt:lpstr>
      <vt:lpstr>Interfacing led with Switch</vt:lpstr>
      <vt:lpstr>  </vt:lpstr>
      <vt:lpstr>Introduction to the Motor Driver</vt:lpstr>
      <vt:lpstr>Working of Motor driver</vt:lpstr>
      <vt:lpstr>Interfacing Motor Driver with Switch</vt:lpstr>
      <vt:lpstr>  </vt:lpstr>
      <vt:lpstr>Introduction to the Relay</vt:lpstr>
      <vt:lpstr>Introduction to the Sensors</vt:lpstr>
      <vt:lpstr>Interfacing IR Sensor with Buzzer</vt:lpstr>
      <vt:lpstr>  </vt:lpstr>
      <vt:lpstr>Communication</vt:lpstr>
      <vt:lpstr>Parallel v/s Serial Communication</vt:lpstr>
      <vt:lpstr>Types of Serial Communication</vt:lpstr>
      <vt:lpstr>Baud Rate:</vt:lpstr>
      <vt:lpstr>UART and USART</vt:lpstr>
      <vt:lpstr>Code for receiving a Character</vt:lpstr>
      <vt:lpstr>Code for transmitting a Character</vt:lpstr>
      <vt:lpstr>Code for transmitting a string</vt:lpstr>
      <vt:lpstr>Code for receiving a string</vt:lpstr>
      <vt:lpstr>Interfacing I/O program with serial communication</vt:lpstr>
      <vt:lpstr>Introduction to LCD</vt:lpstr>
      <vt:lpstr>Slide 34</vt:lpstr>
      <vt:lpstr>Code to display data on lcd</vt:lpstr>
      <vt:lpstr> </vt:lpstr>
      <vt:lpstr>Introduction to the Project</vt:lpstr>
      <vt:lpstr>Introduction to Bluetooth</vt:lpstr>
      <vt:lpstr>Hardware Requirements</vt:lpstr>
      <vt:lpstr>Software Requirements</vt:lpstr>
      <vt:lpstr>Any  Queries??</vt:lpstr>
      <vt:lpstr>Thank  you!!!</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Embedded Systems</dc:title>
  <dc:creator>tamij</dc:creator>
  <cp:lastModifiedBy>YMTS00163</cp:lastModifiedBy>
  <cp:revision>73</cp:revision>
  <dcterms:created xsi:type="dcterms:W3CDTF">2017-07-04T09:56:59Z</dcterms:created>
  <dcterms:modified xsi:type="dcterms:W3CDTF">2019-05-17T12:34:17Z</dcterms:modified>
</cp:coreProperties>
</file>