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ink/ink2.xml><?xml version="1.0" encoding="utf-8"?>
<ink xmlns="http://www.w3.org/2003/InkML">
  <definitions>
    <brush xml:id="br1">
      <brushProperty name="color" value="#ff0000"/>
      <brushProperty name="width" value="0.05953125" units="cm"/>
      <brushProperty name="tip" value="ellipse"/>
      <brushProperty name="fitToCurve" value="1"/>
      <brushProperty name="height" value="0.05953125" units="cm"/>
    </brush>
    <context xml:id="ctx0">
      <inkSource xml:id="inkSrc0">
        <traceFormat>
          <channel name="X" units="cm" defaultValue="0" type="decimal"/>
          <channel name="Y" units="cm" defaultValue="0" type="decimal"/>
          <channel name="F" max="1023" units="dev" defaultValue="0" type="decimal"/>
        </traceFormat>
        <channelProperties>
          <channelProperty channel="X" name="resolution" value="28.36041" units="1/cm"/>
          <channelProperty channel="Y" name="resolution" value="28.36041" units="1/cm"/>
          <channelProperty channel="F" name="resolution" value="1.0" units="1/dev"/>
        </channelProperties>
      </inkSource>
    </context>
  </definitions>
</ink>
</file>

<file path=ppt/ink/ink3.xml><?xml version="1.0" encoding="utf-8"?>
<ink xmlns="http://www.w3.org/2003/InkML">
  <definitions>
    <brush xml:id="br1">
      <brushProperty name="color" value="#ff0000"/>
      <brushProperty name="width" value="0.05953125" units="cm"/>
      <brushProperty name="tip" value="ellipse"/>
      <brushProperty name="fitToCurve" value="1"/>
      <brushProperty name="height" value="0.05953125" units="cm"/>
    </brush>
    <context xml:id="ctx0">
      <inkSource xml:id="inkSrc0">
        <traceFormat>
          <channel name="X" units="cm" defaultValue="0" type="decimal"/>
          <channel name="Y" units="cm" defaultValue="0" type="decimal"/>
          <channel name="F" max="1023" units="dev" defaultValue="0" type="decimal"/>
        </traceFormat>
        <channelProperties>
          <channelProperty channel="X" name="resolution" value="28.36041" units="1/cm"/>
          <channelProperty channel="Y" name="resolution" value="28.36041" units="1/cm"/>
          <channelProperty channel="F" name="resolution" value="1.0" units="1/dev"/>
        </channelProperties>
      </inkSource>
    </context>
  </definitions>
  <trace timeOffset="0.0" brushRef="#br1" contextRef="#ctx0"> 27622.5 2361.406 533.15, 27455.309 2422.03 821.91, 27314.883 2471.852 796.736, 27186.613 2517.689 738.658, 27066.879 2559.844 618.1, 26981.754 2561.271 408.212</trace>
</ink>
</file>

<file path=ppt/ink/ink4.xml><?xml version="1.0" encoding="utf-8"?>
<ink xmlns="http://www.w3.org/2003/InkML">
  <definitions>
    <brush xml:id="br1">
      <brushProperty name="color" value="#ff0000"/>
      <brushProperty name="width" value="0.05953125" units="cm"/>
      <brushProperty name="tip" value="ellipse"/>
      <brushProperty name="fitToCurve" value="1"/>
      <brushProperty name="height" value="0.05953125" units="cm"/>
    </brush>
    <context xml:id="ctx0">
      <inkSource xml:id="inkSrc0">
        <traceFormat>
          <channel name="X" units="cm" defaultValue="0" type="decimal"/>
          <channel name="Y" units="cm" defaultValue="0" type="decimal"/>
          <channel name="F" max="1023" units="dev" defaultValue="0" type="decimal"/>
        </traceFormat>
        <channelProperties>
          <channelProperty channel="X" name="resolution" value="28.36041" units="1/cm"/>
          <channelProperty channel="Y" name="resolution" value="28.36041" units="1/cm"/>
          <channelProperty channel="F" name="resolution" value="1.0" units="1/dev"/>
        </channelProperties>
      </inkSource>
    </context>
  </definitions>
</ink>
</file>

<file path=ppt/ink/ink5.xml><?xml version="1.0" encoding="utf-8"?>
<ink xmlns="http://www.w3.org/2003/InkML">
  <definitions>
    <brush xml:id="br1">
      <brushProperty name="color" value="#ff0000"/>
      <brushProperty name="width" value="0.05953125" units="cm"/>
      <brushProperty name="tip" value="ellipse"/>
      <brushProperty name="fitToCurve" value="1"/>
      <brushProperty name="height" value="0.05953125" units="cm"/>
    </brush>
    <context xml:id="ctx0">
      <inkSource xml:id="inkSrc0">
        <traceFormat>
          <channel name="X" units="cm" defaultValue="0" type="decimal"/>
          <channel name="Y" units="cm" defaultValue="0" type="decimal"/>
          <channel name="F" max="1023" units="dev" defaultValue="0" type="decimal"/>
        </traceFormat>
        <channelProperties>
          <channelProperty channel="X" name="resolution" value="28.36041" units="1/cm"/>
          <channelProperty channel="Y" name="resolution" value="28.36041" units="1/cm"/>
          <channelProperty channel="F" name="resolution" value="1.0" units="1/dev"/>
        </channelProperties>
      </inkSource>
    </context>
  </definitions>
</ink>
</file>

<file path=ppt/ink/ink6.xml><?xml version="1.0" encoding="utf-8"?>
<ink xmlns="http://www.w3.org/2003/InkML">
  <definitions>
    <brush xml:id="br1">
      <brushProperty name="color" value="#ff0000"/>
      <brushProperty name="width" value="0.05953125" units="cm"/>
      <brushProperty name="tip" value="ellipse"/>
      <brushProperty name="fitToCurve" value="1"/>
      <brushProperty name="height" value="0.05953125" units="cm"/>
    </brush>
    <context xml:id="ctx0">
      <inkSource xml:id="inkSrc0">
        <traceFormat>
          <channel name="X" units="cm" defaultValue="0" type="decimal"/>
          <channel name="Y" units="cm" defaultValue="0" type="decimal"/>
          <channel name="F" max="1023" units="dev" defaultValue="0" type="decimal"/>
        </traceFormat>
        <channelProperties>
          <channelProperty channel="X" name="resolution" value="28.36041" units="1/cm"/>
          <channelProperty channel="Y" name="resolution" value="28.36041" units="1/cm"/>
          <channelProperty channel="F" name="resolution" value="1.0" units="1/dev"/>
        </channelProperties>
      </inkSource>
    </context>
  </definitions>
</ink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2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13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7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7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57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58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59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60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9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10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customXml" Target="../ink/ink2.xml"/><Relationship Id="rId3" Type="http://schemas.openxmlformats.org/officeDocument/2006/relationships/customXml" Target="../ink/ink3.xml"/><Relationship Id="rId4" Type="http://schemas.openxmlformats.org/officeDocument/2006/relationships/customXml" Target="../ink/ink4.xml"/><Relationship Id="rId5" Type="http://schemas.openxmlformats.org/officeDocument/2006/relationships/customXml" Target="../ink/ink5.xml"/><Relationship Id="rId6" Type="http://schemas.openxmlformats.org/officeDocument/2006/relationships/customXml" Target="../ink/ink6.xml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61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62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63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64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5" name="object 7"/>
          <p:cNvSpPr txBox="1">
            <a:spLocks noGrp="1"/>
          </p:cNvSpPr>
          <p:nvPr>
            <p:ph type="ctrTitle"/>
          </p:nvPr>
        </p:nvSpPr>
        <p:spPr>
          <a:xfrm>
            <a:off x="817417" y="489821"/>
            <a:ext cx="10328564" cy="880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sz="3200" lang="en-US">
                <a:solidFill>
                  <a:srgbClr val="3399FF"/>
                </a:solidFill>
                <a:latin typeface="Vivo-extract"/>
                <a:cs typeface="Times New Roman" panose="02020603050405020304" pitchFamily="18" charset="0"/>
              </a:rPr>
              <a:t>Employee Data Analysis using Excel</a:t>
            </a:r>
            <a:r>
              <a:rPr b="1" dirty="0" sz="3200" i="0" lang="en-US">
                <a:solidFill>
                  <a:srgbClr val="3399FF"/>
                </a:solidFill>
                <a:effectLst/>
                <a:latin typeface="Vivo-extract"/>
                <a:cs typeface="Times New Roman" panose="02020603050405020304" pitchFamily="18" charset="0"/>
              </a:rPr>
              <a:t> </a:t>
            </a:r>
            <a:br>
              <a:rPr b="1" dirty="0" sz="3200" i="0" lang="en-US">
                <a:solidFill>
                  <a:srgbClr val="3399FF"/>
                </a:solidFill>
                <a:effectLst/>
                <a:latin typeface="Vivo-extract"/>
              </a:rPr>
            </a:br>
            <a:endParaRPr dirty="0" spc="15">
              <a:solidFill>
                <a:srgbClr val="3399FF"/>
              </a:solidFill>
              <a:latin typeface="Vivo-extract"/>
            </a:endParaRPr>
          </a:p>
        </p:txBody>
      </p:sp>
      <p:pic>
        <p:nvPicPr>
          <p:cNvPr id="2097164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67" name="TextBox 13"/>
          <p:cNvSpPr txBox="1"/>
          <p:nvPr/>
        </p:nvSpPr>
        <p:spPr>
          <a:xfrm>
            <a:off x="1790700" y="2600324"/>
            <a:ext cx="8281554" cy="2186941"/>
          </a:xfrm>
          <a:prstGeom prst="rect"/>
          <a:noFill/>
        </p:spPr>
        <p:txBody>
          <a:bodyPr rtlCol="0" wrap="square">
            <a:spAutoFit/>
          </a:bodyPr>
          <a:p>
            <a:r>
              <a:rPr b="0" sz="2800" lang="en-US">
                <a:latin typeface="Roboto Medium"/>
              </a:rPr>
              <a:t>STUDENT NAME:</a:t>
            </a:r>
            <a:r>
              <a:rPr altLang="zh-CN" b="0" sz="2800" lang="en-US">
                <a:latin typeface="Roboto Medium"/>
              </a:rPr>
              <a:t> </a:t>
            </a:r>
            <a:r>
              <a:rPr altLang="zh-CN" b="0" sz="2800" lang="en-US">
                <a:latin typeface="Roboto Medium"/>
              </a:rPr>
              <a:t>S</a:t>
            </a:r>
            <a:r>
              <a:rPr altLang="zh-CN" b="0" sz="2800" lang="en-US">
                <a:latin typeface="Roboto Medium"/>
              </a:rPr>
              <a:t>a</a:t>
            </a:r>
            <a:r>
              <a:rPr altLang="zh-CN" b="0" sz="2800" lang="en-US">
                <a:latin typeface="Roboto Medium"/>
              </a:rPr>
              <a:t>t</a:t>
            </a:r>
            <a:r>
              <a:rPr altLang="zh-CN" b="0" sz="2800" lang="en-US">
                <a:latin typeface="Roboto Medium"/>
              </a:rPr>
              <a:t>h</a:t>
            </a:r>
            <a:r>
              <a:rPr altLang="zh-CN" b="0" sz="2800" lang="en-US">
                <a:latin typeface="Roboto Medium"/>
              </a:rPr>
              <a:t>i</a:t>
            </a:r>
            <a:r>
              <a:rPr altLang="zh-CN" b="0" sz="2800" lang="en-US">
                <a:latin typeface="Roboto Medium"/>
              </a:rPr>
              <a:t>s</a:t>
            </a:r>
            <a:r>
              <a:rPr altLang="zh-CN" b="0" sz="2800" lang="en-US">
                <a:latin typeface="Roboto Medium"/>
              </a:rPr>
              <a:t>h</a:t>
            </a:r>
            <a:r>
              <a:rPr altLang="zh-CN" b="0" sz="2800" lang="en-US">
                <a:latin typeface="Roboto Medium"/>
              </a:rPr>
              <a:t> </a:t>
            </a:r>
            <a:r>
              <a:rPr altLang="zh-CN" b="0" sz="2800" lang="en-US">
                <a:latin typeface="Roboto Medium"/>
              </a:rPr>
              <a:t>K</a:t>
            </a:r>
            <a:r>
              <a:rPr altLang="zh-CN" b="0" sz="2800" lang="en-US">
                <a:latin typeface="Roboto Medium"/>
              </a:rPr>
              <a:t>u</a:t>
            </a:r>
            <a:r>
              <a:rPr altLang="zh-CN" b="0" sz="2800" lang="en-US">
                <a:latin typeface="Roboto Medium"/>
              </a:rPr>
              <a:t>mar</a:t>
            </a:r>
            <a:r>
              <a:rPr altLang="zh-CN" b="0" sz="2800" lang="en-US">
                <a:latin typeface="Roboto Medium"/>
              </a:rPr>
              <a:t>. </a:t>
            </a:r>
            <a:r>
              <a:rPr altLang="zh-CN" b="0" sz="2800" lang="en-US">
                <a:latin typeface="Roboto Medium"/>
              </a:rPr>
              <a:t>V</a:t>
            </a:r>
            <a:endParaRPr b="0" dirty="0" sz="2400" lang="en-US">
              <a:latin typeface="Roboto Medium"/>
            </a:endParaRPr>
          </a:p>
          <a:p>
            <a:r>
              <a:rPr b="0" dirty="0" sz="2800" lang="en-US">
                <a:latin typeface="Roboto Medium"/>
              </a:rPr>
              <a:t>REGISTER NO:</a:t>
            </a:r>
            <a:r>
              <a:rPr altLang="zh-CN" b="0" dirty="0" sz="2800" lang="en-US">
                <a:latin typeface="Roboto Medium"/>
              </a:rPr>
              <a:t> </a:t>
            </a:r>
            <a:r>
              <a:rPr altLang="zh-CN" b="0" dirty="0" sz="2800" lang="en-US">
                <a:latin typeface="Roboto Medium"/>
              </a:rPr>
              <a:t>1</a:t>
            </a:r>
            <a:r>
              <a:rPr altLang="zh-CN" b="0" dirty="0" sz="2800" lang="en-US">
                <a:latin typeface="Roboto Medium"/>
              </a:rPr>
              <a:t>2</a:t>
            </a:r>
            <a:r>
              <a:rPr altLang="zh-CN" b="0" dirty="0" sz="2800" lang="en-US">
                <a:latin typeface="Roboto Medium"/>
              </a:rPr>
              <a:t>2</a:t>
            </a:r>
            <a:r>
              <a:rPr altLang="zh-CN" b="0" dirty="0" sz="2800" lang="en-US">
                <a:latin typeface="Roboto Medium"/>
              </a:rPr>
              <a:t>2</a:t>
            </a:r>
            <a:r>
              <a:rPr altLang="zh-CN" b="0" dirty="0" sz="2800" lang="en-US">
                <a:latin typeface="Roboto Medium"/>
              </a:rPr>
              <a:t>0</a:t>
            </a:r>
            <a:r>
              <a:rPr altLang="zh-CN" b="0" dirty="0" sz="2800" lang="en-US">
                <a:latin typeface="Roboto Medium"/>
              </a:rPr>
              <a:t>4</a:t>
            </a:r>
            <a:r>
              <a:rPr altLang="zh-CN" b="0" dirty="0" sz="2800" lang="en-US">
                <a:latin typeface="Roboto Medium"/>
              </a:rPr>
              <a:t>3</a:t>
            </a:r>
            <a:r>
              <a:rPr altLang="zh-CN" b="0" dirty="0" sz="2800" lang="en-US">
                <a:latin typeface="Roboto Medium"/>
              </a:rPr>
              <a:t>7</a:t>
            </a:r>
            <a:r>
              <a:rPr altLang="zh-CN" b="0" dirty="0" sz="2800" lang="en-US">
                <a:latin typeface="Roboto Medium"/>
              </a:rPr>
              <a:t>5</a:t>
            </a:r>
            <a:endParaRPr altLang="en-US" b="0" sz="2400" lang="zh-CN">
              <a:latin typeface="Roboto Medium"/>
            </a:endParaRPr>
          </a:p>
          <a:p>
            <a:r>
              <a:rPr b="0" dirty="0" sz="2800" lang="en-US">
                <a:latin typeface="Roboto Medium"/>
              </a:rPr>
              <a:t>DEPARTMENT:</a:t>
            </a:r>
            <a:r>
              <a:rPr altLang="zh-CN" b="0" dirty="0" sz="2800" lang="en-US">
                <a:latin typeface="Roboto Medium"/>
              </a:rPr>
              <a:t> </a:t>
            </a:r>
            <a:r>
              <a:rPr altLang="zh-CN" b="0" dirty="0" sz="2800" lang="en-US">
                <a:latin typeface="Roboto Medium"/>
              </a:rPr>
              <a:t>B</a:t>
            </a:r>
            <a:r>
              <a:rPr altLang="zh-CN" b="0" dirty="0" sz="2800" lang="en-US">
                <a:latin typeface="Roboto Medium"/>
              </a:rPr>
              <a:t>. </a:t>
            </a:r>
            <a:r>
              <a:rPr altLang="zh-CN" b="0" dirty="0" sz="2800" lang="en-US">
                <a:latin typeface="Roboto Medium"/>
              </a:rPr>
              <a:t>C</a:t>
            </a:r>
            <a:r>
              <a:rPr altLang="zh-CN" b="0" dirty="0" sz="2800" lang="en-US">
                <a:latin typeface="Roboto Medium"/>
              </a:rPr>
              <a:t>o</a:t>
            </a:r>
            <a:r>
              <a:rPr altLang="zh-CN" b="0" dirty="0" sz="2800" lang="en-US">
                <a:latin typeface="Roboto Medium"/>
              </a:rPr>
              <a:t>m</a:t>
            </a:r>
            <a:r>
              <a:rPr altLang="zh-CN" b="0" dirty="0" sz="2800" lang="en-US">
                <a:latin typeface="Roboto Medium"/>
              </a:rPr>
              <a:t>(</a:t>
            </a:r>
            <a:r>
              <a:rPr altLang="zh-CN" b="0" dirty="0" sz="2800" lang="en-US">
                <a:latin typeface="Roboto Medium"/>
              </a:rPr>
              <a:t>C</a:t>
            </a:r>
            <a:r>
              <a:rPr altLang="zh-CN" b="0" dirty="0" sz="2800" lang="en-US">
                <a:latin typeface="Roboto Medium"/>
              </a:rPr>
              <a:t>o</a:t>
            </a:r>
            <a:r>
              <a:rPr altLang="zh-CN" b="0" dirty="0" sz="2800" lang="en-US">
                <a:latin typeface="Roboto Medium"/>
              </a:rPr>
              <a:t>r</a:t>
            </a:r>
            <a:r>
              <a:rPr altLang="zh-CN" b="0" dirty="0" sz="2800" lang="en-US">
                <a:latin typeface="Roboto Medium"/>
              </a:rPr>
              <a:t>p</a:t>
            </a:r>
            <a:r>
              <a:rPr altLang="zh-CN" b="0" dirty="0" sz="2800" lang="en-US">
                <a:latin typeface="Roboto Medium"/>
              </a:rPr>
              <a:t>o</a:t>
            </a:r>
            <a:r>
              <a:rPr altLang="zh-CN" b="0" dirty="0" sz="2800" lang="en-US">
                <a:latin typeface="Roboto Medium"/>
              </a:rPr>
              <a:t>r</a:t>
            </a:r>
            <a:r>
              <a:rPr altLang="zh-CN" b="0" dirty="0" sz="2800" lang="en-US">
                <a:latin typeface="Roboto Medium"/>
              </a:rPr>
              <a:t>a</a:t>
            </a:r>
            <a:r>
              <a:rPr altLang="zh-CN" b="0" dirty="0" sz="2800" lang="en-US">
                <a:latin typeface="Roboto Medium"/>
              </a:rPr>
              <a:t>t</a:t>
            </a:r>
            <a:r>
              <a:rPr altLang="zh-CN" b="0" dirty="0" sz="2800" lang="en-US">
                <a:latin typeface="Roboto Medium"/>
              </a:rPr>
              <a:t>e</a:t>
            </a:r>
            <a:r>
              <a:rPr altLang="zh-CN" b="0" dirty="0" sz="2800" lang="en-US">
                <a:latin typeface="Roboto Medium"/>
              </a:rPr>
              <a:t> </a:t>
            </a:r>
            <a:r>
              <a:rPr altLang="zh-CN" b="0" dirty="0" sz="2800" lang="en-US">
                <a:latin typeface="Roboto Medium"/>
              </a:rPr>
              <a:t>Securitys</a:t>
            </a:r>
            <a:r>
              <a:rPr altLang="zh-CN" b="0" dirty="0" sz="2800" lang="en-US">
                <a:latin typeface="Roboto Medium"/>
              </a:rPr>
              <a:t>h</a:t>
            </a:r>
            <a:r>
              <a:rPr altLang="zh-CN" b="0" dirty="0" sz="2800" lang="en-US">
                <a:latin typeface="Roboto Medium"/>
              </a:rPr>
              <a:t>i</a:t>
            </a:r>
            <a:r>
              <a:rPr altLang="zh-CN" b="0" dirty="0" sz="2800" lang="en-US">
                <a:latin typeface="Roboto Medium"/>
              </a:rPr>
              <a:t>p</a:t>
            </a:r>
            <a:r>
              <a:rPr altLang="zh-CN" b="0" dirty="0" sz="2800" lang="en-US">
                <a:latin typeface="Roboto Medium"/>
              </a:rPr>
              <a:t>) </a:t>
            </a:r>
            <a:endParaRPr altLang="en-US" b="0" sz="2400" lang="zh-CN">
              <a:latin typeface="Roboto Medium"/>
            </a:endParaRPr>
          </a:p>
          <a:p>
            <a:r>
              <a:rPr b="0" dirty="0" sz="2800" lang="en-US">
                <a:latin typeface="Roboto Medium"/>
              </a:rPr>
              <a:t>COLLEGE</a:t>
            </a:r>
            <a:r>
              <a:rPr altLang="zh-CN" b="0" dirty="0" sz="2800" lang="en-US">
                <a:latin typeface="Roboto Medium"/>
              </a:rPr>
              <a:t>:</a:t>
            </a:r>
            <a:r>
              <a:rPr altLang="zh-CN" b="0" dirty="0" sz="2800" lang="en-US">
                <a:latin typeface="Roboto Medium"/>
              </a:rPr>
              <a:t> </a:t>
            </a:r>
            <a:r>
              <a:rPr altLang="zh-CN" b="0" dirty="0" sz="2800" lang="en-US">
                <a:latin typeface="Roboto Medium"/>
              </a:rPr>
              <a:t>G</a:t>
            </a:r>
            <a:r>
              <a:rPr altLang="zh-CN" b="0" dirty="0" sz="2800" lang="en-US">
                <a:latin typeface="Roboto Medium"/>
              </a:rPr>
              <a:t>o</a:t>
            </a:r>
            <a:r>
              <a:rPr altLang="zh-CN" b="0" dirty="0" sz="2800" lang="en-US">
                <a:latin typeface="Roboto Medium"/>
              </a:rPr>
              <a:t>v</a:t>
            </a:r>
            <a:r>
              <a:rPr altLang="zh-CN" b="0" dirty="0" sz="2800" lang="en-US">
                <a:latin typeface="Roboto Medium"/>
              </a:rPr>
              <a:t>e</a:t>
            </a:r>
            <a:r>
              <a:rPr altLang="zh-CN" b="0" dirty="0" sz="2800" lang="en-US">
                <a:latin typeface="Roboto Medium"/>
              </a:rPr>
              <a:t>r</a:t>
            </a:r>
            <a:r>
              <a:rPr altLang="zh-CN" b="0" dirty="0" sz="2800" lang="en-US">
                <a:latin typeface="Roboto Medium"/>
              </a:rPr>
              <a:t>nment </a:t>
            </a:r>
            <a:r>
              <a:rPr altLang="zh-CN" b="0" dirty="0" sz="2800" lang="en-US">
                <a:latin typeface="Roboto Medium"/>
              </a:rPr>
              <a:t>A</a:t>
            </a:r>
            <a:r>
              <a:rPr altLang="zh-CN" b="0" dirty="0" sz="2800" lang="en-US">
                <a:latin typeface="Roboto Medium"/>
              </a:rPr>
              <a:t>r</a:t>
            </a:r>
            <a:r>
              <a:rPr altLang="zh-CN" b="0" dirty="0" sz="2800" lang="en-US">
                <a:latin typeface="Roboto Medium"/>
              </a:rPr>
              <a:t>t</a:t>
            </a:r>
            <a:r>
              <a:rPr altLang="zh-CN" b="0" dirty="0" sz="2800" lang="en-US">
                <a:latin typeface="Roboto Medium"/>
              </a:rPr>
              <a:t>s</a:t>
            </a:r>
            <a:r>
              <a:rPr altLang="zh-CN" b="0" dirty="0" sz="2800" lang="en-US">
                <a:latin typeface="Roboto Medium"/>
              </a:rPr>
              <a:t> </a:t>
            </a:r>
            <a:r>
              <a:rPr altLang="zh-CN" b="0" dirty="0" sz="2800" lang="en-US">
                <a:latin typeface="Roboto Medium"/>
              </a:rPr>
              <a:t>and </a:t>
            </a:r>
            <a:r>
              <a:rPr altLang="zh-CN" b="0" dirty="0" sz="2800" lang="en-US">
                <a:latin typeface="Roboto Medium"/>
              </a:rPr>
              <a:t>S</a:t>
            </a:r>
            <a:r>
              <a:rPr altLang="zh-CN" b="0" dirty="0" sz="2800" lang="en-US">
                <a:latin typeface="Roboto Medium"/>
              </a:rPr>
              <a:t>c</a:t>
            </a:r>
            <a:r>
              <a:rPr altLang="zh-CN" b="0" dirty="0" sz="2800" lang="en-US">
                <a:latin typeface="Roboto Medium"/>
              </a:rPr>
              <a:t>ience </a:t>
            </a:r>
            <a:r>
              <a:rPr altLang="zh-CN" b="0" dirty="0" sz="2800" lang="en-US">
                <a:latin typeface="Roboto Medium"/>
              </a:rPr>
              <a:t>College</a:t>
            </a:r>
            <a:r>
              <a:rPr altLang="zh-CN" b="0" dirty="0" sz="2800" lang="en-US">
                <a:latin typeface="Roboto Medium"/>
              </a:rPr>
              <a:t>, </a:t>
            </a:r>
            <a:r>
              <a:rPr altLang="zh-CN" b="0" dirty="0" sz="2800" lang="en-US">
                <a:latin typeface="Roboto Medium"/>
              </a:rPr>
              <a:t>P</a:t>
            </a:r>
            <a:r>
              <a:rPr altLang="zh-CN" b="0" dirty="0" sz="2800" lang="en-US">
                <a:latin typeface="Roboto Medium"/>
              </a:rPr>
              <a:t>e</a:t>
            </a:r>
            <a:r>
              <a:rPr altLang="zh-CN" b="0" dirty="0" sz="2800" lang="en-US">
                <a:latin typeface="Roboto Medium"/>
              </a:rPr>
              <a:t>r</a:t>
            </a:r>
            <a:r>
              <a:rPr altLang="zh-CN" b="0" dirty="0" sz="2800" lang="en-US">
                <a:latin typeface="Roboto Medium"/>
              </a:rPr>
              <a:t>u</a:t>
            </a:r>
            <a:r>
              <a:rPr altLang="zh-CN" b="0" dirty="0" sz="2800" lang="en-US">
                <a:latin typeface="Roboto Medium"/>
              </a:rPr>
              <a:t>m</a:t>
            </a:r>
            <a:r>
              <a:rPr altLang="zh-CN" b="0" dirty="0" sz="2800" lang="en-US">
                <a:latin typeface="Roboto Medium"/>
              </a:rPr>
              <a:t>b</a:t>
            </a:r>
            <a:r>
              <a:rPr altLang="zh-CN" b="0" dirty="0" sz="2800" lang="en-US">
                <a:latin typeface="Roboto Medium"/>
              </a:rPr>
              <a:t>a</a:t>
            </a:r>
            <a:r>
              <a:rPr altLang="zh-CN" b="0" dirty="0" sz="2800" lang="en-US">
                <a:latin typeface="Roboto Medium"/>
              </a:rPr>
              <a:t>k</a:t>
            </a:r>
            <a:r>
              <a:rPr altLang="zh-CN" b="0" dirty="0" sz="2800" lang="en-US">
                <a:latin typeface="Roboto Medium"/>
              </a:rPr>
              <a:t>k</a:t>
            </a:r>
            <a:r>
              <a:rPr altLang="zh-CN" b="0" dirty="0" sz="2800" lang="en-US">
                <a:latin typeface="Roboto Medium"/>
              </a:rPr>
              <a:t>a</a:t>
            </a:r>
            <a:r>
              <a:rPr altLang="zh-CN" b="0" dirty="0" sz="2800" lang="en-US">
                <a:latin typeface="Roboto Medium"/>
              </a:rPr>
              <a:t>m</a:t>
            </a:r>
            <a:r>
              <a:rPr altLang="zh-CN" b="0" dirty="0" sz="2800" lang="en-US">
                <a:latin typeface="Roboto Medium"/>
              </a:rPr>
              <a:t>. </a:t>
            </a:r>
            <a:endParaRPr altLang="en-US" b="0" lang="zh-CN">
              <a:latin typeface="Roboto Medium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48668" name="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>
          <p:sp>
            <p:nvSpPr>
              <p:cNvPr id="1048668" name=""/>
              <p:cNvSpPr/>
              <p:nvPr/>
            </p:nvSpPr>
            <p:spPr>
              <a:xfrm>
                <a:off x="0" y="0"/>
                <a:ext cx="0" cy="0"/>
              </a:xfrm>
            </p:spPr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48669" name=""/>
              <p14:cNvContentPartPr/>
              <p14:nvPr/>
            </p14:nvContentPartPr>
            <p14:xfrm>
              <a:off x="12951241" y="1133475"/>
              <a:ext cx="307559" cy="95934"/>
            </p14:xfrm>
          </p:contentPart>
        </mc:Choice>
        <mc:Fallback>
          <p:sp>
            <p:nvSpPr>
              <p:cNvPr id="1048669" name=""/>
              <p:cNvSpPr/>
              <p:nvPr/>
            </p:nvSpPr>
            <p:spPr>
              <a:xfrm>
                <a:off x="12951241" y="1133475"/>
                <a:ext cx="307559" cy="95934"/>
              </a:xfrm>
            </p:spPr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48670" name="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>
          <p:sp>
            <p:nvSpPr>
              <p:cNvPr id="1048670" name=""/>
              <p:cNvSpPr/>
              <p:nvPr/>
            </p:nvSpPr>
            <p:spPr>
              <a:xfrm>
                <a:off x="0" y="0"/>
                <a:ext cx="0" cy="0"/>
              </a:xfrm>
            </p:spPr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48671" name="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>
          <p:sp>
            <p:nvSpPr>
              <p:cNvPr id="1048671" name=""/>
              <p:cNvSpPr/>
              <p:nvPr/>
            </p:nvSpPr>
            <p:spPr>
              <a:xfrm>
                <a:off x="0" y="0"/>
                <a:ext cx="0" cy="0"/>
              </a:xfrm>
            </p:spPr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48672" name="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>
          <p:sp>
            <p:nvSpPr>
              <p:cNvPr id="1048672" name=""/>
              <p:cNvSpPr/>
              <p:nvPr/>
            </p:nvSpPr>
            <p:spPr>
              <a:xfrm>
                <a:off x="0" y="0"/>
                <a:ext cx="0" cy="0"/>
              </a:xfrm>
            </p:spPr>
          </p:sp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6" name="object 8"/>
          <p:cNvSpPr txBox="1"/>
          <p:nvPr/>
        </p:nvSpPr>
        <p:spPr>
          <a:xfrm>
            <a:off x="3164321" y="613722"/>
            <a:ext cx="3817996" cy="7245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5400" spc="15">
                <a:solidFill>
                  <a:srgbClr val="3399FF"/>
                </a:solidFill>
                <a:latin typeface="Vivo-extract"/>
                <a:cs typeface="Trebuchet MS"/>
              </a:rPr>
              <a:t>M</a:t>
            </a:r>
            <a:r>
              <a:rPr b="1" dirty="0" sz="5400">
                <a:solidFill>
                  <a:srgbClr val="3399FF"/>
                </a:solidFill>
                <a:latin typeface="Vivo-extract"/>
                <a:cs typeface="Trebuchet MS"/>
              </a:rPr>
              <a:t>O</a:t>
            </a:r>
            <a:r>
              <a:rPr b="1" dirty="0" sz="5400" spc="-15">
                <a:solidFill>
                  <a:srgbClr val="3399FF"/>
                </a:solidFill>
                <a:latin typeface="Vivo-extract"/>
                <a:cs typeface="Trebuchet MS"/>
              </a:rPr>
              <a:t>D</a:t>
            </a:r>
            <a:r>
              <a:rPr b="1" dirty="0" sz="5400" spc="-35">
                <a:solidFill>
                  <a:srgbClr val="3399FF"/>
                </a:solidFill>
                <a:latin typeface="Vivo-extract"/>
                <a:cs typeface="Trebuchet MS"/>
              </a:rPr>
              <a:t>E</a:t>
            </a:r>
            <a:r>
              <a:rPr b="1" dirty="0" sz="5400" spc="-30">
                <a:solidFill>
                  <a:srgbClr val="3399FF"/>
                </a:solidFill>
                <a:latin typeface="Vivo-extract"/>
                <a:cs typeface="Trebuchet MS"/>
              </a:rPr>
              <a:t>LL</a:t>
            </a:r>
            <a:r>
              <a:rPr b="1" dirty="0" sz="5400" spc="-5">
                <a:solidFill>
                  <a:srgbClr val="3399FF"/>
                </a:solidFill>
                <a:latin typeface="Vivo-extract"/>
                <a:cs typeface="Trebuchet MS"/>
              </a:rPr>
              <a:t>I</a:t>
            </a:r>
            <a:r>
              <a:rPr b="1" dirty="0" sz="5400" spc="30">
                <a:solidFill>
                  <a:srgbClr val="3399FF"/>
                </a:solidFill>
                <a:latin typeface="Vivo-extract"/>
                <a:cs typeface="Trebuchet MS"/>
              </a:rPr>
              <a:t>N</a:t>
            </a:r>
            <a:r>
              <a:rPr b="1" dirty="0" sz="5400" spc="5">
                <a:solidFill>
                  <a:srgbClr val="3399FF"/>
                </a:solidFill>
                <a:latin typeface="Vivo-extract"/>
                <a:cs typeface="Trebuchet MS"/>
              </a:rPr>
              <a:t>G</a:t>
            </a:r>
            <a:endParaRPr dirty="0" sz="4800">
              <a:solidFill>
                <a:srgbClr val="3399FF"/>
              </a:solidFill>
              <a:latin typeface="Vivo-extract"/>
              <a:cs typeface="Trebuchet MS"/>
            </a:endParaRPr>
          </a:p>
        </p:txBody>
      </p:sp>
      <p:sp>
        <p:nvSpPr>
          <p:cNvPr id="1048687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8" name=""/>
          <p:cNvSpPr txBox="1"/>
          <p:nvPr/>
        </p:nvSpPr>
        <p:spPr>
          <a:xfrm>
            <a:off x="1078054" y="2116928"/>
            <a:ext cx="8531844" cy="3825240"/>
          </a:xfrm>
          <a:prstGeom prst="rect"/>
        </p:spPr>
        <p:txBody>
          <a:bodyPr rtlCol="0" wrap="square">
            <a:spAutoFit/>
          </a:bodyPr>
          <a:p>
            <a:r>
              <a:rPr sz="3600" lang="en-US">
                <a:solidFill>
                  <a:srgbClr val="000000"/>
                </a:solidFill>
                <a:latin typeface="Roboto Medium"/>
              </a:rPr>
              <a:t>Modeling involves making a representation of something. Creating a tiny, functioning volcano is an example of modeling. Teachers use modeling when they have a class election that represents a larger one, like a presidential election</a:t>
            </a:r>
            <a:endParaRPr sz="2800" lang="en-US">
              <a:solidFill>
                <a:srgbClr val="000000"/>
              </a:solidFill>
              <a:latin typeface="Roboto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2" name="object 7"/>
          <p:cNvSpPr txBox="1">
            <a:spLocks noGrp="1"/>
          </p:cNvSpPr>
          <p:nvPr>
            <p:ph type="title"/>
          </p:nvPr>
        </p:nvSpPr>
        <p:spPr>
          <a:xfrm>
            <a:off x="3884007" y="645216"/>
            <a:ext cx="3954979" cy="6483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3399FF"/>
                </a:solidFill>
                <a:latin typeface="Vivo-extract"/>
              </a:rPr>
              <a:t>R</a:t>
            </a:r>
            <a:r>
              <a:rPr dirty="0" spc="-40">
                <a:solidFill>
                  <a:srgbClr val="3399FF"/>
                </a:solidFill>
                <a:latin typeface="Vivo-extract"/>
              </a:rPr>
              <a:t>E</a:t>
            </a:r>
            <a:r>
              <a:rPr dirty="0" spc="15">
                <a:solidFill>
                  <a:srgbClr val="3399FF"/>
                </a:solidFill>
                <a:latin typeface="Vivo-extract"/>
              </a:rPr>
              <a:t>S</a:t>
            </a:r>
            <a:r>
              <a:rPr dirty="0" spc="-30">
                <a:solidFill>
                  <a:srgbClr val="3399FF"/>
                </a:solidFill>
                <a:latin typeface="Vivo-extract"/>
              </a:rPr>
              <a:t>U</a:t>
            </a:r>
            <a:r>
              <a:rPr dirty="0" spc="-405">
                <a:solidFill>
                  <a:srgbClr val="3399FF"/>
                </a:solidFill>
                <a:latin typeface="Vivo-extract"/>
              </a:rPr>
              <a:t>L</a:t>
            </a:r>
            <a:r>
              <a:rPr dirty="0">
                <a:solidFill>
                  <a:srgbClr val="3399FF"/>
                </a:solidFill>
                <a:latin typeface="Vivo-extract"/>
              </a:rPr>
              <a:t>TS</a:t>
            </a:r>
            <a:endParaRPr dirty="0">
              <a:solidFill>
                <a:srgbClr val="3399FF"/>
              </a:solidFill>
              <a:latin typeface="Vivo-extract"/>
            </a:endParaRPr>
          </a:p>
        </p:txBody>
      </p:sp>
      <p:sp>
        <p:nvSpPr>
          <p:cNvPr id="104869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4" name=""/>
          <p:cNvSpPr txBox="1"/>
          <p:nvPr/>
        </p:nvSpPr>
        <p:spPr>
          <a:xfrm>
            <a:off x="666747" y="2756535"/>
            <a:ext cx="8343802" cy="2987041"/>
          </a:xfrm>
          <a:prstGeom prst="rect"/>
        </p:spPr>
        <p:txBody>
          <a:bodyPr rtlCol="0" wrap="square">
            <a:spAutoFit/>
          </a:bodyPr>
          <a:p>
            <a:r>
              <a:rPr sz="4800" lang="en-US">
                <a:solidFill>
                  <a:srgbClr val="000000"/>
                </a:solidFill>
                <a:latin typeface="Roboto Medium"/>
              </a:rPr>
              <a:t>the final consequence of a sequence of actions or events expressed qualitatively or quantitatively</a:t>
            </a:r>
            <a:endParaRPr sz="2800" lang="en-US">
              <a:solidFill>
                <a:srgbClr val="000000"/>
              </a:solidFill>
              <a:latin typeface="Roboto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>
          <a:xfrm>
            <a:off x="3439650" y="939624"/>
            <a:ext cx="4273608" cy="635000"/>
          </a:xfrm>
        </p:spPr>
        <p:txBody>
          <a:bodyPr/>
          <a:p>
            <a:r>
              <a:rPr dirty="0" lang="en-US">
                <a:solidFill>
                  <a:srgbClr val="3399FF"/>
                </a:solidFill>
                <a:latin typeface="Vivo-extract"/>
                <a:cs typeface="Times New Roman" panose="02020603050405020304" pitchFamily="18" charset="0"/>
              </a:rPr>
              <a:t>conclusion</a:t>
            </a:r>
            <a:endParaRPr dirty="0" lang="en-IN">
              <a:solidFill>
                <a:srgbClr val="3399FF"/>
              </a:solidFill>
              <a:latin typeface="Vivo-extract"/>
              <a:cs typeface="Times New Roman" panose="02020603050405020304" pitchFamily="18" charset="0"/>
            </a:endParaRPr>
          </a:p>
        </p:txBody>
      </p:sp>
      <p:sp>
        <p:nvSpPr>
          <p:cNvPr id="1048696" name=""/>
          <p:cNvSpPr txBox="1"/>
          <p:nvPr/>
        </p:nvSpPr>
        <p:spPr>
          <a:xfrm>
            <a:off x="1385452" y="2627745"/>
            <a:ext cx="8122227" cy="2987040"/>
          </a:xfrm>
          <a:prstGeom prst="rect"/>
        </p:spPr>
        <p:txBody>
          <a:bodyPr rtlCol="0" wrap="square">
            <a:spAutoFit/>
          </a:bodyPr>
          <a:p>
            <a:r>
              <a:rPr sz="4800" lang="en-US">
                <a:solidFill>
                  <a:srgbClr val="000000"/>
                </a:solidFill>
                <a:latin typeface="Roboto Medium"/>
              </a:rPr>
              <a:t>A conclusion is the final piece of writing in a research paper, essay, or article that summarizes the entire work. </a:t>
            </a:r>
            <a:endParaRPr sz="2800" lang="en-US">
              <a:solidFill>
                <a:srgbClr val="000000"/>
              </a:solidFill>
              <a:latin typeface="Roboto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40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1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2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3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6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7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8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4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50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1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3" name="object 17"/>
          <p:cNvSpPr txBox="1">
            <a:spLocks noGrp="1"/>
          </p:cNvSpPr>
          <p:nvPr>
            <p:ph type="title"/>
          </p:nvPr>
        </p:nvSpPr>
        <p:spPr>
          <a:xfrm>
            <a:off x="2603732" y="742230"/>
            <a:ext cx="4914149" cy="651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800" spc="5">
                <a:solidFill>
                  <a:srgbClr val="3399FF"/>
                </a:solidFill>
                <a:latin typeface="Vivo-extract"/>
              </a:rPr>
              <a:t>PROJECT</a:t>
            </a:r>
            <a:r>
              <a:rPr dirty="0" sz="4800" spc="-85">
                <a:solidFill>
                  <a:srgbClr val="3399FF"/>
                </a:solidFill>
                <a:latin typeface="Vivo-extract"/>
              </a:rPr>
              <a:t> </a:t>
            </a:r>
            <a:r>
              <a:rPr dirty="0" sz="4800" spc="25">
                <a:solidFill>
                  <a:srgbClr val="3399FF"/>
                </a:solidFill>
                <a:latin typeface="Vivo-extract"/>
              </a:rPr>
              <a:t>TITLE</a:t>
            </a:r>
            <a:endParaRPr sz="4250">
              <a:solidFill>
                <a:srgbClr val="3399FF"/>
              </a:solidFill>
              <a:latin typeface="Vivo-extract"/>
            </a:endParaRPr>
          </a:p>
        </p:txBody>
      </p:sp>
      <p:grpSp>
        <p:nvGrpSpPr>
          <p:cNvPr id="33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62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63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54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55" name="TextBox 22"/>
          <p:cNvSpPr txBox="1"/>
          <p:nvPr/>
        </p:nvSpPr>
        <p:spPr>
          <a:xfrm>
            <a:off x="1217522" y="2123271"/>
            <a:ext cx="7779273" cy="1539239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800" lang="en-US">
                <a:solidFill>
                  <a:srgbClr val="0F0F0F"/>
                </a:solidFill>
                <a:latin typeface="Roboto Medium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Roboto Medium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1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2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3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9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29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60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1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34" name="object 21"/>
          <p:cNvSpPr txBox="1">
            <a:spLocks noGrp="1"/>
          </p:cNvSpPr>
          <p:nvPr>
            <p:ph type="title"/>
          </p:nvPr>
        </p:nvSpPr>
        <p:spPr>
          <a:xfrm>
            <a:off x="3919913" y="447674"/>
            <a:ext cx="2980574" cy="6483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>
                <a:solidFill>
                  <a:srgbClr val="3399FF"/>
                </a:solidFill>
                <a:latin typeface="Vivo-extract"/>
              </a:rPr>
              <a:t>A</a:t>
            </a:r>
            <a:r>
              <a:rPr dirty="0" spc="-5">
                <a:solidFill>
                  <a:srgbClr val="3399FF"/>
                </a:solidFill>
                <a:latin typeface="Vivo-extract"/>
              </a:rPr>
              <a:t>G</a:t>
            </a:r>
            <a:r>
              <a:rPr dirty="0" spc="-35">
                <a:solidFill>
                  <a:srgbClr val="3399FF"/>
                </a:solidFill>
                <a:latin typeface="Vivo-extract"/>
              </a:rPr>
              <a:t>E</a:t>
            </a:r>
            <a:r>
              <a:rPr dirty="0" spc="15">
                <a:solidFill>
                  <a:srgbClr val="3399FF"/>
                </a:solidFill>
                <a:latin typeface="Vivo-extract"/>
              </a:rPr>
              <a:t>N</a:t>
            </a:r>
            <a:r>
              <a:rPr dirty="0">
                <a:solidFill>
                  <a:srgbClr val="3399FF"/>
                </a:solidFill>
                <a:latin typeface="Vivo-extract"/>
              </a:rPr>
              <a:t>DA</a:t>
            </a:r>
            <a:endParaRPr dirty="0">
              <a:solidFill>
                <a:srgbClr val="3399FF"/>
              </a:solidFill>
              <a:latin typeface="Vivo-extract"/>
            </a:endParaRPr>
          </a:p>
        </p:txBody>
      </p:sp>
      <p:sp>
        <p:nvSpPr>
          <p:cNvPr id="104863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36" name="TextBox 22"/>
          <p:cNvSpPr txBox="1"/>
          <p:nvPr/>
        </p:nvSpPr>
        <p:spPr>
          <a:xfrm>
            <a:off x="2306782" y="1553676"/>
            <a:ext cx="6703024" cy="53111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3600" i="0" lang="en-US">
              <a:solidFill>
                <a:srgbClr val="0D0D0D"/>
              </a:solidFill>
              <a:effectLst/>
              <a:latin typeface="Roboto Medium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3600" i="0" lang="en-US">
                <a:solidFill>
                  <a:srgbClr val="0D0D0D"/>
                </a:solidFill>
                <a:effectLst/>
                <a:latin typeface="Roboto Medium"/>
                <a:cs typeface="Times New Roman" panose="02020603050405020304" pitchFamily="18" charset="0"/>
              </a:rPr>
              <a:t>Problem Statement</a:t>
            </a:r>
            <a:endParaRPr sz="4000">
              <a:latin typeface="Roboto Medium"/>
            </a:endParaRPr>
          </a:p>
          <a:p>
            <a:pPr algn="l">
              <a:buFont typeface="+mj-lt"/>
              <a:buAutoNum type="arabicPeriod"/>
            </a:pPr>
            <a:r>
              <a:rPr b="0" dirty="0" sz="3600" i="0" lang="en-US">
                <a:solidFill>
                  <a:srgbClr val="0D0D0D"/>
                </a:solidFill>
                <a:effectLst/>
                <a:latin typeface="Roboto Medium"/>
                <a:cs typeface="Times New Roman" panose="02020603050405020304" pitchFamily="18" charset="0"/>
              </a:rPr>
              <a:t>Project Overview</a:t>
            </a:r>
            <a:endParaRPr sz="4000">
              <a:latin typeface="Roboto Medium"/>
            </a:endParaRPr>
          </a:p>
          <a:p>
            <a:pPr algn="l">
              <a:buFont typeface="+mj-lt"/>
              <a:buAutoNum type="arabicPeriod"/>
            </a:pPr>
            <a:r>
              <a:rPr b="0" dirty="0" sz="3600" i="0" lang="en-US">
                <a:solidFill>
                  <a:srgbClr val="0D0D0D"/>
                </a:solidFill>
                <a:effectLst/>
                <a:latin typeface="Roboto Medium"/>
                <a:cs typeface="Times New Roman" panose="02020603050405020304" pitchFamily="18" charset="0"/>
              </a:rPr>
              <a:t>End Users</a:t>
            </a:r>
            <a:endParaRPr sz="4000">
              <a:latin typeface="Roboto Medium"/>
            </a:endParaRPr>
          </a:p>
          <a:p>
            <a:pPr algn="l">
              <a:buFont typeface="+mj-lt"/>
              <a:buAutoNum type="arabicPeriod"/>
            </a:pPr>
            <a:r>
              <a:rPr b="0" dirty="0" sz="3600" i="0" lang="en-US">
                <a:solidFill>
                  <a:srgbClr val="0D0D0D"/>
                </a:solidFill>
                <a:effectLst/>
                <a:latin typeface="Roboto Medium"/>
                <a:cs typeface="Times New Roman" panose="02020603050405020304" pitchFamily="18" charset="0"/>
              </a:rPr>
              <a:t>Our Solution and Proposition</a:t>
            </a:r>
            <a:endParaRPr sz="4000">
              <a:latin typeface="Roboto Medium"/>
            </a:endParaRPr>
          </a:p>
          <a:p>
            <a:pPr algn="l">
              <a:buFont typeface="+mj-lt"/>
              <a:buAutoNum type="arabicPeriod"/>
            </a:pPr>
            <a:r>
              <a:rPr dirty="0" sz="3600" lang="en-US">
                <a:solidFill>
                  <a:srgbClr val="0D0D0D"/>
                </a:solidFill>
                <a:latin typeface="Roboto Medium"/>
                <a:cs typeface="Times New Roman" panose="02020603050405020304" pitchFamily="18" charset="0"/>
              </a:rPr>
              <a:t>Dataset Description</a:t>
            </a:r>
            <a:endParaRPr b="0" dirty="0" sz="4000" i="0" lang="en-US">
              <a:solidFill>
                <a:srgbClr val="0D0D0D"/>
              </a:solidFill>
              <a:effectLst/>
              <a:latin typeface="Roboto Medium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3600" i="0" lang="en-US">
                <a:solidFill>
                  <a:srgbClr val="0D0D0D"/>
                </a:solidFill>
                <a:effectLst/>
                <a:latin typeface="Roboto Medium"/>
                <a:cs typeface="Times New Roman" panose="02020603050405020304" pitchFamily="18" charset="0"/>
              </a:rPr>
              <a:t>Modelling Approach</a:t>
            </a:r>
            <a:endParaRPr sz="4000">
              <a:latin typeface="Roboto Medium"/>
            </a:endParaRPr>
          </a:p>
          <a:p>
            <a:pPr algn="l">
              <a:buFont typeface="+mj-lt"/>
              <a:buAutoNum type="arabicPeriod"/>
            </a:pPr>
            <a:r>
              <a:rPr b="0" dirty="0" sz="3600" i="0" lang="en-US">
                <a:solidFill>
                  <a:srgbClr val="0D0D0D"/>
                </a:solidFill>
                <a:effectLst/>
                <a:latin typeface="Roboto Medium"/>
                <a:cs typeface="Times New Roman" panose="02020603050405020304" pitchFamily="18" charset="0"/>
              </a:rPr>
              <a:t>Results and </a:t>
            </a:r>
            <a:r>
              <a:rPr dirty="0" sz="3600" lang="en-US">
                <a:solidFill>
                  <a:srgbClr val="0D0D0D"/>
                </a:solidFill>
                <a:latin typeface="Roboto Medium"/>
                <a:cs typeface="Times New Roman" panose="02020603050405020304" pitchFamily="18" charset="0"/>
              </a:rPr>
              <a:t>Discussion</a:t>
            </a:r>
            <a:endParaRPr b="0" dirty="0" sz="4000" i="0" lang="en-US">
              <a:solidFill>
                <a:srgbClr val="0D0D0D"/>
              </a:solidFill>
              <a:effectLst/>
              <a:latin typeface="Roboto Medium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3600" i="0" lang="en-US">
                <a:solidFill>
                  <a:srgbClr val="0D0D0D"/>
                </a:solidFill>
                <a:effectLst/>
                <a:latin typeface="Roboto Medium"/>
                <a:cs typeface="Times New Roman" panose="02020603050405020304" pitchFamily="18" charset="0"/>
              </a:rPr>
              <a:t>Conclusion</a:t>
            </a:r>
            <a:endParaRPr sz="4000">
              <a:latin typeface="Roboto Medium"/>
            </a:endParaRPr>
          </a:p>
          <a:p>
            <a:endParaRPr dirty="0" sz="2800" lang="en-IN">
              <a:latin typeface="Roboto Medium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08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09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5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10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1" name="object 7"/>
          <p:cNvSpPr txBox="1">
            <a:spLocks noGrp="1"/>
          </p:cNvSpPr>
          <p:nvPr>
            <p:ph type="title"/>
          </p:nvPr>
        </p:nvSpPr>
        <p:spPr>
          <a:xfrm>
            <a:off x="2480914" y="557737"/>
            <a:ext cx="6078508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400" spc="-20">
                <a:solidFill>
                  <a:srgbClr val="3399FF"/>
                </a:solidFill>
                <a:latin typeface="Vivo-extract"/>
              </a:rPr>
              <a:t>P</a:t>
            </a:r>
            <a:r>
              <a:rPr dirty="0" sz="4400" spc="15">
                <a:solidFill>
                  <a:srgbClr val="3399FF"/>
                </a:solidFill>
                <a:latin typeface="Vivo-extract"/>
              </a:rPr>
              <a:t>ROB</a:t>
            </a:r>
            <a:r>
              <a:rPr dirty="0" sz="4400" spc="55">
                <a:solidFill>
                  <a:srgbClr val="3399FF"/>
                </a:solidFill>
                <a:latin typeface="Vivo-extract"/>
              </a:rPr>
              <a:t>L</a:t>
            </a:r>
            <a:r>
              <a:rPr dirty="0" sz="4400" spc="-20">
                <a:solidFill>
                  <a:srgbClr val="3399FF"/>
                </a:solidFill>
                <a:latin typeface="Vivo-extract"/>
              </a:rPr>
              <a:t>E</a:t>
            </a:r>
            <a:r>
              <a:rPr dirty="0" sz="4400" spc="20">
                <a:solidFill>
                  <a:srgbClr val="3399FF"/>
                </a:solidFill>
                <a:latin typeface="Vivo-extract"/>
              </a:rPr>
              <a:t>M</a:t>
            </a:r>
            <a:r>
              <a:rPr dirty="0" sz="4400">
                <a:solidFill>
                  <a:srgbClr val="3399FF"/>
                </a:solidFill>
                <a:latin typeface="Vivo-extract"/>
              </a:rPr>
              <a:t>	</a:t>
            </a:r>
            <a:r>
              <a:rPr dirty="0" sz="4400" spc="10">
                <a:solidFill>
                  <a:srgbClr val="3399FF"/>
                </a:solidFill>
                <a:latin typeface="Vivo-extract"/>
              </a:rPr>
              <a:t>S</a:t>
            </a:r>
            <a:r>
              <a:rPr dirty="0" sz="4400" spc="-370">
                <a:solidFill>
                  <a:srgbClr val="3399FF"/>
                </a:solidFill>
                <a:latin typeface="Vivo-extract"/>
              </a:rPr>
              <a:t>T</a:t>
            </a:r>
            <a:r>
              <a:rPr dirty="0" sz="4400" spc="-375">
                <a:solidFill>
                  <a:srgbClr val="3399FF"/>
                </a:solidFill>
                <a:latin typeface="Vivo-extract"/>
              </a:rPr>
              <a:t>A</a:t>
            </a:r>
            <a:r>
              <a:rPr dirty="0" sz="4400" spc="15">
                <a:solidFill>
                  <a:srgbClr val="3399FF"/>
                </a:solidFill>
                <a:latin typeface="Vivo-extract"/>
              </a:rPr>
              <a:t>T</a:t>
            </a:r>
            <a:r>
              <a:rPr dirty="0" sz="4400" spc="-10">
                <a:solidFill>
                  <a:srgbClr val="3399FF"/>
                </a:solidFill>
                <a:latin typeface="Vivo-extract"/>
              </a:rPr>
              <a:t>E</a:t>
            </a:r>
            <a:r>
              <a:rPr dirty="0" sz="4400" spc="-20">
                <a:solidFill>
                  <a:srgbClr val="3399FF"/>
                </a:solidFill>
                <a:latin typeface="Vivo-extract"/>
              </a:rPr>
              <a:t>ME</a:t>
            </a:r>
            <a:r>
              <a:rPr dirty="0" sz="4400" spc="10">
                <a:solidFill>
                  <a:srgbClr val="3399FF"/>
                </a:solidFill>
                <a:latin typeface="Vivo-extract"/>
              </a:rPr>
              <a:t>NT</a:t>
            </a:r>
            <a:endParaRPr sz="4250">
              <a:solidFill>
                <a:srgbClr val="3399FF"/>
              </a:solidFill>
              <a:latin typeface="Vivo-extract"/>
            </a:endParaRPr>
          </a:p>
        </p:txBody>
      </p:sp>
      <p:pic>
        <p:nvPicPr>
          <p:cNvPr id="2097156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12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13" name=""/>
          <p:cNvSpPr txBox="1"/>
          <p:nvPr/>
        </p:nvSpPr>
        <p:spPr>
          <a:xfrm>
            <a:off x="152555" y="2480102"/>
            <a:ext cx="8546319" cy="3825240"/>
          </a:xfrm>
          <a:prstGeom prst="rect"/>
        </p:spPr>
        <p:txBody>
          <a:bodyPr rtlCol="0" wrap="square">
            <a:spAutoFit/>
          </a:bodyPr>
          <a:p>
            <a:r>
              <a:rPr b="0" sz="3600" lang="en-US">
                <a:solidFill>
                  <a:srgbClr val="000000"/>
                </a:solidFill>
                <a:latin typeface="Roboto Medium"/>
                <a:cs typeface="Noto Sans Thaana"/>
              </a:rPr>
              <a:t>The high school dropout rate in our community has risen by 20% over the past two years, negatively impacting our future workforce. We need to implement targeted intervention programs to reduce dropout rates and ensure a more educated workforce.”</a:t>
            </a:r>
            <a:endParaRPr b="0" sz="2800" lang="en-US">
              <a:solidFill>
                <a:srgbClr val="000000"/>
              </a:solidFill>
              <a:latin typeface="Roboto Medium"/>
              <a:cs typeface="Noto Sans Tha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59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2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59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2351808" y="552536"/>
            <a:ext cx="5237537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000" spc="5">
                <a:solidFill>
                  <a:srgbClr val="0070C0"/>
                </a:solidFill>
                <a:latin typeface="Vivo-extract"/>
              </a:rPr>
              <a:t>PROJECT	</a:t>
            </a:r>
            <a:r>
              <a:rPr dirty="0" sz="4000" spc="-20">
                <a:solidFill>
                  <a:srgbClr val="0070C0"/>
                </a:solidFill>
                <a:latin typeface="Vivo-extract"/>
              </a:rPr>
              <a:t>OVERVIEW</a:t>
            </a:r>
            <a:endParaRPr sz="4250">
              <a:solidFill>
                <a:srgbClr val="0070C0"/>
              </a:solidFill>
              <a:latin typeface="Vivo-extract"/>
            </a:endParaRPr>
          </a:p>
        </p:txBody>
      </p:sp>
      <p:pic>
        <p:nvPicPr>
          <p:cNvPr id="2097153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59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00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1" name=""/>
          <p:cNvSpPr txBox="1"/>
          <p:nvPr/>
        </p:nvSpPr>
        <p:spPr>
          <a:xfrm>
            <a:off x="990599" y="2534919"/>
            <a:ext cx="7920159" cy="4053840"/>
          </a:xfrm>
          <a:prstGeom prst="rect"/>
        </p:spPr>
        <p:txBody>
          <a:bodyPr rtlCol="0" wrap="square">
            <a:spAutoFit/>
          </a:bodyPr>
          <a:p>
            <a:r>
              <a:rPr b="0" sz="4400" lang="en-US">
                <a:solidFill>
                  <a:srgbClr val="000000"/>
                </a:solidFill>
                <a:latin typeface="Roboto Medium"/>
              </a:rPr>
              <a:t>A project overview is a detailed description of a project's goals and objectives, the steps to achieve these goals, and the expected outcomes</a:t>
            </a:r>
            <a:endParaRPr b="0" sz="2800" lang="en-US">
              <a:solidFill>
                <a:srgbClr val="000000"/>
              </a:solidFill>
              <a:latin typeface="Roboto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0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05" name="object 5"/>
          <p:cNvSpPr txBox="1">
            <a:spLocks noGrp="1"/>
          </p:cNvSpPr>
          <p:nvPr>
            <p:ph type="title"/>
          </p:nvPr>
        </p:nvSpPr>
        <p:spPr>
          <a:xfrm>
            <a:off x="1995804" y="891793"/>
            <a:ext cx="6258669" cy="5499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000" spc="25">
                <a:solidFill>
                  <a:srgbClr val="3399FF"/>
                </a:solidFill>
                <a:latin typeface="Vivo-extract"/>
              </a:rPr>
              <a:t>W</a:t>
            </a:r>
            <a:r>
              <a:rPr dirty="0" sz="4000" spc="-20">
                <a:solidFill>
                  <a:srgbClr val="3399FF"/>
                </a:solidFill>
                <a:latin typeface="Vivo-extract"/>
              </a:rPr>
              <a:t>H</a:t>
            </a:r>
            <a:r>
              <a:rPr dirty="0" sz="4000" spc="20">
                <a:solidFill>
                  <a:srgbClr val="3399FF"/>
                </a:solidFill>
                <a:latin typeface="Vivo-extract"/>
              </a:rPr>
              <a:t>O</a:t>
            </a:r>
            <a:r>
              <a:rPr dirty="0" sz="4000" spc="-235">
                <a:solidFill>
                  <a:srgbClr val="3399FF"/>
                </a:solidFill>
                <a:latin typeface="Vivo-extract"/>
              </a:rPr>
              <a:t> </a:t>
            </a:r>
            <a:r>
              <a:rPr dirty="0" sz="4000" spc="-10">
                <a:solidFill>
                  <a:srgbClr val="3399FF"/>
                </a:solidFill>
                <a:latin typeface="Vivo-extract"/>
              </a:rPr>
              <a:t>AR</a:t>
            </a:r>
            <a:r>
              <a:rPr dirty="0" sz="4000" spc="15">
                <a:solidFill>
                  <a:srgbClr val="3399FF"/>
                </a:solidFill>
                <a:latin typeface="Vivo-extract"/>
              </a:rPr>
              <a:t>E</a:t>
            </a:r>
            <a:r>
              <a:rPr dirty="0" sz="4000" spc="-35">
                <a:solidFill>
                  <a:srgbClr val="3399FF"/>
                </a:solidFill>
                <a:latin typeface="Vivo-extract"/>
              </a:rPr>
              <a:t> </a:t>
            </a:r>
            <a:r>
              <a:rPr dirty="0" sz="4000" spc="-10">
                <a:solidFill>
                  <a:srgbClr val="3399FF"/>
                </a:solidFill>
                <a:latin typeface="Vivo-extract"/>
              </a:rPr>
              <a:t>T</a:t>
            </a:r>
            <a:r>
              <a:rPr dirty="0" sz="4000" spc="-15">
                <a:solidFill>
                  <a:srgbClr val="3399FF"/>
                </a:solidFill>
                <a:latin typeface="Vivo-extract"/>
              </a:rPr>
              <a:t>H</a:t>
            </a:r>
            <a:r>
              <a:rPr dirty="0" sz="4000" spc="15">
                <a:solidFill>
                  <a:srgbClr val="3399FF"/>
                </a:solidFill>
                <a:latin typeface="Vivo-extract"/>
              </a:rPr>
              <a:t>E</a:t>
            </a:r>
            <a:r>
              <a:rPr dirty="0" sz="4000" spc="-35">
                <a:solidFill>
                  <a:srgbClr val="3399FF"/>
                </a:solidFill>
                <a:latin typeface="Vivo-extract"/>
              </a:rPr>
              <a:t> </a:t>
            </a:r>
            <a:r>
              <a:rPr dirty="0" sz="4000" spc="-20">
                <a:solidFill>
                  <a:srgbClr val="3399FF"/>
                </a:solidFill>
                <a:latin typeface="Vivo-extract"/>
              </a:rPr>
              <a:t>E</a:t>
            </a:r>
            <a:r>
              <a:rPr dirty="0" sz="4000" spc="30">
                <a:solidFill>
                  <a:srgbClr val="3399FF"/>
                </a:solidFill>
                <a:latin typeface="Vivo-extract"/>
              </a:rPr>
              <a:t>N</a:t>
            </a:r>
            <a:r>
              <a:rPr dirty="0" sz="4000" spc="15">
                <a:solidFill>
                  <a:srgbClr val="3399FF"/>
                </a:solidFill>
                <a:latin typeface="Vivo-extract"/>
              </a:rPr>
              <a:t>D</a:t>
            </a:r>
            <a:r>
              <a:rPr dirty="0" sz="4000" spc="-45">
                <a:solidFill>
                  <a:srgbClr val="3399FF"/>
                </a:solidFill>
                <a:latin typeface="Vivo-extract"/>
              </a:rPr>
              <a:t> </a:t>
            </a:r>
            <a:r>
              <a:rPr dirty="0" sz="4000">
                <a:solidFill>
                  <a:srgbClr val="3399FF"/>
                </a:solidFill>
                <a:latin typeface="Vivo-extract"/>
              </a:rPr>
              <a:t>U</a:t>
            </a:r>
            <a:r>
              <a:rPr dirty="0" sz="4000" spc="10">
                <a:solidFill>
                  <a:srgbClr val="3399FF"/>
                </a:solidFill>
                <a:latin typeface="Vivo-extract"/>
              </a:rPr>
              <a:t>S</a:t>
            </a:r>
            <a:r>
              <a:rPr dirty="0" sz="4000" spc="-25">
                <a:solidFill>
                  <a:srgbClr val="3399FF"/>
                </a:solidFill>
                <a:latin typeface="Vivo-extract"/>
              </a:rPr>
              <a:t>E</a:t>
            </a:r>
            <a:r>
              <a:rPr dirty="0" sz="4000" spc="-10">
                <a:solidFill>
                  <a:srgbClr val="3399FF"/>
                </a:solidFill>
                <a:latin typeface="Vivo-extract"/>
              </a:rPr>
              <a:t>R</a:t>
            </a:r>
            <a:r>
              <a:rPr dirty="0" sz="4000" spc="5">
                <a:solidFill>
                  <a:srgbClr val="3399FF"/>
                </a:solidFill>
                <a:latin typeface="Vivo-extract"/>
              </a:rPr>
              <a:t>S?</a:t>
            </a:r>
            <a:endParaRPr sz="3200">
              <a:solidFill>
                <a:srgbClr val="3399FF"/>
              </a:solidFill>
              <a:latin typeface="Vivo-extract"/>
            </a:endParaRPr>
          </a:p>
        </p:txBody>
      </p:sp>
      <p:pic>
        <p:nvPicPr>
          <p:cNvPr id="209715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06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07" name=""/>
          <p:cNvSpPr txBox="1"/>
          <p:nvPr/>
        </p:nvSpPr>
        <p:spPr>
          <a:xfrm>
            <a:off x="1246909" y="3251200"/>
            <a:ext cx="7550727" cy="3393440"/>
          </a:xfrm>
          <a:prstGeom prst="rect"/>
        </p:spPr>
        <p:txBody>
          <a:bodyPr rtlCol="0" wrap="square">
            <a:spAutoFit/>
          </a:bodyPr>
          <a:p>
            <a:r>
              <a:rPr sz="4400" lang="en-US">
                <a:solidFill>
                  <a:srgbClr val="000000"/>
                </a:solidFill>
                <a:latin typeface="Roboto Medium"/>
              </a:rPr>
              <a:t>An end user is a person or other entity that consumes or makes use of the goods or services produced by businesses</a:t>
            </a:r>
            <a:endParaRPr sz="2800" lang="en-US">
              <a:solidFill>
                <a:srgbClr val="000000"/>
              </a:solidFill>
              <a:latin typeface="Roboto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1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17" name="object 6"/>
          <p:cNvSpPr txBox="1">
            <a:spLocks noGrp="1"/>
          </p:cNvSpPr>
          <p:nvPr>
            <p:ph type="title"/>
          </p:nvPr>
        </p:nvSpPr>
        <p:spPr>
          <a:xfrm>
            <a:off x="1018310" y="633730"/>
            <a:ext cx="10213397" cy="4832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>
                <a:solidFill>
                  <a:srgbClr val="3399FF"/>
                </a:solidFill>
                <a:latin typeface="Vivo-extract"/>
              </a:rPr>
              <a:t>O</a:t>
            </a:r>
            <a:r>
              <a:rPr dirty="0" sz="3600" spc="25">
                <a:solidFill>
                  <a:srgbClr val="3399FF"/>
                </a:solidFill>
                <a:latin typeface="Vivo-extract"/>
              </a:rPr>
              <a:t>U</a:t>
            </a:r>
            <a:r>
              <a:rPr dirty="0" sz="3600">
                <a:solidFill>
                  <a:srgbClr val="3399FF"/>
                </a:solidFill>
                <a:latin typeface="Vivo-extract"/>
              </a:rPr>
              <a:t>R</a:t>
            </a:r>
            <a:r>
              <a:rPr dirty="0" sz="3600" spc="5">
                <a:solidFill>
                  <a:srgbClr val="3399FF"/>
                </a:solidFill>
                <a:latin typeface="Vivo-extract"/>
              </a:rPr>
              <a:t> </a:t>
            </a:r>
            <a:r>
              <a:rPr dirty="0" sz="3600" spc="25">
                <a:solidFill>
                  <a:srgbClr val="3399FF"/>
                </a:solidFill>
                <a:latin typeface="Vivo-extract"/>
              </a:rPr>
              <a:t>S</a:t>
            </a:r>
            <a:r>
              <a:rPr dirty="0" sz="3600" spc="10">
                <a:solidFill>
                  <a:srgbClr val="3399FF"/>
                </a:solidFill>
                <a:latin typeface="Vivo-extract"/>
              </a:rPr>
              <a:t>O</a:t>
            </a:r>
            <a:r>
              <a:rPr dirty="0" sz="3600" spc="25">
                <a:solidFill>
                  <a:srgbClr val="3399FF"/>
                </a:solidFill>
                <a:latin typeface="Vivo-extract"/>
              </a:rPr>
              <a:t>LU</a:t>
            </a:r>
            <a:r>
              <a:rPr dirty="0" sz="3600" spc="-35">
                <a:solidFill>
                  <a:srgbClr val="3399FF"/>
                </a:solidFill>
                <a:latin typeface="Vivo-extract"/>
              </a:rPr>
              <a:t>T</a:t>
            </a:r>
            <a:r>
              <a:rPr dirty="0" sz="3600" spc="-30">
                <a:solidFill>
                  <a:srgbClr val="3399FF"/>
                </a:solidFill>
                <a:latin typeface="Vivo-extract"/>
              </a:rPr>
              <a:t>I</a:t>
            </a:r>
            <a:r>
              <a:rPr dirty="0" sz="3600" spc="10">
                <a:solidFill>
                  <a:srgbClr val="3399FF"/>
                </a:solidFill>
                <a:latin typeface="Vivo-extract"/>
              </a:rPr>
              <a:t>O</a:t>
            </a:r>
            <a:r>
              <a:rPr dirty="0" sz="3600">
                <a:solidFill>
                  <a:srgbClr val="3399FF"/>
                </a:solidFill>
                <a:latin typeface="Vivo-extract"/>
              </a:rPr>
              <a:t>N</a:t>
            </a:r>
            <a:r>
              <a:rPr dirty="0" sz="3600" spc="-345">
                <a:solidFill>
                  <a:srgbClr val="3399FF"/>
                </a:solidFill>
                <a:latin typeface="Vivo-extract"/>
              </a:rPr>
              <a:t> </a:t>
            </a:r>
            <a:r>
              <a:rPr dirty="0" sz="3600" spc="-35">
                <a:solidFill>
                  <a:srgbClr val="3399FF"/>
                </a:solidFill>
                <a:latin typeface="Vivo-extract"/>
              </a:rPr>
              <a:t>A</a:t>
            </a:r>
            <a:r>
              <a:rPr dirty="0" sz="3600" spc="-5">
                <a:solidFill>
                  <a:srgbClr val="3399FF"/>
                </a:solidFill>
                <a:latin typeface="Vivo-extract"/>
              </a:rPr>
              <a:t>N</a:t>
            </a:r>
            <a:r>
              <a:rPr dirty="0" sz="3600">
                <a:solidFill>
                  <a:srgbClr val="3399FF"/>
                </a:solidFill>
                <a:latin typeface="Vivo-extract"/>
              </a:rPr>
              <a:t>D</a:t>
            </a:r>
            <a:r>
              <a:rPr dirty="0" sz="3600" spc="35">
                <a:solidFill>
                  <a:srgbClr val="3399FF"/>
                </a:solidFill>
                <a:latin typeface="Vivo-extract"/>
              </a:rPr>
              <a:t> </a:t>
            </a:r>
            <a:r>
              <a:rPr dirty="0" sz="3600" spc="-30">
                <a:solidFill>
                  <a:srgbClr val="3399FF"/>
                </a:solidFill>
                <a:latin typeface="Vivo-extract"/>
              </a:rPr>
              <a:t>I</a:t>
            </a:r>
            <a:r>
              <a:rPr dirty="0" sz="3600" spc="-35">
                <a:solidFill>
                  <a:srgbClr val="3399FF"/>
                </a:solidFill>
                <a:latin typeface="Vivo-extract"/>
              </a:rPr>
              <a:t>T</a:t>
            </a:r>
            <a:r>
              <a:rPr dirty="0" sz="3600">
                <a:solidFill>
                  <a:srgbClr val="3399FF"/>
                </a:solidFill>
                <a:latin typeface="Vivo-extract"/>
              </a:rPr>
              <a:t>S</a:t>
            </a:r>
            <a:r>
              <a:rPr dirty="0" sz="3600" spc="60">
                <a:solidFill>
                  <a:srgbClr val="3399FF"/>
                </a:solidFill>
                <a:latin typeface="Vivo-extract"/>
              </a:rPr>
              <a:t> </a:t>
            </a:r>
            <a:r>
              <a:rPr dirty="0" sz="3600" spc="-295">
                <a:solidFill>
                  <a:srgbClr val="3399FF"/>
                </a:solidFill>
                <a:latin typeface="Vivo-extract"/>
              </a:rPr>
              <a:t>V</a:t>
            </a:r>
            <a:r>
              <a:rPr dirty="0" sz="3600" spc="-35">
                <a:solidFill>
                  <a:srgbClr val="3399FF"/>
                </a:solidFill>
                <a:latin typeface="Vivo-extract"/>
              </a:rPr>
              <a:t>A</a:t>
            </a:r>
            <a:r>
              <a:rPr dirty="0" sz="3600" spc="25">
                <a:solidFill>
                  <a:srgbClr val="3399FF"/>
                </a:solidFill>
                <a:latin typeface="Vivo-extract"/>
              </a:rPr>
              <a:t>LU</a:t>
            </a:r>
            <a:r>
              <a:rPr dirty="0" sz="3600">
                <a:solidFill>
                  <a:srgbClr val="3399FF"/>
                </a:solidFill>
                <a:latin typeface="Vivo-extract"/>
              </a:rPr>
              <a:t>E</a:t>
            </a:r>
            <a:r>
              <a:rPr dirty="0" sz="3600" spc="-65">
                <a:solidFill>
                  <a:srgbClr val="3399FF"/>
                </a:solidFill>
                <a:latin typeface="Vivo-extract"/>
              </a:rPr>
              <a:t> </a:t>
            </a:r>
            <a:r>
              <a:rPr dirty="0" sz="3600" spc="-15">
                <a:solidFill>
                  <a:srgbClr val="3399FF"/>
                </a:solidFill>
                <a:latin typeface="Vivo-extract"/>
              </a:rPr>
              <a:t>P</a:t>
            </a:r>
            <a:r>
              <a:rPr dirty="0" sz="3600" spc="-30">
                <a:solidFill>
                  <a:srgbClr val="3399FF"/>
                </a:solidFill>
                <a:latin typeface="Vivo-extract"/>
              </a:rPr>
              <a:t>R</a:t>
            </a:r>
            <a:r>
              <a:rPr dirty="0" sz="3600" spc="10">
                <a:solidFill>
                  <a:srgbClr val="3399FF"/>
                </a:solidFill>
                <a:latin typeface="Vivo-extract"/>
              </a:rPr>
              <a:t>O</a:t>
            </a:r>
            <a:r>
              <a:rPr dirty="0" sz="3600" spc="-15">
                <a:solidFill>
                  <a:srgbClr val="3399FF"/>
                </a:solidFill>
                <a:latin typeface="Vivo-extract"/>
              </a:rPr>
              <a:t>P</a:t>
            </a:r>
            <a:r>
              <a:rPr dirty="0" sz="3600" spc="10">
                <a:solidFill>
                  <a:srgbClr val="3399FF"/>
                </a:solidFill>
                <a:latin typeface="Vivo-extract"/>
              </a:rPr>
              <a:t>O</a:t>
            </a:r>
            <a:r>
              <a:rPr dirty="0" sz="3600" spc="25">
                <a:solidFill>
                  <a:srgbClr val="3399FF"/>
                </a:solidFill>
                <a:latin typeface="Vivo-extract"/>
              </a:rPr>
              <a:t>S</a:t>
            </a:r>
            <a:r>
              <a:rPr dirty="0" sz="3600" spc="-30">
                <a:solidFill>
                  <a:srgbClr val="3399FF"/>
                </a:solidFill>
                <a:latin typeface="Vivo-extract"/>
              </a:rPr>
              <a:t>I</a:t>
            </a:r>
            <a:r>
              <a:rPr dirty="0" sz="3600" spc="-35">
                <a:solidFill>
                  <a:srgbClr val="3399FF"/>
                </a:solidFill>
                <a:latin typeface="Vivo-extract"/>
              </a:rPr>
              <a:t>T</a:t>
            </a:r>
            <a:r>
              <a:rPr dirty="0" sz="3600" spc="-30">
                <a:solidFill>
                  <a:srgbClr val="3399FF"/>
                </a:solidFill>
                <a:latin typeface="Vivo-extract"/>
              </a:rPr>
              <a:t>I</a:t>
            </a:r>
            <a:r>
              <a:rPr dirty="0" sz="3600" spc="10">
                <a:solidFill>
                  <a:srgbClr val="3399FF"/>
                </a:solidFill>
                <a:latin typeface="Vivo-extract"/>
              </a:rPr>
              <a:t>O</a:t>
            </a:r>
            <a:r>
              <a:rPr dirty="0" sz="3600">
                <a:solidFill>
                  <a:srgbClr val="3399FF"/>
                </a:solidFill>
                <a:latin typeface="Vivo-extract"/>
              </a:rPr>
              <a:t>N</a:t>
            </a:r>
            <a:endParaRPr dirty="0" sz="3600">
              <a:solidFill>
                <a:srgbClr val="3399FF"/>
              </a:solidFill>
              <a:latin typeface="Vivo-extract"/>
            </a:endParaRPr>
          </a:p>
        </p:txBody>
      </p:sp>
      <p:pic>
        <p:nvPicPr>
          <p:cNvPr id="2097158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18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19" name=""/>
          <p:cNvSpPr txBox="1"/>
          <p:nvPr/>
        </p:nvSpPr>
        <p:spPr>
          <a:xfrm>
            <a:off x="2043383" y="3251200"/>
            <a:ext cx="8139706" cy="2479040"/>
          </a:xfrm>
          <a:prstGeom prst="rect"/>
        </p:spPr>
        <p:txBody>
          <a:bodyPr rtlCol="0" wrap="square">
            <a:spAutoFit/>
          </a:bodyPr>
          <a:p>
            <a:r>
              <a:rPr sz="4000" lang="en-US">
                <a:solidFill>
                  <a:srgbClr val="000000"/>
                </a:solidFill>
                <a:latin typeface="Roboto Medium"/>
              </a:rPr>
              <a:t>A value proposition is a short statement that communicates why buyers should choose your products or services</a:t>
            </a:r>
            <a:endParaRPr sz="2800" lang="en-US">
              <a:solidFill>
                <a:srgbClr val="000000"/>
              </a:solidFill>
              <a:latin typeface="Roboto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2539105" y="437398"/>
            <a:ext cx="8161539" cy="635000"/>
          </a:xfrm>
        </p:spPr>
        <p:txBody>
          <a:bodyPr/>
          <a:p>
            <a:r>
              <a:rPr dirty="0" lang="en-IN">
                <a:solidFill>
                  <a:srgbClr val="3399FF"/>
                </a:solidFill>
                <a:latin typeface="Vivo-extract"/>
              </a:rPr>
              <a:t>Dataset Description</a:t>
            </a:r>
            <a:endParaRPr dirty="0" lang="en-IN">
              <a:solidFill>
                <a:srgbClr val="3399FF"/>
              </a:solidFill>
              <a:latin typeface="Vivo-extract"/>
            </a:endParaRPr>
          </a:p>
        </p:txBody>
      </p:sp>
      <p:sp>
        <p:nvSpPr>
          <p:cNvPr id="1048638" name=""/>
          <p:cNvSpPr txBox="1"/>
          <p:nvPr/>
        </p:nvSpPr>
        <p:spPr>
          <a:xfrm>
            <a:off x="978966" y="2437245"/>
            <a:ext cx="8710177" cy="3393440"/>
          </a:xfrm>
          <a:prstGeom prst="rect"/>
        </p:spPr>
        <p:txBody>
          <a:bodyPr rtlCol="0" wrap="square">
            <a:spAutoFit/>
          </a:bodyPr>
          <a:p>
            <a:r>
              <a:rPr sz="4400" lang="en-US">
                <a:solidFill>
                  <a:srgbClr val="000000"/>
                </a:solidFill>
                <a:latin typeface="Roboto Medium"/>
              </a:rPr>
              <a:t>A Dataset is a set or collection of data. This set is normally presented in a tabular pattern. Every column describes a particular variable. </a:t>
            </a:r>
            <a:endParaRPr sz="2800" lang="en-US">
              <a:solidFill>
                <a:srgbClr val="000000"/>
              </a:solidFill>
              <a:latin typeface="Roboto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51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800" spc="15">
                <a:solidFill>
                  <a:srgbClr val="3399FF"/>
                </a:solidFill>
                <a:latin typeface="Vivo-extract"/>
              </a:rPr>
              <a:t>THE</a:t>
            </a:r>
            <a:r>
              <a:rPr dirty="0" sz="4800" spc="20">
                <a:solidFill>
                  <a:srgbClr val="3399FF"/>
                </a:solidFill>
                <a:latin typeface="Vivo-extract"/>
              </a:rPr>
              <a:t> </a:t>
            </a:r>
            <a:r>
              <a:rPr dirty="0" sz="4800" lang="en-US" spc="20">
                <a:solidFill>
                  <a:srgbClr val="3399FF"/>
                </a:solidFill>
                <a:latin typeface="Vivo-extract"/>
              </a:rPr>
              <a:t>"</a:t>
            </a:r>
            <a:r>
              <a:rPr dirty="0" sz="4800" spc="10">
                <a:solidFill>
                  <a:srgbClr val="3399FF"/>
                </a:solidFill>
                <a:latin typeface="Vivo-extract"/>
              </a:rPr>
              <a:t>WOW</a:t>
            </a:r>
            <a:r>
              <a:rPr dirty="0" sz="4800" lang="en-US" spc="10">
                <a:solidFill>
                  <a:srgbClr val="3399FF"/>
                </a:solidFill>
                <a:latin typeface="Vivo-extract"/>
              </a:rPr>
              <a:t>"</a:t>
            </a:r>
            <a:r>
              <a:rPr dirty="0" sz="4800" spc="85">
                <a:solidFill>
                  <a:srgbClr val="3399FF"/>
                </a:solidFill>
                <a:latin typeface="Vivo-extract"/>
              </a:rPr>
              <a:t> </a:t>
            </a:r>
            <a:r>
              <a:rPr dirty="0" sz="4800" spc="10">
                <a:solidFill>
                  <a:srgbClr val="3399FF"/>
                </a:solidFill>
                <a:latin typeface="Vivo-extract"/>
              </a:rPr>
              <a:t>IN</a:t>
            </a:r>
            <a:r>
              <a:rPr dirty="0" sz="4800" spc="-5">
                <a:solidFill>
                  <a:srgbClr val="3399FF"/>
                </a:solidFill>
                <a:latin typeface="Vivo-extract"/>
              </a:rPr>
              <a:t> </a:t>
            </a:r>
            <a:r>
              <a:rPr dirty="0" sz="4800" spc="15">
                <a:solidFill>
                  <a:srgbClr val="3399FF"/>
                </a:solidFill>
                <a:latin typeface="Vivo-extract"/>
              </a:rPr>
              <a:t>OUR</a:t>
            </a:r>
            <a:r>
              <a:rPr dirty="0" sz="4800" spc="-10">
                <a:solidFill>
                  <a:srgbClr val="3399FF"/>
                </a:solidFill>
                <a:latin typeface="Vivo-extract"/>
              </a:rPr>
              <a:t> </a:t>
            </a:r>
            <a:r>
              <a:rPr dirty="0" sz="4800" spc="20">
                <a:solidFill>
                  <a:srgbClr val="3399FF"/>
                </a:solidFill>
                <a:latin typeface="Vivo-extract"/>
              </a:rPr>
              <a:t>SOLUTION</a:t>
            </a:r>
            <a:endParaRPr dirty="0" sz="4250">
              <a:solidFill>
                <a:srgbClr val="3399FF"/>
              </a:solidFill>
              <a:latin typeface="Vivo-extract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2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3" name=""/>
          <p:cNvSpPr txBox="1"/>
          <p:nvPr/>
        </p:nvSpPr>
        <p:spPr>
          <a:xfrm>
            <a:off x="1835728" y="2356927"/>
            <a:ext cx="8520544" cy="3393440"/>
          </a:xfrm>
          <a:prstGeom prst="rect"/>
        </p:spPr>
        <p:txBody>
          <a:bodyPr rtlCol="0" wrap="square">
            <a:spAutoFit/>
          </a:bodyPr>
          <a:p>
            <a:r>
              <a:rPr b="0" sz="4400" lang="en-US">
                <a:solidFill>
                  <a:srgbClr val="000000"/>
                </a:solidFill>
                <a:latin typeface="Roboto Medium"/>
              </a:rPr>
              <a:t>Have you ever told a client or a colleague: “I'll call you back by noon”? If you contact him at noon, he will probably be happy, no more.</a:t>
            </a:r>
            <a:endParaRPr b="0" sz="2800" lang="en-US">
              <a:solidFill>
                <a:srgbClr val="000000"/>
              </a:solidFill>
              <a:latin typeface="Roboto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2024-03-28T17:07:22Z</dcterms:created>
  <dcterms:modified xsi:type="dcterms:W3CDTF">2024-09-06T06:08:31Z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effcd1ca62584bb2a8b10724f503cdfb</vt:lpwstr>
  </property>
</Properties>
</file>