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Slides/notesSlide1.xml" ContentType="application/vnd.openxmlformats-officedocument.presentationml.notes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44" autoAdjust="0"/>
    <p:restoredTop sz="94660"/>
  </p:normalViewPr>
  <p:slideViewPr>
    <p:cSldViewPr>
      <p:cViewPr>
        <p:scale>
          <a:sx n="70" d="100"/>
          <a:sy n="70" d="100"/>
        </p:scale>
        <p:origin x="-139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slide" Target="slides/slide210.xml"/><Relationship Id="rId213" Type="http://schemas.openxmlformats.org/officeDocument/2006/relationships/slide" Target="slides/slide211.xml"/><Relationship Id="rId214" Type="http://schemas.openxmlformats.org/officeDocument/2006/relationships/slide" Target="slides/slide212.xml"/><Relationship Id="rId215" Type="http://schemas.openxmlformats.org/officeDocument/2006/relationships/slide" Target="slides/slide213.xml"/><Relationship Id="rId216" Type="http://schemas.openxmlformats.org/officeDocument/2006/relationships/slide" Target="slides/slide214.xml"/><Relationship Id="rId217" Type="http://schemas.openxmlformats.org/officeDocument/2006/relationships/slide" Target="slides/slide215.xml"/><Relationship Id="rId218" Type="http://schemas.openxmlformats.org/officeDocument/2006/relationships/slide" Target="slides/slide216.xml"/><Relationship Id="rId219" Type="http://schemas.openxmlformats.org/officeDocument/2006/relationships/slide" Target="slides/slide217.xml"/><Relationship Id="rId220" Type="http://schemas.openxmlformats.org/officeDocument/2006/relationships/slide" Target="slides/slide218.xml"/><Relationship Id="rId221" Type="http://schemas.openxmlformats.org/officeDocument/2006/relationships/slide" Target="slides/slide219.xml"/><Relationship Id="rId222" Type="http://schemas.openxmlformats.org/officeDocument/2006/relationships/slide" Target="slides/slide220.xml"/><Relationship Id="rId223" Type="http://schemas.openxmlformats.org/officeDocument/2006/relationships/slide" Target="slides/slide221.xml"/><Relationship Id="rId224" Type="http://schemas.openxmlformats.org/officeDocument/2006/relationships/slide" Target="slides/slide222.xml"/><Relationship Id="rId225" Type="http://schemas.openxmlformats.org/officeDocument/2006/relationships/slide" Target="slides/slide223.xml"/><Relationship Id="rId226" Type="http://schemas.openxmlformats.org/officeDocument/2006/relationships/slide" Target="slides/slide224.xml"/><Relationship Id="rId227" Type="http://schemas.openxmlformats.org/officeDocument/2006/relationships/slide" Target="slides/slide225.xml"/><Relationship Id="rId228" Type="http://schemas.openxmlformats.org/officeDocument/2006/relationships/slide" Target="slides/slide226.xml"/><Relationship Id="rId229" Type="http://schemas.openxmlformats.org/officeDocument/2006/relationships/slide" Target="slides/slide227.xml"/><Relationship Id="rId230" Type="http://schemas.openxmlformats.org/officeDocument/2006/relationships/slide" Target="slides/slide228.xml"/><Relationship Id="rId231" Type="http://schemas.openxmlformats.org/officeDocument/2006/relationships/slide" Target="slides/slide229.xml"/><Relationship Id="rId232" Type="http://schemas.openxmlformats.org/officeDocument/2006/relationships/slide" Target="slides/slide230.xml"/><Relationship Id="rId233" Type="http://schemas.openxmlformats.org/officeDocument/2006/relationships/slide" Target="slides/slide231.xml"/><Relationship Id="rId234" Type="http://schemas.openxmlformats.org/officeDocument/2006/relationships/slide" Target="slides/slide232.xml"/><Relationship Id="rId235" Type="http://schemas.openxmlformats.org/officeDocument/2006/relationships/slide" Target="slides/slide233.xml"/><Relationship Id="rId236" Type="http://schemas.openxmlformats.org/officeDocument/2006/relationships/slide" Target="slides/slide234.xml"/><Relationship Id="rId237" Type="http://schemas.openxmlformats.org/officeDocument/2006/relationships/slide" Target="slides/slide235.xml"/><Relationship Id="rId238" Type="http://schemas.openxmlformats.org/officeDocument/2006/relationships/slide" Target="slides/slide236.xml"/><Relationship Id="rId239" Type="http://schemas.openxmlformats.org/officeDocument/2006/relationships/slide" Target="slides/slide237.xml"/><Relationship Id="rId240" Type="http://schemas.openxmlformats.org/officeDocument/2006/relationships/slide" Target="slides/slide238.xml"/><Relationship Id="rId241" Type="http://schemas.openxmlformats.org/officeDocument/2006/relationships/slide" Target="slides/slide239.xml"/><Relationship Id="rId242" Type="http://schemas.openxmlformats.org/officeDocument/2006/relationships/slide" Target="slides/slide240.xml"/><Relationship Id="rId243" Type="http://schemas.openxmlformats.org/officeDocument/2006/relationships/slide" Target="slides/slide241.xml"/><Relationship Id="rId244" Type="http://schemas.openxmlformats.org/officeDocument/2006/relationships/slide" Target="slides/slide242.xml"/><Relationship Id="rId245" Type="http://schemas.openxmlformats.org/officeDocument/2006/relationships/slide" Target="slides/slide243.xml"/><Relationship Id="rId246" Type="http://schemas.openxmlformats.org/officeDocument/2006/relationships/slide" Target="slides/slide244.xml"/><Relationship Id="rId247" Type="http://schemas.openxmlformats.org/officeDocument/2006/relationships/slide" Target="slides/slide245.xml"/><Relationship Id="rId248" Type="http://schemas.openxmlformats.org/officeDocument/2006/relationships/slide" Target="slides/slide246.xml"/><Relationship Id="rId249" Type="http://schemas.openxmlformats.org/officeDocument/2006/relationships/slide" Target="slides/slide247.xml"/><Relationship Id="rId250" Type="http://schemas.openxmlformats.org/officeDocument/2006/relationships/slide" Target="slides/slide248.xml"/><Relationship Id="rId251" Type="http://schemas.openxmlformats.org/officeDocument/2006/relationships/slide" Target="slides/slide249.xml"/><Relationship Id="rId252" Type="http://schemas.openxmlformats.org/officeDocument/2006/relationships/slide" Target="slides/slide250.xml"/><Relationship Id="rId253" Type="http://schemas.openxmlformats.org/officeDocument/2006/relationships/slide" Target="slides/slide251.xml"/><Relationship Id="rId254" Type="http://schemas.openxmlformats.org/officeDocument/2006/relationships/slide" Target="slides/slide252.xml"/><Relationship Id="rId255" Type="http://schemas.openxmlformats.org/officeDocument/2006/relationships/slide" Target="slides/slide253.xml"/><Relationship Id="rId256" Type="http://schemas.openxmlformats.org/officeDocument/2006/relationships/slide" Target="slides/slide254.xml"/><Relationship Id="rId257" Type="http://schemas.openxmlformats.org/officeDocument/2006/relationships/slide" Target="slides/slide255.xml"/><Relationship Id="rId258" Type="http://schemas.openxmlformats.org/officeDocument/2006/relationships/slide" Target="slides/slide256.xml"/><Relationship Id="rId259" Type="http://schemas.openxmlformats.org/officeDocument/2006/relationships/slide" Target="slides/slide257.xml"/><Relationship Id="rId260" Type="http://schemas.openxmlformats.org/officeDocument/2006/relationships/slide" Target="slides/slide258.xml"/><Relationship Id="rId261" Type="http://schemas.openxmlformats.org/officeDocument/2006/relationships/slide" Target="slides/slide259.xml"/><Relationship Id="rId262" Type="http://schemas.openxmlformats.org/officeDocument/2006/relationships/slide" Target="slides/slide260.xml"/><Relationship Id="rId263" Type="http://schemas.openxmlformats.org/officeDocument/2006/relationships/slide" Target="slides/slide261.xml"/><Relationship Id="rId264" Type="http://schemas.openxmlformats.org/officeDocument/2006/relationships/slide" Target="slides/slide262.xml"/><Relationship Id="rId265" Type="http://schemas.openxmlformats.org/officeDocument/2006/relationships/slide" Target="slides/slide263.xml"/><Relationship Id="rId266" Type="http://schemas.openxmlformats.org/officeDocument/2006/relationships/slide" Target="slides/slide264.xml"/><Relationship Id="rId267" Type="http://schemas.openxmlformats.org/officeDocument/2006/relationships/slide" Target="slides/slide265.xml"/><Relationship Id="rId268" Type="http://schemas.openxmlformats.org/officeDocument/2006/relationships/slide" Target="slides/slide266.xml"/><Relationship Id="rId269" Type="http://schemas.openxmlformats.org/officeDocument/2006/relationships/tableStyles" Target="tableStyles.xml"/><Relationship Id="rId270" Type="http://schemas.openxmlformats.org/officeDocument/2006/relationships/presProps" Target="presProps.xml"/><Relationship Id="rId2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9" name=""/>
        <p:cNvGrpSpPr/>
        <p:nvPr/>
      </p:nvGrpSpPr>
      <p:grpSpPr>
        <a:xfrm>
          <a:off x="0" y="0"/>
          <a:ext cx="0" cy="0"/>
          <a:chOff x="0" y="0"/>
          <a:chExt cx="0" cy="0"/>
        </a:xfrm>
      </p:grpSpPr>
      <p:sp>
        <p:nvSpPr>
          <p:cNvPr id="1049242"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9243"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779A765B-E14C-4C81-B5B8-58C3AC8656FB}" type="datetimeFigureOut">
              <a:rPr lang="en-US" smtClean="0"/>
            </a:fld>
            <a:endParaRPr lang="en-US"/>
          </a:p>
        </p:txBody>
      </p:sp>
      <p:sp>
        <p:nvSpPr>
          <p:cNvPr id="1049244"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9245"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246"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9247"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96527067-EA8D-4914-8819-D19FECA968A5}"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49104" name="Slide Image Placeholder 1"/>
          <p:cNvSpPr>
            <a:spLocks noChangeAspect="1" noRot="1" noGrp="1"/>
          </p:cNvSpPr>
          <p:nvPr>
            <p:ph type="sldImg"/>
          </p:nvPr>
        </p:nvSpPr>
        <p:spPr/>
      </p:sp>
      <p:sp>
        <p:nvSpPr>
          <p:cNvPr id="1049105" name="Notes Placeholder 2"/>
          <p:cNvSpPr>
            <a:spLocks noGrp="1"/>
          </p:cNvSpPr>
          <p:nvPr>
            <p:ph type="body" idx="1"/>
          </p:nvPr>
        </p:nvSpPr>
        <p:spPr/>
        <p:txBody>
          <a:bodyPr/>
          <a:p>
            <a:endParaRPr dirty="0" lang="en-US"/>
          </a:p>
        </p:txBody>
      </p:sp>
      <p:sp>
        <p:nvSpPr>
          <p:cNvPr id="1049106" name="Slide Number Placeholder 3"/>
          <p:cNvSpPr>
            <a:spLocks noGrp="1"/>
          </p:cNvSpPr>
          <p:nvPr>
            <p:ph type="sldNum" sz="quarter" idx="10"/>
          </p:nvPr>
        </p:nvSpPr>
        <p:spPr/>
        <p:txBody>
          <a:bodyPr/>
          <a:p>
            <a:fld id="{96527067-EA8D-4914-8819-D19FECA968A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54" name=""/>
        <p:cNvGrpSpPr/>
        <p:nvPr/>
      </p:nvGrpSpPr>
      <p:grpSpPr>
        <a:xfrm>
          <a:off x="0" y="0"/>
          <a:ext cx="0" cy="0"/>
          <a:chOff x="0" y="0"/>
          <a:chExt cx="0" cy="0"/>
        </a:xfrm>
      </p:grpSpPr>
      <p:sp>
        <p:nvSpPr>
          <p:cNvPr id="104921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921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9217" name="Date Placeholder 3"/>
          <p:cNvSpPr>
            <a:spLocks noGrp="1"/>
          </p:cNvSpPr>
          <p:nvPr>
            <p:ph type="dt" sz="half" idx="10"/>
          </p:nvPr>
        </p:nvSpPr>
        <p:spPr/>
        <p:txBody>
          <a:bodyPr/>
          <a:p>
            <a:fld id="{BD49B371-2B68-4901-8B77-7E32C7BE2ECB}" type="datetime1">
              <a:rPr lang="en-US" smtClean="0"/>
            </a:fld>
            <a:endParaRPr lang="en-US"/>
          </a:p>
        </p:txBody>
      </p:sp>
      <p:sp>
        <p:nvSpPr>
          <p:cNvPr id="1049218" name="Footer Placeholder 4"/>
          <p:cNvSpPr>
            <a:spLocks noGrp="1"/>
          </p:cNvSpPr>
          <p:nvPr>
            <p:ph type="ftr" sz="quarter" idx="11"/>
          </p:nvPr>
        </p:nvSpPr>
        <p:spPr/>
        <p:txBody>
          <a:bodyPr/>
          <a:p>
            <a:r>
              <a:rPr lang="en-US" smtClean="0"/>
              <a:t>By Mr.Sachin Gaikwad</a:t>
            </a:r>
            <a:endParaRPr lang="en-US"/>
          </a:p>
        </p:txBody>
      </p:sp>
      <p:sp>
        <p:nvSpPr>
          <p:cNvPr id="1049219"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7" name=""/>
        <p:cNvGrpSpPr/>
        <p:nvPr/>
      </p:nvGrpSpPr>
      <p:grpSpPr>
        <a:xfrm>
          <a:off x="0" y="0"/>
          <a:ext cx="0" cy="0"/>
          <a:chOff x="0" y="0"/>
          <a:chExt cx="0" cy="0"/>
        </a:xfrm>
      </p:grpSpPr>
      <p:sp>
        <p:nvSpPr>
          <p:cNvPr id="1049231" name="Title 1"/>
          <p:cNvSpPr>
            <a:spLocks noGrp="1"/>
          </p:cNvSpPr>
          <p:nvPr>
            <p:ph type="title"/>
          </p:nvPr>
        </p:nvSpPr>
        <p:spPr/>
        <p:txBody>
          <a:bodyPr/>
          <a:p>
            <a:r>
              <a:rPr lang="en-US" smtClean="0"/>
              <a:t>Click to edit Master title style</a:t>
            </a:r>
            <a:endParaRPr lang="en-US"/>
          </a:p>
        </p:txBody>
      </p:sp>
      <p:sp>
        <p:nvSpPr>
          <p:cNvPr id="104923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233" name="Date Placeholder 3"/>
          <p:cNvSpPr>
            <a:spLocks noGrp="1"/>
          </p:cNvSpPr>
          <p:nvPr>
            <p:ph type="dt" sz="half" idx="10"/>
          </p:nvPr>
        </p:nvSpPr>
        <p:spPr/>
        <p:txBody>
          <a:bodyPr/>
          <a:p>
            <a:fld id="{AA728BF8-035F-4A3B-BB34-68D027A3517B}" type="datetime1">
              <a:rPr lang="en-US" smtClean="0"/>
            </a:fld>
            <a:endParaRPr lang="en-US"/>
          </a:p>
        </p:txBody>
      </p:sp>
      <p:sp>
        <p:nvSpPr>
          <p:cNvPr id="1049234" name="Footer Placeholder 4"/>
          <p:cNvSpPr>
            <a:spLocks noGrp="1"/>
          </p:cNvSpPr>
          <p:nvPr>
            <p:ph type="ftr" sz="quarter" idx="11"/>
          </p:nvPr>
        </p:nvSpPr>
        <p:spPr/>
        <p:txBody>
          <a:bodyPr/>
          <a:p>
            <a:r>
              <a:rPr lang="en-US" smtClean="0"/>
              <a:t>By Mr.Sachin Gaikwad</a:t>
            </a:r>
            <a:endParaRPr lang="en-US"/>
          </a:p>
        </p:txBody>
      </p:sp>
      <p:sp>
        <p:nvSpPr>
          <p:cNvPr id="1049235"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3" name=""/>
        <p:cNvGrpSpPr/>
        <p:nvPr/>
      </p:nvGrpSpPr>
      <p:grpSpPr>
        <a:xfrm>
          <a:off x="0" y="0"/>
          <a:ext cx="0" cy="0"/>
          <a:chOff x="0" y="0"/>
          <a:chExt cx="0" cy="0"/>
        </a:xfrm>
      </p:grpSpPr>
      <p:sp>
        <p:nvSpPr>
          <p:cNvPr id="1049210"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9211"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212" name="Date Placeholder 3"/>
          <p:cNvSpPr>
            <a:spLocks noGrp="1"/>
          </p:cNvSpPr>
          <p:nvPr>
            <p:ph type="dt" sz="half" idx="10"/>
          </p:nvPr>
        </p:nvSpPr>
        <p:spPr/>
        <p:txBody>
          <a:bodyPr/>
          <a:p>
            <a:fld id="{034E9E8E-0023-465C-8ADE-00F169C8E0A6}" type="datetime1">
              <a:rPr lang="en-US" smtClean="0"/>
            </a:fld>
            <a:endParaRPr lang="en-US"/>
          </a:p>
        </p:txBody>
      </p:sp>
      <p:sp>
        <p:nvSpPr>
          <p:cNvPr id="1049213" name="Footer Placeholder 4"/>
          <p:cNvSpPr>
            <a:spLocks noGrp="1"/>
          </p:cNvSpPr>
          <p:nvPr>
            <p:ph type="ftr" sz="quarter" idx="11"/>
          </p:nvPr>
        </p:nvSpPr>
        <p:spPr/>
        <p:txBody>
          <a:bodyPr/>
          <a:p>
            <a:r>
              <a:rPr lang="en-US" smtClean="0"/>
              <a:t>By Mr.Sachin Gaikwad</a:t>
            </a:r>
            <a:endParaRPr lang="en-US"/>
          </a:p>
        </p:txBody>
      </p:sp>
      <p:sp>
        <p:nvSpPr>
          <p:cNvPr id="1049214"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7"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4077CE8C-EE1E-46D2-8CF4-A6C69B13B700}" type="datetime1">
              <a:rPr lang="en-US" smtClean="0"/>
            </a:fld>
            <a:endParaRPr lang="en-US"/>
          </a:p>
        </p:txBody>
      </p:sp>
      <p:sp>
        <p:nvSpPr>
          <p:cNvPr id="1048584" name="Footer Placeholder 4"/>
          <p:cNvSpPr>
            <a:spLocks noGrp="1"/>
          </p:cNvSpPr>
          <p:nvPr>
            <p:ph type="ftr" sz="quarter" idx="11"/>
          </p:nvPr>
        </p:nvSpPr>
        <p:spPr/>
        <p:txBody>
          <a:bodyPr/>
          <a:p>
            <a:r>
              <a:rPr lang="en-US" smtClean="0"/>
              <a:t>By Mr.Sachin Gaikwad</a:t>
            </a:r>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6" name=""/>
        <p:cNvGrpSpPr/>
        <p:nvPr/>
      </p:nvGrpSpPr>
      <p:grpSpPr>
        <a:xfrm>
          <a:off x="0" y="0"/>
          <a:ext cx="0" cy="0"/>
          <a:chOff x="0" y="0"/>
          <a:chExt cx="0" cy="0"/>
        </a:xfrm>
      </p:grpSpPr>
      <p:sp>
        <p:nvSpPr>
          <p:cNvPr id="104922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9227"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9228" name="Date Placeholder 3"/>
          <p:cNvSpPr>
            <a:spLocks noGrp="1"/>
          </p:cNvSpPr>
          <p:nvPr>
            <p:ph type="dt" sz="half" idx="10"/>
          </p:nvPr>
        </p:nvSpPr>
        <p:spPr/>
        <p:txBody>
          <a:bodyPr/>
          <a:p>
            <a:fld id="{E718B435-1DF4-4C61-89DE-434D450A6592}" type="datetime1">
              <a:rPr lang="en-US" smtClean="0"/>
            </a:fld>
            <a:endParaRPr lang="en-US"/>
          </a:p>
        </p:txBody>
      </p:sp>
      <p:sp>
        <p:nvSpPr>
          <p:cNvPr id="1049229" name="Footer Placeholder 4"/>
          <p:cNvSpPr>
            <a:spLocks noGrp="1"/>
          </p:cNvSpPr>
          <p:nvPr>
            <p:ph type="ftr" sz="quarter" idx="11"/>
          </p:nvPr>
        </p:nvSpPr>
        <p:spPr/>
        <p:txBody>
          <a:bodyPr/>
          <a:p>
            <a:r>
              <a:rPr lang="en-US" smtClean="0"/>
              <a:t>By Mr.Sachin Gaikwad</a:t>
            </a:r>
            <a:endParaRPr lang="en-US"/>
          </a:p>
        </p:txBody>
      </p:sp>
      <p:sp>
        <p:nvSpPr>
          <p:cNvPr id="1049230"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0" name=""/>
        <p:cNvGrpSpPr/>
        <p:nvPr/>
      </p:nvGrpSpPr>
      <p:grpSpPr>
        <a:xfrm>
          <a:off x="0" y="0"/>
          <a:ext cx="0" cy="0"/>
          <a:chOff x="0" y="0"/>
          <a:chExt cx="0" cy="0"/>
        </a:xfrm>
      </p:grpSpPr>
      <p:sp>
        <p:nvSpPr>
          <p:cNvPr id="1049192" name="Title 1"/>
          <p:cNvSpPr>
            <a:spLocks noGrp="1"/>
          </p:cNvSpPr>
          <p:nvPr>
            <p:ph type="title"/>
          </p:nvPr>
        </p:nvSpPr>
        <p:spPr/>
        <p:txBody>
          <a:bodyPr/>
          <a:p>
            <a:r>
              <a:rPr lang="en-US" smtClean="0"/>
              <a:t>Click to edit Master title style</a:t>
            </a:r>
            <a:endParaRPr lang="en-US"/>
          </a:p>
        </p:txBody>
      </p:sp>
      <p:sp>
        <p:nvSpPr>
          <p:cNvPr id="104919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9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95" name="Date Placeholder 4"/>
          <p:cNvSpPr>
            <a:spLocks noGrp="1"/>
          </p:cNvSpPr>
          <p:nvPr>
            <p:ph type="dt" sz="half" idx="10"/>
          </p:nvPr>
        </p:nvSpPr>
        <p:spPr/>
        <p:txBody>
          <a:bodyPr/>
          <a:p>
            <a:fld id="{B3785672-0711-4E5C-BE3B-F4A6F8384164}" type="datetime1">
              <a:rPr lang="en-US" smtClean="0"/>
            </a:fld>
            <a:endParaRPr lang="en-US"/>
          </a:p>
        </p:txBody>
      </p:sp>
      <p:sp>
        <p:nvSpPr>
          <p:cNvPr id="1049196" name="Footer Placeholder 5"/>
          <p:cNvSpPr>
            <a:spLocks noGrp="1"/>
          </p:cNvSpPr>
          <p:nvPr>
            <p:ph type="ftr" sz="quarter" idx="11"/>
          </p:nvPr>
        </p:nvSpPr>
        <p:spPr/>
        <p:txBody>
          <a:bodyPr/>
          <a:p>
            <a:r>
              <a:rPr lang="en-US" smtClean="0"/>
              <a:t>By Mr.Sachin Gaikwad</a:t>
            </a:r>
            <a:endParaRPr lang="en-US"/>
          </a:p>
        </p:txBody>
      </p:sp>
      <p:sp>
        <p:nvSpPr>
          <p:cNvPr id="104919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1" name=""/>
        <p:cNvGrpSpPr/>
        <p:nvPr/>
      </p:nvGrpSpPr>
      <p:grpSpPr>
        <a:xfrm>
          <a:off x="0" y="0"/>
          <a:ext cx="0" cy="0"/>
          <a:chOff x="0" y="0"/>
          <a:chExt cx="0" cy="0"/>
        </a:xfrm>
      </p:grpSpPr>
      <p:sp>
        <p:nvSpPr>
          <p:cNvPr id="1049198" name="Title 1"/>
          <p:cNvSpPr>
            <a:spLocks noGrp="1"/>
          </p:cNvSpPr>
          <p:nvPr>
            <p:ph type="title"/>
          </p:nvPr>
        </p:nvSpPr>
        <p:spPr/>
        <p:txBody>
          <a:bodyPr/>
          <a:p>
            <a:r>
              <a:rPr lang="en-US" smtClean="0"/>
              <a:t>Click to edit Master title style</a:t>
            </a:r>
            <a:endParaRPr lang="en-US"/>
          </a:p>
        </p:txBody>
      </p:sp>
      <p:sp>
        <p:nvSpPr>
          <p:cNvPr id="104919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20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20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20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203" name="Date Placeholder 6"/>
          <p:cNvSpPr>
            <a:spLocks noGrp="1"/>
          </p:cNvSpPr>
          <p:nvPr>
            <p:ph type="dt" sz="half" idx="10"/>
          </p:nvPr>
        </p:nvSpPr>
        <p:spPr/>
        <p:txBody>
          <a:bodyPr/>
          <a:p>
            <a:fld id="{6EC90A6E-A1ED-4136-82A1-6C163F45759B}" type="datetime1">
              <a:rPr lang="en-US" smtClean="0"/>
            </a:fld>
            <a:endParaRPr lang="en-US"/>
          </a:p>
        </p:txBody>
      </p:sp>
      <p:sp>
        <p:nvSpPr>
          <p:cNvPr id="1049204" name="Footer Placeholder 7"/>
          <p:cNvSpPr>
            <a:spLocks noGrp="1"/>
          </p:cNvSpPr>
          <p:nvPr>
            <p:ph type="ftr" sz="quarter" idx="11"/>
          </p:nvPr>
        </p:nvSpPr>
        <p:spPr/>
        <p:txBody>
          <a:bodyPr/>
          <a:p>
            <a:r>
              <a:rPr lang="en-US" smtClean="0"/>
              <a:t>By Mr.Sachin Gaikwad</a:t>
            </a:r>
            <a:endParaRPr lang="en-US"/>
          </a:p>
        </p:txBody>
      </p:sp>
      <p:sp>
        <p:nvSpPr>
          <p:cNvPr id="1049205"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2" name=""/>
        <p:cNvGrpSpPr/>
        <p:nvPr/>
      </p:nvGrpSpPr>
      <p:grpSpPr>
        <a:xfrm>
          <a:off x="0" y="0"/>
          <a:ext cx="0" cy="0"/>
          <a:chOff x="0" y="0"/>
          <a:chExt cx="0" cy="0"/>
        </a:xfrm>
      </p:grpSpPr>
      <p:sp>
        <p:nvSpPr>
          <p:cNvPr id="1049206" name="Title 1"/>
          <p:cNvSpPr>
            <a:spLocks noGrp="1"/>
          </p:cNvSpPr>
          <p:nvPr>
            <p:ph type="title"/>
          </p:nvPr>
        </p:nvSpPr>
        <p:spPr/>
        <p:txBody>
          <a:bodyPr/>
          <a:p>
            <a:r>
              <a:rPr lang="en-US" smtClean="0"/>
              <a:t>Click to edit Master title style</a:t>
            </a:r>
            <a:endParaRPr lang="en-US"/>
          </a:p>
        </p:txBody>
      </p:sp>
      <p:sp>
        <p:nvSpPr>
          <p:cNvPr id="1049207" name="Date Placeholder 2"/>
          <p:cNvSpPr>
            <a:spLocks noGrp="1"/>
          </p:cNvSpPr>
          <p:nvPr>
            <p:ph type="dt" sz="half" idx="10"/>
          </p:nvPr>
        </p:nvSpPr>
        <p:spPr/>
        <p:txBody>
          <a:bodyPr/>
          <a:p>
            <a:fld id="{8ACBF89B-B4B0-4A8C-B54F-CE6101457AB8}" type="datetime1">
              <a:rPr lang="en-US" smtClean="0"/>
            </a:fld>
            <a:endParaRPr lang="en-US"/>
          </a:p>
        </p:txBody>
      </p:sp>
      <p:sp>
        <p:nvSpPr>
          <p:cNvPr id="1049208" name="Footer Placeholder 3"/>
          <p:cNvSpPr>
            <a:spLocks noGrp="1"/>
          </p:cNvSpPr>
          <p:nvPr>
            <p:ph type="ftr" sz="quarter" idx="11"/>
          </p:nvPr>
        </p:nvSpPr>
        <p:spPr/>
        <p:txBody>
          <a:bodyPr/>
          <a:p>
            <a:r>
              <a:rPr lang="en-US" smtClean="0"/>
              <a:t>By Mr.Sachin Gaikwad</a:t>
            </a:r>
            <a:endParaRPr lang="en-US"/>
          </a:p>
        </p:txBody>
      </p:sp>
      <p:sp>
        <p:nvSpPr>
          <p:cNvPr id="1049209"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4" name=""/>
        <p:cNvGrpSpPr/>
        <p:nvPr/>
      </p:nvGrpSpPr>
      <p:grpSpPr>
        <a:xfrm>
          <a:off x="0" y="0"/>
          <a:ext cx="0" cy="0"/>
          <a:chOff x="0" y="0"/>
          <a:chExt cx="0" cy="0"/>
        </a:xfrm>
      </p:grpSpPr>
      <p:sp>
        <p:nvSpPr>
          <p:cNvPr id="1049058" name="Date Placeholder 1"/>
          <p:cNvSpPr>
            <a:spLocks noGrp="1"/>
          </p:cNvSpPr>
          <p:nvPr>
            <p:ph type="dt" sz="half" idx="10"/>
          </p:nvPr>
        </p:nvSpPr>
        <p:spPr/>
        <p:txBody>
          <a:bodyPr/>
          <a:p>
            <a:fld id="{BB04E3EE-1EC7-4275-85D6-3DA1D46E3467}" type="datetime1">
              <a:rPr lang="en-US" smtClean="0"/>
            </a:fld>
            <a:endParaRPr lang="en-US"/>
          </a:p>
        </p:txBody>
      </p:sp>
      <p:sp>
        <p:nvSpPr>
          <p:cNvPr id="1049059" name="Footer Placeholder 2"/>
          <p:cNvSpPr>
            <a:spLocks noGrp="1"/>
          </p:cNvSpPr>
          <p:nvPr>
            <p:ph type="ftr" sz="quarter" idx="11"/>
          </p:nvPr>
        </p:nvSpPr>
        <p:spPr/>
        <p:txBody>
          <a:bodyPr/>
          <a:p>
            <a:r>
              <a:rPr lang="en-US" smtClean="0"/>
              <a:t>By Mr.Sachin Gaikwad</a:t>
            </a:r>
            <a:endParaRPr lang="en-US"/>
          </a:p>
        </p:txBody>
      </p:sp>
      <p:sp>
        <p:nvSpPr>
          <p:cNvPr id="1049060"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8" name=""/>
        <p:cNvGrpSpPr/>
        <p:nvPr/>
      </p:nvGrpSpPr>
      <p:grpSpPr>
        <a:xfrm>
          <a:off x="0" y="0"/>
          <a:ext cx="0" cy="0"/>
          <a:chOff x="0" y="0"/>
          <a:chExt cx="0" cy="0"/>
        </a:xfrm>
      </p:grpSpPr>
      <p:sp>
        <p:nvSpPr>
          <p:cNvPr id="104923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923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23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239" name="Date Placeholder 4"/>
          <p:cNvSpPr>
            <a:spLocks noGrp="1"/>
          </p:cNvSpPr>
          <p:nvPr>
            <p:ph type="dt" sz="half" idx="10"/>
          </p:nvPr>
        </p:nvSpPr>
        <p:spPr/>
        <p:txBody>
          <a:bodyPr/>
          <a:p>
            <a:fld id="{00C10D2D-12A4-49E1-9525-773BAB5CDEB9}" type="datetime1">
              <a:rPr lang="en-US" smtClean="0"/>
            </a:fld>
            <a:endParaRPr lang="en-US"/>
          </a:p>
        </p:txBody>
      </p:sp>
      <p:sp>
        <p:nvSpPr>
          <p:cNvPr id="1049240" name="Footer Placeholder 5"/>
          <p:cNvSpPr>
            <a:spLocks noGrp="1"/>
          </p:cNvSpPr>
          <p:nvPr>
            <p:ph type="ftr" sz="quarter" idx="11"/>
          </p:nvPr>
        </p:nvSpPr>
        <p:spPr/>
        <p:txBody>
          <a:bodyPr/>
          <a:p>
            <a:r>
              <a:rPr lang="en-US" smtClean="0"/>
              <a:t>By Mr.Sachin Gaikwad</a:t>
            </a:r>
            <a:endParaRPr lang="en-US"/>
          </a:p>
        </p:txBody>
      </p:sp>
      <p:sp>
        <p:nvSpPr>
          <p:cNvPr id="1049241"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5" name=""/>
        <p:cNvGrpSpPr/>
        <p:nvPr/>
      </p:nvGrpSpPr>
      <p:grpSpPr>
        <a:xfrm>
          <a:off x="0" y="0"/>
          <a:ext cx="0" cy="0"/>
          <a:chOff x="0" y="0"/>
          <a:chExt cx="0" cy="0"/>
        </a:xfrm>
      </p:grpSpPr>
      <p:sp>
        <p:nvSpPr>
          <p:cNvPr id="1049220"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9221"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222"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223" name="Date Placeholder 4"/>
          <p:cNvSpPr>
            <a:spLocks noGrp="1"/>
          </p:cNvSpPr>
          <p:nvPr>
            <p:ph type="dt" sz="half" idx="10"/>
          </p:nvPr>
        </p:nvSpPr>
        <p:spPr/>
        <p:txBody>
          <a:bodyPr/>
          <a:p>
            <a:fld id="{543E9CBC-27F2-47C8-A1DA-CECA73A708E4}" type="datetime1">
              <a:rPr lang="en-US" smtClean="0"/>
            </a:fld>
            <a:endParaRPr lang="en-US"/>
          </a:p>
        </p:txBody>
      </p:sp>
      <p:sp>
        <p:nvSpPr>
          <p:cNvPr id="1049224" name="Footer Placeholder 5"/>
          <p:cNvSpPr>
            <a:spLocks noGrp="1"/>
          </p:cNvSpPr>
          <p:nvPr>
            <p:ph type="ftr" sz="quarter" idx="11"/>
          </p:nvPr>
        </p:nvSpPr>
        <p:spPr/>
        <p:txBody>
          <a:bodyPr/>
          <a:p>
            <a:r>
              <a:rPr lang="en-US" smtClean="0"/>
              <a:t>By Mr.Sachin Gaikwad</a:t>
            </a:r>
            <a:endParaRPr lang="en-US"/>
          </a:p>
        </p:txBody>
      </p:sp>
      <p:sp>
        <p:nvSpPr>
          <p:cNvPr id="1049225"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55"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EEF0995D-FA06-45CF-998D-7E3CA07E78EB}" type="datetime1">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smtClean="0"/>
              <a:t>By Mr.Sachin Gaikwad</a:t>
            </a:r>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hyperlink" Target="http://java-source.net/open-source/rule-engines/mandarax" TargetMode="External"/><Relationship Id="rId2" Type="http://schemas.openxmlformats.org/officeDocument/2006/relationships/hyperlink" Target="http://java-source.net/open-source/rule-engines/jlisa" TargetMode="External"/><Relationship Id="rId3" Type="http://schemas.openxmlformats.org/officeDocument/2006/relationships/hyperlink" Target="http://java-source.net/open-source/rule-engines/jeops-the-java-embedded-object-production-system" TargetMode="External"/><Relationship Id="rId4" Type="http://schemas.openxmlformats.org/officeDocument/2006/relationships/hyperlink" Target="http://java-source.net/open-source/rule-engines/prova-language" TargetMode="External"/><Relationship Id="rId5" Type="http://schemas.openxmlformats.org/officeDocument/2006/relationships/hyperlink" Target="http://java-source.net/open-source/rule-engines/openrules" TargetMode="External"/><Relationship Id="rId6" Type="http://schemas.openxmlformats.org/officeDocument/2006/relationships/hyperlink" Target="http://java-source.net/open-source/rule-engines/open-lexicon" TargetMode="External"/><Relationship Id="rId7" Type="http://schemas.openxmlformats.org/officeDocument/2006/relationships/hyperlink" Target="http://java-source.net/open-source/rule-engines/sweetrules" TargetMode="External"/><Relationship Id="rId8" Type="http://schemas.openxmlformats.org/officeDocument/2006/relationships/hyperlink" Target="http://java-source.net/open-source/rule-engines/zilonis" TargetMode="External"/><Relationship Id="rId9" Type="http://schemas.openxmlformats.org/officeDocument/2006/relationships/hyperlink" Target="http://java-source.net/open-source/rule-engines/hammurapi-rules" TargetMode="External"/><Relationship Id="rId10"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hyperlink" Target="eclipse-javadoc:&#9730;=BeanLifeCycleObjectCountApp/C:\/Program%20Files%20\(x86)\/Java\/jre7\/lib\/rt.jar&lt;java.util.concurrent.atomic(AtomicInteger.class&#9731;AtomicInteger&#9730;java.lang.Integer" TargetMode="External"/><Relationship Id="rId2"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8600" name="Title 1"/>
          <p:cNvSpPr>
            <a:spLocks noGrp="1"/>
          </p:cNvSpPr>
          <p:nvPr>
            <p:ph type="title"/>
          </p:nvPr>
        </p:nvSpPr>
        <p:spPr/>
        <p:txBody>
          <a:bodyPr/>
          <a:p>
            <a:r>
              <a:rPr dirty="0" lang="en-US" smtClean="0">
                <a:solidFill>
                  <a:srgbClr val="FF0000"/>
                </a:solidFill>
              </a:rPr>
              <a:t>Spring 1 class</a:t>
            </a:r>
            <a:endParaRPr dirty="0" lang="en-US">
              <a:solidFill>
                <a:srgbClr val="FF0000"/>
              </a:solidFill>
            </a:endParaRPr>
          </a:p>
        </p:txBody>
      </p:sp>
      <p:sp>
        <p:nvSpPr>
          <p:cNvPr id="1048601" name="Content Placeholder 2"/>
          <p:cNvSpPr>
            <a:spLocks noGrp="1"/>
          </p:cNvSpPr>
          <p:nvPr>
            <p:ph idx="1"/>
          </p:nvPr>
        </p:nvSpPr>
        <p:spPr/>
        <p:txBody>
          <a:bodyPr>
            <a:normAutofit fontScale="93750" lnSpcReduction="10000"/>
          </a:bodyPr>
          <a:p>
            <a:r>
              <a:rPr dirty="0" lang="en-US" smtClean="0">
                <a:solidFill>
                  <a:srgbClr val="FF0000"/>
                </a:solidFill>
              </a:rPr>
              <a:t>Framework</a:t>
            </a:r>
            <a:r>
              <a:rPr dirty="0" lang="en-US" smtClean="0"/>
              <a:t>: It is workplace which provide pre-identified classes and interfaces to develop an application.</a:t>
            </a:r>
          </a:p>
          <a:p>
            <a:r>
              <a:rPr dirty="0" lang="en-US" smtClean="0"/>
              <a:t>Framework is a bunch of classes and interfaces which provides boiler plat logic.</a:t>
            </a:r>
          </a:p>
          <a:p>
            <a:r>
              <a:rPr dirty="0" lang="en-US" smtClean="0"/>
              <a:t>Framework makes developers work easy by providing pre-developed classes which reduces the code.</a:t>
            </a:r>
          </a:p>
          <a:p>
            <a:r>
              <a:rPr dirty="0" lang="en-US" smtClean="0"/>
              <a:t>Frameworks contains different tools, </a:t>
            </a:r>
            <a:r>
              <a:rPr dirty="0" lang="en-US" err="1" smtClean="0"/>
              <a:t>docs,etc</a:t>
            </a:r>
            <a:r>
              <a:rPr dirty="0" lang="en-US" smtClean="0"/>
              <a:t>.</a:t>
            </a:r>
          </a:p>
          <a:p>
            <a:endParaRPr dirty="0" lang="en-US"/>
          </a:p>
        </p:txBody>
      </p:sp>
      <p:sp>
        <p:nvSpPr>
          <p:cNvPr id="104860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628" name="Content Placeholder 2"/>
          <p:cNvSpPr>
            <a:spLocks noGrp="1"/>
          </p:cNvSpPr>
          <p:nvPr>
            <p:ph idx="1"/>
          </p:nvPr>
        </p:nvSpPr>
        <p:spPr>
          <a:xfrm>
            <a:off x="457200" y="152400"/>
            <a:ext cx="8229600" cy="5973763"/>
          </a:xfrm>
        </p:spPr>
        <p:txBody>
          <a:bodyPr/>
          <a:p>
            <a:r>
              <a:rPr dirty="0" lang="en-US" smtClean="0"/>
              <a:t>We can add SF at any part of the project no problems at all.</a:t>
            </a:r>
          </a:p>
          <a:p>
            <a:r>
              <a:rPr dirty="0" lang="en-US" smtClean="0"/>
              <a:t> It is easy to integrate and built the application</a:t>
            </a:r>
            <a:endParaRPr dirty="0" lang="en-US"/>
          </a:p>
          <a:p>
            <a:pPr indent="0" marL="0">
              <a:buNone/>
            </a:pPr>
            <a:r>
              <a:rPr dirty="0" lang="en-US" u="sng" smtClean="0">
                <a:solidFill>
                  <a:srgbClr val="FF0000"/>
                </a:solidFill>
              </a:rPr>
              <a:t>Non-Invasiveness</a:t>
            </a:r>
            <a:r>
              <a:rPr dirty="0" lang="en-US" u="sng" smtClean="0"/>
              <a:t> </a:t>
            </a:r>
          </a:p>
          <a:p>
            <a:r>
              <a:rPr dirty="0" lang="en-US" smtClean="0"/>
              <a:t>Non-Invasiveness means it does not  affect our code even though some don’t want to use the Spring,  it remain same .</a:t>
            </a:r>
          </a:p>
          <a:p>
            <a:r>
              <a:rPr dirty="0" lang="en-US" smtClean="0"/>
              <a:t>At any point of your project you can remove the Spring package you need not do any changes in the code it will automatically managed by spring. </a:t>
            </a:r>
          </a:p>
          <a:p>
            <a:endParaRPr dirty="0" lang="en-US" smtClean="0"/>
          </a:p>
          <a:p>
            <a:endParaRPr dirty="0" lang="en-US" smtClean="0"/>
          </a:p>
          <a:p>
            <a:endParaRPr dirty="0" lang="en-US"/>
          </a:p>
          <a:p>
            <a:endParaRPr dirty="0" lang="en-US" smtClean="0"/>
          </a:p>
          <a:p>
            <a:endParaRPr dirty="0" lang="en-US" smtClean="0"/>
          </a:p>
        </p:txBody>
      </p:sp>
      <p:sp>
        <p:nvSpPr>
          <p:cNvPr id="104862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8849" name="Content Placeholder 2"/>
          <p:cNvSpPr>
            <a:spLocks noGrp="1"/>
          </p:cNvSpPr>
          <p:nvPr>
            <p:ph idx="1"/>
          </p:nvPr>
        </p:nvSpPr>
        <p:spPr>
          <a:xfrm>
            <a:off x="0" y="0"/>
            <a:ext cx="9144000" cy="6858000"/>
          </a:xfrm>
        </p:spPr>
        <p:txBody>
          <a:bodyPr/>
          <a:p>
            <a:r>
              <a:rPr dirty="0" lang="en-US" smtClean="0">
                <a:solidFill>
                  <a:srgbClr val="FF0000"/>
                </a:solidFill>
              </a:rPr>
              <a:t>3). Principle of Uniqueness:</a:t>
            </a:r>
          </a:p>
          <a:p>
            <a:pPr lvl="1"/>
            <a:r>
              <a:rPr dirty="0" lang="en-US" smtClean="0"/>
              <a:t>JVM memory is very expensive we can not use anywhere.</a:t>
            </a:r>
          </a:p>
          <a:p>
            <a:pPr lvl="1"/>
            <a:r>
              <a:rPr dirty="0" lang="en-US" smtClean="0"/>
              <a:t>Uniqueness principle take care of loading unique classes only. Mean no one class loader load duplicate bytecode into the memory.</a:t>
            </a:r>
          </a:p>
          <a:p>
            <a:pPr lvl="1"/>
            <a:r>
              <a:rPr dirty="0" lang="en-US" smtClean="0"/>
              <a:t>Here principle to delegation plays vital role, it will always delegate and check bytecode has been loaded or not.</a:t>
            </a:r>
          </a:p>
          <a:p>
            <a:pPr lvl="1"/>
            <a:r>
              <a:rPr dirty="0" lang="en-US" smtClean="0"/>
              <a:t>It will not allow duplication of bytecode into the JVM memory.</a:t>
            </a:r>
          </a:p>
          <a:p>
            <a:pPr lvl="1"/>
            <a:endParaRPr dirty="0" lang="en-US" smtClean="0"/>
          </a:p>
          <a:p>
            <a:pPr lvl="1"/>
            <a:endParaRPr dirty="0" lang="en-US"/>
          </a:p>
        </p:txBody>
      </p:sp>
      <p:sp>
        <p:nvSpPr>
          <p:cNvPr id="104885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8851" name="Content Placeholder 2"/>
          <p:cNvSpPr>
            <a:spLocks noGrp="1"/>
          </p:cNvSpPr>
          <p:nvPr>
            <p:ph idx="1"/>
          </p:nvPr>
        </p:nvSpPr>
        <p:spPr>
          <a:xfrm>
            <a:off x="0" y="0"/>
            <a:ext cx="9144000" cy="6858000"/>
          </a:xfrm>
        </p:spPr>
        <p:txBody>
          <a:bodyPr>
            <a:normAutofit fontScale="85000" lnSpcReduction="20000"/>
          </a:bodyPr>
          <a:p>
            <a:r>
              <a:rPr dirty="0" lang="en-US" smtClean="0">
                <a:solidFill>
                  <a:srgbClr val="FF0000"/>
                </a:solidFill>
              </a:rPr>
              <a:t>Phases of </a:t>
            </a:r>
            <a:r>
              <a:rPr dirty="0" lang="en-US" err="1" smtClean="0">
                <a:solidFill>
                  <a:srgbClr val="FF0000"/>
                </a:solidFill>
              </a:rPr>
              <a:t>ClassLoading</a:t>
            </a:r>
            <a:r>
              <a:rPr dirty="0" lang="en-US" smtClean="0">
                <a:solidFill>
                  <a:srgbClr val="FF0000"/>
                </a:solidFill>
              </a:rPr>
              <a:t>:</a:t>
            </a:r>
          </a:p>
          <a:p>
            <a:pPr lvl="1"/>
            <a:r>
              <a:rPr dirty="0" lang="en-US" smtClean="0">
                <a:solidFill>
                  <a:schemeClr val="tx2"/>
                </a:solidFill>
              </a:rPr>
              <a:t>1). Loading </a:t>
            </a:r>
          </a:p>
          <a:p>
            <a:pPr lvl="1"/>
            <a:r>
              <a:rPr dirty="0" lang="en-US" smtClean="0">
                <a:solidFill>
                  <a:schemeClr val="tx2"/>
                </a:solidFill>
              </a:rPr>
              <a:t>2). Linking</a:t>
            </a:r>
          </a:p>
          <a:p>
            <a:pPr lvl="2"/>
            <a:r>
              <a:rPr dirty="0" lang="en-US" smtClean="0">
                <a:solidFill>
                  <a:schemeClr val="accent2">
                    <a:lumMod val="75000"/>
                  </a:schemeClr>
                </a:solidFill>
              </a:rPr>
              <a:t>Verifying</a:t>
            </a:r>
          </a:p>
          <a:p>
            <a:pPr lvl="2"/>
            <a:r>
              <a:rPr dirty="0" lang="en-US" smtClean="0">
                <a:solidFill>
                  <a:schemeClr val="accent2">
                    <a:lumMod val="75000"/>
                  </a:schemeClr>
                </a:solidFill>
              </a:rPr>
              <a:t>Preparing</a:t>
            </a:r>
          </a:p>
          <a:p>
            <a:pPr lvl="2"/>
            <a:r>
              <a:rPr dirty="0" lang="en-US" smtClean="0">
                <a:solidFill>
                  <a:schemeClr val="accent2">
                    <a:lumMod val="75000"/>
                  </a:schemeClr>
                </a:solidFill>
              </a:rPr>
              <a:t>Resolving</a:t>
            </a:r>
          </a:p>
          <a:p>
            <a:pPr lvl="1"/>
            <a:r>
              <a:rPr dirty="0" lang="en-US" smtClean="0">
                <a:solidFill>
                  <a:schemeClr val="tx2"/>
                </a:solidFill>
              </a:rPr>
              <a:t>3). Initializing</a:t>
            </a:r>
          </a:p>
          <a:p>
            <a:pPr indent="0" marL="57150">
              <a:buNone/>
            </a:pPr>
            <a:r>
              <a:rPr dirty="0" lang="en-US" smtClean="0">
                <a:solidFill>
                  <a:srgbClr val="FF0000"/>
                </a:solidFill>
              </a:rPr>
              <a:t>1)Loading</a:t>
            </a:r>
          </a:p>
          <a:p>
            <a:pPr indent="0" marL="57150">
              <a:buNone/>
            </a:pPr>
            <a:r>
              <a:rPr dirty="0" lang="en-US"/>
              <a:t>	</a:t>
            </a:r>
            <a:r>
              <a:rPr dirty="0" lang="en-US" smtClean="0"/>
              <a:t>JVM call </a:t>
            </a:r>
            <a:r>
              <a:rPr dirty="0" lang="en-US" err="1" smtClean="0"/>
              <a:t>Classloader</a:t>
            </a:r>
            <a:r>
              <a:rPr dirty="0" lang="en-US" smtClean="0"/>
              <a:t> to load the .class file into the JVM memory. While loading the bytecode of the class, it follows principles of </a:t>
            </a:r>
            <a:r>
              <a:rPr dirty="0" lang="en-US" err="1" smtClean="0"/>
              <a:t>classloaders</a:t>
            </a:r>
            <a:r>
              <a:rPr dirty="0" lang="en-US" smtClean="0"/>
              <a:t>.</a:t>
            </a:r>
          </a:p>
          <a:p>
            <a:pPr indent="0" marL="57150">
              <a:buNone/>
            </a:pPr>
            <a:r>
              <a:rPr dirty="0" lang="en-US" smtClean="0"/>
              <a:t>Once loading has been completed by one of </a:t>
            </a:r>
            <a:r>
              <a:rPr dirty="0" lang="en-US" err="1" smtClean="0"/>
              <a:t>ClassLoader</a:t>
            </a:r>
            <a:r>
              <a:rPr dirty="0" lang="en-US" smtClean="0"/>
              <a:t>, it will sent to the linking phase.</a:t>
            </a:r>
          </a:p>
          <a:p>
            <a:pPr indent="0" marL="57150">
              <a:buNone/>
            </a:pPr>
            <a:r>
              <a:rPr dirty="0" lang="en-US" smtClean="0">
                <a:solidFill>
                  <a:srgbClr val="FF0000"/>
                </a:solidFill>
              </a:rPr>
              <a:t>2)Linking:</a:t>
            </a:r>
          </a:p>
          <a:p>
            <a:pPr indent="0" marL="57150">
              <a:buNone/>
            </a:pPr>
            <a:r>
              <a:rPr dirty="0" lang="en-US"/>
              <a:t>	</a:t>
            </a:r>
            <a:r>
              <a:rPr dirty="0" lang="en-US" smtClean="0"/>
              <a:t>Linking phase has classified into three parts </a:t>
            </a:r>
          </a:p>
          <a:p>
            <a:pPr indent="-457200" lvl="1" marL="914400"/>
            <a:r>
              <a:rPr dirty="0" lang="en-US" smtClean="0">
                <a:solidFill>
                  <a:srgbClr val="FF0000"/>
                </a:solidFill>
              </a:rPr>
              <a:t>Verifying :</a:t>
            </a:r>
            <a:r>
              <a:rPr dirty="0" lang="en-US" smtClean="0"/>
              <a:t>  it will verify the bytecode compatibility means generated bytecode can be executed by current JVM or not. </a:t>
            </a:r>
          </a:p>
          <a:p>
            <a:pPr indent="-457200" lvl="1" marL="914400"/>
            <a:r>
              <a:rPr dirty="0" lang="en-US" smtClean="0"/>
              <a:t>It will check the structure of the class is valid or not.</a:t>
            </a:r>
          </a:p>
          <a:p>
            <a:pPr indent="0" lvl="1" marL="457200">
              <a:buNone/>
            </a:pPr>
            <a:endParaRPr dirty="0" lang="en-US" smtClean="0"/>
          </a:p>
          <a:p>
            <a:pPr indent="-457200" lvl="1" marL="914400"/>
            <a:endParaRPr dirty="0" lang="en-US" smtClean="0"/>
          </a:p>
          <a:p>
            <a:pPr indent="0" marL="57150">
              <a:buNone/>
            </a:pPr>
            <a:endParaRPr dirty="0" lang="en-US"/>
          </a:p>
        </p:txBody>
      </p:sp>
      <p:sp>
        <p:nvSpPr>
          <p:cNvPr id="104885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8853" name="Content Placeholder 2"/>
          <p:cNvSpPr>
            <a:spLocks noGrp="1"/>
          </p:cNvSpPr>
          <p:nvPr>
            <p:ph idx="1"/>
          </p:nvPr>
        </p:nvSpPr>
        <p:spPr>
          <a:xfrm>
            <a:off x="0" y="0"/>
            <a:ext cx="9144000" cy="6858000"/>
          </a:xfrm>
        </p:spPr>
        <p:txBody>
          <a:bodyPr>
            <a:normAutofit fontScale="92500"/>
          </a:bodyPr>
          <a:p>
            <a:pPr lvl="1"/>
            <a:r>
              <a:rPr dirty="0" lang="en-US" smtClean="0">
                <a:solidFill>
                  <a:srgbClr val="FF0000"/>
                </a:solidFill>
              </a:rPr>
              <a:t>Preparing: </a:t>
            </a:r>
            <a:r>
              <a:rPr dirty="0" lang="en-US" smtClean="0"/>
              <a:t>It is very important part of the linking because it will generate the symbolic link to the referenced class, method, variable and so on.</a:t>
            </a:r>
          </a:p>
          <a:p>
            <a:pPr lvl="1"/>
            <a:r>
              <a:rPr dirty="0" lang="en-US" smtClean="0"/>
              <a:t>Actually it will keep the link, but if we change the corresponding class, method, or variable it will throws an exception. </a:t>
            </a:r>
          </a:p>
          <a:p>
            <a:pPr lvl="1"/>
            <a:r>
              <a:rPr dirty="0" lang="en-US" smtClean="0">
                <a:solidFill>
                  <a:srgbClr val="FF0000"/>
                </a:solidFill>
              </a:rPr>
              <a:t>Resolving : </a:t>
            </a:r>
            <a:r>
              <a:rPr dirty="0" lang="en-US" smtClean="0"/>
              <a:t>Here </a:t>
            </a:r>
            <a:r>
              <a:rPr dirty="0" lang="en-US" err="1" smtClean="0"/>
              <a:t>classloader</a:t>
            </a:r>
            <a:r>
              <a:rPr dirty="0" lang="en-US" smtClean="0"/>
              <a:t> going </a:t>
            </a:r>
            <a:r>
              <a:rPr dirty="0" lang="en-US"/>
              <a:t>t</a:t>
            </a:r>
            <a:r>
              <a:rPr dirty="0" lang="en-US" smtClean="0"/>
              <a:t>o check the corresponding  class is available or not, if it is available it will load the class. But there are two ways to load the classes </a:t>
            </a:r>
          </a:p>
          <a:p>
            <a:pPr lvl="2"/>
            <a:r>
              <a:rPr dirty="0" lang="en-US" smtClean="0">
                <a:solidFill>
                  <a:srgbClr val="FF0000"/>
                </a:solidFill>
              </a:rPr>
              <a:t>1). Implicit </a:t>
            </a:r>
            <a:r>
              <a:rPr dirty="0" lang="en-US" err="1" smtClean="0">
                <a:solidFill>
                  <a:srgbClr val="FF0000"/>
                </a:solidFill>
              </a:rPr>
              <a:t>classloading</a:t>
            </a:r>
            <a:r>
              <a:rPr dirty="0" lang="en-US" smtClean="0">
                <a:solidFill>
                  <a:srgbClr val="FF0000"/>
                </a:solidFill>
              </a:rPr>
              <a:t>: </a:t>
            </a:r>
          </a:p>
          <a:p>
            <a:pPr lvl="3"/>
            <a:r>
              <a:rPr dirty="0" lang="en-US" smtClean="0"/>
              <a:t>Ex: class A{  B </a:t>
            </a:r>
            <a:r>
              <a:rPr dirty="0" lang="en-US" err="1" smtClean="0"/>
              <a:t>b</a:t>
            </a:r>
            <a:r>
              <a:rPr dirty="0" lang="en-US" smtClean="0"/>
              <a:t> = new B(); </a:t>
            </a:r>
          </a:p>
          <a:p>
            <a:pPr indent="0" lvl="6" marL="2743200">
              <a:buNone/>
            </a:pPr>
            <a:r>
              <a:rPr dirty="0" lang="en-US" smtClean="0"/>
              <a:t>}</a:t>
            </a:r>
            <a:endParaRPr dirty="0" lang="en-US"/>
          </a:p>
          <a:p>
            <a:pPr lvl="2"/>
            <a:r>
              <a:rPr dirty="0" lang="en-US" smtClean="0">
                <a:solidFill>
                  <a:srgbClr val="FF0000"/>
                </a:solidFill>
              </a:rPr>
              <a:t>   2). Explicit </a:t>
            </a:r>
            <a:r>
              <a:rPr dirty="0" lang="en-US" err="1" smtClean="0">
                <a:solidFill>
                  <a:srgbClr val="FF0000"/>
                </a:solidFill>
              </a:rPr>
              <a:t>Classloading</a:t>
            </a:r>
            <a:r>
              <a:rPr dirty="0" lang="en-US" smtClean="0">
                <a:solidFill>
                  <a:srgbClr val="FF0000"/>
                </a:solidFill>
              </a:rPr>
              <a:t>:</a:t>
            </a:r>
          </a:p>
          <a:p>
            <a:pPr indent="0" lvl="2" marL="914400">
              <a:buNone/>
            </a:pPr>
            <a:r>
              <a:rPr dirty="0" lang="en-US"/>
              <a:t>	</a:t>
            </a:r>
            <a:r>
              <a:rPr dirty="0" lang="en-US" smtClean="0"/>
              <a:t>-Ex: class A{ </a:t>
            </a:r>
            <a:r>
              <a:rPr dirty="0" lang="en-US" err="1" smtClean="0"/>
              <a:t>Class.forName</a:t>
            </a:r>
            <a:r>
              <a:rPr dirty="0" lang="en-US" smtClean="0"/>
              <a:t>(“B”);</a:t>
            </a:r>
          </a:p>
          <a:p>
            <a:pPr indent="0" lvl="2" marL="914400">
              <a:buNone/>
            </a:pPr>
            <a:r>
              <a:rPr dirty="0" lang="en-US"/>
              <a:t>	</a:t>
            </a:r>
            <a:r>
              <a:rPr dirty="0" lang="en-US" smtClean="0"/>
              <a:t>	       }</a:t>
            </a:r>
          </a:p>
          <a:p>
            <a:pPr lvl="2"/>
            <a:r>
              <a:rPr dirty="0" lang="en-US" smtClean="0"/>
              <a:t>While resolving the class references we will get </a:t>
            </a:r>
            <a:r>
              <a:rPr dirty="0" lang="en-US" err="1" smtClean="0"/>
              <a:t>ClassNotFoundException</a:t>
            </a:r>
            <a:r>
              <a:rPr dirty="0" lang="en-US" smtClean="0"/>
              <a:t> and </a:t>
            </a:r>
            <a:r>
              <a:rPr dirty="0" lang="en-US" err="1" smtClean="0"/>
              <a:t>NoClassDefFoundError</a:t>
            </a:r>
            <a:r>
              <a:rPr dirty="0" lang="en-US" smtClean="0"/>
              <a:t> Exception.</a:t>
            </a:r>
            <a:endParaRPr dirty="0" lang="en-US"/>
          </a:p>
        </p:txBody>
      </p:sp>
      <p:sp>
        <p:nvSpPr>
          <p:cNvPr id="104885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8855" name="Content Placeholder 2"/>
          <p:cNvSpPr>
            <a:spLocks noGrp="1"/>
          </p:cNvSpPr>
          <p:nvPr>
            <p:ph idx="1"/>
          </p:nvPr>
        </p:nvSpPr>
        <p:spPr>
          <a:xfrm>
            <a:off x="0" y="0"/>
            <a:ext cx="9144000" cy="6934200"/>
          </a:xfrm>
        </p:spPr>
        <p:txBody>
          <a:bodyPr/>
          <a:p>
            <a:r>
              <a:rPr dirty="0" lang="en-US" smtClean="0">
                <a:solidFill>
                  <a:srgbClr val="FF0000"/>
                </a:solidFill>
              </a:rPr>
              <a:t>3).Initialization:</a:t>
            </a:r>
          </a:p>
          <a:p>
            <a:pPr lvl="1"/>
            <a:r>
              <a:rPr dirty="0" lang="en-US" smtClean="0"/>
              <a:t>Here all the static contexts going to initialize.</a:t>
            </a:r>
          </a:p>
          <a:p>
            <a:pPr lvl="1"/>
            <a:r>
              <a:rPr dirty="0" lang="en-US" smtClean="0"/>
              <a:t>Actually static context going to execute at the time of class loading , but we can make some delay or restrict static to be display.</a:t>
            </a:r>
          </a:p>
          <a:p>
            <a:pPr lvl="1"/>
            <a:r>
              <a:rPr dirty="0" lang="en-US" smtClean="0"/>
              <a:t>If one class want to load other class and other class contains static block, so we can restrict the static block to execute.</a:t>
            </a:r>
          </a:p>
          <a:p>
            <a:pPr lvl="2"/>
            <a:r>
              <a:rPr dirty="0" lang="en-US" smtClean="0"/>
              <a:t>Ex: class B { static{ </a:t>
            </a:r>
            <a:r>
              <a:rPr dirty="0" lang="en-US" err="1" smtClean="0"/>
              <a:t>sos</a:t>
            </a:r>
            <a:r>
              <a:rPr dirty="0" lang="en-US" smtClean="0"/>
              <a:t>(“static block”);}}</a:t>
            </a:r>
          </a:p>
          <a:p>
            <a:pPr lvl="2"/>
            <a:r>
              <a:rPr dirty="0" lang="en-US" smtClean="0"/>
              <a:t>Class A { main{</a:t>
            </a:r>
            <a:r>
              <a:rPr dirty="0" lang="en-US" err="1" smtClean="0"/>
              <a:t>Class.forName</a:t>
            </a:r>
            <a:r>
              <a:rPr dirty="0" lang="en-US" smtClean="0"/>
              <a:t>(“B”,</a:t>
            </a:r>
            <a:r>
              <a:rPr dirty="0" lang="en-US" err="1" smtClean="0"/>
              <a:t>false,A.class.getClassLoader</a:t>
            </a:r>
            <a:r>
              <a:rPr dirty="0" lang="en-US" smtClean="0"/>
              <a:t>());}</a:t>
            </a:r>
          </a:p>
          <a:p>
            <a:pPr indent="0" lvl="2" marL="914400">
              <a:buNone/>
            </a:pPr>
            <a:r>
              <a:rPr dirty="0" lang="en-US" smtClean="0"/>
              <a:t>	}</a:t>
            </a:r>
          </a:p>
          <a:p>
            <a:pPr indent="0" lvl="2" marL="914400">
              <a:buNone/>
            </a:pPr>
            <a:r>
              <a:rPr dirty="0" lang="en-US" smtClean="0"/>
              <a:t> </a:t>
            </a:r>
            <a:endParaRPr dirty="0" lang="en-US"/>
          </a:p>
        </p:txBody>
      </p:sp>
      <p:sp>
        <p:nvSpPr>
          <p:cNvPr id="104885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8857" name="Content Placeholder 2"/>
          <p:cNvSpPr>
            <a:spLocks noGrp="1"/>
          </p:cNvSpPr>
          <p:nvPr>
            <p:ph idx="1"/>
          </p:nvPr>
        </p:nvSpPr>
        <p:spPr>
          <a:xfrm>
            <a:off x="0" y="0"/>
            <a:ext cx="9144000" cy="6858000"/>
          </a:xfrm>
        </p:spPr>
        <p:txBody>
          <a:bodyPr>
            <a:normAutofit fontScale="92500" lnSpcReduction="20000"/>
          </a:bodyPr>
          <a:p>
            <a:r>
              <a:rPr dirty="0" lang="en-US" smtClean="0">
                <a:solidFill>
                  <a:srgbClr val="FF0000"/>
                </a:solidFill>
              </a:rPr>
              <a:t>Class Loader internal</a:t>
            </a:r>
            <a:r>
              <a:rPr dirty="0" lang="en-US" smtClean="0"/>
              <a:t>:</a:t>
            </a:r>
          </a:p>
          <a:p>
            <a:pPr lvl="1"/>
            <a:r>
              <a:rPr dirty="0" lang="en-US" smtClean="0"/>
              <a:t>By default class loading start from the application class loader and it will obey all the principles.</a:t>
            </a:r>
          </a:p>
          <a:p>
            <a:pPr lvl="1"/>
            <a:r>
              <a:rPr dirty="0" lang="en-US" smtClean="0"/>
              <a:t>But if programmer want to load the class explicitly, he can load the class by using </a:t>
            </a:r>
            <a:r>
              <a:rPr dirty="0" lang="en-US" err="1" smtClean="0"/>
              <a:t>Class.forName</a:t>
            </a:r>
            <a:r>
              <a:rPr dirty="0" lang="en-US" smtClean="0"/>
              <a:t>() method .</a:t>
            </a:r>
          </a:p>
          <a:p>
            <a:pPr lvl="1"/>
            <a:r>
              <a:rPr dirty="0" lang="en-US" smtClean="0"/>
              <a:t>Actually </a:t>
            </a:r>
            <a:r>
              <a:rPr dirty="0" lang="en-US" err="1" smtClean="0"/>
              <a:t>forName</a:t>
            </a:r>
            <a:r>
              <a:rPr dirty="0" lang="en-US" smtClean="0"/>
              <a:t>() method used for loading the classes only.</a:t>
            </a:r>
          </a:p>
          <a:p>
            <a:pPr lvl="1"/>
            <a:r>
              <a:rPr dirty="0" lang="en-US" smtClean="0"/>
              <a:t>If we want to know which </a:t>
            </a:r>
            <a:r>
              <a:rPr dirty="0" lang="en-US" err="1" smtClean="0"/>
              <a:t>classloader</a:t>
            </a:r>
            <a:r>
              <a:rPr dirty="0" lang="en-US" smtClean="0"/>
              <a:t> loading our class then use one method in Class </a:t>
            </a:r>
            <a:r>
              <a:rPr dirty="0" lang="en-US" err="1" smtClean="0"/>
              <a:t>class</a:t>
            </a:r>
            <a:r>
              <a:rPr dirty="0" lang="en-US" smtClean="0"/>
              <a:t>. i.e. </a:t>
            </a:r>
            <a:r>
              <a:rPr dirty="0" lang="en-US" err="1" smtClean="0"/>
              <a:t>getClassLoader</a:t>
            </a:r>
            <a:r>
              <a:rPr dirty="0" lang="en-US" smtClean="0"/>
              <a:t>();</a:t>
            </a:r>
          </a:p>
          <a:p>
            <a:pPr lvl="2"/>
            <a:r>
              <a:rPr dirty="0" lang="en-US" err="1" smtClean="0"/>
              <a:t>getClassLoader</a:t>
            </a:r>
            <a:r>
              <a:rPr dirty="0" lang="en-US" smtClean="0"/>
              <a:t>(), </a:t>
            </a:r>
            <a:r>
              <a:rPr dirty="0" lang="en-US" err="1" smtClean="0"/>
              <a:t>getParent</a:t>
            </a:r>
            <a:r>
              <a:rPr dirty="0" lang="en-US" smtClean="0"/>
              <a:t>(), </a:t>
            </a:r>
            <a:r>
              <a:rPr dirty="0" lang="en-US" err="1" smtClean="0"/>
              <a:t>getSystemClassLoader</a:t>
            </a:r>
            <a:r>
              <a:rPr dirty="0" lang="en-US" smtClean="0"/>
              <a:t>(),</a:t>
            </a:r>
            <a:r>
              <a:rPr dirty="0" lang="en-US" err="1" smtClean="0"/>
              <a:t>getClass</a:t>
            </a:r>
            <a:r>
              <a:rPr dirty="0" lang="en-US" smtClean="0"/>
              <a:t>(), </a:t>
            </a:r>
            <a:r>
              <a:rPr dirty="0" lang="en-US" err="1" smtClean="0"/>
              <a:t>getName</a:t>
            </a:r>
            <a:r>
              <a:rPr dirty="0" lang="en-US" smtClean="0"/>
              <a:t>(), …so on.</a:t>
            </a:r>
          </a:p>
          <a:p>
            <a:pPr indent="0" lvl="1" marL="514350">
              <a:buNone/>
            </a:pPr>
            <a:r>
              <a:rPr dirty="0" lang="en-US" smtClean="0"/>
              <a:t>Ex: Class A { </a:t>
            </a:r>
          </a:p>
          <a:p>
            <a:pPr indent="0" lvl="1" marL="514350">
              <a:buNone/>
            </a:pPr>
            <a:r>
              <a:rPr dirty="0" lang="en-US"/>
              <a:t>	</a:t>
            </a:r>
            <a:r>
              <a:rPr dirty="0" lang="en-US" smtClean="0"/>
              <a:t>	sop(</a:t>
            </a:r>
            <a:r>
              <a:rPr dirty="0" lang="en-US" err="1" smtClean="0"/>
              <a:t>A.class.getClassLoader</a:t>
            </a:r>
            <a:r>
              <a:rPr dirty="0" lang="en-US" smtClean="0"/>
              <a:t>());</a:t>
            </a:r>
          </a:p>
          <a:p>
            <a:pPr indent="0" lvl="1" marL="514350">
              <a:buNone/>
            </a:pPr>
            <a:r>
              <a:rPr dirty="0" lang="en-US" smtClean="0"/>
              <a:t>		}</a:t>
            </a:r>
          </a:p>
          <a:p>
            <a:pPr indent="0" lvl="1" marL="514350">
              <a:buNone/>
            </a:pPr>
            <a:r>
              <a:rPr dirty="0" lang="en-US" smtClean="0"/>
              <a:t>It will print the current </a:t>
            </a:r>
            <a:r>
              <a:rPr dirty="0" lang="en-US" err="1" smtClean="0"/>
              <a:t>classloader</a:t>
            </a:r>
            <a:r>
              <a:rPr dirty="0" lang="en-US" smtClean="0"/>
              <a:t> name and object reference value.</a:t>
            </a:r>
          </a:p>
          <a:p>
            <a:pPr indent="0" lvl="1" marL="514350">
              <a:buNone/>
            </a:pPr>
            <a:r>
              <a:rPr dirty="0" lang="en-US" smtClean="0"/>
              <a:t>Ex. Sop(</a:t>
            </a:r>
            <a:r>
              <a:rPr dirty="0" lang="en-US" err="1" smtClean="0"/>
              <a:t>A.class.getClassLoader</a:t>
            </a:r>
            <a:r>
              <a:rPr dirty="0" lang="en-US" smtClean="0"/>
              <a:t>().</a:t>
            </a:r>
            <a:r>
              <a:rPr dirty="0" lang="en-US" err="1" smtClean="0"/>
              <a:t>getParent</a:t>
            </a:r>
            <a:r>
              <a:rPr dirty="0" lang="en-US" smtClean="0"/>
              <a:t>());</a:t>
            </a:r>
          </a:p>
          <a:p>
            <a:pPr indent="0" lvl="1" marL="514350">
              <a:buNone/>
            </a:pPr>
            <a:r>
              <a:rPr dirty="0" lang="en-US" smtClean="0"/>
              <a:t>We will get parent </a:t>
            </a:r>
            <a:r>
              <a:rPr dirty="0" lang="en-US" err="1" smtClean="0"/>
              <a:t>classloader</a:t>
            </a:r>
            <a:r>
              <a:rPr dirty="0" lang="en-US" smtClean="0"/>
              <a:t> name and corresponding object reference value.</a:t>
            </a:r>
          </a:p>
          <a:p>
            <a:pPr indent="0" lvl="1" marL="514350">
              <a:buNone/>
            </a:pPr>
            <a:endParaRPr dirty="0" lang="en-US"/>
          </a:p>
          <a:p>
            <a:pPr indent="0" lvl="1" marL="514350">
              <a:buNone/>
            </a:pPr>
            <a:endParaRPr dirty="0" lang="en-US" smtClean="0"/>
          </a:p>
          <a:p>
            <a:pPr indent="0" lvl="1" marL="457200">
              <a:buNone/>
            </a:pPr>
            <a:endParaRPr dirty="0" lang="en-US"/>
          </a:p>
        </p:txBody>
      </p:sp>
      <p:sp>
        <p:nvSpPr>
          <p:cNvPr id="104885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8859" name="Content Placeholder 2"/>
          <p:cNvSpPr>
            <a:spLocks noGrp="1"/>
          </p:cNvSpPr>
          <p:nvPr>
            <p:ph idx="1"/>
          </p:nvPr>
        </p:nvSpPr>
        <p:spPr>
          <a:xfrm>
            <a:off x="0" y="0"/>
            <a:ext cx="9144000" cy="6858000"/>
          </a:xfrm>
        </p:spPr>
        <p:txBody>
          <a:bodyPr>
            <a:normAutofit fontScale="62500" lnSpcReduction="20000"/>
          </a:bodyPr>
          <a:p>
            <a:r>
              <a:rPr dirty="0" lang="en-US" smtClean="0"/>
              <a:t>Ex:</a:t>
            </a:r>
          </a:p>
          <a:p>
            <a:r>
              <a:rPr dirty="0" lang="en-US" smtClean="0"/>
              <a:t>public </a:t>
            </a:r>
            <a:r>
              <a:rPr dirty="0" lang="en-US"/>
              <a:t>class Test {</a:t>
            </a:r>
          </a:p>
          <a:p>
            <a:r>
              <a:rPr dirty="0" lang="en-US"/>
              <a:t>public static void main(String[] </a:t>
            </a:r>
            <a:r>
              <a:rPr dirty="0" lang="en-US" err="1" u="sng"/>
              <a:t>args</a:t>
            </a:r>
            <a:r>
              <a:rPr dirty="0" lang="en-US" u="sng"/>
              <a:t>) throws </a:t>
            </a:r>
            <a:r>
              <a:rPr dirty="0" lang="en-US" err="1" u="sng"/>
              <a:t>ClassNotFoundException</a:t>
            </a:r>
            <a:r>
              <a:rPr dirty="0" lang="en-US" u="sng"/>
              <a:t>, </a:t>
            </a:r>
            <a:r>
              <a:rPr dirty="0" lang="en-US" err="1" u="sng"/>
              <a:t>InstantiationException</a:t>
            </a:r>
            <a:r>
              <a:rPr dirty="0" lang="en-US" u="sng"/>
              <a:t>, </a:t>
            </a:r>
            <a:r>
              <a:rPr dirty="0" lang="en-US" err="1" u="sng"/>
              <a:t>IllegalAccessException</a:t>
            </a:r>
            <a:r>
              <a:rPr dirty="0" lang="en-US" u="sng"/>
              <a:t> {</a:t>
            </a:r>
          </a:p>
          <a:p>
            <a:r>
              <a:rPr dirty="0" lang="en-US" err="1"/>
              <a:t>ClassLoader</a:t>
            </a:r>
            <a:r>
              <a:rPr dirty="0" lang="en-US"/>
              <a:t> </a:t>
            </a:r>
            <a:r>
              <a:rPr dirty="0" lang="en-US" err="1"/>
              <a:t>classLoader</a:t>
            </a:r>
            <a:r>
              <a:rPr dirty="0" lang="en-US"/>
              <a:t> = </a:t>
            </a:r>
            <a:r>
              <a:rPr dirty="0" lang="en-US" err="1"/>
              <a:t>Test.class.getClassLoader</a:t>
            </a:r>
            <a:r>
              <a:rPr dirty="0" lang="en-US"/>
              <a:t>();</a:t>
            </a:r>
          </a:p>
          <a:p>
            <a:r>
              <a:rPr dirty="0" lang="en-US" err="1"/>
              <a:t>System.out.println</a:t>
            </a:r>
            <a:r>
              <a:rPr dirty="0" lang="en-US"/>
              <a:t>(</a:t>
            </a:r>
            <a:r>
              <a:rPr dirty="0" lang="en-US" err="1"/>
              <a:t>classLoader</a:t>
            </a:r>
            <a:r>
              <a:rPr dirty="0" lang="en-US"/>
              <a:t>);</a:t>
            </a:r>
          </a:p>
          <a:p>
            <a:r>
              <a:rPr dirty="0" lang="en-US"/>
              <a:t>Class </a:t>
            </a:r>
            <a:r>
              <a:rPr dirty="0" lang="en-US" err="1" u="sng"/>
              <a:t>aclass</a:t>
            </a:r>
            <a:r>
              <a:rPr dirty="0" lang="en-US" u="sng"/>
              <a:t> = </a:t>
            </a:r>
            <a:r>
              <a:rPr dirty="0" lang="en-US" err="1" u="sng"/>
              <a:t>classLoader.loadClass</a:t>
            </a:r>
            <a:r>
              <a:rPr dirty="0" lang="en-US" u="sng"/>
              <a:t>("</a:t>
            </a:r>
            <a:r>
              <a:rPr dirty="0" lang="en-US" err="1" u="sng"/>
              <a:t>com.cl.beans.Calculator</a:t>
            </a:r>
            <a:r>
              <a:rPr dirty="0" lang="en-US" u="sng"/>
              <a:t>");</a:t>
            </a:r>
          </a:p>
          <a:p>
            <a:r>
              <a:rPr dirty="0" lang="en-US"/>
              <a:t>//Object </a:t>
            </a:r>
            <a:r>
              <a:rPr dirty="0" lang="en-US" err="1" u="sng"/>
              <a:t>classobj</a:t>
            </a:r>
            <a:r>
              <a:rPr dirty="0" lang="en-US" u="sng"/>
              <a:t> = </a:t>
            </a:r>
            <a:r>
              <a:rPr dirty="0" lang="en-US" err="1" u="sng"/>
              <a:t>Class.forName</a:t>
            </a:r>
            <a:r>
              <a:rPr dirty="0" lang="en-US" u="sng"/>
              <a:t>(</a:t>
            </a:r>
            <a:r>
              <a:rPr dirty="0" lang="en-US" err="1" u="sng"/>
              <a:t>aclass.getCanonicalName</a:t>
            </a:r>
            <a:r>
              <a:rPr dirty="0" lang="en-US" u="sng"/>
              <a:t>()).</a:t>
            </a:r>
            <a:r>
              <a:rPr dirty="0" lang="en-US" err="1" u="sng"/>
              <a:t>newInstance</a:t>
            </a:r>
            <a:r>
              <a:rPr dirty="0" lang="en-US" u="sng"/>
              <a:t>();</a:t>
            </a:r>
          </a:p>
          <a:p>
            <a:r>
              <a:rPr dirty="0" lang="en-US"/>
              <a:t>//</a:t>
            </a:r>
            <a:r>
              <a:rPr dirty="0" lang="en-US" err="1"/>
              <a:t>System.out.println</a:t>
            </a:r>
            <a:r>
              <a:rPr dirty="0" lang="en-US"/>
              <a:t>(</a:t>
            </a:r>
            <a:r>
              <a:rPr dirty="0" lang="en-US" err="1"/>
              <a:t>classobj.hashCode</a:t>
            </a:r>
            <a:r>
              <a:rPr dirty="0" lang="en-US"/>
              <a:t>());</a:t>
            </a:r>
          </a:p>
          <a:p>
            <a:r>
              <a:rPr dirty="0" lang="en-US"/>
              <a:t>Object </a:t>
            </a:r>
            <a:r>
              <a:rPr dirty="0" lang="en-US" err="1" u="sng"/>
              <a:t>obj</a:t>
            </a:r>
            <a:r>
              <a:rPr dirty="0" lang="en-US" u="sng"/>
              <a:t> = </a:t>
            </a:r>
            <a:r>
              <a:rPr dirty="0" lang="en-US" err="1" u="sng"/>
              <a:t>aclass.getClass</a:t>
            </a:r>
            <a:r>
              <a:rPr dirty="0" lang="en-US" u="sng"/>
              <a:t>().</a:t>
            </a:r>
            <a:r>
              <a:rPr dirty="0" lang="en-US" err="1" u="sng"/>
              <a:t>getClassLoader</a:t>
            </a:r>
            <a:r>
              <a:rPr dirty="0" lang="en-US" u="sng"/>
              <a:t>().</a:t>
            </a:r>
            <a:r>
              <a:rPr dirty="0" lang="en-US" err="1" u="sng"/>
              <a:t>getSystemClassLoader</a:t>
            </a:r>
            <a:r>
              <a:rPr dirty="0" lang="en-US" u="sng"/>
              <a:t>();</a:t>
            </a:r>
          </a:p>
          <a:p>
            <a:r>
              <a:rPr dirty="0" lang="en-US"/>
              <a:t>Object obj1 = </a:t>
            </a:r>
            <a:r>
              <a:rPr dirty="0" lang="en-US" err="1"/>
              <a:t>aclass.getClass</a:t>
            </a:r>
            <a:r>
              <a:rPr dirty="0" lang="en-US"/>
              <a:t>().</a:t>
            </a:r>
            <a:r>
              <a:rPr dirty="0" lang="en-US" err="1"/>
              <a:t>getClassLoader</a:t>
            </a:r>
            <a:r>
              <a:rPr dirty="0" lang="en-US"/>
              <a:t>().</a:t>
            </a:r>
            <a:r>
              <a:rPr dirty="0" lang="en-US" err="1"/>
              <a:t>getSystemClassLoader</a:t>
            </a:r>
            <a:r>
              <a:rPr dirty="0" lang="en-US"/>
              <a:t>().</a:t>
            </a:r>
            <a:r>
              <a:rPr dirty="0" lang="en-US" err="1"/>
              <a:t>getParent</a:t>
            </a:r>
            <a:r>
              <a:rPr dirty="0" lang="en-US"/>
              <a:t>();</a:t>
            </a:r>
          </a:p>
          <a:p>
            <a:r>
              <a:rPr dirty="0" lang="en-US"/>
              <a:t>Object obj2 = </a:t>
            </a:r>
            <a:r>
              <a:rPr dirty="0" lang="en-US" err="1"/>
              <a:t>aclass.getClass</a:t>
            </a:r>
            <a:r>
              <a:rPr dirty="0" lang="en-US"/>
              <a:t>().</a:t>
            </a:r>
            <a:r>
              <a:rPr dirty="0" lang="en-US" err="1"/>
              <a:t>getClassLoader</a:t>
            </a:r>
            <a:r>
              <a:rPr dirty="0" lang="en-US"/>
              <a:t>().</a:t>
            </a:r>
            <a:r>
              <a:rPr dirty="0" lang="en-US" err="1"/>
              <a:t>getSystemClassLoader</a:t>
            </a:r>
            <a:r>
              <a:rPr dirty="0" lang="en-US"/>
              <a:t>().</a:t>
            </a:r>
            <a:r>
              <a:rPr dirty="0" lang="en-US" err="1"/>
              <a:t>getParent</a:t>
            </a:r>
            <a:r>
              <a:rPr dirty="0" lang="en-US"/>
              <a:t>().</a:t>
            </a:r>
            <a:r>
              <a:rPr dirty="0" lang="en-US" err="1"/>
              <a:t>getParent</a:t>
            </a:r>
            <a:r>
              <a:rPr dirty="0" lang="en-US"/>
              <a:t>();</a:t>
            </a:r>
          </a:p>
          <a:p>
            <a:r>
              <a:rPr dirty="0" lang="en-US" err="1"/>
              <a:t>System.out.println</a:t>
            </a:r>
            <a:r>
              <a:rPr dirty="0" lang="en-US"/>
              <a:t>(</a:t>
            </a:r>
            <a:r>
              <a:rPr dirty="0" lang="en-US" err="1" u="sng"/>
              <a:t>obj</a:t>
            </a:r>
            <a:r>
              <a:rPr dirty="0" lang="en-US" u="sng"/>
              <a:t>);</a:t>
            </a:r>
          </a:p>
          <a:p>
            <a:r>
              <a:rPr dirty="0" lang="en-US" err="1"/>
              <a:t>System.out.println</a:t>
            </a:r>
            <a:r>
              <a:rPr dirty="0" lang="en-US"/>
              <a:t>(obj1);</a:t>
            </a:r>
          </a:p>
          <a:p>
            <a:r>
              <a:rPr dirty="0" lang="en-US" err="1"/>
              <a:t>System.out.println</a:t>
            </a:r>
            <a:r>
              <a:rPr dirty="0" lang="en-US"/>
              <a:t>(obj2);</a:t>
            </a:r>
          </a:p>
          <a:p>
            <a:r>
              <a:rPr dirty="0" lang="en-US" err="1"/>
              <a:t>System.out.println</a:t>
            </a:r>
            <a:r>
              <a:rPr dirty="0" lang="en-US"/>
              <a:t>("</a:t>
            </a:r>
            <a:r>
              <a:rPr dirty="0" lang="en-US" err="1"/>
              <a:t>aclass.getName</a:t>
            </a:r>
            <a:r>
              <a:rPr dirty="0" lang="en-US"/>
              <a:t>() = " +</a:t>
            </a:r>
            <a:r>
              <a:rPr dirty="0" lang="en-US" err="1"/>
              <a:t>aclass.getSimpleName</a:t>
            </a:r>
            <a:r>
              <a:rPr dirty="0" lang="en-US"/>
              <a:t>());</a:t>
            </a:r>
          </a:p>
          <a:p>
            <a:r>
              <a:rPr dirty="0" lang="en-US"/>
              <a:t>}</a:t>
            </a:r>
          </a:p>
          <a:p>
            <a:r>
              <a:rPr dirty="0" lang="en-US" smtClean="0"/>
              <a:t>}</a:t>
            </a:r>
          </a:p>
          <a:p>
            <a:r>
              <a:rPr dirty="0" lang="en-US" smtClean="0"/>
              <a:t>Actually above program talks about </a:t>
            </a:r>
            <a:r>
              <a:rPr dirty="0" lang="en-US" err="1" smtClean="0"/>
              <a:t>classloader</a:t>
            </a:r>
            <a:r>
              <a:rPr dirty="0" lang="en-US" smtClean="0"/>
              <a:t> return types, parent, and so on.</a:t>
            </a:r>
            <a:endParaRPr dirty="0" lang="en-US"/>
          </a:p>
        </p:txBody>
      </p:sp>
      <p:sp>
        <p:nvSpPr>
          <p:cNvPr id="104886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8861" name="Content Placeholder 2"/>
          <p:cNvSpPr>
            <a:spLocks noGrp="1"/>
          </p:cNvSpPr>
          <p:nvPr>
            <p:ph idx="1"/>
          </p:nvPr>
        </p:nvSpPr>
        <p:spPr>
          <a:xfrm>
            <a:off x="0" y="0"/>
            <a:ext cx="9144000" cy="6858000"/>
          </a:xfrm>
        </p:spPr>
        <p:txBody>
          <a:bodyPr>
            <a:normAutofit lnSpcReduction="10000"/>
          </a:bodyPr>
          <a:p>
            <a:r>
              <a:rPr dirty="0" lang="en-US" smtClean="0">
                <a:solidFill>
                  <a:srgbClr val="FF0000"/>
                </a:solidFill>
              </a:rPr>
              <a:t>Setting </a:t>
            </a:r>
            <a:r>
              <a:rPr dirty="0" lang="en-US" err="1" smtClean="0">
                <a:solidFill>
                  <a:srgbClr val="FF0000"/>
                </a:solidFill>
              </a:rPr>
              <a:t>classpath</a:t>
            </a:r>
            <a:r>
              <a:rPr dirty="0" lang="en-US" smtClean="0">
                <a:solidFill>
                  <a:srgbClr val="FF0000"/>
                </a:solidFill>
              </a:rPr>
              <a:t> to the </a:t>
            </a:r>
            <a:r>
              <a:rPr dirty="0" lang="en-US" err="1" smtClean="0">
                <a:solidFill>
                  <a:srgbClr val="FF0000"/>
                </a:solidFill>
              </a:rPr>
              <a:t>classloaders</a:t>
            </a:r>
            <a:endParaRPr dirty="0" lang="en-US" smtClean="0">
              <a:solidFill>
                <a:srgbClr val="FF0000"/>
              </a:solidFill>
            </a:endParaRPr>
          </a:p>
          <a:p>
            <a:pPr indent="0" lvl="1" marL="457200">
              <a:buNone/>
            </a:pPr>
            <a:r>
              <a:rPr dirty="0" lang="en-US" smtClean="0"/>
              <a:t>	</a:t>
            </a:r>
            <a:r>
              <a:rPr dirty="0" sz="2400" lang="en-US" smtClean="0">
                <a:solidFill>
                  <a:srgbClr val="FF0000"/>
                </a:solidFill>
              </a:rPr>
              <a:t>1) </a:t>
            </a:r>
            <a:r>
              <a:rPr dirty="0" sz="2400" lang="en-US" err="1" smtClean="0">
                <a:solidFill>
                  <a:srgbClr val="FF0000"/>
                </a:solidFill>
              </a:rPr>
              <a:t>BootStrap</a:t>
            </a:r>
            <a:r>
              <a:rPr dirty="0" sz="2400" lang="en-US" smtClean="0">
                <a:solidFill>
                  <a:srgbClr val="FF0000"/>
                </a:solidFill>
              </a:rPr>
              <a:t> </a:t>
            </a:r>
            <a:r>
              <a:rPr dirty="0" sz="2400" lang="en-US" err="1" smtClean="0">
                <a:solidFill>
                  <a:srgbClr val="FF0000"/>
                </a:solidFill>
              </a:rPr>
              <a:t>classloader</a:t>
            </a:r>
            <a:r>
              <a:rPr dirty="0" sz="2400" lang="en-US" smtClean="0">
                <a:solidFill>
                  <a:srgbClr val="FF0000"/>
                </a:solidFill>
              </a:rPr>
              <a:t> </a:t>
            </a:r>
          </a:p>
          <a:p>
            <a:pPr lvl="2"/>
            <a:r>
              <a:rPr dirty="0" lang="en-US" smtClean="0"/>
              <a:t>By setting into environment variable we can get all the core </a:t>
            </a:r>
            <a:r>
              <a:rPr dirty="0" lang="en-US" err="1" smtClean="0"/>
              <a:t>jdk</a:t>
            </a:r>
            <a:r>
              <a:rPr dirty="0" lang="en-US" smtClean="0"/>
              <a:t> library.</a:t>
            </a:r>
          </a:p>
          <a:p>
            <a:pPr indent="0" marL="114300">
              <a:buNone/>
            </a:pPr>
            <a:r>
              <a:rPr dirty="0" lang="en-US" smtClean="0"/>
              <a:t>	</a:t>
            </a:r>
            <a:r>
              <a:rPr dirty="0" sz="2400" lang="en-US" smtClean="0">
                <a:solidFill>
                  <a:srgbClr val="FF0000"/>
                </a:solidFill>
              </a:rPr>
              <a:t>2) Extension </a:t>
            </a:r>
            <a:r>
              <a:rPr dirty="0" sz="2400" lang="en-US" err="1" smtClean="0">
                <a:solidFill>
                  <a:srgbClr val="FF0000"/>
                </a:solidFill>
              </a:rPr>
              <a:t>Classloader</a:t>
            </a:r>
            <a:endParaRPr dirty="0" sz="2800" lang="en-US" smtClean="0">
              <a:solidFill>
                <a:srgbClr val="FF0000"/>
              </a:solidFill>
            </a:endParaRPr>
          </a:p>
          <a:p>
            <a:pPr indent="-457200" lvl="2" marL="1371600"/>
            <a:r>
              <a:rPr dirty="0" lang="en-US" err="1" smtClean="0"/>
              <a:t>Java.ext.dirs</a:t>
            </a:r>
            <a:endParaRPr dirty="0" lang="en-US" smtClean="0"/>
          </a:p>
          <a:p>
            <a:pPr indent="-457200" lvl="2" marL="1371600"/>
            <a:r>
              <a:rPr dirty="0" lang="en-US" smtClean="0"/>
              <a:t>Set into environment variable </a:t>
            </a:r>
          </a:p>
          <a:p>
            <a:pPr indent="-457200" lvl="2" marL="1371600"/>
            <a:r>
              <a:rPr dirty="0" lang="en-US" err="1" smtClean="0"/>
              <a:t>Java.ext.dirs</a:t>
            </a:r>
            <a:r>
              <a:rPr dirty="0" lang="en-US" smtClean="0"/>
              <a:t> : By this we can set the extension </a:t>
            </a:r>
            <a:r>
              <a:rPr dirty="0" lang="en-US" err="1" smtClean="0"/>
              <a:t>classloader</a:t>
            </a:r>
            <a:r>
              <a:rPr dirty="0" lang="en-US" smtClean="0"/>
              <a:t> path to the current jar. Extension </a:t>
            </a:r>
            <a:r>
              <a:rPr dirty="0" lang="en-US" err="1" smtClean="0"/>
              <a:t>classloader</a:t>
            </a:r>
            <a:r>
              <a:rPr dirty="0" lang="en-US" smtClean="0"/>
              <a:t> only loads the .jar files. It can not load .class file.</a:t>
            </a:r>
          </a:p>
          <a:p>
            <a:pPr indent="0" lvl="2" marL="914400">
              <a:buNone/>
            </a:pPr>
            <a:r>
              <a:rPr dirty="0" lang="en-US" smtClean="0">
                <a:solidFill>
                  <a:srgbClr val="FF0000"/>
                </a:solidFill>
              </a:rPr>
              <a:t>3)Application </a:t>
            </a:r>
            <a:r>
              <a:rPr dirty="0" lang="en-US" err="1" smtClean="0">
                <a:solidFill>
                  <a:srgbClr val="FF0000"/>
                </a:solidFill>
              </a:rPr>
              <a:t>classloader</a:t>
            </a:r>
            <a:endParaRPr dirty="0" lang="en-US" smtClean="0">
              <a:solidFill>
                <a:srgbClr val="FF0000"/>
              </a:solidFill>
            </a:endParaRPr>
          </a:p>
          <a:p>
            <a:pPr lvl="2"/>
            <a:r>
              <a:rPr dirty="0" lang="en-US" smtClean="0"/>
              <a:t>There are three ways available to set the </a:t>
            </a:r>
            <a:r>
              <a:rPr dirty="0" lang="en-US" err="1" smtClean="0"/>
              <a:t>classpath</a:t>
            </a:r>
            <a:r>
              <a:rPr dirty="0" lang="en-US" smtClean="0"/>
              <a:t> to the application </a:t>
            </a:r>
            <a:r>
              <a:rPr dirty="0" lang="en-US" err="1" smtClean="0"/>
              <a:t>classloader</a:t>
            </a:r>
            <a:r>
              <a:rPr dirty="0" lang="en-US" smtClean="0"/>
              <a:t>.</a:t>
            </a:r>
          </a:p>
          <a:p>
            <a:pPr lvl="3"/>
            <a:r>
              <a:rPr dirty="0" lang="en-US" err="1" smtClean="0"/>
              <a:t>Classpath</a:t>
            </a:r>
            <a:endParaRPr dirty="0" lang="en-US" smtClean="0"/>
          </a:p>
          <a:p>
            <a:pPr lvl="3"/>
            <a:r>
              <a:rPr dirty="0" lang="en-US" smtClean="0"/>
              <a:t>-</a:t>
            </a:r>
            <a:r>
              <a:rPr dirty="0" lang="en-US" err="1" smtClean="0"/>
              <a:t>cp</a:t>
            </a:r>
            <a:endParaRPr dirty="0" lang="en-US" smtClean="0"/>
          </a:p>
          <a:p>
            <a:pPr lvl="3"/>
            <a:r>
              <a:rPr dirty="0" lang="en-US" err="1" smtClean="0"/>
              <a:t>Manifest.mf</a:t>
            </a:r>
            <a:r>
              <a:rPr dirty="0" lang="en-US" smtClean="0"/>
              <a:t> file</a:t>
            </a:r>
          </a:p>
          <a:p>
            <a:pPr indent="-457200" lvl="2" marL="1371600"/>
            <a:endParaRPr dirty="0" lang="en-US" smtClean="0"/>
          </a:p>
          <a:p>
            <a:pPr indent="0" lvl="1" marL="514350">
              <a:buNone/>
            </a:pPr>
            <a:endParaRPr dirty="0" lang="en-US"/>
          </a:p>
        </p:txBody>
      </p:sp>
      <p:sp>
        <p:nvSpPr>
          <p:cNvPr id="104886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8863" name="Content Placeholder 2"/>
          <p:cNvSpPr>
            <a:spLocks noGrp="1"/>
          </p:cNvSpPr>
          <p:nvPr>
            <p:ph idx="1"/>
          </p:nvPr>
        </p:nvSpPr>
        <p:spPr>
          <a:xfrm>
            <a:off x="0" y="0"/>
            <a:ext cx="9144000" cy="6858000"/>
          </a:xfrm>
        </p:spPr>
        <p:txBody>
          <a:bodyPr/>
          <a:p>
            <a:endParaRPr dirty="0" lang="en-US"/>
          </a:p>
        </p:txBody>
      </p:sp>
      <p:sp>
        <p:nvSpPr>
          <p:cNvPr id="104886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8865" name="Title 1"/>
          <p:cNvSpPr>
            <a:spLocks noGrp="1"/>
          </p:cNvSpPr>
          <p:nvPr>
            <p:ph type="title"/>
          </p:nvPr>
        </p:nvSpPr>
        <p:spPr>
          <a:xfrm>
            <a:off x="457200" y="76200"/>
            <a:ext cx="8229600" cy="411162"/>
          </a:xfrm>
        </p:spPr>
        <p:txBody>
          <a:bodyPr>
            <a:normAutofit fontScale="90000"/>
          </a:bodyPr>
          <a:p>
            <a:r>
              <a:rPr dirty="0" lang="en-US" smtClean="0"/>
              <a:t>Spring 55  </a:t>
            </a:r>
            <a:endParaRPr dirty="0" lang="en-US"/>
          </a:p>
        </p:txBody>
      </p:sp>
      <p:sp>
        <p:nvSpPr>
          <p:cNvPr id="1048866" name="Content Placeholder 2"/>
          <p:cNvSpPr>
            <a:spLocks noGrp="1"/>
          </p:cNvSpPr>
          <p:nvPr>
            <p:ph idx="1"/>
          </p:nvPr>
        </p:nvSpPr>
        <p:spPr>
          <a:xfrm>
            <a:off x="0" y="609600"/>
            <a:ext cx="9144000" cy="6248400"/>
          </a:xfrm>
        </p:spPr>
        <p:txBody>
          <a:bodyPr>
            <a:normAutofit lnSpcReduction="10000"/>
          </a:bodyPr>
          <a:p>
            <a:r>
              <a:rPr dirty="0" lang="en-US" smtClean="0"/>
              <a:t>When to use singleton class?</a:t>
            </a:r>
          </a:p>
          <a:p>
            <a:r>
              <a:rPr dirty="0" lang="en-US"/>
              <a:t>T</a:t>
            </a:r>
            <a:r>
              <a:rPr dirty="0" lang="en-US" smtClean="0"/>
              <a:t>here are three </a:t>
            </a:r>
            <a:r>
              <a:rPr dirty="0" lang="en-US" err="1" smtClean="0"/>
              <a:t>usecase</a:t>
            </a:r>
            <a:r>
              <a:rPr dirty="0" lang="en-US" smtClean="0"/>
              <a:t> where we can use singleton class.</a:t>
            </a:r>
          </a:p>
          <a:p>
            <a:pPr lvl="1"/>
            <a:r>
              <a:rPr dirty="0" lang="en-US" smtClean="0"/>
              <a:t>1).When object state is empty.</a:t>
            </a:r>
          </a:p>
          <a:p>
            <a:pPr lvl="1"/>
            <a:r>
              <a:rPr dirty="0" lang="en-US" smtClean="0"/>
              <a:t>2).when object state is read-only</a:t>
            </a:r>
          </a:p>
          <a:p>
            <a:pPr lvl="1"/>
            <a:r>
              <a:rPr dirty="0" lang="en-US" smtClean="0"/>
              <a:t>3).</a:t>
            </a:r>
          </a:p>
          <a:p>
            <a:r>
              <a:rPr dirty="0" lang="en-US" smtClean="0"/>
              <a:t>1)object state is empty:</a:t>
            </a:r>
          </a:p>
          <a:p>
            <a:pPr lvl="1"/>
            <a:r>
              <a:rPr dirty="0" lang="en-US" smtClean="0"/>
              <a:t>Actually class attributes represents the state of the object.</a:t>
            </a:r>
          </a:p>
          <a:p>
            <a:pPr lvl="1"/>
            <a:r>
              <a:rPr dirty="0" lang="en-US"/>
              <a:t> </a:t>
            </a:r>
            <a:r>
              <a:rPr dirty="0" lang="en-US" smtClean="0"/>
              <a:t>A class contains method and attributes  but when we create the instance of the object only instance variable are injected with the object and that attributes represents the state of the object.</a:t>
            </a:r>
          </a:p>
        </p:txBody>
      </p:sp>
      <p:sp>
        <p:nvSpPr>
          <p:cNvPr id="104886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8868" name="Content Placeholder 2"/>
          <p:cNvSpPr>
            <a:spLocks noGrp="1"/>
          </p:cNvSpPr>
          <p:nvPr>
            <p:ph idx="1"/>
          </p:nvPr>
        </p:nvSpPr>
        <p:spPr>
          <a:xfrm>
            <a:off x="0" y="0"/>
            <a:ext cx="9144000" cy="6858000"/>
          </a:xfrm>
        </p:spPr>
        <p:txBody>
          <a:bodyPr>
            <a:normAutofit fontScale="85000" lnSpcReduction="20000"/>
          </a:bodyPr>
          <a:p>
            <a:pPr lvl="1"/>
            <a:r>
              <a:rPr dirty="0" lang="en-US" smtClean="0"/>
              <a:t>For example</a:t>
            </a:r>
          </a:p>
          <a:p>
            <a:pPr indent="0" lvl="2" marL="914400">
              <a:buNone/>
            </a:pPr>
            <a:r>
              <a:rPr dirty="0" lang="en-US" smtClean="0"/>
              <a:t>Class circle{</a:t>
            </a:r>
          </a:p>
          <a:p>
            <a:pPr indent="0" lvl="2" marL="914400">
              <a:buNone/>
            </a:pPr>
            <a:r>
              <a:rPr dirty="0" lang="en-US"/>
              <a:t>	</a:t>
            </a:r>
            <a:r>
              <a:rPr dirty="0" lang="en-US" smtClean="0"/>
              <a:t>public double area(</a:t>
            </a:r>
            <a:r>
              <a:rPr dirty="0" lang="en-US" err="1" smtClean="0"/>
              <a:t>int</a:t>
            </a:r>
            <a:r>
              <a:rPr dirty="0" lang="en-US" smtClean="0"/>
              <a:t> radius){</a:t>
            </a:r>
          </a:p>
          <a:p>
            <a:pPr indent="0" lvl="2" marL="914400">
              <a:buNone/>
            </a:pPr>
            <a:r>
              <a:rPr dirty="0" lang="en-US"/>
              <a:t>	</a:t>
            </a:r>
            <a:r>
              <a:rPr dirty="0" lang="en-US" smtClean="0"/>
              <a:t>	return 3.14*radius*radius;</a:t>
            </a:r>
          </a:p>
          <a:p>
            <a:pPr indent="0" lvl="2" marL="914400">
              <a:buNone/>
            </a:pPr>
            <a:r>
              <a:rPr dirty="0" lang="en-US"/>
              <a:t>	</a:t>
            </a:r>
            <a:r>
              <a:rPr dirty="0" lang="en-US" smtClean="0"/>
              <a:t>}</a:t>
            </a:r>
          </a:p>
          <a:p>
            <a:pPr indent="0" lvl="2" marL="914400">
              <a:buNone/>
            </a:pPr>
            <a:r>
              <a:rPr dirty="0" lang="en-US" smtClean="0"/>
              <a:t>}</a:t>
            </a:r>
          </a:p>
          <a:p>
            <a:pPr indent="-457200" marL="571500"/>
            <a:r>
              <a:rPr dirty="0" lang="en-US" smtClean="0"/>
              <a:t>In the above example a circle class contains one method i.e. area() with one parameter i.e. radius.</a:t>
            </a:r>
          </a:p>
          <a:p>
            <a:pPr indent="-457200" marL="571500"/>
            <a:r>
              <a:rPr dirty="0" lang="en-US" smtClean="0"/>
              <a:t>If someone want to call that method then he has to create the object of that class.</a:t>
            </a:r>
          </a:p>
          <a:p>
            <a:pPr indent="-457200" lvl="1" marL="971550"/>
            <a:r>
              <a:rPr dirty="0" lang="en-US" smtClean="0"/>
              <a:t>Circle c1 = new Circle();</a:t>
            </a:r>
          </a:p>
          <a:p>
            <a:pPr indent="-457200" lvl="1" marL="971550"/>
            <a:r>
              <a:rPr dirty="0" lang="en-US" smtClean="0"/>
              <a:t>Circle c2 = new Circle();</a:t>
            </a:r>
          </a:p>
          <a:p>
            <a:pPr indent="0" lvl="1" marL="514350">
              <a:buNone/>
            </a:pPr>
            <a:r>
              <a:rPr dirty="0" lang="en-US" smtClean="0"/>
              <a:t>If we create number of object also there is no difference </a:t>
            </a:r>
            <a:r>
              <a:rPr dirty="0" lang="en-US" err="1" smtClean="0"/>
              <a:t>B’z</a:t>
            </a:r>
            <a:r>
              <a:rPr dirty="0" lang="en-US" smtClean="0"/>
              <a:t> there is no change in the method, so using one object or 100 object we will get same output.</a:t>
            </a:r>
          </a:p>
          <a:p>
            <a:pPr indent="-457200" lvl="1" marL="971550"/>
            <a:r>
              <a:rPr dirty="0" lang="en-US" smtClean="0"/>
              <a:t>There is no use of creating multiple object to call the area() method of the circle class. So make that class singleton.</a:t>
            </a:r>
          </a:p>
          <a:p>
            <a:pPr indent="-457200" lvl="1" marL="971550"/>
            <a:r>
              <a:rPr dirty="0" lang="en-US" smtClean="0"/>
              <a:t>If anyone want to call the area() method then using singleton object the can call.</a:t>
            </a:r>
          </a:p>
        </p:txBody>
      </p:sp>
      <p:sp>
        <p:nvSpPr>
          <p:cNvPr id="104886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8630" name="Title 1"/>
          <p:cNvSpPr>
            <a:spLocks noGrp="1"/>
          </p:cNvSpPr>
          <p:nvPr>
            <p:ph type="title"/>
          </p:nvPr>
        </p:nvSpPr>
        <p:spPr>
          <a:xfrm>
            <a:off x="457200" y="274638"/>
            <a:ext cx="8229600" cy="868362"/>
          </a:xfrm>
        </p:spPr>
        <p:txBody>
          <a:bodyPr>
            <a:normAutofit/>
          </a:bodyPr>
          <a:p>
            <a:r>
              <a:rPr dirty="0" lang="en-US">
                <a:solidFill>
                  <a:srgbClr val="FF0000"/>
                </a:solidFill>
              </a:rPr>
              <a:t>Spring 5 Class </a:t>
            </a:r>
            <a:endParaRPr dirty="0" lang="en-US"/>
          </a:p>
        </p:txBody>
      </p:sp>
      <p:sp>
        <p:nvSpPr>
          <p:cNvPr id="1048631" name="Content Placeholder 2"/>
          <p:cNvSpPr>
            <a:spLocks noGrp="1"/>
          </p:cNvSpPr>
          <p:nvPr>
            <p:ph idx="1"/>
          </p:nvPr>
        </p:nvSpPr>
        <p:spPr>
          <a:xfrm>
            <a:off x="228600" y="1066800"/>
            <a:ext cx="8763000" cy="5562600"/>
          </a:xfrm>
        </p:spPr>
        <p:txBody>
          <a:bodyPr>
            <a:normAutofit fontScale="70000" lnSpcReduction="20000"/>
          </a:bodyPr>
          <a:p>
            <a:r>
              <a:rPr b="1" dirty="0" lang="en-US" smtClean="0">
                <a:solidFill>
                  <a:srgbClr val="FF0000"/>
                </a:solidFill>
              </a:rPr>
              <a:t>Spring core model:</a:t>
            </a:r>
          </a:p>
          <a:p>
            <a:r>
              <a:rPr dirty="0" lang="en-US" smtClean="0"/>
              <a:t>It is the basic model in Spring Arch. If we want to develop any app without core model its not possible.</a:t>
            </a:r>
          </a:p>
          <a:p>
            <a:r>
              <a:rPr dirty="0" lang="en-US" smtClean="0"/>
              <a:t>To develop an app its contains different types of classes and interfaces.</a:t>
            </a:r>
          </a:p>
          <a:p>
            <a:r>
              <a:rPr dirty="0" lang="en-US" smtClean="0">
                <a:solidFill>
                  <a:srgbClr val="FF0000"/>
                </a:solidFill>
              </a:rPr>
              <a:t>1.POJO class</a:t>
            </a:r>
          </a:p>
          <a:p>
            <a:r>
              <a:rPr dirty="0" lang="en-US" smtClean="0">
                <a:solidFill>
                  <a:srgbClr val="FF0000"/>
                </a:solidFill>
              </a:rPr>
              <a:t>2.java been classes</a:t>
            </a:r>
          </a:p>
          <a:p>
            <a:r>
              <a:rPr dirty="0" lang="en-US" smtClean="0">
                <a:solidFill>
                  <a:srgbClr val="FF0000"/>
                </a:solidFill>
              </a:rPr>
              <a:t>3.component class or been classes</a:t>
            </a:r>
          </a:p>
          <a:p>
            <a:r>
              <a:rPr dirty="0" lang="en-US" smtClean="0">
                <a:solidFill>
                  <a:srgbClr val="FF0000"/>
                </a:solidFill>
              </a:rPr>
              <a:t>1)POJO: (pain old java object)</a:t>
            </a:r>
          </a:p>
          <a:p>
            <a:r>
              <a:rPr dirty="0" lang="en-US" smtClean="0"/>
              <a:t>=&gt;A class compile and execute underlying </a:t>
            </a:r>
            <a:r>
              <a:rPr dirty="0" lang="en-US" err="1" smtClean="0"/>
              <a:t>jdk</a:t>
            </a:r>
            <a:r>
              <a:rPr dirty="0" lang="en-US" smtClean="0"/>
              <a:t> without help of any third party classes or jar called as </a:t>
            </a:r>
            <a:r>
              <a:rPr dirty="0" lang="en-US" smtClean="0">
                <a:solidFill>
                  <a:srgbClr val="FF0000"/>
                </a:solidFill>
              </a:rPr>
              <a:t>POJO class.</a:t>
            </a:r>
          </a:p>
          <a:p>
            <a:r>
              <a:rPr dirty="0" lang="en-US" smtClean="0">
                <a:solidFill>
                  <a:srgbClr val="FF0000"/>
                </a:solidFill>
              </a:rPr>
              <a:t>2) Java </a:t>
            </a:r>
            <a:r>
              <a:rPr dirty="0" lang="en-US">
                <a:solidFill>
                  <a:srgbClr val="FF0000"/>
                </a:solidFill>
              </a:rPr>
              <a:t>been </a:t>
            </a:r>
            <a:r>
              <a:rPr dirty="0" lang="en-US" smtClean="0">
                <a:solidFill>
                  <a:srgbClr val="FF0000"/>
                </a:solidFill>
              </a:rPr>
              <a:t>classes:</a:t>
            </a:r>
          </a:p>
          <a:p>
            <a:r>
              <a:rPr dirty="0" lang="en-US" smtClean="0"/>
              <a:t>=&gt; A class contains attributes and accusers methods called as java been classes. (getter and setter methods).</a:t>
            </a:r>
          </a:p>
          <a:p>
            <a:r>
              <a:rPr dirty="0" lang="en-US" smtClean="0">
                <a:solidFill>
                  <a:srgbClr val="FF0000"/>
                </a:solidFill>
              </a:rPr>
              <a:t>3)Component </a:t>
            </a:r>
            <a:r>
              <a:rPr dirty="0" lang="en-US">
                <a:solidFill>
                  <a:srgbClr val="FF0000"/>
                </a:solidFill>
              </a:rPr>
              <a:t>class or been </a:t>
            </a:r>
            <a:r>
              <a:rPr dirty="0" lang="en-US" smtClean="0">
                <a:solidFill>
                  <a:srgbClr val="FF0000"/>
                </a:solidFill>
              </a:rPr>
              <a:t>classes</a:t>
            </a:r>
          </a:p>
          <a:p>
            <a:r>
              <a:rPr dirty="0" lang="en-US" smtClean="0"/>
              <a:t>A class contains attributes and methods with business logic to perform some processing called as Component class or been class.</a:t>
            </a:r>
            <a:endParaRPr dirty="0" lang="en-US"/>
          </a:p>
          <a:p>
            <a:endParaRPr dirty="0" lang="en-US" smtClean="0"/>
          </a:p>
          <a:p>
            <a:endParaRPr dirty="0" lang="en-US"/>
          </a:p>
          <a:p>
            <a:endParaRPr dirty="0" lang="en-US" smtClean="0"/>
          </a:p>
          <a:p>
            <a:endParaRPr dirty="0" lang="en-US"/>
          </a:p>
        </p:txBody>
      </p:sp>
      <p:sp>
        <p:nvSpPr>
          <p:cNvPr id="104863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8870" name="Content Placeholder 2"/>
          <p:cNvSpPr>
            <a:spLocks noGrp="1"/>
          </p:cNvSpPr>
          <p:nvPr>
            <p:ph idx="1"/>
          </p:nvPr>
        </p:nvSpPr>
        <p:spPr>
          <a:xfrm>
            <a:off x="0" y="0"/>
            <a:ext cx="9144000" cy="6858000"/>
          </a:xfrm>
        </p:spPr>
        <p:txBody>
          <a:bodyPr>
            <a:normAutofit fontScale="92500" lnSpcReduction="20000"/>
          </a:bodyPr>
          <a:p>
            <a:r>
              <a:rPr dirty="0" lang="en-US" smtClean="0"/>
              <a:t>2).when state of an object is read-only:</a:t>
            </a:r>
          </a:p>
          <a:p>
            <a:pPr lvl="1"/>
            <a:r>
              <a:rPr dirty="0" lang="en-US" smtClean="0"/>
              <a:t>A attributes of the class which defines the state of the object. If a class contains one of the attribute and it is common to all the object creation then go for singleton class.</a:t>
            </a:r>
          </a:p>
          <a:p>
            <a:pPr lvl="1"/>
            <a:r>
              <a:rPr dirty="0" lang="en-US" smtClean="0"/>
              <a:t>If you want to use a particular value through out the object creation then use this concept.</a:t>
            </a:r>
          </a:p>
          <a:p>
            <a:pPr lvl="1"/>
            <a:r>
              <a:rPr dirty="0" lang="en-US" smtClean="0"/>
              <a:t>For Example:</a:t>
            </a:r>
          </a:p>
          <a:p>
            <a:pPr indent="0" lvl="2" marL="914400">
              <a:buNone/>
            </a:pPr>
            <a:r>
              <a:rPr dirty="0" lang="en-US" smtClean="0">
                <a:solidFill>
                  <a:schemeClr val="accent6">
                    <a:lumMod val="75000"/>
                  </a:schemeClr>
                </a:solidFill>
              </a:rPr>
              <a:t>Class circle{</a:t>
            </a:r>
          </a:p>
          <a:p>
            <a:pPr indent="0" lvl="2" marL="914400">
              <a:buNone/>
            </a:pPr>
            <a:r>
              <a:rPr dirty="0" lang="en-US">
                <a:solidFill>
                  <a:schemeClr val="accent6">
                    <a:lumMod val="75000"/>
                  </a:schemeClr>
                </a:solidFill>
              </a:rPr>
              <a:t>	</a:t>
            </a:r>
            <a:r>
              <a:rPr dirty="0" lang="en-US" smtClean="0">
                <a:solidFill>
                  <a:srgbClr val="FF0000"/>
                </a:solidFill>
              </a:rPr>
              <a:t>private final double PI=3.1412;</a:t>
            </a:r>
          </a:p>
          <a:p>
            <a:pPr indent="0" lvl="2" marL="914400">
              <a:buNone/>
            </a:pPr>
            <a:r>
              <a:rPr dirty="0" lang="en-US">
                <a:solidFill>
                  <a:schemeClr val="accent6">
                    <a:lumMod val="75000"/>
                  </a:schemeClr>
                </a:solidFill>
              </a:rPr>
              <a:t>	</a:t>
            </a:r>
            <a:r>
              <a:rPr dirty="0" lang="en-US" smtClean="0">
                <a:solidFill>
                  <a:schemeClr val="accent6">
                    <a:lumMod val="75000"/>
                  </a:schemeClr>
                </a:solidFill>
              </a:rPr>
              <a:t>public double area(</a:t>
            </a:r>
            <a:r>
              <a:rPr dirty="0" lang="en-US" err="1" smtClean="0">
                <a:solidFill>
                  <a:schemeClr val="accent6">
                    <a:lumMod val="75000"/>
                  </a:schemeClr>
                </a:solidFill>
              </a:rPr>
              <a:t>int</a:t>
            </a:r>
            <a:r>
              <a:rPr dirty="0" lang="en-US" smtClean="0">
                <a:solidFill>
                  <a:schemeClr val="accent6">
                    <a:lumMod val="75000"/>
                  </a:schemeClr>
                </a:solidFill>
              </a:rPr>
              <a:t> radius){</a:t>
            </a:r>
          </a:p>
          <a:p>
            <a:pPr indent="0" lvl="2" marL="914400">
              <a:buNone/>
            </a:pPr>
            <a:r>
              <a:rPr dirty="0" lang="en-US">
                <a:solidFill>
                  <a:schemeClr val="accent6">
                    <a:lumMod val="75000"/>
                  </a:schemeClr>
                </a:solidFill>
              </a:rPr>
              <a:t>	</a:t>
            </a:r>
            <a:r>
              <a:rPr dirty="0" lang="en-US" smtClean="0">
                <a:solidFill>
                  <a:schemeClr val="accent6">
                    <a:lumMod val="75000"/>
                  </a:schemeClr>
                </a:solidFill>
              </a:rPr>
              <a:t>	return PI*radius*radius;</a:t>
            </a:r>
          </a:p>
          <a:p>
            <a:pPr indent="0" lvl="2" marL="914400">
              <a:buNone/>
            </a:pPr>
            <a:r>
              <a:rPr dirty="0" lang="en-US">
                <a:solidFill>
                  <a:schemeClr val="accent6">
                    <a:lumMod val="75000"/>
                  </a:schemeClr>
                </a:solidFill>
              </a:rPr>
              <a:t>	</a:t>
            </a:r>
            <a:r>
              <a:rPr dirty="0" lang="en-US" smtClean="0">
                <a:solidFill>
                  <a:schemeClr val="accent6">
                    <a:lumMod val="75000"/>
                  </a:schemeClr>
                </a:solidFill>
              </a:rPr>
              <a:t>}</a:t>
            </a:r>
          </a:p>
          <a:p>
            <a:pPr indent="0" lvl="2" marL="914400">
              <a:buNone/>
            </a:pPr>
            <a:r>
              <a:rPr dirty="0" lang="en-US" smtClean="0"/>
              <a:t>}</a:t>
            </a:r>
          </a:p>
          <a:p>
            <a:pPr lvl="2"/>
            <a:r>
              <a:rPr dirty="0" lang="en-US" smtClean="0"/>
              <a:t>In the above example the object state is read only because the final attribute value no one can change.</a:t>
            </a:r>
          </a:p>
          <a:p>
            <a:pPr lvl="2"/>
            <a:r>
              <a:rPr dirty="0" lang="en-US" smtClean="0"/>
              <a:t>If we create 100 object also the common state of the 100 object is read-only.</a:t>
            </a:r>
          </a:p>
          <a:p>
            <a:pPr lvl="2"/>
            <a:r>
              <a:rPr dirty="0" lang="en-US" smtClean="0"/>
              <a:t>Means all the cases object will not change then make our class as singleton class.</a:t>
            </a:r>
          </a:p>
          <a:p>
            <a:pPr lvl="2"/>
            <a:endParaRPr dirty="0" lang="en-US" smtClean="0"/>
          </a:p>
        </p:txBody>
      </p:sp>
      <p:sp>
        <p:nvSpPr>
          <p:cNvPr id="104887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8872" name="Content Placeholder 2"/>
          <p:cNvSpPr>
            <a:spLocks noGrp="1"/>
          </p:cNvSpPr>
          <p:nvPr>
            <p:ph idx="1"/>
          </p:nvPr>
        </p:nvSpPr>
        <p:spPr>
          <a:xfrm>
            <a:off x="0" y="0"/>
            <a:ext cx="9144000" cy="6858000"/>
          </a:xfrm>
        </p:spPr>
        <p:txBody>
          <a:bodyPr>
            <a:normAutofit fontScale="85000" lnSpcReduction="20000"/>
          </a:bodyPr>
          <a:p>
            <a:r>
              <a:rPr dirty="0" lang="en-US" smtClean="0"/>
              <a:t>3)</a:t>
            </a:r>
          </a:p>
          <a:p>
            <a:pPr lvl="1"/>
            <a:r>
              <a:rPr dirty="0" lang="en-US" smtClean="0"/>
              <a:t>While developing the project there are certain standards we have to follow.</a:t>
            </a:r>
          </a:p>
          <a:p>
            <a:pPr lvl="1"/>
            <a:r>
              <a:rPr dirty="0" lang="en-US" smtClean="0"/>
              <a:t>if a project contains </a:t>
            </a:r>
            <a:r>
              <a:rPr dirty="0" lang="en-US" err="1" smtClean="0"/>
              <a:t>jsp</a:t>
            </a:r>
            <a:r>
              <a:rPr dirty="0" lang="en-US" smtClean="0"/>
              <a:t> page and it contains dropdown list then we should not hardcode the dropdown list items into the project.</a:t>
            </a:r>
          </a:p>
          <a:p>
            <a:pPr lvl="1"/>
            <a:r>
              <a:rPr dirty="0" lang="en-US" err="1" smtClean="0"/>
              <a:t>B’z</a:t>
            </a:r>
            <a:r>
              <a:rPr dirty="0" lang="en-US" smtClean="0"/>
              <a:t> there are multiple </a:t>
            </a:r>
            <a:r>
              <a:rPr dirty="0" lang="en-US" err="1" smtClean="0"/>
              <a:t>jsp</a:t>
            </a:r>
            <a:r>
              <a:rPr dirty="0" lang="en-US" smtClean="0"/>
              <a:t> pages are available into the project then we have to write same code all over the </a:t>
            </a:r>
            <a:r>
              <a:rPr dirty="0" lang="en-US" err="1" smtClean="0"/>
              <a:t>jsp</a:t>
            </a:r>
            <a:r>
              <a:rPr dirty="0" lang="en-US" smtClean="0"/>
              <a:t> pages.</a:t>
            </a:r>
          </a:p>
          <a:p>
            <a:pPr lvl="1"/>
            <a:r>
              <a:rPr dirty="0" lang="en-US" smtClean="0"/>
              <a:t>So I don’t want to hardcode the dropdown list , but we have add the items into the dropdown list.</a:t>
            </a:r>
          </a:p>
          <a:p>
            <a:pPr lvl="1"/>
            <a:r>
              <a:rPr dirty="0" lang="en-US" smtClean="0"/>
              <a:t>So there are three approach available we add data into the list.</a:t>
            </a:r>
          </a:p>
          <a:p>
            <a:pPr lvl="1"/>
            <a:r>
              <a:rPr dirty="0" lang="en-US" smtClean="0">
                <a:solidFill>
                  <a:srgbClr val="FF0000"/>
                </a:solidFill>
              </a:rPr>
              <a:t>Text file</a:t>
            </a:r>
          </a:p>
          <a:p>
            <a:pPr lvl="1"/>
            <a:r>
              <a:rPr dirty="0" lang="en-US" smtClean="0">
                <a:solidFill>
                  <a:srgbClr val="FF0000"/>
                </a:solidFill>
              </a:rPr>
              <a:t>Properties file </a:t>
            </a:r>
          </a:p>
          <a:p>
            <a:pPr lvl="1"/>
            <a:r>
              <a:rPr dirty="0" lang="en-US" smtClean="0">
                <a:solidFill>
                  <a:srgbClr val="FF0000"/>
                </a:solidFill>
              </a:rPr>
              <a:t>Database  </a:t>
            </a:r>
          </a:p>
          <a:p>
            <a:pPr lvl="1"/>
            <a:r>
              <a:rPr dirty="0" lang="en-US" smtClean="0">
                <a:solidFill>
                  <a:srgbClr val="FF0000"/>
                </a:solidFill>
              </a:rPr>
              <a:t>Text file:</a:t>
            </a:r>
          </a:p>
          <a:p>
            <a:pPr lvl="2"/>
            <a:r>
              <a:rPr dirty="0" lang="en-US" smtClean="0"/>
              <a:t>Prepare the text file which contains all the items which we will use throughout the application.</a:t>
            </a:r>
          </a:p>
          <a:p>
            <a:pPr lvl="2"/>
            <a:r>
              <a:rPr dirty="0" lang="en-US" smtClean="0"/>
              <a:t>But there are some problems we have to face while working with the text file. </a:t>
            </a:r>
            <a:r>
              <a:rPr dirty="0" lang="en-US" err="1" smtClean="0"/>
              <a:t>B’z</a:t>
            </a:r>
            <a:r>
              <a:rPr dirty="0" lang="en-US" smtClean="0"/>
              <a:t> in  text file we cannot differentiate the  multiple kind of the data. (ex&gt; </a:t>
            </a:r>
            <a:r>
              <a:rPr dirty="0" lang="en-US" err="1" smtClean="0"/>
              <a:t>city,state</a:t>
            </a:r>
            <a:r>
              <a:rPr dirty="0" lang="en-US" smtClean="0"/>
              <a:t> country).</a:t>
            </a:r>
          </a:p>
          <a:p>
            <a:pPr lvl="2"/>
            <a:r>
              <a:rPr dirty="0" lang="en-US" smtClean="0"/>
              <a:t>And also we cannot specify the relationship between the data.</a:t>
            </a:r>
          </a:p>
          <a:p>
            <a:pPr lvl="2"/>
            <a:r>
              <a:rPr dirty="0" lang="en-US" smtClean="0"/>
              <a:t>Text file used for store the  data in sequential manner we can’t differ it.</a:t>
            </a:r>
          </a:p>
          <a:p>
            <a:pPr indent="0" lvl="2" marL="914400">
              <a:buNone/>
            </a:pPr>
            <a:endParaRPr dirty="0" lang="en-US"/>
          </a:p>
        </p:txBody>
      </p:sp>
      <p:sp>
        <p:nvSpPr>
          <p:cNvPr id="1048873"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8874" name="Content Placeholder 2"/>
          <p:cNvSpPr>
            <a:spLocks noGrp="1"/>
          </p:cNvSpPr>
          <p:nvPr>
            <p:ph idx="1"/>
          </p:nvPr>
        </p:nvSpPr>
        <p:spPr>
          <a:xfrm>
            <a:off x="0" y="0"/>
            <a:ext cx="9144000" cy="6858000"/>
          </a:xfrm>
        </p:spPr>
        <p:txBody>
          <a:bodyPr/>
          <a:p>
            <a:r>
              <a:rPr dirty="0" lang="en-US" smtClean="0"/>
              <a:t>Properties file:</a:t>
            </a:r>
          </a:p>
          <a:p>
            <a:pPr lvl="1"/>
            <a:r>
              <a:rPr dirty="0" lang="en-US" smtClean="0"/>
              <a:t>Here we can clearly differ the data using key and value. </a:t>
            </a:r>
          </a:p>
          <a:p>
            <a:pPr lvl="1"/>
            <a:r>
              <a:rPr dirty="0" lang="en-US" smtClean="0"/>
              <a:t>Actually a dropdown list contains label and value.</a:t>
            </a:r>
          </a:p>
          <a:p>
            <a:pPr lvl="1"/>
            <a:r>
              <a:rPr dirty="0" lang="en-US" smtClean="0"/>
              <a:t>Ex: </a:t>
            </a:r>
            <a:r>
              <a:rPr dirty="0" lang="en-US" err="1" smtClean="0"/>
              <a:t>property.properties</a:t>
            </a:r>
            <a:endParaRPr dirty="0" lang="en-US" smtClean="0"/>
          </a:p>
          <a:p>
            <a:pPr lvl="2"/>
            <a:r>
              <a:rPr dirty="0" lang="en-US" err="1" smtClean="0"/>
              <a:t>Hyd</a:t>
            </a:r>
            <a:r>
              <a:rPr dirty="0" lang="en-US" smtClean="0"/>
              <a:t>=</a:t>
            </a:r>
            <a:r>
              <a:rPr dirty="0" lang="en-US" err="1" smtClean="0"/>
              <a:t>hyderabad</a:t>
            </a:r>
            <a:endParaRPr dirty="0" lang="en-US" smtClean="0"/>
          </a:p>
          <a:p>
            <a:pPr lvl="2"/>
            <a:r>
              <a:rPr dirty="0" lang="en-US" err="1" smtClean="0"/>
              <a:t>Chn</a:t>
            </a:r>
            <a:r>
              <a:rPr dirty="0" lang="en-US" smtClean="0"/>
              <a:t>=</a:t>
            </a:r>
            <a:r>
              <a:rPr dirty="0" lang="en-US" err="1" smtClean="0"/>
              <a:t>chanai</a:t>
            </a:r>
            <a:endParaRPr dirty="0" lang="en-US" smtClean="0"/>
          </a:p>
          <a:p>
            <a:pPr lvl="2"/>
            <a:r>
              <a:rPr dirty="0" lang="en-US" err="1" smtClean="0"/>
              <a:t>Blgr</a:t>
            </a:r>
            <a:r>
              <a:rPr dirty="0" lang="en-US" smtClean="0"/>
              <a:t>=</a:t>
            </a:r>
            <a:r>
              <a:rPr dirty="0" lang="en-US" err="1" smtClean="0"/>
              <a:t>Benglore</a:t>
            </a:r>
            <a:endParaRPr dirty="0" lang="en-US" smtClean="0"/>
          </a:p>
          <a:p>
            <a:pPr lvl="1"/>
            <a:r>
              <a:rPr dirty="0" lang="en-US" smtClean="0"/>
              <a:t>Actually property file one to the place, so we can use for dynamic loading data into list.</a:t>
            </a:r>
          </a:p>
          <a:p>
            <a:pPr lvl="1"/>
            <a:r>
              <a:rPr dirty="0" lang="en-US" smtClean="0">
                <a:solidFill>
                  <a:srgbClr val="FF0000"/>
                </a:solidFill>
              </a:rPr>
              <a:t>When to use properties file </a:t>
            </a:r>
          </a:p>
          <a:p>
            <a:pPr lvl="2"/>
            <a:r>
              <a:rPr dirty="0" lang="en-US" smtClean="0"/>
              <a:t>If items are fixed and there is no change into the file in future then we can easily use the properties file.</a:t>
            </a:r>
          </a:p>
          <a:p>
            <a:pPr lvl="2"/>
            <a:r>
              <a:rPr dirty="0" lang="en-US" smtClean="0"/>
              <a:t>But into the property file we can not specify the relationship between the data. </a:t>
            </a:r>
          </a:p>
          <a:p>
            <a:pPr lvl="2"/>
            <a:endParaRPr dirty="0" lang="en-US" smtClean="0"/>
          </a:p>
        </p:txBody>
      </p:sp>
      <p:sp>
        <p:nvSpPr>
          <p:cNvPr id="104887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8876" name="Content Placeholder 2"/>
          <p:cNvSpPr>
            <a:spLocks noGrp="1"/>
          </p:cNvSpPr>
          <p:nvPr>
            <p:ph idx="1"/>
          </p:nvPr>
        </p:nvSpPr>
        <p:spPr>
          <a:xfrm>
            <a:off x="0" y="0"/>
            <a:ext cx="9144000" cy="6858000"/>
          </a:xfrm>
        </p:spPr>
        <p:txBody>
          <a:bodyPr>
            <a:normAutofit fontScale="62500" lnSpcReduction="20000"/>
          </a:bodyPr>
          <a:p>
            <a:r>
              <a:rPr dirty="0" lang="en-US" smtClean="0"/>
              <a:t>3)Database approach:</a:t>
            </a:r>
          </a:p>
          <a:p>
            <a:r>
              <a:rPr dirty="0" lang="en-US" smtClean="0"/>
              <a:t>Most of the time rendering data should not be same through out of the application.</a:t>
            </a:r>
          </a:p>
          <a:p>
            <a:r>
              <a:rPr dirty="0" lang="en-US" smtClean="0"/>
              <a:t>Depends upon the requirement it will be change so if we write property to rendered data into the </a:t>
            </a:r>
            <a:r>
              <a:rPr dirty="0" lang="en-US" err="1" smtClean="0"/>
              <a:t>jsp</a:t>
            </a:r>
            <a:r>
              <a:rPr dirty="0" lang="en-US" smtClean="0"/>
              <a:t> page then it is difficult to justify. </a:t>
            </a:r>
          </a:p>
          <a:p>
            <a:r>
              <a:rPr dirty="0" lang="en-US" smtClean="0"/>
              <a:t>Because of that we propose to use the database to store data. If we use the DB then we easily define the relationship between the data.</a:t>
            </a:r>
          </a:p>
          <a:p>
            <a:r>
              <a:rPr dirty="0" lang="en-US" smtClean="0"/>
              <a:t>If in near future data going to add or remove then there is no impact on the coding which we done as part of the application.</a:t>
            </a:r>
          </a:p>
          <a:p>
            <a:r>
              <a:rPr dirty="0" lang="en-US" smtClean="0"/>
              <a:t>We can easily add and remove the data into DB.</a:t>
            </a:r>
          </a:p>
          <a:p>
            <a:r>
              <a:rPr dirty="0" lang="en-US" smtClean="0"/>
              <a:t>Actually there are two types of tables present into the database in application prospective.</a:t>
            </a:r>
          </a:p>
          <a:p>
            <a:pPr lvl="1"/>
            <a:r>
              <a:rPr dirty="0" lang="en-US" smtClean="0">
                <a:solidFill>
                  <a:srgbClr val="FF0000"/>
                </a:solidFill>
              </a:rPr>
              <a:t>1) Master Tables:</a:t>
            </a:r>
          </a:p>
          <a:p>
            <a:pPr lvl="2"/>
            <a:r>
              <a:rPr dirty="0" lang="en-US" smtClean="0"/>
              <a:t> Master tables generated by business people or system design people, they only decide which data should be available into the master tables</a:t>
            </a:r>
          </a:p>
          <a:p>
            <a:pPr lvl="2"/>
            <a:r>
              <a:rPr dirty="0" lang="en-US" smtClean="0"/>
              <a:t>Master table data shared across the application and most of the time it will not be change.</a:t>
            </a:r>
          </a:p>
          <a:p>
            <a:pPr lvl="2"/>
            <a:r>
              <a:rPr dirty="0" lang="en-US" smtClean="0"/>
              <a:t>Master table data rendered into the </a:t>
            </a:r>
            <a:r>
              <a:rPr dirty="0" lang="en-US" err="1" smtClean="0"/>
              <a:t>jsp</a:t>
            </a:r>
            <a:r>
              <a:rPr dirty="0" lang="en-US" smtClean="0"/>
              <a:t> pages before the </a:t>
            </a:r>
            <a:r>
              <a:rPr dirty="0" lang="en-US" err="1" smtClean="0"/>
              <a:t>jsp</a:t>
            </a:r>
            <a:r>
              <a:rPr dirty="0" lang="en-US" smtClean="0"/>
              <a:t> used by the user.</a:t>
            </a:r>
          </a:p>
          <a:p>
            <a:pPr lvl="1"/>
            <a:r>
              <a:rPr dirty="0" lang="en-US" smtClean="0">
                <a:solidFill>
                  <a:srgbClr val="FF0000"/>
                </a:solidFill>
              </a:rPr>
              <a:t>2) operational Tables:</a:t>
            </a:r>
          </a:p>
          <a:p>
            <a:pPr lvl="2"/>
            <a:r>
              <a:rPr dirty="0" lang="en-US" smtClean="0"/>
              <a:t>Operational tables are general table which is field by end user .</a:t>
            </a:r>
          </a:p>
          <a:p>
            <a:pPr lvl="2"/>
            <a:r>
              <a:rPr dirty="0" lang="en-US" smtClean="0"/>
              <a:t>These tables are changeable, its up to the requirement.</a:t>
            </a:r>
          </a:p>
          <a:p>
            <a:r>
              <a:rPr dirty="0" lang="en-US" smtClean="0"/>
              <a:t> </a:t>
            </a:r>
          </a:p>
          <a:p>
            <a:pPr lvl="2"/>
            <a:endParaRPr dirty="0" lang="en-US" smtClean="0"/>
          </a:p>
          <a:p>
            <a:pPr lvl="1"/>
            <a:endParaRPr dirty="0" lang="en-US" smtClean="0"/>
          </a:p>
          <a:p>
            <a:pPr indent="0" marL="0">
              <a:buNone/>
            </a:pPr>
            <a:r>
              <a:rPr dirty="0" lang="en-US"/>
              <a:t>	</a:t>
            </a:r>
            <a:endParaRPr dirty="0" lang="en-US" smtClean="0"/>
          </a:p>
          <a:p>
            <a:pPr lvl="1"/>
            <a:endParaRPr dirty="0" lang="en-US"/>
          </a:p>
        </p:txBody>
      </p:sp>
      <p:sp>
        <p:nvSpPr>
          <p:cNvPr id="104887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8878" name="Content Placeholder 2"/>
          <p:cNvSpPr>
            <a:spLocks noGrp="1"/>
          </p:cNvSpPr>
          <p:nvPr>
            <p:ph idx="1"/>
          </p:nvPr>
        </p:nvSpPr>
        <p:spPr>
          <a:xfrm>
            <a:off x="0" y="0"/>
            <a:ext cx="9144000" cy="6858000"/>
          </a:xfrm>
        </p:spPr>
        <p:txBody>
          <a:bodyPr>
            <a:normAutofit fontScale="70000" lnSpcReduction="20000"/>
          </a:bodyPr>
          <a:p>
            <a:r>
              <a:rPr dirty="0" lang="en-US" smtClean="0">
                <a:solidFill>
                  <a:srgbClr val="FF0000"/>
                </a:solidFill>
              </a:rPr>
              <a:t>Possible ways of injecting data into the DDL</a:t>
            </a:r>
          </a:p>
          <a:p>
            <a:pPr indent="0" marL="0">
              <a:buNone/>
            </a:pPr>
            <a:r>
              <a:rPr dirty="0" lang="en-US" smtClean="0"/>
              <a:t>(1) </a:t>
            </a:r>
          </a:p>
          <a:p>
            <a:r>
              <a:rPr dirty="0" lang="en-US" smtClean="0"/>
              <a:t>There is a </a:t>
            </a:r>
            <a:r>
              <a:rPr dirty="0" lang="en-US" err="1" smtClean="0"/>
              <a:t>jsp</a:t>
            </a:r>
            <a:r>
              <a:rPr dirty="0" lang="en-US" smtClean="0"/>
              <a:t> page available and my </a:t>
            </a:r>
            <a:r>
              <a:rPr dirty="0" lang="en-US" err="1" smtClean="0"/>
              <a:t>jsp</a:t>
            </a:r>
            <a:r>
              <a:rPr dirty="0" lang="en-US" smtClean="0"/>
              <a:t> page have dropdown list, which indicates </a:t>
            </a:r>
            <a:r>
              <a:rPr dirty="0" lang="en-US" err="1" smtClean="0"/>
              <a:t>citis</a:t>
            </a:r>
            <a:r>
              <a:rPr dirty="0" lang="en-US" smtClean="0"/>
              <a:t>, states ,country.</a:t>
            </a:r>
          </a:p>
          <a:p>
            <a:r>
              <a:rPr dirty="0" lang="en-US" smtClean="0"/>
              <a:t>How to add the cities, states, and country into the </a:t>
            </a:r>
            <a:r>
              <a:rPr dirty="0" lang="en-US" err="1" smtClean="0"/>
              <a:t>jsp</a:t>
            </a:r>
            <a:r>
              <a:rPr dirty="0" lang="en-US" smtClean="0"/>
              <a:t>.</a:t>
            </a:r>
          </a:p>
          <a:p>
            <a:pPr lvl="1"/>
            <a:r>
              <a:rPr dirty="0" lang="en-US" smtClean="0"/>
              <a:t>Ex:</a:t>
            </a:r>
          </a:p>
          <a:p>
            <a:pPr indent="0" lvl="1" marL="457200">
              <a:buNone/>
            </a:pPr>
            <a:r>
              <a:rPr dirty="0" lang="en-US" smtClean="0"/>
              <a:t>		&lt;select name=“cities”&gt;</a:t>
            </a:r>
          </a:p>
          <a:p>
            <a:pPr indent="0" lvl="2" marL="914400">
              <a:buNone/>
            </a:pPr>
            <a:r>
              <a:rPr dirty="0" lang="en-US" smtClean="0"/>
              <a:t>		&lt;option value=“</a:t>
            </a:r>
            <a:r>
              <a:rPr dirty="0" lang="en-US" err="1" smtClean="0"/>
              <a:t>hyd</a:t>
            </a:r>
            <a:r>
              <a:rPr dirty="0" lang="en-US" smtClean="0"/>
              <a:t>”&gt;</a:t>
            </a:r>
            <a:r>
              <a:rPr dirty="0" lang="en-US" err="1" smtClean="0"/>
              <a:t>hyderabad</a:t>
            </a:r>
            <a:r>
              <a:rPr dirty="0" lang="en-US" smtClean="0"/>
              <a:t>&lt;/option&gt;			&lt;option value=“</a:t>
            </a:r>
            <a:r>
              <a:rPr dirty="0" lang="en-US" err="1" smtClean="0"/>
              <a:t>chn</a:t>
            </a:r>
            <a:r>
              <a:rPr dirty="0" lang="en-US" smtClean="0"/>
              <a:t>”&gt;</a:t>
            </a:r>
            <a:r>
              <a:rPr dirty="0" lang="en-US" err="1" smtClean="0"/>
              <a:t>Chanai</a:t>
            </a:r>
            <a:r>
              <a:rPr dirty="0" lang="en-US" smtClean="0"/>
              <a:t>&lt;/option&gt;</a:t>
            </a:r>
          </a:p>
          <a:p>
            <a:pPr indent="0" lvl="1" marL="457200">
              <a:buNone/>
            </a:pPr>
            <a:r>
              <a:rPr dirty="0" lang="en-US" smtClean="0"/>
              <a:t>		&lt;/select&gt;</a:t>
            </a:r>
          </a:p>
          <a:p>
            <a:pPr indent="0" lvl="1" marL="457200">
              <a:buNone/>
            </a:pPr>
            <a:r>
              <a:rPr dirty="0" lang="en-US"/>
              <a:t>	</a:t>
            </a:r>
            <a:r>
              <a:rPr dirty="0" lang="en-US" smtClean="0"/>
              <a:t>	……….</a:t>
            </a:r>
          </a:p>
          <a:p>
            <a:r>
              <a:rPr dirty="0" lang="en-US" smtClean="0"/>
              <a:t>If we write the above procedure do add the data into the dropdown list we end up with hardcode.</a:t>
            </a:r>
          </a:p>
          <a:p>
            <a:r>
              <a:rPr dirty="0" lang="en-US" smtClean="0"/>
              <a:t>If other pages want the same data then again we have to write the same code into other </a:t>
            </a:r>
            <a:r>
              <a:rPr dirty="0" lang="en-US" err="1" smtClean="0"/>
              <a:t>jsp</a:t>
            </a:r>
            <a:r>
              <a:rPr dirty="0" lang="en-US" smtClean="0"/>
              <a:t> page.</a:t>
            </a:r>
          </a:p>
          <a:p>
            <a:r>
              <a:rPr dirty="0" lang="en-US" smtClean="0"/>
              <a:t>If there is change in the data then we have to change the entire  code into the </a:t>
            </a:r>
            <a:r>
              <a:rPr dirty="0" lang="en-US" err="1" smtClean="0"/>
              <a:t>jsp</a:t>
            </a:r>
            <a:r>
              <a:rPr dirty="0" lang="en-US" smtClean="0"/>
              <a:t> page, there are several problems available. </a:t>
            </a:r>
          </a:p>
          <a:p>
            <a:r>
              <a:rPr dirty="0" lang="en-US" smtClean="0"/>
              <a:t>So we should not hardcode into the </a:t>
            </a:r>
            <a:r>
              <a:rPr dirty="0" lang="en-US" err="1" smtClean="0"/>
              <a:t>jsp</a:t>
            </a:r>
            <a:r>
              <a:rPr dirty="0" lang="en-US" smtClean="0"/>
              <a:t> page.</a:t>
            </a:r>
          </a:p>
          <a:p>
            <a:r>
              <a:rPr dirty="0" lang="en-US" smtClean="0"/>
              <a:t>So if data present into the DB and my </a:t>
            </a:r>
            <a:r>
              <a:rPr dirty="0" lang="en-US" err="1" smtClean="0"/>
              <a:t>jsp</a:t>
            </a:r>
            <a:r>
              <a:rPr dirty="0" lang="en-US" smtClean="0"/>
              <a:t> page want the data rendered into the dropdown list, so how we can inject that data to the </a:t>
            </a:r>
            <a:r>
              <a:rPr dirty="0" lang="en-US" err="1" smtClean="0"/>
              <a:t>DDlist</a:t>
            </a:r>
            <a:r>
              <a:rPr dirty="0" lang="en-US" smtClean="0"/>
              <a:t>.</a:t>
            </a:r>
          </a:p>
          <a:p>
            <a:endParaRPr dirty="0" lang="en-US"/>
          </a:p>
        </p:txBody>
      </p:sp>
      <p:sp>
        <p:nvSpPr>
          <p:cNvPr id="104887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8880" name="Content Placeholder 2"/>
          <p:cNvSpPr>
            <a:spLocks noGrp="1"/>
          </p:cNvSpPr>
          <p:nvPr>
            <p:ph idx="1"/>
          </p:nvPr>
        </p:nvSpPr>
        <p:spPr>
          <a:xfrm>
            <a:off x="0" y="0"/>
            <a:ext cx="9144000" cy="6858000"/>
          </a:xfrm>
        </p:spPr>
        <p:txBody>
          <a:bodyPr>
            <a:normAutofit fontScale="77500" lnSpcReduction="20000"/>
          </a:bodyPr>
          <a:p>
            <a:r>
              <a:rPr dirty="0" lang="en-US" smtClean="0"/>
              <a:t>(2)</a:t>
            </a:r>
          </a:p>
          <a:p>
            <a:r>
              <a:rPr dirty="0" lang="en-US" smtClean="0"/>
              <a:t>Second way is write </a:t>
            </a:r>
            <a:r>
              <a:rPr dirty="0" lang="en-US" err="1" smtClean="0"/>
              <a:t>scriptlet</a:t>
            </a:r>
            <a:r>
              <a:rPr dirty="0" lang="en-US" smtClean="0"/>
              <a:t>   into the </a:t>
            </a:r>
            <a:r>
              <a:rPr dirty="0" lang="en-US" err="1" smtClean="0"/>
              <a:t>jsp</a:t>
            </a:r>
            <a:r>
              <a:rPr dirty="0" lang="en-US" smtClean="0"/>
              <a:t> page, by writing the </a:t>
            </a:r>
            <a:r>
              <a:rPr dirty="0" lang="en-US" err="1" smtClean="0"/>
              <a:t>scriptlet</a:t>
            </a:r>
            <a:r>
              <a:rPr dirty="0" lang="en-US" smtClean="0"/>
              <a:t> we can load data into the DDL but there are bunch of problems </a:t>
            </a:r>
          </a:p>
          <a:p>
            <a:pPr lvl="1"/>
            <a:r>
              <a:rPr dirty="0" lang="en-US" smtClean="0"/>
              <a:t>1) </a:t>
            </a:r>
            <a:r>
              <a:rPr dirty="0" lang="en-US" err="1" smtClean="0"/>
              <a:t>jsp</a:t>
            </a:r>
            <a:r>
              <a:rPr dirty="0" lang="en-US" smtClean="0"/>
              <a:t> is the view controller we can not mix business logic with view logic.</a:t>
            </a:r>
          </a:p>
          <a:p>
            <a:pPr lvl="1"/>
            <a:r>
              <a:rPr dirty="0" lang="en-US" smtClean="0"/>
              <a:t>2) if there is change into the business logic may impact our view logic also.</a:t>
            </a:r>
          </a:p>
          <a:p>
            <a:pPr lvl="1"/>
            <a:r>
              <a:rPr dirty="0" lang="en-US" smtClean="0"/>
              <a:t>3) To managing such kind of code into the </a:t>
            </a:r>
            <a:r>
              <a:rPr dirty="0" lang="en-US" err="1" smtClean="0"/>
              <a:t>jsp</a:t>
            </a:r>
            <a:r>
              <a:rPr dirty="0" lang="en-US" smtClean="0"/>
              <a:t> page with is fall into management problems, maintenance problems.</a:t>
            </a:r>
          </a:p>
          <a:p>
            <a:pPr lvl="1"/>
            <a:r>
              <a:rPr dirty="0" lang="en-US" smtClean="0"/>
              <a:t>4) A </a:t>
            </a:r>
            <a:r>
              <a:rPr dirty="0" lang="en-US" err="1" smtClean="0"/>
              <a:t>jsp</a:t>
            </a:r>
            <a:r>
              <a:rPr dirty="0" lang="en-US" smtClean="0"/>
              <a:t> page contains HTML code , </a:t>
            </a:r>
            <a:r>
              <a:rPr dirty="0" lang="en-US" err="1" smtClean="0"/>
              <a:t>jsp</a:t>
            </a:r>
            <a:r>
              <a:rPr dirty="0" lang="en-US" smtClean="0"/>
              <a:t> code which is very hard to differentiate. </a:t>
            </a:r>
          </a:p>
          <a:p>
            <a:pPr lvl="1"/>
            <a:r>
              <a:rPr dirty="0" lang="en-US" smtClean="0"/>
              <a:t>5) actually most of the time UI developer going to involved into designing the presentation view . If we written the java code into the </a:t>
            </a:r>
            <a:r>
              <a:rPr dirty="0" lang="en-US" err="1" smtClean="0"/>
              <a:t>jsp</a:t>
            </a:r>
            <a:r>
              <a:rPr dirty="0" lang="en-US" smtClean="0"/>
              <a:t> pages then UI developer unable to understand the java code and if there is problem with view controller then it may difficult so solve it.</a:t>
            </a:r>
          </a:p>
          <a:p>
            <a:pPr lvl="1"/>
            <a:r>
              <a:rPr dirty="0" lang="en-US" smtClean="0"/>
              <a:t>6)if there are number of </a:t>
            </a:r>
            <a:r>
              <a:rPr dirty="0" lang="en-US" err="1" smtClean="0"/>
              <a:t>jsp</a:t>
            </a:r>
            <a:r>
              <a:rPr dirty="0" lang="en-US" smtClean="0"/>
              <a:t> page want the same data then we have to write the same logic into multiple places wherever it required.</a:t>
            </a:r>
          </a:p>
          <a:p>
            <a:pPr lvl="1"/>
            <a:r>
              <a:rPr dirty="0" lang="en-US" smtClean="0"/>
              <a:t>8)so we should not write the java code into the </a:t>
            </a:r>
            <a:r>
              <a:rPr dirty="0" lang="en-US" err="1" smtClean="0"/>
              <a:t>jsp</a:t>
            </a:r>
            <a:r>
              <a:rPr dirty="0" lang="en-US" smtClean="0"/>
              <a:t> page.</a:t>
            </a:r>
            <a:endParaRPr dirty="0" lang="en-US"/>
          </a:p>
        </p:txBody>
      </p:sp>
      <p:sp>
        <p:nvSpPr>
          <p:cNvPr id="104888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8882" name="Content Placeholder 2"/>
          <p:cNvSpPr>
            <a:spLocks noGrp="1"/>
          </p:cNvSpPr>
          <p:nvPr>
            <p:ph idx="1"/>
          </p:nvPr>
        </p:nvSpPr>
        <p:spPr>
          <a:xfrm>
            <a:off x="0" y="-15922"/>
            <a:ext cx="9144000" cy="6858000"/>
          </a:xfrm>
        </p:spPr>
        <p:txBody>
          <a:bodyPr>
            <a:normAutofit fontScale="70000" lnSpcReduction="20000"/>
          </a:bodyPr>
          <a:p>
            <a:r>
              <a:rPr dirty="0" lang="en-US" smtClean="0"/>
              <a:t>(3)</a:t>
            </a:r>
          </a:p>
          <a:p>
            <a:pPr lvl="1"/>
            <a:r>
              <a:rPr dirty="0" lang="en-US" smtClean="0"/>
              <a:t>1)If we can not write the java code into the </a:t>
            </a:r>
            <a:r>
              <a:rPr dirty="0" lang="en-US" err="1" smtClean="0"/>
              <a:t>jsp</a:t>
            </a:r>
            <a:r>
              <a:rPr dirty="0" lang="en-US" smtClean="0"/>
              <a:t> page then write the code outside of the </a:t>
            </a:r>
            <a:r>
              <a:rPr dirty="0" lang="en-US" err="1" smtClean="0"/>
              <a:t>jsp</a:t>
            </a:r>
            <a:r>
              <a:rPr dirty="0" lang="en-US" smtClean="0"/>
              <a:t> and call the class from </a:t>
            </a:r>
            <a:r>
              <a:rPr dirty="0" lang="en-US" err="1" smtClean="0"/>
              <a:t>jsp</a:t>
            </a:r>
            <a:r>
              <a:rPr dirty="0" lang="en-US" smtClean="0"/>
              <a:t> page and get the data from java class.</a:t>
            </a:r>
          </a:p>
          <a:p>
            <a:pPr lvl="1"/>
            <a:r>
              <a:rPr dirty="0" lang="en-US" smtClean="0"/>
              <a:t>2) here also we writing some amount of code into the </a:t>
            </a:r>
            <a:r>
              <a:rPr dirty="0" lang="en-US" err="1" smtClean="0"/>
              <a:t>jsp</a:t>
            </a:r>
            <a:r>
              <a:rPr dirty="0" lang="en-US" smtClean="0"/>
              <a:t> page which is not understandable by UI developer.</a:t>
            </a:r>
          </a:p>
          <a:p>
            <a:pPr lvl="1"/>
            <a:r>
              <a:rPr dirty="0" lang="en-US" smtClean="0"/>
              <a:t>3) there are several classes are want the same data then again we have to write same logic in multiple </a:t>
            </a:r>
            <a:r>
              <a:rPr dirty="0" lang="en-US" err="1" smtClean="0"/>
              <a:t>jsp</a:t>
            </a:r>
            <a:r>
              <a:rPr dirty="0" lang="en-US" smtClean="0"/>
              <a:t> pages.</a:t>
            </a:r>
          </a:p>
          <a:p>
            <a:pPr lvl="1"/>
            <a:endParaRPr dirty="0" lang="en-US"/>
          </a:p>
          <a:p>
            <a:pPr indent="0" lvl="1" marL="457200">
              <a:buNone/>
            </a:pPr>
            <a:r>
              <a:rPr dirty="0" lang="en-US" smtClean="0"/>
              <a:t>I don’t want to write single line of java code into the </a:t>
            </a:r>
            <a:r>
              <a:rPr dirty="0" lang="en-US" err="1" smtClean="0"/>
              <a:t>jsp</a:t>
            </a:r>
            <a:r>
              <a:rPr dirty="0" lang="en-US" smtClean="0"/>
              <a:t> page, but I want to load by data into the DDL.</a:t>
            </a:r>
          </a:p>
          <a:p>
            <a:pPr indent="0" lvl="1" marL="457200">
              <a:buNone/>
            </a:pPr>
            <a:endParaRPr dirty="0" lang="en-US" smtClean="0"/>
          </a:p>
          <a:p>
            <a:pPr indent="0" lvl="1" marL="457200">
              <a:buNone/>
            </a:pPr>
            <a:r>
              <a:rPr dirty="0" lang="en-US" smtClean="0"/>
              <a:t>Because of that Tag library came into feature.</a:t>
            </a:r>
          </a:p>
          <a:p>
            <a:pPr lvl="1"/>
            <a:r>
              <a:rPr dirty="0" lang="en-US" smtClean="0"/>
              <a:t>Actually tag library use to manage the data and rendered the data into the </a:t>
            </a:r>
            <a:r>
              <a:rPr dirty="0" lang="en-US" err="1" smtClean="0"/>
              <a:t>jsp</a:t>
            </a:r>
            <a:r>
              <a:rPr dirty="0" lang="en-US" smtClean="0"/>
              <a:t> page, but most of the people thinking it is for business logic .</a:t>
            </a:r>
          </a:p>
          <a:p>
            <a:pPr lvl="1"/>
            <a:r>
              <a:rPr dirty="0" lang="en-US" smtClean="0"/>
              <a:t>  each tag is the one class which contains java code for managing and displaying the data into the </a:t>
            </a:r>
            <a:r>
              <a:rPr dirty="0" lang="en-US" err="1" smtClean="0"/>
              <a:t>jsp</a:t>
            </a:r>
            <a:r>
              <a:rPr dirty="0" lang="en-US" smtClean="0"/>
              <a:t> pages.</a:t>
            </a:r>
          </a:p>
          <a:p>
            <a:pPr lvl="1"/>
            <a:r>
              <a:rPr dirty="0" lang="en-US" smtClean="0"/>
              <a:t>When to use the tag library, actually there are certain problems with the tag library </a:t>
            </a:r>
            <a:r>
              <a:rPr dirty="0" lang="en-US" err="1" smtClean="0"/>
              <a:t>b’z</a:t>
            </a:r>
            <a:r>
              <a:rPr dirty="0" lang="en-US" smtClean="0"/>
              <a:t> of the no one show interest to developing tag libraries.</a:t>
            </a:r>
          </a:p>
          <a:p>
            <a:pPr lvl="1"/>
            <a:r>
              <a:rPr dirty="0" lang="en-US" smtClean="0"/>
              <a:t>If there is a complicated logic , which is changeable repeatedly then go for tag library.</a:t>
            </a:r>
          </a:p>
          <a:p>
            <a:pPr lvl="1"/>
            <a:r>
              <a:rPr dirty="0" lang="en-US" smtClean="0"/>
              <a:t>Tag library not simple in use we have to manage view logic also into the tag library.</a:t>
            </a:r>
          </a:p>
          <a:p>
            <a:pPr lvl="1"/>
            <a:r>
              <a:rPr dirty="0" lang="en-US" err="1" smtClean="0"/>
              <a:t>B’z</a:t>
            </a:r>
            <a:r>
              <a:rPr dirty="0" lang="en-US" smtClean="0"/>
              <a:t> of that people not showing much interest to words the tag library.</a:t>
            </a:r>
          </a:p>
          <a:p>
            <a:pPr lvl="1"/>
            <a:endParaRPr dirty="0" lang="en-US"/>
          </a:p>
        </p:txBody>
      </p:sp>
      <p:sp>
        <p:nvSpPr>
          <p:cNvPr id="1048883"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8884" name="Content Placeholder 2"/>
          <p:cNvSpPr>
            <a:spLocks noGrp="1"/>
          </p:cNvSpPr>
          <p:nvPr>
            <p:ph idx="1"/>
          </p:nvPr>
        </p:nvSpPr>
        <p:spPr>
          <a:xfrm>
            <a:off x="0" y="0"/>
            <a:ext cx="9144000" cy="6858000"/>
          </a:xfrm>
        </p:spPr>
        <p:txBody>
          <a:bodyPr>
            <a:normAutofit lnSpcReduction="10000"/>
          </a:bodyPr>
          <a:p>
            <a:r>
              <a:rPr dirty="0" lang="en-US" smtClean="0"/>
              <a:t>(4)</a:t>
            </a:r>
          </a:p>
          <a:p>
            <a:pPr lvl="1"/>
            <a:r>
              <a:rPr dirty="0" lang="en-US" smtClean="0"/>
              <a:t>Now we can not use tag library also then what is the next, which help more easily to load the data into the DDL.</a:t>
            </a:r>
          </a:p>
          <a:p>
            <a:pPr lvl="1"/>
            <a:r>
              <a:rPr dirty="0" lang="en-US" smtClean="0"/>
              <a:t>So java has provided a JSTL library(java standard tag library)</a:t>
            </a:r>
          </a:p>
          <a:p>
            <a:pPr lvl="1"/>
            <a:r>
              <a:rPr dirty="0" lang="en-US" smtClean="0"/>
              <a:t>Which is used into the </a:t>
            </a:r>
            <a:r>
              <a:rPr dirty="0" lang="en-US" err="1" smtClean="0"/>
              <a:t>jsp</a:t>
            </a:r>
            <a:r>
              <a:rPr dirty="0" lang="en-US" smtClean="0"/>
              <a:t> page and it is almost look like html code only.</a:t>
            </a:r>
          </a:p>
          <a:p>
            <a:pPr lvl="1"/>
            <a:r>
              <a:rPr dirty="0" lang="en-US" smtClean="0"/>
              <a:t>But problem is how the  JSTL tags use the java code into the </a:t>
            </a:r>
            <a:r>
              <a:rPr dirty="0" lang="en-US" err="1" smtClean="0"/>
              <a:t>jsp</a:t>
            </a:r>
            <a:r>
              <a:rPr dirty="0" lang="en-US" smtClean="0"/>
              <a:t> page, Actually these JSTL tags developed to work with scope of the java.</a:t>
            </a:r>
          </a:p>
          <a:p>
            <a:pPr lvl="1"/>
            <a:r>
              <a:rPr dirty="0" lang="en-US" smtClean="0"/>
              <a:t>Means there are three scope available into the java</a:t>
            </a:r>
          </a:p>
          <a:p>
            <a:pPr lvl="2"/>
            <a:r>
              <a:rPr dirty="0" lang="en-US" smtClean="0"/>
              <a:t>Request scope</a:t>
            </a:r>
          </a:p>
          <a:p>
            <a:pPr lvl="2"/>
            <a:r>
              <a:rPr dirty="0" lang="en-US" smtClean="0"/>
              <a:t>Session scope</a:t>
            </a:r>
          </a:p>
          <a:p>
            <a:pPr lvl="2"/>
            <a:r>
              <a:rPr dirty="0" lang="en-US" smtClean="0"/>
              <a:t>Application scope</a:t>
            </a:r>
          </a:p>
          <a:p>
            <a:pPr indent="-457200" lvl="1" marL="971550"/>
            <a:r>
              <a:rPr dirty="0" lang="en-US" smtClean="0"/>
              <a:t> </a:t>
            </a:r>
            <a:endParaRPr dirty="0" lang="en-US"/>
          </a:p>
        </p:txBody>
      </p:sp>
      <p:sp>
        <p:nvSpPr>
          <p:cNvPr id="104888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8886" name="Content Placeholder 2"/>
          <p:cNvSpPr>
            <a:spLocks noGrp="1"/>
          </p:cNvSpPr>
          <p:nvPr>
            <p:ph idx="1"/>
          </p:nvPr>
        </p:nvSpPr>
        <p:spPr>
          <a:xfrm>
            <a:off x="0" y="0"/>
            <a:ext cx="9144000" cy="6858000"/>
          </a:xfrm>
        </p:spPr>
        <p:txBody>
          <a:bodyPr>
            <a:normAutofit fontScale="62500" lnSpcReduction="20000"/>
          </a:bodyPr>
          <a:p>
            <a:r>
              <a:rPr dirty="0" lang="en-US" smtClean="0"/>
              <a:t>What is the reason java has developed the such scope concept as the part of the java.</a:t>
            </a:r>
          </a:p>
          <a:p>
            <a:r>
              <a:rPr dirty="0" lang="en-US" smtClean="0"/>
              <a:t>Actually in normal java programs one class can access the attributes of the other class by creating the object of the class, but every object has new copy of the instance means no one object can access the attribute of the other object.</a:t>
            </a:r>
          </a:p>
          <a:p>
            <a:r>
              <a:rPr dirty="0" lang="en-US" smtClean="0"/>
              <a:t>Here also one servlet can not cerate the object of another servlet. Means one servlet can’t use the attributes of another servlet. </a:t>
            </a:r>
          </a:p>
          <a:p>
            <a:r>
              <a:rPr dirty="0" lang="en-US" smtClean="0"/>
              <a:t>Because of that </a:t>
            </a:r>
            <a:r>
              <a:rPr dirty="0" lang="en-US" smtClean="0">
                <a:solidFill>
                  <a:srgbClr val="FF0000"/>
                </a:solidFill>
              </a:rPr>
              <a:t>scope came into feature.</a:t>
            </a:r>
          </a:p>
          <a:p>
            <a:r>
              <a:rPr dirty="0" lang="en-US" smtClean="0"/>
              <a:t>Scope talks about sharing the data between the servlet classes.</a:t>
            </a:r>
          </a:p>
          <a:p>
            <a:r>
              <a:rPr dirty="0" lang="en-US" smtClean="0">
                <a:solidFill>
                  <a:srgbClr val="FF0000"/>
                </a:solidFill>
              </a:rPr>
              <a:t>Request scope </a:t>
            </a:r>
            <a:r>
              <a:rPr dirty="0" lang="en-US" smtClean="0"/>
              <a:t>shared data to the next servlet. The life of data is up next servlet.</a:t>
            </a:r>
          </a:p>
          <a:p>
            <a:r>
              <a:rPr dirty="0" lang="en-US" smtClean="0">
                <a:solidFill>
                  <a:srgbClr val="FF0000"/>
                </a:solidFill>
              </a:rPr>
              <a:t>Session scope </a:t>
            </a:r>
            <a:r>
              <a:rPr dirty="0" lang="en-US" smtClean="0"/>
              <a:t>share the data to the all the classes but life of the data is </a:t>
            </a:r>
            <a:r>
              <a:rPr dirty="0" lang="en-US" err="1" smtClean="0"/>
              <a:t>upto</a:t>
            </a:r>
            <a:r>
              <a:rPr dirty="0" lang="en-US" smtClean="0"/>
              <a:t> the  session class live.</a:t>
            </a:r>
          </a:p>
          <a:p>
            <a:r>
              <a:rPr dirty="0" lang="en-US" smtClean="0">
                <a:solidFill>
                  <a:srgbClr val="FF0000"/>
                </a:solidFill>
              </a:rPr>
              <a:t>Application scope</a:t>
            </a:r>
            <a:r>
              <a:rPr dirty="0" lang="en-US" smtClean="0"/>
              <a:t> is share the data through out the application , </a:t>
            </a:r>
            <a:r>
              <a:rPr dirty="0" lang="en-US" err="1" smtClean="0"/>
              <a:t>upto</a:t>
            </a:r>
            <a:r>
              <a:rPr dirty="0" lang="en-US" smtClean="0"/>
              <a:t> the application die the data should be available. </a:t>
            </a:r>
          </a:p>
          <a:p>
            <a:r>
              <a:rPr dirty="0" lang="en-US">
                <a:solidFill>
                  <a:srgbClr val="FF0000"/>
                </a:solidFill>
              </a:rPr>
              <a:t>Get vs Post</a:t>
            </a:r>
          </a:p>
          <a:p>
            <a:pPr indent="0" lvl="1" marL="457200">
              <a:buNone/>
            </a:pPr>
            <a:r>
              <a:rPr dirty="0" lang="en-US">
                <a:solidFill>
                  <a:srgbClr val="FF0000"/>
                </a:solidFill>
              </a:rPr>
              <a:t>Get </a:t>
            </a:r>
          </a:p>
          <a:p>
            <a:pPr lvl="1"/>
            <a:r>
              <a:rPr dirty="0" lang="en-US"/>
              <a:t>When you are getting the data from somewhere  and preparing for some one then use get method.</a:t>
            </a:r>
          </a:p>
          <a:p>
            <a:pPr lvl="1"/>
            <a:r>
              <a:rPr dirty="0" lang="en-US"/>
              <a:t>Get method used to send simple data from one servlet to another servlet.</a:t>
            </a:r>
          </a:p>
          <a:p>
            <a:pPr indent="0" lvl="1" marL="457200">
              <a:buNone/>
            </a:pPr>
            <a:r>
              <a:rPr dirty="0" lang="en-US">
                <a:solidFill>
                  <a:srgbClr val="FF0000"/>
                </a:solidFill>
              </a:rPr>
              <a:t>Post</a:t>
            </a:r>
          </a:p>
          <a:p>
            <a:pPr lvl="1"/>
            <a:r>
              <a:rPr dirty="0" lang="en-US"/>
              <a:t>	post method use when we want to send some sensitive data.</a:t>
            </a:r>
          </a:p>
          <a:p>
            <a:pPr indent="-457200" marL="514350"/>
            <a:r>
              <a:rPr dirty="0" lang="en-US" err="1">
                <a:solidFill>
                  <a:srgbClr val="FF0000"/>
                </a:solidFill>
              </a:rPr>
              <a:t>setAttribute</a:t>
            </a:r>
            <a:r>
              <a:rPr dirty="0" lang="en-US">
                <a:solidFill>
                  <a:srgbClr val="FF0000"/>
                </a:solidFill>
              </a:rPr>
              <a:t> and </a:t>
            </a:r>
            <a:r>
              <a:rPr dirty="0" lang="en-US" err="1">
                <a:solidFill>
                  <a:srgbClr val="FF0000"/>
                </a:solidFill>
              </a:rPr>
              <a:t>getParameter</a:t>
            </a:r>
            <a:r>
              <a:rPr dirty="0" lang="en-US">
                <a:solidFill>
                  <a:srgbClr val="FF0000"/>
                </a:solidFill>
              </a:rPr>
              <a:t>:</a:t>
            </a:r>
          </a:p>
          <a:p>
            <a:endParaRPr dirty="0" lang="en-US"/>
          </a:p>
        </p:txBody>
      </p:sp>
      <p:sp>
        <p:nvSpPr>
          <p:cNvPr id="104888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8888" name="Content Placeholder 2"/>
          <p:cNvSpPr>
            <a:spLocks noGrp="1"/>
          </p:cNvSpPr>
          <p:nvPr>
            <p:ph idx="1"/>
          </p:nvPr>
        </p:nvSpPr>
        <p:spPr>
          <a:xfrm>
            <a:off x="0" y="0"/>
            <a:ext cx="9144000" cy="6858000"/>
          </a:xfrm>
        </p:spPr>
        <p:txBody>
          <a:bodyPr>
            <a:normAutofit fontScale="92500" lnSpcReduction="10000"/>
          </a:bodyPr>
          <a:p>
            <a:r>
              <a:rPr dirty="0" lang="en-US" smtClean="0"/>
              <a:t>So JSTL developed work with scope of the object.</a:t>
            </a:r>
          </a:p>
          <a:p>
            <a:r>
              <a:rPr dirty="0" lang="en-US" smtClean="0"/>
              <a:t>There are several tags are available into JSTL which is used as per requirement.</a:t>
            </a:r>
          </a:p>
          <a:p>
            <a:endParaRPr dirty="0" lang="en-US"/>
          </a:p>
          <a:p>
            <a:r>
              <a:rPr dirty="0" lang="en-US" smtClean="0"/>
              <a:t>IMP</a:t>
            </a:r>
          </a:p>
          <a:p>
            <a:pPr lvl="1"/>
            <a:r>
              <a:rPr dirty="0" lang="en-US" smtClean="0"/>
              <a:t>Never one </a:t>
            </a:r>
            <a:r>
              <a:rPr dirty="0" lang="en-US" err="1" smtClean="0"/>
              <a:t>jsp</a:t>
            </a:r>
            <a:r>
              <a:rPr dirty="0" lang="en-US" smtClean="0"/>
              <a:t> calls the servlet but servlet can call the </a:t>
            </a:r>
            <a:r>
              <a:rPr dirty="0" lang="en-US" err="1" smtClean="0"/>
              <a:t>jsp</a:t>
            </a:r>
            <a:r>
              <a:rPr dirty="0" lang="en-US" smtClean="0"/>
              <a:t> pages.</a:t>
            </a:r>
          </a:p>
          <a:p>
            <a:pPr lvl="1"/>
            <a:r>
              <a:rPr dirty="0" lang="en-US" smtClean="0"/>
              <a:t>Servlet easily shared the data from servlet to </a:t>
            </a:r>
            <a:r>
              <a:rPr dirty="0" lang="en-US" err="1" smtClean="0"/>
              <a:t>jsp</a:t>
            </a:r>
            <a:r>
              <a:rPr dirty="0" lang="en-US" smtClean="0"/>
              <a:t> page using the different scopes, and </a:t>
            </a:r>
            <a:r>
              <a:rPr dirty="0" lang="en-US" err="1" smtClean="0"/>
              <a:t>bu</a:t>
            </a:r>
            <a:r>
              <a:rPr dirty="0" lang="en-US" smtClean="0"/>
              <a:t> JSTL tag </a:t>
            </a:r>
            <a:r>
              <a:rPr dirty="0" lang="en-US" err="1" smtClean="0"/>
              <a:t>jsp</a:t>
            </a:r>
            <a:r>
              <a:rPr dirty="0" lang="en-US" smtClean="0"/>
              <a:t> use the data.</a:t>
            </a:r>
          </a:p>
          <a:p>
            <a:pPr lvl="1"/>
            <a:endParaRPr dirty="0" lang="en-US"/>
          </a:p>
          <a:p>
            <a:pPr lvl="1"/>
            <a:r>
              <a:rPr dirty="0" lang="en-US" smtClean="0"/>
              <a:t>Actually my </a:t>
            </a:r>
            <a:r>
              <a:rPr dirty="0" lang="en-US" err="1" smtClean="0"/>
              <a:t>jsp</a:t>
            </a:r>
            <a:r>
              <a:rPr dirty="0" lang="en-US" smtClean="0"/>
              <a:t> page want the data means first one of the servlet has to execute and send the data into the </a:t>
            </a:r>
            <a:r>
              <a:rPr dirty="0" lang="en-US" err="1" smtClean="0"/>
              <a:t>jsp</a:t>
            </a:r>
            <a:r>
              <a:rPr dirty="0" lang="en-US" smtClean="0"/>
              <a:t> page. </a:t>
            </a:r>
            <a:r>
              <a:rPr dirty="0" lang="en-US" err="1" smtClean="0"/>
              <a:t>B’z</a:t>
            </a:r>
            <a:r>
              <a:rPr dirty="0" lang="en-US" smtClean="0"/>
              <a:t> my </a:t>
            </a:r>
            <a:r>
              <a:rPr dirty="0" lang="en-US" err="1" smtClean="0"/>
              <a:t>jsp</a:t>
            </a:r>
            <a:r>
              <a:rPr dirty="0" lang="en-US" smtClean="0"/>
              <a:t> don’t want to write the java code in it.</a:t>
            </a:r>
          </a:p>
          <a:p>
            <a:pPr lvl="1"/>
            <a:r>
              <a:rPr dirty="0" lang="en-US" smtClean="0"/>
              <a:t>Before getting the call to the </a:t>
            </a:r>
            <a:r>
              <a:rPr dirty="0" lang="en-US" err="1" smtClean="0"/>
              <a:t>jsp</a:t>
            </a:r>
            <a:r>
              <a:rPr dirty="0" lang="en-US" smtClean="0"/>
              <a:t> page one servlet has to execute and  that servlet has to call my </a:t>
            </a:r>
            <a:r>
              <a:rPr dirty="0" lang="en-US" err="1" smtClean="0"/>
              <a:t>jsp</a:t>
            </a:r>
            <a:r>
              <a:rPr dirty="0" lang="en-US" smtClean="0"/>
              <a:t> page with rendering all my DDL </a:t>
            </a:r>
            <a:r>
              <a:rPr lang="en-US" smtClean="0"/>
              <a:t>with data.   </a:t>
            </a:r>
            <a:endParaRPr dirty="0" lang="en-US"/>
          </a:p>
        </p:txBody>
      </p:sp>
      <p:sp>
        <p:nvSpPr>
          <p:cNvPr id="104888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8633" name="Content Placeholder 2"/>
          <p:cNvSpPr>
            <a:spLocks noGrp="1"/>
          </p:cNvSpPr>
          <p:nvPr>
            <p:ph idx="1"/>
          </p:nvPr>
        </p:nvSpPr>
        <p:spPr>
          <a:xfrm>
            <a:off x="457200" y="228600"/>
            <a:ext cx="8229600" cy="5897563"/>
          </a:xfrm>
        </p:spPr>
        <p:txBody>
          <a:bodyPr/>
          <a:p>
            <a:r>
              <a:rPr dirty="0" lang="en-US" smtClean="0"/>
              <a:t>While developing any kind of app we have to use multiple classes and interfaces.</a:t>
            </a:r>
          </a:p>
          <a:p>
            <a:r>
              <a:rPr dirty="0" lang="en-US" smtClean="0"/>
              <a:t>Every time we can’t use inheritance to reuse the code. </a:t>
            </a:r>
          </a:p>
          <a:p>
            <a:r>
              <a:rPr dirty="0" lang="en-US" smtClean="0"/>
              <a:t>There are sort of drawback available in inheritance.</a:t>
            </a:r>
          </a:p>
          <a:p>
            <a:r>
              <a:rPr dirty="0" lang="en-US" smtClean="0"/>
              <a:t>While discussing of strategy Design pattern we will learn.</a:t>
            </a:r>
            <a:endParaRPr dirty="0" lang="en-US"/>
          </a:p>
        </p:txBody>
      </p:sp>
      <p:sp>
        <p:nvSpPr>
          <p:cNvPr id="104863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8890" name="Content Placeholder 2"/>
          <p:cNvSpPr>
            <a:spLocks noGrp="1"/>
          </p:cNvSpPr>
          <p:nvPr>
            <p:ph idx="1"/>
          </p:nvPr>
        </p:nvSpPr>
        <p:spPr>
          <a:xfrm>
            <a:off x="0" y="0"/>
            <a:ext cx="9144000" cy="6858000"/>
          </a:xfrm>
          <a:blipFill rotWithShape="1" dpi="0">
            <a:blip xmlns:r="http://schemas.openxmlformats.org/officeDocument/2006/relationships" r:embed="rId1"/>
            <a:srcRect/>
            <a:stretch>
              <a:fillRect l="2000" t="2000" r="-14000" b="-37000"/>
            </a:stretch>
          </a:blipFill>
        </p:spPr>
        <p:txBody>
          <a:bodyPr/>
          <a:p>
            <a:pPr indent="0" marL="0">
              <a:buNone/>
            </a:pPr>
            <a:r>
              <a:rPr dirty="0" lang="en-US"/>
              <a:t>.</a:t>
            </a:r>
            <a:endParaRPr dirty="0" lang="en-US" smtClean="0"/>
          </a:p>
          <a:p>
            <a:pPr indent="0" marL="0">
              <a:buNone/>
            </a:pPr>
            <a:endParaRPr dirty="0" lang="en-US"/>
          </a:p>
        </p:txBody>
      </p:sp>
      <p:sp>
        <p:nvSpPr>
          <p:cNvPr id="104889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408" name=""/>
        <p:cNvGrpSpPr/>
        <p:nvPr/>
      </p:nvGrpSpPr>
      <p:grpSpPr>
        <a:xfrm>
          <a:off x="0" y="0"/>
          <a:ext cx="0" cy="0"/>
          <a:chOff x="0" y="0"/>
          <a:chExt cx="0" cy="0"/>
        </a:xfrm>
      </p:grpSpPr>
      <p:sp>
        <p:nvSpPr>
          <p:cNvPr id="1048892" name="Content Placeholder 2"/>
          <p:cNvSpPr>
            <a:spLocks noGrp="1"/>
          </p:cNvSpPr>
          <p:nvPr>
            <p:ph idx="1"/>
          </p:nvPr>
        </p:nvSpPr>
        <p:spPr>
          <a:xfrm>
            <a:off x="0" y="0"/>
            <a:ext cx="9144000" cy="6858000"/>
          </a:xfrm>
        </p:spPr>
        <p:txBody>
          <a:bodyPr>
            <a:normAutofit fontScale="77500" lnSpcReduction="20000"/>
          </a:bodyPr>
          <a:p>
            <a:r>
              <a:rPr dirty="0" lang="en-US" smtClean="0"/>
              <a:t>Now UI developer can easily can interact with my </a:t>
            </a:r>
            <a:r>
              <a:rPr dirty="0" lang="en-US" err="1" smtClean="0"/>
              <a:t>jsp</a:t>
            </a:r>
            <a:r>
              <a:rPr dirty="0" lang="en-US" smtClean="0"/>
              <a:t> code and he easily understand what we have written into the </a:t>
            </a:r>
            <a:r>
              <a:rPr dirty="0" lang="en-US" err="1" smtClean="0"/>
              <a:t>jsp</a:t>
            </a:r>
            <a:r>
              <a:rPr dirty="0" lang="en-US" smtClean="0"/>
              <a:t> page.</a:t>
            </a:r>
          </a:p>
          <a:p>
            <a:r>
              <a:rPr dirty="0" lang="en-US" smtClean="0"/>
              <a:t>But still problem is there </a:t>
            </a:r>
          </a:p>
          <a:p>
            <a:pPr lvl="1"/>
            <a:r>
              <a:rPr dirty="0" lang="en-US" smtClean="0"/>
              <a:t>There are multiple users can access my </a:t>
            </a:r>
            <a:r>
              <a:rPr dirty="0" lang="en-US" err="1" smtClean="0"/>
              <a:t>jsp</a:t>
            </a:r>
            <a:r>
              <a:rPr dirty="0" lang="en-US" smtClean="0"/>
              <a:t> page each and every request my </a:t>
            </a:r>
            <a:r>
              <a:rPr dirty="0" lang="en-US" err="1" smtClean="0"/>
              <a:t>viewRegistration</a:t>
            </a:r>
            <a:r>
              <a:rPr dirty="0" lang="en-US" smtClean="0"/>
              <a:t> servlet has to call and pre-populate the data into DDL.</a:t>
            </a:r>
          </a:p>
          <a:p>
            <a:pPr lvl="1"/>
            <a:r>
              <a:rPr dirty="0" lang="en-US" smtClean="0"/>
              <a:t>Each and every request my </a:t>
            </a:r>
            <a:r>
              <a:rPr dirty="0" lang="en-US" err="1" smtClean="0"/>
              <a:t>viewRegistration</a:t>
            </a:r>
            <a:r>
              <a:rPr dirty="0" lang="en-US" smtClean="0"/>
              <a:t> servlet will go to the DB and fetch the data and populate into the attribute and bind that attribute to the one of the scope and call the </a:t>
            </a:r>
            <a:r>
              <a:rPr dirty="0" lang="en-US" err="1" smtClean="0"/>
              <a:t>register.jsp</a:t>
            </a:r>
            <a:r>
              <a:rPr dirty="0" lang="en-US" smtClean="0"/>
              <a:t> page. </a:t>
            </a:r>
            <a:endParaRPr dirty="0" lang="en-US"/>
          </a:p>
          <a:p>
            <a:pPr lvl="1"/>
            <a:r>
              <a:rPr dirty="0" lang="en-US" smtClean="0"/>
              <a:t>For each and every request we populate the same data then we unnecessarily going to the DB and fetching the same data and returning it. If data is same then why we are fetching data from DB every time, it is waste of time and we are killing the application performance, scalability problems also be there.</a:t>
            </a:r>
          </a:p>
          <a:p>
            <a:pPr lvl="1"/>
            <a:r>
              <a:rPr dirty="0" lang="en-US" smtClean="0"/>
              <a:t>So we should go to the DB every time, so we can store that data into the one of the attribute into the servlet and when first request will come then it will  go to the DB and fetch the data and stored into attribute, and next consecutives request they get data from the attributes itself.</a:t>
            </a:r>
          </a:p>
          <a:p>
            <a:pPr lvl="1"/>
            <a:r>
              <a:rPr dirty="0" lang="en-US" smtClean="0"/>
              <a:t>So we will improve the performance of the application. </a:t>
            </a:r>
            <a:endParaRPr dirty="0" lang="en-US"/>
          </a:p>
        </p:txBody>
      </p:sp>
      <p:sp>
        <p:nvSpPr>
          <p:cNvPr id="1048893"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8894" name="Content Placeholder 2"/>
          <p:cNvSpPr>
            <a:spLocks noGrp="1"/>
          </p:cNvSpPr>
          <p:nvPr>
            <p:ph idx="1"/>
          </p:nvPr>
        </p:nvSpPr>
        <p:spPr>
          <a:xfrm>
            <a:off x="0" y="0"/>
            <a:ext cx="9144000" cy="6858000"/>
          </a:xfrm>
          <a:blipFill rotWithShape="1" dpi="0">
            <a:blip xmlns:r="http://schemas.openxmlformats.org/officeDocument/2006/relationships" r:embed="rId1"/>
            <a:srcRect/>
            <a:stretch>
              <a:fillRect/>
            </a:stretch>
          </a:blipFill>
        </p:spPr>
        <p:txBody>
          <a:bodyPr/>
          <a:p>
            <a:pPr indent="0" marL="0">
              <a:buNone/>
            </a:pPr>
            <a:r>
              <a:rPr dirty="0" lang="en-US" smtClean="0"/>
              <a:t>.</a:t>
            </a:r>
            <a:endParaRPr dirty="0" lang="en-US"/>
          </a:p>
        </p:txBody>
      </p:sp>
      <p:sp>
        <p:nvSpPr>
          <p:cNvPr id="104889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8896" name="Content Placeholder 2"/>
          <p:cNvSpPr>
            <a:spLocks noGrp="1"/>
          </p:cNvSpPr>
          <p:nvPr>
            <p:ph idx="1"/>
          </p:nvPr>
        </p:nvSpPr>
        <p:spPr>
          <a:xfrm>
            <a:off x="0" y="0"/>
            <a:ext cx="9144000" cy="6858000"/>
          </a:xfrm>
        </p:spPr>
        <p:txBody>
          <a:bodyPr/>
          <a:p>
            <a:r>
              <a:rPr dirty="0" lang="en-US" smtClean="0"/>
              <a:t>Its seem to be good but there also have a problem , actually session object shared within the JEE classes but apart from that we can not use that data which is available into the one of the scope.</a:t>
            </a:r>
          </a:p>
          <a:p>
            <a:r>
              <a:rPr dirty="0" lang="en-US" smtClean="0"/>
              <a:t>If multiple classes want the same data then they have to write same code into the every servlet class to check data is available or not, and populate into the scope and rendered into the DDL.</a:t>
            </a:r>
          </a:p>
          <a:p>
            <a:r>
              <a:rPr dirty="0" lang="en-US" err="1" smtClean="0"/>
              <a:t>B’z</a:t>
            </a:r>
            <a:r>
              <a:rPr dirty="0" lang="en-US" smtClean="0"/>
              <a:t> of the above problems Cache Came into feature.</a:t>
            </a:r>
          </a:p>
          <a:p>
            <a:endParaRPr dirty="0" lang="en-US"/>
          </a:p>
        </p:txBody>
      </p:sp>
      <p:sp>
        <p:nvSpPr>
          <p:cNvPr id="104889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8898" name="Content Placeholder 2"/>
          <p:cNvSpPr>
            <a:spLocks noGrp="1"/>
          </p:cNvSpPr>
          <p:nvPr>
            <p:ph idx="1"/>
          </p:nvPr>
        </p:nvSpPr>
        <p:spPr>
          <a:xfrm>
            <a:off x="0" y="0"/>
            <a:ext cx="9144000" cy="6858000"/>
          </a:xfrm>
          <a:ln>
            <a:solidFill>
              <a:schemeClr val="accent1"/>
            </a:solidFill>
          </a:ln>
        </p:spPr>
        <p:txBody>
          <a:bodyPr>
            <a:normAutofit fontScale="85000" lnSpcReduction="10000"/>
          </a:bodyPr>
          <a:p>
            <a:r>
              <a:rPr dirty="0" lang="en-US" smtClean="0"/>
              <a:t>Cache:</a:t>
            </a:r>
          </a:p>
          <a:p>
            <a:pPr lvl="1"/>
            <a:r>
              <a:rPr dirty="0" lang="en-US" smtClean="0"/>
              <a:t>Cache is used for storing the data in it. So we are avoiding the round trips to visiting the DB every time and storing the data into the cache.</a:t>
            </a:r>
          </a:p>
          <a:p>
            <a:pPr lvl="1"/>
            <a:r>
              <a:rPr dirty="0" lang="en-US" smtClean="0"/>
              <a:t>Cache improve the performance of the application.</a:t>
            </a:r>
          </a:p>
          <a:p>
            <a:pPr lvl="1"/>
            <a:r>
              <a:rPr dirty="0" lang="en-US" smtClean="0">
                <a:solidFill>
                  <a:srgbClr val="FF0000"/>
                </a:solidFill>
              </a:rPr>
              <a:t>When to use the cache?</a:t>
            </a:r>
          </a:p>
          <a:p>
            <a:pPr lvl="2"/>
            <a:r>
              <a:rPr dirty="0" lang="en-US" smtClean="0"/>
              <a:t>There are several places we can use the cache.</a:t>
            </a:r>
          </a:p>
          <a:p>
            <a:pPr lvl="2"/>
            <a:r>
              <a:rPr dirty="0" lang="en-US" smtClean="0"/>
              <a:t>If data is common for throughout the application then go to cache concept.</a:t>
            </a:r>
          </a:p>
          <a:p>
            <a:pPr lvl="2"/>
            <a:r>
              <a:rPr dirty="0" lang="en-US" smtClean="0"/>
              <a:t>If we want to shared the data among the application then use cache.</a:t>
            </a:r>
          </a:p>
          <a:p>
            <a:pPr lvl="2"/>
            <a:r>
              <a:rPr dirty="0" lang="en-US" smtClean="0"/>
              <a:t>Every class with in the application can access the cache class and he can use the data.</a:t>
            </a:r>
          </a:p>
          <a:p>
            <a:pPr lvl="2"/>
            <a:r>
              <a:rPr dirty="0" lang="en-US" smtClean="0"/>
              <a:t>Most of the time cache must be singleton only.</a:t>
            </a:r>
          </a:p>
          <a:p>
            <a:pPr lvl="2"/>
            <a:r>
              <a:rPr dirty="0" lang="en-US" err="1" smtClean="0"/>
              <a:t>B’z</a:t>
            </a:r>
            <a:r>
              <a:rPr dirty="0" lang="en-US" smtClean="0"/>
              <a:t> data remain same for every request then there is no need to create an multiple object of the class.</a:t>
            </a:r>
          </a:p>
          <a:p>
            <a:pPr lvl="2"/>
            <a:r>
              <a:rPr dirty="0" lang="en-US" smtClean="0"/>
              <a:t>Using  cache we going to avoid duplication logic as part of the application.</a:t>
            </a:r>
          </a:p>
          <a:p>
            <a:pPr lvl="2"/>
            <a:r>
              <a:rPr dirty="0" lang="en-US" smtClean="0"/>
              <a:t>Actually in cache data will be stored in the form of key and value.</a:t>
            </a:r>
          </a:p>
          <a:p>
            <a:pPr lvl="2"/>
            <a:r>
              <a:rPr dirty="0" lang="en-US" smtClean="0"/>
              <a:t>It may help in organizing the data.</a:t>
            </a:r>
          </a:p>
          <a:p>
            <a:pPr lvl="2"/>
            <a:r>
              <a:rPr dirty="0" lang="en-US" smtClean="0"/>
              <a:t>A cache contains other member methods also which going to shared the state of the object in it.</a:t>
            </a:r>
          </a:p>
          <a:p>
            <a:pPr lvl="2"/>
            <a:r>
              <a:rPr dirty="0" lang="en-US" smtClean="0"/>
              <a:t>Cache can has multiple method to add, retrieve and to check the data.</a:t>
            </a:r>
          </a:p>
          <a:p>
            <a:pPr indent="0" lvl="2" marL="914400">
              <a:buNone/>
            </a:pPr>
            <a:endParaRPr dirty="0" lang="en-US"/>
          </a:p>
        </p:txBody>
      </p:sp>
      <p:sp>
        <p:nvSpPr>
          <p:cNvPr id="104889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8900" name="Content Placeholder 2"/>
          <p:cNvSpPr>
            <a:spLocks noGrp="1"/>
          </p:cNvSpPr>
          <p:nvPr>
            <p:ph idx="1"/>
          </p:nvPr>
        </p:nvSpPr>
        <p:spPr>
          <a:xfrm>
            <a:off x="0" y="0"/>
            <a:ext cx="9144000" cy="6858000"/>
          </a:xfrm>
        </p:spPr>
        <p:txBody>
          <a:bodyPr>
            <a:normAutofit fontScale="70000" lnSpcReduction="20000"/>
          </a:bodyPr>
          <a:p>
            <a:r>
              <a:rPr dirty="0" lang="en-US" smtClean="0"/>
              <a:t>Why I should not write Map into every servlet to handle the roundtrips?</a:t>
            </a:r>
          </a:p>
          <a:p>
            <a:pPr lvl="1"/>
            <a:r>
              <a:rPr dirty="0" lang="en-US" smtClean="0"/>
              <a:t>If there are  10 classes want the same data then every class has to take separate Map to maintain the data.</a:t>
            </a:r>
          </a:p>
          <a:p>
            <a:pPr lvl="1"/>
            <a:r>
              <a:rPr dirty="0" lang="en-US" smtClean="0"/>
              <a:t>Every class has to write the same logic to connect to the DB and add to the Map object.</a:t>
            </a:r>
          </a:p>
          <a:p>
            <a:pPr lvl="1"/>
            <a:r>
              <a:rPr dirty="0" lang="en-US" smtClean="0"/>
              <a:t>If there is change in underlying structure then we have to manually make the changes into the Maps.</a:t>
            </a:r>
          </a:p>
          <a:p>
            <a:pPr lvl="1"/>
            <a:r>
              <a:rPr dirty="0" lang="en-US" smtClean="0"/>
              <a:t>To avoid such kind of things we have to use the Cache concept, even cache provide the corresponding methods to work with Map objects.</a:t>
            </a:r>
          </a:p>
          <a:p>
            <a:r>
              <a:rPr dirty="0" lang="en-US" smtClean="0"/>
              <a:t>There are several classes can access the from the cache and several classes can add the data there is no restriction. But if number of classes started adding the value to the cache then it is very hard to get the data from the cache.</a:t>
            </a:r>
          </a:p>
          <a:p>
            <a:r>
              <a:rPr dirty="0" lang="en-US" err="1" smtClean="0"/>
              <a:t>B’z</a:t>
            </a:r>
            <a:r>
              <a:rPr dirty="0" lang="en-US" smtClean="0"/>
              <a:t> it may contains duplicate data also or cache may fail to decide which data a other class asking for.</a:t>
            </a:r>
          </a:p>
          <a:p>
            <a:r>
              <a:rPr dirty="0" lang="en-US" smtClean="0"/>
              <a:t>We can’t justify a particular data into the Map, </a:t>
            </a:r>
            <a:r>
              <a:rPr dirty="0" lang="en-US" err="1" smtClean="0"/>
              <a:t>b’z</a:t>
            </a:r>
            <a:r>
              <a:rPr dirty="0" lang="en-US" smtClean="0"/>
              <a:t> of the duplication keys.</a:t>
            </a:r>
          </a:p>
          <a:p>
            <a:r>
              <a:rPr dirty="0" lang="en-US" smtClean="0"/>
              <a:t>To solve this kind problems we have to write our cache more intelligence means take Map inside other Map which organize the data in well format.</a:t>
            </a:r>
          </a:p>
          <a:p>
            <a:r>
              <a:rPr dirty="0" lang="en-US" smtClean="0"/>
              <a:t>As per the table or as per class it will store the data and clearly differentiate the </a:t>
            </a:r>
            <a:r>
              <a:rPr dirty="0" lang="en-US" err="1" smtClean="0"/>
              <a:t>city,state</a:t>
            </a:r>
            <a:r>
              <a:rPr dirty="0" lang="en-US" smtClean="0"/>
              <a:t> , country.</a:t>
            </a:r>
          </a:p>
        </p:txBody>
      </p:sp>
      <p:sp>
        <p:nvSpPr>
          <p:cNvPr id="104890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8902" name="Content Placeholder 2"/>
          <p:cNvSpPr>
            <a:spLocks noGrp="1"/>
          </p:cNvSpPr>
          <p:nvPr>
            <p:ph idx="1"/>
          </p:nvPr>
        </p:nvSpPr>
        <p:spPr>
          <a:xfrm>
            <a:off x="0" y="0"/>
            <a:ext cx="9144000" cy="6858000"/>
          </a:xfrm>
          <a:blipFill rotWithShape="1" dpi="0">
            <a:blip xmlns:r="http://schemas.openxmlformats.org/officeDocument/2006/relationships" r:embed="rId1"/>
            <a:srcRect/>
            <a:stretch>
              <a:fillRect/>
            </a:stretch>
          </a:blipFill>
        </p:spPr>
        <p:txBody>
          <a:bodyPr/>
          <a:p>
            <a:pPr indent="0" marL="0">
              <a:buNone/>
            </a:pPr>
            <a:r>
              <a:rPr dirty="0" lang="en-US" smtClean="0"/>
              <a:t>.</a:t>
            </a:r>
            <a:endParaRPr dirty="0" lang="en-US"/>
          </a:p>
        </p:txBody>
      </p:sp>
      <p:sp>
        <p:nvSpPr>
          <p:cNvPr id="1048903"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8904" name="Content Placeholder 2"/>
          <p:cNvSpPr>
            <a:spLocks noGrp="1"/>
          </p:cNvSpPr>
          <p:nvPr>
            <p:ph idx="1"/>
          </p:nvPr>
        </p:nvSpPr>
        <p:spPr>
          <a:xfrm>
            <a:off x="0" y="0"/>
            <a:ext cx="9144000" cy="6858000"/>
          </a:xfrm>
        </p:spPr>
        <p:txBody>
          <a:bodyPr>
            <a:normAutofit fontScale="92500" lnSpcReduction="20000"/>
          </a:bodyPr>
          <a:p>
            <a:r>
              <a:rPr dirty="0" lang="en-US" smtClean="0"/>
              <a:t>When to use singleton third use case?</a:t>
            </a:r>
          </a:p>
          <a:p>
            <a:r>
              <a:rPr dirty="0" lang="en-US" smtClean="0"/>
              <a:t>{3}</a:t>
            </a:r>
          </a:p>
          <a:p>
            <a:pPr lvl="1"/>
            <a:r>
              <a:rPr dirty="0" lang="en-US" smtClean="0"/>
              <a:t>When state of the object is there and it will sharable into the member method.</a:t>
            </a:r>
          </a:p>
          <a:p>
            <a:pPr lvl="1"/>
            <a:r>
              <a:rPr dirty="0" lang="en-US" smtClean="0"/>
              <a:t>While creating the cache class we have to use the third use case of the singleton class.</a:t>
            </a:r>
          </a:p>
          <a:p>
            <a:r>
              <a:rPr dirty="0" lang="en-US" smtClean="0">
                <a:solidFill>
                  <a:srgbClr val="FF0000"/>
                </a:solidFill>
              </a:rPr>
              <a:t>In use case first when the object state is empty then we can make our class as singleton to access the method, but we can make our class static and we can avoid to create single object also.</a:t>
            </a:r>
          </a:p>
          <a:p>
            <a:pPr lvl="1"/>
            <a:r>
              <a:rPr dirty="0" lang="en-US" smtClean="0"/>
              <a:t>we can make our method static and we can use it by class name itself. But we can’t restrict to create other class to create the object. Other classes can create as many number of object for the corresponding class, so to create multiple object for using the same method it waste of JVM memory.</a:t>
            </a:r>
          </a:p>
          <a:p>
            <a:pPr lvl="1"/>
            <a:r>
              <a:rPr dirty="0" lang="en-US" smtClean="0"/>
              <a:t>And it will kill the performance of the application, </a:t>
            </a:r>
            <a:r>
              <a:rPr dirty="0" lang="en-US" err="1" smtClean="0"/>
              <a:t>b’z</a:t>
            </a:r>
            <a:r>
              <a:rPr dirty="0" lang="en-US" smtClean="0"/>
              <a:t> of that we have to make our class as singleton only.</a:t>
            </a:r>
          </a:p>
          <a:p>
            <a:pPr indent="-457200" marL="514350"/>
            <a:endParaRPr dirty="0" lang="en-US" smtClean="0"/>
          </a:p>
        </p:txBody>
      </p:sp>
      <p:sp>
        <p:nvSpPr>
          <p:cNvPr id="104890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8906" name="Content Placeholder 2"/>
          <p:cNvSpPr>
            <a:spLocks noGrp="1"/>
          </p:cNvSpPr>
          <p:nvPr>
            <p:ph idx="1"/>
          </p:nvPr>
        </p:nvSpPr>
        <p:spPr>
          <a:xfrm>
            <a:off x="0" y="0"/>
            <a:ext cx="9144000" cy="6858000"/>
          </a:xfrm>
        </p:spPr>
        <p:txBody>
          <a:bodyPr/>
          <a:p>
            <a:r>
              <a:rPr dirty="0" lang="en-US" smtClean="0">
                <a:solidFill>
                  <a:srgbClr val="FF0000"/>
                </a:solidFill>
              </a:rPr>
              <a:t>Bean scope:</a:t>
            </a:r>
          </a:p>
          <a:p>
            <a:pPr lvl="1"/>
            <a:r>
              <a:rPr dirty="0" lang="en-US" smtClean="0">
                <a:solidFill>
                  <a:srgbClr val="FF0000"/>
                </a:solidFill>
              </a:rPr>
              <a:t>1. singleton scope</a:t>
            </a:r>
          </a:p>
          <a:p>
            <a:pPr lvl="2"/>
            <a:r>
              <a:rPr dirty="0" lang="en-US" smtClean="0"/>
              <a:t>Actually in spring every bean have default scope i.e. singleton.</a:t>
            </a:r>
          </a:p>
          <a:p>
            <a:pPr lvl="2"/>
            <a:r>
              <a:rPr dirty="0" lang="en-US" smtClean="0"/>
              <a:t>If we try to create multiple object also we will get same object as part of the class.</a:t>
            </a:r>
          </a:p>
          <a:p>
            <a:pPr lvl="1"/>
            <a:r>
              <a:rPr dirty="0" lang="en-US" smtClean="0">
                <a:solidFill>
                  <a:srgbClr val="FF0000"/>
                </a:solidFill>
              </a:rPr>
              <a:t>2.prototype scope</a:t>
            </a:r>
          </a:p>
          <a:p>
            <a:pPr lvl="2"/>
            <a:r>
              <a:rPr dirty="0" lang="en-US" smtClean="0"/>
              <a:t>Prototype is the another bean scope which is used for creating multiple object as part of the class.</a:t>
            </a:r>
          </a:p>
          <a:p>
            <a:pPr lvl="2"/>
            <a:r>
              <a:rPr dirty="0" lang="en-US" smtClean="0"/>
              <a:t>IOC container will read the scope and depends on the scope it will create or return the object.</a:t>
            </a:r>
          </a:p>
          <a:p>
            <a:pPr lvl="1"/>
            <a:r>
              <a:rPr dirty="0" lang="en-US" smtClean="0">
                <a:solidFill>
                  <a:srgbClr val="FF0000"/>
                </a:solidFill>
              </a:rPr>
              <a:t>3.request </a:t>
            </a:r>
            <a:r>
              <a:rPr dirty="0" lang="en-US">
                <a:solidFill>
                  <a:srgbClr val="FF0000"/>
                </a:solidFill>
              </a:rPr>
              <a:t>scope</a:t>
            </a:r>
          </a:p>
          <a:p>
            <a:pPr lvl="1"/>
            <a:r>
              <a:rPr dirty="0" lang="en-US" smtClean="0">
                <a:solidFill>
                  <a:srgbClr val="FF0000"/>
                </a:solidFill>
              </a:rPr>
              <a:t>4.session </a:t>
            </a:r>
            <a:r>
              <a:rPr dirty="0" lang="en-US">
                <a:solidFill>
                  <a:srgbClr val="FF0000"/>
                </a:solidFill>
              </a:rPr>
              <a:t>scope</a:t>
            </a:r>
          </a:p>
          <a:p>
            <a:pPr lvl="1"/>
            <a:r>
              <a:rPr dirty="0" lang="en-US" smtClean="0">
                <a:solidFill>
                  <a:srgbClr val="FF0000"/>
                </a:solidFill>
              </a:rPr>
              <a:t>5.globel session scope </a:t>
            </a:r>
            <a:r>
              <a:rPr dirty="0" lang="en-US" smtClean="0"/>
              <a:t>[portal application] deprecated and removed form spring 3.0.</a:t>
            </a:r>
            <a:endParaRPr dirty="0" lang="en-US"/>
          </a:p>
        </p:txBody>
      </p:sp>
      <p:sp>
        <p:nvSpPr>
          <p:cNvPr id="104890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8908" name="Content Placeholder 2"/>
          <p:cNvSpPr>
            <a:spLocks noGrp="1"/>
          </p:cNvSpPr>
          <p:nvPr>
            <p:ph idx="1"/>
          </p:nvPr>
        </p:nvSpPr>
        <p:spPr>
          <a:xfrm>
            <a:off x="0" y="0"/>
            <a:ext cx="9144000" cy="6858000"/>
          </a:xfrm>
          <a:blipFill rotWithShape="1" dpi="0">
            <a:blip xmlns:r="http://schemas.openxmlformats.org/officeDocument/2006/relationships" r:embed="rId1"/>
            <a:srcRect/>
            <a:stretch>
              <a:fillRect/>
            </a:stretch>
          </a:blipFill>
        </p:spPr>
        <p:txBody>
          <a:bodyPr/>
          <a:p>
            <a:pPr indent="0" lvl="1" marL="457200">
              <a:buNone/>
            </a:pPr>
            <a:r>
              <a:rPr dirty="0" lang="en-US"/>
              <a:t>.</a:t>
            </a:r>
            <a:endParaRPr dirty="0" lang="en-US" smtClean="0"/>
          </a:p>
        </p:txBody>
      </p:sp>
      <p:sp>
        <p:nvSpPr>
          <p:cNvPr id="1048909" name="TextBox 3"/>
          <p:cNvSpPr txBox="1"/>
          <p:nvPr/>
        </p:nvSpPr>
        <p:spPr>
          <a:xfrm>
            <a:off x="3429000" y="304800"/>
            <a:ext cx="1981200" cy="369332"/>
          </a:xfrm>
          <a:prstGeom prst="rect"/>
          <a:noFill/>
        </p:spPr>
        <p:txBody>
          <a:bodyPr rtlCol="0" wrap="square">
            <a:spAutoFit/>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Portlet application</a:t>
            </a:r>
            <a:endParaRPr b="1" dirty="0"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910" name="TextBox 4"/>
          <p:cNvSpPr txBox="1"/>
          <p:nvPr/>
        </p:nvSpPr>
        <p:spPr>
          <a:xfrm>
            <a:off x="3200400" y="3352800"/>
            <a:ext cx="1981200" cy="369332"/>
          </a:xfrm>
          <a:prstGeom prst="rect"/>
          <a:noFill/>
        </p:spPr>
        <p:txBody>
          <a:bodyPr rtlCol="0" wrap="square">
            <a:spAutoFit/>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Portlet application</a:t>
            </a:r>
            <a:endParaRPr b="1" dirty="0"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91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8635" name="Title 1"/>
          <p:cNvSpPr>
            <a:spLocks noGrp="1"/>
          </p:cNvSpPr>
          <p:nvPr>
            <p:ph type="title"/>
          </p:nvPr>
        </p:nvSpPr>
        <p:spPr/>
        <p:txBody>
          <a:bodyPr/>
          <a:p>
            <a:r>
              <a:rPr dirty="0" lang="en-US">
                <a:solidFill>
                  <a:srgbClr val="FF0000"/>
                </a:solidFill>
              </a:rPr>
              <a:t>Spring </a:t>
            </a:r>
            <a:r>
              <a:rPr dirty="0" lang="en-US" smtClean="0">
                <a:solidFill>
                  <a:srgbClr val="FF0000"/>
                </a:solidFill>
              </a:rPr>
              <a:t>6 Class </a:t>
            </a:r>
            <a:endParaRPr dirty="0" lang="en-US"/>
          </a:p>
        </p:txBody>
      </p:sp>
      <p:sp>
        <p:nvSpPr>
          <p:cNvPr id="1048636" name="Content Placeholder 2"/>
          <p:cNvSpPr>
            <a:spLocks noGrp="1"/>
          </p:cNvSpPr>
          <p:nvPr>
            <p:ph idx="1"/>
          </p:nvPr>
        </p:nvSpPr>
        <p:spPr/>
        <p:txBody>
          <a:bodyPr>
            <a:normAutofit fontScale="85000" lnSpcReduction="20000"/>
          </a:bodyPr>
          <a:p>
            <a:r>
              <a:rPr dirty="0" lang="en-US" smtClean="0">
                <a:solidFill>
                  <a:srgbClr val="FF0000"/>
                </a:solidFill>
              </a:rPr>
              <a:t>Strategy Design pattern</a:t>
            </a:r>
          </a:p>
          <a:p>
            <a:r>
              <a:rPr dirty="0" lang="en-US" smtClean="0"/>
              <a:t>In strategy Design pattern 3 principles are there:</a:t>
            </a:r>
          </a:p>
          <a:p>
            <a:r>
              <a:rPr dirty="0" lang="en-US" smtClean="0"/>
              <a:t>1. favor composition over inheritance.</a:t>
            </a:r>
          </a:p>
          <a:p>
            <a:r>
              <a:rPr dirty="0" lang="en-US" smtClean="0"/>
              <a:t>2. design interfaces do not create concrete classes </a:t>
            </a:r>
          </a:p>
          <a:p>
            <a:r>
              <a:rPr dirty="0" lang="en-US" smtClean="0"/>
              <a:t>3.open for extension and closed for modification.</a:t>
            </a:r>
          </a:p>
          <a:p>
            <a:r>
              <a:rPr dirty="0" lang="en-US" smtClean="0"/>
              <a:t>do not use abstract classes with inhering the features.</a:t>
            </a:r>
          </a:p>
          <a:p>
            <a:r>
              <a:rPr dirty="0" lang="en-US" smtClean="0"/>
              <a:t>There are sort of drawbacks available in inheritance.</a:t>
            </a:r>
          </a:p>
          <a:p>
            <a:r>
              <a:rPr dirty="0" lang="en-US" smtClean="0"/>
              <a:t>There are two ways to access the features of one class to another class .</a:t>
            </a:r>
          </a:p>
          <a:p>
            <a:r>
              <a:rPr dirty="0" lang="en-US" smtClean="0">
                <a:solidFill>
                  <a:srgbClr val="FF0000"/>
                </a:solidFill>
              </a:rPr>
              <a:t>--1.inheritance</a:t>
            </a:r>
          </a:p>
          <a:p>
            <a:r>
              <a:rPr dirty="0" lang="en-US" smtClean="0">
                <a:solidFill>
                  <a:srgbClr val="FF0000"/>
                </a:solidFill>
              </a:rPr>
              <a:t>--2.composition</a:t>
            </a:r>
          </a:p>
          <a:p>
            <a:endParaRPr dirty="0" lang="en-US" smtClean="0">
              <a:solidFill>
                <a:srgbClr val="FF0000"/>
              </a:solidFill>
            </a:endParaRPr>
          </a:p>
          <a:p>
            <a:pPr indent="0" marL="0">
              <a:buNone/>
            </a:pPr>
            <a:endParaRPr dirty="0" lang="en-US"/>
          </a:p>
        </p:txBody>
      </p:sp>
      <p:sp>
        <p:nvSpPr>
          <p:cNvPr id="104863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8912" name="Title 1"/>
          <p:cNvSpPr>
            <a:spLocks noGrp="1"/>
          </p:cNvSpPr>
          <p:nvPr>
            <p:ph type="title"/>
          </p:nvPr>
        </p:nvSpPr>
        <p:spPr>
          <a:xfrm>
            <a:off x="457200" y="0"/>
            <a:ext cx="8229600" cy="381000"/>
          </a:xfrm>
        </p:spPr>
        <p:txBody>
          <a:bodyPr>
            <a:normAutofit fontScale="90000"/>
          </a:bodyPr>
          <a:p>
            <a:r>
              <a:rPr dirty="0" lang="en-US" smtClean="0"/>
              <a:t>Spring 59</a:t>
            </a:r>
            <a:endParaRPr dirty="0" lang="en-US"/>
          </a:p>
        </p:txBody>
      </p:sp>
      <p:sp>
        <p:nvSpPr>
          <p:cNvPr id="1048913" name="Content Placeholder 2"/>
          <p:cNvSpPr>
            <a:spLocks noGrp="1"/>
          </p:cNvSpPr>
          <p:nvPr>
            <p:ph idx="1"/>
          </p:nvPr>
        </p:nvSpPr>
        <p:spPr>
          <a:xfrm>
            <a:off x="0" y="533400"/>
            <a:ext cx="9144000" cy="6324600"/>
          </a:xfrm>
        </p:spPr>
        <p:txBody>
          <a:bodyPr>
            <a:normAutofit fontScale="85000" lnSpcReduction="20000"/>
          </a:bodyPr>
          <a:p>
            <a:r>
              <a:rPr dirty="0" lang="en-US" smtClean="0"/>
              <a:t>As we discussed in the previous classes what are the benefits of singleton and when to use singleton and what are the rule we have to follow while using the singleton.</a:t>
            </a:r>
          </a:p>
          <a:p>
            <a:r>
              <a:rPr dirty="0" lang="en-US" smtClean="0">
                <a:solidFill>
                  <a:srgbClr val="FF0000"/>
                </a:solidFill>
              </a:rPr>
              <a:t>Static factory method instantiation</a:t>
            </a:r>
          </a:p>
          <a:p>
            <a:pPr lvl="1"/>
            <a:r>
              <a:rPr dirty="0" lang="en-US" smtClean="0"/>
              <a:t>By default bean scope is singleton only but when there are some classes will not allow to create the object directly, if you want to create the object then these classes provide static factory method to create an object.  </a:t>
            </a:r>
          </a:p>
          <a:p>
            <a:pPr lvl="1"/>
            <a:r>
              <a:rPr dirty="0" lang="en-US" smtClean="0"/>
              <a:t>Ex:</a:t>
            </a:r>
          </a:p>
          <a:p>
            <a:pPr lvl="2"/>
            <a:r>
              <a:rPr dirty="0" lang="en-US" smtClean="0"/>
              <a:t>&lt;bean id =“</a:t>
            </a:r>
            <a:r>
              <a:rPr dirty="0" lang="en-US" err="1" smtClean="0"/>
              <a:t>cal</a:t>
            </a:r>
            <a:r>
              <a:rPr dirty="0" lang="en-US" smtClean="0"/>
              <a:t>” class=“</a:t>
            </a:r>
            <a:r>
              <a:rPr dirty="0" lang="en-US" err="1" smtClean="0"/>
              <a:t>java.util.Calendar</a:t>
            </a:r>
            <a:r>
              <a:rPr dirty="0" lang="en-US" smtClean="0"/>
              <a:t>”/&gt;</a:t>
            </a:r>
          </a:p>
          <a:p>
            <a:pPr lvl="2"/>
            <a:r>
              <a:rPr dirty="0" lang="en-US" smtClean="0"/>
              <a:t>Here we can not create the object of the calendar </a:t>
            </a:r>
            <a:r>
              <a:rPr dirty="0" lang="en-US" err="1" smtClean="0"/>
              <a:t>b’z</a:t>
            </a:r>
            <a:r>
              <a:rPr dirty="0" lang="en-US" smtClean="0"/>
              <a:t> calendar has private constructor.</a:t>
            </a:r>
          </a:p>
          <a:p>
            <a:pPr lvl="2"/>
            <a:r>
              <a:rPr dirty="0" lang="en-US" smtClean="0"/>
              <a:t>Actually calendar has one static factory method which going to return the Calendar class object.</a:t>
            </a:r>
          </a:p>
          <a:p>
            <a:pPr lvl="2"/>
            <a:r>
              <a:rPr dirty="0" lang="en-US" smtClean="0"/>
              <a:t>Hare IOC container can not create the object of Calendar class </a:t>
            </a:r>
            <a:r>
              <a:rPr dirty="0" lang="en-US" err="1" smtClean="0"/>
              <a:t>b’z</a:t>
            </a:r>
            <a:r>
              <a:rPr dirty="0" lang="en-US" smtClean="0"/>
              <a:t> </a:t>
            </a:r>
            <a:r>
              <a:rPr dirty="0" lang="en-US" err="1" smtClean="0"/>
              <a:t>calender</a:t>
            </a:r>
            <a:r>
              <a:rPr dirty="0" lang="en-US" smtClean="0"/>
              <a:t> class is the abstract. To get the object we have to write static factory method which going to return the object.</a:t>
            </a:r>
          </a:p>
          <a:p>
            <a:pPr lvl="2"/>
            <a:r>
              <a:rPr dirty="0" lang="en-US" smtClean="0"/>
              <a:t>We have to use the bellow procedure to get the object.</a:t>
            </a:r>
          </a:p>
          <a:p>
            <a:pPr lvl="3"/>
            <a:r>
              <a:rPr dirty="0" lang="en-US" smtClean="0"/>
              <a:t>Ex:</a:t>
            </a:r>
          </a:p>
          <a:p>
            <a:pPr indent="0" lvl="4" marL="1828800">
              <a:buNone/>
            </a:pPr>
            <a:r>
              <a:rPr dirty="0" lang="en-US" smtClean="0"/>
              <a:t>&lt;bean id=“</a:t>
            </a:r>
            <a:r>
              <a:rPr dirty="0" lang="en-US" err="1" smtClean="0"/>
              <a:t>cal</a:t>
            </a:r>
            <a:r>
              <a:rPr dirty="0" lang="en-US" smtClean="0"/>
              <a:t>” class=“Calendar” factory-method=“</a:t>
            </a:r>
            <a:r>
              <a:rPr dirty="0" lang="en-US" err="1" smtClean="0"/>
              <a:t>getInstance</a:t>
            </a:r>
            <a:r>
              <a:rPr dirty="0" lang="en-US" smtClean="0"/>
              <a:t>” /&gt;</a:t>
            </a:r>
          </a:p>
          <a:p>
            <a:endParaRPr dirty="0" lang="en-US" smtClean="0"/>
          </a:p>
        </p:txBody>
      </p:sp>
      <p:sp>
        <p:nvSpPr>
          <p:cNvPr id="104891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8915" name="Content Placeholder 2"/>
          <p:cNvSpPr>
            <a:spLocks noGrp="1"/>
          </p:cNvSpPr>
          <p:nvPr>
            <p:ph idx="1"/>
          </p:nvPr>
        </p:nvSpPr>
        <p:spPr>
          <a:xfrm>
            <a:off x="0" y="0"/>
            <a:ext cx="9144000" cy="6858000"/>
          </a:xfrm>
        </p:spPr>
        <p:txBody>
          <a:bodyPr>
            <a:normAutofit fontScale="62500" lnSpcReduction="20000"/>
          </a:bodyPr>
          <a:p>
            <a:r>
              <a:rPr dirty="0" lang="en-US" smtClean="0"/>
              <a:t>When to use static factory method in the application, in some cases we have a partial implementation of the class at the time we usually use abstract class, but generally we can not create the object of abstract class, but we want the object then we can use static factory method instantiation strategy to get the object.</a:t>
            </a:r>
          </a:p>
          <a:p>
            <a:r>
              <a:rPr dirty="0" lang="en-US" smtClean="0"/>
              <a:t>For example</a:t>
            </a:r>
          </a:p>
          <a:p>
            <a:pPr indent="0" lvl="1" marL="457200">
              <a:buNone/>
            </a:pPr>
            <a:r>
              <a:rPr dirty="0" lang="en-US" smtClean="0"/>
              <a:t>Class Alarm{</a:t>
            </a:r>
          </a:p>
          <a:p>
            <a:pPr indent="0" lvl="1" marL="457200">
              <a:buNone/>
            </a:pPr>
            <a:r>
              <a:rPr dirty="0" lang="en-US"/>
              <a:t>	</a:t>
            </a:r>
            <a:r>
              <a:rPr dirty="0" lang="en-US" smtClean="0"/>
              <a:t>private Calendar time;</a:t>
            </a:r>
          </a:p>
          <a:p>
            <a:pPr indent="0" lvl="1" marL="457200">
              <a:buNone/>
            </a:pPr>
            <a:r>
              <a:rPr dirty="0" lang="en-US"/>
              <a:t>	</a:t>
            </a:r>
            <a:r>
              <a:rPr dirty="0" lang="en-US" smtClean="0"/>
              <a:t>public void </a:t>
            </a:r>
            <a:r>
              <a:rPr dirty="0" lang="en-US" err="1" smtClean="0"/>
              <a:t>sayTime</a:t>
            </a:r>
            <a:r>
              <a:rPr dirty="0" lang="en-US" smtClean="0"/>
              <a:t>()[</a:t>
            </a:r>
          </a:p>
          <a:p>
            <a:pPr indent="0" lvl="1" marL="457200">
              <a:buNone/>
            </a:pPr>
            <a:r>
              <a:rPr dirty="0" lang="en-US"/>
              <a:t>	</a:t>
            </a:r>
            <a:r>
              <a:rPr dirty="0" lang="en-US" smtClean="0"/>
              <a:t>	sop( </a:t>
            </a:r>
            <a:r>
              <a:rPr dirty="0" lang="en-US" err="1" smtClean="0"/>
              <a:t>time.getTime</a:t>
            </a:r>
            <a:r>
              <a:rPr dirty="0" lang="en-US" smtClean="0"/>
              <a:t>());</a:t>
            </a:r>
          </a:p>
          <a:p>
            <a:pPr indent="0" lvl="1" marL="457200">
              <a:buNone/>
            </a:pPr>
            <a:r>
              <a:rPr dirty="0" lang="en-US"/>
              <a:t>	</a:t>
            </a:r>
            <a:r>
              <a:rPr dirty="0" lang="en-US" smtClean="0"/>
              <a:t>}</a:t>
            </a:r>
          </a:p>
          <a:p>
            <a:pPr indent="0" lvl="1" marL="457200">
              <a:buNone/>
            </a:pPr>
            <a:r>
              <a:rPr dirty="0" lang="en-US"/>
              <a:t>	</a:t>
            </a:r>
            <a:r>
              <a:rPr dirty="0" lang="en-US" smtClean="0"/>
              <a:t>public void </a:t>
            </a:r>
            <a:r>
              <a:rPr dirty="0" lang="en-US" err="1" smtClean="0"/>
              <a:t>setTime</a:t>
            </a:r>
            <a:r>
              <a:rPr dirty="0" lang="en-US" smtClean="0"/>
              <a:t>(Calendar time){</a:t>
            </a:r>
          </a:p>
          <a:p>
            <a:pPr indent="0" lvl="1" marL="457200">
              <a:buNone/>
            </a:pPr>
            <a:r>
              <a:rPr dirty="0" lang="en-US"/>
              <a:t>		</a:t>
            </a:r>
            <a:r>
              <a:rPr dirty="0" lang="en-US" err="1" smtClean="0"/>
              <a:t>this.time</a:t>
            </a:r>
            <a:r>
              <a:rPr dirty="0" lang="en-US" smtClean="0"/>
              <a:t> = time;</a:t>
            </a:r>
          </a:p>
          <a:p>
            <a:pPr indent="0" lvl="1" marL="457200">
              <a:buNone/>
            </a:pPr>
            <a:r>
              <a:rPr dirty="0" lang="en-US"/>
              <a:t>	</a:t>
            </a:r>
            <a:r>
              <a:rPr dirty="0" lang="en-US" smtClean="0"/>
              <a:t>}</a:t>
            </a:r>
          </a:p>
          <a:p>
            <a:pPr indent="0" lvl="1" marL="457200">
              <a:buNone/>
            </a:pPr>
            <a:r>
              <a:rPr dirty="0" lang="en-US" smtClean="0"/>
              <a:t>}</a:t>
            </a:r>
          </a:p>
          <a:p>
            <a:pPr indent="0" lvl="1" marL="457200">
              <a:buNone/>
            </a:pPr>
            <a:r>
              <a:rPr dirty="0" lang="en-US" smtClean="0"/>
              <a:t>Here calendar is the abstract class, IOC container unable to create object, but Calendar class has one method called “public static Calendar </a:t>
            </a:r>
            <a:r>
              <a:rPr dirty="0" lang="en-US" err="1" smtClean="0"/>
              <a:t>getInstance</a:t>
            </a:r>
            <a:r>
              <a:rPr dirty="0" lang="en-US" smtClean="0"/>
              <a:t>(){</a:t>
            </a:r>
          </a:p>
          <a:p>
            <a:pPr indent="0" lvl="1" marL="457200">
              <a:buNone/>
            </a:pPr>
            <a:r>
              <a:rPr dirty="0" lang="en-US"/>
              <a:t>	</a:t>
            </a:r>
            <a:r>
              <a:rPr dirty="0" lang="en-US" smtClean="0"/>
              <a:t>return new Calendar();</a:t>
            </a:r>
          </a:p>
          <a:p>
            <a:pPr indent="0" lvl="1" marL="457200">
              <a:buNone/>
            </a:pPr>
            <a:r>
              <a:rPr dirty="0" lang="en-US" smtClean="0"/>
              <a:t>}</a:t>
            </a:r>
          </a:p>
          <a:p>
            <a:pPr indent="0" lvl="1" marL="457200">
              <a:buNone/>
            </a:pPr>
            <a:r>
              <a:rPr dirty="0" lang="en-US" smtClean="0"/>
              <a:t>Which going to return the object of the calendar class.</a:t>
            </a:r>
          </a:p>
          <a:p>
            <a:pPr indent="0" lvl="1" marL="457200">
              <a:buNone/>
            </a:pPr>
            <a:r>
              <a:rPr dirty="0" lang="en-US" smtClean="0"/>
              <a:t>So now we easily can get the time by using calendar object.</a:t>
            </a:r>
          </a:p>
          <a:p>
            <a:pPr lvl="1"/>
            <a:r>
              <a:rPr dirty="0" lang="en-US" smtClean="0"/>
              <a:t>To get calendar class object we have to call </a:t>
            </a:r>
          </a:p>
          <a:p>
            <a:pPr lvl="1"/>
            <a:r>
              <a:rPr dirty="0" lang="en-US">
                <a:solidFill>
                  <a:srgbClr val="FF0000"/>
                </a:solidFill>
              </a:rPr>
              <a:t>&lt;bean id=“</a:t>
            </a:r>
            <a:r>
              <a:rPr dirty="0" lang="en-US" err="1">
                <a:solidFill>
                  <a:srgbClr val="FF0000"/>
                </a:solidFill>
              </a:rPr>
              <a:t>cal</a:t>
            </a:r>
            <a:r>
              <a:rPr dirty="0" lang="en-US">
                <a:solidFill>
                  <a:srgbClr val="FF0000"/>
                </a:solidFill>
              </a:rPr>
              <a:t>” class=“Calendar” factory-method=“</a:t>
            </a:r>
            <a:r>
              <a:rPr dirty="0" lang="en-US" err="1">
                <a:solidFill>
                  <a:srgbClr val="FF0000"/>
                </a:solidFill>
              </a:rPr>
              <a:t>getInstance</a:t>
            </a:r>
            <a:r>
              <a:rPr dirty="0" lang="en-US">
                <a:solidFill>
                  <a:srgbClr val="FF0000"/>
                </a:solidFill>
              </a:rPr>
              <a:t>” /&gt;</a:t>
            </a:r>
          </a:p>
          <a:p>
            <a:pPr lvl="1"/>
            <a:r>
              <a:rPr dirty="0" lang="en-US" smtClean="0"/>
              <a:t>By this we can get the object.</a:t>
            </a:r>
            <a:endParaRPr dirty="0" lang="en-US"/>
          </a:p>
        </p:txBody>
      </p:sp>
      <p:sp>
        <p:nvSpPr>
          <p:cNvPr id="104891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8917" name="Content Placeholder 2"/>
          <p:cNvSpPr>
            <a:spLocks noGrp="1"/>
          </p:cNvSpPr>
          <p:nvPr>
            <p:ph idx="1"/>
          </p:nvPr>
        </p:nvSpPr>
        <p:spPr>
          <a:xfrm>
            <a:off x="0" y="0"/>
            <a:ext cx="9144000" cy="6858000"/>
          </a:xfrm>
          <a:blipFill rotWithShape="1" dpi="0">
            <a:blip xmlns:r="http://schemas.openxmlformats.org/officeDocument/2006/relationships" r:embed="rId1"/>
            <a:srcRect/>
            <a:stretch>
              <a:fillRect t="7000" r="-198000" b="-5000"/>
            </a:stretch>
          </a:blipFill>
        </p:spPr>
        <p:txBody>
          <a:bodyPr/>
          <a:p>
            <a:r>
              <a:rPr b="1" dirty="0" lang="en-US" smtClean="0">
                <a:solidFill>
                  <a:srgbClr val="002060"/>
                </a:solidFill>
              </a:rPr>
              <a:t>Instance factory method instantiation  </a:t>
            </a:r>
            <a:r>
              <a:rPr b="1" dirty="0" lang="en-US" smtClean="0">
                <a:solidFill>
                  <a:srgbClr val="FF0000"/>
                </a:solidFill>
              </a:rPr>
              <a:t>(</a:t>
            </a:r>
            <a:r>
              <a:rPr b="1" dirty="0" sz="2800" lang="en-US" smtClean="0">
                <a:solidFill>
                  <a:srgbClr val="FF0000"/>
                </a:solidFill>
              </a:rPr>
              <a:t>60,61,62,63</a:t>
            </a:r>
            <a:r>
              <a:rPr b="1" dirty="0" lang="en-US" smtClean="0">
                <a:solidFill>
                  <a:srgbClr val="FF0000"/>
                </a:solidFill>
              </a:rPr>
              <a:t>)</a:t>
            </a:r>
          </a:p>
          <a:p>
            <a:endParaRPr b="1" dirty="0" lang="en-US" smtClean="0">
              <a:solidFill>
                <a:srgbClr val="002060"/>
              </a:solidFill>
            </a:endParaRPr>
          </a:p>
          <a:p>
            <a:pPr indent="0" marL="0">
              <a:buNone/>
            </a:pPr>
            <a:endParaRPr dirty="0" lang="en-US"/>
          </a:p>
        </p:txBody>
      </p:sp>
      <p:sp>
        <p:nvSpPr>
          <p:cNvPr id="104891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8919" name="Content Placeholder 2"/>
          <p:cNvSpPr>
            <a:spLocks noGrp="1"/>
          </p:cNvSpPr>
          <p:nvPr>
            <p:ph idx="1"/>
          </p:nvPr>
        </p:nvSpPr>
        <p:spPr>
          <a:xfrm>
            <a:off x="0" y="0"/>
            <a:ext cx="9144000" cy="6858000"/>
          </a:xfrm>
        </p:spPr>
        <p:txBody>
          <a:bodyPr>
            <a:normAutofit fontScale="62500" lnSpcReduction="20000"/>
          </a:bodyPr>
          <a:p>
            <a:r>
              <a:rPr b="1" dirty="0" sz="4500" lang="en-US" smtClean="0">
                <a:solidFill>
                  <a:srgbClr val="FF0000"/>
                </a:solidFill>
              </a:rPr>
              <a:t>Problems while dealing with remote based application</a:t>
            </a:r>
          </a:p>
          <a:p>
            <a:r>
              <a:rPr dirty="0" lang="en-US" smtClean="0"/>
              <a:t>As per the above diagram there are so many problems are involved , but still we want to talk the remote application. </a:t>
            </a:r>
          </a:p>
          <a:p>
            <a:r>
              <a:rPr dirty="0" lang="en-US" smtClean="0"/>
              <a:t>so remote application server has to put the object in the JNDI registry they other partner can lookup and object and they will easily access the feature of the remote application.</a:t>
            </a:r>
          </a:p>
          <a:p>
            <a:r>
              <a:rPr dirty="0" lang="en-US" smtClean="0"/>
              <a:t>If my servlet writing the logic for getting the object of remote application i.e. </a:t>
            </a:r>
            <a:r>
              <a:rPr dirty="0" lang="en-US" err="1" smtClean="0"/>
              <a:t>BSCStockExchage</a:t>
            </a:r>
            <a:r>
              <a:rPr dirty="0" lang="en-US" smtClean="0"/>
              <a:t> then it is seem to be good if one class is writing the logic, but  icicidirect.com application contains multiple classes they want to talk to the BSC stock Exchange then every class has to write the lookup logic for getting the object.</a:t>
            </a:r>
          </a:p>
          <a:p>
            <a:r>
              <a:rPr dirty="0" lang="en-US" smtClean="0">
                <a:solidFill>
                  <a:srgbClr val="FF0000"/>
                </a:solidFill>
              </a:rPr>
              <a:t>First problem </a:t>
            </a:r>
            <a:r>
              <a:rPr dirty="0" lang="en-US" smtClean="0"/>
              <a:t>involved is duplication of logic.</a:t>
            </a:r>
          </a:p>
          <a:p>
            <a:r>
              <a:rPr dirty="0" lang="en-US" smtClean="0">
                <a:solidFill>
                  <a:srgbClr val="FF0000"/>
                </a:solidFill>
              </a:rPr>
              <a:t>Second problem </a:t>
            </a:r>
            <a:r>
              <a:rPr dirty="0" lang="en-US" smtClean="0"/>
              <a:t>is if there is change in technology driven then again all the classes has to rewrite the lookup logic for getting the remote object from JNDI registry, </a:t>
            </a:r>
            <a:r>
              <a:rPr dirty="0" lang="en-US" err="1" smtClean="0"/>
              <a:t>b’z</a:t>
            </a:r>
            <a:r>
              <a:rPr dirty="0" lang="en-US" smtClean="0"/>
              <a:t> every tech. specific lookup jars are different.</a:t>
            </a:r>
          </a:p>
          <a:p>
            <a:r>
              <a:rPr dirty="0" lang="en-US" smtClean="0">
                <a:solidFill>
                  <a:srgbClr val="FF0000"/>
                </a:solidFill>
              </a:rPr>
              <a:t>Third problems</a:t>
            </a:r>
            <a:r>
              <a:rPr dirty="0" lang="en-US" smtClean="0"/>
              <a:t> is if there is change in application server then again we have to rewrite whole logic for connecting to the other application server.</a:t>
            </a:r>
          </a:p>
          <a:p>
            <a:pPr lvl="1"/>
            <a:r>
              <a:rPr dirty="0" lang="en-US" smtClean="0"/>
              <a:t>Ex: if remote application is running on JBOSS server and there is problems with JBOSS server and they moved from JBOSS to the WEB LOGIC  SERVER then again I have to rewrite the whole logic for connecting the web logic server.</a:t>
            </a:r>
          </a:p>
          <a:p>
            <a:r>
              <a:rPr dirty="0" lang="en-US" smtClean="0">
                <a:solidFill>
                  <a:srgbClr val="FF0000"/>
                </a:solidFill>
              </a:rPr>
              <a:t>Fourth problem</a:t>
            </a:r>
            <a:r>
              <a:rPr dirty="0" lang="en-US" smtClean="0"/>
              <a:t> is specific to the environment platform if there change in environment then again we have to rewrite the logic .</a:t>
            </a:r>
          </a:p>
          <a:p>
            <a:pPr lvl="1"/>
            <a:r>
              <a:rPr dirty="0" lang="en-US" smtClean="0"/>
              <a:t>Ex: if application running on Joss server in machine because of lack of hardware capacity or performance issue application moved from one machine  to another machine then problem will encounter. </a:t>
            </a:r>
          </a:p>
          <a:p>
            <a:pPr indent="0" lvl="1" marL="457200">
              <a:buNone/>
            </a:pPr>
            <a:endParaRPr dirty="0" lang="en-US" smtClean="0"/>
          </a:p>
          <a:p>
            <a:endParaRPr dirty="0" lang="en-US" smtClean="0"/>
          </a:p>
          <a:p>
            <a:pPr indent="0" marL="0">
              <a:buNone/>
            </a:pPr>
            <a:endParaRPr dirty="0" lang="en-US"/>
          </a:p>
        </p:txBody>
      </p:sp>
      <p:sp>
        <p:nvSpPr>
          <p:cNvPr id="104892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8921" name="Content Placeholder 2"/>
          <p:cNvSpPr>
            <a:spLocks noGrp="1"/>
          </p:cNvSpPr>
          <p:nvPr>
            <p:ph idx="1"/>
          </p:nvPr>
        </p:nvSpPr>
        <p:spPr>
          <a:xfrm>
            <a:off x="0" y="0"/>
            <a:ext cx="9144000" cy="6858000"/>
          </a:xfrm>
        </p:spPr>
        <p:txBody>
          <a:bodyPr>
            <a:normAutofit fontScale="77500" lnSpcReduction="20000"/>
          </a:bodyPr>
          <a:p>
            <a:r>
              <a:rPr dirty="0" lang="en-US" smtClean="0"/>
              <a:t>To overcome from these problems we will use one of the design pattern called </a:t>
            </a:r>
            <a:r>
              <a:rPr dirty="0" lang="en-US" err="1" smtClean="0"/>
              <a:t>serviceLocator</a:t>
            </a:r>
            <a:r>
              <a:rPr dirty="0" lang="en-US" smtClean="0"/>
              <a:t> design pattern.</a:t>
            </a:r>
          </a:p>
          <a:p>
            <a:r>
              <a:rPr dirty="0" lang="en-US" smtClean="0"/>
              <a:t>Why it is called as </a:t>
            </a:r>
            <a:r>
              <a:rPr dirty="0" lang="en-US" err="1" smtClean="0"/>
              <a:t>serviceLocator</a:t>
            </a:r>
            <a:r>
              <a:rPr dirty="0" lang="en-US" smtClean="0"/>
              <a:t>?</a:t>
            </a:r>
          </a:p>
          <a:p>
            <a:pPr lvl="1"/>
            <a:r>
              <a:rPr dirty="0" lang="en-US" smtClean="0"/>
              <a:t>Actually </a:t>
            </a:r>
            <a:r>
              <a:rPr dirty="0" lang="en-US" err="1" smtClean="0"/>
              <a:t>serviceLocator</a:t>
            </a:r>
            <a:r>
              <a:rPr dirty="0" lang="en-US" smtClean="0"/>
              <a:t> is the class which will avoid all the problems which are available in our application.</a:t>
            </a:r>
          </a:p>
          <a:p>
            <a:pPr lvl="1"/>
            <a:r>
              <a:rPr dirty="0" lang="en-US" smtClean="0"/>
              <a:t>Actually this class get the reference object from the remote location by performing lookup and it will provide this locator reference service to the current application </a:t>
            </a:r>
            <a:r>
              <a:rPr dirty="0" lang="en-US" err="1" smtClean="0"/>
              <a:t>b’z</a:t>
            </a:r>
            <a:r>
              <a:rPr dirty="0" lang="en-US" smtClean="0"/>
              <a:t> of that is it called as </a:t>
            </a:r>
            <a:r>
              <a:rPr dirty="0" lang="en-US" err="1" smtClean="0"/>
              <a:t>serviceLocator</a:t>
            </a:r>
            <a:r>
              <a:rPr dirty="0" lang="en-US" smtClean="0"/>
              <a:t>.</a:t>
            </a:r>
          </a:p>
          <a:p>
            <a:pPr lvl="1"/>
            <a:r>
              <a:rPr dirty="0" lang="en-US" err="1" smtClean="0"/>
              <a:t>serviceLocator</a:t>
            </a:r>
            <a:r>
              <a:rPr dirty="0" lang="en-US" smtClean="0"/>
              <a:t> provide transference  of the remote location. Actually my other classes don’t no from where we are accessing the information, they think that the accessing class as part of our application only.</a:t>
            </a:r>
          </a:p>
          <a:p>
            <a:pPr lvl="1"/>
            <a:r>
              <a:rPr dirty="0" lang="en-US" err="1" smtClean="0"/>
              <a:t>serviceLocator</a:t>
            </a:r>
            <a:r>
              <a:rPr dirty="0" lang="en-US" smtClean="0"/>
              <a:t> also </a:t>
            </a:r>
            <a:r>
              <a:rPr dirty="0" lang="en-US" err="1" smtClean="0"/>
              <a:t>opetimize</a:t>
            </a:r>
            <a:r>
              <a:rPr dirty="0" lang="en-US" smtClean="0"/>
              <a:t> the performance of the application.</a:t>
            </a:r>
          </a:p>
          <a:p>
            <a:pPr lvl="2"/>
            <a:r>
              <a:rPr dirty="0" lang="en-US" smtClean="0"/>
              <a:t>Ex: if there are 100 classes want the remote application object, and if </a:t>
            </a:r>
            <a:r>
              <a:rPr dirty="0" lang="en-US" err="1" smtClean="0"/>
              <a:t>serviceLocator</a:t>
            </a:r>
            <a:r>
              <a:rPr dirty="0" lang="en-US" smtClean="0"/>
              <a:t> going each time and getting the object means it is very heavy job.</a:t>
            </a:r>
          </a:p>
          <a:p>
            <a:pPr lvl="2"/>
            <a:r>
              <a:rPr dirty="0" lang="en-US" err="1" smtClean="0"/>
              <a:t>Bz</a:t>
            </a:r>
            <a:r>
              <a:rPr dirty="0" lang="en-US" smtClean="0"/>
              <a:t> of that </a:t>
            </a:r>
            <a:r>
              <a:rPr dirty="0" lang="en-US" err="1" smtClean="0"/>
              <a:t>serviceLocator</a:t>
            </a:r>
            <a:r>
              <a:rPr dirty="0" lang="en-US" smtClean="0"/>
              <a:t> manages one </a:t>
            </a:r>
            <a:r>
              <a:rPr dirty="0" lang="en-US" err="1" smtClean="0"/>
              <a:t>ConnectionPool</a:t>
            </a:r>
            <a:r>
              <a:rPr dirty="0" lang="en-US" smtClean="0"/>
              <a:t> which help the </a:t>
            </a:r>
            <a:r>
              <a:rPr dirty="0" lang="en-US" err="1" smtClean="0"/>
              <a:t>serviceLocator</a:t>
            </a:r>
            <a:r>
              <a:rPr dirty="0" lang="en-US" smtClean="0"/>
              <a:t> and optimize the performance.</a:t>
            </a:r>
          </a:p>
          <a:p>
            <a:pPr lvl="2"/>
            <a:r>
              <a:rPr dirty="0" lang="en-US" smtClean="0"/>
              <a:t>At the loading of the application it will go and get the sufficient amount of object from the remote location and put into the connection pool. </a:t>
            </a:r>
          </a:p>
          <a:p>
            <a:pPr lvl="2"/>
            <a:r>
              <a:rPr dirty="0" lang="en-US" smtClean="0"/>
              <a:t>Next time when request will come then </a:t>
            </a:r>
            <a:r>
              <a:rPr dirty="0" lang="en-US" err="1" smtClean="0"/>
              <a:t>serviceLocator</a:t>
            </a:r>
            <a:r>
              <a:rPr dirty="0" lang="en-US" smtClean="0"/>
              <a:t> will use the connection pool object for responding.</a:t>
            </a:r>
          </a:p>
          <a:p>
            <a:pPr lvl="1"/>
            <a:endParaRPr dirty="0" lang="en-US"/>
          </a:p>
        </p:txBody>
      </p:sp>
      <p:sp>
        <p:nvSpPr>
          <p:cNvPr id="104892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8923" name="Content Placeholder 2"/>
          <p:cNvSpPr>
            <a:spLocks noGrp="1"/>
          </p:cNvSpPr>
          <p:nvPr>
            <p:ph idx="1"/>
          </p:nvPr>
        </p:nvSpPr>
        <p:spPr>
          <a:xfrm>
            <a:off x="0" y="0"/>
            <a:ext cx="9144000" cy="6858000"/>
          </a:xfrm>
        </p:spPr>
        <p:txBody>
          <a:bodyPr>
            <a:normAutofit fontScale="70000" lnSpcReduction="20000"/>
          </a:bodyPr>
          <a:p>
            <a:r>
              <a:rPr dirty="0" lang="en-US" smtClean="0"/>
              <a:t>Instance factory </a:t>
            </a:r>
            <a:r>
              <a:rPr dirty="0" lang="en-US"/>
              <a:t>method</a:t>
            </a:r>
            <a:r>
              <a:rPr dirty="0" lang="en-US" smtClean="0"/>
              <a:t> instantiation which is available from spring 2.0 version.</a:t>
            </a:r>
          </a:p>
          <a:p>
            <a:r>
              <a:rPr dirty="0" lang="en-US" smtClean="0"/>
              <a:t>It is the special kind of factory method instantiation.</a:t>
            </a:r>
          </a:p>
          <a:p>
            <a:r>
              <a:rPr dirty="0" lang="en-US" smtClean="0"/>
              <a:t>Actually IOC container usually while creating an object, it instantiate the new keyword for creating an object. But there are some cases IOC container will not create the object, so for that we have to use instance and static factory method instantiation to create an object.</a:t>
            </a:r>
          </a:p>
          <a:p>
            <a:r>
              <a:rPr dirty="0" lang="en-US" smtClean="0"/>
              <a:t>In the above example my </a:t>
            </a:r>
            <a:r>
              <a:rPr dirty="0" lang="en-US" err="1" smtClean="0"/>
              <a:t>serviceLocator</a:t>
            </a:r>
            <a:r>
              <a:rPr dirty="0" lang="en-US" smtClean="0"/>
              <a:t> will get the object from the remote location and it will allow as to use in our application as normal object.</a:t>
            </a:r>
          </a:p>
          <a:p>
            <a:r>
              <a:rPr dirty="0" lang="en-US" smtClean="0"/>
              <a:t>But IOC container will create an object for classes which are available in the application, here </a:t>
            </a:r>
            <a:r>
              <a:rPr dirty="0" lang="en-US" err="1" smtClean="0"/>
              <a:t>serviceLocator</a:t>
            </a:r>
            <a:r>
              <a:rPr dirty="0" lang="en-US" smtClean="0"/>
              <a:t> class is the one who going to locate the object which is available on the remote location.</a:t>
            </a:r>
          </a:p>
          <a:p>
            <a:r>
              <a:rPr dirty="0" lang="en-US" smtClean="0"/>
              <a:t>So IOC container can not create the object for remote application classes.bz those classes not with the current application.</a:t>
            </a:r>
          </a:p>
          <a:p>
            <a:r>
              <a:rPr dirty="0" lang="en-US" smtClean="0"/>
              <a:t>Here </a:t>
            </a:r>
            <a:r>
              <a:rPr dirty="0" lang="en-US" err="1" smtClean="0"/>
              <a:t>serviceLocator</a:t>
            </a:r>
            <a:r>
              <a:rPr dirty="0" lang="en-US" smtClean="0"/>
              <a:t> class have one method which is responsible for getting the object from the target class and method name is </a:t>
            </a:r>
            <a:r>
              <a:rPr dirty="0" lang="en-US" err="1" smtClean="0"/>
              <a:t>getServiceLocator</a:t>
            </a:r>
            <a:r>
              <a:rPr dirty="0" lang="en-US" smtClean="0"/>
              <a:t>().</a:t>
            </a:r>
          </a:p>
          <a:p>
            <a:r>
              <a:rPr dirty="0" lang="en-US" err="1" smtClean="0"/>
              <a:t>getserviceLocator</a:t>
            </a:r>
            <a:r>
              <a:rPr dirty="0" lang="en-US"/>
              <a:t> </a:t>
            </a:r>
            <a:r>
              <a:rPr dirty="0" lang="en-US" smtClean="0"/>
              <a:t>is the instance method so IOC container can easily perform the instance factory method instantiation to get the object.</a:t>
            </a:r>
          </a:p>
          <a:p>
            <a:r>
              <a:rPr dirty="0" lang="en-US"/>
              <a:t> </a:t>
            </a:r>
            <a:r>
              <a:rPr dirty="0" lang="en-US" smtClean="0"/>
              <a:t>so how IOC container perform the instance factory method instantiation lets see.</a:t>
            </a:r>
          </a:p>
          <a:p>
            <a:pPr lvl="1"/>
            <a:r>
              <a:rPr dirty="0" lang="en-US" smtClean="0"/>
              <a:t>IOC container will get the object of </a:t>
            </a:r>
            <a:r>
              <a:rPr dirty="0" lang="en-US" err="1" smtClean="0"/>
              <a:t>serviceLocator</a:t>
            </a:r>
            <a:r>
              <a:rPr dirty="0" lang="en-US" smtClean="0"/>
              <a:t> class and by help of object it will call the instance method of the </a:t>
            </a:r>
            <a:r>
              <a:rPr dirty="0" lang="en-US" err="1" smtClean="0"/>
              <a:t>serviceLocator</a:t>
            </a:r>
            <a:r>
              <a:rPr dirty="0" lang="en-US" smtClean="0"/>
              <a:t> .</a:t>
            </a:r>
          </a:p>
          <a:p>
            <a:pPr lvl="1"/>
            <a:endParaRPr dirty="0" lang="en-US" smtClean="0"/>
          </a:p>
          <a:p>
            <a:endParaRPr dirty="0" lang="en-US" smtClean="0"/>
          </a:p>
          <a:p>
            <a:endParaRPr dirty="0" lang="en-US"/>
          </a:p>
        </p:txBody>
      </p:sp>
      <p:sp>
        <p:nvSpPr>
          <p:cNvPr id="104892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pic>
        <p:nvPicPr>
          <p:cNvPr id="209715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1374" y="0"/>
            <a:ext cx="9155374" cy="3505200"/>
          </a:xfrm>
          <a:prstGeom prst="rect"/>
          <a:noFill/>
          <a:ln>
            <a:noFill/>
          </a:ln>
        </p:spPr>
      </p:pic>
      <p:sp>
        <p:nvSpPr>
          <p:cNvPr id="1048925" name="TextBox 3"/>
          <p:cNvSpPr txBox="1"/>
          <p:nvPr/>
        </p:nvSpPr>
        <p:spPr>
          <a:xfrm>
            <a:off x="76200" y="3505200"/>
            <a:ext cx="8839200" cy="3693319"/>
          </a:xfrm>
          <a:prstGeom prst="rect"/>
          <a:noFill/>
        </p:spPr>
        <p:txBody>
          <a:bodyPr rtlCol="0" wrap="square">
            <a:spAutoFit/>
          </a:bodyPr>
          <a:p>
            <a:r>
              <a:rPr dirty="0" lang="en-US" smtClean="0"/>
              <a:t>If a instance method of </a:t>
            </a:r>
            <a:r>
              <a:rPr dirty="0" lang="en-US" err="1" smtClean="0"/>
              <a:t>serviceLocator</a:t>
            </a:r>
            <a:r>
              <a:rPr dirty="0" lang="en-US" smtClean="0"/>
              <a:t> taking an parameter then how we going to call that method in application-context . Actually IOC container will execute the virtual constructor to inject the parameter.</a:t>
            </a:r>
          </a:p>
          <a:p>
            <a:r>
              <a:rPr dirty="0" lang="en-US" smtClean="0"/>
              <a:t>ex:</a:t>
            </a:r>
          </a:p>
          <a:p>
            <a:r>
              <a:rPr dirty="0" lang="en-US" smtClean="0"/>
              <a:t>&lt;</a:t>
            </a:r>
            <a:r>
              <a:rPr dirty="0" lang="en-US"/>
              <a:t>bean id=</a:t>
            </a:r>
            <a:r>
              <a:rPr dirty="0" i="1" lang="en-US"/>
              <a:t>"</a:t>
            </a:r>
            <a:r>
              <a:rPr dirty="0" i="1" lang="en-US" err="1"/>
              <a:t>indiagoogleEngine</a:t>
            </a:r>
            <a:r>
              <a:rPr dirty="0" i="1" lang="en-US"/>
              <a:t>" </a:t>
            </a:r>
            <a:r>
              <a:rPr dirty="0" i="1" lang="en-US">
                <a:solidFill>
                  <a:schemeClr val="tx2"/>
                </a:solidFill>
              </a:rPr>
              <a:t>factory-bean</a:t>
            </a:r>
            <a:r>
              <a:rPr dirty="0" i="1" lang="en-US"/>
              <a:t>="</a:t>
            </a:r>
            <a:r>
              <a:rPr dirty="0" i="1" lang="en-US" err="1"/>
              <a:t>googleEngineServiceLocator</a:t>
            </a:r>
            <a:r>
              <a:rPr dirty="0" i="1" lang="en-US"/>
              <a:t>"</a:t>
            </a:r>
          </a:p>
          <a:p>
            <a:r>
              <a:rPr dirty="0" lang="en-US">
                <a:solidFill>
                  <a:schemeClr val="tx2"/>
                </a:solidFill>
              </a:rPr>
              <a:t>factory-method</a:t>
            </a:r>
            <a:r>
              <a:rPr dirty="0" lang="en-US"/>
              <a:t>=</a:t>
            </a:r>
            <a:r>
              <a:rPr dirty="0" i="1" lang="en-US"/>
              <a:t>"</a:t>
            </a:r>
            <a:r>
              <a:rPr dirty="0" i="1" lang="en-US" err="1"/>
              <a:t>getDerection</a:t>
            </a:r>
            <a:r>
              <a:rPr dirty="0" i="1" lang="en-US"/>
              <a:t>"&gt;</a:t>
            </a:r>
          </a:p>
          <a:p>
            <a:r>
              <a:rPr dirty="0" lang="en-US">
                <a:solidFill>
                  <a:srgbClr val="FF0000"/>
                </a:solidFill>
              </a:rPr>
              <a:t>&lt;constructor-</a:t>
            </a:r>
            <a:r>
              <a:rPr dirty="0" lang="en-US" err="1">
                <a:solidFill>
                  <a:srgbClr val="FF0000"/>
                </a:solidFill>
              </a:rPr>
              <a:t>arg</a:t>
            </a:r>
            <a:r>
              <a:rPr dirty="0" lang="en-US">
                <a:solidFill>
                  <a:srgbClr val="FF0000"/>
                </a:solidFill>
              </a:rPr>
              <a:t> value=</a:t>
            </a:r>
            <a:r>
              <a:rPr dirty="0" i="1" lang="en-US">
                <a:solidFill>
                  <a:srgbClr val="FF0000"/>
                </a:solidFill>
              </a:rPr>
              <a:t>"</a:t>
            </a:r>
            <a:r>
              <a:rPr dirty="0" i="1" lang="en-US" err="1">
                <a:solidFill>
                  <a:srgbClr val="FF0000"/>
                </a:solidFill>
              </a:rPr>
              <a:t>india</a:t>
            </a:r>
            <a:r>
              <a:rPr dirty="0" i="1" lang="en-US">
                <a:solidFill>
                  <a:srgbClr val="FF0000"/>
                </a:solidFill>
              </a:rPr>
              <a:t>"&gt;&lt;/constructor-</a:t>
            </a:r>
            <a:r>
              <a:rPr dirty="0" i="1" lang="en-US" err="1">
                <a:solidFill>
                  <a:srgbClr val="FF0000"/>
                </a:solidFill>
              </a:rPr>
              <a:t>arg</a:t>
            </a:r>
            <a:r>
              <a:rPr dirty="0" i="1" lang="en-US">
                <a:solidFill>
                  <a:srgbClr val="FF0000"/>
                </a:solidFill>
              </a:rPr>
              <a:t>&gt;</a:t>
            </a:r>
          </a:p>
          <a:p>
            <a:r>
              <a:rPr dirty="0" lang="en-US"/>
              <a:t>&lt;/bean&gt;</a:t>
            </a:r>
          </a:p>
          <a:p>
            <a:r>
              <a:rPr dirty="0" lang="en-US"/>
              <a:t>&lt;bean id=</a:t>
            </a:r>
            <a:r>
              <a:rPr dirty="0" i="1" lang="en-US"/>
              <a:t>"</a:t>
            </a:r>
            <a:r>
              <a:rPr dirty="0" i="1" lang="en-US" err="1"/>
              <a:t>usgooleEngine</a:t>
            </a:r>
            <a:r>
              <a:rPr dirty="0" i="1" lang="en-US"/>
              <a:t>" </a:t>
            </a:r>
            <a:r>
              <a:rPr dirty="0" i="1" lang="en-US">
                <a:solidFill>
                  <a:schemeClr val="tx2"/>
                </a:solidFill>
              </a:rPr>
              <a:t>factory-bean</a:t>
            </a:r>
            <a:r>
              <a:rPr dirty="0" i="1" lang="en-US"/>
              <a:t>="</a:t>
            </a:r>
            <a:r>
              <a:rPr dirty="0" i="1" lang="en-US" err="1"/>
              <a:t>googleEngineServiceLocator</a:t>
            </a:r>
            <a:r>
              <a:rPr dirty="0" i="1" lang="en-US"/>
              <a:t>"</a:t>
            </a:r>
          </a:p>
          <a:p>
            <a:r>
              <a:rPr dirty="0" lang="en-US">
                <a:solidFill>
                  <a:schemeClr val="tx2"/>
                </a:solidFill>
              </a:rPr>
              <a:t>factory-method=</a:t>
            </a:r>
            <a:r>
              <a:rPr dirty="0" i="1" lang="en-US"/>
              <a:t>"</a:t>
            </a:r>
            <a:r>
              <a:rPr dirty="0" i="1" lang="en-US" err="1"/>
              <a:t>getDerection</a:t>
            </a:r>
            <a:r>
              <a:rPr dirty="0" i="1" lang="en-US"/>
              <a:t>" &gt;</a:t>
            </a:r>
          </a:p>
          <a:p>
            <a:r>
              <a:rPr dirty="0" lang="en-US">
                <a:solidFill>
                  <a:srgbClr val="FF0000"/>
                </a:solidFill>
              </a:rPr>
              <a:t>&lt;constructor-</a:t>
            </a:r>
            <a:r>
              <a:rPr dirty="0" lang="en-US" err="1">
                <a:solidFill>
                  <a:srgbClr val="FF0000"/>
                </a:solidFill>
              </a:rPr>
              <a:t>arg</a:t>
            </a:r>
            <a:r>
              <a:rPr dirty="0" lang="en-US">
                <a:solidFill>
                  <a:srgbClr val="FF0000"/>
                </a:solidFill>
              </a:rPr>
              <a:t> value=</a:t>
            </a:r>
            <a:r>
              <a:rPr dirty="0" i="1" lang="en-US">
                <a:solidFill>
                  <a:srgbClr val="FF0000"/>
                </a:solidFill>
              </a:rPr>
              <a:t>"us"&gt;&lt;/constructor-</a:t>
            </a:r>
            <a:r>
              <a:rPr dirty="0" i="1" lang="en-US" err="1">
                <a:solidFill>
                  <a:srgbClr val="FF0000"/>
                </a:solidFill>
              </a:rPr>
              <a:t>arg</a:t>
            </a:r>
            <a:r>
              <a:rPr dirty="0" i="1" lang="en-US">
                <a:solidFill>
                  <a:srgbClr val="FF0000"/>
                </a:solidFill>
              </a:rPr>
              <a:t>&gt;</a:t>
            </a:r>
          </a:p>
          <a:p>
            <a:r>
              <a:rPr dirty="0" lang="en-US"/>
              <a:t>&lt;/bean&gt;</a:t>
            </a:r>
            <a:endParaRPr dirty="0" lang="en-US" smtClean="0"/>
          </a:p>
          <a:p>
            <a:endParaRPr dirty="0" lang="en-US"/>
          </a:p>
        </p:txBody>
      </p:sp>
      <p:sp>
        <p:nvSpPr>
          <p:cNvPr id="104892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0" y="-76200"/>
            <a:ext cx="9144000" cy="6934200"/>
          </a:xfrm>
          <a:prstGeom prst="rect"/>
          <a:noFill/>
          <a:ln>
            <a:noFill/>
          </a:ln>
        </p:spPr>
      </p:pic>
      <p:sp>
        <p:nvSpPr>
          <p:cNvPr id="104892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8928" name="Content Placeholder 2"/>
          <p:cNvSpPr>
            <a:spLocks noGrp="1"/>
          </p:cNvSpPr>
          <p:nvPr>
            <p:ph idx="1"/>
          </p:nvPr>
        </p:nvSpPr>
        <p:spPr>
          <a:xfrm>
            <a:off x="0" y="0"/>
            <a:ext cx="9144000" cy="6858000"/>
          </a:xfrm>
        </p:spPr>
        <p:txBody>
          <a:bodyPr>
            <a:normAutofit fontScale="92500" lnSpcReduction="10000"/>
          </a:bodyPr>
          <a:p>
            <a:r>
              <a:rPr dirty="0" lang="en-US" smtClean="0">
                <a:solidFill>
                  <a:srgbClr val="FF0000"/>
                </a:solidFill>
              </a:rPr>
              <a:t>Factory bean:</a:t>
            </a:r>
          </a:p>
          <a:p>
            <a:pPr lvl="1"/>
            <a:r>
              <a:rPr dirty="0" lang="en-US" smtClean="0"/>
              <a:t>Factory bean is the old concept which a part of the spring 1.x version. At the initial day onwards this concept used by the spring.</a:t>
            </a:r>
          </a:p>
          <a:p>
            <a:pPr lvl="1"/>
            <a:r>
              <a:rPr dirty="0" lang="en-US" smtClean="0"/>
              <a:t>Actually there are some cases where IOC container unable to create an object for those classes.</a:t>
            </a:r>
          </a:p>
          <a:p>
            <a:pPr lvl="1"/>
            <a:r>
              <a:rPr dirty="0" lang="en-US" smtClean="0"/>
              <a:t>IOC container  internally call the default constructor to create the object. Means it will get the object by calling new operator.</a:t>
            </a:r>
          </a:p>
          <a:p>
            <a:pPr lvl="1"/>
            <a:r>
              <a:rPr dirty="0" lang="en-US"/>
              <a:t> </a:t>
            </a:r>
            <a:r>
              <a:rPr dirty="0" lang="en-US" smtClean="0"/>
              <a:t>but some time it is not possible for IOC container to create the object then we can use the concept called factory bean.</a:t>
            </a:r>
          </a:p>
          <a:p>
            <a:pPr lvl="1"/>
            <a:r>
              <a:rPr dirty="0" lang="en-US" smtClean="0"/>
              <a:t>Spring has provided one interface called </a:t>
            </a:r>
            <a:r>
              <a:rPr dirty="0" lang="en-US" err="1" smtClean="0"/>
              <a:t>FactoryBean</a:t>
            </a:r>
            <a:r>
              <a:rPr dirty="0" lang="en-US"/>
              <a:t> </a:t>
            </a:r>
            <a:r>
              <a:rPr dirty="0" lang="en-US" smtClean="0"/>
              <a:t>which contains three method.</a:t>
            </a:r>
          </a:p>
          <a:p>
            <a:pPr indent="0" marL="0">
              <a:buNone/>
            </a:pPr>
            <a:r>
              <a:rPr b="1" dirty="0" sz="2600" lang="en-US" smtClean="0"/>
              <a:t>	1)public </a:t>
            </a:r>
            <a:r>
              <a:rPr b="1" dirty="0" sz="2600" lang="en-US"/>
              <a:t>Object </a:t>
            </a:r>
            <a:r>
              <a:rPr b="1" dirty="0" sz="2600" lang="en-US" err="1"/>
              <a:t>getObject</a:t>
            </a:r>
            <a:r>
              <a:rPr b="1" dirty="0" sz="2600" lang="en-US"/>
              <a:t>() </a:t>
            </a:r>
            <a:endParaRPr b="1" dirty="0" sz="2600" lang="en-US" smtClean="0"/>
          </a:p>
          <a:p>
            <a:pPr indent="0" marL="0">
              <a:buNone/>
            </a:pPr>
            <a:r>
              <a:rPr b="1" dirty="0" sz="2600" lang="en-US" smtClean="0"/>
              <a:t>	2)public </a:t>
            </a:r>
            <a:r>
              <a:rPr b="1" dirty="0" sz="2600" lang="en-US" u="sng"/>
              <a:t>Class </a:t>
            </a:r>
            <a:r>
              <a:rPr b="1" dirty="0" sz="2600" lang="en-US" err="1" u="sng"/>
              <a:t>getObjectType</a:t>
            </a:r>
            <a:r>
              <a:rPr b="1" dirty="0" sz="2600" lang="en-US" u="sng"/>
              <a:t>() </a:t>
            </a:r>
            <a:endParaRPr b="1" dirty="0" sz="2600" lang="en-US" u="sng" smtClean="0"/>
          </a:p>
          <a:p>
            <a:pPr indent="0" marL="0">
              <a:buNone/>
            </a:pPr>
            <a:r>
              <a:rPr b="1" dirty="0" sz="2600" lang="en-US" smtClean="0"/>
              <a:t>	3)public </a:t>
            </a:r>
            <a:r>
              <a:rPr b="1" dirty="0" sz="2600" lang="en-US" err="1"/>
              <a:t>boolean</a:t>
            </a:r>
            <a:r>
              <a:rPr b="1" dirty="0" sz="2600" lang="en-US"/>
              <a:t> </a:t>
            </a:r>
            <a:r>
              <a:rPr b="1" dirty="0" sz="2600" lang="en-US" err="1"/>
              <a:t>isSingleton</a:t>
            </a:r>
            <a:r>
              <a:rPr b="1" dirty="0" sz="2600" lang="en-US" smtClean="0"/>
              <a:t>()</a:t>
            </a:r>
          </a:p>
          <a:p>
            <a:pPr indent="0" marL="0">
              <a:buNone/>
            </a:pPr>
            <a:r>
              <a:rPr b="1" dirty="0" sz="2600" lang="en-US" smtClean="0"/>
              <a:t>Lets see the example for better understanding</a:t>
            </a:r>
          </a:p>
        </p:txBody>
      </p:sp>
      <p:sp>
        <p:nvSpPr>
          <p:cNvPr id="104892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pic>
        <p:nvPicPr>
          <p:cNvPr id="2097159"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7962"/>
            <a:ext cx="9144000" cy="6865962"/>
          </a:xfrm>
          <a:prstGeom prst="rect"/>
          <a:noFill/>
          <a:ln>
            <a:noFill/>
          </a:ln>
        </p:spPr>
      </p:pic>
      <p:cxnSp>
        <p:nvCxnSpPr>
          <p:cNvPr id="3145738" name="Straight Arrow Connector 4"/>
          <p:cNvCxnSpPr>
            <a:cxnSpLocks/>
          </p:cNvCxnSpPr>
          <p:nvPr/>
        </p:nvCxnSpPr>
        <p:spPr>
          <a:xfrm flipV="1">
            <a:off x="4648200" y="609600"/>
            <a:ext cx="381000" cy="434340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9" name="Straight Arrow Connector 6"/>
          <p:cNvCxnSpPr>
            <a:cxnSpLocks/>
          </p:cNvCxnSpPr>
          <p:nvPr/>
        </p:nvCxnSpPr>
        <p:spPr>
          <a:xfrm>
            <a:off x="6781800" y="533400"/>
            <a:ext cx="0" cy="30480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40" name="Straight Arrow Connector 8"/>
          <p:cNvCxnSpPr>
            <a:cxnSpLocks/>
          </p:cNvCxnSpPr>
          <p:nvPr/>
        </p:nvCxnSpPr>
        <p:spPr>
          <a:xfrm>
            <a:off x="7010400" y="1676400"/>
            <a:ext cx="0" cy="38100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41" name="Straight Arrow Connector 10"/>
          <p:cNvCxnSpPr>
            <a:cxnSpLocks/>
          </p:cNvCxnSpPr>
          <p:nvPr/>
        </p:nvCxnSpPr>
        <p:spPr>
          <a:xfrm>
            <a:off x="7239000" y="2781300"/>
            <a:ext cx="0" cy="41910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42" name="Straight Arrow Connector 14"/>
          <p:cNvCxnSpPr>
            <a:cxnSpLocks/>
          </p:cNvCxnSpPr>
          <p:nvPr/>
        </p:nvCxnSpPr>
        <p:spPr>
          <a:xfrm flipH="1">
            <a:off x="1600200" y="1066800"/>
            <a:ext cx="4495800" cy="388620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930" name="TextBox 17"/>
          <p:cNvSpPr txBox="1"/>
          <p:nvPr/>
        </p:nvSpPr>
        <p:spPr>
          <a:xfrm>
            <a:off x="7086600" y="1698872"/>
            <a:ext cx="301686" cy="369332"/>
          </a:xfrm>
          <a:prstGeom prst="rect"/>
          <a:noFill/>
        </p:spPr>
        <p:txBody>
          <a:bodyPr rtlCol="0" wrap="none">
            <a:spAutoFit/>
          </a:bodyPr>
          <a:p>
            <a:r>
              <a:rPr dirty="0" lang="en-US" smtClean="0"/>
              <a:t>1</a:t>
            </a:r>
            <a:endParaRPr dirty="0" lang="en-US"/>
          </a:p>
        </p:txBody>
      </p:sp>
      <p:sp>
        <p:nvSpPr>
          <p:cNvPr id="1048931" name="TextBox 18"/>
          <p:cNvSpPr txBox="1"/>
          <p:nvPr/>
        </p:nvSpPr>
        <p:spPr>
          <a:xfrm>
            <a:off x="6901869" y="525439"/>
            <a:ext cx="301686" cy="369332"/>
          </a:xfrm>
          <a:prstGeom prst="rect"/>
          <a:noFill/>
        </p:spPr>
        <p:txBody>
          <a:bodyPr rtlCol="0" wrap="none">
            <a:spAutoFit/>
          </a:bodyPr>
          <a:p>
            <a:r>
              <a:rPr dirty="0" lang="en-US" smtClean="0"/>
              <a:t>2</a:t>
            </a:r>
            <a:endParaRPr dirty="0" lang="en-US"/>
          </a:p>
        </p:txBody>
      </p:sp>
      <p:sp>
        <p:nvSpPr>
          <p:cNvPr id="1048932" name="TextBox 19"/>
          <p:cNvSpPr txBox="1"/>
          <p:nvPr/>
        </p:nvSpPr>
        <p:spPr>
          <a:xfrm>
            <a:off x="7241517" y="2832058"/>
            <a:ext cx="301686" cy="369332"/>
          </a:xfrm>
          <a:prstGeom prst="rect"/>
          <a:noFill/>
        </p:spPr>
        <p:txBody>
          <a:bodyPr rtlCol="0" wrap="none">
            <a:spAutoFit/>
          </a:bodyPr>
          <a:p>
            <a:r>
              <a:rPr dirty="0" lang="en-US" smtClean="0"/>
              <a:t>3</a:t>
            </a:r>
            <a:endParaRPr dirty="0" lang="en-US"/>
          </a:p>
        </p:txBody>
      </p:sp>
      <p:sp>
        <p:nvSpPr>
          <p:cNvPr id="1048933" name="TextBox 20"/>
          <p:cNvSpPr txBox="1"/>
          <p:nvPr/>
        </p:nvSpPr>
        <p:spPr>
          <a:xfrm>
            <a:off x="6553200" y="2383956"/>
            <a:ext cx="2286000" cy="369332"/>
          </a:xfrm>
          <a:prstGeom prst="rect"/>
          <a:noFill/>
        </p:spPr>
        <p:txBody>
          <a:bodyPr rtlCol="0" wrap="square">
            <a:spAutoFit/>
          </a:bodyPr>
          <a:p>
            <a:r>
              <a:rPr dirty="0" lang="en-US" err="1" smtClean="0"/>
              <a:t>Java.util.Calendar</a:t>
            </a:r>
            <a:endParaRPr dirty="0" lang="en-US"/>
          </a:p>
        </p:txBody>
      </p:sp>
      <p:sp>
        <p:nvSpPr>
          <p:cNvPr id="1048934" name="Rectangle 21"/>
          <p:cNvSpPr/>
          <p:nvPr/>
        </p:nvSpPr>
        <p:spPr>
          <a:xfrm>
            <a:off x="2286000" y="3425167"/>
            <a:ext cx="1829027" cy="369332"/>
          </a:xfrm>
          <a:prstGeom prst="rect"/>
        </p:spPr>
        <p:txBody>
          <a:bodyPr wrap="none">
            <a:spAutoFit/>
          </a:bodyPr>
          <a:p>
            <a:r>
              <a:rPr dirty="0" lang="en-US" err="1"/>
              <a:t>Java.util.Calendar</a:t>
            </a:r>
            <a:endParaRPr dirty="0" lang="en-US"/>
          </a:p>
        </p:txBody>
      </p:sp>
      <p:cxnSp>
        <p:nvCxnSpPr>
          <p:cNvPr id="3145743" name="Straight Arrow Connector 23"/>
          <p:cNvCxnSpPr>
            <a:cxnSpLocks/>
          </p:cNvCxnSpPr>
          <p:nvPr/>
        </p:nvCxnSpPr>
        <p:spPr>
          <a:xfrm flipV="1">
            <a:off x="1752600" y="4648200"/>
            <a:ext cx="2362427" cy="30480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44" name="Straight Arrow Connector 25"/>
          <p:cNvCxnSpPr>
            <a:cxnSpLocks/>
          </p:cNvCxnSpPr>
          <p:nvPr/>
        </p:nvCxnSpPr>
        <p:spPr>
          <a:xfrm flipH="1" flipV="1">
            <a:off x="3200513" y="2568622"/>
            <a:ext cx="914514" cy="2079578"/>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93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8638" name="Content Placeholder 2"/>
          <p:cNvSpPr>
            <a:spLocks noGrp="1"/>
          </p:cNvSpPr>
          <p:nvPr>
            <p:ph idx="1"/>
          </p:nvPr>
        </p:nvSpPr>
        <p:spPr>
          <a:xfrm>
            <a:off x="457200" y="228600"/>
            <a:ext cx="8229600" cy="5897563"/>
          </a:xfrm>
        </p:spPr>
        <p:txBody>
          <a:bodyPr>
            <a:normAutofit fontScale="92500" lnSpcReduction="20000"/>
          </a:bodyPr>
          <a:p>
            <a:r>
              <a:rPr dirty="0" lang="en-US" smtClean="0">
                <a:solidFill>
                  <a:srgbClr val="FF0000"/>
                </a:solidFill>
              </a:rPr>
              <a:t>1.inheritance </a:t>
            </a:r>
          </a:p>
          <a:p>
            <a:r>
              <a:rPr dirty="0" lang="en-US" smtClean="0"/>
              <a:t>Most of the time we recommended to use composition over inheritance. </a:t>
            </a:r>
            <a:r>
              <a:rPr dirty="0" lang="en-US" err="1" smtClean="0"/>
              <a:t>B’z</a:t>
            </a:r>
            <a:r>
              <a:rPr dirty="0" lang="en-US" smtClean="0"/>
              <a:t> in the project it is not possible a class can use only one class feature, it may possible to use multiple classes. So most of the Object </a:t>
            </a:r>
            <a:r>
              <a:rPr dirty="0" lang="en-US" err="1" smtClean="0"/>
              <a:t>prog</a:t>
            </a:r>
            <a:r>
              <a:rPr dirty="0" lang="en-US" smtClean="0"/>
              <a:t>. Lang. not supporting multiple inheritance.</a:t>
            </a:r>
          </a:p>
          <a:p>
            <a:r>
              <a:rPr dirty="0" lang="en-US" smtClean="0">
                <a:solidFill>
                  <a:srgbClr val="FF0000"/>
                </a:solidFill>
              </a:rPr>
              <a:t>1.)</a:t>
            </a:r>
            <a:r>
              <a:rPr dirty="0" lang="en-US" smtClean="0"/>
              <a:t>Inheritance means IS-A relationship. IS-A means a child as similar as parent. We can easily replace the parent class to child class easily.</a:t>
            </a:r>
          </a:p>
          <a:p>
            <a:r>
              <a:rPr dirty="0" lang="en-US" smtClean="0"/>
              <a:t>Its means a class may want to use some feature of the class but when we inherit the class it forces you to use all the features of the particular class. </a:t>
            </a:r>
          </a:p>
          <a:p>
            <a:r>
              <a:rPr dirty="0" lang="en-US" smtClean="0"/>
              <a:t>Lets see in below diagram…</a:t>
            </a:r>
            <a:endParaRPr dirty="0" lang="en-US"/>
          </a:p>
        </p:txBody>
      </p:sp>
      <p:sp>
        <p:nvSpPr>
          <p:cNvPr id="104863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8936" name="Content Placeholder 2"/>
          <p:cNvSpPr>
            <a:spLocks noGrp="1"/>
          </p:cNvSpPr>
          <p:nvPr>
            <p:ph idx="1"/>
          </p:nvPr>
        </p:nvSpPr>
        <p:spPr>
          <a:xfrm>
            <a:off x="0" y="0"/>
            <a:ext cx="9144000" cy="6858000"/>
          </a:xfrm>
        </p:spPr>
        <p:txBody>
          <a:bodyPr>
            <a:normAutofit fontScale="92500" lnSpcReduction="20000"/>
          </a:bodyPr>
          <a:p>
            <a:r>
              <a:rPr dirty="0" lang="en-US" smtClean="0"/>
              <a:t>While creating the object of </a:t>
            </a:r>
            <a:r>
              <a:rPr dirty="0" lang="en-US" err="1" smtClean="0"/>
              <a:t>AlarmFactoryBean</a:t>
            </a:r>
            <a:r>
              <a:rPr dirty="0" lang="en-US" smtClean="0"/>
              <a:t> IOC container will identify the implemented interface and he will call the internal method of the AFB .</a:t>
            </a:r>
          </a:p>
          <a:p>
            <a:r>
              <a:rPr dirty="0" lang="en-US" smtClean="0"/>
              <a:t>Factory bean create a another bean and place into the IOC container.</a:t>
            </a:r>
          </a:p>
          <a:p>
            <a:r>
              <a:rPr dirty="0" lang="en-US" smtClean="0"/>
              <a:t>Actually factory bean for creating an bean were implementation provided by programmer and place that bean into the IOC container.</a:t>
            </a:r>
          </a:p>
          <a:p>
            <a:r>
              <a:rPr dirty="0" lang="en-US" smtClean="0"/>
              <a:t>Internals</a:t>
            </a:r>
          </a:p>
          <a:p>
            <a:pPr lvl="1"/>
            <a:r>
              <a:rPr dirty="0" lang="en-US" smtClean="0"/>
              <a:t>If the programmer provided class is singleton then IOC container will check were object is available with him or not, if it is not then it will call the </a:t>
            </a:r>
            <a:r>
              <a:rPr dirty="0" lang="en-US" err="1" smtClean="0"/>
              <a:t>getObjectType</a:t>
            </a:r>
            <a:r>
              <a:rPr dirty="0" lang="en-US" smtClean="0"/>
              <a:t>() method and after that it will call the </a:t>
            </a:r>
            <a:r>
              <a:rPr dirty="0" lang="en-US" err="1" smtClean="0"/>
              <a:t>getObject</a:t>
            </a:r>
            <a:r>
              <a:rPr dirty="0" lang="en-US" smtClean="0"/>
              <a:t>() to get the Object with corresponding data returns type.</a:t>
            </a:r>
          </a:p>
          <a:p>
            <a:pPr lvl="1"/>
            <a:r>
              <a:rPr dirty="0" lang="en-US" smtClean="0"/>
              <a:t>If programmer provided class is prototype then every time IOC will create new object for corresponding classes, Even we specified internal method as </a:t>
            </a:r>
            <a:r>
              <a:rPr dirty="0" lang="en-US" err="1" smtClean="0"/>
              <a:t>isSingleton</a:t>
            </a:r>
            <a:r>
              <a:rPr dirty="0" lang="en-US" smtClean="0"/>
              <a:t> as  true. </a:t>
            </a:r>
          </a:p>
        </p:txBody>
      </p:sp>
      <p:sp>
        <p:nvSpPr>
          <p:cNvPr id="104893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8938" name="Title 1"/>
          <p:cNvSpPr>
            <a:spLocks noGrp="1"/>
          </p:cNvSpPr>
          <p:nvPr>
            <p:ph type="title"/>
          </p:nvPr>
        </p:nvSpPr>
        <p:spPr>
          <a:xfrm>
            <a:off x="381000" y="0"/>
            <a:ext cx="8229600" cy="334962"/>
          </a:xfrm>
        </p:spPr>
        <p:txBody>
          <a:bodyPr>
            <a:normAutofit fontScale="90000"/>
          </a:bodyPr>
          <a:p>
            <a:r>
              <a:rPr dirty="0" lang="en-US" smtClean="0">
                <a:solidFill>
                  <a:srgbClr val="FF0000"/>
                </a:solidFill>
              </a:rPr>
              <a:t>Hibernate 64</a:t>
            </a:r>
            <a:endParaRPr dirty="0" lang="en-US">
              <a:solidFill>
                <a:srgbClr val="FF0000"/>
              </a:solidFill>
            </a:endParaRPr>
          </a:p>
        </p:txBody>
      </p:sp>
      <p:sp>
        <p:nvSpPr>
          <p:cNvPr id="1048939" name="Content Placeholder 2"/>
          <p:cNvSpPr>
            <a:spLocks noGrp="1"/>
          </p:cNvSpPr>
          <p:nvPr>
            <p:ph idx="1"/>
          </p:nvPr>
        </p:nvSpPr>
        <p:spPr>
          <a:xfrm>
            <a:off x="0" y="457200"/>
            <a:ext cx="9144000" cy="6400800"/>
          </a:xfrm>
        </p:spPr>
        <p:txBody>
          <a:bodyPr>
            <a:normAutofit fontScale="70000" lnSpcReduction="20000"/>
          </a:bodyPr>
          <a:p>
            <a:r>
              <a:rPr dirty="0" lang="en-US" smtClean="0">
                <a:solidFill>
                  <a:srgbClr val="FF0000"/>
                </a:solidFill>
              </a:rPr>
              <a:t>Lifecycle of the object:</a:t>
            </a:r>
          </a:p>
          <a:p>
            <a:pPr lvl="1"/>
            <a:r>
              <a:rPr dirty="0" lang="en-US" smtClean="0"/>
              <a:t>In general every existence has a life or state in there life.</a:t>
            </a:r>
          </a:p>
          <a:p>
            <a:pPr lvl="1"/>
            <a:r>
              <a:rPr dirty="0" lang="en-US" smtClean="0"/>
              <a:t>In programming world also build on top up such kind state which gives more things.</a:t>
            </a:r>
          </a:p>
          <a:p>
            <a:pPr lvl="1"/>
            <a:r>
              <a:rPr dirty="0" lang="en-US" smtClean="0"/>
              <a:t>Every programming language has a support for lifecycle of the object.</a:t>
            </a:r>
          </a:p>
          <a:p>
            <a:pPr lvl="1"/>
            <a:r>
              <a:rPr dirty="0" lang="en-US" smtClean="0"/>
              <a:t>Actually object is represent the structure of the class. And it will allow us to perform some operation.</a:t>
            </a:r>
          </a:p>
          <a:p>
            <a:pPr lvl="1"/>
            <a:r>
              <a:rPr dirty="0" lang="en-US" smtClean="0"/>
              <a:t>There are two state of the object </a:t>
            </a:r>
          </a:p>
          <a:p>
            <a:pPr lvl="2"/>
            <a:r>
              <a:rPr dirty="0" lang="en-US" smtClean="0"/>
              <a:t>Creation /Born state (initial state)</a:t>
            </a:r>
          </a:p>
          <a:p>
            <a:pPr lvl="2"/>
            <a:r>
              <a:rPr dirty="0" lang="en-US" smtClean="0"/>
              <a:t>Destruction /Die state (ending state)</a:t>
            </a:r>
          </a:p>
          <a:p>
            <a:pPr lvl="1"/>
            <a:r>
              <a:rPr dirty="0" lang="en-US" smtClean="0"/>
              <a:t>Every state represent the specific role throughout the life of the object.</a:t>
            </a:r>
          </a:p>
          <a:p>
            <a:pPr lvl="1"/>
            <a:r>
              <a:rPr dirty="0" lang="en-US" smtClean="0"/>
              <a:t>By using new operator we will usually create the object, but some time just after the creation and before used by other one we want to perform some initialization logic, then java has provided one method called as constructor.</a:t>
            </a:r>
          </a:p>
          <a:p>
            <a:pPr lvl="1"/>
            <a:r>
              <a:rPr dirty="0" lang="en-US" smtClean="0"/>
              <a:t>Constructor is the object management lifecycle method.</a:t>
            </a:r>
          </a:p>
          <a:p>
            <a:pPr lvl="1"/>
            <a:r>
              <a:rPr dirty="0" lang="en-US" smtClean="0"/>
              <a:t>It is used for assigning the state of the object for performing the task.</a:t>
            </a:r>
          </a:p>
          <a:p>
            <a:pPr lvl="1"/>
            <a:r>
              <a:rPr dirty="0" lang="en-US" err="1" smtClean="0"/>
              <a:t>Bz</a:t>
            </a:r>
            <a:r>
              <a:rPr dirty="0" lang="en-US" smtClean="0"/>
              <a:t> of that java has provided two method to handle the life cycle of the object.</a:t>
            </a:r>
          </a:p>
          <a:p>
            <a:pPr lvl="2"/>
            <a:r>
              <a:rPr dirty="0" lang="en-US" smtClean="0"/>
              <a:t>Constructor</a:t>
            </a:r>
          </a:p>
          <a:p>
            <a:pPr lvl="2"/>
            <a:r>
              <a:rPr dirty="0" lang="en-US" smtClean="0"/>
              <a:t>Finalize (it is used for realizing the resources which are occupied by the object)</a:t>
            </a:r>
          </a:p>
          <a:p>
            <a:pPr indent="0" lvl="2" marL="914400">
              <a:buNone/>
            </a:pPr>
            <a:r>
              <a:rPr dirty="0" lang="en-US"/>
              <a:t>	</a:t>
            </a:r>
            <a:r>
              <a:rPr dirty="0" lang="en-US" smtClean="0"/>
              <a:t>this method execute when program about to exit / end.  </a:t>
            </a:r>
          </a:p>
          <a:p>
            <a:pPr lvl="1"/>
            <a:endParaRPr dirty="0" lang="en-US"/>
          </a:p>
        </p:txBody>
      </p:sp>
      <p:sp>
        <p:nvSpPr>
          <p:cNvPr id="104894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8941" name="Content Placeholder 2"/>
          <p:cNvSpPr>
            <a:spLocks noGrp="1"/>
          </p:cNvSpPr>
          <p:nvPr>
            <p:ph idx="1"/>
          </p:nvPr>
        </p:nvSpPr>
        <p:spPr>
          <a:xfrm>
            <a:off x="0" y="0"/>
            <a:ext cx="9144000" cy="6858000"/>
          </a:xfrm>
        </p:spPr>
        <p:txBody>
          <a:bodyPr>
            <a:normAutofit fontScale="92500"/>
          </a:bodyPr>
          <a:p>
            <a:r>
              <a:rPr dirty="0" lang="en-US" smtClean="0"/>
              <a:t>Why servlet has its own lifecycle? Why it doesn’t use java lifecycle methods?</a:t>
            </a:r>
          </a:p>
          <a:p>
            <a:pPr lvl="1"/>
            <a:r>
              <a:rPr dirty="0" lang="en-US" smtClean="0"/>
              <a:t>There are some scenario were programmer want to initialize the values at the time of start up of the servlet, but the problem is that we cant take parameterized constructor in servlet, even if we take we can not pass the values to the servlet because every thing managed by servlet container.</a:t>
            </a:r>
          </a:p>
          <a:p>
            <a:pPr lvl="1"/>
            <a:r>
              <a:rPr dirty="0" lang="en-US" smtClean="0"/>
              <a:t>Because of that we can not use same java object life cycle in servlet.</a:t>
            </a:r>
          </a:p>
          <a:p>
            <a:pPr lvl="1"/>
            <a:r>
              <a:rPr dirty="0" lang="en-US" smtClean="0"/>
              <a:t>Servlet has it’s own life cycle to manage the object lifecycle.</a:t>
            </a:r>
          </a:p>
          <a:p>
            <a:pPr lvl="1"/>
            <a:r>
              <a:rPr dirty="0" lang="en-US" smtClean="0"/>
              <a:t>There are two methods  used by servlet container to handle </a:t>
            </a:r>
            <a:r>
              <a:rPr dirty="0" lang="en-US" err="1" smtClean="0"/>
              <a:t>lifycycle</a:t>
            </a:r>
            <a:r>
              <a:rPr dirty="0" lang="en-US" smtClean="0"/>
              <a:t>.</a:t>
            </a:r>
          </a:p>
          <a:p>
            <a:pPr lvl="2"/>
            <a:r>
              <a:rPr dirty="0" lang="en-US" err="1" smtClean="0"/>
              <a:t>Init</a:t>
            </a:r>
            <a:r>
              <a:rPr dirty="0" lang="en-US" smtClean="0"/>
              <a:t>()</a:t>
            </a:r>
          </a:p>
          <a:p>
            <a:pPr lvl="2"/>
            <a:r>
              <a:rPr dirty="0" lang="en-US" smtClean="0"/>
              <a:t>Destroy() </a:t>
            </a:r>
          </a:p>
          <a:p>
            <a:pPr lvl="2"/>
            <a:r>
              <a:rPr dirty="0" lang="en-US" smtClean="0"/>
              <a:t>Service() =&gt; service is the request processer method , it is not for handling the lifecycle of the servlet. </a:t>
            </a:r>
            <a:endParaRPr dirty="0" lang="en-US"/>
          </a:p>
        </p:txBody>
      </p:sp>
      <p:sp>
        <p:nvSpPr>
          <p:cNvPr id="104894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8943" name="Content Placeholder 2"/>
          <p:cNvSpPr>
            <a:spLocks noGrp="1"/>
          </p:cNvSpPr>
          <p:nvPr>
            <p:ph idx="1"/>
          </p:nvPr>
        </p:nvSpPr>
        <p:spPr>
          <a:xfrm>
            <a:off x="0" y="0"/>
            <a:ext cx="9144000" cy="6858000"/>
          </a:xfrm>
        </p:spPr>
        <p:txBody>
          <a:bodyPr/>
          <a:p>
            <a:r>
              <a:rPr dirty="0" lang="en-US" err="1" smtClean="0"/>
              <a:t>Init</a:t>
            </a:r>
            <a:r>
              <a:rPr dirty="0" lang="en-US" smtClean="0"/>
              <a:t>() method is separate for every servlet.</a:t>
            </a:r>
          </a:p>
          <a:p>
            <a:r>
              <a:rPr dirty="0" lang="en-US" err="1" smtClean="0"/>
              <a:t>Init</a:t>
            </a:r>
            <a:r>
              <a:rPr dirty="0" lang="en-US" smtClean="0"/>
              <a:t> is the method which is used for providing the dynamic input to the servlet.</a:t>
            </a:r>
          </a:p>
          <a:p>
            <a:r>
              <a:rPr dirty="0" lang="en-US" smtClean="0"/>
              <a:t>We can configure our input data into </a:t>
            </a:r>
            <a:r>
              <a:rPr dirty="0" lang="en-US" err="1" smtClean="0"/>
              <a:t>init-param</a:t>
            </a:r>
            <a:r>
              <a:rPr dirty="0" lang="en-US" smtClean="0"/>
              <a:t> tag with name and value, which is read by </a:t>
            </a:r>
            <a:r>
              <a:rPr dirty="0" lang="en-US" err="1" smtClean="0"/>
              <a:t>servletConfig</a:t>
            </a:r>
            <a:r>
              <a:rPr dirty="0" lang="en-US"/>
              <a:t> </a:t>
            </a:r>
            <a:r>
              <a:rPr dirty="0" lang="en-US" smtClean="0"/>
              <a:t>object, and assign to the </a:t>
            </a:r>
            <a:r>
              <a:rPr dirty="0" lang="en-US" err="1" smtClean="0"/>
              <a:t>init</a:t>
            </a:r>
            <a:r>
              <a:rPr dirty="0" lang="en-US" smtClean="0"/>
              <a:t> method to use into servlet.</a:t>
            </a:r>
          </a:p>
          <a:p>
            <a:pPr lvl="1"/>
            <a:r>
              <a:rPr dirty="0" lang="en-US" smtClean="0">
                <a:solidFill>
                  <a:srgbClr val="FF0000"/>
                </a:solidFill>
              </a:rPr>
              <a:t>Ex: </a:t>
            </a:r>
            <a:r>
              <a:rPr dirty="0" lang="en-US" err="1" smtClean="0">
                <a:solidFill>
                  <a:srgbClr val="FF0000"/>
                </a:solidFill>
              </a:rPr>
              <a:t>servletConfig</a:t>
            </a:r>
            <a:r>
              <a:rPr dirty="0" lang="en-US" smtClean="0">
                <a:solidFill>
                  <a:srgbClr val="FF0000"/>
                </a:solidFill>
              </a:rPr>
              <a:t> </a:t>
            </a:r>
            <a:r>
              <a:rPr dirty="0" lang="en-US" err="1" smtClean="0">
                <a:solidFill>
                  <a:srgbClr val="FF0000"/>
                </a:solidFill>
              </a:rPr>
              <a:t>config</a:t>
            </a:r>
            <a:r>
              <a:rPr dirty="0" lang="en-US" smtClean="0">
                <a:solidFill>
                  <a:srgbClr val="FF0000"/>
                </a:solidFill>
              </a:rPr>
              <a:t>;</a:t>
            </a:r>
          </a:p>
          <a:p>
            <a:pPr indent="0" lvl="2" marL="914400">
              <a:buNone/>
            </a:pPr>
            <a:r>
              <a:rPr dirty="0" lang="en-US" err="1" smtClean="0">
                <a:solidFill>
                  <a:srgbClr val="FF0000"/>
                </a:solidFill>
              </a:rPr>
              <a:t>Init</a:t>
            </a:r>
            <a:r>
              <a:rPr dirty="0" lang="en-US" smtClean="0">
                <a:solidFill>
                  <a:srgbClr val="FF0000"/>
                </a:solidFill>
              </a:rPr>
              <a:t>(</a:t>
            </a:r>
            <a:r>
              <a:rPr dirty="0" lang="en-US" err="1" smtClean="0">
                <a:solidFill>
                  <a:srgbClr val="FF0000"/>
                </a:solidFill>
              </a:rPr>
              <a:t>servletConfig</a:t>
            </a:r>
            <a:r>
              <a:rPr dirty="0" lang="en-US" smtClean="0">
                <a:solidFill>
                  <a:srgbClr val="FF0000"/>
                </a:solidFill>
              </a:rPr>
              <a:t> </a:t>
            </a:r>
            <a:r>
              <a:rPr dirty="0" lang="en-US" err="1" smtClean="0">
                <a:solidFill>
                  <a:srgbClr val="FF0000"/>
                </a:solidFill>
              </a:rPr>
              <a:t>config</a:t>
            </a:r>
            <a:r>
              <a:rPr dirty="0" lang="en-US" smtClean="0">
                <a:solidFill>
                  <a:srgbClr val="FF0000"/>
                </a:solidFill>
              </a:rPr>
              <a:t>){</a:t>
            </a:r>
          </a:p>
          <a:p>
            <a:pPr indent="0" lvl="2" marL="914400">
              <a:buNone/>
            </a:pPr>
            <a:r>
              <a:rPr dirty="0" lang="en-US">
                <a:solidFill>
                  <a:srgbClr val="FF0000"/>
                </a:solidFill>
              </a:rPr>
              <a:t>	</a:t>
            </a:r>
            <a:r>
              <a:rPr dirty="0" lang="en-US" err="1" smtClean="0">
                <a:solidFill>
                  <a:srgbClr val="FF0000"/>
                </a:solidFill>
              </a:rPr>
              <a:t>this.config</a:t>
            </a:r>
            <a:r>
              <a:rPr dirty="0" lang="en-US" smtClean="0">
                <a:solidFill>
                  <a:srgbClr val="FF0000"/>
                </a:solidFill>
              </a:rPr>
              <a:t> = </a:t>
            </a:r>
            <a:r>
              <a:rPr dirty="0" lang="en-US" err="1" smtClean="0">
                <a:solidFill>
                  <a:srgbClr val="FF0000"/>
                </a:solidFill>
              </a:rPr>
              <a:t>config</a:t>
            </a:r>
            <a:r>
              <a:rPr dirty="0" lang="en-US" smtClean="0">
                <a:solidFill>
                  <a:srgbClr val="FF0000"/>
                </a:solidFill>
              </a:rPr>
              <a:t>;</a:t>
            </a:r>
          </a:p>
          <a:p>
            <a:pPr indent="0" lvl="2" marL="914400">
              <a:buNone/>
            </a:pPr>
            <a:r>
              <a:rPr dirty="0" lang="en-US" smtClean="0">
                <a:solidFill>
                  <a:srgbClr val="FF0000"/>
                </a:solidFill>
              </a:rPr>
              <a:t>}</a:t>
            </a:r>
          </a:p>
          <a:p>
            <a:pPr indent="-457200" marL="571500"/>
            <a:r>
              <a:rPr dirty="0" lang="en-US" smtClean="0"/>
              <a:t>By destroy method we can release the hold objects.</a:t>
            </a:r>
          </a:p>
          <a:p>
            <a:pPr indent="-457200" marL="571500"/>
            <a:endParaRPr dirty="0" lang="en-US"/>
          </a:p>
          <a:p>
            <a:pPr indent="-457200" marL="571500"/>
            <a:endParaRPr dirty="0" lang="en-US" smtClean="0"/>
          </a:p>
        </p:txBody>
      </p:sp>
      <p:sp>
        <p:nvSpPr>
          <p:cNvPr id="104894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8945" name="Content Placeholder 2"/>
          <p:cNvSpPr>
            <a:spLocks noGrp="1"/>
          </p:cNvSpPr>
          <p:nvPr>
            <p:ph idx="1"/>
          </p:nvPr>
        </p:nvSpPr>
        <p:spPr>
          <a:xfrm>
            <a:off x="0" y="0"/>
            <a:ext cx="9144000" cy="6858000"/>
          </a:xfrm>
        </p:spPr>
        <p:txBody>
          <a:bodyPr>
            <a:normAutofit fontScale="92500" lnSpcReduction="20000"/>
          </a:bodyPr>
          <a:p>
            <a:r>
              <a:rPr dirty="0" lang="en-US" smtClean="0">
                <a:solidFill>
                  <a:srgbClr val="FF0000"/>
                </a:solidFill>
              </a:rPr>
              <a:t>Bean Lifecycle:</a:t>
            </a:r>
          </a:p>
          <a:p>
            <a:r>
              <a:rPr dirty="0" lang="en-US" smtClean="0"/>
              <a:t>Spring support both the way of initialization i.e. default and dynamic initialization.</a:t>
            </a:r>
          </a:p>
          <a:p>
            <a:r>
              <a:rPr dirty="0" lang="en-US" smtClean="0"/>
              <a:t>i.e. constructor initialization and setter initialization. Even though spring not supporting java lifecycle. </a:t>
            </a:r>
          </a:p>
          <a:p>
            <a:r>
              <a:rPr dirty="0" lang="en-US" smtClean="0"/>
              <a:t>Why spring has different lifecycle? Why spring not use java lifecycle ?</a:t>
            </a:r>
          </a:p>
          <a:p>
            <a:pPr lvl="1"/>
            <a:r>
              <a:rPr dirty="0" lang="en-US" smtClean="0"/>
              <a:t>There are some situation programmer wanted to do some operation with constructor passes value and setter passed value then by using java lifecycle they can not do.</a:t>
            </a:r>
          </a:p>
          <a:p>
            <a:pPr lvl="1"/>
            <a:r>
              <a:rPr dirty="0" lang="en-US" smtClean="0"/>
              <a:t>spring also has two attribute which will take care of executing the method after creating the object.</a:t>
            </a:r>
          </a:p>
          <a:p>
            <a:pPr lvl="2"/>
            <a:r>
              <a:rPr dirty="0" lang="en-US" err="1" smtClean="0"/>
              <a:t>Init</a:t>
            </a:r>
            <a:r>
              <a:rPr dirty="0" lang="en-US" smtClean="0"/>
              <a:t>-method </a:t>
            </a:r>
          </a:p>
          <a:p>
            <a:pPr lvl="2"/>
            <a:r>
              <a:rPr dirty="0" lang="en-US" smtClean="0"/>
              <a:t>Destroy method</a:t>
            </a:r>
          </a:p>
          <a:p>
            <a:pPr lvl="1"/>
            <a:r>
              <a:rPr dirty="0" lang="en-US" smtClean="0"/>
              <a:t>In spring we can give any name to the method but we have to add that addition configuration into spring bean configuration file.</a:t>
            </a:r>
          </a:p>
          <a:p>
            <a:pPr indent="0" lvl="2" marL="914400">
              <a:buNone/>
            </a:pPr>
            <a:r>
              <a:rPr dirty="0" lang="en-US" smtClean="0"/>
              <a:t> </a:t>
            </a:r>
          </a:p>
        </p:txBody>
      </p:sp>
      <p:sp>
        <p:nvSpPr>
          <p:cNvPr id="104894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pic>
        <p:nvPicPr>
          <p:cNvPr id="2097160"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32982" y="10236"/>
            <a:ext cx="9008583" cy="6847764"/>
          </a:xfrm>
          <a:prstGeom prst="rect"/>
          <a:noFill/>
          <a:ln>
            <a:noFill/>
          </a:ln>
        </p:spPr>
      </p:pic>
      <p:sp>
        <p:nvSpPr>
          <p:cNvPr id="104894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8948" name="Title 1"/>
          <p:cNvSpPr>
            <a:spLocks noGrp="1"/>
          </p:cNvSpPr>
          <p:nvPr>
            <p:ph type="title"/>
          </p:nvPr>
        </p:nvSpPr>
        <p:spPr>
          <a:xfrm>
            <a:off x="457200" y="0"/>
            <a:ext cx="8229600" cy="457200"/>
          </a:xfrm>
        </p:spPr>
        <p:txBody>
          <a:bodyPr>
            <a:normAutofit fontScale="90000"/>
          </a:bodyPr>
          <a:p>
            <a:r>
              <a:rPr dirty="0" lang="en-US" smtClean="0"/>
              <a:t>Spring 65</a:t>
            </a:r>
            <a:endParaRPr dirty="0" lang="en-US"/>
          </a:p>
        </p:txBody>
      </p:sp>
      <p:sp>
        <p:nvSpPr>
          <p:cNvPr id="1048949" name="Content Placeholder 2"/>
          <p:cNvSpPr>
            <a:spLocks noGrp="1"/>
          </p:cNvSpPr>
          <p:nvPr>
            <p:ph idx="1"/>
          </p:nvPr>
        </p:nvSpPr>
        <p:spPr>
          <a:xfrm>
            <a:off x="0" y="609600"/>
            <a:ext cx="9144000" cy="6248400"/>
          </a:xfrm>
        </p:spPr>
        <p:txBody>
          <a:bodyPr/>
          <a:p>
            <a:r>
              <a:rPr dirty="0" lang="en-US" smtClean="0"/>
              <a:t>Garbage Collector </a:t>
            </a:r>
          </a:p>
          <a:p>
            <a:r>
              <a:rPr dirty="0" lang="en-US" smtClean="0"/>
              <a:t>Why </a:t>
            </a:r>
            <a:r>
              <a:rPr dirty="0" lang="en-US" err="1" smtClean="0"/>
              <a:t>jvm</a:t>
            </a:r>
            <a:r>
              <a:rPr dirty="0" lang="en-US" smtClean="0"/>
              <a:t> is not responsible for calling the GC</a:t>
            </a:r>
          </a:p>
          <a:p>
            <a:r>
              <a:rPr dirty="0" lang="en-US" smtClean="0"/>
              <a:t>What is the internal process to invoke GC</a:t>
            </a:r>
          </a:p>
          <a:p>
            <a:r>
              <a:rPr dirty="0" lang="en-US" smtClean="0"/>
              <a:t>What happen when GC under control of JVM</a:t>
            </a:r>
          </a:p>
          <a:p>
            <a:r>
              <a:rPr dirty="0" lang="en-US" smtClean="0"/>
              <a:t>At what time GC will execute </a:t>
            </a:r>
          </a:p>
          <a:p>
            <a:r>
              <a:rPr dirty="0" lang="en-US" smtClean="0"/>
              <a:t>What will be the impact if GC called each and every request?</a:t>
            </a:r>
          </a:p>
          <a:p>
            <a:r>
              <a:rPr dirty="0" lang="en-US" smtClean="0"/>
              <a:t>What is </a:t>
            </a:r>
            <a:r>
              <a:rPr dirty="0" lang="en-US" err="1" smtClean="0"/>
              <a:t>doamen</a:t>
            </a:r>
            <a:r>
              <a:rPr dirty="0" lang="en-US" smtClean="0"/>
              <a:t> thread what is the use of it?</a:t>
            </a:r>
          </a:p>
          <a:p>
            <a:endParaRPr dirty="0" lang="en-US"/>
          </a:p>
        </p:txBody>
      </p:sp>
      <p:sp>
        <p:nvSpPr>
          <p:cNvPr id="104895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48951" name="Title 1"/>
          <p:cNvSpPr>
            <a:spLocks noGrp="1"/>
          </p:cNvSpPr>
          <p:nvPr>
            <p:ph type="title"/>
          </p:nvPr>
        </p:nvSpPr>
        <p:spPr>
          <a:xfrm>
            <a:off x="457200" y="0"/>
            <a:ext cx="8229600" cy="381000"/>
          </a:xfrm>
        </p:spPr>
        <p:txBody>
          <a:bodyPr>
            <a:normAutofit fontScale="90000"/>
          </a:bodyPr>
          <a:p>
            <a:r>
              <a:rPr dirty="0" lang="en-US" smtClean="0"/>
              <a:t>Spring 69</a:t>
            </a:r>
            <a:endParaRPr dirty="0" lang="en-US"/>
          </a:p>
        </p:txBody>
      </p:sp>
      <p:sp>
        <p:nvSpPr>
          <p:cNvPr id="1048952" name="Content Placeholder 2"/>
          <p:cNvSpPr>
            <a:spLocks noGrp="1"/>
          </p:cNvSpPr>
          <p:nvPr>
            <p:ph idx="1"/>
          </p:nvPr>
        </p:nvSpPr>
        <p:spPr>
          <a:xfrm>
            <a:off x="0" y="609600"/>
            <a:ext cx="9144000" cy="6248400"/>
          </a:xfrm>
        </p:spPr>
        <p:txBody>
          <a:bodyPr>
            <a:normAutofit fontScale="92500" lnSpcReduction="10000"/>
          </a:bodyPr>
          <a:p>
            <a:r>
              <a:rPr dirty="0" lang="en-US" smtClean="0">
                <a:solidFill>
                  <a:srgbClr val="FF0000"/>
                </a:solidFill>
              </a:rPr>
              <a:t>Dependency-check:</a:t>
            </a:r>
          </a:p>
          <a:p>
            <a:pPr lvl="1"/>
            <a:r>
              <a:rPr dirty="0" lang="en-US" smtClean="0"/>
              <a:t>Most of the time we going to inject the values via setter and constructor and constructor inject is mandatory.</a:t>
            </a:r>
          </a:p>
          <a:p>
            <a:pPr lvl="1"/>
            <a:r>
              <a:rPr dirty="0" lang="en-US" smtClean="0"/>
              <a:t>Means if a bean contains a constructor then we  have to pass the values then only a object of bean will be created.</a:t>
            </a:r>
          </a:p>
          <a:p>
            <a:pPr lvl="1"/>
            <a:r>
              <a:rPr dirty="0" lang="en-US" smtClean="0"/>
              <a:t>But come to the setter injection it is optional  if we will not provide any value also, IOC container will create the object.</a:t>
            </a:r>
          </a:p>
          <a:p>
            <a:pPr lvl="1"/>
            <a:r>
              <a:rPr dirty="0" lang="en-US" smtClean="0"/>
              <a:t>If </a:t>
            </a:r>
            <a:r>
              <a:rPr dirty="0" lang="en-US"/>
              <a:t> </a:t>
            </a:r>
            <a:r>
              <a:rPr dirty="0" lang="en-US" smtClean="0"/>
              <a:t>we want to make setter also mandatory then spring has provided dependency-check as a additional configuration.</a:t>
            </a:r>
          </a:p>
          <a:p>
            <a:pPr lvl="1"/>
            <a:r>
              <a:rPr dirty="0" lang="en-US" smtClean="0"/>
              <a:t>Dependency-check will make setter inject mandatory by adding additional configuration. There are three modes available which make primitive and object to be mandatory.</a:t>
            </a:r>
          </a:p>
          <a:p>
            <a:pPr lvl="2"/>
            <a:r>
              <a:rPr dirty="0" lang="en-US" smtClean="0">
                <a:solidFill>
                  <a:srgbClr val="FF0000"/>
                </a:solidFill>
              </a:rPr>
              <a:t>MODES:</a:t>
            </a:r>
          </a:p>
          <a:p>
            <a:pPr lvl="3"/>
            <a:r>
              <a:rPr dirty="0" lang="en-US" smtClean="0">
                <a:solidFill>
                  <a:srgbClr val="FF0000"/>
                </a:solidFill>
              </a:rPr>
              <a:t>Simple :- it is for primitives </a:t>
            </a:r>
          </a:p>
          <a:p>
            <a:pPr lvl="3"/>
            <a:r>
              <a:rPr dirty="0" lang="en-US" smtClean="0">
                <a:solidFill>
                  <a:srgbClr val="FF0000"/>
                </a:solidFill>
              </a:rPr>
              <a:t>Object :- it is for Objects</a:t>
            </a:r>
          </a:p>
          <a:p>
            <a:pPr lvl="3"/>
            <a:r>
              <a:rPr dirty="0" lang="en-US" smtClean="0">
                <a:solidFill>
                  <a:srgbClr val="FF0000"/>
                </a:solidFill>
              </a:rPr>
              <a:t>All :- it is for primitives and objects</a:t>
            </a:r>
          </a:p>
        </p:txBody>
      </p:sp>
      <p:sp>
        <p:nvSpPr>
          <p:cNvPr id="1048953"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8954" name="Content Placeholder 2"/>
          <p:cNvSpPr>
            <a:spLocks noGrp="1"/>
          </p:cNvSpPr>
          <p:nvPr>
            <p:ph idx="1"/>
          </p:nvPr>
        </p:nvSpPr>
        <p:spPr>
          <a:xfrm>
            <a:off x="0" y="0"/>
            <a:ext cx="9144000" cy="6858000"/>
          </a:xfrm>
        </p:spPr>
        <p:txBody>
          <a:bodyPr>
            <a:normAutofit fontScale="85000" lnSpcReduction="20000"/>
          </a:bodyPr>
          <a:p>
            <a:r>
              <a:rPr dirty="0" lang="en-US" smtClean="0"/>
              <a:t>IOC container will follow sort of procedure while creating an object when we configured as dependency-check.</a:t>
            </a:r>
          </a:p>
          <a:p>
            <a:pPr lvl="1"/>
            <a:r>
              <a:rPr dirty="0" lang="en-US" smtClean="0"/>
              <a:t>IOC container will take an ID of the configured bean and it will check into in-memory metadata any bean has been configured with given id or not. If ID will be there then it will check the scope of the bean, if it is singleton then it will check the IOC container whether object is there or not, if object is not there then it will check for circular dependency.</a:t>
            </a:r>
          </a:p>
          <a:p>
            <a:pPr lvl="1"/>
            <a:r>
              <a:rPr dirty="0" lang="en-US" smtClean="0"/>
              <a:t>After it will inject all the constructor parameter and it will check setter injection. </a:t>
            </a:r>
          </a:p>
          <a:p>
            <a:pPr lvl="1"/>
            <a:r>
              <a:rPr dirty="0" lang="en-US" smtClean="0"/>
              <a:t>If it is configured with dependency-check then it will check the mode of the dependency-check and along with that it will check corresponding attributes or object will be available or not along with there setters.</a:t>
            </a:r>
          </a:p>
          <a:p>
            <a:pPr lvl="1"/>
            <a:r>
              <a:rPr dirty="0" lang="en-US" smtClean="0"/>
              <a:t>If attributes are there and setter will not be there then it will not inject, as same object also.</a:t>
            </a:r>
          </a:p>
          <a:p>
            <a:pPr lvl="1"/>
            <a:r>
              <a:rPr dirty="0" lang="en-US" smtClean="0"/>
              <a:t>For attributes or object setters are mandatory.</a:t>
            </a:r>
          </a:p>
          <a:p>
            <a:pPr lvl="1"/>
            <a:r>
              <a:rPr dirty="0" lang="en-US" smtClean="0"/>
              <a:t>If setters are there then only it will inject the value.</a:t>
            </a:r>
          </a:p>
          <a:p>
            <a:pPr lvl="1"/>
            <a:r>
              <a:rPr dirty="0" lang="en-US" smtClean="0"/>
              <a:t>It setter has taken but we didn’t provided the value  so the attributes and object get initialized with default value, then IOC container will not create complete object. We will get exception.</a:t>
            </a:r>
            <a:endParaRPr dirty="0" lang="en-US"/>
          </a:p>
        </p:txBody>
      </p:sp>
      <p:sp>
        <p:nvSpPr>
          <p:cNvPr id="104895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8956" name="Title 1"/>
          <p:cNvSpPr>
            <a:spLocks noGrp="1"/>
          </p:cNvSpPr>
          <p:nvPr>
            <p:ph type="title"/>
          </p:nvPr>
        </p:nvSpPr>
        <p:spPr>
          <a:xfrm>
            <a:off x="457200" y="0"/>
            <a:ext cx="8229600" cy="457200"/>
          </a:xfrm>
        </p:spPr>
        <p:txBody>
          <a:bodyPr>
            <a:normAutofit fontScale="90000"/>
          </a:bodyPr>
          <a:p>
            <a:r>
              <a:rPr dirty="0" lang="en-US" smtClean="0"/>
              <a:t>Spring 70,71</a:t>
            </a:r>
            <a:endParaRPr dirty="0" lang="en-US"/>
          </a:p>
        </p:txBody>
      </p:sp>
      <p:sp>
        <p:nvSpPr>
          <p:cNvPr id="1048957" name="Content Placeholder 2"/>
          <p:cNvSpPr>
            <a:spLocks noGrp="1"/>
          </p:cNvSpPr>
          <p:nvPr>
            <p:ph idx="1"/>
          </p:nvPr>
        </p:nvSpPr>
        <p:spPr>
          <a:xfrm>
            <a:off x="0" y="609600"/>
            <a:ext cx="9144000" cy="6172200"/>
          </a:xfrm>
        </p:spPr>
        <p:txBody>
          <a:bodyPr>
            <a:normAutofit fontScale="70000" lnSpcReduction="20000"/>
          </a:bodyPr>
          <a:p>
            <a:r>
              <a:rPr dirty="0" lang="en-US" smtClean="0">
                <a:solidFill>
                  <a:srgbClr val="FF0000"/>
                </a:solidFill>
              </a:rPr>
              <a:t>Depends on:</a:t>
            </a:r>
          </a:p>
          <a:p>
            <a:r>
              <a:rPr dirty="0" lang="en-US"/>
              <a:t>Cache:</a:t>
            </a:r>
          </a:p>
          <a:p>
            <a:pPr lvl="1"/>
            <a:r>
              <a:rPr dirty="0" lang="en-US"/>
              <a:t>Cache is used for storing the data in it. So we are avoiding the round trips to visiting the DB every time and storing the data into the cache.</a:t>
            </a:r>
          </a:p>
          <a:p>
            <a:pPr lvl="1"/>
            <a:r>
              <a:rPr dirty="0" lang="en-US"/>
              <a:t>Cache improve the performance of the application.</a:t>
            </a:r>
          </a:p>
          <a:p>
            <a:pPr lvl="1"/>
            <a:r>
              <a:rPr dirty="0" lang="en-US">
                <a:solidFill>
                  <a:srgbClr val="FF0000"/>
                </a:solidFill>
              </a:rPr>
              <a:t>When to use the cache?</a:t>
            </a:r>
          </a:p>
          <a:p>
            <a:pPr lvl="2"/>
            <a:r>
              <a:rPr dirty="0" lang="en-US"/>
              <a:t>There are several places we can use the cache.</a:t>
            </a:r>
          </a:p>
          <a:p>
            <a:pPr lvl="2"/>
            <a:r>
              <a:rPr dirty="0" lang="en-US"/>
              <a:t>If data is common for throughout the application then go to cache concept.</a:t>
            </a:r>
          </a:p>
          <a:p>
            <a:pPr lvl="2"/>
            <a:r>
              <a:rPr dirty="0" lang="en-US"/>
              <a:t>If we want to shared the data among the application then use cache.</a:t>
            </a:r>
          </a:p>
          <a:p>
            <a:pPr lvl="2"/>
            <a:r>
              <a:rPr dirty="0" lang="en-US"/>
              <a:t>Every class with in the application can access the cache class and </a:t>
            </a:r>
            <a:r>
              <a:rPr dirty="0" lang="en-US" smtClean="0"/>
              <a:t>can </a:t>
            </a:r>
            <a:r>
              <a:rPr dirty="0" lang="en-US"/>
              <a:t>use the data.</a:t>
            </a:r>
          </a:p>
          <a:p>
            <a:pPr lvl="2"/>
            <a:r>
              <a:rPr dirty="0" lang="en-US"/>
              <a:t>Most of the time cache must be singleton only.</a:t>
            </a:r>
          </a:p>
          <a:p>
            <a:pPr lvl="2"/>
            <a:r>
              <a:rPr dirty="0" lang="en-US" err="1"/>
              <a:t>B’z</a:t>
            </a:r>
            <a:r>
              <a:rPr dirty="0" lang="en-US"/>
              <a:t> data remain same for every request then there is no need to create an multiple object of the class.</a:t>
            </a:r>
          </a:p>
          <a:p>
            <a:pPr lvl="2"/>
            <a:r>
              <a:rPr dirty="0" lang="en-US"/>
              <a:t>Using  cache we going to avoid duplication logic as part of the application.</a:t>
            </a:r>
          </a:p>
          <a:p>
            <a:pPr lvl="2"/>
            <a:r>
              <a:rPr dirty="0" lang="en-US"/>
              <a:t>Actually in cache data will be stored in the form of key and value.</a:t>
            </a:r>
          </a:p>
          <a:p>
            <a:pPr lvl="2"/>
            <a:r>
              <a:rPr dirty="0" lang="en-US"/>
              <a:t>It may help in organizing the data.</a:t>
            </a:r>
          </a:p>
          <a:p>
            <a:pPr lvl="2"/>
            <a:r>
              <a:rPr dirty="0" lang="en-US"/>
              <a:t>A cache contains other member methods also which going to shared the state of the object in it.</a:t>
            </a:r>
          </a:p>
          <a:p>
            <a:pPr lvl="2"/>
            <a:r>
              <a:rPr dirty="0" lang="en-US"/>
              <a:t>Cache can has multiple method to add, retrieve and to check the data.</a:t>
            </a:r>
            <a:endParaRPr dirty="0" lang="en-US" smtClean="0"/>
          </a:p>
          <a:p>
            <a:pPr lvl="2"/>
            <a:r>
              <a:rPr dirty="0" lang="en-US" smtClean="0"/>
              <a:t>Cache should not contains business related logic.</a:t>
            </a:r>
            <a:endParaRPr dirty="0" lang="en-US"/>
          </a:p>
        </p:txBody>
      </p:sp>
      <p:sp>
        <p:nvSpPr>
          <p:cNvPr id="1048958"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8640" name="Rectangle 3"/>
          <p:cNvSpPr/>
          <p:nvPr/>
        </p:nvSpPr>
        <p:spPr>
          <a:xfrm>
            <a:off x="1219200" y="2937164"/>
            <a:ext cx="6553200" cy="415636"/>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1" name="Content Placeholder 2"/>
          <p:cNvSpPr>
            <a:spLocks noGrp="1"/>
          </p:cNvSpPr>
          <p:nvPr>
            <p:ph idx="1"/>
          </p:nvPr>
        </p:nvSpPr>
        <p:spPr>
          <a:xfrm>
            <a:off x="457200" y="304800"/>
            <a:ext cx="8229600" cy="5821363"/>
          </a:xfrm>
        </p:spPr>
        <p:txBody>
          <a:bodyPr>
            <a:normAutofit/>
          </a:bodyPr>
          <a:p>
            <a:pPr indent="0" lvl="2" marL="914400">
              <a:buNone/>
            </a:pPr>
            <a:r>
              <a:rPr dirty="0" lang="en-US" smtClean="0"/>
              <a:t>			A</a:t>
            </a:r>
          </a:p>
          <a:p>
            <a:pPr indent="0" lvl="2" marL="914400">
              <a:buNone/>
            </a:pPr>
            <a:endParaRPr dirty="0" lang="en-US" smtClean="0"/>
          </a:p>
          <a:p>
            <a:pPr indent="0" lvl="2" marL="914400">
              <a:buNone/>
            </a:pPr>
            <a:endParaRPr dirty="0" lang="en-US"/>
          </a:p>
          <a:p>
            <a:pPr indent="0" lvl="2" marL="914400">
              <a:buNone/>
            </a:pPr>
            <a:endParaRPr dirty="0" lang="en-US"/>
          </a:p>
          <a:p>
            <a:pPr indent="0" lvl="2" marL="914400">
              <a:buNone/>
            </a:pPr>
            <a:r>
              <a:rPr dirty="0" lang="en-US" smtClean="0"/>
              <a:t>B			C			D</a:t>
            </a:r>
          </a:p>
          <a:p>
            <a:pPr indent="0" lvl="2" marL="914400">
              <a:buNone/>
            </a:pPr>
            <a:r>
              <a:rPr dirty="0" lang="en-US" smtClean="0"/>
              <a:t>M1()			m2()			m3()</a:t>
            </a:r>
          </a:p>
          <a:p>
            <a:pPr indent="0" lvl="2" marL="914400">
              <a:buNone/>
            </a:pPr>
            <a:r>
              <a:rPr dirty="0" lang="en-US"/>
              <a:t>m</a:t>
            </a:r>
            <a:r>
              <a:rPr dirty="0" lang="en-US" smtClean="0"/>
              <a:t>4()			m4()			m4()</a:t>
            </a:r>
          </a:p>
          <a:p>
            <a:pPr indent="0" lvl="2" marL="914400">
              <a:buNone/>
            </a:pPr>
            <a:endParaRPr dirty="0" lang="en-US" smtClean="0"/>
          </a:p>
          <a:p>
            <a:pPr indent="0" lvl="2" marL="914400">
              <a:buNone/>
            </a:pPr>
            <a:r>
              <a:rPr dirty="0" lang="en-US" smtClean="0"/>
              <a:t>In the above structure  m4() method duplicate in all the classes. Better to keep the method in one class and inherit that class to all other classes. Let see below structure how to avoid the duplicate method in the classes.</a:t>
            </a:r>
          </a:p>
        </p:txBody>
      </p:sp>
      <p:sp>
        <p:nvSpPr>
          <p:cNvPr id="104864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8959" name="Content Placeholder 2"/>
          <p:cNvSpPr>
            <a:spLocks noGrp="1"/>
          </p:cNvSpPr>
          <p:nvPr>
            <p:ph idx="1"/>
          </p:nvPr>
        </p:nvSpPr>
        <p:spPr>
          <a:xfrm>
            <a:off x="0" y="0"/>
            <a:ext cx="9144000" cy="6858000"/>
          </a:xfrm>
        </p:spPr>
        <p:txBody>
          <a:bodyPr>
            <a:normAutofit fontScale="92500" lnSpcReduction="10000"/>
          </a:bodyPr>
          <a:p>
            <a:r>
              <a:rPr dirty="0" lang="en-US" smtClean="0"/>
              <a:t>If 5 classes are there they want to use the data which is available into the cache.</a:t>
            </a:r>
          </a:p>
          <a:p>
            <a:r>
              <a:rPr dirty="0" lang="en-US" smtClean="0"/>
              <a:t>Each class has to check data is available into cache or not, if not he has to load the data, means each class end up with writing the checking the data is available or not  and if not it will load the data.</a:t>
            </a:r>
          </a:p>
          <a:p>
            <a:r>
              <a:rPr dirty="0" lang="en-US" smtClean="0"/>
              <a:t>Means the same code going to write into all the classes which is not good best practice.</a:t>
            </a:r>
          </a:p>
          <a:p>
            <a:r>
              <a:rPr dirty="0" lang="en-US" smtClean="0"/>
              <a:t>To avoid such kind of problems we can write the same code in one place which is going to shared across the application i.e. cache.</a:t>
            </a:r>
          </a:p>
          <a:p>
            <a:r>
              <a:rPr dirty="0" lang="en-US" smtClean="0"/>
              <a:t>If we going to write the code within cache is it wrathful  or not ? Actually every class get the data from cache then it is wrathful, but there are bunch of problems when we write the code into cache.</a:t>
            </a:r>
            <a:endParaRPr dirty="0" lang="en-US"/>
          </a:p>
        </p:txBody>
      </p:sp>
      <p:sp>
        <p:nvSpPr>
          <p:cNvPr id="104896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438" name=""/>
        <p:cNvGrpSpPr/>
        <p:nvPr/>
      </p:nvGrpSpPr>
      <p:grpSpPr>
        <a:xfrm>
          <a:off x="0" y="0"/>
          <a:ext cx="0" cy="0"/>
          <a:chOff x="0" y="0"/>
          <a:chExt cx="0" cy="0"/>
        </a:xfrm>
      </p:grpSpPr>
      <p:sp>
        <p:nvSpPr>
          <p:cNvPr id="1048961" name="Content Placeholder 2"/>
          <p:cNvSpPr>
            <a:spLocks noGrp="1"/>
          </p:cNvSpPr>
          <p:nvPr>
            <p:ph idx="1"/>
          </p:nvPr>
        </p:nvSpPr>
        <p:spPr>
          <a:xfrm>
            <a:off x="0" y="0"/>
            <a:ext cx="9144000" cy="6858000"/>
          </a:xfrm>
        </p:spPr>
        <p:txBody>
          <a:bodyPr>
            <a:normAutofit/>
          </a:bodyPr>
          <a:p>
            <a:pPr indent="0" marL="0">
              <a:buNone/>
            </a:pPr>
            <a:r>
              <a:rPr dirty="0" lang="en-US" smtClean="0">
                <a:solidFill>
                  <a:srgbClr val="FF0000"/>
                </a:solidFill>
              </a:rPr>
              <a:t>Why we should not write loading logic into cache?</a:t>
            </a:r>
          </a:p>
          <a:p>
            <a:pPr lvl="1"/>
            <a:r>
              <a:rPr dirty="0" lang="en-US" smtClean="0"/>
              <a:t>There are several problems available when we going to write logic into cache </a:t>
            </a:r>
          </a:p>
          <a:p>
            <a:pPr lvl="2"/>
            <a:r>
              <a:rPr dirty="0" lang="en-US" smtClean="0"/>
              <a:t>We going to expose the internal resource system .</a:t>
            </a:r>
          </a:p>
          <a:p>
            <a:pPr lvl="2"/>
            <a:r>
              <a:rPr dirty="0" lang="en-US" smtClean="0"/>
              <a:t>If there is change into resource system then whole application going to impact, </a:t>
            </a:r>
            <a:r>
              <a:rPr dirty="0" lang="en-US" err="1" smtClean="0"/>
              <a:t>b’z</a:t>
            </a:r>
            <a:r>
              <a:rPr dirty="0" lang="en-US" smtClean="0"/>
              <a:t> cache is the one of the place were every one going to access the data from the cache.</a:t>
            </a:r>
          </a:p>
          <a:p>
            <a:pPr lvl="2"/>
            <a:r>
              <a:rPr dirty="0" lang="en-US" smtClean="0"/>
              <a:t>If there are multiple outsources are available then to get the data from multiple sources and writing the logic for loading it is very clumsy/hard.</a:t>
            </a:r>
          </a:p>
          <a:p>
            <a:pPr lvl="2"/>
            <a:r>
              <a:rPr dirty="0" lang="en-US" smtClean="0"/>
              <a:t>Even though we prepared to write the logic, we have to face problems like if there is problem with one outsource will going to impact all the class which are related to other outsource also.</a:t>
            </a:r>
          </a:p>
          <a:p>
            <a:pPr lvl="2"/>
            <a:r>
              <a:rPr dirty="0" lang="en-US" smtClean="0"/>
              <a:t>We should not write the business logic into the cache. Actually cache made for storing the data and retrieving the data.</a:t>
            </a:r>
          </a:p>
          <a:p>
            <a:pPr lvl="2"/>
            <a:endParaRPr dirty="0" lang="en-US"/>
          </a:p>
        </p:txBody>
      </p:sp>
      <p:sp>
        <p:nvSpPr>
          <p:cNvPr id="104896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439" name=""/>
        <p:cNvGrpSpPr/>
        <p:nvPr/>
      </p:nvGrpSpPr>
      <p:grpSpPr>
        <a:xfrm>
          <a:off x="0" y="0"/>
          <a:ext cx="0" cy="0"/>
          <a:chOff x="0" y="0"/>
          <a:chExt cx="0" cy="0"/>
        </a:xfrm>
      </p:grpSpPr>
      <p:sp>
        <p:nvSpPr>
          <p:cNvPr id="1048963" name="Content Placeholder 2"/>
          <p:cNvSpPr>
            <a:spLocks noGrp="1"/>
          </p:cNvSpPr>
          <p:nvPr>
            <p:ph idx="1"/>
          </p:nvPr>
        </p:nvSpPr>
        <p:spPr>
          <a:xfrm>
            <a:off x="0" y="0"/>
            <a:ext cx="9144000" cy="6858000"/>
          </a:xfrm>
        </p:spPr>
        <p:txBody>
          <a:bodyPr>
            <a:normAutofit fontScale="85000" lnSpcReduction="20000"/>
          </a:bodyPr>
          <a:p>
            <a:r>
              <a:rPr dirty="0" lang="en-US" smtClean="0"/>
              <a:t>One of the best practice is should not write the logic into constructor because once constructor will execute we unable to call next time, to call the constructor we have to re-execute application. We can avoid above problem by writing code into one of the method and call that method from the constructor, if there is change into the data we can recall that method to get latest data.</a:t>
            </a:r>
          </a:p>
          <a:p>
            <a:pPr lvl="1"/>
            <a:r>
              <a:rPr dirty="0" lang="en-US" smtClean="0"/>
              <a:t>Ex:</a:t>
            </a:r>
          </a:p>
          <a:p>
            <a:pPr indent="0" lvl="2" marL="914400">
              <a:buNone/>
            </a:pPr>
            <a:r>
              <a:rPr dirty="0" lang="en-US" smtClean="0">
                <a:solidFill>
                  <a:srgbClr val="FF0000"/>
                </a:solidFill>
              </a:rPr>
              <a:t>Cache{</a:t>
            </a:r>
          </a:p>
          <a:p>
            <a:pPr indent="0" lvl="2" marL="914400">
              <a:buNone/>
            </a:pPr>
            <a:r>
              <a:rPr dirty="0" lang="en-US" smtClean="0">
                <a:solidFill>
                  <a:srgbClr val="FF0000"/>
                </a:solidFill>
              </a:rPr>
              <a:t>	</a:t>
            </a:r>
            <a:r>
              <a:rPr dirty="0" lang="en-US" err="1" smtClean="0">
                <a:solidFill>
                  <a:srgbClr val="FF0000"/>
                </a:solidFill>
              </a:rPr>
              <a:t>init</a:t>
            </a:r>
            <a:r>
              <a:rPr dirty="0" lang="en-US" smtClean="0">
                <a:solidFill>
                  <a:srgbClr val="FF0000"/>
                </a:solidFill>
              </a:rPr>
              <a:t>();</a:t>
            </a:r>
            <a:endParaRPr dirty="0" lang="en-US">
              <a:solidFill>
                <a:srgbClr val="FF0000"/>
              </a:solidFill>
            </a:endParaRPr>
          </a:p>
          <a:p>
            <a:pPr indent="0" lvl="2" marL="914400">
              <a:buNone/>
            </a:pPr>
            <a:r>
              <a:rPr dirty="0" lang="en-US" smtClean="0">
                <a:solidFill>
                  <a:srgbClr val="FF0000"/>
                </a:solidFill>
              </a:rPr>
              <a:t>}</a:t>
            </a:r>
          </a:p>
          <a:p>
            <a:pPr indent="0" lvl="2" marL="914400">
              <a:buNone/>
            </a:pPr>
            <a:r>
              <a:rPr dirty="0" lang="en-US" smtClean="0">
                <a:solidFill>
                  <a:srgbClr val="FF0000"/>
                </a:solidFill>
              </a:rPr>
              <a:t>Public void </a:t>
            </a:r>
            <a:r>
              <a:rPr dirty="0" lang="en-US" err="1" smtClean="0">
                <a:solidFill>
                  <a:srgbClr val="FF0000"/>
                </a:solidFill>
              </a:rPr>
              <a:t>init</a:t>
            </a:r>
            <a:r>
              <a:rPr dirty="0" lang="en-US" smtClean="0">
                <a:solidFill>
                  <a:srgbClr val="FF0000"/>
                </a:solidFill>
              </a:rPr>
              <a:t>(){</a:t>
            </a:r>
          </a:p>
          <a:p>
            <a:pPr indent="0" lvl="2" marL="914400">
              <a:buNone/>
            </a:pPr>
            <a:r>
              <a:rPr dirty="0" lang="en-US" smtClean="0">
                <a:solidFill>
                  <a:srgbClr val="FF0000"/>
                </a:solidFill>
              </a:rPr>
              <a:t>     //logic for getting data</a:t>
            </a:r>
            <a:endParaRPr dirty="0" lang="en-US">
              <a:solidFill>
                <a:srgbClr val="FF0000"/>
              </a:solidFill>
            </a:endParaRPr>
          </a:p>
          <a:p>
            <a:pPr indent="0" lvl="2" marL="914400">
              <a:buNone/>
            </a:pPr>
            <a:r>
              <a:rPr dirty="0" lang="en-US" smtClean="0">
                <a:solidFill>
                  <a:srgbClr val="FF0000"/>
                </a:solidFill>
              </a:rPr>
              <a:t>}</a:t>
            </a:r>
          </a:p>
          <a:p>
            <a:pPr indent="0" lvl="2" marL="914400">
              <a:buNone/>
            </a:pPr>
            <a:endParaRPr dirty="0" lang="en-US"/>
          </a:p>
          <a:p>
            <a:pPr indent="-457200" marL="571500"/>
            <a:r>
              <a:rPr dirty="0" lang="en-US" smtClean="0"/>
              <a:t>So up to this we got we should not write the loading logic into the cache.</a:t>
            </a:r>
          </a:p>
          <a:p>
            <a:pPr indent="-457200" marL="571500"/>
            <a:r>
              <a:rPr dirty="0" lang="en-US" smtClean="0"/>
              <a:t>But we have to write logic some where else where all the application can use it.</a:t>
            </a:r>
          </a:p>
          <a:p>
            <a:pPr indent="-457200" marL="571500"/>
            <a:r>
              <a:rPr dirty="0" lang="en-US" smtClean="0"/>
              <a:t>So </a:t>
            </a:r>
            <a:r>
              <a:rPr dirty="0" lang="en-US" err="1" smtClean="0"/>
              <a:t>CacheManager</a:t>
            </a:r>
            <a:r>
              <a:rPr dirty="0" lang="en-US" smtClean="0"/>
              <a:t> came to feature.  </a:t>
            </a:r>
          </a:p>
        </p:txBody>
      </p:sp>
      <p:sp>
        <p:nvSpPr>
          <p:cNvPr id="104896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48965" name="Content Placeholder 2"/>
          <p:cNvSpPr>
            <a:spLocks noGrp="1"/>
          </p:cNvSpPr>
          <p:nvPr>
            <p:ph idx="1"/>
          </p:nvPr>
        </p:nvSpPr>
        <p:spPr>
          <a:xfrm>
            <a:off x="0" y="0"/>
            <a:ext cx="9144000" cy="6858000"/>
          </a:xfrm>
        </p:spPr>
        <p:txBody>
          <a:bodyPr>
            <a:normAutofit fontScale="92500" lnSpcReduction="20000"/>
          </a:bodyPr>
          <a:p>
            <a:r>
              <a:rPr dirty="0" lang="en-US" err="1" smtClean="0"/>
              <a:t>CacheManager</a:t>
            </a:r>
            <a:r>
              <a:rPr dirty="0" lang="en-US" smtClean="0"/>
              <a:t>:</a:t>
            </a:r>
          </a:p>
          <a:p>
            <a:pPr lvl="1"/>
            <a:r>
              <a:rPr dirty="0" lang="en-US" err="1" smtClean="0"/>
              <a:t>CacheManager</a:t>
            </a:r>
            <a:r>
              <a:rPr dirty="0" lang="en-US" smtClean="0"/>
              <a:t> is the class who going to manage all the problems. But even </a:t>
            </a:r>
            <a:r>
              <a:rPr dirty="0" lang="en-US" err="1" smtClean="0"/>
              <a:t>CacheManager</a:t>
            </a:r>
            <a:r>
              <a:rPr dirty="0" lang="en-US" smtClean="0"/>
              <a:t> also has to write same loading logic in it.</a:t>
            </a:r>
          </a:p>
          <a:p>
            <a:pPr lvl="1"/>
            <a:r>
              <a:rPr dirty="0" lang="en-US" smtClean="0"/>
              <a:t>Again </a:t>
            </a:r>
            <a:r>
              <a:rPr dirty="0" lang="en-US" err="1" smtClean="0"/>
              <a:t>cacheManager</a:t>
            </a:r>
            <a:r>
              <a:rPr dirty="0" lang="en-US" smtClean="0"/>
              <a:t> also has to fall into the same problems like cache class, but </a:t>
            </a:r>
            <a:r>
              <a:rPr dirty="0" lang="en-US" err="1" smtClean="0"/>
              <a:t>CacheManager</a:t>
            </a:r>
            <a:r>
              <a:rPr dirty="0" lang="en-US" smtClean="0"/>
              <a:t> not only manages the loading logic it has to manage other prospective logic also, ex: making sure data should be in correct manager …</a:t>
            </a:r>
          </a:p>
          <a:p>
            <a:pPr lvl="1"/>
            <a:r>
              <a:rPr dirty="0" lang="en-US" err="1" smtClean="0"/>
              <a:t>cacheManager</a:t>
            </a:r>
            <a:r>
              <a:rPr dirty="0" lang="en-US" smtClean="0"/>
              <a:t> will perform verification, validation, accuracy and all other jobs also.  </a:t>
            </a:r>
          </a:p>
          <a:p>
            <a:pPr lvl="1"/>
            <a:r>
              <a:rPr dirty="0" lang="en-US" err="1" smtClean="0"/>
              <a:t>CacheManager</a:t>
            </a:r>
            <a:r>
              <a:rPr dirty="0" lang="en-US" smtClean="0"/>
              <a:t> will not load the data from the corresponding source system it will call other classes to load the data from resource system.</a:t>
            </a:r>
          </a:p>
          <a:p>
            <a:pPr lvl="1"/>
            <a:r>
              <a:rPr dirty="0" lang="en-US" smtClean="0"/>
              <a:t>Once they loaded, </a:t>
            </a:r>
            <a:r>
              <a:rPr dirty="0" lang="en-US" err="1" smtClean="0"/>
              <a:t>CacheManager</a:t>
            </a:r>
            <a:r>
              <a:rPr dirty="0" lang="en-US" smtClean="0"/>
              <a:t> will take the data and it will perform some operation to make sure data in usable format and it will stored into the cache.</a:t>
            </a:r>
          </a:p>
          <a:p>
            <a:pPr lvl="1"/>
            <a:r>
              <a:rPr dirty="0" lang="en-US" smtClean="0"/>
              <a:t>Means now other classes need not be worry about parsing the data in each and every class they can use directly. </a:t>
            </a:r>
          </a:p>
          <a:p>
            <a:pPr lvl="1"/>
            <a:endParaRPr dirty="0" lang="en-US"/>
          </a:p>
        </p:txBody>
      </p:sp>
      <p:sp>
        <p:nvSpPr>
          <p:cNvPr id="104896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441" name=""/>
        <p:cNvGrpSpPr/>
        <p:nvPr/>
      </p:nvGrpSpPr>
      <p:grpSpPr>
        <a:xfrm>
          <a:off x="0" y="0"/>
          <a:ext cx="0" cy="0"/>
          <a:chOff x="0" y="0"/>
          <a:chExt cx="0" cy="0"/>
        </a:xfrm>
      </p:grpSpPr>
      <p:pic>
        <p:nvPicPr>
          <p:cNvPr id="2097161"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53454"/>
            <a:ext cx="4495799" cy="6835254"/>
          </a:xfrm>
          <a:prstGeom prst="rect"/>
          <a:noFill/>
          <a:ln>
            <a:noFill/>
          </a:ln>
        </p:spPr>
      </p:pic>
      <p:sp>
        <p:nvSpPr>
          <p:cNvPr id="104896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442" name=""/>
        <p:cNvGrpSpPr/>
        <p:nvPr/>
      </p:nvGrpSpPr>
      <p:grpSpPr>
        <a:xfrm>
          <a:off x="0" y="0"/>
          <a:ext cx="0" cy="0"/>
          <a:chOff x="0" y="0"/>
          <a:chExt cx="0" cy="0"/>
        </a:xfrm>
      </p:grpSpPr>
      <p:sp>
        <p:nvSpPr>
          <p:cNvPr id="1048968" name="Title 1"/>
          <p:cNvSpPr>
            <a:spLocks noGrp="1"/>
          </p:cNvSpPr>
          <p:nvPr>
            <p:ph type="title"/>
          </p:nvPr>
        </p:nvSpPr>
        <p:spPr>
          <a:xfrm>
            <a:off x="457200" y="0"/>
            <a:ext cx="8229600" cy="381000"/>
          </a:xfrm>
        </p:spPr>
        <p:txBody>
          <a:bodyPr>
            <a:normAutofit fontScale="90000"/>
          </a:bodyPr>
          <a:p>
            <a:r>
              <a:rPr dirty="0" lang="en-US" smtClean="0">
                <a:solidFill>
                  <a:srgbClr val="FF0000"/>
                </a:solidFill>
              </a:rPr>
              <a:t>Spring 73,74,75</a:t>
            </a:r>
            <a:endParaRPr dirty="0" lang="en-US">
              <a:solidFill>
                <a:srgbClr val="FF0000"/>
              </a:solidFill>
            </a:endParaRPr>
          </a:p>
        </p:txBody>
      </p:sp>
      <p:sp>
        <p:nvSpPr>
          <p:cNvPr id="1048969" name="Content Placeholder 2"/>
          <p:cNvSpPr>
            <a:spLocks noGrp="1"/>
          </p:cNvSpPr>
          <p:nvPr>
            <p:ph idx="1"/>
          </p:nvPr>
        </p:nvSpPr>
        <p:spPr>
          <a:xfrm>
            <a:off x="0" y="533400"/>
            <a:ext cx="9144000" cy="6324600"/>
          </a:xfrm>
        </p:spPr>
        <p:txBody>
          <a:bodyPr>
            <a:normAutofit fontScale="70000" lnSpcReduction="20000"/>
          </a:bodyPr>
          <a:p>
            <a:r>
              <a:rPr dirty="0" lang="en-US" smtClean="0"/>
              <a:t>To solve the above problem we have to use one of the design pattern which is accessor design pattern.</a:t>
            </a:r>
          </a:p>
          <a:p>
            <a:r>
              <a:rPr dirty="0" lang="en-US" smtClean="0">
                <a:solidFill>
                  <a:srgbClr val="FF0000"/>
                </a:solidFill>
              </a:rPr>
              <a:t>Accessor Design Pattern </a:t>
            </a:r>
            <a:r>
              <a:rPr dirty="0" lang="en-US" smtClean="0"/>
              <a:t>:</a:t>
            </a:r>
          </a:p>
          <a:p>
            <a:pPr lvl="1"/>
            <a:r>
              <a:rPr dirty="0" lang="en-US" smtClean="0"/>
              <a:t>It is the one of the Design Pattern which going to interact with the underlying database to load the data.</a:t>
            </a:r>
            <a:endParaRPr dirty="0" lang="en-US"/>
          </a:p>
          <a:p>
            <a:pPr lvl="1"/>
            <a:r>
              <a:rPr dirty="0" lang="en-US" smtClean="0"/>
              <a:t>ADP is one of the way we can improve the performance of the application,  actually it will used with core requirement.</a:t>
            </a:r>
          </a:p>
          <a:p>
            <a:pPr lvl="1"/>
            <a:r>
              <a:rPr dirty="0" lang="en-US" smtClean="0"/>
              <a:t>There are multiple accessor which are talking to underlying databases or filesystem.</a:t>
            </a:r>
          </a:p>
          <a:p>
            <a:pPr lvl="1"/>
            <a:r>
              <a:rPr dirty="0" lang="en-US" smtClean="0"/>
              <a:t>So </a:t>
            </a:r>
            <a:r>
              <a:rPr dirty="0" lang="en-US" err="1" smtClean="0"/>
              <a:t>cacheManager</a:t>
            </a:r>
            <a:r>
              <a:rPr dirty="0" lang="en-US" smtClean="0"/>
              <a:t> has to talk to every accessor to get the data from the particular accessor. If </a:t>
            </a:r>
            <a:r>
              <a:rPr dirty="0" lang="en-US" err="1" smtClean="0"/>
              <a:t>cacheManager</a:t>
            </a:r>
            <a:r>
              <a:rPr dirty="0" lang="en-US" smtClean="0"/>
              <a:t> talking to every accessor then he has to check every time data is available into the cache or not it not it has to get the data from accessor.</a:t>
            </a:r>
          </a:p>
          <a:p>
            <a:pPr lvl="1"/>
            <a:r>
              <a:rPr dirty="0" lang="en-US" smtClean="0"/>
              <a:t>To avoid  repeated checks we have to use one abstract class which has common requirement logic for checking and loading the data into the </a:t>
            </a:r>
            <a:r>
              <a:rPr dirty="0" lang="en-US" err="1" smtClean="0"/>
              <a:t>cacheManager</a:t>
            </a:r>
            <a:r>
              <a:rPr dirty="0" lang="en-US" smtClean="0"/>
              <a:t> and </a:t>
            </a:r>
            <a:r>
              <a:rPr dirty="0" lang="en-US" err="1" smtClean="0"/>
              <a:t>checkManager</a:t>
            </a:r>
            <a:r>
              <a:rPr dirty="0" lang="en-US" smtClean="0"/>
              <a:t> will massage the data and load into cache.</a:t>
            </a:r>
          </a:p>
          <a:p>
            <a:pPr lvl="1"/>
            <a:r>
              <a:rPr dirty="0" lang="en-US" smtClean="0"/>
              <a:t> even we are using ADP and </a:t>
            </a:r>
            <a:r>
              <a:rPr dirty="0" lang="en-US" err="1" smtClean="0"/>
              <a:t>CacheManager</a:t>
            </a:r>
            <a:r>
              <a:rPr dirty="0" lang="en-US" smtClean="0"/>
              <a:t> still my class tightly coupled with the cache class.</a:t>
            </a:r>
          </a:p>
          <a:p>
            <a:pPr lvl="1"/>
            <a:r>
              <a:rPr dirty="0" lang="en-US" err="1" smtClean="0"/>
              <a:t>Bz</a:t>
            </a:r>
            <a:r>
              <a:rPr dirty="0" lang="en-US" smtClean="0"/>
              <a:t> my class is getting the data from cache and it is getting instance into my class.</a:t>
            </a:r>
            <a:endParaRPr dirty="0" lang="en-US"/>
          </a:p>
          <a:p>
            <a:pPr lvl="1"/>
            <a:endParaRPr dirty="0" lang="en-US" smtClean="0"/>
          </a:p>
        </p:txBody>
      </p:sp>
      <p:sp>
        <p:nvSpPr>
          <p:cNvPr id="104897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443" name=""/>
        <p:cNvGrpSpPr/>
        <p:nvPr/>
      </p:nvGrpSpPr>
      <p:grpSpPr>
        <a:xfrm>
          <a:off x="0" y="0"/>
          <a:ext cx="0" cy="0"/>
          <a:chOff x="0" y="0"/>
          <a:chExt cx="0" cy="0"/>
        </a:xfrm>
      </p:grpSpPr>
      <p:sp>
        <p:nvSpPr>
          <p:cNvPr id="1048971" name="Content Placeholder 2"/>
          <p:cNvSpPr>
            <a:spLocks noGrp="1"/>
          </p:cNvSpPr>
          <p:nvPr>
            <p:ph idx="1"/>
          </p:nvPr>
        </p:nvSpPr>
        <p:spPr>
          <a:xfrm>
            <a:off x="0" y="0"/>
            <a:ext cx="9144000" cy="6858000"/>
          </a:xfrm>
        </p:spPr>
        <p:txBody>
          <a:bodyPr>
            <a:normAutofit fontScale="92500" lnSpcReduction="10000"/>
          </a:bodyPr>
          <a:p>
            <a:r>
              <a:rPr dirty="0" lang="en-US" smtClean="0"/>
              <a:t>To avoid above problem profiler design pattern came into feature.</a:t>
            </a:r>
          </a:p>
          <a:p>
            <a:r>
              <a:rPr dirty="0" lang="en-US" smtClean="0">
                <a:solidFill>
                  <a:srgbClr val="FF0000"/>
                </a:solidFill>
              </a:rPr>
              <a:t>Profile Design Pattern:</a:t>
            </a:r>
          </a:p>
          <a:p>
            <a:pPr lvl="1"/>
            <a:r>
              <a:rPr dirty="0" lang="en-US" err="1" smtClean="0"/>
              <a:t>cacheManager</a:t>
            </a:r>
            <a:r>
              <a:rPr dirty="0" lang="en-US" smtClean="0"/>
              <a:t> going to talk to the profiler and profiler itself check the data into cache and </a:t>
            </a:r>
            <a:r>
              <a:rPr dirty="0" lang="en-US"/>
              <a:t> </a:t>
            </a:r>
            <a:r>
              <a:rPr dirty="0" lang="en-US" smtClean="0"/>
              <a:t>it load the data into cache also.</a:t>
            </a:r>
          </a:p>
          <a:p>
            <a:pPr lvl="1"/>
            <a:r>
              <a:rPr dirty="0" lang="en-US" smtClean="0"/>
              <a:t>Using profiler design pattern we can improve the core performance of the application.</a:t>
            </a:r>
          </a:p>
          <a:p>
            <a:pPr lvl="1"/>
            <a:r>
              <a:rPr dirty="0" lang="en-US" smtClean="0"/>
              <a:t>Profiler works as on demand, depends on demand it will call the appropriate accessor to get the data and load to the cache.</a:t>
            </a:r>
          </a:p>
          <a:p>
            <a:pPr lvl="1"/>
            <a:r>
              <a:rPr dirty="0" lang="en-US" err="1" smtClean="0"/>
              <a:t>CacheManager</a:t>
            </a:r>
            <a:r>
              <a:rPr dirty="0" lang="en-US" smtClean="0"/>
              <a:t> job is to massage the data only.</a:t>
            </a:r>
          </a:p>
          <a:p>
            <a:pPr lvl="1"/>
            <a:r>
              <a:rPr dirty="0" lang="en-US" smtClean="0"/>
              <a:t>We can improve the core usability by creating the </a:t>
            </a:r>
            <a:r>
              <a:rPr dirty="0" lang="en-US" err="1" smtClean="0"/>
              <a:t>baseprofiler</a:t>
            </a:r>
            <a:r>
              <a:rPr dirty="0" lang="en-US" smtClean="0"/>
              <a:t> which is going to handle common checks in cache and accessor.</a:t>
            </a:r>
          </a:p>
          <a:p>
            <a:pPr lvl="1"/>
            <a:r>
              <a:rPr dirty="0" lang="en-US" smtClean="0"/>
              <a:t>Let see the program to get more details</a:t>
            </a:r>
            <a:endParaRPr dirty="0" lang="en-US"/>
          </a:p>
        </p:txBody>
      </p:sp>
      <p:sp>
        <p:nvSpPr>
          <p:cNvPr id="104897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444" name=""/>
        <p:cNvGrpSpPr/>
        <p:nvPr/>
      </p:nvGrpSpPr>
      <p:grpSpPr>
        <a:xfrm>
          <a:off x="0" y="0"/>
          <a:ext cx="0" cy="0"/>
          <a:chOff x="0" y="0"/>
          <a:chExt cx="0" cy="0"/>
        </a:xfrm>
      </p:grpSpPr>
      <p:sp>
        <p:nvSpPr>
          <p:cNvPr id="1048973" name="Content Placeholder 2"/>
          <p:cNvSpPr>
            <a:spLocks noGrp="1"/>
          </p:cNvSpPr>
          <p:nvPr>
            <p:ph idx="1"/>
          </p:nvPr>
        </p:nvSpPr>
        <p:spPr>
          <a:xfrm>
            <a:off x="0" y="0"/>
            <a:ext cx="9144000" cy="6858000"/>
          </a:xfrm>
        </p:spPr>
        <p:txBody>
          <a:bodyPr>
            <a:normAutofit fontScale="85000" lnSpcReduction="10000"/>
          </a:bodyPr>
          <a:p>
            <a:r>
              <a:rPr dirty="0" lang="en-US" smtClean="0">
                <a:solidFill>
                  <a:srgbClr val="FF0000"/>
                </a:solidFill>
              </a:rPr>
              <a:t>Depends on:</a:t>
            </a:r>
          </a:p>
          <a:p>
            <a:pPr lvl="1"/>
            <a:r>
              <a:rPr dirty="0" lang="en-US" smtClean="0"/>
              <a:t>Depends on just the one of the attribute in bean level elements but it plays the very crucial role while developing the application.</a:t>
            </a:r>
          </a:p>
          <a:p>
            <a:pPr lvl="1"/>
            <a:r>
              <a:rPr dirty="0" lang="en-US" smtClean="0"/>
              <a:t>While developing an application one class is depends on another class directly, and we can inject directly no problems .</a:t>
            </a:r>
          </a:p>
          <a:p>
            <a:pPr lvl="1"/>
            <a:r>
              <a:rPr dirty="0" lang="en-US" smtClean="0"/>
              <a:t>But some time indirect dependency also be there means before creating the object of </a:t>
            </a:r>
            <a:r>
              <a:rPr dirty="0" lang="en-US" err="1" smtClean="0"/>
              <a:t>myclass</a:t>
            </a:r>
            <a:r>
              <a:rPr dirty="0" lang="en-US" smtClean="0"/>
              <a:t> other class should be loaded because </a:t>
            </a:r>
            <a:r>
              <a:rPr dirty="0" lang="en-US" err="1" smtClean="0"/>
              <a:t>myclass</a:t>
            </a:r>
            <a:r>
              <a:rPr dirty="0" lang="en-US" smtClean="0"/>
              <a:t> using the data from other class.</a:t>
            </a:r>
          </a:p>
          <a:p>
            <a:pPr lvl="1"/>
            <a:r>
              <a:rPr dirty="0" lang="en-US" smtClean="0"/>
              <a:t>To fulfill the requirement we can easily use the depends on addition configuration.</a:t>
            </a:r>
          </a:p>
          <a:p>
            <a:pPr lvl="1"/>
            <a:r>
              <a:rPr dirty="0" lang="en-US" smtClean="0"/>
              <a:t>Ex:</a:t>
            </a:r>
          </a:p>
          <a:p>
            <a:pPr indent="0" lvl="2" marL="914400">
              <a:buNone/>
            </a:pPr>
            <a:r>
              <a:rPr dirty="0" lang="en-US" err="1" smtClean="0"/>
              <a:t>LoanCalculator</a:t>
            </a:r>
            <a:r>
              <a:rPr dirty="0" lang="en-US" smtClean="0"/>
              <a:t> class what the data from cache but cache data loaded by </a:t>
            </a:r>
            <a:r>
              <a:rPr dirty="0" lang="en-US" err="1" smtClean="0"/>
              <a:t>cacheManager</a:t>
            </a:r>
            <a:r>
              <a:rPr dirty="0" lang="en-US" smtClean="0"/>
              <a:t> so before </a:t>
            </a:r>
            <a:r>
              <a:rPr dirty="0" lang="en-US" err="1" smtClean="0"/>
              <a:t>myclass</a:t>
            </a:r>
            <a:r>
              <a:rPr dirty="0" lang="en-US" smtClean="0"/>
              <a:t> object created I want the data available into the cache, means </a:t>
            </a:r>
            <a:r>
              <a:rPr dirty="0" lang="en-US" err="1" smtClean="0"/>
              <a:t>loanCalculator</a:t>
            </a:r>
            <a:r>
              <a:rPr dirty="0" lang="en-US" smtClean="0"/>
              <a:t> indirectly depends on </a:t>
            </a:r>
            <a:r>
              <a:rPr dirty="0" lang="en-US" err="1" smtClean="0"/>
              <a:t>cacheManager</a:t>
            </a:r>
            <a:r>
              <a:rPr dirty="0" lang="en-US" smtClean="0"/>
              <a:t>. So before created </a:t>
            </a:r>
            <a:r>
              <a:rPr dirty="0" lang="en-US" err="1" smtClean="0"/>
              <a:t>loanCalculator</a:t>
            </a:r>
            <a:r>
              <a:rPr dirty="0" lang="en-US" smtClean="0"/>
              <a:t> </a:t>
            </a:r>
            <a:r>
              <a:rPr dirty="0" lang="en-US" err="1" smtClean="0"/>
              <a:t>cacheManager</a:t>
            </a:r>
            <a:r>
              <a:rPr dirty="0" lang="en-US" smtClean="0"/>
              <a:t> has to load the data into cache, so </a:t>
            </a:r>
            <a:r>
              <a:rPr dirty="0" lang="en-US" err="1" smtClean="0"/>
              <a:t>loadCalculator</a:t>
            </a:r>
            <a:r>
              <a:rPr dirty="0" lang="en-US" smtClean="0"/>
              <a:t> can easily use the data.</a:t>
            </a:r>
          </a:p>
          <a:p>
            <a:pPr indent="0" lvl="2" marL="914400">
              <a:buNone/>
            </a:pPr>
            <a:r>
              <a:rPr dirty="0" lang="en-US" smtClean="0"/>
              <a:t>Use depends on and configure </a:t>
            </a:r>
            <a:r>
              <a:rPr dirty="0" lang="en-US" err="1" smtClean="0"/>
              <a:t>loanCalculator</a:t>
            </a:r>
            <a:r>
              <a:rPr dirty="0" lang="en-US" smtClean="0"/>
              <a:t>  with depends-on=“</a:t>
            </a:r>
            <a:r>
              <a:rPr dirty="0" lang="en-US" err="1" smtClean="0"/>
              <a:t>cacheManager</a:t>
            </a:r>
            <a:r>
              <a:rPr dirty="0" lang="en-US" smtClean="0"/>
              <a:t>” attribute.</a:t>
            </a:r>
          </a:p>
          <a:p>
            <a:pPr indent="0" lvl="2" marL="914400">
              <a:buNone/>
            </a:pPr>
            <a:r>
              <a:rPr dirty="0" lang="en-US" smtClean="0"/>
              <a:t> </a:t>
            </a:r>
            <a:endParaRPr dirty="0" lang="en-US"/>
          </a:p>
        </p:txBody>
      </p:sp>
      <p:sp>
        <p:nvSpPr>
          <p:cNvPr id="104897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445" name=""/>
        <p:cNvGrpSpPr/>
        <p:nvPr/>
      </p:nvGrpSpPr>
      <p:grpSpPr>
        <a:xfrm>
          <a:off x="0" y="0"/>
          <a:ext cx="0" cy="0"/>
          <a:chOff x="0" y="0"/>
          <a:chExt cx="0" cy="0"/>
        </a:xfrm>
      </p:grpSpPr>
      <p:sp>
        <p:nvSpPr>
          <p:cNvPr id="1048975" name="Content Placeholder 2"/>
          <p:cNvSpPr>
            <a:spLocks noGrp="1"/>
          </p:cNvSpPr>
          <p:nvPr>
            <p:ph idx="1"/>
          </p:nvPr>
        </p:nvSpPr>
        <p:spPr>
          <a:xfrm>
            <a:off x="0" y="0"/>
            <a:ext cx="9144000" cy="6858000"/>
          </a:xfrm>
        </p:spPr>
        <p:txBody>
          <a:bodyPr>
            <a:normAutofit fontScale="92500" lnSpcReduction="20000"/>
          </a:bodyPr>
          <a:p>
            <a:r>
              <a:rPr dirty="0" lang="en-US" smtClean="0"/>
              <a:t>Beanfactory vs ApplicationContext:</a:t>
            </a:r>
          </a:p>
          <a:p>
            <a:r>
              <a:rPr dirty="0" lang="en-US" smtClean="0">
                <a:solidFill>
                  <a:srgbClr val="FF0000"/>
                </a:solidFill>
              </a:rPr>
              <a:t>Beanfactory:</a:t>
            </a:r>
          </a:p>
          <a:p>
            <a:pPr lvl="1"/>
            <a:r>
              <a:rPr dirty="0" lang="en-US" smtClean="0"/>
              <a:t>Beanfactory is the interface which has multiple implementation to create IOC container.</a:t>
            </a:r>
          </a:p>
          <a:p>
            <a:pPr lvl="1"/>
            <a:r>
              <a:rPr dirty="0" lang="en-US"/>
              <a:t>IOC is the logical memory in the JVM memory.</a:t>
            </a:r>
          </a:p>
          <a:p>
            <a:pPr lvl="1"/>
            <a:r>
              <a:rPr dirty="0" lang="en-US"/>
              <a:t>When we going to execute the </a:t>
            </a:r>
            <a:r>
              <a:rPr dirty="0" lang="en-US" err="1"/>
              <a:t>XMLBeanFactory</a:t>
            </a:r>
            <a:r>
              <a:rPr dirty="0" lang="en-US"/>
              <a:t>() method this memory will be created by </a:t>
            </a:r>
            <a:r>
              <a:rPr dirty="0" lang="en-US" err="1"/>
              <a:t>XMLBeanFactory</a:t>
            </a:r>
            <a:r>
              <a:rPr dirty="0" lang="en-US"/>
              <a:t> to keep an object .</a:t>
            </a:r>
          </a:p>
          <a:p>
            <a:pPr lvl="1"/>
            <a:r>
              <a:rPr dirty="0" lang="en-US"/>
              <a:t>IOC also called as Core Container.</a:t>
            </a:r>
          </a:p>
          <a:p>
            <a:pPr lvl="1"/>
            <a:r>
              <a:rPr dirty="0" lang="en-US"/>
              <a:t>IOC container memory having two parts </a:t>
            </a:r>
          </a:p>
          <a:p>
            <a:pPr lvl="1"/>
            <a:r>
              <a:rPr dirty="0" lang="en-US"/>
              <a:t>In memory METADATA</a:t>
            </a:r>
          </a:p>
          <a:p>
            <a:pPr lvl="1"/>
            <a:r>
              <a:rPr dirty="0" lang="en-US"/>
              <a:t>Empty(for storing the object (key=value format)).</a:t>
            </a:r>
          </a:p>
          <a:p>
            <a:pPr indent="-457200" lvl="1" marL="914400"/>
            <a:r>
              <a:rPr dirty="0" lang="en-US" err="1"/>
              <a:t>XMLBeanFactory</a:t>
            </a:r>
            <a:r>
              <a:rPr dirty="0" lang="en-US"/>
              <a:t>() method will take an object resource from the </a:t>
            </a:r>
            <a:r>
              <a:rPr dirty="0" lang="en-US" err="1"/>
              <a:t>ClassPathResource</a:t>
            </a:r>
            <a:r>
              <a:rPr dirty="0" lang="en-US"/>
              <a:t>() and create the object and keep it in to the IOC Container</a:t>
            </a:r>
            <a:r>
              <a:rPr dirty="0" lang="en-US" smtClean="0"/>
              <a:t>.</a:t>
            </a:r>
          </a:p>
          <a:p>
            <a:pPr indent="-457200" lvl="1" marL="914400"/>
            <a:r>
              <a:rPr dirty="0" lang="en-US" smtClean="0"/>
              <a:t>Before creating IOC container </a:t>
            </a:r>
            <a:r>
              <a:rPr dirty="0" lang="en-US" err="1" smtClean="0"/>
              <a:t>XmlBeanFactory</a:t>
            </a:r>
            <a:r>
              <a:rPr dirty="0" lang="en-US" smtClean="0"/>
              <a:t> will check for well form ness and validation then only it will create the object.</a:t>
            </a:r>
          </a:p>
          <a:p>
            <a:pPr indent="-457200" lvl="1" marL="914400"/>
            <a:endParaRPr dirty="0" lang="en-US"/>
          </a:p>
          <a:p>
            <a:pPr lvl="2"/>
            <a:endParaRPr dirty="0" lang="en-US"/>
          </a:p>
        </p:txBody>
      </p:sp>
      <p:sp>
        <p:nvSpPr>
          <p:cNvPr id="104897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446" name=""/>
        <p:cNvGrpSpPr/>
        <p:nvPr/>
      </p:nvGrpSpPr>
      <p:grpSpPr>
        <a:xfrm>
          <a:off x="0" y="0"/>
          <a:ext cx="0" cy="0"/>
          <a:chOff x="0" y="0"/>
          <a:chExt cx="0" cy="0"/>
        </a:xfrm>
      </p:grpSpPr>
      <p:sp>
        <p:nvSpPr>
          <p:cNvPr id="1048977" name="Content Placeholder 2"/>
          <p:cNvSpPr>
            <a:spLocks noGrp="1"/>
          </p:cNvSpPr>
          <p:nvPr>
            <p:ph idx="1"/>
          </p:nvPr>
        </p:nvSpPr>
        <p:spPr>
          <a:xfrm>
            <a:off x="0" y="0"/>
            <a:ext cx="9144000" cy="6858000"/>
          </a:xfrm>
        </p:spPr>
        <p:txBody>
          <a:bodyPr>
            <a:normAutofit fontScale="85000" lnSpcReduction="10000"/>
          </a:bodyPr>
          <a:p>
            <a:r>
              <a:rPr dirty="0" lang="en-US" smtClean="0"/>
              <a:t>Beanfactory is the lazy initializer because </a:t>
            </a:r>
            <a:r>
              <a:rPr dirty="0" lang="en-US" err="1" smtClean="0"/>
              <a:t>beanfactory</a:t>
            </a:r>
            <a:r>
              <a:rPr dirty="0" lang="en-US" smtClean="0"/>
              <a:t> will going to create the object on demand only.</a:t>
            </a:r>
          </a:p>
          <a:p>
            <a:pPr indent="0" marL="0">
              <a:buNone/>
            </a:pPr>
            <a:r>
              <a:rPr dirty="0" lang="en-US"/>
              <a:t>	</a:t>
            </a:r>
            <a:r>
              <a:rPr dirty="0" lang="en-US" smtClean="0">
                <a:solidFill>
                  <a:srgbClr val="FF0000"/>
                </a:solidFill>
              </a:rPr>
              <a:t>BeanFactory factory = new </a:t>
            </a:r>
            <a:r>
              <a:rPr dirty="0" lang="en-US" err="1" smtClean="0">
                <a:solidFill>
                  <a:srgbClr val="FF0000"/>
                </a:solidFill>
              </a:rPr>
              <a:t>XmlBeanFactory</a:t>
            </a:r>
            <a:r>
              <a:rPr dirty="0" lang="en-US" smtClean="0">
                <a:solidFill>
                  <a:srgbClr val="FF0000"/>
                </a:solidFill>
              </a:rPr>
              <a:t>(new </a:t>
            </a:r>
            <a:r>
              <a:rPr dirty="0" lang="en-US" err="1" smtClean="0">
                <a:solidFill>
                  <a:srgbClr val="FF0000"/>
                </a:solidFill>
              </a:rPr>
              <a:t>ClassPathResource</a:t>
            </a:r>
            <a:r>
              <a:rPr dirty="0" lang="en-US" smtClean="0">
                <a:solidFill>
                  <a:srgbClr val="FF0000"/>
                </a:solidFill>
              </a:rPr>
              <a:t>(“application-context.xml”);</a:t>
            </a:r>
          </a:p>
          <a:p>
            <a:r>
              <a:rPr dirty="0" lang="en-US" smtClean="0"/>
              <a:t>Above line </a:t>
            </a:r>
            <a:r>
              <a:rPr dirty="0" lang="en-US" err="1" smtClean="0"/>
              <a:t>classpathResource</a:t>
            </a:r>
            <a:r>
              <a:rPr dirty="0" lang="en-US" smtClean="0"/>
              <a:t> will take the application-context.xml  file and create the object of the resource and pass as the input to the </a:t>
            </a:r>
            <a:r>
              <a:rPr dirty="0" lang="en-US" err="1"/>
              <a:t>X</a:t>
            </a:r>
            <a:r>
              <a:rPr dirty="0" lang="en-US" err="1" smtClean="0"/>
              <a:t>mlBeanFactory</a:t>
            </a:r>
            <a:r>
              <a:rPr dirty="0" lang="en-US" smtClean="0"/>
              <a:t>, here it will check for well </a:t>
            </a:r>
            <a:r>
              <a:rPr dirty="0" lang="en-US" err="1" smtClean="0"/>
              <a:t>formness</a:t>
            </a:r>
            <a:r>
              <a:rPr dirty="0" lang="en-US" smtClean="0"/>
              <a:t> and  validation and it will create the IOC container.</a:t>
            </a:r>
          </a:p>
          <a:p>
            <a:r>
              <a:rPr dirty="0" lang="en-US" smtClean="0"/>
              <a:t>It will not generate any bean object into the IOC container.</a:t>
            </a:r>
          </a:p>
          <a:p>
            <a:r>
              <a:rPr dirty="0" lang="en-US" smtClean="0"/>
              <a:t>When we say </a:t>
            </a:r>
            <a:r>
              <a:rPr dirty="0" lang="en-US" err="1" smtClean="0"/>
              <a:t>factory.getBean</a:t>
            </a:r>
            <a:r>
              <a:rPr dirty="0" lang="en-US" smtClean="0"/>
              <a:t>(“name”,</a:t>
            </a:r>
            <a:r>
              <a:rPr dirty="0" lang="en-US" err="1" smtClean="0"/>
              <a:t>class_name.class</a:t>
            </a:r>
            <a:r>
              <a:rPr dirty="0" lang="en-US" smtClean="0"/>
              <a:t>); then only </a:t>
            </a:r>
            <a:r>
              <a:rPr dirty="0" lang="en-US" err="1" smtClean="0"/>
              <a:t>ti</a:t>
            </a:r>
            <a:r>
              <a:rPr dirty="0" lang="en-US" smtClean="0"/>
              <a:t> will create the object for corresponding class.</a:t>
            </a:r>
          </a:p>
          <a:p>
            <a:r>
              <a:rPr dirty="0" lang="en-US" smtClean="0">
                <a:solidFill>
                  <a:srgbClr val="FF0000"/>
                </a:solidFill>
              </a:rPr>
              <a:t>Drawback:</a:t>
            </a:r>
          </a:p>
          <a:p>
            <a:pPr lvl="1"/>
            <a:r>
              <a:rPr dirty="0" lang="en-US" smtClean="0"/>
              <a:t>Even if we configure wrong beans also it will not throw error, when we call the bean then  only it will throws an exception which will going to terminated the application.</a:t>
            </a:r>
            <a:endParaRPr dirty="0" lang="en-US"/>
          </a:p>
          <a:p>
            <a:pPr lvl="1"/>
            <a:endParaRPr dirty="0" lang="en-US"/>
          </a:p>
        </p:txBody>
      </p:sp>
      <p:sp>
        <p:nvSpPr>
          <p:cNvPr id="104897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8643" name="Content Placeholder 2"/>
          <p:cNvSpPr>
            <a:spLocks noGrp="1"/>
          </p:cNvSpPr>
          <p:nvPr>
            <p:ph idx="1"/>
          </p:nvPr>
        </p:nvSpPr>
        <p:spPr>
          <a:xfrm>
            <a:off x="342900" y="1087581"/>
            <a:ext cx="8458200" cy="5516563"/>
          </a:xfrm>
        </p:spPr>
        <p:txBody>
          <a:bodyPr>
            <a:normAutofit fontScale="92500" lnSpcReduction="20000"/>
          </a:bodyPr>
          <a:p>
            <a:pPr indent="0" marL="0">
              <a:buNone/>
            </a:pPr>
            <a:r>
              <a:rPr dirty="0" lang="en-US" smtClean="0"/>
              <a:t>				A</a:t>
            </a:r>
          </a:p>
          <a:p>
            <a:pPr indent="0" marL="0">
              <a:buNone/>
            </a:pPr>
            <a:r>
              <a:rPr dirty="0" lang="en-US"/>
              <a:t>	</a:t>
            </a:r>
            <a:r>
              <a:rPr dirty="0" lang="en-US" smtClean="0"/>
              <a:t>			m4()</a:t>
            </a:r>
          </a:p>
          <a:p>
            <a:pPr indent="0" marL="0">
              <a:buNone/>
            </a:pPr>
            <a:endParaRPr dirty="0" lang="en-US"/>
          </a:p>
          <a:p>
            <a:pPr indent="0" marL="0">
              <a:buNone/>
            </a:pPr>
            <a:r>
              <a:rPr dirty="0" lang="en-US" smtClean="0"/>
              <a:t>	B			C 			D</a:t>
            </a:r>
          </a:p>
          <a:p>
            <a:pPr indent="0" marL="0">
              <a:buNone/>
            </a:pPr>
            <a:r>
              <a:rPr dirty="0" lang="en-US" smtClean="0"/>
              <a:t>	m1()			m2()			m3()</a:t>
            </a:r>
          </a:p>
          <a:p>
            <a:pPr indent="0" marL="0">
              <a:buNone/>
            </a:pPr>
            <a:endParaRPr dirty="0" lang="en-US"/>
          </a:p>
          <a:p>
            <a:pPr indent="0" marL="0">
              <a:buNone/>
            </a:pPr>
            <a:r>
              <a:rPr dirty="0" lang="en-US" smtClean="0"/>
              <a:t>Here All the classes B,C,D inherit the features of class A using extends keyword. But the problems is if class B and class D want to use method m5() which is in class A but the class C don’t want to use even though class C forcibly inherit that method in it. It is the drawback of inheritance.</a:t>
            </a:r>
          </a:p>
          <a:p>
            <a:pPr indent="0" marL="0">
              <a:buNone/>
            </a:pPr>
            <a:endParaRPr dirty="0" lang="en-US" smtClean="0"/>
          </a:p>
        </p:txBody>
      </p:sp>
      <p:cxnSp>
        <p:nvCxnSpPr>
          <p:cNvPr id="3145728" name="Elbow Connector 4"/>
          <p:cNvCxnSpPr>
            <a:cxnSpLocks/>
          </p:cNvCxnSpPr>
          <p:nvPr/>
        </p:nvCxnSpPr>
        <p:spPr>
          <a:xfrm flipV="1">
            <a:off x="1676400" y="1278081"/>
            <a:ext cx="2286000" cy="1295400"/>
          </a:xfrm>
          <a:prstGeom prst="bentConnector3"/>
          <a:ln>
            <a:tailEnd type="arrow"/>
          </a:ln>
        </p:spPr>
        <p:style>
          <a:lnRef idx="1">
            <a:schemeClr val="accent1"/>
          </a:lnRef>
          <a:fillRef idx="0">
            <a:schemeClr val="accent1"/>
          </a:fillRef>
          <a:effectRef idx="0">
            <a:schemeClr val="accent1"/>
          </a:effectRef>
          <a:fontRef idx="minor">
            <a:schemeClr val="tx1"/>
          </a:fontRef>
        </p:style>
      </p:cxnSp>
      <p:cxnSp>
        <p:nvCxnSpPr>
          <p:cNvPr id="3145729" name="Straight Arrow Connector 6"/>
          <p:cNvCxnSpPr>
            <a:cxnSpLocks/>
          </p:cNvCxnSpPr>
          <p:nvPr/>
        </p:nvCxnSpPr>
        <p:spPr>
          <a:xfrm flipV="1">
            <a:off x="4267200" y="1828800"/>
            <a:ext cx="0" cy="76200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0" name="Elbow Connector 8"/>
          <p:cNvCxnSpPr>
            <a:cxnSpLocks/>
          </p:cNvCxnSpPr>
          <p:nvPr/>
        </p:nvCxnSpPr>
        <p:spPr>
          <a:xfrm rot="10800000">
            <a:off x="4572000" y="1257299"/>
            <a:ext cx="2286000" cy="1143000"/>
          </a:xfrm>
          <a:prstGeom prst="bentConnector3"/>
          <a:ln>
            <a:tailEnd type="arrow"/>
          </a:ln>
        </p:spPr>
        <p:style>
          <a:lnRef idx="1">
            <a:schemeClr val="accent1"/>
          </a:lnRef>
          <a:fillRef idx="0">
            <a:schemeClr val="accent1"/>
          </a:fillRef>
          <a:effectRef idx="0">
            <a:schemeClr val="accent1"/>
          </a:effectRef>
          <a:fontRef idx="minor">
            <a:schemeClr val="tx1"/>
          </a:fontRef>
        </p:style>
      </p:cxnSp>
      <p:sp>
        <p:nvSpPr>
          <p:cNvPr id="1048644" name="Rectangle 9"/>
          <p:cNvSpPr/>
          <p:nvPr/>
        </p:nvSpPr>
        <p:spPr>
          <a:xfrm>
            <a:off x="685800" y="228600"/>
            <a:ext cx="7848600" cy="4953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600" lang="en-US">
                <a:solidFill>
                  <a:srgbClr val="FF0000"/>
                </a:solidFill>
              </a:rPr>
              <a:t>Spring </a:t>
            </a:r>
            <a:r>
              <a:rPr dirty="0" sz="3600" lang="en-US" smtClean="0">
                <a:solidFill>
                  <a:srgbClr val="FF0000"/>
                </a:solidFill>
              </a:rPr>
              <a:t>7 </a:t>
            </a:r>
            <a:r>
              <a:rPr dirty="0" sz="3600" lang="en-US">
                <a:solidFill>
                  <a:srgbClr val="FF0000"/>
                </a:solidFill>
              </a:rPr>
              <a:t>Class </a:t>
            </a:r>
            <a:endParaRPr dirty="0" sz="3600" lang="en-US"/>
          </a:p>
        </p:txBody>
      </p:sp>
      <p:sp>
        <p:nvSpPr>
          <p:cNvPr id="104864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447" name=""/>
        <p:cNvGrpSpPr/>
        <p:nvPr/>
      </p:nvGrpSpPr>
      <p:grpSpPr>
        <a:xfrm>
          <a:off x="0" y="0"/>
          <a:ext cx="0" cy="0"/>
          <a:chOff x="0" y="0"/>
          <a:chExt cx="0" cy="0"/>
        </a:xfrm>
      </p:grpSpPr>
      <p:sp>
        <p:nvSpPr>
          <p:cNvPr id="1048979" name="Content Placeholder 2"/>
          <p:cNvSpPr>
            <a:spLocks noGrp="1"/>
          </p:cNvSpPr>
          <p:nvPr>
            <p:ph idx="1"/>
          </p:nvPr>
        </p:nvSpPr>
        <p:spPr>
          <a:xfrm>
            <a:off x="0" y="0"/>
            <a:ext cx="9144000" cy="6858000"/>
          </a:xfrm>
        </p:spPr>
        <p:txBody>
          <a:bodyPr>
            <a:normAutofit fontScale="70000" lnSpcReduction="20000"/>
          </a:bodyPr>
          <a:p>
            <a:r>
              <a:rPr dirty="0" lang="en-US" smtClean="0">
                <a:solidFill>
                  <a:srgbClr val="FF0000"/>
                </a:solidFill>
              </a:rPr>
              <a:t>ApplicationContext:</a:t>
            </a:r>
          </a:p>
          <a:p>
            <a:pPr lvl="1"/>
            <a:r>
              <a:rPr dirty="0" lang="en-US" smtClean="0"/>
              <a:t>ApplicationContext also an interface which has number of implementation classes, it is also used for creating an IOC container.</a:t>
            </a:r>
          </a:p>
          <a:p>
            <a:pPr lvl="1"/>
            <a:r>
              <a:rPr dirty="0" lang="en-US" smtClean="0"/>
              <a:t>ApplicationContext is the eager initializer.</a:t>
            </a:r>
          </a:p>
          <a:p>
            <a:pPr lvl="1"/>
            <a:r>
              <a:rPr dirty="0" lang="en-US" err="1" smtClean="0"/>
              <a:t>applicationContext</a:t>
            </a:r>
            <a:r>
              <a:rPr dirty="0" lang="en-US" smtClean="0"/>
              <a:t> has number of implementation classes </a:t>
            </a:r>
          </a:p>
          <a:p>
            <a:pPr lvl="2"/>
            <a:r>
              <a:rPr dirty="0" lang="en-US" err="1" smtClean="0"/>
              <a:t>XmlBeanFactoryApplicationContext</a:t>
            </a:r>
            <a:endParaRPr dirty="0" lang="en-US" smtClean="0"/>
          </a:p>
          <a:p>
            <a:pPr lvl="2"/>
            <a:r>
              <a:rPr dirty="0" lang="en-US" err="1" smtClean="0"/>
              <a:t>ClassPathXmlApplicationContext</a:t>
            </a:r>
            <a:endParaRPr dirty="0" lang="en-US" smtClean="0"/>
          </a:p>
          <a:p>
            <a:pPr indent="-457200" lvl="1" marL="971550"/>
            <a:r>
              <a:rPr dirty="0" lang="en-US" smtClean="0"/>
              <a:t>When we create the </a:t>
            </a:r>
            <a:r>
              <a:rPr dirty="0" lang="en-US" err="1" smtClean="0"/>
              <a:t>applicationConext</a:t>
            </a:r>
            <a:r>
              <a:rPr dirty="0" lang="en-US" smtClean="0"/>
              <a:t> reference it will instantiate all the beans which are configured as part of the application-context.xml.</a:t>
            </a:r>
          </a:p>
          <a:p>
            <a:pPr indent="-457200" lvl="1" marL="971550"/>
            <a:r>
              <a:rPr dirty="0" lang="en-US" smtClean="0"/>
              <a:t>While create the object it will check bean id along with definition into </a:t>
            </a:r>
            <a:r>
              <a:rPr dirty="0" lang="en-US" err="1" smtClean="0"/>
              <a:t>inmemory</a:t>
            </a:r>
            <a:r>
              <a:rPr dirty="0" lang="en-US" smtClean="0"/>
              <a:t> metadata, along with that</a:t>
            </a:r>
          </a:p>
          <a:p>
            <a:pPr indent="-457200" lvl="2" marL="1371600"/>
            <a:r>
              <a:rPr dirty="0" lang="en-US" smtClean="0"/>
              <a:t>Circular dependency</a:t>
            </a:r>
          </a:p>
          <a:p>
            <a:pPr indent="-457200" lvl="2" marL="1371600"/>
            <a:r>
              <a:rPr dirty="0" lang="en-US" smtClean="0"/>
              <a:t>Constructor injection</a:t>
            </a:r>
          </a:p>
          <a:p>
            <a:pPr indent="-457200" lvl="2" marL="1371600"/>
            <a:r>
              <a:rPr dirty="0" lang="en-US" smtClean="0"/>
              <a:t>Scope of the bean</a:t>
            </a:r>
          </a:p>
          <a:p>
            <a:pPr indent="-457200" lvl="2" marL="1371600"/>
            <a:r>
              <a:rPr dirty="0" lang="en-US" smtClean="0"/>
              <a:t>Setter injection</a:t>
            </a:r>
          </a:p>
          <a:p>
            <a:pPr indent="-457200" lvl="2" marL="1371600"/>
            <a:r>
              <a:rPr dirty="0" lang="en-US" smtClean="0"/>
              <a:t>Dependency-check</a:t>
            </a:r>
          </a:p>
          <a:p>
            <a:pPr indent="-457200" lvl="2" marL="1371600"/>
            <a:r>
              <a:rPr dirty="0" lang="en-US" smtClean="0"/>
              <a:t>Direct references</a:t>
            </a:r>
          </a:p>
          <a:p>
            <a:pPr indent="-457200" lvl="2" marL="1371600"/>
            <a:r>
              <a:rPr dirty="0" lang="en-US" smtClean="0"/>
              <a:t>Depends-on</a:t>
            </a:r>
          </a:p>
          <a:p>
            <a:pPr indent="-457200" lvl="2" marL="1371600"/>
            <a:r>
              <a:rPr dirty="0" lang="en-US" smtClean="0"/>
              <a:t>And so on..</a:t>
            </a:r>
          </a:p>
          <a:p>
            <a:pPr indent="-457200" lvl="1" marL="971550"/>
            <a:r>
              <a:rPr dirty="0" lang="en-US" smtClean="0"/>
              <a:t>After checking all the permutation and combination it will create the object, for every object it will do the same process and create the object.</a:t>
            </a:r>
          </a:p>
          <a:p>
            <a:pPr indent="-457200" lvl="1" marL="971550"/>
            <a:r>
              <a:rPr dirty="0" lang="en-US" smtClean="0"/>
              <a:t>If there is the problem then it will not create the IOC container, </a:t>
            </a:r>
            <a:r>
              <a:rPr dirty="0" lang="en-US" err="1" smtClean="0"/>
              <a:t>bz</a:t>
            </a:r>
            <a:r>
              <a:rPr dirty="0" lang="en-US" smtClean="0"/>
              <a:t> </a:t>
            </a:r>
            <a:r>
              <a:rPr dirty="0" lang="en-US" err="1" smtClean="0"/>
              <a:t>applicationContext</a:t>
            </a:r>
            <a:r>
              <a:rPr dirty="0" lang="en-US" smtClean="0"/>
              <a:t> is the eager initializer.</a:t>
            </a:r>
          </a:p>
          <a:p>
            <a:pPr indent="-457200" lvl="1" marL="971550"/>
            <a:r>
              <a:rPr dirty="0" lang="en-US" smtClean="0"/>
              <a:t>The benefits of </a:t>
            </a:r>
            <a:r>
              <a:rPr dirty="0" lang="en-US" err="1" smtClean="0"/>
              <a:t>applicationContext</a:t>
            </a:r>
            <a:r>
              <a:rPr dirty="0" lang="en-US" smtClean="0"/>
              <a:t> is it will check all the configured beans at initiate time only and if it is problem then it will throw an exception. </a:t>
            </a:r>
            <a:endParaRPr dirty="0" lang="en-US"/>
          </a:p>
        </p:txBody>
      </p:sp>
      <p:sp>
        <p:nvSpPr>
          <p:cNvPr id="104898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448" name=""/>
        <p:cNvGrpSpPr/>
        <p:nvPr/>
      </p:nvGrpSpPr>
      <p:grpSpPr>
        <a:xfrm>
          <a:off x="0" y="0"/>
          <a:ext cx="0" cy="0"/>
          <a:chOff x="0" y="0"/>
          <a:chExt cx="0" cy="0"/>
        </a:xfrm>
      </p:grpSpPr>
      <p:sp>
        <p:nvSpPr>
          <p:cNvPr id="1048981" name="Title 1"/>
          <p:cNvSpPr>
            <a:spLocks noGrp="1"/>
          </p:cNvSpPr>
          <p:nvPr>
            <p:ph type="title"/>
          </p:nvPr>
        </p:nvSpPr>
        <p:spPr/>
        <p:txBody>
          <a:bodyPr/>
          <a:p>
            <a:r>
              <a:rPr dirty="0" lang="en-US" smtClean="0">
                <a:solidFill>
                  <a:srgbClr val="FF0000"/>
                </a:solidFill>
              </a:rPr>
              <a:t>Spring</a:t>
            </a:r>
            <a:endParaRPr dirty="0" lang="en-US">
              <a:solidFill>
                <a:srgbClr val="FF0000"/>
              </a:solidFill>
            </a:endParaRPr>
          </a:p>
        </p:txBody>
      </p:sp>
      <p:sp>
        <p:nvSpPr>
          <p:cNvPr id="1048982" name="Content Placeholder 2"/>
          <p:cNvSpPr>
            <a:spLocks noGrp="1"/>
          </p:cNvSpPr>
          <p:nvPr>
            <p:ph idx="1"/>
          </p:nvPr>
        </p:nvSpPr>
        <p:spPr/>
        <p:txBody>
          <a:bodyPr>
            <a:normAutofit fontScale="92500"/>
          </a:bodyPr>
          <a:p>
            <a:r>
              <a:rPr dirty="0" lang="en-US" smtClean="0">
                <a:solidFill>
                  <a:srgbClr val="FF0000"/>
                </a:solidFill>
              </a:rPr>
              <a:t>76 – Resume builder information</a:t>
            </a:r>
          </a:p>
          <a:p>
            <a:r>
              <a:rPr dirty="0" lang="en-US" smtClean="0">
                <a:solidFill>
                  <a:srgbClr val="FF0000"/>
                </a:solidFill>
              </a:rPr>
              <a:t>77 -  interview tips and fake experience overview </a:t>
            </a:r>
          </a:p>
          <a:p>
            <a:r>
              <a:rPr dirty="0" lang="en-US" smtClean="0">
                <a:solidFill>
                  <a:srgbClr val="FF0000"/>
                </a:solidFill>
              </a:rPr>
              <a:t>78- industry awareness</a:t>
            </a:r>
          </a:p>
          <a:p>
            <a:r>
              <a:rPr dirty="0" lang="en-US" smtClean="0">
                <a:solidFill>
                  <a:srgbClr val="FF0000"/>
                </a:solidFill>
              </a:rPr>
              <a:t>79-techniqual rounds and HR round </a:t>
            </a:r>
          </a:p>
          <a:p>
            <a:r>
              <a:rPr dirty="0" lang="en-US" smtClean="0">
                <a:solidFill>
                  <a:srgbClr val="FF0000"/>
                </a:solidFill>
              </a:rPr>
              <a:t>80-after offer letter release to you what next ? Guidelines</a:t>
            </a:r>
          </a:p>
          <a:p>
            <a:r>
              <a:rPr dirty="0" lang="en-US" smtClean="0">
                <a:solidFill>
                  <a:srgbClr val="FF0000"/>
                </a:solidFill>
              </a:rPr>
              <a:t>81 – </a:t>
            </a:r>
            <a:r>
              <a:rPr dirty="0" lang="en-US" err="1" smtClean="0">
                <a:solidFill>
                  <a:srgbClr val="FF0000"/>
                </a:solidFill>
              </a:rPr>
              <a:t>usecase</a:t>
            </a:r>
            <a:r>
              <a:rPr dirty="0" lang="en-US" smtClean="0">
                <a:solidFill>
                  <a:srgbClr val="FF0000"/>
                </a:solidFill>
              </a:rPr>
              <a:t> with team lead and Rule Engine and method Replacement.</a:t>
            </a:r>
            <a:endParaRPr dirty="0" lang="en-US">
              <a:solidFill>
                <a:srgbClr val="FF0000"/>
              </a:solidFill>
            </a:endParaRPr>
          </a:p>
        </p:txBody>
      </p:sp>
      <p:sp>
        <p:nvSpPr>
          <p:cNvPr id="1048983"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449" name=""/>
        <p:cNvGrpSpPr/>
        <p:nvPr/>
      </p:nvGrpSpPr>
      <p:grpSpPr>
        <a:xfrm>
          <a:off x="0" y="0"/>
          <a:ext cx="0" cy="0"/>
          <a:chOff x="0" y="0"/>
          <a:chExt cx="0" cy="0"/>
        </a:xfrm>
      </p:grpSpPr>
      <p:sp>
        <p:nvSpPr>
          <p:cNvPr id="1048984" name="Title 1"/>
          <p:cNvSpPr>
            <a:spLocks noGrp="1"/>
          </p:cNvSpPr>
          <p:nvPr>
            <p:ph type="title"/>
          </p:nvPr>
        </p:nvSpPr>
        <p:spPr>
          <a:xfrm>
            <a:off x="457200" y="0"/>
            <a:ext cx="8229600" cy="304800"/>
          </a:xfrm>
        </p:spPr>
        <p:txBody>
          <a:bodyPr>
            <a:normAutofit fontScale="90000"/>
          </a:bodyPr>
          <a:p>
            <a:r>
              <a:rPr dirty="0" lang="en-US" smtClean="0">
                <a:solidFill>
                  <a:srgbClr val="FF0000"/>
                </a:solidFill>
              </a:rPr>
              <a:t>Spring 81</a:t>
            </a:r>
            <a:endParaRPr dirty="0" lang="en-US">
              <a:solidFill>
                <a:srgbClr val="FF0000"/>
              </a:solidFill>
            </a:endParaRPr>
          </a:p>
        </p:txBody>
      </p:sp>
      <p:sp>
        <p:nvSpPr>
          <p:cNvPr id="1048985" name="Content Placeholder 2"/>
          <p:cNvSpPr>
            <a:spLocks noGrp="1"/>
          </p:cNvSpPr>
          <p:nvPr>
            <p:ph idx="1"/>
          </p:nvPr>
        </p:nvSpPr>
        <p:spPr>
          <a:xfrm>
            <a:off x="0" y="381000"/>
            <a:ext cx="9144000" cy="6477000"/>
          </a:xfrm>
        </p:spPr>
        <p:txBody>
          <a:bodyPr>
            <a:normAutofit fontScale="70000" lnSpcReduction="20000"/>
          </a:bodyPr>
          <a:p>
            <a:r>
              <a:rPr dirty="0" lang="en-US" smtClean="0"/>
              <a:t>Once we completed the industry awareness now lets see the overview about RULE ENGINE.</a:t>
            </a:r>
          </a:p>
          <a:p>
            <a:r>
              <a:rPr dirty="0" lang="en-US" smtClean="0"/>
              <a:t>Most of the project has some critical development module which going to crack the developer has mostly decision making statement.</a:t>
            </a:r>
          </a:p>
          <a:p>
            <a:r>
              <a:rPr dirty="0" lang="en-US" smtClean="0"/>
              <a:t>We can not be on the one decision while developing an module there would be many decision are there so depends on the decision we can to perform some business operation.</a:t>
            </a:r>
          </a:p>
          <a:p>
            <a:r>
              <a:rPr dirty="0" lang="en-US" smtClean="0"/>
              <a:t>Take an example providing and insurance policy to the customer </a:t>
            </a:r>
          </a:p>
          <a:p>
            <a:pPr lvl="1"/>
            <a:r>
              <a:rPr dirty="0" lang="en-US" smtClean="0"/>
              <a:t>Ex: If Govt. has given a permission to every insurance vendors to accept the insurance for poor stage people whose income is less than 1 lacs rupees.</a:t>
            </a:r>
          </a:p>
          <a:p>
            <a:pPr lvl="1"/>
            <a:r>
              <a:rPr dirty="0" lang="en-US" smtClean="0"/>
              <a:t>So insurance vendors has to take all the required document and according to the rule they have to provide the insurance, after that they have to send those document details to the Govt. for verification. Once verification has completed Govt. will provide money to the insurance vendors.</a:t>
            </a:r>
          </a:p>
          <a:p>
            <a:pPr lvl="1"/>
            <a:r>
              <a:rPr dirty="0" lang="en-US" smtClean="0"/>
              <a:t>But while filling the insurance form they have to take age, in-network treatment, out-network treatment, address ……, after that they have to check any discount available or not,… for this they have to perform multiple decision making which lead to the huge problem.</a:t>
            </a:r>
          </a:p>
          <a:p>
            <a:pPr lvl="1"/>
            <a:r>
              <a:rPr dirty="0" lang="en-US" smtClean="0"/>
              <a:t>We can not avoid writing if-else , else if , condition which makes many confusion. </a:t>
            </a:r>
          </a:p>
          <a:p>
            <a:pPr indent="0" lvl="1" marL="457200">
              <a:buNone/>
            </a:pPr>
            <a:endParaRPr dirty="0" lang="en-US"/>
          </a:p>
        </p:txBody>
      </p:sp>
      <p:sp>
        <p:nvSpPr>
          <p:cNvPr id="104898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450" name=""/>
        <p:cNvGrpSpPr/>
        <p:nvPr/>
      </p:nvGrpSpPr>
      <p:grpSpPr>
        <a:xfrm>
          <a:off x="0" y="0"/>
          <a:ext cx="0" cy="0"/>
          <a:chOff x="0" y="0"/>
          <a:chExt cx="0" cy="0"/>
        </a:xfrm>
      </p:grpSpPr>
      <p:sp>
        <p:nvSpPr>
          <p:cNvPr id="1048987" name="Content Placeholder 2"/>
          <p:cNvSpPr>
            <a:spLocks noGrp="1"/>
          </p:cNvSpPr>
          <p:nvPr>
            <p:ph idx="1"/>
          </p:nvPr>
        </p:nvSpPr>
        <p:spPr>
          <a:xfrm>
            <a:off x="0" y="0"/>
            <a:ext cx="9144000" cy="6858000"/>
          </a:xfrm>
        </p:spPr>
        <p:txBody>
          <a:bodyPr>
            <a:normAutofit fontScale="77500" lnSpcReduction="20000"/>
          </a:bodyPr>
          <a:p>
            <a:pPr lvl="1"/>
            <a:r>
              <a:rPr dirty="0" lang="en-US" smtClean="0"/>
              <a:t>If there are four parameter available then we can write 24 decision making condition, it is so difficult to handle such kind of situation.</a:t>
            </a:r>
          </a:p>
          <a:p>
            <a:pPr lvl="1"/>
            <a:r>
              <a:rPr dirty="0" lang="en-US" smtClean="0"/>
              <a:t>To avoid such kind of confusion we should have to use RULE ENGINE.</a:t>
            </a:r>
          </a:p>
          <a:p>
            <a:pPr indent="-457200" marL="514350"/>
            <a:r>
              <a:rPr dirty="0" lang="en-US" smtClean="0">
                <a:solidFill>
                  <a:srgbClr val="FF0000"/>
                </a:solidFill>
              </a:rPr>
              <a:t>RULE ENGINE:</a:t>
            </a:r>
          </a:p>
          <a:p>
            <a:pPr indent="-457200" lvl="1" marL="914400"/>
            <a:r>
              <a:rPr dirty="0" lang="en-US" smtClean="0"/>
              <a:t>Rule Engine is the tool or framework which will help to make decision making easy.</a:t>
            </a:r>
          </a:p>
          <a:p>
            <a:pPr indent="-457200" lvl="1" marL="914400"/>
            <a:r>
              <a:rPr dirty="0" lang="en-US" smtClean="0"/>
              <a:t>It is another approach we of programmatic approach.</a:t>
            </a:r>
          </a:p>
          <a:p>
            <a:pPr indent="-457200" lvl="1" marL="914400"/>
            <a:r>
              <a:rPr dirty="0" lang="en-US" smtClean="0"/>
              <a:t>Rule Engine is unlike the java programming decision making approach, actually it will provide the ENGLISH like decision approach any one can read and any one can modify depends up on the requirement.</a:t>
            </a:r>
          </a:p>
          <a:p>
            <a:pPr indent="-457200" lvl="1" marL="914400"/>
            <a:r>
              <a:rPr dirty="0" lang="en-US" smtClean="0"/>
              <a:t>We can write the decision making statement in sentence format only and even business people can also easily modify the rule files.</a:t>
            </a:r>
          </a:p>
          <a:p>
            <a:pPr indent="-457200" lvl="1" marL="914400"/>
            <a:r>
              <a:rPr dirty="0" lang="en-US" smtClean="0"/>
              <a:t>Actually all the decision making statement will going to put into the rule file, which will dynamically modify by programmer or business people and there is no need to re-compile, re-deploy, re-test and so on. </a:t>
            </a:r>
          </a:p>
          <a:p>
            <a:pPr indent="-457200" lvl="1" marL="914400"/>
            <a:r>
              <a:rPr dirty="0" lang="en-US" smtClean="0"/>
              <a:t>It will automatically update and run with latest changes. But if we use general if-else and else-if condition then it is every hard to change the decision because it will lead to the maintenance.  </a:t>
            </a:r>
          </a:p>
          <a:p>
            <a:pPr indent="-457200" lvl="1" marL="914400"/>
            <a:endParaRPr dirty="0" lang="en-US" smtClean="0"/>
          </a:p>
        </p:txBody>
      </p:sp>
      <p:sp>
        <p:nvSpPr>
          <p:cNvPr id="104898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451" name=""/>
        <p:cNvGrpSpPr/>
        <p:nvPr/>
      </p:nvGrpSpPr>
      <p:grpSpPr>
        <a:xfrm>
          <a:off x="0" y="0"/>
          <a:ext cx="0" cy="0"/>
          <a:chOff x="0" y="0"/>
          <a:chExt cx="0" cy="0"/>
        </a:xfrm>
      </p:grpSpPr>
      <p:sp>
        <p:nvSpPr>
          <p:cNvPr id="1048989" name="Content Placeholder 2"/>
          <p:cNvSpPr>
            <a:spLocks noGrp="1"/>
          </p:cNvSpPr>
          <p:nvPr>
            <p:ph idx="1"/>
          </p:nvPr>
        </p:nvSpPr>
        <p:spPr>
          <a:xfrm>
            <a:off x="0" y="0"/>
            <a:ext cx="9144000" cy="6858000"/>
          </a:xfrm>
        </p:spPr>
        <p:txBody>
          <a:bodyPr/>
          <a:p>
            <a:r>
              <a:rPr dirty="0" lang="en-US" smtClean="0">
                <a:solidFill>
                  <a:srgbClr val="FF0000"/>
                </a:solidFill>
              </a:rPr>
              <a:t>When to use Rule Engine?</a:t>
            </a:r>
          </a:p>
          <a:p>
            <a:r>
              <a:rPr dirty="0" lang="en-US" smtClean="0"/>
              <a:t>when </a:t>
            </a:r>
            <a:r>
              <a:rPr dirty="0" lang="en-US"/>
              <a:t>there is no satisfactory traditional </a:t>
            </a:r>
            <a:r>
              <a:rPr dirty="0" lang="en-US" smtClean="0"/>
              <a:t>programming </a:t>
            </a:r>
            <a:r>
              <a:rPr dirty="0" lang="en-US"/>
              <a:t>approach to solve the </a:t>
            </a:r>
            <a:r>
              <a:rPr dirty="0" lang="en-US" smtClean="0"/>
              <a:t>problem.</a:t>
            </a:r>
          </a:p>
          <a:p>
            <a:r>
              <a:rPr dirty="0" lang="en-US"/>
              <a:t>The problem is just too fiddle for traditional code.</a:t>
            </a:r>
          </a:p>
          <a:p>
            <a:r>
              <a:rPr dirty="0" lang="en-US"/>
              <a:t>The problem may not be complex, but you can't see a non-fragile way of building a solution for it.</a:t>
            </a:r>
          </a:p>
          <a:p>
            <a:r>
              <a:rPr dirty="0" lang="en-US"/>
              <a:t>The problem is beyond any </a:t>
            </a:r>
            <a:r>
              <a:rPr dirty="0" lang="en-US" smtClean="0"/>
              <a:t>obvious(clear) </a:t>
            </a:r>
            <a:r>
              <a:rPr dirty="0" lang="en-US"/>
              <a:t>algorithmic solution.</a:t>
            </a:r>
          </a:p>
          <a:p>
            <a:r>
              <a:rPr dirty="0" lang="en-US"/>
              <a:t>It is a complex problem to solve, there are no </a:t>
            </a:r>
            <a:r>
              <a:rPr dirty="0" lang="en-US" smtClean="0"/>
              <a:t>obvious(clear) </a:t>
            </a:r>
            <a:r>
              <a:rPr dirty="0" lang="en-US"/>
              <a:t>traditional solutions, or basically the problem isn't fully understood.</a:t>
            </a:r>
          </a:p>
          <a:p>
            <a:r>
              <a:rPr dirty="0" lang="en-US"/>
              <a:t>The logic changes </a:t>
            </a:r>
            <a:r>
              <a:rPr dirty="0" lang="en-US" smtClean="0"/>
              <a:t>often.</a:t>
            </a:r>
            <a:endParaRPr dirty="0" lang="en-US"/>
          </a:p>
          <a:p>
            <a:endParaRPr dirty="0" lang="en-US"/>
          </a:p>
        </p:txBody>
      </p:sp>
      <p:sp>
        <p:nvSpPr>
          <p:cNvPr id="104899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452" name=""/>
        <p:cNvGrpSpPr/>
        <p:nvPr/>
      </p:nvGrpSpPr>
      <p:grpSpPr>
        <a:xfrm>
          <a:off x="0" y="0"/>
          <a:ext cx="0" cy="0"/>
          <a:chOff x="0" y="0"/>
          <a:chExt cx="0" cy="0"/>
        </a:xfrm>
      </p:grpSpPr>
      <p:sp>
        <p:nvSpPr>
          <p:cNvPr id="1048991" name="Content Placeholder 2"/>
          <p:cNvSpPr>
            <a:spLocks noGrp="1"/>
          </p:cNvSpPr>
          <p:nvPr>
            <p:ph idx="1"/>
          </p:nvPr>
        </p:nvSpPr>
        <p:spPr>
          <a:xfrm>
            <a:off x="0" y="0"/>
            <a:ext cx="9144000" cy="6858000"/>
          </a:xfrm>
        </p:spPr>
        <p:txBody>
          <a:bodyPr/>
          <a:p>
            <a:pPr indent="-457200" lvl="1" marL="914400"/>
            <a:r>
              <a:rPr dirty="0" lang="en-US"/>
              <a:t>There are several tools available in the market who provide the Rule </a:t>
            </a:r>
            <a:r>
              <a:rPr dirty="0" lang="en-US" smtClean="0"/>
              <a:t>Engine tools.</a:t>
            </a:r>
            <a:endParaRPr dirty="0" lang="en-US"/>
          </a:p>
          <a:p>
            <a:pPr indent="-457200" lvl="2" marL="1314450"/>
            <a:r>
              <a:rPr b="1" dirty="0" lang="en-US" u="sng">
                <a:solidFill>
                  <a:srgbClr val="0000FF"/>
                </a:solidFill>
              </a:rPr>
              <a:t>JBOSS Drools</a:t>
            </a:r>
          </a:p>
          <a:p>
            <a:pPr indent="-457200" lvl="2" marL="1314450"/>
            <a:r>
              <a:rPr b="1" dirty="0" lang="en-US" err="1" u="sng" smtClean="0">
                <a:solidFill>
                  <a:srgbClr val="0000FF"/>
                </a:solidFill>
              </a:rPr>
              <a:t>JRuleEngine</a:t>
            </a:r>
            <a:endParaRPr b="1" dirty="0" lang="en-US" u="sng" smtClean="0">
              <a:solidFill>
                <a:srgbClr val="0000FF"/>
              </a:solidFill>
            </a:endParaRPr>
          </a:p>
          <a:p>
            <a:pPr indent="-457200" lvl="2" marL="1314450"/>
            <a:r>
              <a:rPr b="1" dirty="0" lang="en-US" err="1">
                <a:solidFill>
                  <a:srgbClr val="0000FF"/>
                </a:solidFill>
                <a:hlinkClick r:id="rId1"/>
              </a:rPr>
              <a:t>Mandarax</a:t>
            </a:r>
            <a:endParaRPr b="1" dirty="0" lang="en-US">
              <a:solidFill>
                <a:srgbClr val="0000FF"/>
              </a:solidFill>
            </a:endParaRPr>
          </a:p>
          <a:p>
            <a:pPr indent="-457200" lvl="2" marL="1314450"/>
            <a:r>
              <a:rPr b="1" dirty="0" lang="en-US" err="1">
                <a:solidFill>
                  <a:srgbClr val="0000FF"/>
                </a:solidFill>
                <a:hlinkClick r:id="rId2"/>
              </a:rPr>
              <a:t>JLisa</a:t>
            </a:r>
            <a:endParaRPr b="1" dirty="0" lang="en-US">
              <a:solidFill>
                <a:srgbClr val="0000FF"/>
              </a:solidFill>
            </a:endParaRPr>
          </a:p>
          <a:p>
            <a:pPr indent="-457200" lvl="2" marL="1314450"/>
            <a:r>
              <a:rPr b="1" dirty="0" lang="en-US">
                <a:solidFill>
                  <a:srgbClr val="0000FF"/>
                </a:solidFill>
                <a:hlinkClick r:id="rId3"/>
              </a:rPr>
              <a:t>JEOPS - The Java Embedded Object Production System</a:t>
            </a:r>
            <a:endParaRPr b="1" dirty="0" lang="en-US">
              <a:solidFill>
                <a:srgbClr val="0000FF"/>
              </a:solidFill>
            </a:endParaRPr>
          </a:p>
          <a:p>
            <a:pPr indent="-457200" lvl="2" marL="1314450"/>
            <a:r>
              <a:rPr b="1" dirty="0" lang="en-US" err="1">
                <a:solidFill>
                  <a:srgbClr val="0000FF"/>
                </a:solidFill>
                <a:hlinkClick r:id="rId4"/>
              </a:rPr>
              <a:t>Prova</a:t>
            </a:r>
            <a:r>
              <a:rPr b="1" dirty="0" lang="en-US">
                <a:solidFill>
                  <a:srgbClr val="0000FF"/>
                </a:solidFill>
                <a:hlinkClick r:id="rId4"/>
              </a:rPr>
              <a:t> language</a:t>
            </a:r>
            <a:endParaRPr b="1" dirty="0" lang="en-US">
              <a:solidFill>
                <a:srgbClr val="0000FF"/>
              </a:solidFill>
            </a:endParaRPr>
          </a:p>
          <a:p>
            <a:pPr indent="-457200" lvl="2" marL="1314450"/>
            <a:r>
              <a:rPr b="1" dirty="0" lang="en-US" err="1">
                <a:solidFill>
                  <a:srgbClr val="0000FF"/>
                </a:solidFill>
                <a:hlinkClick r:id="rId5"/>
              </a:rPr>
              <a:t>OpenRules</a:t>
            </a:r>
            <a:endParaRPr b="1" dirty="0" lang="en-US">
              <a:solidFill>
                <a:srgbClr val="0000FF"/>
              </a:solidFill>
            </a:endParaRPr>
          </a:p>
          <a:p>
            <a:pPr indent="-457200" lvl="2" marL="1314450"/>
            <a:r>
              <a:rPr b="1" dirty="0" lang="en-US">
                <a:solidFill>
                  <a:srgbClr val="0000FF"/>
                </a:solidFill>
                <a:hlinkClick r:id="rId6"/>
              </a:rPr>
              <a:t>Open Lexicon</a:t>
            </a:r>
            <a:endParaRPr b="1" dirty="0" lang="en-US">
              <a:solidFill>
                <a:srgbClr val="0000FF"/>
              </a:solidFill>
            </a:endParaRPr>
          </a:p>
          <a:p>
            <a:pPr indent="-457200" lvl="2" marL="1314450"/>
            <a:r>
              <a:rPr b="1" dirty="0" lang="en-US" err="1">
                <a:solidFill>
                  <a:srgbClr val="0000FF"/>
                </a:solidFill>
                <a:hlinkClick r:id="rId7"/>
              </a:rPr>
              <a:t>SweetRules</a:t>
            </a:r>
            <a:endParaRPr b="1" dirty="0" lang="en-US">
              <a:solidFill>
                <a:srgbClr val="0000FF"/>
              </a:solidFill>
            </a:endParaRPr>
          </a:p>
          <a:p>
            <a:pPr indent="-457200" lvl="2" marL="1314450"/>
            <a:r>
              <a:rPr b="1" dirty="0" lang="en-US" err="1">
                <a:solidFill>
                  <a:srgbClr val="0000FF"/>
                </a:solidFill>
                <a:hlinkClick r:id="rId8"/>
              </a:rPr>
              <a:t>Zilonis</a:t>
            </a:r>
            <a:endParaRPr b="1" dirty="0" lang="en-US">
              <a:solidFill>
                <a:srgbClr val="0000FF"/>
              </a:solidFill>
            </a:endParaRPr>
          </a:p>
          <a:p>
            <a:pPr indent="-457200" lvl="2" marL="1314450"/>
            <a:r>
              <a:rPr b="1" dirty="0" lang="en-US" err="1">
                <a:solidFill>
                  <a:srgbClr val="0000FF"/>
                </a:solidFill>
                <a:hlinkClick r:id="rId9"/>
              </a:rPr>
              <a:t>Hammurapi</a:t>
            </a:r>
            <a:r>
              <a:rPr b="1" dirty="0" lang="en-US">
                <a:solidFill>
                  <a:srgbClr val="0000FF"/>
                </a:solidFill>
                <a:hlinkClick r:id="rId9"/>
              </a:rPr>
              <a:t> </a:t>
            </a:r>
            <a:r>
              <a:rPr b="1" dirty="0" lang="en-US" smtClean="0">
                <a:solidFill>
                  <a:srgbClr val="0000FF"/>
                </a:solidFill>
                <a:hlinkClick r:id="rId9"/>
              </a:rPr>
              <a:t>Rules</a:t>
            </a:r>
            <a:endParaRPr b="1" dirty="0" lang="en-US">
              <a:solidFill>
                <a:srgbClr val="0000FF"/>
              </a:solidFill>
            </a:endParaRPr>
          </a:p>
          <a:p>
            <a:pPr indent="-457200" lvl="1" marL="914400"/>
            <a:r>
              <a:rPr dirty="0" lang="en-US" smtClean="0">
                <a:solidFill>
                  <a:srgbClr val="0000FF"/>
                </a:solidFill>
              </a:rPr>
              <a:t>Again there are so many open source rule engines tools are available.</a:t>
            </a:r>
            <a:endParaRPr dirty="0" lang="en-US">
              <a:solidFill>
                <a:srgbClr val="0000FF"/>
              </a:solidFill>
            </a:endParaRPr>
          </a:p>
          <a:p>
            <a:pPr indent="-457200" lvl="2" marL="1314450"/>
            <a:endParaRPr dirty="0" lang="en-US" smtClean="0"/>
          </a:p>
          <a:p>
            <a:pPr indent="-457200" lvl="2" marL="1314450"/>
            <a:endParaRPr dirty="0" lang="en-US"/>
          </a:p>
          <a:p>
            <a:endParaRPr dirty="0" lang="en-US"/>
          </a:p>
        </p:txBody>
      </p:sp>
      <p:sp>
        <p:nvSpPr>
          <p:cNvPr id="104899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8993" name="Content Placeholder 2"/>
          <p:cNvSpPr>
            <a:spLocks noGrp="1"/>
          </p:cNvSpPr>
          <p:nvPr>
            <p:ph idx="1"/>
          </p:nvPr>
        </p:nvSpPr>
        <p:spPr>
          <a:xfrm>
            <a:off x="0" y="0"/>
            <a:ext cx="9144000" cy="6858000"/>
          </a:xfrm>
        </p:spPr>
        <p:txBody>
          <a:bodyPr>
            <a:normAutofit fontScale="92500" lnSpcReduction="10000"/>
          </a:bodyPr>
          <a:p>
            <a:r>
              <a:rPr dirty="0" lang="en-US" smtClean="0">
                <a:solidFill>
                  <a:srgbClr val="FF0000"/>
                </a:solidFill>
              </a:rPr>
              <a:t>Method Replacement:</a:t>
            </a:r>
          </a:p>
          <a:p>
            <a:pPr lvl="1"/>
            <a:r>
              <a:rPr dirty="0" lang="en-US" smtClean="0"/>
              <a:t>It is the feature of the spring which is available in spring framework only. </a:t>
            </a:r>
          </a:p>
          <a:p>
            <a:pPr lvl="1"/>
            <a:r>
              <a:rPr dirty="0" lang="en-US" smtClean="0"/>
              <a:t>This feature  makes so many sense in industry </a:t>
            </a:r>
            <a:r>
              <a:rPr dirty="0" lang="en-US" err="1" smtClean="0"/>
              <a:t>bz</a:t>
            </a:r>
            <a:r>
              <a:rPr dirty="0" lang="en-US" smtClean="0"/>
              <a:t> it will reduce maintenance cost, cost, time, …. So on.</a:t>
            </a:r>
          </a:p>
          <a:p>
            <a:pPr lvl="1"/>
            <a:r>
              <a:rPr dirty="0" lang="en-US" smtClean="0"/>
              <a:t>Without touching to the method or without modify the existing method we can replace one method to another method, using method replacement feature.</a:t>
            </a:r>
          </a:p>
          <a:p>
            <a:pPr indent="0" lvl="1" marL="457200">
              <a:buNone/>
            </a:pPr>
            <a:r>
              <a:rPr dirty="0" lang="en-US" smtClean="0"/>
              <a:t>Ex:</a:t>
            </a:r>
          </a:p>
          <a:p>
            <a:pPr indent="0" lvl="1" marL="457200">
              <a:buNone/>
            </a:pPr>
            <a:r>
              <a:rPr dirty="0" lang="en-US"/>
              <a:t>	T</a:t>
            </a:r>
            <a:r>
              <a:rPr dirty="0" lang="en-US" smtClean="0"/>
              <a:t>here are some situation we  can not solve the bug in the module but we wanted to solve that bug ,actually we tried number of time but in production environment it will failing but still it is working, it will arise after 10000 request, but still it is there then we can not modify the current working class method code, but still we wanted to modify then we can easily can use method replacement feature.</a:t>
            </a:r>
          </a:p>
          <a:p>
            <a:pPr lvl="1"/>
            <a:endParaRPr dirty="0" lang="en-US"/>
          </a:p>
        </p:txBody>
      </p:sp>
      <p:sp>
        <p:nvSpPr>
          <p:cNvPr id="1048994" name="Footer Placeholder 1"/>
          <p:cNvSpPr>
            <a:spLocks noGrp="1"/>
          </p:cNvSpPr>
          <p:nvPr>
            <p:ph type="ftr" sz="quarter" idx="11"/>
          </p:nvPr>
        </p:nvSpPr>
        <p:spPr/>
        <p:txBody>
          <a:bodyPr/>
          <a:p>
            <a:r>
              <a:rPr dirty="0" lang="en-US" smtClean="0"/>
              <a:t>By Mr. Sachin Gaikwad</a:t>
            </a:r>
            <a:endParaRPr dirty="0" 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454" name=""/>
        <p:cNvGrpSpPr/>
        <p:nvPr/>
      </p:nvGrpSpPr>
      <p:grpSpPr>
        <a:xfrm>
          <a:off x="0" y="0"/>
          <a:ext cx="0" cy="0"/>
          <a:chOff x="0" y="0"/>
          <a:chExt cx="0" cy="0"/>
        </a:xfrm>
      </p:grpSpPr>
      <p:sp>
        <p:nvSpPr>
          <p:cNvPr id="1048995" name="Title 1"/>
          <p:cNvSpPr>
            <a:spLocks noGrp="1"/>
          </p:cNvSpPr>
          <p:nvPr>
            <p:ph type="title"/>
          </p:nvPr>
        </p:nvSpPr>
        <p:spPr>
          <a:xfrm>
            <a:off x="457200" y="0"/>
            <a:ext cx="8229600" cy="304800"/>
          </a:xfrm>
        </p:spPr>
        <p:txBody>
          <a:bodyPr>
            <a:normAutofit fontScale="90000"/>
          </a:bodyPr>
          <a:p>
            <a:r>
              <a:rPr dirty="0" lang="en-US" smtClean="0">
                <a:solidFill>
                  <a:srgbClr val="FF0000"/>
                </a:solidFill>
              </a:rPr>
              <a:t>Spring 82</a:t>
            </a:r>
            <a:endParaRPr dirty="0" lang="en-US">
              <a:solidFill>
                <a:srgbClr val="FF0000"/>
              </a:solidFill>
            </a:endParaRPr>
          </a:p>
        </p:txBody>
      </p:sp>
      <p:sp>
        <p:nvSpPr>
          <p:cNvPr id="1048996" name="Content Placeholder 2"/>
          <p:cNvSpPr>
            <a:spLocks noGrp="1"/>
          </p:cNvSpPr>
          <p:nvPr>
            <p:ph idx="1"/>
          </p:nvPr>
        </p:nvSpPr>
        <p:spPr>
          <a:xfrm>
            <a:off x="0" y="457200"/>
            <a:ext cx="9144000" cy="6400800"/>
          </a:xfrm>
        </p:spPr>
        <p:txBody>
          <a:bodyPr>
            <a:normAutofit fontScale="70000" lnSpcReduction="20000"/>
          </a:bodyPr>
          <a:p>
            <a:r>
              <a:rPr dirty="0" lang="en-US" smtClean="0"/>
              <a:t>To use method replacement spring has provide one interface called as </a:t>
            </a:r>
            <a:r>
              <a:rPr dirty="0" lang="en-US" err="1" smtClean="0"/>
              <a:t>MethodReplacer</a:t>
            </a:r>
            <a:r>
              <a:rPr dirty="0" lang="en-US" smtClean="0"/>
              <a:t>, which has a method and we have to override that method i.e. </a:t>
            </a:r>
            <a:r>
              <a:rPr dirty="0" lang="en-US" err="1" smtClean="0"/>
              <a:t>reimplement</a:t>
            </a:r>
            <a:r>
              <a:rPr dirty="0" lang="en-US" smtClean="0"/>
              <a:t>().</a:t>
            </a:r>
          </a:p>
          <a:p>
            <a:r>
              <a:rPr dirty="0" lang="en-US" err="1" smtClean="0"/>
              <a:t>Reimplement</a:t>
            </a:r>
            <a:r>
              <a:rPr dirty="0" lang="en-US" smtClean="0"/>
              <a:t>() method has three parameter which going to represent to whom he is replacing.</a:t>
            </a:r>
          </a:p>
          <a:p>
            <a:r>
              <a:rPr dirty="0" lang="en-US" smtClean="0"/>
              <a:t>Actually every parameter has it own data which is required for replacing the original method to new method without modifying the existing one.</a:t>
            </a:r>
          </a:p>
          <a:p>
            <a:pPr lvl="1"/>
            <a:r>
              <a:rPr dirty="0" lang="en-US" smtClean="0"/>
              <a:t>Ex:</a:t>
            </a:r>
          </a:p>
          <a:p>
            <a:pPr indent="0" lvl="2" marL="914400">
              <a:buNone/>
            </a:pPr>
            <a:r>
              <a:rPr dirty="0" lang="en-US" smtClean="0"/>
              <a:t>Public Object </a:t>
            </a:r>
            <a:r>
              <a:rPr dirty="0" lang="en-US" err="1" smtClean="0"/>
              <a:t>reimplement</a:t>
            </a:r>
            <a:r>
              <a:rPr dirty="0" lang="en-US" smtClean="0"/>
              <a:t>(Object </a:t>
            </a:r>
            <a:r>
              <a:rPr dirty="0" lang="en-US" err="1" smtClean="0"/>
              <a:t>OrgObj,Method</a:t>
            </a:r>
            <a:r>
              <a:rPr dirty="0" lang="en-US" smtClean="0"/>
              <a:t> method, Object[] </a:t>
            </a:r>
            <a:r>
              <a:rPr dirty="0" lang="en-US" err="1" smtClean="0"/>
              <a:t>agrs</a:t>
            </a:r>
            <a:r>
              <a:rPr dirty="0" lang="en-US" smtClean="0"/>
              <a:t>){</a:t>
            </a:r>
          </a:p>
          <a:p>
            <a:pPr indent="0" lvl="2" marL="914400">
              <a:buNone/>
            </a:pPr>
            <a:r>
              <a:rPr dirty="0" lang="en-US" smtClean="0"/>
              <a:t>	//logic</a:t>
            </a:r>
          </a:p>
          <a:p>
            <a:pPr indent="0" lvl="2" marL="914400">
              <a:buNone/>
            </a:pPr>
            <a:r>
              <a:rPr dirty="0" lang="en-US" smtClean="0"/>
              <a:t>}</a:t>
            </a:r>
          </a:p>
          <a:p>
            <a:pPr indent="-457200" marL="571500"/>
            <a:r>
              <a:rPr dirty="0" lang="en-US" smtClean="0"/>
              <a:t>If we look at the above method it going to return the Object </a:t>
            </a:r>
            <a:r>
              <a:rPr dirty="0" lang="en-US" err="1" smtClean="0"/>
              <a:t>bz</a:t>
            </a:r>
            <a:r>
              <a:rPr dirty="0" lang="en-US" smtClean="0"/>
              <a:t> if original method has returning some thing means this method also has to return the appropriate value. If it is not there then assign null as the return type.</a:t>
            </a:r>
          </a:p>
          <a:p>
            <a:pPr indent="-457200" marL="571500"/>
            <a:r>
              <a:rPr dirty="0" lang="en-US" smtClean="0"/>
              <a:t>There are three parameters are there first one is original class object were we can get the instance data of the original one and on which class object we are calling the method we will come to know. </a:t>
            </a:r>
            <a:endParaRPr dirty="0" lang="en-US"/>
          </a:p>
        </p:txBody>
      </p:sp>
      <p:sp>
        <p:nvSpPr>
          <p:cNvPr id="104899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455" name=""/>
        <p:cNvGrpSpPr/>
        <p:nvPr/>
      </p:nvGrpSpPr>
      <p:grpSpPr>
        <a:xfrm>
          <a:off x="0" y="0"/>
          <a:ext cx="0" cy="0"/>
          <a:chOff x="0" y="0"/>
          <a:chExt cx="0" cy="0"/>
        </a:xfrm>
      </p:grpSpPr>
      <p:sp>
        <p:nvSpPr>
          <p:cNvPr id="1048998" name="Content Placeholder 2"/>
          <p:cNvSpPr>
            <a:spLocks noGrp="1"/>
          </p:cNvSpPr>
          <p:nvPr>
            <p:ph idx="1"/>
          </p:nvPr>
        </p:nvSpPr>
        <p:spPr>
          <a:xfrm>
            <a:off x="0" y="0"/>
            <a:ext cx="9144000" cy="6858000"/>
          </a:xfrm>
        </p:spPr>
        <p:txBody>
          <a:bodyPr>
            <a:normAutofit fontScale="77500" lnSpcReduction="20000"/>
          </a:bodyPr>
          <a:p>
            <a:r>
              <a:rPr dirty="0" lang="en-US" smtClean="0"/>
              <a:t>Second one is the Method which tells about the method on which we are performing the operation, method parameter contains the original method name. </a:t>
            </a:r>
          </a:p>
          <a:p>
            <a:r>
              <a:rPr dirty="0" lang="en-US" smtClean="0"/>
              <a:t>Third one is the Object[] </a:t>
            </a:r>
            <a:r>
              <a:rPr dirty="0" lang="en-US" err="1" smtClean="0"/>
              <a:t>args</a:t>
            </a:r>
            <a:r>
              <a:rPr dirty="0" lang="en-US" smtClean="0"/>
              <a:t>, it will give all the required set of value which are passed as parameter to the original one. Here we can extract the Object[] and we will get all the parameters.</a:t>
            </a:r>
          </a:p>
          <a:p>
            <a:endParaRPr dirty="0" lang="en-US"/>
          </a:p>
          <a:p>
            <a:r>
              <a:rPr dirty="0" lang="en-US" smtClean="0"/>
              <a:t>Replacing the method is not a easy task </a:t>
            </a:r>
            <a:r>
              <a:rPr dirty="0" lang="en-US" err="1" smtClean="0"/>
              <a:t>bz</a:t>
            </a:r>
            <a:r>
              <a:rPr dirty="0" lang="en-US" smtClean="0"/>
              <a:t> we can not touch to the original method, moreover all the object not with us, they are available with the IOC container.</a:t>
            </a:r>
          </a:p>
          <a:p>
            <a:r>
              <a:rPr dirty="0" lang="en-US" smtClean="0"/>
              <a:t>Now we have to tell to the IOC container to replace the original method with new method. For that we have to provide  the additional configuration to the IOC container.</a:t>
            </a:r>
          </a:p>
          <a:p>
            <a:r>
              <a:rPr dirty="0" lang="en-US" smtClean="0"/>
              <a:t>Once we configured all the information then requests come to the original class method but internally IOC container manages and it will execute the new method i.e. </a:t>
            </a:r>
            <a:r>
              <a:rPr dirty="0" lang="en-US" err="1" smtClean="0"/>
              <a:t>reimplement</a:t>
            </a:r>
            <a:r>
              <a:rPr dirty="0" lang="en-US" smtClean="0"/>
              <a:t>().</a:t>
            </a:r>
          </a:p>
          <a:p>
            <a:r>
              <a:rPr dirty="0" lang="en-US" smtClean="0"/>
              <a:t>Actually we are calling original method only but internally IOC container will check is there any additional configuration has been provided or not if it is there IOC container will manages </a:t>
            </a:r>
            <a:r>
              <a:rPr dirty="0" lang="en-US" err="1" smtClean="0"/>
              <a:t>dependencys</a:t>
            </a:r>
            <a:r>
              <a:rPr dirty="0" lang="en-US" smtClean="0"/>
              <a:t>.</a:t>
            </a:r>
            <a:endParaRPr dirty="0" lang="en-US"/>
          </a:p>
        </p:txBody>
      </p:sp>
      <p:sp>
        <p:nvSpPr>
          <p:cNvPr id="1048999"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456" name=""/>
        <p:cNvGrpSpPr/>
        <p:nvPr/>
      </p:nvGrpSpPr>
      <p:grpSpPr>
        <a:xfrm>
          <a:off x="0" y="0"/>
          <a:ext cx="0" cy="0"/>
          <a:chOff x="0" y="0"/>
          <a:chExt cx="0" cy="0"/>
        </a:xfrm>
      </p:grpSpPr>
      <p:sp>
        <p:nvSpPr>
          <p:cNvPr id="1049000" name="Content Placeholder 2"/>
          <p:cNvSpPr>
            <a:spLocks noGrp="1"/>
          </p:cNvSpPr>
          <p:nvPr>
            <p:ph idx="1"/>
          </p:nvPr>
        </p:nvSpPr>
        <p:spPr>
          <a:xfrm>
            <a:off x="0" y="0"/>
            <a:ext cx="9144000" cy="6858000"/>
          </a:xfrm>
        </p:spPr>
        <p:txBody>
          <a:bodyPr/>
          <a:p>
            <a:r>
              <a:rPr dirty="0" lang="en-US" smtClean="0"/>
              <a:t>For method replacement below additional configuration will be provided</a:t>
            </a:r>
          </a:p>
          <a:p>
            <a:pPr lvl="1"/>
            <a:r>
              <a:rPr dirty="0" lang="en-US" smtClean="0"/>
              <a:t>Ex:</a:t>
            </a:r>
          </a:p>
          <a:p>
            <a:pPr indent="0" marL="0">
              <a:buNone/>
            </a:pPr>
            <a:r>
              <a:rPr dirty="0" lang="en-US"/>
              <a:t>	</a:t>
            </a:r>
            <a:r>
              <a:rPr dirty="0" lang="en-US" smtClean="0">
                <a:solidFill>
                  <a:srgbClr val="FF0000"/>
                </a:solidFill>
              </a:rPr>
              <a:t>&lt;bean id=“a” class=“A”&gt;</a:t>
            </a:r>
          </a:p>
          <a:p>
            <a:pPr indent="0" marL="0">
              <a:buNone/>
            </a:pPr>
            <a:r>
              <a:rPr dirty="0" lang="en-US">
                <a:solidFill>
                  <a:srgbClr val="FF0000"/>
                </a:solidFill>
              </a:rPr>
              <a:t>	</a:t>
            </a:r>
            <a:r>
              <a:rPr dirty="0" lang="en-US" smtClean="0">
                <a:solidFill>
                  <a:srgbClr val="FF0000"/>
                </a:solidFill>
              </a:rPr>
              <a:t>  &lt;replaced-method=“m1” replacer=“b”/&gt;</a:t>
            </a:r>
          </a:p>
          <a:p>
            <a:pPr indent="0" marL="0">
              <a:buNone/>
            </a:pPr>
            <a:r>
              <a:rPr dirty="0" lang="en-US">
                <a:solidFill>
                  <a:srgbClr val="FF0000"/>
                </a:solidFill>
              </a:rPr>
              <a:t>	</a:t>
            </a:r>
            <a:r>
              <a:rPr dirty="0" lang="en-US" smtClean="0">
                <a:solidFill>
                  <a:srgbClr val="FF0000"/>
                </a:solidFill>
              </a:rPr>
              <a:t>&lt;/bean&gt;</a:t>
            </a:r>
          </a:p>
          <a:p>
            <a:pPr indent="0" marL="0">
              <a:buNone/>
            </a:pPr>
            <a:r>
              <a:rPr dirty="0" lang="en-US">
                <a:solidFill>
                  <a:srgbClr val="FF0000"/>
                </a:solidFill>
              </a:rPr>
              <a:t>	</a:t>
            </a:r>
            <a:r>
              <a:rPr dirty="0" lang="en-US" smtClean="0">
                <a:solidFill>
                  <a:srgbClr val="FF0000"/>
                </a:solidFill>
              </a:rPr>
              <a:t>&lt;bean id=“b” class=“B”/&gt;</a:t>
            </a:r>
          </a:p>
          <a:p>
            <a:r>
              <a:rPr dirty="0" lang="en-US" smtClean="0"/>
              <a:t>Replaced-method tag will talk about which method we want to be replace and replacer tag talks about by whom we are </a:t>
            </a:r>
            <a:r>
              <a:rPr lang="en-US" smtClean="0"/>
              <a:t>replacing.</a:t>
            </a:r>
          </a:p>
          <a:p>
            <a:endParaRPr dirty="0" lang="en-US"/>
          </a:p>
        </p:txBody>
      </p:sp>
      <p:sp>
        <p:nvSpPr>
          <p:cNvPr id="1049001"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8646" name="Content Placeholder 2"/>
          <p:cNvSpPr>
            <a:spLocks noGrp="1"/>
          </p:cNvSpPr>
          <p:nvPr>
            <p:ph idx="1"/>
          </p:nvPr>
        </p:nvSpPr>
        <p:spPr>
          <a:xfrm>
            <a:off x="457200" y="457200"/>
            <a:ext cx="8229600" cy="5668963"/>
          </a:xfrm>
        </p:spPr>
        <p:txBody>
          <a:bodyPr>
            <a:normAutofit fontScale="25000" lnSpcReduction="20000"/>
          </a:bodyPr>
          <a:p>
            <a:r>
              <a:rPr b="1" dirty="0" sz="5600" lang="en-US" smtClean="0"/>
              <a:t>Ex. </a:t>
            </a:r>
          </a:p>
          <a:p>
            <a:pPr indent="0" marL="0">
              <a:buNone/>
            </a:pPr>
            <a:r>
              <a:rPr b="1" dirty="0" sz="5600" lang="en-US" smtClean="0"/>
              <a:t>Class A{</a:t>
            </a:r>
          </a:p>
          <a:p>
            <a:pPr indent="0" marL="0">
              <a:buNone/>
            </a:pPr>
            <a:r>
              <a:rPr b="1" dirty="0" sz="5600" lang="en-US"/>
              <a:t>	</a:t>
            </a:r>
            <a:r>
              <a:rPr b="1" dirty="0" sz="5600" lang="en-US" smtClean="0"/>
              <a:t>public </a:t>
            </a:r>
            <a:r>
              <a:rPr b="1" dirty="0" sz="5600" lang="en-US" err="1" smtClean="0"/>
              <a:t>int</a:t>
            </a:r>
            <a:r>
              <a:rPr b="1" dirty="0" sz="5600" lang="en-US" smtClean="0"/>
              <a:t> m4(){}</a:t>
            </a:r>
          </a:p>
          <a:p>
            <a:pPr indent="0" marL="0">
              <a:buNone/>
            </a:pPr>
            <a:r>
              <a:rPr b="1" dirty="0" sz="5600" lang="en-US"/>
              <a:t>	public </a:t>
            </a:r>
            <a:r>
              <a:rPr b="1" dirty="0" sz="5600" lang="en-US" err="1"/>
              <a:t>int</a:t>
            </a:r>
            <a:r>
              <a:rPr b="1" dirty="0" sz="5600" lang="en-US"/>
              <a:t> m5</a:t>
            </a:r>
            <a:r>
              <a:rPr b="1" dirty="0" sz="5600" lang="en-US" smtClean="0"/>
              <a:t>(){}</a:t>
            </a:r>
            <a:r>
              <a:rPr b="1" dirty="0" sz="5600" lang="en-US"/>
              <a:t>	</a:t>
            </a:r>
          </a:p>
          <a:p>
            <a:pPr indent="0" marL="0">
              <a:buNone/>
            </a:pPr>
            <a:endParaRPr b="1" dirty="0" sz="5600" lang="en-US" smtClean="0"/>
          </a:p>
          <a:p>
            <a:pPr indent="0" marL="0">
              <a:buNone/>
            </a:pPr>
            <a:r>
              <a:rPr b="1" dirty="0" sz="5600" lang="en-US" smtClean="0"/>
              <a:t>}</a:t>
            </a:r>
          </a:p>
          <a:p>
            <a:pPr indent="0" marL="0">
              <a:buNone/>
            </a:pPr>
            <a:r>
              <a:rPr b="1" dirty="0" sz="5600" lang="en-US" smtClean="0"/>
              <a:t>Class B extends A{</a:t>
            </a:r>
          </a:p>
          <a:p>
            <a:pPr indent="0" marL="0">
              <a:buNone/>
            </a:pPr>
            <a:r>
              <a:rPr b="1" dirty="0" sz="5600" lang="en-US"/>
              <a:t>	 public </a:t>
            </a:r>
            <a:r>
              <a:rPr b="1" dirty="0" sz="5600" lang="en-US" err="1"/>
              <a:t>int</a:t>
            </a:r>
            <a:r>
              <a:rPr b="1" dirty="0" sz="5600" lang="en-US"/>
              <a:t> </a:t>
            </a:r>
            <a:r>
              <a:rPr b="1" dirty="0" sz="5600" lang="en-US" smtClean="0"/>
              <a:t>m1(){</a:t>
            </a:r>
          </a:p>
          <a:p>
            <a:pPr indent="0" marL="0">
              <a:buNone/>
            </a:pPr>
            <a:r>
              <a:rPr b="1" dirty="0" sz="5600" lang="en-US"/>
              <a:t>	</a:t>
            </a:r>
            <a:r>
              <a:rPr b="1" dirty="0" sz="5600" lang="en-US" smtClean="0"/>
              <a:t>	A </a:t>
            </a:r>
            <a:r>
              <a:rPr b="1" dirty="0" sz="5600" lang="en-US" err="1" smtClean="0"/>
              <a:t>a</a:t>
            </a:r>
            <a:r>
              <a:rPr b="1" dirty="0" sz="5600" lang="en-US" smtClean="0"/>
              <a:t> = new A();</a:t>
            </a:r>
          </a:p>
          <a:p>
            <a:pPr indent="0" marL="0">
              <a:buNone/>
            </a:pPr>
            <a:r>
              <a:rPr b="1" dirty="0" sz="5600" lang="en-US" smtClean="0"/>
              <a:t>		a.m4();</a:t>
            </a:r>
          </a:p>
          <a:p>
            <a:pPr indent="0" marL="0">
              <a:buNone/>
            </a:pPr>
            <a:r>
              <a:rPr b="1" dirty="0" sz="5600" lang="en-US" smtClean="0"/>
              <a:t>		a.m5();</a:t>
            </a:r>
          </a:p>
          <a:p>
            <a:pPr indent="0" marL="0">
              <a:buNone/>
            </a:pPr>
            <a:r>
              <a:rPr b="1" dirty="0" sz="5600" lang="en-US"/>
              <a:t>	</a:t>
            </a:r>
            <a:r>
              <a:rPr b="1" dirty="0" sz="5600" lang="en-US" smtClean="0"/>
              <a:t>	}</a:t>
            </a:r>
          </a:p>
          <a:p>
            <a:pPr indent="0" marL="0">
              <a:buNone/>
            </a:pPr>
            <a:r>
              <a:rPr b="1" dirty="0" sz="5600" lang="en-US" smtClean="0"/>
              <a:t>}</a:t>
            </a:r>
          </a:p>
          <a:p>
            <a:pPr indent="0" marL="0">
              <a:buNone/>
            </a:pPr>
            <a:r>
              <a:rPr b="1" dirty="0" sz="5600" lang="en-US" smtClean="0"/>
              <a:t>Class C </a:t>
            </a:r>
            <a:r>
              <a:rPr b="1" dirty="0" sz="5600" lang="en-US"/>
              <a:t>extends A</a:t>
            </a:r>
            <a:r>
              <a:rPr b="1" dirty="0" sz="5600" lang="en-US" smtClean="0"/>
              <a:t>{</a:t>
            </a:r>
          </a:p>
          <a:p>
            <a:pPr indent="0" marL="0">
              <a:buNone/>
            </a:pPr>
            <a:r>
              <a:rPr b="1" dirty="0" sz="5600" lang="en-US"/>
              <a:t>	 public </a:t>
            </a:r>
            <a:r>
              <a:rPr b="1" dirty="0" sz="5600" lang="en-US" err="1"/>
              <a:t>int</a:t>
            </a:r>
            <a:r>
              <a:rPr b="1" dirty="0" sz="5600" lang="en-US"/>
              <a:t> </a:t>
            </a:r>
            <a:r>
              <a:rPr b="1" dirty="0" sz="5600" lang="en-US" smtClean="0"/>
              <a:t>m2(){</a:t>
            </a:r>
            <a:r>
              <a:rPr b="1" dirty="0" sz="5600" lang="en-US"/>
              <a:t>		</a:t>
            </a:r>
            <a:endParaRPr b="1" dirty="0" sz="5600" lang="en-US" smtClean="0"/>
          </a:p>
          <a:p>
            <a:pPr indent="0" marL="0">
              <a:buNone/>
            </a:pPr>
            <a:r>
              <a:rPr b="1" dirty="0" sz="5600" lang="en-US"/>
              <a:t>	</a:t>
            </a:r>
            <a:r>
              <a:rPr b="1" dirty="0" sz="5600" lang="en-US" smtClean="0"/>
              <a:t>	A </a:t>
            </a:r>
            <a:r>
              <a:rPr b="1" dirty="0" sz="5600" lang="en-US" err="1"/>
              <a:t>a</a:t>
            </a:r>
            <a:r>
              <a:rPr b="1" dirty="0" sz="5600" lang="en-US"/>
              <a:t> = new A</a:t>
            </a:r>
            <a:r>
              <a:rPr b="1" dirty="0" sz="5600" lang="en-US" smtClean="0"/>
              <a:t>();  // class  C don’t want to use method  m5() </a:t>
            </a:r>
            <a:r>
              <a:rPr b="1" dirty="0" sz="5600" lang="en-US" err="1" smtClean="0"/>
              <a:t>B’z</a:t>
            </a:r>
            <a:r>
              <a:rPr b="1" dirty="0" sz="5600" lang="en-US" smtClean="0"/>
              <a:t> of extends C class forcibly </a:t>
            </a:r>
            <a:endParaRPr b="1" dirty="0" sz="5600" lang="en-US"/>
          </a:p>
          <a:p>
            <a:pPr indent="0" marL="0">
              <a:buNone/>
            </a:pPr>
            <a:r>
              <a:rPr b="1" dirty="0" sz="5600" lang="en-US"/>
              <a:t>		a.m4</a:t>
            </a:r>
            <a:r>
              <a:rPr b="1" dirty="0" sz="5600" lang="en-US" smtClean="0"/>
              <a:t>();	//inherit the method m5() in  it.</a:t>
            </a:r>
            <a:endParaRPr b="1" dirty="0" sz="5600" lang="en-US"/>
          </a:p>
          <a:p>
            <a:pPr indent="0" marL="0">
              <a:buNone/>
            </a:pPr>
            <a:r>
              <a:rPr b="1" dirty="0" sz="5600" lang="en-US" smtClean="0"/>
              <a:t>	}</a:t>
            </a:r>
          </a:p>
          <a:p>
            <a:pPr indent="0" marL="0">
              <a:buNone/>
            </a:pPr>
            <a:r>
              <a:rPr b="1" dirty="0" sz="5600" lang="en-US" smtClean="0"/>
              <a:t>}</a:t>
            </a:r>
          </a:p>
          <a:p>
            <a:pPr indent="0" marL="0">
              <a:buNone/>
            </a:pPr>
            <a:r>
              <a:rPr b="1" dirty="0" sz="5600" lang="en-US" smtClean="0"/>
              <a:t>Class D </a:t>
            </a:r>
            <a:r>
              <a:rPr b="1" dirty="0" sz="5600" lang="en-US"/>
              <a:t>extends A</a:t>
            </a:r>
            <a:r>
              <a:rPr b="1" dirty="0" sz="5600" lang="en-US" smtClean="0"/>
              <a:t>{</a:t>
            </a:r>
          </a:p>
          <a:p>
            <a:pPr indent="0" marL="0">
              <a:buNone/>
            </a:pPr>
            <a:r>
              <a:rPr b="1" dirty="0" sz="5600" lang="en-US"/>
              <a:t>	 public </a:t>
            </a:r>
            <a:r>
              <a:rPr b="1" dirty="0" sz="5600" lang="en-US" err="1"/>
              <a:t>int</a:t>
            </a:r>
            <a:r>
              <a:rPr b="1" dirty="0" sz="5600" lang="en-US"/>
              <a:t> </a:t>
            </a:r>
            <a:r>
              <a:rPr b="1" dirty="0" sz="5600" lang="en-US" smtClean="0"/>
              <a:t>m3(){</a:t>
            </a:r>
          </a:p>
          <a:p>
            <a:pPr indent="0" marL="0">
              <a:buNone/>
            </a:pPr>
            <a:r>
              <a:rPr b="1" dirty="0" sz="5600" lang="en-US" smtClean="0"/>
              <a:t>	</a:t>
            </a:r>
            <a:r>
              <a:rPr b="1" dirty="0" sz="5600" lang="en-US"/>
              <a:t>	</a:t>
            </a:r>
            <a:r>
              <a:rPr b="1" dirty="0" sz="5600" lang="en-US" smtClean="0"/>
              <a:t>A </a:t>
            </a:r>
            <a:r>
              <a:rPr b="1" dirty="0" sz="5600" lang="en-US" err="1"/>
              <a:t>a</a:t>
            </a:r>
            <a:r>
              <a:rPr b="1" dirty="0" sz="5600" lang="en-US"/>
              <a:t> = new A();</a:t>
            </a:r>
          </a:p>
          <a:p>
            <a:pPr indent="0" marL="0">
              <a:buNone/>
            </a:pPr>
            <a:r>
              <a:rPr b="1" dirty="0" sz="5600" lang="en-US"/>
              <a:t>		a.m4</a:t>
            </a:r>
            <a:r>
              <a:rPr b="1" dirty="0" sz="5600" lang="en-US" smtClean="0"/>
              <a:t>();</a:t>
            </a:r>
          </a:p>
          <a:p>
            <a:pPr indent="0" marL="0">
              <a:buNone/>
            </a:pPr>
            <a:r>
              <a:rPr b="1" dirty="0" sz="5600" lang="en-US"/>
              <a:t>	</a:t>
            </a:r>
            <a:r>
              <a:rPr b="1" dirty="0" sz="5600" lang="en-US" smtClean="0"/>
              <a:t>	a.m5();</a:t>
            </a:r>
            <a:endParaRPr b="1" dirty="0" sz="5600" lang="en-US"/>
          </a:p>
          <a:p>
            <a:pPr indent="0" marL="0">
              <a:buNone/>
            </a:pPr>
            <a:r>
              <a:rPr b="1" dirty="0" sz="5600" lang="en-US"/>
              <a:t>	</a:t>
            </a:r>
            <a:r>
              <a:rPr b="1" dirty="0" sz="5600" lang="en-US" smtClean="0"/>
              <a:t>	</a:t>
            </a:r>
          </a:p>
          <a:p>
            <a:pPr indent="0" marL="0">
              <a:buNone/>
            </a:pPr>
            <a:r>
              <a:rPr b="1" dirty="0" sz="5600" lang="en-US" smtClean="0"/>
              <a:t>		}</a:t>
            </a:r>
          </a:p>
          <a:p>
            <a:pPr indent="0" marL="0">
              <a:buNone/>
            </a:pPr>
            <a:endParaRPr b="1" dirty="0" sz="5600" lang="en-US" smtClean="0"/>
          </a:p>
          <a:p>
            <a:pPr indent="0" marL="0">
              <a:buNone/>
            </a:pPr>
            <a:r>
              <a:rPr b="1" dirty="0" sz="5600" lang="en-US"/>
              <a:t>}</a:t>
            </a:r>
            <a:endParaRPr b="1" dirty="0" sz="5600" lang="en-US" smtClean="0"/>
          </a:p>
          <a:p>
            <a:endParaRPr dirty="0" lang="en-US"/>
          </a:p>
        </p:txBody>
      </p:sp>
      <p:sp>
        <p:nvSpPr>
          <p:cNvPr id="104864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457" name=""/>
        <p:cNvGrpSpPr/>
        <p:nvPr/>
      </p:nvGrpSpPr>
      <p:grpSpPr>
        <a:xfrm>
          <a:off x="0" y="0"/>
          <a:ext cx="0" cy="0"/>
          <a:chOff x="0" y="0"/>
          <a:chExt cx="0" cy="0"/>
        </a:xfrm>
      </p:grpSpPr>
      <p:sp>
        <p:nvSpPr>
          <p:cNvPr id="1049002" name="Title 1"/>
          <p:cNvSpPr>
            <a:spLocks noGrp="1"/>
          </p:cNvSpPr>
          <p:nvPr>
            <p:ph type="title"/>
          </p:nvPr>
        </p:nvSpPr>
        <p:spPr>
          <a:xfrm>
            <a:off x="457200" y="0"/>
            <a:ext cx="8229600" cy="304800"/>
          </a:xfrm>
        </p:spPr>
        <p:txBody>
          <a:bodyPr>
            <a:normAutofit fontScale="90000"/>
          </a:bodyPr>
          <a:p>
            <a:r>
              <a:rPr dirty="0" lang="en-US" smtClean="0">
                <a:solidFill>
                  <a:srgbClr val="FF0000"/>
                </a:solidFill>
              </a:rPr>
              <a:t>Spring 83</a:t>
            </a:r>
            <a:endParaRPr dirty="0" lang="en-US">
              <a:solidFill>
                <a:srgbClr val="FF0000"/>
              </a:solidFill>
            </a:endParaRPr>
          </a:p>
        </p:txBody>
      </p:sp>
      <p:sp>
        <p:nvSpPr>
          <p:cNvPr id="1049003" name="Content Placeholder 2"/>
          <p:cNvSpPr>
            <a:spLocks noGrp="1"/>
          </p:cNvSpPr>
          <p:nvPr>
            <p:ph idx="1"/>
          </p:nvPr>
        </p:nvSpPr>
        <p:spPr>
          <a:xfrm>
            <a:off x="0" y="457200"/>
            <a:ext cx="9144000" cy="6400800"/>
          </a:xfrm>
        </p:spPr>
        <p:txBody>
          <a:bodyPr>
            <a:normAutofit fontScale="85000" lnSpcReduction="20000"/>
          </a:bodyPr>
          <a:p>
            <a:r>
              <a:rPr dirty="0" lang="en-US" smtClean="0"/>
              <a:t>Once a class implements the </a:t>
            </a:r>
            <a:r>
              <a:rPr dirty="0" lang="en-US" err="1"/>
              <a:t>M</a:t>
            </a:r>
            <a:r>
              <a:rPr dirty="0" lang="en-US" err="1" smtClean="0"/>
              <a:t>ethodReplacer</a:t>
            </a:r>
            <a:r>
              <a:rPr dirty="0" lang="en-US" smtClean="0"/>
              <a:t> interface and when configured with replaced-method and replacer then IOC container will internally going the create a proxy class which extends the original class and override the replaced-method and internally call the new implemented method which is in new class. </a:t>
            </a:r>
          </a:p>
          <a:p>
            <a:r>
              <a:rPr dirty="0" lang="en-US" smtClean="0"/>
              <a:t>Just see the below diagram we can understand how internally proxy will generate and how it is calling the </a:t>
            </a:r>
            <a:r>
              <a:rPr dirty="0" lang="en-US" err="1" smtClean="0"/>
              <a:t>reimplement</a:t>
            </a:r>
            <a:r>
              <a:rPr dirty="0" lang="en-US" smtClean="0"/>
              <a:t> method.</a:t>
            </a:r>
          </a:p>
          <a:p>
            <a:r>
              <a:rPr dirty="0" lang="en-US" smtClean="0"/>
              <a:t>If we want to use method replacement then the original class should not be final and method should not be static, then only it is possible because </a:t>
            </a:r>
            <a:r>
              <a:rPr dirty="0" lang="en-US" err="1" smtClean="0"/>
              <a:t>interally</a:t>
            </a:r>
            <a:r>
              <a:rPr dirty="0" lang="en-US" smtClean="0"/>
              <a:t> original class will extends by proxy class.</a:t>
            </a:r>
          </a:p>
          <a:p>
            <a:r>
              <a:rPr dirty="0" lang="en-US" smtClean="0"/>
              <a:t>To get all the details of the method internally proxy class uses </a:t>
            </a:r>
            <a:r>
              <a:rPr dirty="0" lang="en-US" err="1" smtClean="0"/>
              <a:t>stackTrace</a:t>
            </a:r>
            <a:r>
              <a:rPr dirty="0" lang="en-US" smtClean="0"/>
              <a:t> techniques.</a:t>
            </a:r>
          </a:p>
          <a:p>
            <a:r>
              <a:rPr dirty="0" lang="en-US" err="1" smtClean="0"/>
              <a:t>stackTrace</a:t>
            </a:r>
            <a:r>
              <a:rPr dirty="0" lang="en-US" smtClean="0"/>
              <a:t> will keep all the records of current thread which is currently executing.</a:t>
            </a:r>
          </a:p>
          <a:p>
            <a:endParaRPr dirty="0" lang="en-US" smtClean="0"/>
          </a:p>
          <a:p>
            <a:endParaRPr dirty="0" lang="en-US" smtClean="0"/>
          </a:p>
          <a:p>
            <a:pPr lvl="1"/>
            <a:endParaRPr dirty="0" lang="en-US"/>
          </a:p>
        </p:txBody>
      </p:sp>
      <p:sp>
        <p:nvSpPr>
          <p:cNvPr id="104900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49005" name="Footer Placeholder 3"/>
          <p:cNvSpPr>
            <a:spLocks noGrp="1"/>
          </p:cNvSpPr>
          <p:nvPr>
            <p:ph type="ftr" sz="quarter" idx="11"/>
          </p:nvPr>
        </p:nvSpPr>
        <p:spPr/>
        <p:txBody>
          <a:bodyPr/>
          <a:p>
            <a:r>
              <a:rPr lang="en-US" smtClean="0"/>
              <a:t>By Mr.Sachin Gaikwad</a:t>
            </a:r>
            <a:endParaRPr lang="en-US"/>
          </a:p>
        </p:txBody>
      </p:sp>
      <p:pic>
        <p:nvPicPr>
          <p:cNvPr id="209716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0"/>
            <a:ext cx="9144000" cy="6783081"/>
          </a:xfrm>
          <a:prstGeom prst="rect"/>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459" name=""/>
        <p:cNvGrpSpPr/>
        <p:nvPr/>
      </p:nvGrpSpPr>
      <p:grpSpPr>
        <a:xfrm>
          <a:off x="0" y="0"/>
          <a:ext cx="0" cy="0"/>
          <a:chOff x="0" y="0"/>
          <a:chExt cx="0" cy="0"/>
        </a:xfrm>
      </p:grpSpPr>
      <p:sp>
        <p:nvSpPr>
          <p:cNvPr id="1049006" name="Title 1"/>
          <p:cNvSpPr>
            <a:spLocks noGrp="1"/>
          </p:cNvSpPr>
          <p:nvPr>
            <p:ph type="title"/>
          </p:nvPr>
        </p:nvSpPr>
        <p:spPr>
          <a:xfrm>
            <a:off x="457200" y="152400"/>
            <a:ext cx="8229600" cy="381000"/>
          </a:xfrm>
        </p:spPr>
        <p:txBody>
          <a:bodyPr>
            <a:normAutofit fontScale="90000"/>
          </a:bodyPr>
          <a:p>
            <a:r>
              <a:rPr dirty="0" lang="en-US" smtClean="0">
                <a:solidFill>
                  <a:srgbClr val="FF0000"/>
                </a:solidFill>
              </a:rPr>
              <a:t>Spring 84</a:t>
            </a:r>
            <a:endParaRPr dirty="0" lang="en-US">
              <a:solidFill>
                <a:srgbClr val="FF0000"/>
              </a:solidFill>
            </a:endParaRPr>
          </a:p>
        </p:txBody>
      </p:sp>
      <p:sp>
        <p:nvSpPr>
          <p:cNvPr id="1049007" name="Content Placeholder 2"/>
          <p:cNvSpPr>
            <a:spLocks noGrp="1"/>
          </p:cNvSpPr>
          <p:nvPr>
            <p:ph idx="1"/>
          </p:nvPr>
        </p:nvSpPr>
        <p:spPr>
          <a:xfrm>
            <a:off x="0" y="685800"/>
            <a:ext cx="9144000" cy="6172200"/>
          </a:xfrm>
        </p:spPr>
        <p:txBody>
          <a:bodyPr>
            <a:normAutofit fontScale="85000" lnSpcReduction="10000"/>
          </a:bodyPr>
          <a:p>
            <a:r>
              <a:rPr dirty="0" lang="en-US" smtClean="0">
                <a:solidFill>
                  <a:srgbClr val="FF0000"/>
                </a:solidFill>
              </a:rPr>
              <a:t>Property Editors:</a:t>
            </a:r>
          </a:p>
          <a:p>
            <a:pPr lvl="1"/>
            <a:r>
              <a:rPr dirty="0" lang="en-US" smtClean="0"/>
              <a:t>We can inject the values to the attribute in spring by two ways </a:t>
            </a:r>
          </a:p>
          <a:p>
            <a:pPr lvl="2"/>
            <a:r>
              <a:rPr dirty="0" lang="en-US" smtClean="0">
                <a:solidFill>
                  <a:srgbClr val="FF0000"/>
                </a:solidFill>
              </a:rPr>
              <a:t>Setter injection</a:t>
            </a:r>
          </a:p>
          <a:p>
            <a:pPr lvl="2"/>
            <a:r>
              <a:rPr dirty="0" lang="en-US" smtClean="0">
                <a:solidFill>
                  <a:srgbClr val="FF0000"/>
                </a:solidFill>
              </a:rPr>
              <a:t>Constructor injection </a:t>
            </a:r>
          </a:p>
          <a:p>
            <a:pPr indent="-457200" lvl="1" marL="971550"/>
            <a:r>
              <a:rPr dirty="0" lang="en-US" smtClean="0"/>
              <a:t>Using spring bean configuration file we can easily inject value to the properties.</a:t>
            </a:r>
          </a:p>
          <a:p>
            <a:pPr indent="-457200" lvl="1" marL="971550"/>
            <a:r>
              <a:rPr dirty="0" lang="en-US" smtClean="0"/>
              <a:t>By default spring considered all the value as string, but spring is intelligence in converting string to primitives. Implicit casting it will use and convert. but there are some situation we can not convert object, arrays, file , URL ,date and so on.</a:t>
            </a:r>
          </a:p>
          <a:p>
            <a:pPr indent="-457200" lvl="1" marL="971550"/>
            <a:r>
              <a:rPr dirty="0" lang="en-US" smtClean="0"/>
              <a:t>So to convert different objects into corresponding format spring has provided a feature called property Editors.</a:t>
            </a:r>
          </a:p>
          <a:p>
            <a:pPr indent="-457200" lvl="1" marL="971550"/>
            <a:r>
              <a:rPr dirty="0" lang="en-US" smtClean="0">
                <a:solidFill>
                  <a:srgbClr val="FF0000"/>
                </a:solidFill>
              </a:rPr>
              <a:t>Property editors</a:t>
            </a:r>
            <a:r>
              <a:rPr dirty="0" lang="en-US" smtClean="0"/>
              <a:t> mean to edit the property and convert into corresponding format for operation.</a:t>
            </a:r>
          </a:p>
          <a:p>
            <a:pPr indent="-457200" lvl="1" marL="971550"/>
            <a:r>
              <a:rPr dirty="0" lang="en-US" smtClean="0"/>
              <a:t>Spring has provided number of property editors class internally which will help in directly declaring the values for that property.</a:t>
            </a:r>
          </a:p>
          <a:p>
            <a:pPr lvl="1"/>
            <a:endParaRPr dirty="0" lang="en-US"/>
          </a:p>
        </p:txBody>
      </p:sp>
      <p:sp>
        <p:nvSpPr>
          <p:cNvPr id="1049008"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460" name=""/>
        <p:cNvGrpSpPr/>
        <p:nvPr/>
      </p:nvGrpSpPr>
      <p:grpSpPr>
        <a:xfrm>
          <a:off x="0" y="0"/>
          <a:ext cx="0" cy="0"/>
          <a:chOff x="0" y="0"/>
          <a:chExt cx="0" cy="0"/>
        </a:xfrm>
      </p:grpSpPr>
      <p:sp>
        <p:nvSpPr>
          <p:cNvPr id="1049009" name="Content Placeholder 2"/>
          <p:cNvSpPr>
            <a:spLocks noGrp="1"/>
          </p:cNvSpPr>
          <p:nvPr>
            <p:ph idx="1"/>
          </p:nvPr>
        </p:nvSpPr>
        <p:spPr>
          <a:xfrm>
            <a:off x="0" y="0"/>
            <a:ext cx="9144000" cy="6858000"/>
          </a:xfrm>
        </p:spPr>
        <p:txBody>
          <a:bodyPr/>
          <a:p>
            <a:r>
              <a:rPr dirty="0" lang="en-US" smtClean="0"/>
              <a:t>While creating the object of the bean IOC container will check the scope the of the bean if it is singleton then it will check object already available into container or not, after it will check constructor injection is there or not, after it will check any object value directly in injected to the property or not if it is there then it will check what is the property type and it will take the property and look into property editors Registry which is available with IOC container.</a:t>
            </a:r>
          </a:p>
          <a:p>
            <a:r>
              <a:rPr dirty="0" lang="en-US" smtClean="0"/>
              <a:t>Property editor Registry contains key as the type and value as the object type.</a:t>
            </a:r>
          </a:p>
          <a:p>
            <a:r>
              <a:rPr dirty="0" lang="en-US" smtClean="0"/>
              <a:t>See the diagram we will get the better clarity. </a:t>
            </a:r>
            <a:endParaRPr dirty="0" lang="en-US"/>
          </a:p>
        </p:txBody>
      </p:sp>
      <p:sp>
        <p:nvSpPr>
          <p:cNvPr id="104901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49011" name="Footer Placeholder 3"/>
          <p:cNvSpPr>
            <a:spLocks noGrp="1"/>
          </p:cNvSpPr>
          <p:nvPr>
            <p:ph type="ftr" sz="quarter" idx="11"/>
          </p:nvPr>
        </p:nvSpPr>
        <p:spPr/>
        <p:txBody>
          <a:bodyPr/>
          <a:p>
            <a:r>
              <a:rPr lang="en-US" smtClean="0"/>
              <a:t>By Mr.Sachin Gaikwad</a:t>
            </a:r>
            <a:endParaRPr lang="en-US"/>
          </a:p>
        </p:txBody>
      </p:sp>
      <p:pic>
        <p:nvPicPr>
          <p:cNvPr id="209716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0"/>
            <a:ext cx="9144000" cy="3124200"/>
          </a:xfrm>
          <a:prstGeom prst="rect"/>
          <a:noFill/>
          <a:ln>
            <a:noFill/>
          </a:ln>
        </p:spPr>
      </p:pic>
      <p:pic>
        <p:nvPicPr>
          <p:cNvPr id="2097164" name="Picture 3"/>
          <p:cNvPicPr>
            <a:picLocks noChangeAspect="1" noChangeArrowheads="1"/>
          </p:cNvPicPr>
          <p:nvPr/>
        </p:nvPicPr>
        <p:blipFill>
          <a:blip xmlns:r="http://schemas.openxmlformats.org/officeDocument/2006/relationships" r:embed="rId2"/>
          <a:srcRect/>
          <a:stretch>
            <a:fillRect/>
          </a:stretch>
        </p:blipFill>
        <p:spPr bwMode="auto">
          <a:xfrm>
            <a:off x="0" y="3048000"/>
            <a:ext cx="9144000" cy="3810000"/>
          </a:xfrm>
          <a:prstGeom prst="rect"/>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462" name=""/>
        <p:cNvGrpSpPr/>
        <p:nvPr/>
      </p:nvGrpSpPr>
      <p:grpSpPr>
        <a:xfrm>
          <a:off x="0" y="0"/>
          <a:ext cx="0" cy="0"/>
          <a:chOff x="0" y="0"/>
          <a:chExt cx="0" cy="0"/>
        </a:xfrm>
      </p:grpSpPr>
      <p:sp>
        <p:nvSpPr>
          <p:cNvPr id="1049012" name="Title 1"/>
          <p:cNvSpPr>
            <a:spLocks noGrp="1"/>
          </p:cNvSpPr>
          <p:nvPr>
            <p:ph type="title"/>
          </p:nvPr>
        </p:nvSpPr>
        <p:spPr>
          <a:xfrm>
            <a:off x="457200" y="0"/>
            <a:ext cx="8229600" cy="381000"/>
          </a:xfrm>
        </p:spPr>
        <p:txBody>
          <a:bodyPr>
            <a:normAutofit fontScale="90000"/>
          </a:bodyPr>
          <a:p>
            <a:r>
              <a:rPr dirty="0" lang="en-US" smtClean="0"/>
              <a:t>Spring 85</a:t>
            </a:r>
            <a:endParaRPr dirty="0" lang="en-US"/>
          </a:p>
        </p:txBody>
      </p:sp>
      <p:sp>
        <p:nvSpPr>
          <p:cNvPr id="1049013" name="Content Placeholder 2"/>
          <p:cNvSpPr>
            <a:spLocks noGrp="1"/>
          </p:cNvSpPr>
          <p:nvPr>
            <p:ph idx="1"/>
          </p:nvPr>
        </p:nvSpPr>
        <p:spPr>
          <a:xfrm>
            <a:off x="0" y="457200"/>
            <a:ext cx="9144000" cy="6400800"/>
          </a:xfrm>
        </p:spPr>
        <p:txBody>
          <a:bodyPr>
            <a:normAutofit fontScale="92500" lnSpcReduction="20000"/>
          </a:bodyPr>
          <a:p>
            <a:r>
              <a:rPr dirty="0" lang="en-US" smtClean="0"/>
              <a:t>There are some situation were have to create our own custom property editors , internally spring given number of property editors we can easily use it.</a:t>
            </a:r>
          </a:p>
          <a:p>
            <a:r>
              <a:rPr dirty="0" lang="en-US" smtClean="0"/>
              <a:t>As per above discussion if there is an object as attribute and if we are passing string as value then while creating an object IOC container will check any corresponding property editor available or not if available it will convert that string format to appropriate format, neither it will throw an exception saying no matching editors found.</a:t>
            </a:r>
          </a:p>
          <a:p>
            <a:r>
              <a:rPr dirty="0" lang="en-US" smtClean="0"/>
              <a:t>So to create our own custom property editor spring has provided a abstract class called </a:t>
            </a:r>
            <a:r>
              <a:rPr dirty="0" lang="en-US" err="1" smtClean="0"/>
              <a:t>PropertyEditorSupport</a:t>
            </a:r>
            <a:r>
              <a:rPr dirty="0" lang="en-US" smtClean="0"/>
              <a:t>.</a:t>
            </a:r>
          </a:p>
          <a:p>
            <a:r>
              <a:rPr dirty="0" lang="en-US" smtClean="0"/>
              <a:t>We can override one method called </a:t>
            </a:r>
            <a:r>
              <a:rPr dirty="0" lang="en-US" err="1" smtClean="0"/>
              <a:t>setAsText</a:t>
            </a:r>
            <a:r>
              <a:rPr dirty="0" lang="en-US" smtClean="0"/>
              <a:t>(String value) and we can write the converting logic in it and set to the corresponding constructor.</a:t>
            </a:r>
          </a:p>
          <a:p>
            <a:r>
              <a:rPr dirty="0" lang="en-US" smtClean="0"/>
              <a:t>Lets see the example</a:t>
            </a:r>
            <a:endParaRPr dirty="0" lang="en-US"/>
          </a:p>
        </p:txBody>
      </p:sp>
      <p:sp>
        <p:nvSpPr>
          <p:cNvPr id="104901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463" name=""/>
        <p:cNvGrpSpPr/>
        <p:nvPr/>
      </p:nvGrpSpPr>
      <p:grpSpPr>
        <a:xfrm>
          <a:off x="0" y="0"/>
          <a:ext cx="0" cy="0"/>
          <a:chOff x="0" y="0"/>
          <a:chExt cx="0" cy="0"/>
        </a:xfrm>
      </p:grpSpPr>
      <p:sp>
        <p:nvSpPr>
          <p:cNvPr id="1049015" name="Footer Placeholder 3"/>
          <p:cNvSpPr>
            <a:spLocks noGrp="1"/>
          </p:cNvSpPr>
          <p:nvPr>
            <p:ph type="ftr" sz="quarter" idx="11"/>
          </p:nvPr>
        </p:nvSpPr>
        <p:spPr/>
        <p:txBody>
          <a:bodyPr/>
          <a:p>
            <a:r>
              <a:rPr lang="en-US" smtClean="0"/>
              <a:t>By Mr.Sachin Gaikwad</a:t>
            </a:r>
            <a:endParaRPr lang="en-US"/>
          </a:p>
        </p:txBody>
      </p:sp>
      <p:sp>
        <p:nvSpPr>
          <p:cNvPr id="1049016" name="Content Placeholder 4"/>
          <p:cNvSpPr>
            <a:spLocks noGrp="1"/>
          </p:cNvSpPr>
          <p:nvPr>
            <p:ph idx="1"/>
          </p:nvPr>
        </p:nvSpPr>
        <p:spPr>
          <a:xfrm>
            <a:off x="0" y="0"/>
            <a:ext cx="9144000" cy="6858000"/>
          </a:xfrm>
        </p:spPr>
        <p:txBody>
          <a:bodyPr>
            <a:normAutofit lnSpcReduction="10000"/>
          </a:bodyPr>
          <a:p>
            <a:endParaRPr dirty="0" lang="en-US" smtClean="0"/>
          </a:p>
          <a:p>
            <a:endParaRPr dirty="0" lang="en-US"/>
          </a:p>
          <a:p>
            <a:endParaRPr dirty="0" lang="en-US" smtClean="0"/>
          </a:p>
          <a:p>
            <a:endParaRPr dirty="0" lang="en-US"/>
          </a:p>
          <a:p>
            <a:endParaRPr dirty="0" lang="en-US" smtClean="0"/>
          </a:p>
          <a:p>
            <a:r>
              <a:rPr dirty="0" lang="en-US" smtClean="0"/>
              <a:t>Writing property editor class is not enough we have to register that custom property editor </a:t>
            </a:r>
            <a:r>
              <a:rPr dirty="0" lang="en-US" err="1" smtClean="0"/>
              <a:t>propertyEditorRegistry</a:t>
            </a:r>
            <a:r>
              <a:rPr dirty="0" lang="en-US" smtClean="0"/>
              <a:t> in IOC Container. </a:t>
            </a:r>
            <a:endParaRPr dirty="0" lang="en-US"/>
          </a:p>
          <a:p>
            <a:r>
              <a:rPr dirty="0" lang="en-US" smtClean="0"/>
              <a:t>To register into IOC container we have to talk to the </a:t>
            </a:r>
            <a:r>
              <a:rPr dirty="0" lang="en-US" err="1" smtClean="0"/>
              <a:t>PropertyEditorRegistrar</a:t>
            </a:r>
            <a:r>
              <a:rPr dirty="0" lang="en-US" smtClean="0"/>
              <a:t> interface by overriding one method called </a:t>
            </a:r>
            <a:r>
              <a:rPr dirty="0" sz="2500" lang="en-US" smtClean="0">
                <a:solidFill>
                  <a:srgbClr val="FF0000"/>
                </a:solidFill>
              </a:rPr>
              <a:t>public </a:t>
            </a:r>
            <a:r>
              <a:rPr dirty="0" sz="2500" lang="en-US">
                <a:solidFill>
                  <a:srgbClr val="FF0000"/>
                </a:solidFill>
              </a:rPr>
              <a:t>void </a:t>
            </a:r>
            <a:r>
              <a:rPr dirty="0" sz="2500" lang="en-US" err="1">
                <a:solidFill>
                  <a:srgbClr val="FF0000"/>
                </a:solidFill>
              </a:rPr>
              <a:t>registerCustomEditors</a:t>
            </a:r>
            <a:r>
              <a:rPr dirty="0" sz="2500" lang="en-US">
                <a:solidFill>
                  <a:srgbClr val="FF0000"/>
                </a:solidFill>
              </a:rPr>
              <a:t>(</a:t>
            </a:r>
            <a:r>
              <a:rPr dirty="0" sz="2500" lang="en-US" err="1">
                <a:solidFill>
                  <a:srgbClr val="FF0000"/>
                </a:solidFill>
              </a:rPr>
              <a:t>PropertyEditorRegistry</a:t>
            </a:r>
            <a:r>
              <a:rPr dirty="0" sz="2500" lang="en-US">
                <a:solidFill>
                  <a:srgbClr val="FF0000"/>
                </a:solidFill>
              </a:rPr>
              <a:t> registry</a:t>
            </a:r>
            <a:r>
              <a:rPr dirty="0" sz="2500" lang="en-US" smtClean="0">
                <a:solidFill>
                  <a:srgbClr val="FF0000"/>
                </a:solidFill>
              </a:rPr>
              <a:t>) </a:t>
            </a:r>
            <a:r>
              <a:rPr dirty="0" sz="2500" lang="en-US" smtClean="0"/>
              <a:t>and we have to register into the </a:t>
            </a:r>
            <a:r>
              <a:rPr dirty="0" sz="2500" lang="en-US" err="1" smtClean="0"/>
              <a:t>propertyEditorRegistry</a:t>
            </a:r>
            <a:r>
              <a:rPr dirty="0" sz="2500" lang="en-US" smtClean="0"/>
              <a:t>.</a:t>
            </a:r>
          </a:p>
          <a:p>
            <a:r>
              <a:rPr dirty="0" sz="2500" lang="en-US" smtClean="0"/>
              <a:t>Lets see snippet of code.</a:t>
            </a:r>
          </a:p>
          <a:p>
            <a:endParaRPr dirty="0" lang="en-US"/>
          </a:p>
          <a:p>
            <a:endParaRPr dirty="0" lang="en-US" smtClean="0"/>
          </a:p>
          <a:p>
            <a:endParaRPr dirty="0" lang="en-US"/>
          </a:p>
          <a:p>
            <a:endParaRPr dirty="0" lang="en-US" smtClean="0"/>
          </a:p>
          <a:p>
            <a:endParaRPr dirty="0" lang="en-US"/>
          </a:p>
        </p:txBody>
      </p:sp>
      <p:pic>
        <p:nvPicPr>
          <p:cNvPr id="2097165" name="Picture 2"/>
          <p:cNvPicPr>
            <a:picLocks noChangeAspect="1" noChangeArrowheads="1"/>
          </p:cNvPicPr>
          <p:nvPr/>
        </p:nvPicPr>
        <p:blipFill>
          <a:blip xmlns:r="http://schemas.openxmlformats.org/officeDocument/2006/relationships" r:embed="rId1"/>
          <a:srcRect/>
          <a:stretch>
            <a:fillRect/>
          </a:stretch>
        </p:blipFill>
        <p:spPr bwMode="auto">
          <a:xfrm>
            <a:off x="228600" y="34119"/>
            <a:ext cx="8534400" cy="2709081"/>
          </a:xfrm>
          <a:prstGeom prst="rect"/>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464" name=""/>
        <p:cNvGrpSpPr/>
        <p:nvPr/>
      </p:nvGrpSpPr>
      <p:grpSpPr>
        <a:xfrm>
          <a:off x="0" y="0"/>
          <a:ext cx="0" cy="0"/>
          <a:chOff x="0" y="0"/>
          <a:chExt cx="0" cy="0"/>
        </a:xfrm>
      </p:grpSpPr>
      <p:sp>
        <p:nvSpPr>
          <p:cNvPr id="1049017" name="Content Placeholder 2"/>
          <p:cNvSpPr>
            <a:spLocks noGrp="1"/>
          </p:cNvSpPr>
          <p:nvPr>
            <p:ph idx="1"/>
          </p:nvPr>
        </p:nvSpPr>
        <p:spPr>
          <a:xfrm>
            <a:off x="0" y="0"/>
            <a:ext cx="9144000" cy="6858000"/>
          </a:xfrm>
        </p:spPr>
        <p:txBody>
          <a:bodyPr>
            <a:normAutofit fontScale="77500" lnSpcReduction="20000"/>
          </a:bodyPr>
          <a:p>
            <a:r>
              <a:rPr b="1" dirty="0" lang="en-US">
                <a:solidFill>
                  <a:srgbClr val="FF0000"/>
                </a:solidFill>
              </a:rPr>
              <a:t>public class </a:t>
            </a:r>
            <a:r>
              <a:rPr b="1" dirty="0" lang="en-US" err="1">
                <a:solidFill>
                  <a:srgbClr val="FF0000"/>
                </a:solidFill>
              </a:rPr>
              <a:t>CustomPropertyEditors</a:t>
            </a:r>
            <a:r>
              <a:rPr b="1" dirty="0" lang="en-US">
                <a:solidFill>
                  <a:srgbClr val="FF0000"/>
                </a:solidFill>
              </a:rPr>
              <a:t> implements </a:t>
            </a:r>
            <a:r>
              <a:rPr b="1" dirty="0" lang="en-US" err="1">
                <a:solidFill>
                  <a:srgbClr val="FF0000"/>
                </a:solidFill>
              </a:rPr>
              <a:t>PropertyEditorRegistrar</a:t>
            </a:r>
            <a:r>
              <a:rPr b="1" dirty="0" lang="en-US">
                <a:solidFill>
                  <a:srgbClr val="FF0000"/>
                </a:solidFill>
              </a:rPr>
              <a:t>{</a:t>
            </a:r>
          </a:p>
          <a:p>
            <a:r>
              <a:rPr dirty="0" lang="en-US" smtClean="0">
                <a:solidFill>
                  <a:srgbClr val="FF0000"/>
                </a:solidFill>
              </a:rPr>
              <a:t>@</a:t>
            </a:r>
            <a:r>
              <a:rPr dirty="0" lang="en-US">
                <a:solidFill>
                  <a:srgbClr val="FF0000"/>
                </a:solidFill>
              </a:rPr>
              <a:t>Override</a:t>
            </a:r>
          </a:p>
          <a:p>
            <a:r>
              <a:rPr b="1" dirty="0" lang="en-US">
                <a:solidFill>
                  <a:srgbClr val="FF0000"/>
                </a:solidFill>
              </a:rPr>
              <a:t>public void </a:t>
            </a:r>
            <a:r>
              <a:rPr b="1" dirty="0" lang="en-US" err="1">
                <a:solidFill>
                  <a:srgbClr val="FF0000"/>
                </a:solidFill>
              </a:rPr>
              <a:t>registerCustomEditors</a:t>
            </a:r>
            <a:r>
              <a:rPr b="1" dirty="0" lang="en-US">
                <a:solidFill>
                  <a:srgbClr val="FF0000"/>
                </a:solidFill>
              </a:rPr>
              <a:t>(</a:t>
            </a:r>
            <a:r>
              <a:rPr b="1" dirty="0" lang="en-US" err="1">
                <a:solidFill>
                  <a:srgbClr val="FF0000"/>
                </a:solidFill>
              </a:rPr>
              <a:t>PropertyEditorRegistry</a:t>
            </a:r>
            <a:r>
              <a:rPr b="1" dirty="0" lang="en-US">
                <a:solidFill>
                  <a:srgbClr val="FF0000"/>
                </a:solidFill>
              </a:rPr>
              <a:t> registry) {</a:t>
            </a:r>
          </a:p>
          <a:p>
            <a:r>
              <a:rPr dirty="0" lang="en-US" err="1">
                <a:solidFill>
                  <a:srgbClr val="FF0000"/>
                </a:solidFill>
              </a:rPr>
              <a:t>registry.registerCustomEditor</a:t>
            </a:r>
            <a:r>
              <a:rPr dirty="0" lang="en-US">
                <a:solidFill>
                  <a:srgbClr val="FF0000"/>
                </a:solidFill>
              </a:rPr>
              <a:t>(</a:t>
            </a:r>
            <a:r>
              <a:rPr dirty="0" lang="en-US" err="1">
                <a:solidFill>
                  <a:srgbClr val="FF0000"/>
                </a:solidFill>
              </a:rPr>
              <a:t>ComplexNumber.</a:t>
            </a:r>
            <a:r>
              <a:rPr b="1" dirty="0" lang="en-US" err="1">
                <a:solidFill>
                  <a:srgbClr val="FF0000"/>
                </a:solidFill>
              </a:rPr>
              <a:t>class</a:t>
            </a:r>
            <a:r>
              <a:rPr b="1" dirty="0" lang="en-US">
                <a:solidFill>
                  <a:srgbClr val="FF0000"/>
                </a:solidFill>
              </a:rPr>
              <a:t>, new </a:t>
            </a:r>
            <a:r>
              <a:rPr b="1" dirty="0" lang="en-US" err="1">
                <a:solidFill>
                  <a:srgbClr val="FF0000"/>
                </a:solidFill>
              </a:rPr>
              <a:t>ComplexNumberPropertyEditors</a:t>
            </a:r>
            <a:r>
              <a:rPr b="1" dirty="0" lang="en-US">
                <a:solidFill>
                  <a:srgbClr val="FF0000"/>
                </a:solidFill>
              </a:rPr>
              <a:t>());</a:t>
            </a:r>
          </a:p>
          <a:p>
            <a:r>
              <a:rPr dirty="0" lang="en-US" smtClean="0">
                <a:solidFill>
                  <a:srgbClr val="FF0000"/>
                </a:solidFill>
              </a:rPr>
              <a:t>}</a:t>
            </a:r>
            <a:endParaRPr dirty="0" lang="en-US">
              <a:solidFill>
                <a:srgbClr val="FF0000"/>
              </a:solidFill>
            </a:endParaRPr>
          </a:p>
          <a:p>
            <a:r>
              <a:rPr dirty="0" lang="en-US" smtClean="0">
                <a:solidFill>
                  <a:srgbClr val="FF0000"/>
                </a:solidFill>
              </a:rPr>
              <a:t>}</a:t>
            </a:r>
          </a:p>
          <a:p>
            <a:r>
              <a:rPr dirty="0" lang="en-US" smtClean="0"/>
              <a:t>Once we write the above code we can register </a:t>
            </a:r>
            <a:r>
              <a:rPr dirty="0" lang="en-US" err="1" smtClean="0"/>
              <a:t>customPropertyEditors</a:t>
            </a:r>
            <a:r>
              <a:rPr dirty="0" lang="en-US" smtClean="0"/>
              <a:t> into the </a:t>
            </a:r>
            <a:r>
              <a:rPr dirty="0" lang="en-US" err="1" smtClean="0"/>
              <a:t>propertyEditorRegistry</a:t>
            </a:r>
            <a:r>
              <a:rPr dirty="0" lang="en-US" smtClean="0"/>
              <a:t> but to add into IOC container we have to write the snippets of code i.e.</a:t>
            </a:r>
          </a:p>
          <a:p>
            <a:r>
              <a:rPr dirty="0" lang="en-US">
                <a:solidFill>
                  <a:srgbClr val="FF0000"/>
                </a:solidFill>
              </a:rPr>
              <a:t>BeanFactory factory = </a:t>
            </a:r>
            <a:r>
              <a:rPr b="1" dirty="0" lang="en-US">
                <a:solidFill>
                  <a:srgbClr val="FF0000"/>
                </a:solidFill>
              </a:rPr>
              <a:t>new </a:t>
            </a:r>
            <a:r>
              <a:rPr b="1" dirty="0" lang="en-US" err="1">
                <a:solidFill>
                  <a:srgbClr val="FF0000"/>
                </a:solidFill>
              </a:rPr>
              <a:t>XmlBeanFactory</a:t>
            </a:r>
            <a:r>
              <a:rPr b="1" dirty="0" lang="en-US">
                <a:solidFill>
                  <a:srgbClr val="FF0000"/>
                </a:solidFill>
              </a:rPr>
              <a:t>(new </a:t>
            </a:r>
            <a:r>
              <a:rPr b="1" dirty="0" lang="en-US" err="1">
                <a:solidFill>
                  <a:srgbClr val="FF0000"/>
                </a:solidFill>
              </a:rPr>
              <a:t>ClassPathResource</a:t>
            </a:r>
            <a:r>
              <a:rPr b="1" dirty="0" lang="en-US">
                <a:solidFill>
                  <a:srgbClr val="FF0000"/>
                </a:solidFill>
              </a:rPr>
              <a:t>("com/</a:t>
            </a:r>
            <a:r>
              <a:rPr b="1" dirty="0" lang="en-US" err="1">
                <a:solidFill>
                  <a:srgbClr val="FF0000"/>
                </a:solidFill>
              </a:rPr>
              <a:t>cpe</a:t>
            </a:r>
            <a:r>
              <a:rPr b="1" dirty="0" lang="en-US">
                <a:solidFill>
                  <a:srgbClr val="FF0000"/>
                </a:solidFill>
              </a:rPr>
              <a:t>/common/application-context.xml"));</a:t>
            </a:r>
          </a:p>
          <a:p>
            <a:r>
              <a:rPr dirty="0" lang="en-US">
                <a:solidFill>
                  <a:srgbClr val="FF0000"/>
                </a:solidFill>
              </a:rPr>
              <a:t>((</a:t>
            </a:r>
            <a:r>
              <a:rPr dirty="0" lang="en-US" err="1">
                <a:solidFill>
                  <a:srgbClr val="FF0000"/>
                </a:solidFill>
              </a:rPr>
              <a:t>ConfigurableListableBeanFactory</a:t>
            </a:r>
            <a:r>
              <a:rPr dirty="0" lang="en-US">
                <a:solidFill>
                  <a:srgbClr val="FF0000"/>
                </a:solidFill>
              </a:rPr>
              <a:t>)factory).</a:t>
            </a:r>
            <a:r>
              <a:rPr dirty="0" lang="en-US" err="1">
                <a:solidFill>
                  <a:srgbClr val="FF0000"/>
                </a:solidFill>
              </a:rPr>
              <a:t>addPropertyEditorRegistrar</a:t>
            </a:r>
            <a:r>
              <a:rPr dirty="0" lang="en-US">
                <a:solidFill>
                  <a:srgbClr val="FF0000"/>
                </a:solidFill>
              </a:rPr>
              <a:t>(</a:t>
            </a:r>
            <a:r>
              <a:rPr b="1" dirty="0" lang="en-US">
                <a:solidFill>
                  <a:srgbClr val="FF0000"/>
                </a:solidFill>
              </a:rPr>
              <a:t>new </a:t>
            </a:r>
            <a:r>
              <a:rPr b="1" dirty="0" lang="en-US" err="1">
                <a:solidFill>
                  <a:srgbClr val="FF0000"/>
                </a:solidFill>
              </a:rPr>
              <a:t>CustomPropertyEditors</a:t>
            </a:r>
            <a:r>
              <a:rPr b="1" dirty="0" lang="en-US" smtClean="0">
                <a:solidFill>
                  <a:srgbClr val="FF0000"/>
                </a:solidFill>
              </a:rPr>
              <a:t>());</a:t>
            </a:r>
          </a:p>
          <a:p>
            <a:r>
              <a:rPr dirty="0" lang="en-US" smtClean="0"/>
              <a:t>BeanFactory is immutable we can not modify the IOC container, to modify or add we have to use the </a:t>
            </a:r>
            <a:r>
              <a:rPr dirty="0" lang="en-US" err="1" smtClean="0">
                <a:solidFill>
                  <a:srgbClr val="FF0000"/>
                </a:solidFill>
              </a:rPr>
              <a:t>configurableListableBeanFactory</a:t>
            </a:r>
            <a:endParaRPr dirty="0" lang="en-US" smtClean="0">
              <a:solidFill>
                <a:srgbClr val="FF0000"/>
              </a:solidFill>
            </a:endParaRPr>
          </a:p>
        </p:txBody>
      </p:sp>
      <p:sp>
        <p:nvSpPr>
          <p:cNvPr id="1049018"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465" name=""/>
        <p:cNvGrpSpPr/>
        <p:nvPr/>
      </p:nvGrpSpPr>
      <p:grpSpPr>
        <a:xfrm>
          <a:off x="0" y="0"/>
          <a:ext cx="0" cy="0"/>
          <a:chOff x="0" y="0"/>
          <a:chExt cx="0" cy="0"/>
        </a:xfrm>
      </p:grpSpPr>
      <p:sp>
        <p:nvSpPr>
          <p:cNvPr id="1049019" name="Footer Placeholder 3"/>
          <p:cNvSpPr>
            <a:spLocks noGrp="1"/>
          </p:cNvSpPr>
          <p:nvPr>
            <p:ph type="ftr" sz="quarter" idx="11"/>
          </p:nvPr>
        </p:nvSpPr>
        <p:spPr/>
        <p:txBody>
          <a:bodyPr/>
          <a:p>
            <a:r>
              <a:rPr lang="en-US" smtClean="0"/>
              <a:t>By Mr.Sachin Gaikwad</a:t>
            </a:r>
            <a:endParaRPr lang="en-US"/>
          </a:p>
        </p:txBody>
      </p:sp>
      <p:pic>
        <p:nvPicPr>
          <p:cNvPr id="209716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27296" y="0"/>
            <a:ext cx="9171296" cy="6858000"/>
          </a:xfrm>
          <a:prstGeom prst="rect"/>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466" name=""/>
        <p:cNvGrpSpPr/>
        <p:nvPr/>
      </p:nvGrpSpPr>
      <p:grpSpPr>
        <a:xfrm>
          <a:off x="0" y="0"/>
          <a:ext cx="0" cy="0"/>
          <a:chOff x="0" y="0"/>
          <a:chExt cx="0" cy="0"/>
        </a:xfrm>
      </p:grpSpPr>
      <p:sp>
        <p:nvSpPr>
          <p:cNvPr id="1049020" name="Title 1"/>
          <p:cNvSpPr>
            <a:spLocks noGrp="1"/>
          </p:cNvSpPr>
          <p:nvPr>
            <p:ph type="title"/>
          </p:nvPr>
        </p:nvSpPr>
        <p:spPr>
          <a:xfrm>
            <a:off x="457200" y="0"/>
            <a:ext cx="8229600" cy="381000"/>
          </a:xfrm>
        </p:spPr>
        <p:txBody>
          <a:bodyPr>
            <a:normAutofit fontScale="90000"/>
          </a:bodyPr>
          <a:p>
            <a:r>
              <a:rPr dirty="0" lang="en-US" smtClean="0">
                <a:solidFill>
                  <a:srgbClr val="FF0000"/>
                </a:solidFill>
              </a:rPr>
              <a:t>Spring 86,87,88,89,90</a:t>
            </a:r>
            <a:endParaRPr dirty="0" lang="en-US">
              <a:solidFill>
                <a:srgbClr val="FF0000"/>
              </a:solidFill>
            </a:endParaRPr>
          </a:p>
        </p:txBody>
      </p:sp>
      <p:sp>
        <p:nvSpPr>
          <p:cNvPr id="1049021" name="Content Placeholder 2"/>
          <p:cNvSpPr>
            <a:spLocks noGrp="1"/>
          </p:cNvSpPr>
          <p:nvPr>
            <p:ph idx="1"/>
          </p:nvPr>
        </p:nvSpPr>
        <p:spPr>
          <a:xfrm>
            <a:off x="0" y="609600"/>
            <a:ext cx="9144000" cy="6248400"/>
          </a:xfrm>
        </p:spPr>
        <p:txBody>
          <a:bodyPr>
            <a:normAutofit fontScale="55000" lnSpcReduction="20000"/>
          </a:bodyPr>
          <a:p>
            <a:r>
              <a:rPr b="1" dirty="0" lang="en-US" smtClean="0"/>
              <a:t>What is Internationalization?</a:t>
            </a:r>
          </a:p>
          <a:p>
            <a:r>
              <a:rPr dirty="0" lang="en-US" smtClean="0"/>
              <a:t>How internationalization works with core java?</a:t>
            </a:r>
          </a:p>
          <a:p>
            <a:r>
              <a:rPr dirty="0" lang="en-US" smtClean="0"/>
              <a:t>How internationalization works with JEE?</a:t>
            </a:r>
          </a:p>
          <a:p>
            <a:r>
              <a:rPr dirty="0" lang="en-US" smtClean="0"/>
              <a:t>There are three ways we can develop internationalization </a:t>
            </a:r>
          </a:p>
          <a:p>
            <a:pPr lvl="1"/>
            <a:r>
              <a:rPr dirty="0" lang="en-US" smtClean="0"/>
              <a:t>Data internationalization(collation)</a:t>
            </a:r>
          </a:p>
          <a:p>
            <a:pPr lvl="1"/>
            <a:r>
              <a:rPr dirty="0" lang="en-US" smtClean="0"/>
              <a:t>NLS Programming</a:t>
            </a:r>
          </a:p>
          <a:p>
            <a:pPr lvl="1"/>
            <a:r>
              <a:rPr dirty="0" lang="en-US" smtClean="0"/>
              <a:t>Content internationalization</a:t>
            </a:r>
          </a:p>
          <a:p>
            <a:r>
              <a:rPr dirty="0" lang="en-US" smtClean="0"/>
              <a:t>How data internationalize will work ?</a:t>
            </a:r>
          </a:p>
          <a:p>
            <a:r>
              <a:rPr dirty="0" lang="en-US" smtClean="0"/>
              <a:t>What is NLS programming internationalization?</a:t>
            </a:r>
          </a:p>
          <a:p>
            <a:r>
              <a:rPr dirty="0" lang="en-US" smtClean="0"/>
              <a:t>Content internationalization .</a:t>
            </a:r>
          </a:p>
          <a:p>
            <a:r>
              <a:rPr dirty="0" lang="en-US" smtClean="0"/>
              <a:t>How to render static context or static templet on </a:t>
            </a:r>
            <a:r>
              <a:rPr dirty="0" lang="en-US" err="1" smtClean="0"/>
              <a:t>jsp</a:t>
            </a:r>
            <a:r>
              <a:rPr dirty="0" lang="en-US" smtClean="0"/>
              <a:t> pages.</a:t>
            </a:r>
          </a:p>
          <a:p>
            <a:r>
              <a:rPr dirty="0" lang="en-US" smtClean="0"/>
              <a:t>Drawback with static text file static context?</a:t>
            </a:r>
          </a:p>
          <a:p>
            <a:r>
              <a:rPr dirty="0" lang="en-US" smtClean="0"/>
              <a:t>Property file approach and drawbacks with property file approach.</a:t>
            </a:r>
          </a:p>
          <a:p>
            <a:r>
              <a:rPr dirty="0" lang="en-US" smtClean="0"/>
              <a:t>What is mean by Locale?</a:t>
            </a:r>
          </a:p>
          <a:p>
            <a:r>
              <a:rPr dirty="0" lang="en-US" smtClean="0"/>
              <a:t>How to work with locale?</a:t>
            </a:r>
          </a:p>
          <a:p>
            <a:r>
              <a:rPr dirty="0" lang="en-US" smtClean="0"/>
              <a:t>What is the use of </a:t>
            </a:r>
            <a:r>
              <a:rPr dirty="0" lang="en-US" err="1"/>
              <a:t>R</a:t>
            </a:r>
            <a:r>
              <a:rPr dirty="0" lang="en-US" err="1" smtClean="0"/>
              <a:t>esourceBundle</a:t>
            </a:r>
            <a:r>
              <a:rPr dirty="0" lang="en-US" smtClean="0"/>
              <a:t>?</a:t>
            </a:r>
          </a:p>
          <a:p>
            <a:r>
              <a:rPr dirty="0" lang="en-US" smtClean="0"/>
              <a:t>How to use </a:t>
            </a:r>
            <a:r>
              <a:rPr dirty="0" lang="en-US" err="1" smtClean="0"/>
              <a:t>ResourceBundle</a:t>
            </a:r>
            <a:r>
              <a:rPr dirty="0" lang="en-US" smtClean="0"/>
              <a:t>?</a:t>
            </a:r>
          </a:p>
          <a:p>
            <a:r>
              <a:rPr dirty="0" lang="en-US" smtClean="0"/>
              <a:t>Drawbacks with </a:t>
            </a:r>
            <a:r>
              <a:rPr dirty="0" lang="en-US" err="1" smtClean="0"/>
              <a:t>resourcebundle</a:t>
            </a:r>
            <a:r>
              <a:rPr dirty="0" lang="en-US" smtClean="0"/>
              <a:t> and example of resource bundle?</a:t>
            </a:r>
          </a:p>
          <a:p>
            <a:r>
              <a:rPr dirty="0" lang="en-US" err="1" smtClean="0"/>
              <a:t>Resourcebundle</a:t>
            </a:r>
            <a:r>
              <a:rPr dirty="0" lang="en-US" smtClean="0"/>
              <a:t> example using servlet and </a:t>
            </a:r>
            <a:r>
              <a:rPr dirty="0" lang="en-US" err="1" smtClean="0"/>
              <a:t>dofilter</a:t>
            </a:r>
            <a:r>
              <a:rPr dirty="0" lang="en-US" smtClean="0"/>
              <a:t>.</a:t>
            </a:r>
          </a:p>
          <a:p>
            <a:r>
              <a:rPr dirty="0" lang="en-US" smtClean="0"/>
              <a:t>How to optimize the solution of the </a:t>
            </a:r>
            <a:r>
              <a:rPr dirty="0" lang="en-US" err="1" smtClean="0"/>
              <a:t>resourcebundle</a:t>
            </a:r>
            <a:r>
              <a:rPr dirty="0" lang="en-US" smtClean="0"/>
              <a:t> using locale  and </a:t>
            </a:r>
            <a:r>
              <a:rPr dirty="0" lang="en-US" err="1" smtClean="0"/>
              <a:t>baseName</a:t>
            </a:r>
            <a:r>
              <a:rPr dirty="0" lang="en-US" smtClean="0"/>
              <a:t>.</a:t>
            </a:r>
          </a:p>
          <a:p>
            <a:r>
              <a:rPr dirty="0" lang="en-US" smtClean="0"/>
              <a:t> </a:t>
            </a:r>
          </a:p>
        </p:txBody>
      </p:sp>
      <p:sp>
        <p:nvSpPr>
          <p:cNvPr id="104902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8648" name="Content Placeholder 2"/>
          <p:cNvSpPr>
            <a:spLocks noGrp="1"/>
          </p:cNvSpPr>
          <p:nvPr>
            <p:ph idx="1"/>
          </p:nvPr>
        </p:nvSpPr>
        <p:spPr>
          <a:xfrm>
            <a:off x="304800" y="1015855"/>
            <a:ext cx="8229600" cy="5821363"/>
          </a:xfrm>
        </p:spPr>
        <p:txBody>
          <a:bodyPr>
            <a:normAutofit fontScale="47500" lnSpcReduction="20000"/>
          </a:bodyPr>
          <a:p>
            <a:endParaRPr b="1" dirty="0" sz="4400" lang="en-US" smtClean="0">
              <a:solidFill>
                <a:srgbClr val="FF0000"/>
              </a:solidFill>
            </a:endParaRPr>
          </a:p>
          <a:p>
            <a:endParaRPr b="1" dirty="0" sz="4400" lang="en-US">
              <a:solidFill>
                <a:srgbClr val="FF0000"/>
              </a:solidFill>
            </a:endParaRPr>
          </a:p>
          <a:p>
            <a:r>
              <a:rPr b="1" dirty="0" sz="4400" lang="en-US" smtClean="0">
                <a:solidFill>
                  <a:srgbClr val="FF0000"/>
                </a:solidFill>
              </a:rPr>
              <a:t>2.Another drawback of inheritance is fragile of classes.</a:t>
            </a:r>
            <a:endParaRPr b="1" dirty="0" lang="en-US" smtClean="0">
              <a:solidFill>
                <a:srgbClr val="FF0000"/>
              </a:solidFill>
            </a:endParaRPr>
          </a:p>
          <a:p>
            <a:r>
              <a:rPr dirty="0" lang="en-US" smtClean="0"/>
              <a:t>Fragile means change in super class may break the all subsequent class those are using this super class.</a:t>
            </a:r>
          </a:p>
          <a:p>
            <a:pPr indent="0" marL="0">
              <a:buNone/>
            </a:pPr>
            <a:r>
              <a:rPr dirty="0" lang="en-US" smtClean="0">
                <a:solidFill>
                  <a:srgbClr val="FF0000"/>
                </a:solidFill>
              </a:rPr>
              <a:t>Class A{</a:t>
            </a:r>
          </a:p>
          <a:p>
            <a:pPr indent="0" marL="0">
              <a:buNone/>
            </a:pPr>
            <a:r>
              <a:rPr dirty="0" lang="en-US">
                <a:solidFill>
                  <a:srgbClr val="FF0000"/>
                </a:solidFill>
              </a:rPr>
              <a:t>	</a:t>
            </a:r>
            <a:r>
              <a:rPr dirty="0" lang="en-US" smtClean="0">
                <a:solidFill>
                  <a:srgbClr val="FF0000"/>
                </a:solidFill>
              </a:rPr>
              <a:t>public </a:t>
            </a:r>
            <a:r>
              <a:rPr dirty="0" lang="en-US" err="1" smtClean="0">
                <a:solidFill>
                  <a:srgbClr val="FF0000"/>
                </a:solidFill>
              </a:rPr>
              <a:t>int</a:t>
            </a:r>
            <a:r>
              <a:rPr dirty="0" lang="en-US" smtClean="0">
                <a:solidFill>
                  <a:srgbClr val="FF0000"/>
                </a:solidFill>
              </a:rPr>
              <a:t> m1(){</a:t>
            </a:r>
          </a:p>
          <a:p>
            <a:pPr indent="0" marL="0">
              <a:buNone/>
            </a:pPr>
            <a:r>
              <a:rPr dirty="0" lang="en-US">
                <a:solidFill>
                  <a:srgbClr val="FF0000"/>
                </a:solidFill>
              </a:rPr>
              <a:t>	</a:t>
            </a:r>
            <a:r>
              <a:rPr dirty="0" lang="en-US" smtClean="0">
                <a:solidFill>
                  <a:srgbClr val="FF0000"/>
                </a:solidFill>
              </a:rPr>
              <a:t>	return 10;</a:t>
            </a:r>
          </a:p>
          <a:p>
            <a:pPr indent="0" marL="0">
              <a:buNone/>
            </a:pPr>
            <a:r>
              <a:rPr dirty="0" lang="en-US">
                <a:solidFill>
                  <a:srgbClr val="FF0000"/>
                </a:solidFill>
              </a:rPr>
              <a:t>	</a:t>
            </a:r>
            <a:r>
              <a:rPr dirty="0" lang="en-US" smtClean="0">
                <a:solidFill>
                  <a:srgbClr val="FF0000"/>
                </a:solidFill>
              </a:rPr>
              <a:t>}</a:t>
            </a:r>
          </a:p>
          <a:p>
            <a:pPr indent="0" marL="0">
              <a:buNone/>
            </a:pPr>
            <a:r>
              <a:rPr dirty="0" lang="en-US" smtClean="0">
                <a:solidFill>
                  <a:srgbClr val="FF0000"/>
                </a:solidFill>
              </a:rPr>
              <a:t>}</a:t>
            </a:r>
          </a:p>
          <a:p>
            <a:pPr indent="0" marL="0">
              <a:buNone/>
            </a:pPr>
            <a:r>
              <a:rPr dirty="0" lang="en-US" smtClean="0">
                <a:solidFill>
                  <a:srgbClr val="FF0000"/>
                </a:solidFill>
              </a:rPr>
              <a:t>Class B extends A{</a:t>
            </a:r>
          </a:p>
          <a:p>
            <a:pPr indent="0" marL="0">
              <a:buNone/>
            </a:pPr>
            <a:r>
              <a:rPr dirty="0" lang="en-US">
                <a:solidFill>
                  <a:srgbClr val="FF0000"/>
                </a:solidFill>
              </a:rPr>
              <a:t>	</a:t>
            </a:r>
            <a:r>
              <a:rPr dirty="0" lang="en-US" smtClean="0">
                <a:solidFill>
                  <a:srgbClr val="FF0000"/>
                </a:solidFill>
              </a:rPr>
              <a:t>public </a:t>
            </a:r>
            <a:r>
              <a:rPr dirty="0" lang="en-US" err="1" smtClean="0">
                <a:solidFill>
                  <a:srgbClr val="FF0000"/>
                </a:solidFill>
              </a:rPr>
              <a:t>int</a:t>
            </a:r>
            <a:r>
              <a:rPr dirty="0" lang="en-US" smtClean="0">
                <a:solidFill>
                  <a:srgbClr val="FF0000"/>
                </a:solidFill>
              </a:rPr>
              <a:t> m1(){</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int</a:t>
            </a:r>
            <a:r>
              <a:rPr dirty="0" lang="en-US" smtClean="0">
                <a:solidFill>
                  <a:srgbClr val="FF0000"/>
                </a:solidFill>
              </a:rPr>
              <a:t> I =0 ;</a:t>
            </a:r>
          </a:p>
          <a:p>
            <a:pPr indent="0" marL="0">
              <a:buNone/>
            </a:pPr>
            <a:r>
              <a:rPr dirty="0" lang="en-US">
                <a:solidFill>
                  <a:srgbClr val="FF0000"/>
                </a:solidFill>
              </a:rPr>
              <a:t>	</a:t>
            </a:r>
            <a:r>
              <a:rPr dirty="0" lang="en-US" smtClean="0">
                <a:solidFill>
                  <a:srgbClr val="FF0000"/>
                </a:solidFill>
              </a:rPr>
              <a:t>	I = super.m1();</a:t>
            </a:r>
          </a:p>
          <a:p>
            <a:pPr indent="0" marL="0">
              <a:buNone/>
            </a:pPr>
            <a:r>
              <a:rPr dirty="0" lang="en-US">
                <a:solidFill>
                  <a:srgbClr val="FF0000"/>
                </a:solidFill>
              </a:rPr>
              <a:t>	</a:t>
            </a:r>
            <a:r>
              <a:rPr dirty="0" lang="en-US" smtClean="0">
                <a:solidFill>
                  <a:srgbClr val="FF0000"/>
                </a:solidFill>
              </a:rPr>
              <a:t>	return I + 10;</a:t>
            </a:r>
          </a:p>
          <a:p>
            <a:pPr indent="0" marL="0">
              <a:buNone/>
            </a:pPr>
            <a:r>
              <a:rPr dirty="0" lang="en-US">
                <a:solidFill>
                  <a:srgbClr val="FF0000"/>
                </a:solidFill>
              </a:rPr>
              <a:t>	</a:t>
            </a:r>
            <a:r>
              <a:rPr dirty="0" lang="en-US" smtClean="0">
                <a:solidFill>
                  <a:srgbClr val="FF0000"/>
                </a:solidFill>
              </a:rPr>
              <a:t>}</a:t>
            </a:r>
          </a:p>
          <a:p>
            <a:pPr indent="0" marL="0">
              <a:buNone/>
            </a:pPr>
            <a:r>
              <a:rPr dirty="0" lang="en-US" smtClean="0">
                <a:solidFill>
                  <a:srgbClr val="FF0000"/>
                </a:solidFill>
              </a:rPr>
              <a:t>}</a:t>
            </a:r>
          </a:p>
          <a:p>
            <a:pPr indent="0" marL="0">
              <a:buNone/>
            </a:pPr>
            <a:r>
              <a:rPr dirty="0" lang="en-US" smtClean="0"/>
              <a:t>Here class B overriding the method which is in super class and extending the features. And there are other classes also available those are depends on class B. here the problem is that, if super class suddenly change the return type of the method </a:t>
            </a:r>
            <a:r>
              <a:rPr dirty="0" lang="en-US" err="1" smtClean="0"/>
              <a:t>int</a:t>
            </a:r>
            <a:r>
              <a:rPr dirty="0" lang="en-US" smtClean="0"/>
              <a:t> to float then this change may break class B and </a:t>
            </a:r>
            <a:r>
              <a:rPr dirty="0" lang="en-US" err="1" smtClean="0"/>
              <a:t>B’z</a:t>
            </a:r>
            <a:r>
              <a:rPr dirty="0" lang="en-US" smtClean="0"/>
              <a:t> of B class all  respected to B all classes will be break.</a:t>
            </a:r>
          </a:p>
          <a:p>
            <a:pPr indent="0" marL="0">
              <a:buNone/>
            </a:pPr>
            <a:endParaRPr dirty="0" lang="en-US" smtClean="0"/>
          </a:p>
          <a:p>
            <a:pPr indent="0" marL="0">
              <a:buNone/>
            </a:pPr>
            <a:endParaRPr dirty="0" lang="en-US" smtClean="0"/>
          </a:p>
          <a:p>
            <a:pPr indent="0" marL="0">
              <a:buNone/>
            </a:pPr>
            <a:endParaRPr dirty="0" lang="en-US" smtClean="0"/>
          </a:p>
          <a:p>
            <a:pPr indent="0" marL="0">
              <a:buNone/>
            </a:pPr>
            <a:endParaRPr dirty="0" lang="en-US" smtClean="0"/>
          </a:p>
          <a:p>
            <a:endParaRPr dirty="0" lang="en-US"/>
          </a:p>
        </p:txBody>
      </p:sp>
      <p:sp>
        <p:nvSpPr>
          <p:cNvPr id="1048649" name="Rectangle 3"/>
          <p:cNvSpPr/>
          <p:nvPr/>
        </p:nvSpPr>
        <p:spPr>
          <a:xfrm>
            <a:off x="1143000" y="304800"/>
            <a:ext cx="6324600" cy="990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4800" lang="en-US" smtClean="0">
                <a:solidFill>
                  <a:srgbClr val="FF0000"/>
                </a:solidFill>
              </a:rPr>
              <a:t>Spring 8 Class </a:t>
            </a:r>
            <a:endParaRPr dirty="0" sz="4800" lang="en-US"/>
          </a:p>
        </p:txBody>
      </p:sp>
      <p:sp>
        <p:nvSpPr>
          <p:cNvPr id="104865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467" name=""/>
        <p:cNvGrpSpPr/>
        <p:nvPr/>
      </p:nvGrpSpPr>
      <p:grpSpPr>
        <a:xfrm>
          <a:off x="0" y="0"/>
          <a:ext cx="0" cy="0"/>
          <a:chOff x="0" y="0"/>
          <a:chExt cx="0" cy="0"/>
        </a:xfrm>
      </p:grpSpPr>
      <p:sp>
        <p:nvSpPr>
          <p:cNvPr id="1049023" name="Content Placeholder 2"/>
          <p:cNvSpPr>
            <a:spLocks noGrp="1"/>
          </p:cNvSpPr>
          <p:nvPr>
            <p:ph idx="1"/>
          </p:nvPr>
        </p:nvSpPr>
        <p:spPr>
          <a:xfrm>
            <a:off x="0" y="0"/>
            <a:ext cx="9144000" cy="6858000"/>
          </a:xfrm>
        </p:spPr>
        <p:txBody>
          <a:bodyPr>
            <a:normAutofit/>
          </a:bodyPr>
          <a:p>
            <a:r>
              <a:rPr dirty="0" sz="2000" lang="en-IN">
                <a:solidFill>
                  <a:srgbClr val="FF0000"/>
                </a:solidFill>
              </a:rPr>
              <a:t>Why </a:t>
            </a:r>
            <a:r>
              <a:rPr dirty="0" sz="2000" lang="en-IN" err="1">
                <a:solidFill>
                  <a:srgbClr val="FF0000"/>
                </a:solidFill>
              </a:rPr>
              <a:t>ResourceBundle</a:t>
            </a:r>
            <a:r>
              <a:rPr dirty="0" sz="2000" lang="en-IN">
                <a:solidFill>
                  <a:srgbClr val="FF0000"/>
                </a:solidFill>
              </a:rPr>
              <a:t> will take the bundle from </a:t>
            </a:r>
            <a:r>
              <a:rPr dirty="0" sz="2000" lang="en-IN" err="1">
                <a:solidFill>
                  <a:srgbClr val="FF0000"/>
                </a:solidFill>
              </a:rPr>
              <a:t>src</a:t>
            </a:r>
            <a:r>
              <a:rPr dirty="0" sz="2000" lang="en-IN">
                <a:solidFill>
                  <a:srgbClr val="FF0000"/>
                </a:solidFill>
              </a:rPr>
              <a:t>??</a:t>
            </a:r>
            <a:endParaRPr dirty="0" sz="2000" lang="en-US">
              <a:solidFill>
                <a:srgbClr val="FF0000"/>
              </a:solidFill>
            </a:endParaRPr>
          </a:p>
          <a:p>
            <a:r>
              <a:rPr dirty="0" sz="1100" lang="en-IN" smtClean="0">
                <a:sym typeface="Wingdings"/>
              </a:rPr>
              <a:t></a:t>
            </a:r>
            <a:r>
              <a:rPr b="1" dirty="0" sz="1200" lang="en-IN" smtClean="0"/>
              <a:t>Hard </a:t>
            </a:r>
            <a:r>
              <a:rPr b="1" dirty="0" sz="1200" lang="en-IN"/>
              <a:t>Coding the static content in any application will not make it Internationalized, so, write the content in some other source, i.e., Properties.</a:t>
            </a:r>
            <a:endParaRPr b="1" dirty="0" sz="1200" lang="en-US"/>
          </a:p>
          <a:p>
            <a:r>
              <a:rPr b="1" dirty="0" sz="1200" lang="en-IN">
                <a:sym typeface="Wingdings"/>
              </a:rPr>
              <a:t></a:t>
            </a:r>
            <a:r>
              <a:rPr b="1" dirty="0" sz="1200" lang="en-IN"/>
              <a:t>Why properties means, we can read any content using Key, so we can access them easily. If we use Text file, we can’t read a specific portion of it.</a:t>
            </a:r>
            <a:endParaRPr b="1" dirty="0" sz="1200" lang="en-US"/>
          </a:p>
          <a:p>
            <a:endParaRPr b="1" dirty="0" sz="1200" lang="en-US"/>
          </a:p>
        </p:txBody>
      </p:sp>
      <p:sp>
        <p:nvSpPr>
          <p:cNvPr id="1049024" name="Footer Placeholder 3"/>
          <p:cNvSpPr>
            <a:spLocks noGrp="1"/>
          </p:cNvSpPr>
          <p:nvPr>
            <p:ph type="ftr" sz="quarter" idx="11"/>
          </p:nvPr>
        </p:nvSpPr>
        <p:spPr/>
        <p:txBody>
          <a:bodyPr/>
          <a:p>
            <a:r>
              <a:rPr lang="en-US" smtClean="0"/>
              <a:t>By Mr.Sachin Gaikwad</a:t>
            </a:r>
            <a:endParaRPr lang="en-US"/>
          </a:p>
        </p:txBody>
      </p:sp>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0" y="1219200"/>
            <a:ext cx="9144000" cy="5486400"/>
          </a:xfrm>
          <a:prstGeom prst="rect"/>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468" name=""/>
        <p:cNvGrpSpPr/>
        <p:nvPr/>
      </p:nvGrpSpPr>
      <p:grpSpPr>
        <a:xfrm>
          <a:off x="0" y="0"/>
          <a:ext cx="0" cy="0"/>
          <a:chOff x="0" y="0"/>
          <a:chExt cx="0" cy="0"/>
        </a:xfrm>
      </p:grpSpPr>
      <p:sp>
        <p:nvSpPr>
          <p:cNvPr id="1049025" name="Content Placeholder 2"/>
          <p:cNvSpPr>
            <a:spLocks noGrp="1"/>
          </p:cNvSpPr>
          <p:nvPr>
            <p:ph idx="1"/>
          </p:nvPr>
        </p:nvSpPr>
        <p:spPr>
          <a:xfrm>
            <a:off x="0" y="0"/>
            <a:ext cx="9144000" cy="6858000"/>
          </a:xfrm>
        </p:spPr>
        <p:txBody>
          <a:bodyPr/>
          <a:p>
            <a:endParaRPr dirty="0" lang="en-US" smtClean="0"/>
          </a:p>
          <a:p>
            <a:endParaRPr dirty="0" lang="en-US" smtClean="0"/>
          </a:p>
          <a:p>
            <a:r>
              <a:rPr dirty="0" lang="en-IN">
                <a:sym typeface="Wingdings"/>
              </a:rPr>
              <a:t></a:t>
            </a:r>
            <a:r>
              <a:rPr dirty="0" lang="en-IN"/>
              <a:t> Here, we are reading the static content (or) template text from the properties file, but it display only one language, the end user may send request from any Locale , so write multiple properties files for multiple languages.</a:t>
            </a:r>
            <a:endParaRPr dirty="0" lang="en-US"/>
          </a:p>
          <a:p>
            <a:endParaRPr dirty="0" lang="en-US"/>
          </a:p>
          <a:p>
            <a:endParaRPr dirty="0" lang="en-US"/>
          </a:p>
        </p:txBody>
      </p:sp>
      <p:sp>
        <p:nvSpPr>
          <p:cNvPr id="1049026" name="Footer Placeholder 3"/>
          <p:cNvSpPr>
            <a:spLocks noGrp="1"/>
          </p:cNvSpPr>
          <p:nvPr>
            <p:ph type="ftr" sz="quarter" idx="11"/>
          </p:nvPr>
        </p:nvSpPr>
        <p:spPr/>
        <p:txBody>
          <a:bodyPr/>
          <a:p>
            <a:r>
              <a:rPr lang="en-US" smtClean="0"/>
              <a:t>By Mr.Sachin Gaikwad</a:t>
            </a:r>
            <a:endParaRPr lang="en-US"/>
          </a:p>
        </p:txBody>
      </p:sp>
      <p:pic>
        <p:nvPicPr>
          <p:cNvPr id="2097168" name="Picture 2"/>
          <p:cNvPicPr>
            <a:picLocks noChangeAspect="1" noChangeArrowheads="1"/>
          </p:cNvPicPr>
          <p:nvPr/>
        </p:nvPicPr>
        <p:blipFill>
          <a:blip xmlns:r="http://schemas.openxmlformats.org/officeDocument/2006/relationships" r:embed="rId1"/>
          <a:srcRect/>
          <a:stretch>
            <a:fillRect/>
          </a:stretch>
        </p:blipFill>
        <p:spPr bwMode="auto">
          <a:xfrm>
            <a:off x="0" y="0"/>
            <a:ext cx="8915400" cy="1295400"/>
          </a:xfrm>
          <a:prstGeom prst="rect"/>
          <a:noFill/>
          <a:ln>
            <a:noFill/>
          </a:ln>
        </p:spPr>
      </p:pic>
      <p:pic>
        <p:nvPicPr>
          <p:cNvPr id="2097169" name="Picture 3"/>
          <p:cNvPicPr>
            <a:picLocks noChangeAspect="1" noChangeArrowheads="1"/>
          </p:cNvPicPr>
          <p:nvPr/>
        </p:nvPicPr>
        <p:blipFill>
          <a:blip xmlns:r="http://schemas.openxmlformats.org/officeDocument/2006/relationships" r:embed="rId2"/>
          <a:srcRect/>
          <a:stretch>
            <a:fillRect/>
          </a:stretch>
        </p:blipFill>
        <p:spPr bwMode="auto">
          <a:xfrm>
            <a:off x="379578" y="3886200"/>
            <a:ext cx="8764422" cy="2819400"/>
          </a:xfrm>
          <a:prstGeom prst="rect"/>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469" name=""/>
        <p:cNvGrpSpPr/>
        <p:nvPr/>
      </p:nvGrpSpPr>
      <p:grpSpPr>
        <a:xfrm>
          <a:off x="0" y="0"/>
          <a:ext cx="0" cy="0"/>
          <a:chOff x="0" y="0"/>
          <a:chExt cx="0" cy="0"/>
        </a:xfrm>
      </p:grpSpPr>
      <p:sp>
        <p:nvSpPr>
          <p:cNvPr id="1049027" name="Content Placeholder 2"/>
          <p:cNvSpPr>
            <a:spLocks noGrp="1"/>
          </p:cNvSpPr>
          <p:nvPr>
            <p:ph idx="1"/>
          </p:nvPr>
        </p:nvSpPr>
        <p:spPr>
          <a:xfrm>
            <a:off x="0" y="0"/>
            <a:ext cx="9144000" cy="6858000"/>
          </a:xfrm>
        </p:spPr>
        <p:txBody>
          <a:bodyPr/>
          <a:p>
            <a:pPr indent="0" marL="0">
              <a:buNone/>
            </a:pPr>
            <a:endParaRPr dirty="0" lang="en-US" smtClean="0"/>
          </a:p>
          <a:p>
            <a:pPr indent="0" marL="0">
              <a:buNone/>
            </a:pPr>
            <a:endParaRPr dirty="0" lang="en-US"/>
          </a:p>
          <a:p>
            <a:pPr indent="0" marL="0">
              <a:buNone/>
            </a:pPr>
            <a:endParaRPr dirty="0" lang="en-US" smtClean="0"/>
          </a:p>
          <a:p>
            <a:pPr indent="0" marL="0">
              <a:buNone/>
            </a:pPr>
            <a:endParaRPr dirty="0" lang="en-US"/>
          </a:p>
          <a:p>
            <a:pPr indent="0" marL="0">
              <a:buNone/>
            </a:pPr>
            <a:endParaRPr dirty="0" lang="en-US" smtClean="0"/>
          </a:p>
          <a:p>
            <a:pPr indent="0" marL="0">
              <a:buNone/>
            </a:pPr>
            <a:endParaRPr dirty="0" lang="en-US"/>
          </a:p>
          <a:p>
            <a:pPr indent="0" marL="0">
              <a:buNone/>
            </a:pPr>
            <a:endParaRPr dirty="0" lang="en-US" smtClean="0"/>
          </a:p>
          <a:p>
            <a:pPr indent="0" marL="0">
              <a:buNone/>
            </a:pPr>
            <a:endParaRPr dirty="0" lang="en-US"/>
          </a:p>
          <a:p>
            <a:pPr indent="0" marL="0">
              <a:buNone/>
            </a:pPr>
            <a:r>
              <a:rPr dirty="0" lang="en-IN">
                <a:sym typeface="Wingdings"/>
              </a:rPr>
              <a:t></a:t>
            </a:r>
            <a:r>
              <a:rPr dirty="0" lang="en-IN"/>
              <a:t>Here for every Locale specific language, we have to provide one if condition, so to avoid that, append locale to base name(like messages), and name the properties file in same </a:t>
            </a:r>
            <a:r>
              <a:rPr dirty="0" lang="en-IN" err="1" smtClean="0"/>
              <a:t>convertion</a:t>
            </a:r>
            <a:r>
              <a:rPr dirty="0" lang="en-IN"/>
              <a:t>.</a:t>
            </a:r>
            <a:endParaRPr dirty="0" lang="en-US"/>
          </a:p>
          <a:p>
            <a:pPr indent="0" marL="0">
              <a:buNone/>
            </a:pPr>
            <a:endParaRPr dirty="0" lang="en-US" smtClean="0"/>
          </a:p>
        </p:txBody>
      </p:sp>
      <p:sp>
        <p:nvSpPr>
          <p:cNvPr id="1049028"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pic>
        <p:nvPicPr>
          <p:cNvPr id="2097170" name="Picture 2"/>
          <p:cNvPicPr>
            <a:picLocks noChangeAspect="1" noChangeArrowheads="1"/>
          </p:cNvPicPr>
          <p:nvPr/>
        </p:nvPicPr>
        <p:blipFill>
          <a:blip xmlns:r="http://schemas.openxmlformats.org/officeDocument/2006/relationships" r:embed="rId1"/>
          <a:srcRect/>
          <a:stretch>
            <a:fillRect/>
          </a:stretch>
        </p:blipFill>
        <p:spPr bwMode="auto">
          <a:xfrm>
            <a:off x="0" y="76200"/>
            <a:ext cx="9144000" cy="4419600"/>
          </a:xfrm>
          <a:prstGeom prst="rect"/>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9029" name="Footer Placeholder 3"/>
          <p:cNvSpPr>
            <a:spLocks noGrp="1"/>
          </p:cNvSpPr>
          <p:nvPr>
            <p:ph type="ftr" sz="quarter" idx="11"/>
          </p:nvPr>
        </p:nvSpPr>
        <p:spPr/>
        <p:txBody>
          <a:bodyPr/>
          <a:p>
            <a:r>
              <a:rPr lang="en-US" smtClean="0"/>
              <a:t>By Mr.Sachin Gaikwad</a:t>
            </a:r>
            <a:endParaRPr lang="en-US"/>
          </a:p>
        </p:txBody>
      </p:sp>
      <p:pic>
        <p:nvPicPr>
          <p:cNvPr id="2097171"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0"/>
            <a:ext cx="9144000" cy="2438400"/>
          </a:xfrm>
          <a:prstGeom prst="rect"/>
          <a:noFill/>
          <a:ln>
            <a:noFill/>
          </a:ln>
        </p:spPr>
      </p:pic>
      <p:sp>
        <p:nvSpPr>
          <p:cNvPr id="1049030" name="Rectangle 4"/>
          <p:cNvSpPr/>
          <p:nvPr/>
        </p:nvSpPr>
        <p:spPr>
          <a:xfrm>
            <a:off x="0" y="2438400"/>
            <a:ext cx="9144000" cy="3970318"/>
          </a:xfrm>
          <a:prstGeom prst="rect"/>
        </p:spPr>
        <p:txBody>
          <a:bodyPr wrap="square">
            <a:spAutoFit/>
          </a:bodyPr>
          <a:p>
            <a:r>
              <a:rPr dirty="0" lang="en-IN"/>
              <a:t>&lt;%	</a:t>
            </a:r>
            <a:endParaRPr dirty="0" lang="en-US"/>
          </a:p>
          <a:p>
            <a:r>
              <a:rPr dirty="0" lang="en-IN"/>
              <a:t>	</a:t>
            </a:r>
            <a:r>
              <a:rPr dirty="0" lang="en-IN">
                <a:solidFill>
                  <a:srgbClr val="FF0000"/>
                </a:solidFill>
              </a:rPr>
              <a:t>/* Locale </a:t>
            </a:r>
            <a:r>
              <a:rPr dirty="0" lang="en-IN" err="1">
                <a:solidFill>
                  <a:srgbClr val="FF0000"/>
                </a:solidFill>
              </a:rPr>
              <a:t>locale</a:t>
            </a:r>
            <a:r>
              <a:rPr dirty="0" lang="en-IN">
                <a:solidFill>
                  <a:srgbClr val="FF0000"/>
                </a:solidFill>
              </a:rPr>
              <a:t> = </a:t>
            </a:r>
            <a:r>
              <a:rPr dirty="0" lang="en-IN" err="1">
                <a:solidFill>
                  <a:srgbClr val="FF0000"/>
                </a:solidFill>
              </a:rPr>
              <a:t>Locale.getDefault</a:t>
            </a:r>
            <a:r>
              <a:rPr dirty="0" lang="en-IN">
                <a:solidFill>
                  <a:srgbClr val="FF0000"/>
                </a:solidFill>
              </a:rPr>
              <a:t>(); */</a:t>
            </a:r>
            <a:endParaRPr dirty="0" lang="en-US">
              <a:solidFill>
                <a:srgbClr val="FF0000"/>
              </a:solidFill>
            </a:endParaRPr>
          </a:p>
          <a:p>
            <a:r>
              <a:rPr dirty="0" lang="en-IN">
                <a:solidFill>
                  <a:srgbClr val="FF0000"/>
                </a:solidFill>
              </a:rPr>
              <a:t>	Locale </a:t>
            </a:r>
            <a:r>
              <a:rPr dirty="0" lang="en-IN" err="1">
                <a:solidFill>
                  <a:srgbClr val="FF0000"/>
                </a:solidFill>
              </a:rPr>
              <a:t>locale</a:t>
            </a:r>
            <a:r>
              <a:rPr dirty="0" lang="en-IN">
                <a:solidFill>
                  <a:srgbClr val="FF0000"/>
                </a:solidFill>
              </a:rPr>
              <a:t> = </a:t>
            </a:r>
            <a:r>
              <a:rPr dirty="0" lang="en-IN" err="1">
                <a:solidFill>
                  <a:srgbClr val="FF0000"/>
                </a:solidFill>
              </a:rPr>
              <a:t>request.getLocale</a:t>
            </a:r>
            <a:r>
              <a:rPr dirty="0" lang="en-IN">
                <a:solidFill>
                  <a:srgbClr val="FF0000"/>
                </a:solidFill>
              </a:rPr>
              <a:t>();</a:t>
            </a:r>
            <a:endParaRPr dirty="0" lang="en-US">
              <a:solidFill>
                <a:srgbClr val="FF0000"/>
              </a:solidFill>
            </a:endParaRPr>
          </a:p>
          <a:p>
            <a:r>
              <a:rPr dirty="0" lang="en-IN">
                <a:solidFill>
                  <a:srgbClr val="FF0000"/>
                </a:solidFill>
              </a:rPr>
              <a:t>	</a:t>
            </a:r>
            <a:r>
              <a:rPr dirty="0" lang="en-IN" err="1">
                <a:solidFill>
                  <a:srgbClr val="FF0000"/>
                </a:solidFill>
              </a:rPr>
              <a:t>out.println</a:t>
            </a:r>
            <a:r>
              <a:rPr dirty="0" lang="en-IN">
                <a:solidFill>
                  <a:srgbClr val="FF0000"/>
                </a:solidFill>
              </a:rPr>
              <a:t>(locale);</a:t>
            </a:r>
            <a:endParaRPr dirty="0" lang="en-US">
              <a:solidFill>
                <a:srgbClr val="FF0000"/>
              </a:solidFill>
            </a:endParaRPr>
          </a:p>
          <a:p>
            <a:r>
              <a:rPr dirty="0" lang="en-IN">
                <a:solidFill>
                  <a:srgbClr val="FF0000"/>
                </a:solidFill>
              </a:rPr>
              <a:t>	</a:t>
            </a:r>
            <a:r>
              <a:rPr dirty="0" lang="en-IN" err="1">
                <a:solidFill>
                  <a:srgbClr val="FF0000"/>
                </a:solidFill>
              </a:rPr>
              <a:t>out.println</a:t>
            </a:r>
            <a:r>
              <a:rPr dirty="0" lang="en-IN">
                <a:solidFill>
                  <a:srgbClr val="FF0000"/>
                </a:solidFill>
              </a:rPr>
              <a:t>(</a:t>
            </a:r>
            <a:r>
              <a:rPr dirty="0" lang="en-IN" err="1">
                <a:solidFill>
                  <a:srgbClr val="FF0000"/>
                </a:solidFill>
              </a:rPr>
              <a:t>locale.getDisplayLanguage</a:t>
            </a:r>
            <a:r>
              <a:rPr dirty="0" lang="en-IN">
                <a:solidFill>
                  <a:srgbClr val="FF0000"/>
                </a:solidFill>
              </a:rPr>
              <a:t>());</a:t>
            </a:r>
            <a:endParaRPr dirty="0" lang="en-US">
              <a:solidFill>
                <a:srgbClr val="FF0000"/>
              </a:solidFill>
            </a:endParaRPr>
          </a:p>
          <a:p>
            <a:r>
              <a:rPr dirty="0" lang="en-IN">
                <a:solidFill>
                  <a:srgbClr val="FF0000"/>
                </a:solidFill>
              </a:rPr>
              <a:t>	Properties props =  </a:t>
            </a:r>
            <a:r>
              <a:rPr b="1" dirty="0" lang="en-IN">
                <a:solidFill>
                  <a:srgbClr val="FF0000"/>
                </a:solidFill>
              </a:rPr>
              <a:t>null</a:t>
            </a:r>
            <a:r>
              <a:rPr dirty="0" lang="en-IN">
                <a:solidFill>
                  <a:srgbClr val="FF0000"/>
                </a:solidFill>
              </a:rPr>
              <a:t>;</a:t>
            </a:r>
            <a:endParaRPr dirty="0" lang="en-US">
              <a:solidFill>
                <a:srgbClr val="FF0000"/>
              </a:solidFill>
            </a:endParaRPr>
          </a:p>
          <a:p>
            <a:r>
              <a:rPr dirty="0" lang="en-IN">
                <a:solidFill>
                  <a:srgbClr val="FF0000"/>
                </a:solidFill>
              </a:rPr>
              <a:t>	props = </a:t>
            </a:r>
            <a:r>
              <a:rPr b="1" dirty="0" lang="en-IN">
                <a:solidFill>
                  <a:srgbClr val="FF0000"/>
                </a:solidFill>
              </a:rPr>
              <a:t>new</a:t>
            </a:r>
            <a:r>
              <a:rPr dirty="0" lang="en-IN">
                <a:solidFill>
                  <a:srgbClr val="FF0000"/>
                </a:solidFill>
              </a:rPr>
              <a:t> Properties();</a:t>
            </a:r>
            <a:endParaRPr dirty="0" lang="en-US">
              <a:solidFill>
                <a:srgbClr val="FF0000"/>
              </a:solidFill>
            </a:endParaRPr>
          </a:p>
          <a:p>
            <a:r>
              <a:rPr dirty="0" lang="en-IN"/>
              <a:t>	</a:t>
            </a:r>
            <a:r>
              <a:rPr dirty="0" lang="en-IN" err="1">
                <a:solidFill>
                  <a:schemeClr val="tx2">
                    <a:lumMod val="75000"/>
                  </a:schemeClr>
                </a:solidFill>
              </a:rPr>
              <a:t>props.load</a:t>
            </a:r>
            <a:r>
              <a:rPr dirty="0" lang="en-IN">
                <a:solidFill>
                  <a:schemeClr val="tx2">
                    <a:lumMod val="75000"/>
                  </a:schemeClr>
                </a:solidFill>
              </a:rPr>
              <a:t>(</a:t>
            </a:r>
            <a:r>
              <a:rPr b="1" dirty="0" lang="en-IN">
                <a:solidFill>
                  <a:schemeClr val="tx2">
                    <a:lumMod val="75000"/>
                  </a:schemeClr>
                </a:solidFill>
              </a:rPr>
              <a:t>new</a:t>
            </a:r>
            <a:r>
              <a:rPr dirty="0" lang="en-IN">
                <a:solidFill>
                  <a:schemeClr val="tx2">
                    <a:lumMod val="75000"/>
                  </a:schemeClr>
                </a:solidFill>
              </a:rPr>
              <a:t> </a:t>
            </a:r>
            <a:r>
              <a:rPr dirty="0" lang="en-IN" err="1">
                <a:solidFill>
                  <a:schemeClr val="tx2">
                    <a:lumMod val="75000"/>
                  </a:schemeClr>
                </a:solidFill>
              </a:rPr>
              <a:t>FileInputStream</a:t>
            </a:r>
            <a:r>
              <a:rPr dirty="0" lang="en-IN">
                <a:solidFill>
                  <a:schemeClr val="tx2">
                    <a:lumMod val="75000"/>
                  </a:schemeClr>
                </a:solidFill>
              </a:rPr>
              <a:t>(</a:t>
            </a:r>
            <a:r>
              <a:rPr b="1" dirty="0" lang="en-IN">
                <a:solidFill>
                  <a:schemeClr val="tx2">
                    <a:lumMod val="75000"/>
                  </a:schemeClr>
                </a:solidFill>
              </a:rPr>
              <a:t>new</a:t>
            </a:r>
            <a:r>
              <a:rPr dirty="0" lang="en-IN">
                <a:solidFill>
                  <a:schemeClr val="tx2">
                    <a:lumMod val="75000"/>
                  </a:schemeClr>
                </a:solidFill>
              </a:rPr>
              <a:t> File("E:\\</a:t>
            </a:r>
            <a:r>
              <a:rPr dirty="0" lang="en-IN" err="1">
                <a:solidFill>
                  <a:schemeClr val="tx2">
                    <a:lumMod val="75000"/>
                  </a:schemeClr>
                </a:solidFill>
              </a:rPr>
              <a:t>Sriman</a:t>
            </a:r>
            <a:r>
              <a:rPr dirty="0" lang="en-IN">
                <a:solidFill>
                  <a:schemeClr val="tx2">
                    <a:lumMod val="75000"/>
                  </a:schemeClr>
                </a:solidFill>
              </a:rPr>
              <a:t>\\Spring\\08102015\\</a:t>
            </a:r>
            <a:r>
              <a:rPr dirty="0" lang="en-IN" err="1">
                <a:solidFill>
                  <a:schemeClr val="tx2">
                    <a:lumMod val="75000"/>
                  </a:schemeClr>
                </a:solidFill>
              </a:rPr>
              <a:t>SpringCore</a:t>
            </a:r>
            <a:r>
              <a:rPr dirty="0" lang="en-IN">
                <a:solidFill>
                  <a:schemeClr val="tx2">
                    <a:lumMod val="75000"/>
                  </a:schemeClr>
                </a:solidFill>
              </a:rPr>
              <a:t>\\I18N_Practice2\\</a:t>
            </a:r>
            <a:r>
              <a:rPr dirty="0" lang="en-IN" err="1">
                <a:solidFill>
                  <a:schemeClr val="tx2">
                    <a:lumMod val="75000"/>
                  </a:schemeClr>
                </a:solidFill>
              </a:rPr>
              <a:t>WebContent</a:t>
            </a:r>
            <a:r>
              <a:rPr dirty="0" lang="en-IN">
                <a:solidFill>
                  <a:schemeClr val="tx2">
                    <a:lumMod val="75000"/>
                  </a:schemeClr>
                </a:solidFill>
              </a:rPr>
              <a:t>\\messages</a:t>
            </a:r>
            <a:r>
              <a:rPr dirty="0" lang="en-IN" smtClean="0">
                <a:solidFill>
                  <a:schemeClr val="tx2">
                    <a:lumMod val="75000"/>
                  </a:schemeClr>
                </a:solidFill>
              </a:rPr>
              <a:t>_"+ </a:t>
            </a:r>
            <a:r>
              <a:rPr dirty="0" lang="en-IN" err="1" smtClean="0">
                <a:solidFill>
                  <a:schemeClr val="tx2">
                    <a:lumMod val="75000"/>
                  </a:schemeClr>
                </a:solidFill>
              </a:rPr>
              <a:t>locale</a:t>
            </a:r>
            <a:r>
              <a:rPr dirty="0" lang="en-IN" err="1">
                <a:solidFill>
                  <a:schemeClr val="tx2">
                    <a:lumMod val="75000"/>
                  </a:schemeClr>
                </a:solidFill>
              </a:rPr>
              <a:t>+".properties</a:t>
            </a:r>
            <a:r>
              <a:rPr dirty="0" lang="en-IN">
                <a:solidFill>
                  <a:schemeClr val="tx2">
                    <a:lumMod val="75000"/>
                  </a:schemeClr>
                </a:solidFill>
              </a:rPr>
              <a:t>")));</a:t>
            </a:r>
            <a:endParaRPr dirty="0" lang="en-US">
              <a:solidFill>
                <a:schemeClr val="tx2">
                  <a:lumMod val="75000"/>
                </a:schemeClr>
              </a:solidFill>
            </a:endParaRPr>
          </a:p>
          <a:p>
            <a:r>
              <a:rPr dirty="0" lang="en-IN">
                <a:solidFill>
                  <a:schemeClr val="tx2">
                    <a:lumMod val="75000"/>
                  </a:schemeClr>
                </a:solidFill>
              </a:rPr>
              <a:t> </a:t>
            </a:r>
            <a:endParaRPr dirty="0" lang="en-US">
              <a:solidFill>
                <a:schemeClr val="tx2">
                  <a:lumMod val="75000"/>
                </a:schemeClr>
              </a:solidFill>
            </a:endParaRPr>
          </a:p>
          <a:p>
            <a:r>
              <a:rPr dirty="0" lang="en-IN" err="1">
                <a:solidFill>
                  <a:srgbClr val="0070C0"/>
                </a:solidFill>
              </a:rPr>
              <a:t>props.load</a:t>
            </a:r>
            <a:r>
              <a:rPr dirty="0" lang="en-IN">
                <a:solidFill>
                  <a:srgbClr val="0070C0"/>
                </a:solidFill>
              </a:rPr>
              <a:t>(</a:t>
            </a:r>
            <a:r>
              <a:rPr dirty="0" lang="en-IN" err="1">
                <a:solidFill>
                  <a:srgbClr val="0070C0"/>
                </a:solidFill>
              </a:rPr>
              <a:t>request.getServletContext</a:t>
            </a:r>
            <a:r>
              <a:rPr dirty="0" lang="en-IN">
                <a:solidFill>
                  <a:srgbClr val="0070C0"/>
                </a:solidFill>
              </a:rPr>
              <a:t>().</a:t>
            </a:r>
            <a:r>
              <a:rPr dirty="0" lang="en-IN" err="1">
                <a:solidFill>
                  <a:srgbClr val="0070C0"/>
                </a:solidFill>
              </a:rPr>
              <a:t>getResourceAsStream</a:t>
            </a:r>
            <a:r>
              <a:rPr dirty="0" lang="en-IN">
                <a:solidFill>
                  <a:srgbClr val="0070C0"/>
                </a:solidFill>
              </a:rPr>
              <a:t>("resources//</a:t>
            </a:r>
            <a:r>
              <a:rPr dirty="0" lang="en-IN" err="1">
                <a:solidFill>
                  <a:srgbClr val="0070C0"/>
                </a:solidFill>
              </a:rPr>
              <a:t>messages_"+locale+".properties</a:t>
            </a:r>
            <a:r>
              <a:rPr dirty="0" lang="en-IN">
                <a:solidFill>
                  <a:srgbClr val="0070C0"/>
                </a:solidFill>
              </a:rPr>
              <a:t>"));</a:t>
            </a:r>
            <a:endParaRPr dirty="0" lang="en-US">
              <a:solidFill>
                <a:srgbClr val="0070C0"/>
              </a:solidFill>
            </a:endParaRPr>
          </a:p>
          <a:p>
            <a:r>
              <a:rPr dirty="0" lang="en-IN">
                <a:solidFill>
                  <a:srgbClr val="0070C0"/>
                </a:solidFill>
              </a:rPr>
              <a:t>%&gt;</a:t>
            </a:r>
            <a:endParaRPr dirty="0" lang="en-US">
              <a:solidFill>
                <a:srgbClr val="0070C0"/>
              </a:solidFil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49031" name="Content Placeholder 2"/>
          <p:cNvSpPr>
            <a:spLocks noGrp="1"/>
          </p:cNvSpPr>
          <p:nvPr>
            <p:ph idx="1"/>
          </p:nvPr>
        </p:nvSpPr>
        <p:spPr>
          <a:xfrm>
            <a:off x="0" y="0"/>
            <a:ext cx="9144000" cy="6858000"/>
          </a:xfrm>
        </p:spPr>
        <p:txBody>
          <a:bodyPr>
            <a:normAutofit fontScale="70000" lnSpcReduction="20000"/>
          </a:bodyPr>
          <a:p>
            <a:pPr lvl="0"/>
            <a:endParaRPr dirty="0" lang="en-IN" smtClean="0"/>
          </a:p>
          <a:p>
            <a:pPr lvl="0"/>
            <a:r>
              <a:rPr dirty="0" lang="en-IN" smtClean="0"/>
              <a:t>We </a:t>
            </a:r>
            <a:r>
              <a:rPr dirty="0" lang="en-IN"/>
              <a:t>are Writing the logic to append the locale to the File, but, J2EE is Provided a class </a:t>
            </a:r>
            <a:r>
              <a:rPr dirty="0" lang="en-IN" err="1"/>
              <a:t>ResourceBundle</a:t>
            </a:r>
            <a:r>
              <a:rPr dirty="0" lang="en-IN"/>
              <a:t> to read properties file bundle.</a:t>
            </a:r>
            <a:endParaRPr dirty="0" lang="en-US"/>
          </a:p>
          <a:p>
            <a:pPr lvl="0"/>
            <a:r>
              <a:rPr dirty="0" lang="en-IN"/>
              <a:t>We have to pass </a:t>
            </a:r>
            <a:r>
              <a:rPr dirty="0" lang="en-IN" err="1"/>
              <a:t>Basename</a:t>
            </a:r>
            <a:r>
              <a:rPr dirty="0" lang="en-IN"/>
              <a:t> and locale, so it will good enough to identify and read the messages from properties file, and returns as </a:t>
            </a:r>
            <a:r>
              <a:rPr dirty="0" lang="en-IN" err="1"/>
              <a:t>resourceBundle</a:t>
            </a:r>
            <a:r>
              <a:rPr dirty="0" lang="en-IN"/>
              <a:t> Object.</a:t>
            </a:r>
            <a:endParaRPr dirty="0" lang="en-US"/>
          </a:p>
          <a:p>
            <a:r>
              <a:rPr dirty="0" lang="en-IN"/>
              <a:t> </a:t>
            </a:r>
            <a:endParaRPr dirty="0" lang="en-US"/>
          </a:p>
          <a:p>
            <a:r>
              <a:rPr dirty="0" lang="en-IN">
                <a:solidFill>
                  <a:srgbClr val="FF0000"/>
                </a:solidFill>
              </a:rPr>
              <a:t>&lt;%	</a:t>
            </a:r>
            <a:endParaRPr dirty="0" lang="en-US">
              <a:solidFill>
                <a:srgbClr val="FF0000"/>
              </a:solidFill>
            </a:endParaRPr>
          </a:p>
          <a:p>
            <a:r>
              <a:rPr dirty="0" lang="en-IN">
                <a:solidFill>
                  <a:srgbClr val="FF0000"/>
                </a:solidFill>
              </a:rPr>
              <a:t>	/* Locale </a:t>
            </a:r>
            <a:r>
              <a:rPr dirty="0" lang="en-IN" err="1">
                <a:solidFill>
                  <a:srgbClr val="FF0000"/>
                </a:solidFill>
              </a:rPr>
              <a:t>locale</a:t>
            </a:r>
            <a:r>
              <a:rPr dirty="0" lang="en-IN">
                <a:solidFill>
                  <a:srgbClr val="FF0000"/>
                </a:solidFill>
              </a:rPr>
              <a:t> = </a:t>
            </a:r>
            <a:r>
              <a:rPr dirty="0" lang="en-IN" err="1">
                <a:solidFill>
                  <a:srgbClr val="FF0000"/>
                </a:solidFill>
              </a:rPr>
              <a:t>Locale.getDefault</a:t>
            </a:r>
            <a:r>
              <a:rPr dirty="0" lang="en-IN">
                <a:solidFill>
                  <a:srgbClr val="FF0000"/>
                </a:solidFill>
              </a:rPr>
              <a:t>(); */</a:t>
            </a:r>
            <a:endParaRPr dirty="0" lang="en-US">
              <a:solidFill>
                <a:srgbClr val="FF0000"/>
              </a:solidFill>
            </a:endParaRPr>
          </a:p>
          <a:p>
            <a:r>
              <a:rPr dirty="0" lang="en-IN">
                <a:solidFill>
                  <a:srgbClr val="FF0000"/>
                </a:solidFill>
              </a:rPr>
              <a:t>	Locale </a:t>
            </a:r>
            <a:r>
              <a:rPr dirty="0" lang="en-IN" err="1">
                <a:solidFill>
                  <a:srgbClr val="FF0000"/>
                </a:solidFill>
              </a:rPr>
              <a:t>locale</a:t>
            </a:r>
            <a:r>
              <a:rPr dirty="0" lang="en-IN">
                <a:solidFill>
                  <a:srgbClr val="FF0000"/>
                </a:solidFill>
              </a:rPr>
              <a:t> = </a:t>
            </a:r>
            <a:r>
              <a:rPr dirty="0" lang="en-IN" err="1">
                <a:solidFill>
                  <a:srgbClr val="FF0000"/>
                </a:solidFill>
              </a:rPr>
              <a:t>request.getLocale</a:t>
            </a:r>
            <a:r>
              <a:rPr dirty="0" lang="en-IN">
                <a:solidFill>
                  <a:srgbClr val="FF0000"/>
                </a:solidFill>
              </a:rPr>
              <a:t>();</a:t>
            </a:r>
            <a:endParaRPr dirty="0" lang="en-US">
              <a:solidFill>
                <a:srgbClr val="FF0000"/>
              </a:solidFill>
            </a:endParaRPr>
          </a:p>
          <a:p>
            <a:r>
              <a:rPr dirty="0" lang="en-IN">
                <a:solidFill>
                  <a:srgbClr val="FF0000"/>
                </a:solidFill>
              </a:rPr>
              <a:t>	</a:t>
            </a:r>
            <a:r>
              <a:rPr dirty="0" lang="en-IN" err="1">
                <a:solidFill>
                  <a:srgbClr val="FF0000"/>
                </a:solidFill>
              </a:rPr>
              <a:t>ResourceBundle</a:t>
            </a:r>
            <a:r>
              <a:rPr dirty="0" lang="en-IN">
                <a:solidFill>
                  <a:srgbClr val="FF0000"/>
                </a:solidFill>
              </a:rPr>
              <a:t> </a:t>
            </a:r>
            <a:r>
              <a:rPr dirty="0" lang="en-IN" err="1">
                <a:solidFill>
                  <a:srgbClr val="FF0000"/>
                </a:solidFill>
              </a:rPr>
              <a:t>rb</a:t>
            </a:r>
            <a:r>
              <a:rPr dirty="0" lang="en-IN">
                <a:solidFill>
                  <a:srgbClr val="FF0000"/>
                </a:solidFill>
              </a:rPr>
              <a:t> = </a:t>
            </a:r>
            <a:r>
              <a:rPr dirty="0" lang="en-IN" err="1">
                <a:solidFill>
                  <a:srgbClr val="FF0000"/>
                </a:solidFill>
              </a:rPr>
              <a:t>ResourceBundle.getBundle</a:t>
            </a:r>
            <a:r>
              <a:rPr dirty="0" lang="en-IN">
                <a:solidFill>
                  <a:srgbClr val="FF0000"/>
                </a:solidFill>
              </a:rPr>
              <a:t>("messages", locale);</a:t>
            </a:r>
            <a:endParaRPr dirty="0" lang="en-US">
              <a:solidFill>
                <a:srgbClr val="FF0000"/>
              </a:solidFill>
            </a:endParaRPr>
          </a:p>
          <a:p>
            <a:r>
              <a:rPr dirty="0" lang="en-IN">
                <a:solidFill>
                  <a:srgbClr val="FF0000"/>
                </a:solidFill>
              </a:rPr>
              <a:t>%&gt;</a:t>
            </a:r>
            <a:endParaRPr dirty="0" lang="en-US">
              <a:solidFill>
                <a:srgbClr val="FF0000"/>
              </a:solidFill>
            </a:endParaRPr>
          </a:p>
          <a:p>
            <a:r>
              <a:rPr dirty="0" lang="en-IN"/>
              <a:t> </a:t>
            </a:r>
            <a:endParaRPr dirty="0" lang="en-US"/>
          </a:p>
          <a:p>
            <a:r>
              <a:rPr dirty="0" lang="en-IN">
                <a:sym typeface="Wingdings"/>
              </a:rPr>
              <a:t></a:t>
            </a:r>
            <a:r>
              <a:rPr dirty="0" lang="en-IN"/>
              <a:t>But, Writing </a:t>
            </a:r>
            <a:r>
              <a:rPr dirty="0" lang="en-IN" err="1"/>
              <a:t>Scriptlet</a:t>
            </a:r>
            <a:r>
              <a:rPr dirty="0" lang="en-IN"/>
              <a:t> logic inside a  JSP is not recommended, so write this logic of </a:t>
            </a:r>
            <a:r>
              <a:rPr dirty="0" lang="en-IN" err="1"/>
              <a:t>RecourceBundle</a:t>
            </a:r>
            <a:r>
              <a:rPr dirty="0" lang="en-IN"/>
              <a:t> inside a </a:t>
            </a:r>
            <a:r>
              <a:rPr dirty="0" lang="en-IN" err="1"/>
              <a:t>ServletFilter</a:t>
            </a:r>
            <a:r>
              <a:rPr dirty="0" lang="en-IN"/>
              <a:t>, whenever servlet container get the request its handover that request to </a:t>
            </a:r>
            <a:r>
              <a:rPr dirty="0" lang="en-IN" err="1"/>
              <a:t>FilterManager</a:t>
            </a:r>
            <a:r>
              <a:rPr dirty="0" lang="en-IN"/>
              <a:t> and handover that request to that filter based on mapping.</a:t>
            </a:r>
            <a:endParaRPr dirty="0" lang="en-US"/>
          </a:p>
          <a:p>
            <a:r>
              <a:rPr dirty="0" lang="en-IN">
                <a:sym typeface="Wingdings"/>
              </a:rPr>
              <a:t></a:t>
            </a:r>
            <a:r>
              <a:rPr dirty="0" lang="en-IN"/>
              <a:t>Filter is the one which perform pre-processing and post-processing on request.</a:t>
            </a:r>
            <a:endParaRPr dirty="0" lang="en-US"/>
          </a:p>
          <a:p>
            <a:endParaRPr dirty="0" lang="en-US"/>
          </a:p>
          <a:p>
            <a:endParaRPr dirty="0" lang="en-US"/>
          </a:p>
        </p:txBody>
      </p:sp>
      <p:sp>
        <p:nvSpPr>
          <p:cNvPr id="104903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472" name=""/>
        <p:cNvGrpSpPr/>
        <p:nvPr/>
      </p:nvGrpSpPr>
      <p:grpSpPr>
        <a:xfrm>
          <a:off x="0" y="0"/>
          <a:ext cx="0" cy="0"/>
          <a:chOff x="0" y="0"/>
          <a:chExt cx="0" cy="0"/>
        </a:xfrm>
      </p:grpSpPr>
      <p:sp>
        <p:nvSpPr>
          <p:cNvPr id="1049033" name="Content Placeholder 2"/>
          <p:cNvSpPr>
            <a:spLocks noGrp="1"/>
          </p:cNvSpPr>
          <p:nvPr>
            <p:ph idx="1"/>
          </p:nvPr>
        </p:nvSpPr>
        <p:spPr>
          <a:xfrm>
            <a:off x="0" y="0"/>
            <a:ext cx="9144000" cy="6934200"/>
          </a:xfrm>
        </p:spPr>
        <p:txBody>
          <a:bodyPr>
            <a:normAutofit fontScale="70000" lnSpcReduction="20000"/>
          </a:bodyPr>
          <a:p>
            <a:r>
              <a:rPr dirty="0" lang="en-IN">
                <a:solidFill>
                  <a:srgbClr val="FF0000"/>
                </a:solidFill>
              </a:rPr>
              <a:t>@</a:t>
            </a:r>
            <a:r>
              <a:rPr dirty="0" lang="en-IN" err="1">
                <a:solidFill>
                  <a:srgbClr val="FF0000"/>
                </a:solidFill>
              </a:rPr>
              <a:t>WebFilter</a:t>
            </a:r>
            <a:r>
              <a:rPr dirty="0" lang="en-IN">
                <a:solidFill>
                  <a:srgbClr val="FF0000"/>
                </a:solidFill>
              </a:rPr>
              <a:t>("/*")</a:t>
            </a:r>
            <a:endParaRPr dirty="0" lang="en-US">
              <a:solidFill>
                <a:srgbClr val="FF0000"/>
              </a:solidFill>
            </a:endParaRPr>
          </a:p>
          <a:p>
            <a:r>
              <a:rPr b="1" dirty="0" lang="en-IN">
                <a:solidFill>
                  <a:srgbClr val="FF0000"/>
                </a:solidFill>
              </a:rPr>
              <a:t>public</a:t>
            </a:r>
            <a:r>
              <a:rPr dirty="0" lang="en-IN">
                <a:solidFill>
                  <a:srgbClr val="FF0000"/>
                </a:solidFill>
              </a:rPr>
              <a:t> </a:t>
            </a:r>
            <a:r>
              <a:rPr b="1" dirty="0" lang="en-IN">
                <a:solidFill>
                  <a:srgbClr val="FF0000"/>
                </a:solidFill>
              </a:rPr>
              <a:t>class</a:t>
            </a:r>
            <a:r>
              <a:rPr dirty="0" lang="en-IN">
                <a:solidFill>
                  <a:srgbClr val="FF0000"/>
                </a:solidFill>
              </a:rPr>
              <a:t> I18NFilter </a:t>
            </a:r>
            <a:r>
              <a:rPr b="1" dirty="0" lang="en-IN">
                <a:solidFill>
                  <a:srgbClr val="FF0000"/>
                </a:solidFill>
              </a:rPr>
              <a:t>implements</a:t>
            </a:r>
            <a:r>
              <a:rPr dirty="0" lang="en-IN">
                <a:solidFill>
                  <a:srgbClr val="FF0000"/>
                </a:solidFill>
              </a:rPr>
              <a:t> Filter{</a:t>
            </a:r>
            <a:endParaRPr dirty="0" lang="en-US">
              <a:solidFill>
                <a:srgbClr val="FF0000"/>
              </a:solidFill>
            </a:endParaRPr>
          </a:p>
          <a:p>
            <a:r>
              <a:rPr dirty="0" lang="en-IN">
                <a:solidFill>
                  <a:srgbClr val="FF0000"/>
                </a:solidFill>
              </a:rPr>
              <a:t>	</a:t>
            </a:r>
            <a:r>
              <a:rPr b="1" dirty="0" lang="en-IN">
                <a:solidFill>
                  <a:srgbClr val="FF0000"/>
                </a:solidFill>
              </a:rPr>
              <a:t>public</a:t>
            </a:r>
            <a:r>
              <a:rPr dirty="0" lang="en-IN">
                <a:solidFill>
                  <a:srgbClr val="FF0000"/>
                </a:solidFill>
              </a:rPr>
              <a:t> </a:t>
            </a:r>
            <a:r>
              <a:rPr b="1" dirty="0" lang="en-IN">
                <a:solidFill>
                  <a:srgbClr val="FF0000"/>
                </a:solidFill>
              </a:rPr>
              <a:t>void</a:t>
            </a:r>
            <a:r>
              <a:rPr dirty="0" lang="en-IN">
                <a:solidFill>
                  <a:srgbClr val="FF0000"/>
                </a:solidFill>
              </a:rPr>
              <a:t> destroy() {}</a:t>
            </a:r>
            <a:endParaRPr dirty="0" lang="en-US">
              <a:solidFill>
                <a:srgbClr val="FF0000"/>
              </a:solidFill>
            </a:endParaRPr>
          </a:p>
          <a:p>
            <a:r>
              <a:rPr dirty="0" lang="en-IN">
                <a:solidFill>
                  <a:srgbClr val="FF0000"/>
                </a:solidFill>
              </a:rPr>
              <a:t>	</a:t>
            </a:r>
            <a:r>
              <a:rPr b="1" dirty="0" lang="en-IN">
                <a:solidFill>
                  <a:srgbClr val="FF0000"/>
                </a:solidFill>
              </a:rPr>
              <a:t>public</a:t>
            </a:r>
            <a:r>
              <a:rPr dirty="0" lang="en-IN">
                <a:solidFill>
                  <a:srgbClr val="FF0000"/>
                </a:solidFill>
              </a:rPr>
              <a:t> </a:t>
            </a:r>
            <a:r>
              <a:rPr b="1" dirty="0" lang="en-IN">
                <a:solidFill>
                  <a:srgbClr val="FF0000"/>
                </a:solidFill>
              </a:rPr>
              <a:t>void</a:t>
            </a:r>
            <a:r>
              <a:rPr dirty="0" lang="en-IN">
                <a:solidFill>
                  <a:srgbClr val="FF0000"/>
                </a:solidFill>
              </a:rPr>
              <a:t> </a:t>
            </a:r>
            <a:r>
              <a:rPr dirty="0" lang="en-IN" err="1">
                <a:solidFill>
                  <a:srgbClr val="FF0000"/>
                </a:solidFill>
              </a:rPr>
              <a:t>init</a:t>
            </a:r>
            <a:r>
              <a:rPr dirty="0" lang="en-IN">
                <a:solidFill>
                  <a:srgbClr val="FF0000"/>
                </a:solidFill>
              </a:rPr>
              <a:t>(</a:t>
            </a:r>
            <a:r>
              <a:rPr dirty="0" lang="en-IN" err="1">
                <a:solidFill>
                  <a:srgbClr val="FF0000"/>
                </a:solidFill>
              </a:rPr>
              <a:t>FilterConfig</a:t>
            </a:r>
            <a:r>
              <a:rPr dirty="0" lang="en-IN">
                <a:solidFill>
                  <a:srgbClr val="FF0000"/>
                </a:solidFill>
              </a:rPr>
              <a:t> arg0) </a:t>
            </a:r>
            <a:r>
              <a:rPr b="1" dirty="0" lang="en-IN">
                <a:solidFill>
                  <a:srgbClr val="FF0000"/>
                </a:solidFill>
              </a:rPr>
              <a:t>throws</a:t>
            </a:r>
            <a:r>
              <a:rPr dirty="0" lang="en-IN">
                <a:solidFill>
                  <a:srgbClr val="FF0000"/>
                </a:solidFill>
              </a:rPr>
              <a:t> </a:t>
            </a:r>
            <a:r>
              <a:rPr dirty="0" lang="en-IN" err="1">
                <a:solidFill>
                  <a:srgbClr val="FF0000"/>
                </a:solidFill>
              </a:rPr>
              <a:t>ServletException</a:t>
            </a:r>
            <a:r>
              <a:rPr dirty="0" lang="en-IN">
                <a:solidFill>
                  <a:srgbClr val="FF0000"/>
                </a:solidFill>
              </a:rPr>
              <a:t> {}</a:t>
            </a:r>
            <a:endParaRPr dirty="0" lang="en-US">
              <a:solidFill>
                <a:srgbClr val="FF0000"/>
              </a:solidFill>
            </a:endParaRPr>
          </a:p>
          <a:p>
            <a:r>
              <a:rPr dirty="0" lang="en-IN">
                <a:solidFill>
                  <a:srgbClr val="FF0000"/>
                </a:solidFill>
              </a:rPr>
              <a:t>	</a:t>
            </a:r>
            <a:r>
              <a:rPr b="1" dirty="0" lang="en-IN">
                <a:solidFill>
                  <a:srgbClr val="FF0000"/>
                </a:solidFill>
              </a:rPr>
              <a:t>public</a:t>
            </a:r>
            <a:r>
              <a:rPr dirty="0" lang="en-IN">
                <a:solidFill>
                  <a:srgbClr val="FF0000"/>
                </a:solidFill>
              </a:rPr>
              <a:t> </a:t>
            </a:r>
            <a:r>
              <a:rPr b="1" dirty="0" lang="en-IN">
                <a:solidFill>
                  <a:srgbClr val="FF0000"/>
                </a:solidFill>
              </a:rPr>
              <a:t>void</a:t>
            </a:r>
            <a:r>
              <a:rPr dirty="0" lang="en-IN">
                <a:solidFill>
                  <a:srgbClr val="FF0000"/>
                </a:solidFill>
              </a:rPr>
              <a:t> </a:t>
            </a:r>
            <a:r>
              <a:rPr dirty="0" lang="en-IN" err="1">
                <a:solidFill>
                  <a:srgbClr val="FF0000"/>
                </a:solidFill>
              </a:rPr>
              <a:t>doFilter</a:t>
            </a:r>
            <a:r>
              <a:rPr dirty="0" lang="en-IN">
                <a:solidFill>
                  <a:srgbClr val="FF0000"/>
                </a:solidFill>
              </a:rPr>
              <a:t>(</a:t>
            </a:r>
            <a:r>
              <a:rPr dirty="0" lang="en-IN" err="1">
                <a:solidFill>
                  <a:srgbClr val="FF0000"/>
                </a:solidFill>
              </a:rPr>
              <a:t>ServletRequest</a:t>
            </a:r>
            <a:r>
              <a:rPr dirty="0" lang="en-IN">
                <a:solidFill>
                  <a:srgbClr val="FF0000"/>
                </a:solidFill>
              </a:rPr>
              <a:t> </a:t>
            </a:r>
            <a:r>
              <a:rPr dirty="0" lang="en-IN" err="1">
                <a:solidFill>
                  <a:srgbClr val="FF0000"/>
                </a:solidFill>
              </a:rPr>
              <a:t>req</a:t>
            </a:r>
            <a:r>
              <a:rPr dirty="0" lang="en-IN">
                <a:solidFill>
                  <a:srgbClr val="FF0000"/>
                </a:solidFill>
              </a:rPr>
              <a:t>, </a:t>
            </a:r>
            <a:r>
              <a:rPr dirty="0" lang="en-IN" err="1">
                <a:solidFill>
                  <a:srgbClr val="FF0000"/>
                </a:solidFill>
              </a:rPr>
              <a:t>ServletResponse</a:t>
            </a:r>
            <a:r>
              <a:rPr dirty="0" lang="en-IN">
                <a:solidFill>
                  <a:srgbClr val="FF0000"/>
                </a:solidFill>
              </a:rPr>
              <a:t> </a:t>
            </a:r>
            <a:r>
              <a:rPr dirty="0" lang="en-IN" err="1">
                <a:solidFill>
                  <a:srgbClr val="FF0000"/>
                </a:solidFill>
              </a:rPr>
              <a:t>resp</a:t>
            </a:r>
            <a:r>
              <a:rPr dirty="0" lang="en-IN">
                <a:solidFill>
                  <a:srgbClr val="FF0000"/>
                </a:solidFill>
              </a:rPr>
              <a:t>,</a:t>
            </a:r>
            <a:endParaRPr dirty="0" lang="en-US">
              <a:solidFill>
                <a:srgbClr val="FF0000"/>
              </a:solidFill>
            </a:endParaRPr>
          </a:p>
          <a:p>
            <a:r>
              <a:rPr dirty="0" lang="en-IN">
                <a:solidFill>
                  <a:srgbClr val="FF0000"/>
                </a:solidFill>
              </a:rPr>
              <a:t>			</a:t>
            </a:r>
            <a:r>
              <a:rPr dirty="0" lang="en-IN" err="1">
                <a:solidFill>
                  <a:srgbClr val="FF0000"/>
                </a:solidFill>
              </a:rPr>
              <a:t>FilterChain</a:t>
            </a:r>
            <a:r>
              <a:rPr dirty="0" lang="en-IN">
                <a:solidFill>
                  <a:srgbClr val="FF0000"/>
                </a:solidFill>
              </a:rPr>
              <a:t> chain) </a:t>
            </a:r>
            <a:r>
              <a:rPr b="1" dirty="0" lang="en-IN">
                <a:solidFill>
                  <a:srgbClr val="FF0000"/>
                </a:solidFill>
              </a:rPr>
              <a:t>throws</a:t>
            </a:r>
            <a:r>
              <a:rPr dirty="0" lang="en-IN">
                <a:solidFill>
                  <a:srgbClr val="FF0000"/>
                </a:solidFill>
              </a:rPr>
              <a:t> </a:t>
            </a:r>
            <a:r>
              <a:rPr dirty="0" lang="en-IN" err="1">
                <a:solidFill>
                  <a:srgbClr val="FF0000"/>
                </a:solidFill>
              </a:rPr>
              <a:t>IOException</a:t>
            </a:r>
            <a:r>
              <a:rPr dirty="0" lang="en-IN">
                <a:solidFill>
                  <a:srgbClr val="FF0000"/>
                </a:solidFill>
              </a:rPr>
              <a:t>, </a:t>
            </a:r>
            <a:r>
              <a:rPr dirty="0" lang="en-IN" err="1">
                <a:solidFill>
                  <a:srgbClr val="FF0000"/>
                </a:solidFill>
              </a:rPr>
              <a:t>ServletException</a:t>
            </a:r>
            <a:r>
              <a:rPr dirty="0" lang="en-IN">
                <a:solidFill>
                  <a:srgbClr val="FF0000"/>
                </a:solidFill>
              </a:rPr>
              <a:t> {</a:t>
            </a:r>
            <a:endParaRPr dirty="0" lang="en-US">
              <a:solidFill>
                <a:srgbClr val="FF0000"/>
              </a:solidFill>
            </a:endParaRPr>
          </a:p>
          <a:p>
            <a:r>
              <a:rPr dirty="0" lang="en-IN">
                <a:solidFill>
                  <a:srgbClr val="FF0000"/>
                </a:solidFill>
              </a:rPr>
              <a:t>		Locale </a:t>
            </a:r>
            <a:r>
              <a:rPr dirty="0" lang="en-IN" err="1">
                <a:solidFill>
                  <a:srgbClr val="FF0000"/>
                </a:solidFill>
              </a:rPr>
              <a:t>locale</a:t>
            </a:r>
            <a:r>
              <a:rPr dirty="0" lang="en-IN">
                <a:solidFill>
                  <a:srgbClr val="FF0000"/>
                </a:solidFill>
              </a:rPr>
              <a:t> = </a:t>
            </a:r>
            <a:r>
              <a:rPr dirty="0" lang="en-IN" err="1">
                <a:solidFill>
                  <a:srgbClr val="FF0000"/>
                </a:solidFill>
              </a:rPr>
              <a:t>req.getLocale</a:t>
            </a:r>
            <a:r>
              <a:rPr dirty="0" lang="en-IN">
                <a:solidFill>
                  <a:srgbClr val="FF0000"/>
                </a:solidFill>
              </a:rPr>
              <a:t>();</a:t>
            </a:r>
            <a:endParaRPr dirty="0" lang="en-US">
              <a:solidFill>
                <a:srgbClr val="FF0000"/>
              </a:solidFill>
            </a:endParaRPr>
          </a:p>
          <a:p>
            <a:r>
              <a:rPr dirty="0" lang="en-IN">
                <a:solidFill>
                  <a:srgbClr val="FF0000"/>
                </a:solidFill>
              </a:rPr>
              <a:t>		</a:t>
            </a:r>
            <a:r>
              <a:rPr dirty="0" lang="en-IN" err="1">
                <a:solidFill>
                  <a:srgbClr val="FF0000"/>
                </a:solidFill>
              </a:rPr>
              <a:t>ResourceBundle</a:t>
            </a:r>
            <a:r>
              <a:rPr dirty="0" lang="en-IN">
                <a:solidFill>
                  <a:srgbClr val="FF0000"/>
                </a:solidFill>
              </a:rPr>
              <a:t> </a:t>
            </a:r>
            <a:r>
              <a:rPr dirty="0" lang="en-IN" err="1">
                <a:solidFill>
                  <a:srgbClr val="FF0000"/>
                </a:solidFill>
              </a:rPr>
              <a:t>rb</a:t>
            </a:r>
            <a:r>
              <a:rPr dirty="0" lang="en-IN">
                <a:solidFill>
                  <a:srgbClr val="FF0000"/>
                </a:solidFill>
              </a:rPr>
              <a:t> = </a:t>
            </a:r>
            <a:r>
              <a:rPr dirty="0" lang="en-IN" err="1">
                <a:solidFill>
                  <a:srgbClr val="FF0000"/>
                </a:solidFill>
              </a:rPr>
              <a:t>ResourceBundle.</a:t>
            </a:r>
            <a:r>
              <a:rPr dirty="0" i="1" lang="en-IN" err="1">
                <a:solidFill>
                  <a:srgbClr val="FF0000"/>
                </a:solidFill>
              </a:rPr>
              <a:t>getBundle</a:t>
            </a:r>
            <a:r>
              <a:rPr dirty="0" lang="en-IN">
                <a:solidFill>
                  <a:srgbClr val="FF0000"/>
                </a:solidFill>
              </a:rPr>
              <a:t>("messages", locale);</a:t>
            </a:r>
            <a:endParaRPr dirty="0" lang="en-US">
              <a:solidFill>
                <a:srgbClr val="FF0000"/>
              </a:solidFill>
            </a:endParaRPr>
          </a:p>
          <a:p>
            <a:r>
              <a:rPr dirty="0" lang="en-IN">
                <a:solidFill>
                  <a:srgbClr val="FF0000"/>
                </a:solidFill>
              </a:rPr>
              <a:t>		</a:t>
            </a:r>
            <a:r>
              <a:rPr dirty="0" lang="en-IN" err="1">
                <a:solidFill>
                  <a:srgbClr val="FF0000"/>
                </a:solidFill>
              </a:rPr>
              <a:t>req.setAttribute</a:t>
            </a:r>
            <a:r>
              <a:rPr dirty="0" lang="en-IN">
                <a:solidFill>
                  <a:srgbClr val="FF0000"/>
                </a:solidFill>
              </a:rPr>
              <a:t>("</a:t>
            </a:r>
            <a:r>
              <a:rPr dirty="0" lang="en-IN" err="1">
                <a:solidFill>
                  <a:srgbClr val="FF0000"/>
                </a:solidFill>
              </a:rPr>
              <a:t>rb</a:t>
            </a:r>
            <a:r>
              <a:rPr dirty="0" lang="en-IN">
                <a:solidFill>
                  <a:srgbClr val="FF0000"/>
                </a:solidFill>
              </a:rPr>
              <a:t>", </a:t>
            </a:r>
            <a:r>
              <a:rPr dirty="0" lang="en-IN" err="1">
                <a:solidFill>
                  <a:srgbClr val="FF0000"/>
                </a:solidFill>
              </a:rPr>
              <a:t>rb</a:t>
            </a:r>
            <a:r>
              <a:rPr dirty="0" lang="en-IN">
                <a:solidFill>
                  <a:srgbClr val="FF0000"/>
                </a:solidFill>
              </a:rPr>
              <a:t>);</a:t>
            </a:r>
            <a:endParaRPr dirty="0" lang="en-US">
              <a:solidFill>
                <a:srgbClr val="FF0000"/>
              </a:solidFill>
            </a:endParaRPr>
          </a:p>
          <a:p>
            <a:r>
              <a:rPr dirty="0" lang="en-IN">
                <a:solidFill>
                  <a:srgbClr val="FF0000"/>
                </a:solidFill>
              </a:rPr>
              <a:t>		</a:t>
            </a:r>
            <a:r>
              <a:rPr dirty="0" lang="en-IN" err="1">
                <a:solidFill>
                  <a:srgbClr val="FF0000"/>
                </a:solidFill>
              </a:rPr>
              <a:t>chain.doFilter</a:t>
            </a:r>
            <a:r>
              <a:rPr dirty="0" lang="en-IN">
                <a:solidFill>
                  <a:srgbClr val="FF0000"/>
                </a:solidFill>
              </a:rPr>
              <a:t>(</a:t>
            </a:r>
            <a:r>
              <a:rPr dirty="0" lang="en-IN" err="1">
                <a:solidFill>
                  <a:srgbClr val="FF0000"/>
                </a:solidFill>
              </a:rPr>
              <a:t>req</a:t>
            </a:r>
            <a:r>
              <a:rPr dirty="0" lang="en-IN">
                <a:solidFill>
                  <a:srgbClr val="FF0000"/>
                </a:solidFill>
              </a:rPr>
              <a:t>, </a:t>
            </a:r>
            <a:r>
              <a:rPr dirty="0" lang="en-IN" err="1">
                <a:solidFill>
                  <a:srgbClr val="FF0000"/>
                </a:solidFill>
              </a:rPr>
              <a:t>resp</a:t>
            </a:r>
            <a:r>
              <a:rPr dirty="0" lang="en-IN">
                <a:solidFill>
                  <a:srgbClr val="FF0000"/>
                </a:solidFill>
              </a:rPr>
              <a:t>);</a:t>
            </a:r>
            <a:endParaRPr dirty="0" lang="en-US">
              <a:solidFill>
                <a:srgbClr val="FF0000"/>
              </a:solidFill>
            </a:endParaRPr>
          </a:p>
          <a:p>
            <a:r>
              <a:rPr dirty="0" lang="en-IN">
                <a:solidFill>
                  <a:srgbClr val="FF0000"/>
                </a:solidFill>
              </a:rPr>
              <a:t>		</a:t>
            </a:r>
            <a:endParaRPr dirty="0" lang="en-US">
              <a:solidFill>
                <a:srgbClr val="FF0000"/>
              </a:solidFill>
            </a:endParaRPr>
          </a:p>
          <a:p>
            <a:r>
              <a:rPr dirty="0" lang="en-IN">
                <a:solidFill>
                  <a:srgbClr val="FF0000"/>
                </a:solidFill>
              </a:rPr>
              <a:t>	}}</a:t>
            </a:r>
            <a:endParaRPr dirty="0" lang="en-US">
              <a:solidFill>
                <a:srgbClr val="FF0000"/>
              </a:solidFill>
            </a:endParaRPr>
          </a:p>
          <a:p>
            <a:r>
              <a:rPr dirty="0" lang="en-IN">
                <a:solidFill>
                  <a:srgbClr val="FF0000"/>
                </a:solidFill>
              </a:rPr>
              <a:t> </a:t>
            </a:r>
            <a:endParaRPr dirty="0" lang="en-US">
              <a:solidFill>
                <a:srgbClr val="FF0000"/>
              </a:solidFill>
            </a:endParaRPr>
          </a:p>
          <a:p>
            <a:r>
              <a:rPr dirty="0" lang="en-IN">
                <a:sym typeface="Wingdings"/>
              </a:rPr>
              <a:t></a:t>
            </a:r>
            <a:r>
              <a:rPr dirty="0" lang="en-IN"/>
              <a:t>The </a:t>
            </a:r>
            <a:r>
              <a:rPr dirty="0" lang="en-IN" err="1"/>
              <a:t>ResourceBundle</a:t>
            </a:r>
            <a:r>
              <a:rPr dirty="0" lang="en-IN"/>
              <a:t> Object is set to request scope.</a:t>
            </a:r>
            <a:endParaRPr dirty="0" lang="en-US"/>
          </a:p>
          <a:p>
            <a:r>
              <a:rPr dirty="0" lang="en-IN">
                <a:sym typeface="Wingdings"/>
              </a:rPr>
              <a:t></a:t>
            </a:r>
            <a:r>
              <a:rPr dirty="0" lang="en-IN"/>
              <a:t>If we want to access multiple Bundles we need to use multiple </a:t>
            </a:r>
            <a:r>
              <a:rPr dirty="0" lang="en-IN" err="1"/>
              <a:t>ResourceBundle’s</a:t>
            </a:r>
            <a:r>
              <a:rPr dirty="0" lang="en-IN"/>
              <a:t>.</a:t>
            </a:r>
            <a:endParaRPr dirty="0" lang="en-US"/>
          </a:p>
          <a:p>
            <a:r>
              <a:rPr dirty="0" lang="en-IN">
                <a:sym typeface="Wingdings"/>
              </a:rPr>
              <a:t></a:t>
            </a:r>
            <a:r>
              <a:rPr dirty="0" lang="en-IN"/>
              <a:t>And we have to set them to request scope.</a:t>
            </a:r>
            <a:endParaRPr dirty="0" lang="en-US"/>
          </a:p>
          <a:p>
            <a:pPr indent="0" marL="0">
              <a:buNone/>
            </a:pPr>
            <a:endParaRPr dirty="0" lang="en-US"/>
          </a:p>
        </p:txBody>
      </p:sp>
      <p:sp>
        <p:nvSpPr>
          <p:cNvPr id="104903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9035" name="Content Placeholder 2"/>
          <p:cNvSpPr>
            <a:spLocks noGrp="1"/>
          </p:cNvSpPr>
          <p:nvPr>
            <p:ph idx="1"/>
          </p:nvPr>
        </p:nvSpPr>
        <p:spPr>
          <a:xfrm>
            <a:off x="0" y="0"/>
            <a:ext cx="9144000" cy="6858000"/>
          </a:xfrm>
        </p:spPr>
        <p:txBody>
          <a:bodyPr>
            <a:normAutofit fontScale="62500" lnSpcReduction="20000"/>
          </a:bodyPr>
          <a:p>
            <a:r>
              <a:rPr dirty="0" lang="en-IN">
                <a:solidFill>
                  <a:srgbClr val="FF0000"/>
                </a:solidFill>
              </a:rPr>
              <a:t>@Override</a:t>
            </a:r>
            <a:endParaRPr dirty="0" lang="en-US">
              <a:solidFill>
                <a:srgbClr val="FF0000"/>
              </a:solidFill>
            </a:endParaRPr>
          </a:p>
          <a:p>
            <a:r>
              <a:rPr dirty="0" lang="en-IN">
                <a:solidFill>
                  <a:srgbClr val="FF0000"/>
                </a:solidFill>
              </a:rPr>
              <a:t>	</a:t>
            </a:r>
            <a:r>
              <a:rPr b="1" dirty="0" lang="en-IN">
                <a:solidFill>
                  <a:srgbClr val="FF0000"/>
                </a:solidFill>
              </a:rPr>
              <a:t>public</a:t>
            </a:r>
            <a:r>
              <a:rPr dirty="0" lang="en-IN">
                <a:solidFill>
                  <a:srgbClr val="FF0000"/>
                </a:solidFill>
              </a:rPr>
              <a:t> </a:t>
            </a:r>
            <a:r>
              <a:rPr b="1" dirty="0" lang="en-IN">
                <a:solidFill>
                  <a:srgbClr val="FF0000"/>
                </a:solidFill>
              </a:rPr>
              <a:t>void</a:t>
            </a:r>
            <a:r>
              <a:rPr dirty="0" lang="en-IN">
                <a:solidFill>
                  <a:srgbClr val="FF0000"/>
                </a:solidFill>
              </a:rPr>
              <a:t> </a:t>
            </a:r>
            <a:r>
              <a:rPr dirty="0" lang="en-IN" err="1">
                <a:solidFill>
                  <a:srgbClr val="FF0000"/>
                </a:solidFill>
              </a:rPr>
              <a:t>doFilter</a:t>
            </a:r>
            <a:r>
              <a:rPr dirty="0" lang="en-IN">
                <a:solidFill>
                  <a:srgbClr val="FF0000"/>
                </a:solidFill>
              </a:rPr>
              <a:t>(</a:t>
            </a:r>
            <a:r>
              <a:rPr dirty="0" lang="en-IN" err="1">
                <a:solidFill>
                  <a:srgbClr val="FF0000"/>
                </a:solidFill>
              </a:rPr>
              <a:t>ServletRequest</a:t>
            </a:r>
            <a:r>
              <a:rPr dirty="0" lang="en-IN">
                <a:solidFill>
                  <a:srgbClr val="FF0000"/>
                </a:solidFill>
              </a:rPr>
              <a:t> </a:t>
            </a:r>
            <a:r>
              <a:rPr dirty="0" lang="en-IN" err="1">
                <a:solidFill>
                  <a:srgbClr val="FF0000"/>
                </a:solidFill>
              </a:rPr>
              <a:t>req</a:t>
            </a:r>
            <a:r>
              <a:rPr dirty="0" lang="en-IN">
                <a:solidFill>
                  <a:srgbClr val="FF0000"/>
                </a:solidFill>
              </a:rPr>
              <a:t>, </a:t>
            </a:r>
            <a:r>
              <a:rPr dirty="0" lang="en-IN" err="1">
                <a:solidFill>
                  <a:srgbClr val="FF0000"/>
                </a:solidFill>
              </a:rPr>
              <a:t>ServletResponse</a:t>
            </a:r>
            <a:r>
              <a:rPr dirty="0" lang="en-IN">
                <a:solidFill>
                  <a:srgbClr val="FF0000"/>
                </a:solidFill>
              </a:rPr>
              <a:t> </a:t>
            </a:r>
            <a:r>
              <a:rPr dirty="0" lang="en-IN" err="1">
                <a:solidFill>
                  <a:srgbClr val="FF0000"/>
                </a:solidFill>
              </a:rPr>
              <a:t>resp</a:t>
            </a:r>
            <a:r>
              <a:rPr dirty="0" lang="en-IN">
                <a:solidFill>
                  <a:srgbClr val="FF0000"/>
                </a:solidFill>
              </a:rPr>
              <a:t>,</a:t>
            </a:r>
            <a:endParaRPr dirty="0" lang="en-US">
              <a:solidFill>
                <a:srgbClr val="FF0000"/>
              </a:solidFill>
            </a:endParaRPr>
          </a:p>
          <a:p>
            <a:r>
              <a:rPr dirty="0" lang="en-IN">
                <a:solidFill>
                  <a:srgbClr val="FF0000"/>
                </a:solidFill>
              </a:rPr>
              <a:t>			</a:t>
            </a:r>
            <a:r>
              <a:rPr dirty="0" lang="en-IN" err="1">
                <a:solidFill>
                  <a:srgbClr val="FF0000"/>
                </a:solidFill>
              </a:rPr>
              <a:t>FilterChain</a:t>
            </a:r>
            <a:r>
              <a:rPr dirty="0" lang="en-IN">
                <a:solidFill>
                  <a:srgbClr val="FF0000"/>
                </a:solidFill>
              </a:rPr>
              <a:t> chain) </a:t>
            </a:r>
            <a:r>
              <a:rPr b="1" dirty="0" lang="en-IN">
                <a:solidFill>
                  <a:srgbClr val="FF0000"/>
                </a:solidFill>
              </a:rPr>
              <a:t>throws</a:t>
            </a:r>
            <a:r>
              <a:rPr dirty="0" lang="en-IN">
                <a:solidFill>
                  <a:srgbClr val="FF0000"/>
                </a:solidFill>
              </a:rPr>
              <a:t> </a:t>
            </a:r>
            <a:r>
              <a:rPr dirty="0" lang="en-IN" err="1">
                <a:solidFill>
                  <a:srgbClr val="FF0000"/>
                </a:solidFill>
              </a:rPr>
              <a:t>IOException</a:t>
            </a:r>
            <a:r>
              <a:rPr dirty="0" lang="en-IN">
                <a:solidFill>
                  <a:srgbClr val="FF0000"/>
                </a:solidFill>
              </a:rPr>
              <a:t>, </a:t>
            </a:r>
            <a:r>
              <a:rPr dirty="0" lang="en-IN" err="1">
                <a:solidFill>
                  <a:srgbClr val="FF0000"/>
                </a:solidFill>
              </a:rPr>
              <a:t>ServletException</a:t>
            </a:r>
            <a:r>
              <a:rPr dirty="0" lang="en-IN">
                <a:solidFill>
                  <a:srgbClr val="FF0000"/>
                </a:solidFill>
              </a:rPr>
              <a:t> {</a:t>
            </a:r>
            <a:endParaRPr dirty="0" lang="en-US">
              <a:solidFill>
                <a:srgbClr val="FF0000"/>
              </a:solidFill>
            </a:endParaRPr>
          </a:p>
          <a:p>
            <a:r>
              <a:rPr dirty="0" lang="en-IN">
                <a:solidFill>
                  <a:srgbClr val="FF0000"/>
                </a:solidFill>
              </a:rPr>
              <a:t>		Locale </a:t>
            </a:r>
            <a:r>
              <a:rPr dirty="0" lang="en-IN" err="1">
                <a:solidFill>
                  <a:srgbClr val="FF0000"/>
                </a:solidFill>
              </a:rPr>
              <a:t>locale</a:t>
            </a:r>
            <a:r>
              <a:rPr dirty="0" lang="en-IN">
                <a:solidFill>
                  <a:srgbClr val="FF0000"/>
                </a:solidFill>
              </a:rPr>
              <a:t> = </a:t>
            </a:r>
            <a:r>
              <a:rPr dirty="0" lang="en-IN" err="1">
                <a:solidFill>
                  <a:srgbClr val="FF0000"/>
                </a:solidFill>
              </a:rPr>
              <a:t>req.getLocale</a:t>
            </a:r>
            <a:r>
              <a:rPr dirty="0" lang="en-IN">
                <a:solidFill>
                  <a:srgbClr val="FF0000"/>
                </a:solidFill>
              </a:rPr>
              <a:t>();</a:t>
            </a:r>
            <a:endParaRPr dirty="0" lang="en-US">
              <a:solidFill>
                <a:srgbClr val="FF0000"/>
              </a:solidFill>
            </a:endParaRPr>
          </a:p>
          <a:p>
            <a:r>
              <a:rPr dirty="0" lang="en-IN">
                <a:solidFill>
                  <a:srgbClr val="FF0000"/>
                </a:solidFill>
              </a:rPr>
              <a:t>		</a:t>
            </a:r>
            <a:r>
              <a:rPr dirty="0" lang="en-IN" err="1">
                <a:solidFill>
                  <a:srgbClr val="FF0000"/>
                </a:solidFill>
              </a:rPr>
              <a:t>ResourceBundle</a:t>
            </a:r>
            <a:r>
              <a:rPr dirty="0" lang="en-IN">
                <a:solidFill>
                  <a:srgbClr val="FF0000"/>
                </a:solidFill>
              </a:rPr>
              <a:t> rb1 = </a:t>
            </a:r>
            <a:r>
              <a:rPr dirty="0" lang="en-IN" err="1">
                <a:solidFill>
                  <a:srgbClr val="FF0000"/>
                </a:solidFill>
              </a:rPr>
              <a:t>ResourceBundle.</a:t>
            </a:r>
            <a:r>
              <a:rPr dirty="0" i="1" lang="en-IN" err="1">
                <a:solidFill>
                  <a:srgbClr val="FF0000"/>
                </a:solidFill>
              </a:rPr>
              <a:t>getBundle</a:t>
            </a:r>
            <a:r>
              <a:rPr dirty="0" lang="en-IN">
                <a:solidFill>
                  <a:srgbClr val="FF0000"/>
                </a:solidFill>
              </a:rPr>
              <a:t>("messages", locale);</a:t>
            </a:r>
            <a:endParaRPr dirty="0" lang="en-US">
              <a:solidFill>
                <a:srgbClr val="FF0000"/>
              </a:solidFill>
            </a:endParaRPr>
          </a:p>
          <a:p>
            <a:r>
              <a:rPr dirty="0" lang="en-IN">
                <a:solidFill>
                  <a:srgbClr val="FF0000"/>
                </a:solidFill>
              </a:rPr>
              <a:t>		</a:t>
            </a:r>
            <a:r>
              <a:rPr dirty="0" lang="en-IN" err="1">
                <a:solidFill>
                  <a:srgbClr val="FF0000"/>
                </a:solidFill>
              </a:rPr>
              <a:t>ResourceBundle</a:t>
            </a:r>
            <a:r>
              <a:rPr dirty="0" lang="en-IN">
                <a:solidFill>
                  <a:srgbClr val="FF0000"/>
                </a:solidFill>
              </a:rPr>
              <a:t> rb2 = </a:t>
            </a:r>
            <a:r>
              <a:rPr dirty="0" lang="en-IN" err="1">
                <a:solidFill>
                  <a:srgbClr val="FF0000"/>
                </a:solidFill>
              </a:rPr>
              <a:t>ResourceBundle.</a:t>
            </a:r>
            <a:r>
              <a:rPr dirty="0" i="1" lang="en-IN" err="1">
                <a:solidFill>
                  <a:srgbClr val="FF0000"/>
                </a:solidFill>
              </a:rPr>
              <a:t>getBundle</a:t>
            </a:r>
            <a:r>
              <a:rPr dirty="0" lang="en-IN">
                <a:solidFill>
                  <a:srgbClr val="FF0000"/>
                </a:solidFill>
              </a:rPr>
              <a:t>("errors", locale);</a:t>
            </a:r>
            <a:endParaRPr dirty="0" lang="en-US">
              <a:solidFill>
                <a:srgbClr val="FF0000"/>
              </a:solidFill>
            </a:endParaRPr>
          </a:p>
          <a:p>
            <a:r>
              <a:rPr dirty="0" lang="en-IN">
                <a:solidFill>
                  <a:srgbClr val="FF0000"/>
                </a:solidFill>
              </a:rPr>
              <a:t>		</a:t>
            </a:r>
            <a:r>
              <a:rPr dirty="0" lang="en-IN" err="1">
                <a:solidFill>
                  <a:srgbClr val="FF0000"/>
                </a:solidFill>
              </a:rPr>
              <a:t>req.setAttribute</a:t>
            </a:r>
            <a:r>
              <a:rPr dirty="0" lang="en-IN">
                <a:solidFill>
                  <a:srgbClr val="FF0000"/>
                </a:solidFill>
              </a:rPr>
              <a:t>("rb1", rb1);</a:t>
            </a:r>
            <a:endParaRPr dirty="0" lang="en-US">
              <a:solidFill>
                <a:srgbClr val="FF0000"/>
              </a:solidFill>
            </a:endParaRPr>
          </a:p>
          <a:p>
            <a:r>
              <a:rPr dirty="0" lang="en-IN">
                <a:solidFill>
                  <a:srgbClr val="FF0000"/>
                </a:solidFill>
              </a:rPr>
              <a:t>		</a:t>
            </a:r>
            <a:r>
              <a:rPr dirty="0" lang="en-IN" err="1">
                <a:solidFill>
                  <a:srgbClr val="FF0000"/>
                </a:solidFill>
              </a:rPr>
              <a:t>req.setAttribute</a:t>
            </a:r>
            <a:r>
              <a:rPr dirty="0" lang="en-IN">
                <a:solidFill>
                  <a:srgbClr val="FF0000"/>
                </a:solidFill>
              </a:rPr>
              <a:t>("rb2", rb2);</a:t>
            </a:r>
            <a:endParaRPr dirty="0" lang="en-US">
              <a:solidFill>
                <a:srgbClr val="FF0000"/>
              </a:solidFill>
            </a:endParaRPr>
          </a:p>
          <a:p>
            <a:r>
              <a:rPr dirty="0" lang="en-IN">
                <a:solidFill>
                  <a:srgbClr val="FF0000"/>
                </a:solidFill>
              </a:rPr>
              <a:t>		</a:t>
            </a:r>
            <a:r>
              <a:rPr dirty="0" lang="en-IN" err="1">
                <a:solidFill>
                  <a:srgbClr val="FF0000"/>
                </a:solidFill>
              </a:rPr>
              <a:t>chain.doFilter</a:t>
            </a:r>
            <a:r>
              <a:rPr dirty="0" lang="en-IN">
                <a:solidFill>
                  <a:srgbClr val="FF0000"/>
                </a:solidFill>
              </a:rPr>
              <a:t>(</a:t>
            </a:r>
            <a:r>
              <a:rPr dirty="0" lang="en-IN" err="1">
                <a:solidFill>
                  <a:srgbClr val="FF0000"/>
                </a:solidFill>
              </a:rPr>
              <a:t>req</a:t>
            </a:r>
            <a:r>
              <a:rPr dirty="0" lang="en-IN">
                <a:solidFill>
                  <a:srgbClr val="FF0000"/>
                </a:solidFill>
              </a:rPr>
              <a:t>, </a:t>
            </a:r>
            <a:r>
              <a:rPr dirty="0" lang="en-IN" err="1">
                <a:solidFill>
                  <a:srgbClr val="FF0000"/>
                </a:solidFill>
              </a:rPr>
              <a:t>resp</a:t>
            </a:r>
            <a:r>
              <a:rPr dirty="0" lang="en-IN">
                <a:solidFill>
                  <a:srgbClr val="FF0000"/>
                </a:solidFill>
              </a:rPr>
              <a:t>);</a:t>
            </a:r>
            <a:endParaRPr dirty="0" lang="en-US">
              <a:solidFill>
                <a:srgbClr val="FF0000"/>
              </a:solidFill>
            </a:endParaRPr>
          </a:p>
          <a:p>
            <a:r>
              <a:rPr dirty="0" lang="en-IN">
                <a:solidFill>
                  <a:srgbClr val="FF0000"/>
                </a:solidFill>
              </a:rPr>
              <a:t>}</a:t>
            </a:r>
            <a:endParaRPr dirty="0" lang="en-US">
              <a:solidFill>
                <a:srgbClr val="FF0000"/>
              </a:solidFill>
            </a:endParaRPr>
          </a:p>
          <a:p>
            <a:r>
              <a:rPr dirty="0" lang="en-IN">
                <a:solidFill>
                  <a:srgbClr val="FF0000"/>
                </a:solidFill>
              </a:rPr>
              <a:t> </a:t>
            </a:r>
            <a:endParaRPr dirty="0" lang="en-US">
              <a:solidFill>
                <a:srgbClr val="FF0000"/>
              </a:solidFill>
            </a:endParaRPr>
          </a:p>
          <a:p>
            <a:r>
              <a:rPr dirty="0" lang="en-IN">
                <a:solidFill>
                  <a:srgbClr val="FF0000"/>
                </a:solidFill>
              </a:rPr>
              <a:t>&lt;%  </a:t>
            </a:r>
            <a:r>
              <a:rPr dirty="0" lang="en-IN" err="1">
                <a:solidFill>
                  <a:srgbClr val="FF0000"/>
                </a:solidFill>
              </a:rPr>
              <a:t>ResourceBundle</a:t>
            </a:r>
            <a:r>
              <a:rPr dirty="0" lang="en-IN">
                <a:solidFill>
                  <a:srgbClr val="FF0000"/>
                </a:solidFill>
              </a:rPr>
              <a:t> rb1 = (</a:t>
            </a:r>
            <a:r>
              <a:rPr dirty="0" lang="en-IN" err="1">
                <a:solidFill>
                  <a:srgbClr val="FF0000"/>
                </a:solidFill>
              </a:rPr>
              <a:t>ResourceBundle</a:t>
            </a:r>
            <a:r>
              <a:rPr dirty="0" lang="en-IN">
                <a:solidFill>
                  <a:srgbClr val="FF0000"/>
                </a:solidFill>
              </a:rPr>
              <a:t>) </a:t>
            </a:r>
            <a:r>
              <a:rPr dirty="0" lang="en-IN" err="1">
                <a:solidFill>
                  <a:srgbClr val="FF0000"/>
                </a:solidFill>
              </a:rPr>
              <a:t>request.getAttribute</a:t>
            </a:r>
            <a:r>
              <a:rPr dirty="0" lang="en-IN">
                <a:solidFill>
                  <a:srgbClr val="FF0000"/>
                </a:solidFill>
              </a:rPr>
              <a:t>("rb1"); </a:t>
            </a:r>
            <a:endParaRPr dirty="0" lang="en-US">
              <a:solidFill>
                <a:srgbClr val="FF0000"/>
              </a:solidFill>
            </a:endParaRPr>
          </a:p>
          <a:p>
            <a:r>
              <a:rPr dirty="0" lang="en-IN">
                <a:solidFill>
                  <a:srgbClr val="FF0000"/>
                </a:solidFill>
              </a:rPr>
              <a:t>	</a:t>
            </a:r>
            <a:r>
              <a:rPr dirty="0" lang="en-IN" err="1">
                <a:solidFill>
                  <a:srgbClr val="FF0000"/>
                </a:solidFill>
              </a:rPr>
              <a:t>ResourceBundle</a:t>
            </a:r>
            <a:r>
              <a:rPr dirty="0" lang="en-IN">
                <a:solidFill>
                  <a:srgbClr val="FF0000"/>
                </a:solidFill>
              </a:rPr>
              <a:t> rb2 = (</a:t>
            </a:r>
            <a:r>
              <a:rPr dirty="0" lang="en-IN" err="1">
                <a:solidFill>
                  <a:srgbClr val="FF0000"/>
                </a:solidFill>
              </a:rPr>
              <a:t>ResourceBundle</a:t>
            </a:r>
            <a:r>
              <a:rPr dirty="0" lang="en-IN">
                <a:solidFill>
                  <a:srgbClr val="FF0000"/>
                </a:solidFill>
              </a:rPr>
              <a:t>) </a:t>
            </a:r>
            <a:r>
              <a:rPr dirty="0" lang="en-IN" err="1">
                <a:solidFill>
                  <a:srgbClr val="FF0000"/>
                </a:solidFill>
              </a:rPr>
              <a:t>request.getAttribute</a:t>
            </a:r>
            <a:r>
              <a:rPr dirty="0" lang="en-IN">
                <a:solidFill>
                  <a:srgbClr val="FF0000"/>
                </a:solidFill>
              </a:rPr>
              <a:t>("rb2");</a:t>
            </a:r>
            <a:endParaRPr dirty="0" lang="en-US">
              <a:solidFill>
                <a:srgbClr val="FF0000"/>
              </a:solidFill>
            </a:endParaRPr>
          </a:p>
          <a:p>
            <a:r>
              <a:rPr dirty="0" lang="en-IN">
                <a:solidFill>
                  <a:srgbClr val="FF0000"/>
                </a:solidFill>
              </a:rPr>
              <a:t>%&gt;</a:t>
            </a:r>
            <a:endParaRPr dirty="0" lang="en-US">
              <a:solidFill>
                <a:srgbClr val="FF0000"/>
              </a:solidFill>
            </a:endParaRPr>
          </a:p>
          <a:p>
            <a:r>
              <a:rPr dirty="0" lang="en-IN">
                <a:solidFill>
                  <a:srgbClr val="FF0000"/>
                </a:solidFill>
              </a:rPr>
              <a:t>&lt;%</a:t>
            </a:r>
            <a:r>
              <a:rPr dirty="0" lang="en-IN" err="1">
                <a:solidFill>
                  <a:srgbClr val="FF0000"/>
                </a:solidFill>
              </a:rPr>
              <a:t>out.println</a:t>
            </a:r>
            <a:r>
              <a:rPr dirty="0" lang="en-IN">
                <a:solidFill>
                  <a:srgbClr val="FF0000"/>
                </a:solidFill>
              </a:rPr>
              <a:t>(rb1.getString("</a:t>
            </a:r>
            <a:r>
              <a:rPr dirty="0" lang="en-IN" err="1">
                <a:solidFill>
                  <a:srgbClr val="FF0000"/>
                </a:solidFill>
              </a:rPr>
              <a:t>index_header</a:t>
            </a:r>
            <a:r>
              <a:rPr dirty="0" lang="en-IN">
                <a:solidFill>
                  <a:srgbClr val="FF0000"/>
                </a:solidFill>
              </a:rPr>
              <a:t>"));%&gt;</a:t>
            </a:r>
            <a:endParaRPr dirty="0" lang="en-US">
              <a:solidFill>
                <a:srgbClr val="FF0000"/>
              </a:solidFill>
            </a:endParaRPr>
          </a:p>
          <a:p>
            <a:r>
              <a:rPr dirty="0" lang="en-IN">
                <a:solidFill>
                  <a:srgbClr val="FF0000"/>
                </a:solidFill>
              </a:rPr>
              <a:t>&lt;%</a:t>
            </a:r>
            <a:r>
              <a:rPr dirty="0" lang="en-IN" err="1">
                <a:solidFill>
                  <a:srgbClr val="FF0000"/>
                </a:solidFill>
              </a:rPr>
              <a:t>out.println</a:t>
            </a:r>
            <a:r>
              <a:rPr dirty="0" lang="en-IN">
                <a:solidFill>
                  <a:srgbClr val="FF0000"/>
                </a:solidFill>
              </a:rPr>
              <a:t>(rb2.getString("</a:t>
            </a:r>
            <a:r>
              <a:rPr dirty="0" lang="en-IN" err="1">
                <a:solidFill>
                  <a:srgbClr val="FF0000"/>
                </a:solidFill>
              </a:rPr>
              <a:t>unable_to_login</a:t>
            </a:r>
            <a:r>
              <a:rPr dirty="0" lang="en-IN">
                <a:solidFill>
                  <a:srgbClr val="FF0000"/>
                </a:solidFill>
              </a:rPr>
              <a:t>")); %&gt;</a:t>
            </a:r>
            <a:endParaRPr dirty="0" lang="en-US">
              <a:solidFill>
                <a:srgbClr val="FF0000"/>
              </a:solidFill>
            </a:endParaRPr>
          </a:p>
          <a:p>
            <a:r>
              <a:rPr dirty="0" lang="en-IN"/>
              <a:t> </a:t>
            </a:r>
            <a:endParaRPr dirty="0" lang="en-US"/>
          </a:p>
          <a:p>
            <a:r>
              <a:rPr dirty="0" lang="en-IN">
                <a:sym typeface="Wingdings"/>
              </a:rPr>
              <a:t></a:t>
            </a:r>
            <a:r>
              <a:rPr dirty="0" lang="en-IN"/>
              <a:t>If we have multiple properties bundles we need to write multiple </a:t>
            </a:r>
            <a:r>
              <a:rPr dirty="0" lang="en-IN" err="1"/>
              <a:t>ResourceBundles’s</a:t>
            </a:r>
            <a:r>
              <a:rPr dirty="0" lang="en-IN"/>
              <a:t> and we have to set it to request scope to access in JSP page.</a:t>
            </a:r>
            <a:endParaRPr dirty="0" lang="en-US"/>
          </a:p>
          <a:p>
            <a:r>
              <a:rPr dirty="0" lang="en-IN">
                <a:sym typeface="Wingdings"/>
              </a:rPr>
              <a:t></a:t>
            </a:r>
            <a:r>
              <a:rPr dirty="0" lang="en-IN"/>
              <a:t>But, to access different bundles we need to know their names, this is difficult, so retrieve the data from </a:t>
            </a:r>
            <a:r>
              <a:rPr dirty="0" lang="en-IN" err="1"/>
              <a:t>ResourceBundle</a:t>
            </a:r>
            <a:r>
              <a:rPr dirty="0" lang="en-IN"/>
              <a:t> Objects and store them in a Collection Object then </a:t>
            </a:r>
            <a:r>
              <a:rPr dirty="0" lang="en-IN" err="1"/>
              <a:t>forword</a:t>
            </a:r>
            <a:r>
              <a:rPr dirty="0" lang="en-IN"/>
              <a:t> it to JSP page. </a:t>
            </a:r>
            <a:endParaRPr dirty="0" lang="en-US"/>
          </a:p>
          <a:p>
            <a:endParaRPr dirty="0" lang="en-US"/>
          </a:p>
        </p:txBody>
      </p:sp>
      <p:sp>
        <p:nvSpPr>
          <p:cNvPr id="104903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49037" name="Content Placeholder 2"/>
          <p:cNvSpPr>
            <a:spLocks noGrp="1"/>
          </p:cNvSpPr>
          <p:nvPr>
            <p:ph idx="1"/>
          </p:nvPr>
        </p:nvSpPr>
        <p:spPr>
          <a:xfrm>
            <a:off x="0" y="0"/>
            <a:ext cx="9144000" cy="6781800"/>
          </a:xfrm>
        </p:spPr>
        <p:txBody>
          <a:bodyPr>
            <a:normAutofit fontScale="92500" lnSpcReduction="20000"/>
          </a:bodyPr>
          <a:p>
            <a:r>
              <a:rPr dirty="0" lang="en-US" u="sng" smtClean="0">
                <a:solidFill>
                  <a:srgbClr val="FF0000"/>
                </a:solidFill>
              </a:rPr>
              <a:t>I18N Using Spring</a:t>
            </a:r>
          </a:p>
          <a:p>
            <a:r>
              <a:rPr dirty="0" lang="en-US" smtClean="0"/>
              <a:t>Spring has provided a class called </a:t>
            </a:r>
            <a:r>
              <a:rPr dirty="0" lang="en-US" err="1" smtClean="0">
                <a:solidFill>
                  <a:srgbClr val="FF0000"/>
                </a:solidFill>
              </a:rPr>
              <a:t>ResourceBundleMessageSource</a:t>
            </a:r>
            <a:r>
              <a:rPr dirty="0" lang="en-US" smtClean="0"/>
              <a:t> which is implements </a:t>
            </a:r>
            <a:r>
              <a:rPr dirty="0" lang="en-US" err="1" smtClean="0"/>
              <a:t>MessageSource</a:t>
            </a:r>
            <a:r>
              <a:rPr dirty="0" lang="en-US" smtClean="0"/>
              <a:t> interface.</a:t>
            </a:r>
          </a:p>
          <a:p>
            <a:r>
              <a:rPr dirty="0" lang="en-US" err="1" smtClean="0"/>
              <a:t>messageSource</a:t>
            </a:r>
            <a:r>
              <a:rPr dirty="0" lang="en-US" smtClean="0"/>
              <a:t> interface there are two implementation classes are available </a:t>
            </a:r>
          </a:p>
          <a:p>
            <a:pPr lvl="1"/>
            <a:r>
              <a:rPr dirty="0" lang="en-US" err="1" smtClean="0">
                <a:solidFill>
                  <a:srgbClr val="FF0000"/>
                </a:solidFill>
              </a:rPr>
              <a:t>ResourceBundleMessageSource</a:t>
            </a:r>
            <a:endParaRPr dirty="0" lang="en-US" smtClean="0">
              <a:solidFill>
                <a:srgbClr val="FF0000"/>
              </a:solidFill>
            </a:endParaRPr>
          </a:p>
          <a:p>
            <a:pPr lvl="1"/>
            <a:r>
              <a:rPr dirty="0" lang="en-US" err="1" smtClean="0">
                <a:solidFill>
                  <a:srgbClr val="FF0000"/>
                </a:solidFill>
              </a:rPr>
              <a:t>ReloadableResourceBundleMessageSource</a:t>
            </a:r>
            <a:endParaRPr dirty="0" lang="en-US" smtClean="0">
              <a:solidFill>
                <a:srgbClr val="FF0000"/>
              </a:solidFill>
            </a:endParaRPr>
          </a:p>
          <a:p>
            <a:pPr indent="-457200" marL="514350"/>
            <a:r>
              <a:rPr dirty="0" lang="en-US" smtClean="0"/>
              <a:t>The bean id must an should </a:t>
            </a:r>
            <a:r>
              <a:rPr dirty="0" lang="en-US" err="1" smtClean="0"/>
              <a:t>messagesource</a:t>
            </a:r>
            <a:r>
              <a:rPr dirty="0" lang="en-US" smtClean="0"/>
              <a:t> only.</a:t>
            </a:r>
          </a:p>
          <a:p>
            <a:pPr indent="-457200" marL="514350"/>
            <a:r>
              <a:rPr dirty="0" lang="en-US" err="1" smtClean="0"/>
              <a:t>beanFactory</a:t>
            </a:r>
            <a:r>
              <a:rPr dirty="0" lang="en-US" smtClean="0"/>
              <a:t> will not support internationalization but ApplicationContext will support internationalization.</a:t>
            </a:r>
          </a:p>
          <a:p>
            <a:pPr indent="-457200" marL="514350"/>
            <a:r>
              <a:rPr dirty="0" lang="en-US" smtClean="0"/>
              <a:t>And the constructor of </a:t>
            </a:r>
            <a:r>
              <a:rPr dirty="0" lang="en-US" err="1" smtClean="0"/>
              <a:t>resourceBundleMessageSource</a:t>
            </a:r>
            <a:r>
              <a:rPr dirty="0" lang="en-US" smtClean="0"/>
              <a:t> will take</a:t>
            </a:r>
          </a:p>
          <a:p>
            <a:pPr indent="-457200" lvl="1" marL="914400"/>
            <a:r>
              <a:rPr dirty="0" lang="en-US" smtClean="0">
                <a:solidFill>
                  <a:srgbClr val="FF0000"/>
                </a:solidFill>
              </a:rPr>
              <a:t>Property file name i.e. </a:t>
            </a:r>
            <a:r>
              <a:rPr dirty="0" lang="en-US" err="1" smtClean="0">
                <a:solidFill>
                  <a:srgbClr val="FF0000"/>
                </a:solidFill>
              </a:rPr>
              <a:t>baseName,replacement</a:t>
            </a:r>
            <a:r>
              <a:rPr dirty="0" lang="en-US" smtClean="0">
                <a:solidFill>
                  <a:srgbClr val="FF0000"/>
                </a:solidFill>
              </a:rPr>
              <a:t> </a:t>
            </a:r>
            <a:r>
              <a:rPr dirty="0" lang="en-US" err="1" smtClean="0">
                <a:solidFill>
                  <a:srgbClr val="FF0000"/>
                </a:solidFill>
              </a:rPr>
              <a:t>object,locale</a:t>
            </a:r>
            <a:endParaRPr dirty="0" lang="en-US" smtClean="0">
              <a:solidFill>
                <a:srgbClr val="FF0000"/>
              </a:solidFill>
            </a:endParaRPr>
          </a:p>
          <a:p>
            <a:pPr indent="-457200" lvl="1" marL="914400"/>
            <a:r>
              <a:rPr dirty="0" lang="en-US" smtClean="0">
                <a:solidFill>
                  <a:srgbClr val="FF0000"/>
                </a:solidFill>
              </a:rPr>
              <a:t>Internal process of Spring </a:t>
            </a:r>
            <a:r>
              <a:rPr dirty="0" lang="en-US" err="1" smtClean="0">
                <a:solidFill>
                  <a:srgbClr val="FF0000"/>
                </a:solidFill>
              </a:rPr>
              <a:t>resourceBundleMessageSource</a:t>
            </a:r>
            <a:endParaRPr dirty="0" lang="en-US" smtClean="0">
              <a:solidFill>
                <a:srgbClr val="FF0000"/>
              </a:solidFill>
            </a:endParaRPr>
          </a:p>
        </p:txBody>
      </p:sp>
      <p:sp>
        <p:nvSpPr>
          <p:cNvPr id="1049038"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475" name=""/>
        <p:cNvGrpSpPr/>
        <p:nvPr/>
      </p:nvGrpSpPr>
      <p:grpSpPr>
        <a:xfrm>
          <a:off x="0" y="0"/>
          <a:ext cx="0" cy="0"/>
          <a:chOff x="0" y="0"/>
          <a:chExt cx="0" cy="0"/>
        </a:xfrm>
      </p:grpSpPr>
      <p:sp>
        <p:nvSpPr>
          <p:cNvPr id="1049039" name="Title 1"/>
          <p:cNvSpPr>
            <a:spLocks noGrp="1"/>
          </p:cNvSpPr>
          <p:nvPr>
            <p:ph type="title"/>
          </p:nvPr>
        </p:nvSpPr>
        <p:spPr>
          <a:xfrm>
            <a:off x="457200" y="0"/>
            <a:ext cx="8229600" cy="457200"/>
          </a:xfrm>
        </p:spPr>
        <p:txBody>
          <a:bodyPr>
            <a:normAutofit fontScale="90000"/>
          </a:bodyPr>
          <a:p>
            <a:r>
              <a:rPr dirty="0" lang="en-US" smtClean="0">
                <a:solidFill>
                  <a:srgbClr val="FF0000"/>
                </a:solidFill>
              </a:rPr>
              <a:t>Spring 91</a:t>
            </a:r>
            <a:endParaRPr dirty="0" lang="en-US">
              <a:solidFill>
                <a:srgbClr val="FF0000"/>
              </a:solidFill>
            </a:endParaRPr>
          </a:p>
        </p:txBody>
      </p:sp>
      <p:sp>
        <p:nvSpPr>
          <p:cNvPr id="1049040" name="Content Placeholder 2"/>
          <p:cNvSpPr>
            <a:spLocks noGrp="1"/>
          </p:cNvSpPr>
          <p:nvPr>
            <p:ph idx="1"/>
          </p:nvPr>
        </p:nvSpPr>
        <p:spPr>
          <a:xfrm>
            <a:off x="0" y="457200"/>
            <a:ext cx="9144000" cy="6400800"/>
          </a:xfrm>
        </p:spPr>
        <p:txBody>
          <a:bodyPr>
            <a:normAutofit fontScale="77500" lnSpcReduction="20000"/>
          </a:bodyPr>
          <a:p>
            <a:r>
              <a:rPr dirty="0" lang="en-US" smtClean="0">
                <a:solidFill>
                  <a:srgbClr val="FF0000"/>
                </a:solidFill>
              </a:rPr>
              <a:t>Lookup method Injection:</a:t>
            </a:r>
          </a:p>
          <a:p>
            <a:r>
              <a:rPr dirty="0" lang="en-US" smtClean="0"/>
              <a:t>How many object will going to created by </a:t>
            </a:r>
            <a:r>
              <a:rPr dirty="0" lang="en-US" err="1" smtClean="0"/>
              <a:t>servletContainer</a:t>
            </a:r>
            <a:r>
              <a:rPr dirty="0" lang="en-US" smtClean="0"/>
              <a:t>?</a:t>
            </a:r>
          </a:p>
          <a:p>
            <a:r>
              <a:rPr dirty="0" lang="en-US" smtClean="0"/>
              <a:t>If it is one then why and how actually it is manage all the request by only one object?</a:t>
            </a:r>
          </a:p>
          <a:p>
            <a:pPr lvl="1"/>
            <a:r>
              <a:rPr dirty="0" lang="en-US" smtClean="0"/>
              <a:t>In JEE environment all the application are distributed application so multiple request will come to the corresponding servlet at a time. But </a:t>
            </a:r>
            <a:r>
              <a:rPr dirty="0" lang="en-US" err="1" smtClean="0"/>
              <a:t>servletContainer</a:t>
            </a:r>
            <a:r>
              <a:rPr dirty="0" lang="en-US" smtClean="0"/>
              <a:t> will create only one object for all the request.</a:t>
            </a:r>
          </a:p>
          <a:p>
            <a:pPr lvl="1"/>
            <a:r>
              <a:rPr dirty="0" lang="en-US" smtClean="0"/>
              <a:t>If </a:t>
            </a:r>
            <a:r>
              <a:rPr dirty="0" lang="en-US" err="1" smtClean="0"/>
              <a:t>servletContainer</a:t>
            </a:r>
            <a:r>
              <a:rPr dirty="0" lang="en-US" smtClean="0"/>
              <a:t> will going to create new object for every request then for 1000 request, 1000 object has to created by </a:t>
            </a:r>
            <a:r>
              <a:rPr dirty="0" lang="en-US" err="1" smtClean="0"/>
              <a:t>servletContainer</a:t>
            </a:r>
            <a:r>
              <a:rPr dirty="0" lang="en-US" smtClean="0"/>
              <a:t>. it will cause big performance issue and JVM method will feed up with objects only. </a:t>
            </a:r>
          </a:p>
          <a:p>
            <a:pPr lvl="1"/>
            <a:r>
              <a:rPr dirty="0" lang="en-US" smtClean="0"/>
              <a:t>Because of above problem </a:t>
            </a:r>
            <a:r>
              <a:rPr dirty="0" lang="en-US" err="1" smtClean="0"/>
              <a:t>servletContainer</a:t>
            </a:r>
            <a:r>
              <a:rPr dirty="0" lang="en-US" smtClean="0"/>
              <a:t> will going to create only one object only and that object will shared to all the corresponding requests.</a:t>
            </a:r>
          </a:p>
          <a:p>
            <a:pPr lvl="1"/>
            <a:r>
              <a:rPr dirty="0" lang="en-US" smtClean="0"/>
              <a:t>Actually internally  </a:t>
            </a:r>
            <a:r>
              <a:rPr dirty="0" lang="en-US" err="1" smtClean="0"/>
              <a:t>servetCotainer</a:t>
            </a:r>
            <a:r>
              <a:rPr dirty="0" lang="en-US" smtClean="0"/>
              <a:t> will call run() method which will internally going to call the service() method of servlet, and it will generate one thread for per request.</a:t>
            </a:r>
          </a:p>
          <a:p>
            <a:pPr lvl="1"/>
            <a:r>
              <a:rPr dirty="0" lang="en-US" err="1" smtClean="0"/>
              <a:t>servletContainer</a:t>
            </a:r>
            <a:r>
              <a:rPr dirty="0" lang="en-US" smtClean="0"/>
              <a:t> class is not a singleton class but its behave like singleton.</a:t>
            </a:r>
          </a:p>
          <a:p>
            <a:pPr lvl="1"/>
            <a:endParaRPr dirty="0" lang="en-US" smtClean="0"/>
          </a:p>
          <a:p>
            <a:endParaRPr dirty="0" lang="en-US" smtClean="0"/>
          </a:p>
          <a:p>
            <a:pPr lvl="1"/>
            <a:endParaRPr dirty="0" lang="en-US"/>
          </a:p>
        </p:txBody>
      </p:sp>
      <p:sp>
        <p:nvSpPr>
          <p:cNvPr id="1049041"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9042" name="Content Placeholder 2"/>
          <p:cNvSpPr>
            <a:spLocks noGrp="1"/>
          </p:cNvSpPr>
          <p:nvPr>
            <p:ph idx="1"/>
          </p:nvPr>
        </p:nvSpPr>
        <p:spPr>
          <a:xfrm>
            <a:off x="0" y="0"/>
            <a:ext cx="9144000" cy="6858000"/>
          </a:xfrm>
        </p:spPr>
        <p:txBody>
          <a:bodyPr/>
          <a:p>
            <a:r>
              <a:rPr dirty="0" lang="en-US" err="1" smtClean="0"/>
              <a:t>servletContainer</a:t>
            </a:r>
            <a:r>
              <a:rPr dirty="0" lang="en-US" smtClean="0"/>
              <a:t> will generate multiple thread for per request but there is a problem if object state is none-sharable then data inconsistency will encounter.</a:t>
            </a:r>
          </a:p>
          <a:p>
            <a:r>
              <a:rPr dirty="0" lang="en-US" smtClean="0"/>
              <a:t>We will discuss one use case which encounter the problem when object state is none-sharable. </a:t>
            </a:r>
          </a:p>
          <a:p>
            <a:pPr indent="0" marL="0">
              <a:buNone/>
            </a:pPr>
            <a:endParaRPr dirty="0" lang="en-US"/>
          </a:p>
        </p:txBody>
      </p:sp>
      <p:sp>
        <p:nvSpPr>
          <p:cNvPr id="1049043" name="Footer Placeholder 3"/>
          <p:cNvSpPr>
            <a:spLocks noGrp="1"/>
          </p:cNvSpPr>
          <p:nvPr>
            <p:ph type="ftr" sz="quarter" idx="11"/>
          </p:nvPr>
        </p:nvSpPr>
        <p:spPr/>
        <p:txBody>
          <a:bodyPr/>
          <a:p>
            <a:r>
              <a:rPr lang="en-US" smtClean="0"/>
              <a:t>By Mr.Sachin Gaikwad</a:t>
            </a:r>
            <a:endParaRPr lang="en-US"/>
          </a:p>
        </p:txBody>
      </p:sp>
      <p:pic>
        <p:nvPicPr>
          <p:cNvPr id="2097172" name="Picture 2"/>
          <p:cNvPicPr>
            <a:picLocks noChangeAspect="1" noChangeArrowheads="1"/>
          </p:cNvPicPr>
          <p:nvPr/>
        </p:nvPicPr>
        <p:blipFill>
          <a:blip xmlns:r="http://schemas.openxmlformats.org/officeDocument/2006/relationships" r:embed="rId1"/>
          <a:srcRect/>
          <a:stretch>
            <a:fillRect/>
          </a:stretch>
        </p:blipFill>
        <p:spPr bwMode="auto">
          <a:xfrm>
            <a:off x="228600" y="3219734"/>
            <a:ext cx="8915400" cy="3257266"/>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8651" name="Content Placeholder 2"/>
          <p:cNvSpPr>
            <a:spLocks noGrp="1"/>
          </p:cNvSpPr>
          <p:nvPr>
            <p:ph idx="1"/>
          </p:nvPr>
        </p:nvSpPr>
        <p:spPr>
          <a:xfrm>
            <a:off x="457200" y="457200"/>
            <a:ext cx="8229600" cy="5745163"/>
          </a:xfrm>
        </p:spPr>
        <p:txBody>
          <a:bodyPr>
            <a:normAutofit lnSpcReduction="10000"/>
          </a:bodyPr>
          <a:p>
            <a:r>
              <a:rPr dirty="0" lang="en-US" smtClean="0"/>
              <a:t>If return type of super class changed then it is not possible to compile and execute the class </a:t>
            </a:r>
            <a:r>
              <a:rPr dirty="0" lang="en-US" err="1" smtClean="0"/>
              <a:t>B’z</a:t>
            </a:r>
            <a:r>
              <a:rPr dirty="0" lang="en-US" smtClean="0"/>
              <a:t> it’s look like two methods present in one class. For Example</a:t>
            </a:r>
          </a:p>
          <a:p>
            <a:pPr indent="0" marL="0">
              <a:buNone/>
            </a:pPr>
            <a:r>
              <a:rPr dirty="0" lang="en-US" smtClean="0">
                <a:solidFill>
                  <a:srgbClr val="FF0000"/>
                </a:solidFill>
              </a:rPr>
              <a:t>Class A{</a:t>
            </a:r>
          </a:p>
          <a:p>
            <a:pPr indent="0" marL="0">
              <a:buNone/>
            </a:pPr>
            <a:r>
              <a:rPr dirty="0" lang="en-US">
                <a:solidFill>
                  <a:srgbClr val="FF0000"/>
                </a:solidFill>
              </a:rPr>
              <a:t>	</a:t>
            </a:r>
            <a:r>
              <a:rPr dirty="0" lang="en-US" smtClean="0">
                <a:solidFill>
                  <a:srgbClr val="FF0000"/>
                </a:solidFill>
              </a:rPr>
              <a:t>public </a:t>
            </a:r>
            <a:r>
              <a:rPr dirty="0" lang="en-US" err="1" smtClean="0">
                <a:solidFill>
                  <a:srgbClr val="FF0000"/>
                </a:solidFill>
              </a:rPr>
              <a:t>int</a:t>
            </a:r>
            <a:r>
              <a:rPr dirty="0" lang="en-US" smtClean="0">
                <a:solidFill>
                  <a:srgbClr val="FF0000"/>
                </a:solidFill>
              </a:rPr>
              <a:t> m1(){}</a:t>
            </a:r>
          </a:p>
          <a:p>
            <a:pPr indent="0" marL="0">
              <a:buNone/>
            </a:pPr>
            <a:r>
              <a:rPr dirty="0" lang="en-US">
                <a:solidFill>
                  <a:srgbClr val="FF0000"/>
                </a:solidFill>
              </a:rPr>
              <a:t>	</a:t>
            </a:r>
            <a:r>
              <a:rPr dirty="0" lang="en-US" smtClean="0">
                <a:solidFill>
                  <a:srgbClr val="FF0000"/>
                </a:solidFill>
              </a:rPr>
              <a:t>public float m1(){}</a:t>
            </a:r>
          </a:p>
          <a:p>
            <a:pPr indent="0" marL="0">
              <a:buNone/>
            </a:pPr>
            <a:r>
              <a:rPr dirty="0" lang="en-US" smtClean="0">
                <a:solidFill>
                  <a:srgbClr val="FF0000"/>
                </a:solidFill>
              </a:rPr>
              <a:t>}</a:t>
            </a:r>
          </a:p>
          <a:p>
            <a:pPr indent="0" marL="0">
              <a:buNone/>
            </a:pPr>
            <a:r>
              <a:rPr dirty="0" lang="en-US" smtClean="0"/>
              <a:t>It not possible to have two method with same name but different return type.</a:t>
            </a:r>
          </a:p>
          <a:p>
            <a:pPr indent="0" marL="0">
              <a:buNone/>
            </a:pPr>
            <a:r>
              <a:rPr dirty="0" lang="en-US" smtClean="0"/>
              <a:t>It throws compile tile error.</a:t>
            </a:r>
          </a:p>
          <a:p>
            <a:pPr indent="0" marL="0">
              <a:buNone/>
            </a:pPr>
            <a:endParaRPr dirty="0" lang="en-US" smtClean="0"/>
          </a:p>
        </p:txBody>
      </p:sp>
      <p:sp>
        <p:nvSpPr>
          <p:cNvPr id="104865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49044" name="Content Placeholder 2"/>
          <p:cNvSpPr>
            <a:spLocks noGrp="1"/>
          </p:cNvSpPr>
          <p:nvPr>
            <p:ph idx="1"/>
          </p:nvPr>
        </p:nvSpPr>
        <p:spPr>
          <a:xfrm>
            <a:off x="0" y="0"/>
            <a:ext cx="9144000" cy="6858000"/>
          </a:xfrm>
        </p:spPr>
        <p:txBody>
          <a:bodyPr>
            <a:normAutofit fontScale="92500"/>
          </a:bodyPr>
          <a:p>
            <a:r>
              <a:rPr dirty="0" lang="en-US" smtClean="0"/>
              <a:t>As per the above example </a:t>
            </a:r>
            <a:r>
              <a:rPr dirty="0" lang="en-US" err="1" smtClean="0"/>
              <a:t>servletContainer</a:t>
            </a:r>
            <a:r>
              <a:rPr dirty="0" lang="en-US" smtClean="0"/>
              <a:t> will create one thread for first request and that thread will start execution of servlet.</a:t>
            </a:r>
          </a:p>
          <a:p>
            <a:r>
              <a:rPr dirty="0" lang="en-US" smtClean="0"/>
              <a:t>It read the </a:t>
            </a:r>
            <a:r>
              <a:rPr dirty="0" lang="en-US" err="1" smtClean="0"/>
              <a:t>fromAc</a:t>
            </a:r>
            <a:r>
              <a:rPr dirty="0" lang="en-US" smtClean="0"/>
              <a:t>, </a:t>
            </a:r>
            <a:r>
              <a:rPr dirty="0" lang="en-US" err="1" smtClean="0"/>
              <a:t>toAc</a:t>
            </a:r>
            <a:r>
              <a:rPr dirty="0" lang="en-US" smtClean="0"/>
              <a:t> and amount and perform the operation, while performing business operation new request came and </a:t>
            </a:r>
            <a:r>
              <a:rPr dirty="0" lang="en-US" err="1" smtClean="0"/>
              <a:t>servletContainer</a:t>
            </a:r>
            <a:r>
              <a:rPr dirty="0" lang="en-US" smtClean="0"/>
              <a:t> will created one more thread and first thread get suspended.</a:t>
            </a:r>
          </a:p>
          <a:p>
            <a:r>
              <a:rPr dirty="0" lang="en-US" smtClean="0"/>
              <a:t>Now second thread complete the business operation now again first thread came and he want to execute but thread first value overlapped with second thread values which lead the data inconsistency .</a:t>
            </a:r>
          </a:p>
          <a:p>
            <a:r>
              <a:rPr dirty="0" lang="en-US" smtClean="0"/>
              <a:t>When object state is sharable but not final then for every thread it will assigned with new value and prior data gets erase. </a:t>
            </a:r>
            <a:endParaRPr dirty="0" lang="en-US"/>
          </a:p>
        </p:txBody>
      </p:sp>
      <p:sp>
        <p:nvSpPr>
          <p:cNvPr id="1049045"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478" name=""/>
        <p:cNvGrpSpPr/>
        <p:nvPr/>
      </p:nvGrpSpPr>
      <p:grpSpPr>
        <a:xfrm>
          <a:off x="0" y="0"/>
          <a:ext cx="0" cy="0"/>
          <a:chOff x="0" y="0"/>
          <a:chExt cx="0" cy="0"/>
        </a:xfrm>
      </p:grpSpPr>
      <p:sp>
        <p:nvSpPr>
          <p:cNvPr id="1049046" name="Content Placeholder 2"/>
          <p:cNvSpPr>
            <a:spLocks noGrp="1"/>
          </p:cNvSpPr>
          <p:nvPr>
            <p:ph idx="1"/>
          </p:nvPr>
        </p:nvSpPr>
        <p:spPr>
          <a:xfrm>
            <a:off x="0" y="0"/>
            <a:ext cx="9144000" cy="6858000"/>
          </a:xfrm>
        </p:spPr>
        <p:txBody>
          <a:bodyPr>
            <a:normAutofit fontScale="85000" lnSpcReduction="10000"/>
          </a:bodyPr>
          <a:p>
            <a:r>
              <a:rPr dirty="0" lang="en-US" smtClean="0"/>
              <a:t>Now how we can make our application works with multi-thread environment without data inconsistency.</a:t>
            </a:r>
          </a:p>
          <a:p>
            <a:r>
              <a:rPr dirty="0" lang="en-US" smtClean="0"/>
              <a:t>There is one way available i.e. put business logic into synchronized block.</a:t>
            </a:r>
          </a:p>
          <a:p>
            <a:r>
              <a:rPr dirty="0" lang="en-US" smtClean="0"/>
              <a:t>Synchronized block will allow only one thread to enter into the block and it will lock the block until and unless block execution complete. After that only it will release the lock.</a:t>
            </a:r>
          </a:p>
          <a:p>
            <a:r>
              <a:rPr dirty="0" lang="en-US" smtClean="0"/>
              <a:t>If multiple request are coming then thread scheduler make  them to wait into the thread scheduler queue.</a:t>
            </a:r>
          </a:p>
          <a:p>
            <a:r>
              <a:rPr dirty="0" lang="en-US" smtClean="0"/>
              <a:t>But here also an problem i.e. performance issue problem.</a:t>
            </a:r>
          </a:p>
          <a:p>
            <a:r>
              <a:rPr dirty="0" lang="en-US" smtClean="0"/>
              <a:t>The above solution will is not much good so we have to see the alternative.</a:t>
            </a:r>
          </a:p>
          <a:p>
            <a:r>
              <a:rPr dirty="0" lang="en-US" smtClean="0"/>
              <a:t>Lets first observe when the problem raising when we read the data from the object state. To remove the problem just remove  the object state and place it in to method level.</a:t>
            </a:r>
          </a:p>
          <a:p>
            <a:r>
              <a:rPr dirty="0" lang="en-US" smtClean="0"/>
              <a:t>Lets see the example.  </a:t>
            </a:r>
            <a:endParaRPr dirty="0" lang="en-US"/>
          </a:p>
        </p:txBody>
      </p:sp>
      <p:sp>
        <p:nvSpPr>
          <p:cNvPr id="104904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49048" name="Footer Placeholder 3"/>
          <p:cNvSpPr>
            <a:spLocks noGrp="1"/>
          </p:cNvSpPr>
          <p:nvPr>
            <p:ph type="ftr" sz="quarter" idx="11"/>
          </p:nvPr>
        </p:nvSpPr>
        <p:spPr/>
        <p:txBody>
          <a:bodyPr/>
          <a:p>
            <a:r>
              <a:rPr lang="en-US" smtClean="0"/>
              <a:t>By Mr.Sachin Gaikwad</a:t>
            </a:r>
            <a:endParaRPr lang="en-US"/>
          </a:p>
        </p:txBody>
      </p:sp>
      <p:sp>
        <p:nvSpPr>
          <p:cNvPr id="1049049" name="Content Placeholder 5"/>
          <p:cNvSpPr>
            <a:spLocks noGrp="1"/>
          </p:cNvSpPr>
          <p:nvPr>
            <p:ph idx="1"/>
          </p:nvPr>
        </p:nvSpPr>
        <p:spPr>
          <a:xfrm>
            <a:off x="0" y="0"/>
            <a:ext cx="9144000" cy="6858000"/>
          </a:xfrm>
        </p:spPr>
        <p:txBody>
          <a:bodyPr>
            <a:normAutofit fontScale="62500" lnSpcReduction="20000"/>
          </a:bodyPr>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smtClean="0"/>
          </a:p>
          <a:p>
            <a:endParaRPr dirty="0" lang="en-US"/>
          </a:p>
          <a:p>
            <a:r>
              <a:rPr dirty="0" lang="en-US" smtClean="0"/>
              <a:t>Now see the above all attributes are available into service() method.</a:t>
            </a:r>
          </a:p>
          <a:p>
            <a:r>
              <a:rPr dirty="0" lang="en-US" smtClean="0"/>
              <a:t>When first thread will create then all attributes will assigned with there corresponding values and perform the operation but while performing first thread execution, second thread will gets created now first thread get suspended but while suspending first thread, it will keep track of current line and </a:t>
            </a:r>
            <a:r>
              <a:rPr dirty="0" lang="en-US" err="1" smtClean="0"/>
              <a:t>and</a:t>
            </a:r>
            <a:r>
              <a:rPr dirty="0" lang="en-US" smtClean="0"/>
              <a:t> all the corresponding variables and there values.</a:t>
            </a:r>
          </a:p>
          <a:p>
            <a:r>
              <a:rPr dirty="0" lang="en-US" smtClean="0"/>
              <a:t>When second thread enter into service method, it will start with new values and attribute, after some time thread first will called, now second thread will track the current line where actually it suspended and it will keep all the attributes and values into thread stack.</a:t>
            </a:r>
          </a:p>
          <a:p>
            <a:r>
              <a:rPr dirty="0" lang="en-US" smtClean="0"/>
              <a:t>Now first thread will restore all the information what was  the current-line, attributes and  corresponding value.  And  it will start execution where at last time he has left.</a:t>
            </a:r>
          </a:p>
          <a:p>
            <a:endParaRPr dirty="0" lang="en-US"/>
          </a:p>
        </p:txBody>
      </p:sp>
      <p:pic>
        <p:nvPicPr>
          <p:cNvPr id="2097173" name="Picture 3"/>
          <p:cNvPicPr>
            <a:picLocks noChangeAspect="1" noChangeArrowheads="1"/>
          </p:cNvPicPr>
          <p:nvPr/>
        </p:nvPicPr>
        <p:blipFill>
          <a:blip xmlns:r="http://schemas.openxmlformats.org/officeDocument/2006/relationships" r:embed="rId1"/>
          <a:srcRect/>
          <a:stretch>
            <a:fillRect/>
          </a:stretch>
        </p:blipFill>
        <p:spPr bwMode="auto">
          <a:xfrm>
            <a:off x="304800" y="-2275"/>
            <a:ext cx="8839200" cy="3009900"/>
          </a:xfrm>
          <a:prstGeom prst="rect"/>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49050" name="Content Placeholder 2"/>
          <p:cNvSpPr>
            <a:spLocks noGrp="1"/>
          </p:cNvSpPr>
          <p:nvPr>
            <p:ph idx="1"/>
          </p:nvPr>
        </p:nvSpPr>
        <p:spPr>
          <a:xfrm>
            <a:off x="0" y="0"/>
            <a:ext cx="9144000" cy="6858000"/>
          </a:xfrm>
        </p:spPr>
        <p:txBody>
          <a:bodyPr/>
          <a:p>
            <a:r>
              <a:rPr dirty="0" lang="en-US" smtClean="0"/>
              <a:t>For every thread one stack will be there were it will store all the information, to restore the execution at same line with same data .</a:t>
            </a:r>
          </a:p>
          <a:p>
            <a:endParaRPr dirty="0" lang="en-US"/>
          </a:p>
          <a:p>
            <a:endParaRPr dirty="0" lang="en-US" smtClean="0"/>
          </a:p>
          <a:p>
            <a:endParaRPr dirty="0" lang="en-US" smtClean="0"/>
          </a:p>
          <a:p>
            <a:endParaRPr dirty="0" lang="en-US"/>
          </a:p>
        </p:txBody>
      </p:sp>
      <p:sp>
        <p:nvSpPr>
          <p:cNvPr id="1049051"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481" name=""/>
        <p:cNvGrpSpPr/>
        <p:nvPr/>
      </p:nvGrpSpPr>
      <p:grpSpPr>
        <a:xfrm>
          <a:off x="0" y="0"/>
          <a:ext cx="0" cy="0"/>
          <a:chOff x="0" y="0"/>
          <a:chExt cx="0" cy="0"/>
        </a:xfrm>
      </p:grpSpPr>
      <p:sp>
        <p:nvSpPr>
          <p:cNvPr id="1049052" name="Title 1"/>
          <p:cNvSpPr>
            <a:spLocks noGrp="1"/>
          </p:cNvSpPr>
          <p:nvPr>
            <p:ph type="title"/>
          </p:nvPr>
        </p:nvSpPr>
        <p:spPr>
          <a:xfrm>
            <a:off x="457200" y="0"/>
            <a:ext cx="8229600" cy="381000"/>
          </a:xfrm>
        </p:spPr>
        <p:txBody>
          <a:bodyPr>
            <a:normAutofit fontScale="90000"/>
          </a:bodyPr>
          <a:p>
            <a:r>
              <a:rPr dirty="0" lang="en-US" smtClean="0">
                <a:solidFill>
                  <a:srgbClr val="FF0000"/>
                </a:solidFill>
              </a:rPr>
              <a:t>Spring 92</a:t>
            </a:r>
            <a:endParaRPr dirty="0" lang="en-US">
              <a:solidFill>
                <a:srgbClr val="FF0000"/>
              </a:solidFill>
            </a:endParaRPr>
          </a:p>
        </p:txBody>
      </p:sp>
      <p:sp>
        <p:nvSpPr>
          <p:cNvPr id="1049053" name="Content Placeholder 2"/>
          <p:cNvSpPr>
            <a:spLocks noGrp="1"/>
          </p:cNvSpPr>
          <p:nvPr>
            <p:ph idx="1"/>
          </p:nvPr>
        </p:nvSpPr>
        <p:spPr>
          <a:xfrm>
            <a:off x="0" y="381000"/>
            <a:ext cx="9144000" cy="6477000"/>
          </a:xfrm>
        </p:spPr>
        <p:txBody>
          <a:bodyPr>
            <a:normAutofit fontScale="85000" lnSpcReduction="20000"/>
          </a:bodyPr>
          <a:p>
            <a:r>
              <a:rPr dirty="0" lang="en-US" err="1" smtClean="0">
                <a:solidFill>
                  <a:srgbClr val="FF0000"/>
                </a:solidFill>
              </a:rPr>
              <a:t>ThreadLocal</a:t>
            </a:r>
            <a:r>
              <a:rPr dirty="0" lang="en-US" smtClean="0">
                <a:solidFill>
                  <a:srgbClr val="FF0000"/>
                </a:solidFill>
              </a:rPr>
              <a:t> Usage:</a:t>
            </a:r>
          </a:p>
          <a:p>
            <a:r>
              <a:rPr dirty="0" lang="en-US" smtClean="0"/>
              <a:t>As per the above example we can avoid to write the synchronized block by making those attributes local to that method. But in typical application one class contains multiple method which need same data to perform the business logic. </a:t>
            </a:r>
          </a:p>
          <a:p>
            <a:r>
              <a:rPr dirty="0" lang="en-US" smtClean="0"/>
              <a:t>So we can’t call every time different method to pass the same data within the class. It is some what clumsy. We can do that process but it is not a good programming practice.</a:t>
            </a:r>
          </a:p>
          <a:p>
            <a:r>
              <a:rPr dirty="0" lang="en-US" smtClean="0"/>
              <a:t>To avoid above problem if we declared these attributes at object level but we seen what is the problem when we declared at object level in above example.</a:t>
            </a:r>
          </a:p>
          <a:p>
            <a:r>
              <a:rPr dirty="0" lang="en-US" smtClean="0"/>
              <a:t>Even we declared at object level and we made corresponding method as synchronized which accessing those attributes then performance impact will arise. </a:t>
            </a:r>
            <a:r>
              <a:rPr dirty="0" lang="en-US" err="1" smtClean="0"/>
              <a:t>Bz</a:t>
            </a:r>
            <a:r>
              <a:rPr dirty="0" lang="en-US" smtClean="0"/>
              <a:t> in multi-thread environment it will allow only one thread to access that method so performance impact will arise.</a:t>
            </a:r>
          </a:p>
          <a:p>
            <a:r>
              <a:rPr dirty="0" lang="en-US" smtClean="0"/>
              <a:t> </a:t>
            </a:r>
            <a:endParaRPr dirty="0" lang="en-US"/>
          </a:p>
        </p:txBody>
      </p:sp>
      <p:sp>
        <p:nvSpPr>
          <p:cNvPr id="104905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482" name=""/>
        <p:cNvGrpSpPr/>
        <p:nvPr/>
      </p:nvGrpSpPr>
      <p:grpSpPr>
        <a:xfrm>
          <a:off x="0" y="0"/>
          <a:ext cx="0" cy="0"/>
          <a:chOff x="0" y="0"/>
          <a:chExt cx="0" cy="0"/>
        </a:xfrm>
      </p:grpSpPr>
      <p:sp>
        <p:nvSpPr>
          <p:cNvPr id="1049055" name="Content Placeholder 2"/>
          <p:cNvSpPr>
            <a:spLocks noGrp="1"/>
          </p:cNvSpPr>
          <p:nvPr>
            <p:ph idx="1"/>
          </p:nvPr>
        </p:nvSpPr>
        <p:spPr>
          <a:xfrm>
            <a:off x="0" y="0"/>
            <a:ext cx="9144000" cy="6858000"/>
          </a:xfrm>
        </p:spPr>
        <p:txBody>
          <a:bodyPr>
            <a:normAutofit fontScale="85000" lnSpcReduction="20000"/>
          </a:bodyPr>
          <a:p>
            <a:r>
              <a:rPr dirty="0" lang="en-US" smtClean="0"/>
              <a:t>So we can not write at object level, we can not write at method level and we can not make corresponding method as synchronized then where to declare and how we will solve this problem. </a:t>
            </a:r>
          </a:p>
          <a:p>
            <a:r>
              <a:rPr dirty="0" lang="en-US" smtClean="0"/>
              <a:t>Actually at what time these problems are coming when multiple thread are interacting with the object or method of the class , So maintain these values at thread level itself. </a:t>
            </a:r>
          </a:p>
          <a:p>
            <a:r>
              <a:rPr dirty="0" lang="en-US" smtClean="0"/>
              <a:t>To solve and to maintain values at thread level we have to use a concept called </a:t>
            </a:r>
            <a:r>
              <a:rPr dirty="0" lang="en-US" err="1" smtClean="0"/>
              <a:t>ThreadLocal</a:t>
            </a:r>
            <a:r>
              <a:rPr dirty="0" lang="en-US" smtClean="0"/>
              <a:t>.</a:t>
            </a:r>
          </a:p>
          <a:p>
            <a:r>
              <a:rPr dirty="0" lang="en-US" err="1" smtClean="0"/>
              <a:t>ThreadLocal</a:t>
            </a:r>
            <a:r>
              <a:rPr dirty="0" lang="en-US" smtClean="0"/>
              <a:t> is the class which used to manage thread scope, for per thread it will manage the stack and it will never let one thread to talk to another thread. </a:t>
            </a:r>
          </a:p>
          <a:p>
            <a:r>
              <a:rPr dirty="0" lang="en-US" smtClean="0"/>
              <a:t>But </a:t>
            </a:r>
            <a:r>
              <a:rPr dirty="0" lang="en-US" err="1" smtClean="0"/>
              <a:t>ThreadLocal</a:t>
            </a:r>
            <a:r>
              <a:rPr dirty="0" lang="en-US" smtClean="0"/>
              <a:t> class will allow us to store only one value in it. We can set the value to the </a:t>
            </a:r>
            <a:r>
              <a:rPr dirty="0" lang="en-US" err="1" smtClean="0"/>
              <a:t>threadlocal</a:t>
            </a:r>
            <a:r>
              <a:rPr dirty="0" lang="en-US" smtClean="0"/>
              <a:t>,</a:t>
            </a:r>
          </a:p>
          <a:p>
            <a:pPr lvl="1"/>
            <a:r>
              <a:rPr dirty="0" lang="en-US" smtClean="0"/>
              <a:t>Ex: </a:t>
            </a:r>
            <a:r>
              <a:rPr dirty="0" lang="en-US" err="1" smtClean="0"/>
              <a:t>ThreadLocal</a:t>
            </a:r>
            <a:r>
              <a:rPr dirty="0" lang="en-US" smtClean="0"/>
              <a:t>&lt;integer&gt; </a:t>
            </a:r>
            <a:r>
              <a:rPr dirty="0" lang="en-US" err="1" smtClean="0"/>
              <a:t>tl</a:t>
            </a:r>
            <a:r>
              <a:rPr dirty="0" lang="en-US" smtClean="0"/>
              <a:t> = new </a:t>
            </a:r>
            <a:r>
              <a:rPr dirty="0" lang="en-US" err="1" smtClean="0"/>
              <a:t>ThreadLocal</a:t>
            </a:r>
            <a:r>
              <a:rPr dirty="0" lang="en-US" smtClean="0"/>
              <a:t>&lt;Integer&gt;();</a:t>
            </a:r>
          </a:p>
          <a:p>
            <a:pPr lvl="2"/>
            <a:r>
              <a:rPr dirty="0" lang="en-US" err="1">
                <a:solidFill>
                  <a:srgbClr val="FF0000"/>
                </a:solidFill>
              </a:rPr>
              <a:t>t</a:t>
            </a:r>
            <a:r>
              <a:rPr dirty="0" lang="en-US" err="1" smtClean="0">
                <a:solidFill>
                  <a:srgbClr val="FF0000"/>
                </a:solidFill>
              </a:rPr>
              <a:t>l.set</a:t>
            </a:r>
            <a:r>
              <a:rPr dirty="0" lang="en-US" smtClean="0">
                <a:solidFill>
                  <a:srgbClr val="FF0000"/>
                </a:solidFill>
              </a:rPr>
              <a:t>(10);</a:t>
            </a:r>
          </a:p>
          <a:p>
            <a:pPr lvl="2"/>
            <a:r>
              <a:rPr dirty="0" lang="en-US" err="1">
                <a:solidFill>
                  <a:srgbClr val="FF0000"/>
                </a:solidFill>
              </a:rPr>
              <a:t>t</a:t>
            </a:r>
            <a:r>
              <a:rPr dirty="0" lang="en-US" err="1" smtClean="0">
                <a:solidFill>
                  <a:srgbClr val="FF0000"/>
                </a:solidFill>
              </a:rPr>
              <a:t>l.get</a:t>
            </a:r>
            <a:r>
              <a:rPr dirty="0" lang="en-US" smtClean="0">
                <a:solidFill>
                  <a:srgbClr val="FF0000"/>
                </a:solidFill>
              </a:rPr>
              <a:t>();</a:t>
            </a:r>
            <a:endParaRPr dirty="0" lang="en-US">
              <a:solidFill>
                <a:srgbClr val="FF0000"/>
              </a:solidFill>
            </a:endParaRPr>
          </a:p>
          <a:p>
            <a:r>
              <a:rPr dirty="0" lang="en-US" smtClean="0"/>
              <a:t>By this we can solve the above problems lets see the example. </a:t>
            </a:r>
            <a:endParaRPr dirty="0" lang="en-US"/>
          </a:p>
        </p:txBody>
      </p:sp>
      <p:sp>
        <p:nvSpPr>
          <p:cNvPr id="104905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483" name=""/>
        <p:cNvGrpSpPr/>
        <p:nvPr/>
      </p:nvGrpSpPr>
      <p:grpSpPr>
        <a:xfrm>
          <a:off x="0" y="0"/>
          <a:ext cx="0" cy="0"/>
          <a:chOff x="0" y="0"/>
          <a:chExt cx="0" cy="0"/>
        </a:xfrm>
      </p:grpSpPr>
      <p:sp>
        <p:nvSpPr>
          <p:cNvPr id="1049057" name="Footer Placeholder 3"/>
          <p:cNvSpPr>
            <a:spLocks noGrp="1"/>
          </p:cNvSpPr>
          <p:nvPr>
            <p:ph type="ftr" sz="quarter" idx="11"/>
          </p:nvPr>
        </p:nvSpPr>
        <p:spPr/>
        <p:txBody>
          <a:bodyPr/>
          <a:p>
            <a:r>
              <a:rPr lang="en-US" smtClean="0"/>
              <a:t>By Mr.Sachin Gaikwad</a:t>
            </a:r>
            <a:endParaRPr lang="en-US"/>
          </a:p>
        </p:txBody>
      </p:sp>
      <p:pic>
        <p:nvPicPr>
          <p:cNvPr id="209717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5250" y="152400"/>
            <a:ext cx="8953500" cy="6629400"/>
          </a:xfrm>
          <a:prstGeom prst="rect"/>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49061" name="Footer Placeholder 3"/>
          <p:cNvSpPr>
            <a:spLocks noGrp="1"/>
          </p:cNvSpPr>
          <p:nvPr>
            <p:ph type="ftr" sz="quarter" idx="11"/>
          </p:nvPr>
        </p:nvSpPr>
        <p:spPr/>
        <p:txBody>
          <a:bodyPr/>
          <a:p>
            <a:r>
              <a:rPr lang="en-US" smtClean="0"/>
              <a:t>By Mr.Sachin Gaikwad</a:t>
            </a:r>
            <a:endParaRPr lang="en-US"/>
          </a:p>
        </p:txBody>
      </p:sp>
      <p:sp>
        <p:nvSpPr>
          <p:cNvPr id="1049062" name="Content Placeholder 2"/>
          <p:cNvSpPr>
            <a:spLocks noGrp="1"/>
          </p:cNvSpPr>
          <p:nvPr>
            <p:ph idx="4294967295"/>
          </p:nvPr>
        </p:nvSpPr>
        <p:spPr>
          <a:xfrm>
            <a:off x="0" y="0"/>
            <a:ext cx="9144000" cy="6858000"/>
          </a:xfrm>
        </p:spPr>
        <p:txBody>
          <a:bodyPr>
            <a:normAutofit/>
          </a:bodyPr>
          <a:p>
            <a:endParaRPr dirty="0" lang="en-US" smtClean="0"/>
          </a:p>
          <a:p>
            <a:endParaRPr dirty="0" lang="en-US"/>
          </a:p>
          <a:p>
            <a:endParaRPr dirty="0" lang="en-US" smtClean="0"/>
          </a:p>
          <a:p>
            <a:r>
              <a:rPr dirty="0" lang="en-US" smtClean="0"/>
              <a:t>As per the above table we can take sharable data into singleton class, if it is non-singleton then we can take non-sharable data it work but when we have singleton class and if we take non-sharable data then it will work but there is no thread safety. </a:t>
            </a:r>
            <a:endParaRPr dirty="0" lang="en-US"/>
          </a:p>
          <a:p>
            <a:r>
              <a:rPr dirty="0" lang="en-US" smtClean="0"/>
              <a:t>Why we need Lookup method injection lets see the reason with an example</a:t>
            </a:r>
          </a:p>
          <a:p>
            <a:endParaRPr dirty="0" lang="en-US"/>
          </a:p>
          <a:p>
            <a:endParaRPr dirty="0" lang="en-US" smtClean="0"/>
          </a:p>
          <a:p>
            <a:endParaRPr dirty="0" lang="en-US"/>
          </a:p>
          <a:p>
            <a:endParaRPr dirty="0" lang="en-US" smtClean="0"/>
          </a:p>
          <a:p>
            <a:endParaRPr dirty="0" lang="en-US"/>
          </a:p>
        </p:txBody>
      </p:sp>
      <p:pic>
        <p:nvPicPr>
          <p:cNvPr id="2097175" name="Picture 3"/>
          <p:cNvPicPr>
            <a:picLocks noChangeAspect="1" noChangeArrowheads="1"/>
          </p:cNvPicPr>
          <p:nvPr/>
        </p:nvPicPr>
        <p:blipFill>
          <a:blip xmlns:r="http://schemas.openxmlformats.org/officeDocument/2006/relationships" r:embed="rId1"/>
          <a:srcRect/>
          <a:stretch>
            <a:fillRect/>
          </a:stretch>
        </p:blipFill>
        <p:spPr bwMode="auto">
          <a:xfrm>
            <a:off x="533400" y="152401"/>
            <a:ext cx="8382000" cy="1371600"/>
          </a:xfrm>
          <a:prstGeom prst="rect"/>
          <a:noFill/>
          <a:ln>
            <a:noFill/>
          </a:ln>
        </p:spPr>
      </p:pic>
      <p:sp>
        <p:nvSpPr>
          <p:cNvPr id="1049063" name="TextBox 1"/>
          <p:cNvSpPr txBox="1"/>
          <p:nvPr/>
        </p:nvSpPr>
        <p:spPr>
          <a:xfrm>
            <a:off x="762000" y="1437566"/>
            <a:ext cx="8077200" cy="369332"/>
          </a:xfrm>
          <a:prstGeom prst="rect"/>
          <a:noFill/>
        </p:spPr>
        <p:txBody>
          <a:bodyPr rtlCol="0" wrap="square">
            <a:spAutoFit/>
          </a:bodyPr>
          <a:p>
            <a:r>
              <a:rPr dirty="0" lang="en-US" smtClean="0"/>
              <a:t>Non-singleton                              Singleton                                             Yes</a:t>
            </a:r>
            <a:endParaRPr dirty="0" lang="en-US"/>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49064" name="Content Placeholder 3"/>
          <p:cNvSpPr>
            <a:spLocks noGrp="1"/>
          </p:cNvSpPr>
          <p:nvPr>
            <p:ph idx="1"/>
          </p:nvPr>
        </p:nvSpPr>
        <p:spPr>
          <a:xfrm>
            <a:off x="0" y="0"/>
            <a:ext cx="9144000" cy="6858000"/>
          </a:xfrm>
        </p:spPr>
        <p:txBody>
          <a:bodyPr>
            <a:normAutofit fontScale="70000" lnSpcReduction="20000"/>
          </a:bodyPr>
          <a:p>
            <a:endParaRPr dirty="0" lang="en-US"/>
          </a:p>
          <a:p>
            <a:endParaRPr dirty="0" lang="en-US" smtClean="0"/>
          </a:p>
          <a:p>
            <a:endParaRPr dirty="0" lang="en-US"/>
          </a:p>
          <a:p>
            <a:endParaRPr dirty="0" lang="en-US" smtClean="0"/>
          </a:p>
          <a:p>
            <a:endParaRPr dirty="0" lang="en-US"/>
          </a:p>
          <a:p>
            <a:endParaRPr dirty="0" lang="en-US" smtClean="0"/>
          </a:p>
          <a:p>
            <a:endParaRPr dirty="0" lang="en-US" smtClean="0"/>
          </a:p>
          <a:p>
            <a:r>
              <a:rPr dirty="0" lang="en-US" smtClean="0"/>
              <a:t>As per the above example we configured both A class and B class as beans into IOC container.</a:t>
            </a:r>
          </a:p>
          <a:p>
            <a:r>
              <a:rPr dirty="0" lang="en-US" smtClean="0"/>
              <a:t>A class is configured as singleton class but class B configured as prototype.</a:t>
            </a:r>
          </a:p>
          <a:p>
            <a:r>
              <a:rPr dirty="0" lang="en-US" smtClean="0"/>
              <a:t>When we created a IOC container using </a:t>
            </a:r>
            <a:r>
              <a:rPr dirty="0" lang="en-US" err="1" smtClean="0"/>
              <a:t>beanFactory</a:t>
            </a:r>
            <a:r>
              <a:rPr dirty="0" lang="en-US" smtClean="0"/>
              <a:t> factory both the classes place as in-memory metadata into IOC </a:t>
            </a:r>
            <a:r>
              <a:rPr dirty="0" lang="en-US" err="1" smtClean="0"/>
              <a:t>cantainer</a:t>
            </a:r>
            <a:r>
              <a:rPr dirty="0" lang="en-US" smtClean="0"/>
              <a:t>.</a:t>
            </a:r>
          </a:p>
          <a:p>
            <a:r>
              <a:rPr dirty="0" lang="en-US" smtClean="0"/>
              <a:t>When we call  A </a:t>
            </a:r>
            <a:r>
              <a:rPr dirty="0" lang="en-US" err="1" smtClean="0"/>
              <a:t>a</a:t>
            </a:r>
            <a:r>
              <a:rPr dirty="0" lang="en-US" smtClean="0"/>
              <a:t> = </a:t>
            </a:r>
            <a:r>
              <a:rPr dirty="0" lang="en-US" err="1" smtClean="0"/>
              <a:t>factory.getBean</a:t>
            </a:r>
            <a:r>
              <a:rPr dirty="0" lang="en-US" smtClean="0"/>
              <a:t>(“a”,</a:t>
            </a:r>
            <a:r>
              <a:rPr dirty="0" lang="en-US" err="1" smtClean="0"/>
              <a:t>A.class</a:t>
            </a:r>
            <a:r>
              <a:rPr dirty="0" lang="en-US" smtClean="0"/>
              <a:t>);</a:t>
            </a:r>
          </a:p>
          <a:p>
            <a:r>
              <a:rPr dirty="0" lang="en-US" smtClean="0"/>
              <a:t>IOC container check the bean scope if it is singleton it will check object all ready available into IOC container or not if it is not then it will create the object and place into IOC container. When next time we will try to get the A a1 = </a:t>
            </a:r>
            <a:r>
              <a:rPr dirty="0" lang="en-US" err="1" smtClean="0"/>
              <a:t>factory.getBean</a:t>
            </a:r>
            <a:r>
              <a:rPr dirty="0" lang="en-US" smtClean="0"/>
              <a:t>(“a”,</a:t>
            </a:r>
            <a:r>
              <a:rPr dirty="0" lang="en-US" err="1" smtClean="0"/>
              <a:t>A.class</a:t>
            </a:r>
            <a:r>
              <a:rPr dirty="0" lang="en-US" smtClean="0"/>
              <a:t>) then it will check the bean scope if it is singleton it will check object is available in IOC container or not , if it is there it will return the same object reference.</a:t>
            </a:r>
          </a:p>
          <a:p>
            <a:pPr indent="0" marL="0">
              <a:buNone/>
            </a:pPr>
            <a:endParaRPr dirty="0" lang="en-US"/>
          </a:p>
          <a:p>
            <a:endParaRPr dirty="0" lang="en-US"/>
          </a:p>
        </p:txBody>
      </p:sp>
      <p:sp>
        <p:nvSpPr>
          <p:cNvPr id="1049065" name="Footer Placeholder 1"/>
          <p:cNvSpPr>
            <a:spLocks noGrp="1"/>
          </p:cNvSpPr>
          <p:nvPr>
            <p:ph type="ftr" sz="quarter" idx="11"/>
          </p:nvPr>
        </p:nvSpPr>
        <p:spPr/>
        <p:txBody>
          <a:bodyPr/>
          <a:p>
            <a:r>
              <a:rPr lang="en-US" smtClean="0"/>
              <a:t>By Mr.Sachin Gaikwad</a:t>
            </a:r>
            <a:endParaRPr lang="en-US"/>
          </a:p>
        </p:txBody>
      </p:sp>
      <p:pic>
        <p:nvPicPr>
          <p:cNvPr id="2097176" name="Picture 4"/>
          <p:cNvPicPr>
            <a:picLocks noChangeAspect="1" noChangeArrowheads="1"/>
          </p:cNvPicPr>
          <p:nvPr/>
        </p:nvPicPr>
        <p:blipFill>
          <a:blip xmlns:r="http://schemas.openxmlformats.org/officeDocument/2006/relationships" r:embed="rId1"/>
          <a:srcRect/>
          <a:stretch>
            <a:fillRect/>
          </a:stretch>
        </p:blipFill>
        <p:spPr bwMode="auto">
          <a:xfrm>
            <a:off x="1524000" y="0"/>
            <a:ext cx="6400800" cy="2305050"/>
          </a:xfrm>
          <a:prstGeom prst="rect"/>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487" name=""/>
        <p:cNvGrpSpPr/>
        <p:nvPr/>
      </p:nvGrpSpPr>
      <p:grpSpPr>
        <a:xfrm>
          <a:off x="0" y="0"/>
          <a:ext cx="0" cy="0"/>
          <a:chOff x="0" y="0"/>
          <a:chExt cx="0" cy="0"/>
        </a:xfrm>
      </p:grpSpPr>
      <p:sp>
        <p:nvSpPr>
          <p:cNvPr id="1049066" name="Content Placeholder 2"/>
          <p:cNvSpPr>
            <a:spLocks noGrp="1"/>
          </p:cNvSpPr>
          <p:nvPr>
            <p:ph idx="1"/>
          </p:nvPr>
        </p:nvSpPr>
        <p:spPr>
          <a:xfrm>
            <a:off x="0" y="0"/>
            <a:ext cx="9144000" cy="6858000"/>
          </a:xfrm>
        </p:spPr>
        <p:txBody>
          <a:bodyPr/>
          <a:p>
            <a:r>
              <a:rPr dirty="0" lang="en-US" smtClean="0"/>
              <a:t>Now the problem is class B scope is prototype even though we will get same object of B class, means if we inject prototype class into singleton class then prototype class became singleton. </a:t>
            </a:r>
          </a:p>
          <a:p>
            <a:r>
              <a:rPr dirty="0" lang="en-US" smtClean="0"/>
              <a:t>It is one of the limitation with injection.</a:t>
            </a:r>
          </a:p>
          <a:p>
            <a:r>
              <a:rPr dirty="0" lang="en-US" smtClean="0"/>
              <a:t>Every time we can not use injection to manage the dependency some time we need lookup injection also.</a:t>
            </a:r>
          </a:p>
          <a:p>
            <a:r>
              <a:rPr dirty="0" lang="en-US" smtClean="0"/>
              <a:t>One of the core feature of the spring is non-invasiveness : means without spring also we can make our application loosely coupled. </a:t>
            </a:r>
          </a:p>
          <a:p>
            <a:r>
              <a:rPr dirty="0" lang="en-US" smtClean="0"/>
              <a:t>We can easily can switch our application way from spring.</a:t>
            </a:r>
          </a:p>
          <a:p>
            <a:endParaRPr dirty="0" lang="en-US"/>
          </a:p>
        </p:txBody>
      </p:sp>
      <p:sp>
        <p:nvSpPr>
          <p:cNvPr id="104906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8603" name="Content Placeholder 2"/>
          <p:cNvSpPr>
            <a:spLocks noGrp="1"/>
          </p:cNvSpPr>
          <p:nvPr>
            <p:ph idx="1"/>
          </p:nvPr>
        </p:nvSpPr>
        <p:spPr>
          <a:xfrm>
            <a:off x="457200" y="381000"/>
            <a:ext cx="8229600" cy="5745163"/>
          </a:xfrm>
        </p:spPr>
        <p:txBody>
          <a:bodyPr>
            <a:normAutofit fontScale="55000" lnSpcReduction="20000"/>
          </a:bodyPr>
          <a:p>
            <a:r>
              <a:rPr b="1" dirty="0" sz="3600" lang="en-US" smtClean="0">
                <a:solidFill>
                  <a:srgbClr val="FF0000"/>
                </a:solidFill>
              </a:rPr>
              <a:t>Spring Framework</a:t>
            </a:r>
            <a:r>
              <a:rPr b="1" dirty="0" sz="3600" lang="en-US" smtClean="0"/>
              <a:t>: </a:t>
            </a:r>
            <a:r>
              <a:rPr dirty="0" lang="en-US" smtClean="0"/>
              <a:t>It contains pre-identified classes and interfaces which provides boiler plat logic by Spring developers.</a:t>
            </a:r>
          </a:p>
          <a:p>
            <a:r>
              <a:rPr dirty="0" lang="en-US" smtClean="0"/>
              <a:t>There are several way to explain about SF.</a:t>
            </a:r>
          </a:p>
          <a:p>
            <a:r>
              <a:rPr b="1" dirty="0" sz="3600" lang="en-US" smtClean="0">
                <a:solidFill>
                  <a:srgbClr val="FF0000"/>
                </a:solidFill>
              </a:rPr>
              <a:t>Why Spring Framework?</a:t>
            </a:r>
          </a:p>
          <a:p>
            <a:r>
              <a:rPr dirty="0" lang="en-US" smtClean="0"/>
              <a:t>There are a lot to talk about why SF.</a:t>
            </a:r>
          </a:p>
          <a:p>
            <a:r>
              <a:rPr dirty="0" lang="en-US" smtClean="0"/>
              <a:t>Before SF Struts is the highest popular framework in the market. If you see more before SERVLET and JSP were more popular in the market to develop web application.</a:t>
            </a:r>
          </a:p>
          <a:p>
            <a:r>
              <a:rPr dirty="0" lang="en-US" err="1" smtClean="0"/>
              <a:t>SunMicroSystem</a:t>
            </a:r>
            <a:r>
              <a:rPr dirty="0" lang="en-US" smtClean="0"/>
              <a:t> has provided Core Java  to develop Desktop application which is very famous in market . Letter Servlet and </a:t>
            </a:r>
            <a:r>
              <a:rPr dirty="0" lang="en-US" err="1" smtClean="0"/>
              <a:t>Jsp</a:t>
            </a:r>
            <a:r>
              <a:rPr dirty="0" lang="en-US" smtClean="0"/>
              <a:t> came in feature to develop web application.</a:t>
            </a:r>
          </a:p>
          <a:p>
            <a:r>
              <a:rPr dirty="0" lang="en-US" smtClean="0">
                <a:solidFill>
                  <a:srgbClr val="FF0000"/>
                </a:solidFill>
              </a:rPr>
              <a:t>It seem to be good but there are so many demerit available (</a:t>
            </a:r>
            <a:r>
              <a:rPr b="1" dirty="0" sz="3600" lang="en-US" smtClean="0">
                <a:solidFill>
                  <a:srgbClr val="FF0000"/>
                </a:solidFill>
              </a:rPr>
              <a:t>API Drawbacks</a:t>
            </a:r>
            <a:r>
              <a:rPr dirty="0" lang="en-US" smtClean="0">
                <a:solidFill>
                  <a:srgbClr val="FF0000"/>
                </a:solidFill>
              </a:rPr>
              <a:t>)</a:t>
            </a:r>
          </a:p>
          <a:p>
            <a:r>
              <a:rPr dirty="0" lang="en-US" smtClean="0"/>
              <a:t>To develop an application we have to know all the classes and interfaces in Java API.</a:t>
            </a:r>
          </a:p>
          <a:p>
            <a:r>
              <a:rPr dirty="0" lang="en-US" smtClean="0"/>
              <a:t>We can not develop an application by knowing  one or two classes.</a:t>
            </a:r>
          </a:p>
          <a:p>
            <a:r>
              <a:rPr dirty="0" lang="en-US" err="1" smtClean="0"/>
              <a:t>B’z</a:t>
            </a:r>
            <a:r>
              <a:rPr dirty="0" lang="en-US" smtClean="0"/>
              <a:t> all classes are internally depends on all other classes and interfaces.</a:t>
            </a:r>
          </a:p>
          <a:p>
            <a:r>
              <a:rPr dirty="0" lang="en-US" smtClean="0"/>
              <a:t>Ex. To write an JDBC program we have to use different classes and interfaces to establish a connection. Only Establishing the connection we have to learn all respective classes and interfaces.</a:t>
            </a:r>
          </a:p>
          <a:p>
            <a:r>
              <a:rPr dirty="0" lang="en-US" smtClean="0"/>
              <a:t>Java API does not provided any boiler plat logic. If 100 developer want to establish a connection then 100 developer has to write same code in the respective application.</a:t>
            </a:r>
          </a:p>
          <a:p>
            <a:endParaRPr dirty="0" lang="en-US"/>
          </a:p>
        </p:txBody>
      </p:sp>
      <p:sp>
        <p:nvSpPr>
          <p:cNvPr id="104860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8653" name="Title 1"/>
          <p:cNvSpPr>
            <a:spLocks noGrp="1"/>
          </p:cNvSpPr>
          <p:nvPr>
            <p:ph type="title"/>
          </p:nvPr>
        </p:nvSpPr>
        <p:spPr/>
        <p:txBody>
          <a:bodyPr/>
          <a:p>
            <a:r>
              <a:rPr dirty="0" lang="en-US">
                <a:solidFill>
                  <a:srgbClr val="FF0000"/>
                </a:solidFill>
              </a:rPr>
              <a:t>Spring 9</a:t>
            </a:r>
            <a:r>
              <a:rPr dirty="0" lang="en-US" smtClean="0">
                <a:solidFill>
                  <a:srgbClr val="FF0000"/>
                </a:solidFill>
              </a:rPr>
              <a:t> </a:t>
            </a:r>
            <a:r>
              <a:rPr dirty="0" lang="en-US">
                <a:solidFill>
                  <a:srgbClr val="FF0000"/>
                </a:solidFill>
              </a:rPr>
              <a:t>Class </a:t>
            </a:r>
            <a:endParaRPr dirty="0" lang="en-US"/>
          </a:p>
        </p:txBody>
      </p:sp>
      <p:sp>
        <p:nvSpPr>
          <p:cNvPr id="1048654" name="Content Placeholder 2"/>
          <p:cNvSpPr>
            <a:spLocks noGrp="1"/>
          </p:cNvSpPr>
          <p:nvPr>
            <p:ph idx="1"/>
          </p:nvPr>
        </p:nvSpPr>
        <p:spPr/>
        <p:txBody>
          <a:bodyPr>
            <a:normAutofit fontScale="70000" lnSpcReduction="20000"/>
          </a:bodyPr>
          <a:p>
            <a:r>
              <a:rPr dirty="0" lang="en-US" smtClean="0">
                <a:solidFill>
                  <a:srgbClr val="FF0000"/>
                </a:solidFill>
              </a:rPr>
              <a:t>3) Testability with inheritance </a:t>
            </a:r>
          </a:p>
          <a:p>
            <a:r>
              <a:rPr dirty="0" lang="en-US" smtClean="0"/>
              <a:t>In testability also we have to face the problems if we use inheritance.</a:t>
            </a:r>
          </a:p>
          <a:p>
            <a:r>
              <a:rPr dirty="0" lang="en-US" smtClean="0"/>
              <a:t>In an org. it may not possible to develop a app by one developer. There are number of developers available to construct the app. A app contains no. of classes if A developer developing a app on car there are many classes are available in the app. So there are two classes Car class and Engine class Car class depends on Engine class. If Car class has completed the implementation of the Car class and he has to wait for the Engine class to complete, but in company we cant wait for any other class we have to create a mock class which is act as an Engine class. By help of </a:t>
            </a:r>
            <a:r>
              <a:rPr dirty="0" lang="en-US" err="1" smtClean="0"/>
              <a:t>MockEngine</a:t>
            </a:r>
            <a:r>
              <a:rPr dirty="0" lang="en-US" smtClean="0"/>
              <a:t> class we can perform the testability of the Car class.</a:t>
            </a:r>
          </a:p>
          <a:p>
            <a:r>
              <a:rPr dirty="0" lang="en-US" smtClean="0"/>
              <a:t>Lets see the below program to understand</a:t>
            </a:r>
          </a:p>
          <a:p>
            <a:endParaRPr dirty="0" lang="en-US" smtClean="0"/>
          </a:p>
        </p:txBody>
      </p:sp>
      <p:sp>
        <p:nvSpPr>
          <p:cNvPr id="1048655"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488" name=""/>
        <p:cNvGrpSpPr/>
        <p:nvPr/>
      </p:nvGrpSpPr>
      <p:grpSpPr>
        <a:xfrm>
          <a:off x="0" y="0"/>
          <a:ext cx="0" cy="0"/>
          <a:chOff x="0" y="0"/>
          <a:chExt cx="0" cy="0"/>
        </a:xfrm>
      </p:grpSpPr>
      <p:sp>
        <p:nvSpPr>
          <p:cNvPr id="1049068" name="Title 1"/>
          <p:cNvSpPr>
            <a:spLocks noGrp="1"/>
          </p:cNvSpPr>
          <p:nvPr>
            <p:ph type="title"/>
          </p:nvPr>
        </p:nvSpPr>
        <p:spPr>
          <a:xfrm>
            <a:off x="457200" y="0"/>
            <a:ext cx="8229600" cy="304800"/>
          </a:xfrm>
        </p:spPr>
        <p:txBody>
          <a:bodyPr>
            <a:normAutofit fontScale="90000"/>
          </a:bodyPr>
          <a:p>
            <a:r>
              <a:rPr dirty="0" lang="en-US" smtClean="0">
                <a:solidFill>
                  <a:srgbClr val="FF0000"/>
                </a:solidFill>
              </a:rPr>
              <a:t>Spring 93 </a:t>
            </a:r>
            <a:endParaRPr dirty="0" lang="en-US">
              <a:solidFill>
                <a:srgbClr val="FF0000"/>
              </a:solidFill>
            </a:endParaRPr>
          </a:p>
        </p:txBody>
      </p:sp>
      <p:sp>
        <p:nvSpPr>
          <p:cNvPr id="1049069" name="Content Placeholder 2"/>
          <p:cNvSpPr>
            <a:spLocks noGrp="1"/>
          </p:cNvSpPr>
          <p:nvPr>
            <p:ph idx="1"/>
          </p:nvPr>
        </p:nvSpPr>
        <p:spPr>
          <a:xfrm>
            <a:off x="0" y="381000"/>
            <a:ext cx="9144000" cy="6477000"/>
          </a:xfrm>
        </p:spPr>
        <p:txBody>
          <a:bodyPr>
            <a:normAutofit lnSpcReduction="10000"/>
          </a:bodyPr>
          <a:p>
            <a:r>
              <a:rPr dirty="0" lang="en-US" smtClean="0"/>
              <a:t>In spring we can manage dependency in two ways</a:t>
            </a:r>
          </a:p>
          <a:p>
            <a:pPr lvl="1"/>
            <a:r>
              <a:rPr dirty="0" lang="en-US" smtClean="0">
                <a:solidFill>
                  <a:srgbClr val="FF0000"/>
                </a:solidFill>
              </a:rPr>
              <a:t>Dependency lookup</a:t>
            </a:r>
          </a:p>
          <a:p>
            <a:pPr lvl="2"/>
            <a:r>
              <a:rPr dirty="0" lang="en-US" smtClean="0">
                <a:solidFill>
                  <a:srgbClr val="FF0000"/>
                </a:solidFill>
              </a:rPr>
              <a:t>Lookup method injection</a:t>
            </a:r>
          </a:p>
          <a:p>
            <a:pPr lvl="2"/>
            <a:r>
              <a:rPr dirty="0" lang="en-US" smtClean="0">
                <a:solidFill>
                  <a:srgbClr val="FF0000"/>
                </a:solidFill>
              </a:rPr>
              <a:t>Contextual lookup injection</a:t>
            </a:r>
          </a:p>
          <a:p>
            <a:pPr lvl="1"/>
            <a:r>
              <a:rPr dirty="0" lang="en-US" smtClean="0">
                <a:solidFill>
                  <a:srgbClr val="FF0000"/>
                </a:solidFill>
              </a:rPr>
              <a:t> Dependency injection</a:t>
            </a:r>
          </a:p>
          <a:p>
            <a:pPr lvl="2"/>
            <a:r>
              <a:rPr dirty="0" lang="en-US" smtClean="0">
                <a:solidFill>
                  <a:srgbClr val="FF0000"/>
                </a:solidFill>
              </a:rPr>
              <a:t>Setter injection</a:t>
            </a:r>
          </a:p>
          <a:p>
            <a:pPr lvl="2"/>
            <a:r>
              <a:rPr dirty="0" lang="en-US" smtClean="0">
                <a:solidFill>
                  <a:srgbClr val="FF0000"/>
                </a:solidFill>
              </a:rPr>
              <a:t>Constructor injection</a:t>
            </a:r>
          </a:p>
          <a:p>
            <a:pPr lvl="1"/>
            <a:r>
              <a:rPr dirty="0" lang="en-US" smtClean="0"/>
              <a:t>Mostly people use dependency injection for managing the dependency, but there are some limitation are available.</a:t>
            </a:r>
          </a:p>
          <a:p>
            <a:pPr lvl="2"/>
            <a:r>
              <a:rPr dirty="0" lang="en-US" smtClean="0">
                <a:solidFill>
                  <a:srgbClr val="FF0000"/>
                </a:solidFill>
              </a:rPr>
              <a:t>We can not use prototype scope bean in to singleton scope, </a:t>
            </a:r>
            <a:r>
              <a:rPr dirty="0" lang="en-US" err="1" smtClean="0">
                <a:solidFill>
                  <a:srgbClr val="FF0000"/>
                </a:solidFill>
              </a:rPr>
              <a:t>bz</a:t>
            </a:r>
            <a:r>
              <a:rPr dirty="0" lang="en-US" smtClean="0">
                <a:solidFill>
                  <a:srgbClr val="FF0000"/>
                </a:solidFill>
              </a:rPr>
              <a:t> that prototype class behave like singleton only.</a:t>
            </a:r>
          </a:p>
          <a:p>
            <a:pPr lvl="2"/>
            <a:r>
              <a:rPr dirty="0" lang="en-US" smtClean="0">
                <a:solidFill>
                  <a:srgbClr val="FF0000"/>
                </a:solidFill>
              </a:rPr>
              <a:t>We can not injection dynamic or runtime injection using dependency injection , we can  inject static dependency injection.</a:t>
            </a:r>
            <a:endParaRPr dirty="0" lang="en-US">
              <a:solidFill>
                <a:srgbClr val="FF0000"/>
              </a:solidFill>
            </a:endParaRPr>
          </a:p>
        </p:txBody>
      </p:sp>
      <p:sp>
        <p:nvSpPr>
          <p:cNvPr id="104907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489" name=""/>
        <p:cNvGrpSpPr/>
        <p:nvPr/>
      </p:nvGrpSpPr>
      <p:grpSpPr>
        <a:xfrm>
          <a:off x="0" y="0"/>
          <a:ext cx="0" cy="0"/>
          <a:chOff x="0" y="0"/>
          <a:chExt cx="0" cy="0"/>
        </a:xfrm>
      </p:grpSpPr>
      <p:sp>
        <p:nvSpPr>
          <p:cNvPr id="1049071" name="Content Placeholder 2"/>
          <p:cNvSpPr>
            <a:spLocks noGrp="1"/>
          </p:cNvSpPr>
          <p:nvPr>
            <p:ph idx="1"/>
          </p:nvPr>
        </p:nvSpPr>
        <p:spPr>
          <a:xfrm>
            <a:off x="0" y="0"/>
            <a:ext cx="9144000" cy="6858000"/>
          </a:xfrm>
        </p:spPr>
        <p:txBody>
          <a:bodyPr>
            <a:normAutofit fontScale="62500" lnSpcReduction="20000"/>
          </a:bodyPr>
          <a:p>
            <a:r>
              <a:rPr dirty="0" lang="en-US" smtClean="0"/>
              <a:t>To make use of dependency lookup we will discuss a previous concept called as IDREF. Which will help better understand of look–up method injection .</a:t>
            </a:r>
          </a:p>
          <a:p>
            <a:r>
              <a:rPr dirty="0" lang="en-US" smtClean="0"/>
              <a:t>Some people call lookup method injection as a method injection and some people call method replacement as method injection.</a:t>
            </a:r>
          </a:p>
          <a:p>
            <a:r>
              <a:rPr dirty="0" lang="en-US" smtClean="0"/>
              <a:t>Let discuss IDREF concept ..</a:t>
            </a:r>
          </a:p>
          <a:p>
            <a:endParaRPr dirty="0" lang="en-US" smtClean="0"/>
          </a:p>
          <a:p>
            <a:pPr indent="-457200" marL="514350"/>
            <a:r>
              <a:rPr dirty="0" lang="en-US" smtClean="0"/>
              <a:t>Make </a:t>
            </a:r>
            <a:r>
              <a:rPr dirty="0" lang="en-US"/>
              <a:t>our classes loosely coupled how can use dependency pulling concept. One of the concept is </a:t>
            </a:r>
            <a:r>
              <a:rPr dirty="0" lang="en-US">
                <a:solidFill>
                  <a:srgbClr val="FF0000"/>
                </a:solidFill>
              </a:rPr>
              <a:t>IDREF</a:t>
            </a:r>
            <a:r>
              <a:rPr dirty="0" lang="en-US"/>
              <a:t> which </a:t>
            </a:r>
            <a:r>
              <a:rPr dirty="0" lang="en-US" smtClean="0"/>
              <a:t>will make our classes </a:t>
            </a:r>
            <a:r>
              <a:rPr dirty="0" lang="en-US"/>
              <a:t>loosely coupled.</a:t>
            </a:r>
          </a:p>
          <a:p>
            <a:pPr indent="-457200" marL="514350"/>
            <a:r>
              <a:rPr dirty="0" lang="en-US">
                <a:solidFill>
                  <a:srgbClr val="FF0000"/>
                </a:solidFill>
              </a:rPr>
              <a:t>IDREF word itself describes, it refers to the id of another bean.</a:t>
            </a:r>
          </a:p>
          <a:p>
            <a:r>
              <a:rPr dirty="0" lang="en-US"/>
              <a:t>By using IDREF attribute of spring we can make our classes loosely coupled, </a:t>
            </a:r>
          </a:p>
          <a:p>
            <a:pPr indent="0" marL="0">
              <a:buNone/>
            </a:pPr>
            <a:r>
              <a:rPr dirty="0" lang="en-US" smtClean="0">
                <a:solidFill>
                  <a:srgbClr val="FF0000"/>
                </a:solidFill>
              </a:rPr>
              <a:t>Ex:</a:t>
            </a:r>
            <a:endParaRPr dirty="0" lang="en-US">
              <a:solidFill>
                <a:srgbClr val="FF0000"/>
              </a:solidFill>
            </a:endParaRPr>
          </a:p>
          <a:p>
            <a:pPr indent="0" marL="0">
              <a:buNone/>
            </a:pPr>
            <a:r>
              <a:rPr dirty="0" lang="en-US">
                <a:solidFill>
                  <a:srgbClr val="002060"/>
                </a:solidFill>
              </a:rPr>
              <a:t>public class Car {</a:t>
            </a:r>
          </a:p>
          <a:p>
            <a:pPr indent="0" marL="0">
              <a:buNone/>
            </a:pPr>
            <a:r>
              <a:rPr dirty="0" lang="en-US">
                <a:solidFill>
                  <a:srgbClr val="002060"/>
                </a:solidFill>
              </a:rPr>
              <a:t> </a:t>
            </a:r>
          </a:p>
          <a:p>
            <a:pPr indent="0" marL="0">
              <a:buNone/>
            </a:pPr>
            <a:r>
              <a:rPr dirty="0" lang="en-US">
                <a:solidFill>
                  <a:srgbClr val="002060"/>
                </a:solidFill>
              </a:rPr>
              <a:t>	private </a:t>
            </a:r>
            <a:r>
              <a:rPr dirty="0" lang="en-US" err="1">
                <a:solidFill>
                  <a:srgbClr val="002060"/>
                </a:solidFill>
              </a:rPr>
              <a:t>IEngine</a:t>
            </a:r>
            <a:r>
              <a:rPr dirty="0" lang="en-US">
                <a:solidFill>
                  <a:srgbClr val="002060"/>
                </a:solidFill>
              </a:rPr>
              <a:t> engine;</a:t>
            </a:r>
          </a:p>
          <a:p>
            <a:pPr indent="0" marL="0">
              <a:buNone/>
            </a:pPr>
            <a:r>
              <a:rPr dirty="0" lang="en-US">
                <a:solidFill>
                  <a:srgbClr val="002060"/>
                </a:solidFill>
              </a:rPr>
              <a:t>	public void run()</a:t>
            </a:r>
          </a:p>
          <a:p>
            <a:pPr indent="0" marL="0">
              <a:buNone/>
            </a:pPr>
            <a:r>
              <a:rPr dirty="0" lang="en-US">
                <a:solidFill>
                  <a:srgbClr val="002060"/>
                </a:solidFill>
              </a:rPr>
              <a:t>	{</a:t>
            </a:r>
          </a:p>
          <a:p>
            <a:pPr indent="0" marL="0">
              <a:buNone/>
            </a:pPr>
            <a:r>
              <a:rPr dirty="0" lang="en-US">
                <a:solidFill>
                  <a:srgbClr val="002060"/>
                </a:solidFill>
              </a:rPr>
              <a:t>		</a:t>
            </a:r>
            <a:r>
              <a:rPr dirty="0" lang="en-US" err="1">
                <a:solidFill>
                  <a:srgbClr val="002060"/>
                </a:solidFill>
              </a:rPr>
              <a:t>engine.start</a:t>
            </a:r>
            <a:r>
              <a:rPr dirty="0" lang="en-US">
                <a:solidFill>
                  <a:srgbClr val="002060"/>
                </a:solidFill>
              </a:rPr>
              <a:t>();</a:t>
            </a:r>
          </a:p>
          <a:p>
            <a:pPr indent="0" marL="0">
              <a:buNone/>
            </a:pPr>
            <a:r>
              <a:rPr dirty="0" lang="en-US">
                <a:solidFill>
                  <a:srgbClr val="002060"/>
                </a:solidFill>
              </a:rPr>
              <a:t>		</a:t>
            </a:r>
            <a:r>
              <a:rPr dirty="0" lang="en-US" err="1">
                <a:solidFill>
                  <a:srgbClr val="002060"/>
                </a:solidFill>
              </a:rPr>
              <a:t>System.out.println</a:t>
            </a:r>
            <a:r>
              <a:rPr dirty="0" lang="en-US">
                <a:solidFill>
                  <a:srgbClr val="002060"/>
                </a:solidFill>
              </a:rPr>
              <a:t>("Car is running............");</a:t>
            </a:r>
          </a:p>
          <a:p>
            <a:pPr indent="0" marL="0">
              <a:buNone/>
            </a:pPr>
            <a:r>
              <a:rPr dirty="0" lang="en-US">
                <a:solidFill>
                  <a:srgbClr val="002060"/>
                </a:solidFill>
              </a:rPr>
              <a:t>	}	</a:t>
            </a:r>
          </a:p>
          <a:p>
            <a:pPr indent="0" marL="0">
              <a:buNone/>
            </a:pPr>
            <a:r>
              <a:rPr dirty="0" lang="en-US">
                <a:solidFill>
                  <a:srgbClr val="002060"/>
                </a:solidFill>
              </a:rPr>
              <a:t>	public void </a:t>
            </a:r>
            <a:r>
              <a:rPr dirty="0" lang="en-US" err="1">
                <a:solidFill>
                  <a:srgbClr val="002060"/>
                </a:solidFill>
              </a:rPr>
              <a:t>setEngine</a:t>
            </a:r>
            <a:r>
              <a:rPr dirty="0" lang="en-US">
                <a:solidFill>
                  <a:srgbClr val="002060"/>
                </a:solidFill>
              </a:rPr>
              <a:t>(</a:t>
            </a:r>
            <a:r>
              <a:rPr dirty="0" lang="en-US" err="1">
                <a:solidFill>
                  <a:srgbClr val="002060"/>
                </a:solidFill>
              </a:rPr>
              <a:t>IEngine</a:t>
            </a:r>
            <a:r>
              <a:rPr dirty="0" lang="en-US">
                <a:solidFill>
                  <a:srgbClr val="002060"/>
                </a:solidFill>
              </a:rPr>
              <a:t> engine) {</a:t>
            </a:r>
          </a:p>
          <a:p>
            <a:pPr indent="0" marL="0">
              <a:buNone/>
            </a:pPr>
            <a:r>
              <a:rPr dirty="0" lang="en-US">
                <a:solidFill>
                  <a:srgbClr val="002060"/>
                </a:solidFill>
              </a:rPr>
              <a:t>		</a:t>
            </a:r>
            <a:r>
              <a:rPr dirty="0" lang="en-US" err="1">
                <a:solidFill>
                  <a:srgbClr val="002060"/>
                </a:solidFill>
              </a:rPr>
              <a:t>this.engine</a:t>
            </a:r>
            <a:r>
              <a:rPr dirty="0" lang="en-US">
                <a:solidFill>
                  <a:srgbClr val="002060"/>
                </a:solidFill>
              </a:rPr>
              <a:t> = engine;</a:t>
            </a:r>
          </a:p>
          <a:p>
            <a:pPr indent="0" marL="0">
              <a:buNone/>
            </a:pPr>
            <a:r>
              <a:rPr dirty="0" lang="en-US">
                <a:solidFill>
                  <a:srgbClr val="002060"/>
                </a:solidFill>
              </a:rPr>
              <a:t>	}</a:t>
            </a:r>
          </a:p>
          <a:p>
            <a:pPr indent="0" marL="0">
              <a:buNone/>
            </a:pPr>
            <a:r>
              <a:rPr dirty="0" lang="en-US">
                <a:solidFill>
                  <a:srgbClr val="002060"/>
                </a:solidFill>
              </a:rPr>
              <a:t>}</a:t>
            </a:r>
          </a:p>
          <a:p>
            <a:pPr indent="0" marL="57150">
              <a:buNone/>
            </a:pPr>
            <a:endParaRPr dirty="0" lang="en-US"/>
          </a:p>
          <a:p>
            <a:endParaRPr dirty="0" lang="en-US"/>
          </a:p>
        </p:txBody>
      </p:sp>
      <p:sp>
        <p:nvSpPr>
          <p:cNvPr id="104907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490" name=""/>
        <p:cNvGrpSpPr/>
        <p:nvPr/>
      </p:nvGrpSpPr>
      <p:grpSpPr>
        <a:xfrm>
          <a:off x="0" y="0"/>
          <a:ext cx="0" cy="0"/>
          <a:chOff x="0" y="0"/>
          <a:chExt cx="0" cy="0"/>
        </a:xfrm>
      </p:grpSpPr>
      <p:sp>
        <p:nvSpPr>
          <p:cNvPr id="1049073" name="Content Placeholder 2"/>
          <p:cNvSpPr>
            <a:spLocks noGrp="1"/>
          </p:cNvSpPr>
          <p:nvPr>
            <p:ph idx="1"/>
          </p:nvPr>
        </p:nvSpPr>
        <p:spPr>
          <a:xfrm>
            <a:off x="0" y="0"/>
            <a:ext cx="9144000" cy="6858000"/>
          </a:xfrm>
        </p:spPr>
        <p:txBody>
          <a:bodyPr>
            <a:normAutofit fontScale="78125" lnSpcReduction="20000"/>
          </a:bodyPr>
          <a:p>
            <a:r>
              <a:rPr dirty="0" lang="en-US"/>
              <a:t>There are two ways available to get the values from other class</a:t>
            </a:r>
          </a:p>
          <a:p>
            <a:r>
              <a:rPr dirty="0" lang="en-US" smtClean="0">
                <a:solidFill>
                  <a:srgbClr val="FF0000"/>
                </a:solidFill>
              </a:rPr>
              <a:t>1). Make </a:t>
            </a:r>
            <a:r>
              <a:rPr dirty="0" lang="en-US">
                <a:solidFill>
                  <a:srgbClr val="FF0000"/>
                </a:solidFill>
              </a:rPr>
              <a:t>our method to get the value from other </a:t>
            </a:r>
            <a:r>
              <a:rPr dirty="0" lang="en-US" smtClean="0">
                <a:solidFill>
                  <a:srgbClr val="FF0000"/>
                </a:solidFill>
              </a:rPr>
              <a:t>class</a:t>
            </a:r>
          </a:p>
          <a:p>
            <a:pPr indent="0" marL="0">
              <a:buNone/>
            </a:pPr>
            <a:r>
              <a:rPr dirty="0" lang="en-US" smtClean="0"/>
              <a:t>For </a:t>
            </a:r>
            <a:r>
              <a:rPr dirty="0" lang="en-US"/>
              <a:t>example</a:t>
            </a:r>
          </a:p>
          <a:p>
            <a:pPr indent="0" marL="0">
              <a:buNone/>
            </a:pPr>
            <a:r>
              <a:rPr dirty="0" lang="en-US" smtClean="0"/>
              <a:t>	</a:t>
            </a:r>
            <a:r>
              <a:rPr dirty="0" lang="en-US" smtClean="0">
                <a:solidFill>
                  <a:srgbClr val="FF0000"/>
                </a:solidFill>
              </a:rPr>
              <a:t>public </a:t>
            </a:r>
            <a:r>
              <a:rPr dirty="0" lang="en-US">
                <a:solidFill>
                  <a:srgbClr val="FF0000"/>
                </a:solidFill>
              </a:rPr>
              <a:t>void m1( </a:t>
            </a:r>
            <a:r>
              <a:rPr dirty="0" lang="en-US" err="1" u="sng">
                <a:solidFill>
                  <a:srgbClr val="FF0000"/>
                </a:solidFill>
              </a:rPr>
              <a:t>int</a:t>
            </a:r>
            <a:r>
              <a:rPr dirty="0" lang="en-US" u="sng">
                <a:solidFill>
                  <a:srgbClr val="FF0000"/>
                </a:solidFill>
              </a:rPr>
              <a:t> </a:t>
            </a:r>
            <a:r>
              <a:rPr dirty="0" lang="en-US" err="1" u="sng">
                <a:solidFill>
                  <a:srgbClr val="FF0000"/>
                </a:solidFill>
              </a:rPr>
              <a:t>i</a:t>
            </a:r>
            <a:r>
              <a:rPr dirty="0" lang="en-US" u="sng">
                <a:solidFill>
                  <a:srgbClr val="FF0000"/>
                </a:solidFill>
              </a:rPr>
              <a:t>){}</a:t>
            </a:r>
          </a:p>
          <a:p>
            <a:pPr indent="0" marL="0">
              <a:buNone/>
            </a:pPr>
            <a:r>
              <a:rPr dirty="0" lang="en-US" smtClean="0"/>
              <a:t>	But </a:t>
            </a:r>
            <a:r>
              <a:rPr dirty="0" lang="en-US"/>
              <a:t>it is specific to the method </a:t>
            </a:r>
            <a:r>
              <a:rPr dirty="0" lang="en-US" smtClean="0"/>
              <a:t>only. </a:t>
            </a:r>
          </a:p>
          <a:p>
            <a:r>
              <a:rPr dirty="0" lang="en-US" smtClean="0">
                <a:solidFill>
                  <a:srgbClr val="FF0000"/>
                </a:solidFill>
              </a:rPr>
              <a:t>2).Declared Attribute at class level </a:t>
            </a:r>
            <a:endParaRPr dirty="0" lang="en-US">
              <a:solidFill>
                <a:srgbClr val="FF0000"/>
              </a:solidFill>
            </a:endParaRPr>
          </a:p>
          <a:p>
            <a:pPr indent="0" marL="0">
              <a:buNone/>
            </a:pPr>
            <a:r>
              <a:rPr dirty="0" lang="en-US" smtClean="0"/>
              <a:t>	if </a:t>
            </a:r>
            <a:r>
              <a:rPr dirty="0" lang="en-US"/>
              <a:t>a value used by through out the class then declared that variable as class </a:t>
            </a:r>
            <a:r>
              <a:rPr dirty="0" lang="en-US" smtClean="0"/>
              <a:t>level and </a:t>
            </a:r>
            <a:r>
              <a:rPr dirty="0" lang="en-US"/>
              <a:t>initialize into the constructor, </a:t>
            </a:r>
            <a:endParaRPr dirty="0" lang="en-US" smtClean="0"/>
          </a:p>
          <a:p>
            <a:pPr indent="0" marL="0">
              <a:buNone/>
            </a:pPr>
            <a:r>
              <a:rPr dirty="0" lang="en-US" smtClean="0"/>
              <a:t>for </a:t>
            </a:r>
            <a:r>
              <a:rPr dirty="0" lang="en-US"/>
              <a:t>example</a:t>
            </a:r>
          </a:p>
          <a:p>
            <a:pPr indent="0" marL="0">
              <a:buNone/>
            </a:pPr>
            <a:r>
              <a:rPr dirty="0" lang="en-US" smtClean="0">
                <a:solidFill>
                  <a:srgbClr val="FF0000"/>
                </a:solidFill>
              </a:rPr>
              <a:t>class </a:t>
            </a:r>
            <a:r>
              <a:rPr dirty="0" lang="en-US">
                <a:solidFill>
                  <a:srgbClr val="FF0000"/>
                </a:solidFill>
              </a:rPr>
              <a:t>A{</a:t>
            </a:r>
          </a:p>
          <a:p>
            <a:pPr indent="0" marL="0">
              <a:buNone/>
            </a:pPr>
            <a:r>
              <a:rPr dirty="0" lang="en-US" smtClean="0">
                <a:solidFill>
                  <a:srgbClr val="FF0000"/>
                </a:solidFill>
              </a:rPr>
              <a:t>	private </a:t>
            </a:r>
            <a:r>
              <a:rPr dirty="0" lang="en-US" err="1" u="sng">
                <a:solidFill>
                  <a:srgbClr val="FF0000"/>
                </a:solidFill>
              </a:rPr>
              <a:t>int</a:t>
            </a:r>
            <a:r>
              <a:rPr dirty="0" lang="en-US" u="sng">
                <a:solidFill>
                  <a:srgbClr val="FF0000"/>
                </a:solidFill>
              </a:rPr>
              <a:t> </a:t>
            </a:r>
            <a:r>
              <a:rPr dirty="0" lang="en-US" err="1" u="sng">
                <a:solidFill>
                  <a:srgbClr val="FF0000"/>
                </a:solidFill>
              </a:rPr>
              <a:t>i</a:t>
            </a:r>
            <a:r>
              <a:rPr dirty="0" lang="en-US" u="sng">
                <a:solidFill>
                  <a:srgbClr val="FF0000"/>
                </a:solidFill>
              </a:rPr>
              <a:t>;</a:t>
            </a:r>
          </a:p>
          <a:p>
            <a:pPr indent="0" marL="0">
              <a:buNone/>
            </a:pPr>
            <a:r>
              <a:rPr dirty="0" lang="en-US" smtClean="0">
                <a:solidFill>
                  <a:srgbClr val="FF0000"/>
                </a:solidFill>
              </a:rPr>
              <a:t>	A(</a:t>
            </a:r>
            <a:r>
              <a:rPr dirty="0" lang="en-US" err="1" u="sng" smtClean="0">
                <a:solidFill>
                  <a:srgbClr val="FF0000"/>
                </a:solidFill>
              </a:rPr>
              <a:t>int</a:t>
            </a:r>
            <a:r>
              <a:rPr dirty="0" lang="en-US" u="sng" smtClean="0">
                <a:solidFill>
                  <a:srgbClr val="FF0000"/>
                </a:solidFill>
              </a:rPr>
              <a:t> </a:t>
            </a:r>
            <a:r>
              <a:rPr dirty="0" lang="en-US" err="1" u="sng">
                <a:solidFill>
                  <a:srgbClr val="FF0000"/>
                </a:solidFill>
              </a:rPr>
              <a:t>i</a:t>
            </a:r>
            <a:r>
              <a:rPr dirty="0" lang="en-US" u="sng">
                <a:solidFill>
                  <a:srgbClr val="FF0000"/>
                </a:solidFill>
              </a:rPr>
              <a:t>){</a:t>
            </a:r>
          </a:p>
          <a:p>
            <a:pPr indent="0" marL="0">
              <a:buNone/>
            </a:pPr>
            <a:r>
              <a:rPr dirty="0" lang="en-US" smtClean="0">
                <a:solidFill>
                  <a:srgbClr val="FF0000"/>
                </a:solidFill>
              </a:rPr>
              <a:t>		</a:t>
            </a:r>
            <a:r>
              <a:rPr dirty="0" lang="en-US" err="1" smtClean="0">
                <a:solidFill>
                  <a:srgbClr val="FF0000"/>
                </a:solidFill>
              </a:rPr>
              <a:t>this.i</a:t>
            </a:r>
            <a:r>
              <a:rPr dirty="0" lang="en-US" smtClean="0">
                <a:solidFill>
                  <a:srgbClr val="FF0000"/>
                </a:solidFill>
              </a:rPr>
              <a:t>=</a:t>
            </a:r>
            <a:r>
              <a:rPr dirty="0" lang="en-US" err="1" smtClean="0">
                <a:solidFill>
                  <a:srgbClr val="FF0000"/>
                </a:solidFill>
              </a:rPr>
              <a:t>i</a:t>
            </a:r>
            <a:r>
              <a:rPr dirty="0" lang="en-US">
                <a:solidFill>
                  <a:srgbClr val="FF0000"/>
                </a:solidFill>
              </a:rPr>
              <a:t>;</a:t>
            </a:r>
          </a:p>
          <a:p>
            <a:pPr indent="0" marL="0">
              <a:buNone/>
            </a:pPr>
            <a:r>
              <a:rPr dirty="0" lang="en-US" smtClean="0">
                <a:solidFill>
                  <a:srgbClr val="FF0000"/>
                </a:solidFill>
              </a:rPr>
              <a:t>	}</a:t>
            </a:r>
            <a:endParaRPr dirty="0" lang="en-US">
              <a:solidFill>
                <a:srgbClr val="FF0000"/>
              </a:solidFill>
            </a:endParaRPr>
          </a:p>
          <a:p>
            <a:pPr indent="0" marL="0">
              <a:buNone/>
            </a:pPr>
            <a:r>
              <a:rPr dirty="0" lang="en-US" smtClean="0">
                <a:solidFill>
                  <a:srgbClr val="FF0000"/>
                </a:solidFill>
              </a:rPr>
              <a:t>}</a:t>
            </a:r>
            <a:endParaRPr dirty="0" lang="en-US">
              <a:solidFill>
                <a:srgbClr val="FF0000"/>
              </a:solidFill>
            </a:endParaRPr>
          </a:p>
          <a:p>
            <a:pPr indent="0" marL="0">
              <a:buNone/>
            </a:pPr>
            <a:r>
              <a:rPr dirty="0" lang="en-US" smtClean="0">
                <a:solidFill>
                  <a:srgbClr val="FF0000"/>
                </a:solidFill>
              </a:rPr>
              <a:t>we know the above procedure but there are some problems available. </a:t>
            </a:r>
            <a:endParaRPr dirty="0" lang="en-US">
              <a:solidFill>
                <a:srgbClr val="FF0000"/>
              </a:solidFill>
            </a:endParaRPr>
          </a:p>
        </p:txBody>
      </p:sp>
      <p:sp>
        <p:nvSpPr>
          <p:cNvPr id="104907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491" name=""/>
        <p:cNvGrpSpPr/>
        <p:nvPr/>
      </p:nvGrpSpPr>
      <p:grpSpPr>
        <a:xfrm>
          <a:off x="0" y="0"/>
          <a:ext cx="0" cy="0"/>
          <a:chOff x="0" y="0"/>
          <a:chExt cx="0" cy="0"/>
        </a:xfrm>
      </p:grpSpPr>
      <p:sp>
        <p:nvSpPr>
          <p:cNvPr id="1049075" name="Content Placeholder 2"/>
          <p:cNvSpPr>
            <a:spLocks noGrp="1"/>
          </p:cNvSpPr>
          <p:nvPr>
            <p:ph idx="1"/>
          </p:nvPr>
        </p:nvSpPr>
        <p:spPr>
          <a:xfrm>
            <a:off x="0" y="0"/>
            <a:ext cx="9144000" cy="6858000"/>
          </a:xfrm>
        </p:spPr>
        <p:txBody>
          <a:bodyPr>
            <a:normAutofit fontScale="71875" lnSpcReduction="20000"/>
          </a:bodyPr>
          <a:p>
            <a:pPr indent="0" marL="0">
              <a:buNone/>
            </a:pPr>
            <a:r>
              <a:rPr dirty="0" lang="en-US" smtClean="0">
                <a:solidFill>
                  <a:srgbClr val="FF0000"/>
                </a:solidFill>
              </a:rPr>
              <a:t>1</a:t>
            </a:r>
            <a:r>
              <a:rPr dirty="0" lang="en-US">
                <a:solidFill>
                  <a:srgbClr val="FF0000"/>
                </a:solidFill>
              </a:rPr>
              <a:t>. &lt;bean id="car" class="</a:t>
            </a:r>
            <a:r>
              <a:rPr dirty="0" lang="en-US" err="1">
                <a:solidFill>
                  <a:srgbClr val="FF0000"/>
                </a:solidFill>
              </a:rPr>
              <a:t>com.idr.beans.Car</a:t>
            </a:r>
            <a:r>
              <a:rPr dirty="0" lang="en-US">
                <a:solidFill>
                  <a:srgbClr val="FF0000"/>
                </a:solidFill>
              </a:rPr>
              <a:t>"&gt;</a:t>
            </a:r>
          </a:p>
          <a:p>
            <a:pPr indent="0" marL="0">
              <a:buNone/>
            </a:pPr>
            <a:r>
              <a:rPr dirty="0" lang="en-US" smtClean="0">
                <a:solidFill>
                  <a:srgbClr val="FF0000"/>
                </a:solidFill>
              </a:rPr>
              <a:t> 	&lt;</a:t>
            </a:r>
            <a:r>
              <a:rPr dirty="0" lang="en-US">
                <a:solidFill>
                  <a:srgbClr val="FF0000"/>
                </a:solidFill>
              </a:rPr>
              <a:t>property name="engine" </a:t>
            </a:r>
            <a:r>
              <a:rPr dirty="0" lang="en-US" u="sng">
                <a:solidFill>
                  <a:srgbClr val="FF0000"/>
                </a:solidFill>
              </a:rPr>
              <a:t>ref="</a:t>
            </a:r>
            <a:r>
              <a:rPr dirty="0" lang="en-US" err="1" u="sng">
                <a:solidFill>
                  <a:srgbClr val="FF0000"/>
                </a:solidFill>
              </a:rPr>
              <a:t>suzukiengine</a:t>
            </a:r>
            <a:r>
              <a:rPr dirty="0" lang="en-US" u="sng">
                <a:solidFill>
                  <a:srgbClr val="FF0000"/>
                </a:solidFill>
              </a:rPr>
              <a:t>"&gt;&lt;/</a:t>
            </a:r>
            <a:r>
              <a:rPr dirty="0" lang="en-US" u="sng" smtClean="0">
                <a:solidFill>
                  <a:srgbClr val="FF0000"/>
                </a:solidFill>
              </a:rPr>
              <a:t>property&gt;</a:t>
            </a:r>
          </a:p>
          <a:p>
            <a:pPr indent="0" marL="0">
              <a:buNone/>
            </a:pPr>
            <a:r>
              <a:rPr dirty="0" lang="en-US" smtClean="0">
                <a:solidFill>
                  <a:srgbClr val="FF0000"/>
                </a:solidFill>
              </a:rPr>
              <a:t>&lt;/bean&gt; --&gt;</a:t>
            </a:r>
          </a:p>
          <a:p>
            <a:pPr indent="0" marL="0">
              <a:buNone/>
            </a:pPr>
            <a:r>
              <a:rPr dirty="0" lang="en-US" smtClean="0">
                <a:solidFill>
                  <a:srgbClr val="FF0000"/>
                </a:solidFill>
              </a:rPr>
              <a:t>2. </a:t>
            </a:r>
            <a:r>
              <a:rPr dirty="0" lang="en-US">
                <a:solidFill>
                  <a:srgbClr val="FF0000"/>
                </a:solidFill>
              </a:rPr>
              <a:t>&lt;!-- &lt;bean id="car" class="</a:t>
            </a:r>
            <a:r>
              <a:rPr dirty="0" lang="en-US" err="1">
                <a:solidFill>
                  <a:srgbClr val="FF0000"/>
                </a:solidFill>
              </a:rPr>
              <a:t>com.idr.beans.Car</a:t>
            </a:r>
            <a:r>
              <a:rPr dirty="0" lang="en-US">
                <a:solidFill>
                  <a:srgbClr val="FF0000"/>
                </a:solidFill>
              </a:rPr>
              <a:t>"&gt;</a:t>
            </a:r>
          </a:p>
          <a:p>
            <a:pPr indent="0" marL="0">
              <a:buNone/>
            </a:pPr>
            <a:r>
              <a:rPr dirty="0" lang="en-US" smtClean="0">
                <a:solidFill>
                  <a:srgbClr val="FF0000"/>
                </a:solidFill>
              </a:rPr>
              <a:t>	&lt;</a:t>
            </a:r>
            <a:r>
              <a:rPr dirty="0" lang="en-US">
                <a:solidFill>
                  <a:srgbClr val="FF0000"/>
                </a:solidFill>
              </a:rPr>
              <a:t>property name="</a:t>
            </a:r>
            <a:r>
              <a:rPr dirty="0" lang="en-US" err="1">
                <a:solidFill>
                  <a:srgbClr val="FF0000"/>
                </a:solidFill>
              </a:rPr>
              <a:t>beanId</a:t>
            </a:r>
            <a:r>
              <a:rPr dirty="0" lang="en-US">
                <a:solidFill>
                  <a:srgbClr val="FF0000"/>
                </a:solidFill>
              </a:rPr>
              <a:t>" value="</a:t>
            </a:r>
            <a:r>
              <a:rPr dirty="0" lang="en-US" err="1" u="sng">
                <a:solidFill>
                  <a:srgbClr val="FF0000"/>
                </a:solidFill>
              </a:rPr>
              <a:t>yamahaengine</a:t>
            </a:r>
            <a:r>
              <a:rPr dirty="0" lang="en-US" u="sng">
                <a:solidFill>
                  <a:srgbClr val="FF0000"/>
                </a:solidFill>
              </a:rPr>
              <a:t>"&gt;&lt;/property&gt;</a:t>
            </a:r>
          </a:p>
          <a:p>
            <a:pPr indent="0" marL="0">
              <a:buNone/>
            </a:pPr>
            <a:r>
              <a:rPr dirty="0" lang="en-US">
                <a:solidFill>
                  <a:srgbClr val="FF0000"/>
                </a:solidFill>
              </a:rPr>
              <a:t>&lt;/bean&gt; --&gt;</a:t>
            </a:r>
          </a:p>
          <a:p>
            <a:endParaRPr dirty="0" lang="en-US"/>
          </a:p>
          <a:p>
            <a:r>
              <a:rPr dirty="0" lang="en-US" smtClean="0"/>
              <a:t>By </a:t>
            </a:r>
            <a:r>
              <a:rPr dirty="0" lang="en-US"/>
              <a:t>using dependency injection we can inject the other bean in to the target bean but </a:t>
            </a:r>
            <a:r>
              <a:rPr dirty="0" lang="en-US" smtClean="0"/>
              <a:t> here </a:t>
            </a:r>
            <a:r>
              <a:rPr dirty="0" lang="en-US" err="1"/>
              <a:t>i</a:t>
            </a:r>
            <a:r>
              <a:rPr dirty="0" lang="en-US"/>
              <a:t> </a:t>
            </a:r>
            <a:r>
              <a:rPr dirty="0" lang="en-US" err="1" u="sng"/>
              <a:t>dont</a:t>
            </a:r>
            <a:r>
              <a:rPr dirty="0" lang="en-US" u="sng"/>
              <a:t> want to use dependency injection, rather my target class pull corresponding </a:t>
            </a:r>
            <a:r>
              <a:rPr dirty="0" lang="en-US" u="sng" smtClean="0"/>
              <a:t>object </a:t>
            </a:r>
            <a:r>
              <a:rPr dirty="0" lang="en-US" smtClean="0"/>
              <a:t>from </a:t>
            </a:r>
            <a:r>
              <a:rPr dirty="0" lang="en-US"/>
              <a:t>the Spring bean configuration file, we can make our target class </a:t>
            </a:r>
            <a:r>
              <a:rPr dirty="0" lang="en-US" smtClean="0"/>
              <a:t>to pull the </a:t>
            </a:r>
            <a:r>
              <a:rPr dirty="0" lang="en-US"/>
              <a:t>correspond object by two ways </a:t>
            </a:r>
          </a:p>
          <a:p>
            <a:r>
              <a:rPr dirty="0" lang="en-US">
                <a:solidFill>
                  <a:srgbClr val="FF0000"/>
                </a:solidFill>
              </a:rPr>
              <a:t>1. by declared one attribute in target class and inject a </a:t>
            </a:r>
            <a:r>
              <a:rPr dirty="0" lang="en-US" err="1" u="sng">
                <a:solidFill>
                  <a:srgbClr val="FF0000"/>
                </a:solidFill>
              </a:rPr>
              <a:t>perticular</a:t>
            </a:r>
            <a:r>
              <a:rPr dirty="0" lang="en-US" u="sng">
                <a:solidFill>
                  <a:srgbClr val="FF0000"/>
                </a:solidFill>
              </a:rPr>
              <a:t> bean id to the target attribute</a:t>
            </a:r>
          </a:p>
          <a:p>
            <a:r>
              <a:rPr dirty="0" lang="en-US">
                <a:solidFill>
                  <a:srgbClr val="FF0000"/>
                </a:solidFill>
              </a:rPr>
              <a:t>2. by using IDREF attribute </a:t>
            </a:r>
          </a:p>
          <a:p>
            <a:endParaRPr dirty="0" lang="en-US"/>
          </a:p>
          <a:p>
            <a:r>
              <a:rPr dirty="0" lang="en-US"/>
              <a:t>if we use value="</a:t>
            </a:r>
            <a:r>
              <a:rPr dirty="0" lang="en-US" err="1" u="sng"/>
              <a:t>yamahaengine</a:t>
            </a:r>
            <a:r>
              <a:rPr dirty="0" lang="en-US" u="sng"/>
              <a:t>" it may not give a correct context about what kind of </a:t>
            </a:r>
            <a:r>
              <a:rPr dirty="0" lang="en-US" smtClean="0"/>
              <a:t>value </a:t>
            </a:r>
            <a:r>
              <a:rPr dirty="0" lang="en-US"/>
              <a:t>we are injecting. other developer may get confuse, but if we use IDREF it </a:t>
            </a:r>
            <a:r>
              <a:rPr dirty="0" lang="en-US" smtClean="0"/>
              <a:t>will clearly </a:t>
            </a:r>
            <a:r>
              <a:rPr dirty="0" lang="en-US"/>
              <a:t>specify </a:t>
            </a:r>
            <a:r>
              <a:rPr dirty="0" lang="en-US" err="1" u="sng"/>
              <a:t>Idref</a:t>
            </a:r>
            <a:r>
              <a:rPr dirty="0" lang="en-US" u="sng"/>
              <a:t> attribute using other bean id for injection. </a:t>
            </a:r>
            <a:endParaRPr dirty="0" lang="en-US" u="sng" smtClean="0"/>
          </a:p>
          <a:p>
            <a:endParaRPr dirty="0" lang="en-US" u="sng"/>
          </a:p>
        </p:txBody>
      </p:sp>
      <p:sp>
        <p:nvSpPr>
          <p:cNvPr id="104907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49077" name="Content Placeholder 2"/>
          <p:cNvSpPr>
            <a:spLocks noGrp="1"/>
          </p:cNvSpPr>
          <p:nvPr>
            <p:ph idx="1"/>
          </p:nvPr>
        </p:nvSpPr>
        <p:spPr>
          <a:xfrm>
            <a:off x="0" y="0"/>
            <a:ext cx="9144000" cy="6705600"/>
          </a:xfrm>
        </p:spPr>
        <p:txBody>
          <a:bodyPr>
            <a:normAutofit fontScale="50000" lnSpcReduction="20000"/>
          </a:bodyPr>
          <a:p>
            <a:r>
              <a:rPr dirty="0" lang="en-US" smtClean="0"/>
              <a:t>So we can configure the bean using property attribute of bean and clearly specify the </a:t>
            </a:r>
            <a:r>
              <a:rPr dirty="0" lang="en-US" err="1" smtClean="0"/>
              <a:t>idref</a:t>
            </a:r>
            <a:r>
              <a:rPr dirty="0" lang="en-US" smtClean="0"/>
              <a:t> to the bean.</a:t>
            </a:r>
          </a:p>
          <a:p>
            <a:pPr indent="0" marL="0">
              <a:buNone/>
            </a:pPr>
            <a:r>
              <a:rPr dirty="0" lang="en-US" smtClean="0">
                <a:solidFill>
                  <a:srgbClr val="FF0000"/>
                </a:solidFill>
              </a:rPr>
              <a:t>&lt;</a:t>
            </a:r>
            <a:r>
              <a:rPr dirty="0" lang="en-US">
                <a:solidFill>
                  <a:srgbClr val="FF0000"/>
                </a:solidFill>
              </a:rPr>
              <a:t>bean id=</a:t>
            </a:r>
            <a:r>
              <a:rPr dirty="0" i="1" lang="en-US">
                <a:solidFill>
                  <a:srgbClr val="FF0000"/>
                </a:solidFill>
              </a:rPr>
              <a:t>"car" class="</a:t>
            </a:r>
            <a:r>
              <a:rPr dirty="0" i="1" lang="en-US" err="1">
                <a:solidFill>
                  <a:srgbClr val="FF0000"/>
                </a:solidFill>
              </a:rPr>
              <a:t>com.idr.beans.Car</a:t>
            </a:r>
            <a:r>
              <a:rPr dirty="0" i="1" lang="en-US">
                <a:solidFill>
                  <a:srgbClr val="FF0000"/>
                </a:solidFill>
              </a:rPr>
              <a:t>"&gt;</a:t>
            </a:r>
          </a:p>
          <a:p>
            <a:pPr indent="0" marL="0">
              <a:buNone/>
            </a:pPr>
            <a:r>
              <a:rPr dirty="0" lang="en-US" smtClean="0">
                <a:solidFill>
                  <a:srgbClr val="FF0000"/>
                </a:solidFill>
              </a:rPr>
              <a:t>	&lt;</a:t>
            </a:r>
            <a:r>
              <a:rPr dirty="0" lang="en-US">
                <a:solidFill>
                  <a:srgbClr val="FF0000"/>
                </a:solidFill>
              </a:rPr>
              <a:t>property name=</a:t>
            </a:r>
            <a:r>
              <a:rPr dirty="0" i="1" lang="en-US">
                <a:solidFill>
                  <a:srgbClr val="FF0000"/>
                </a:solidFill>
              </a:rPr>
              <a:t>"</a:t>
            </a:r>
            <a:r>
              <a:rPr dirty="0" i="1" lang="en-US" err="1">
                <a:solidFill>
                  <a:srgbClr val="FF0000"/>
                </a:solidFill>
              </a:rPr>
              <a:t>beanId</a:t>
            </a:r>
            <a:r>
              <a:rPr dirty="0" i="1" lang="en-US">
                <a:solidFill>
                  <a:srgbClr val="FF0000"/>
                </a:solidFill>
              </a:rPr>
              <a:t>"&gt;</a:t>
            </a:r>
          </a:p>
          <a:p>
            <a:pPr indent="0" marL="0">
              <a:buNone/>
            </a:pPr>
            <a:r>
              <a:rPr dirty="0" lang="en-US" smtClean="0">
                <a:solidFill>
                  <a:srgbClr val="FF0000"/>
                </a:solidFill>
              </a:rPr>
              <a:t>	&lt;</a:t>
            </a:r>
            <a:r>
              <a:rPr dirty="0" lang="en-US" err="1">
                <a:solidFill>
                  <a:srgbClr val="FF0000"/>
                </a:solidFill>
              </a:rPr>
              <a:t>idref</a:t>
            </a:r>
            <a:r>
              <a:rPr dirty="0" lang="en-US">
                <a:solidFill>
                  <a:srgbClr val="FF0000"/>
                </a:solidFill>
              </a:rPr>
              <a:t> bean=</a:t>
            </a:r>
            <a:r>
              <a:rPr dirty="0" i="1" lang="en-US">
                <a:solidFill>
                  <a:srgbClr val="FF0000"/>
                </a:solidFill>
              </a:rPr>
              <a:t>"</a:t>
            </a:r>
            <a:r>
              <a:rPr dirty="0" i="1" lang="en-US" err="1">
                <a:solidFill>
                  <a:srgbClr val="FF0000"/>
                </a:solidFill>
              </a:rPr>
              <a:t>suzukiengine</a:t>
            </a:r>
            <a:r>
              <a:rPr dirty="0" i="1" lang="en-US">
                <a:solidFill>
                  <a:srgbClr val="FF0000"/>
                </a:solidFill>
              </a:rPr>
              <a:t>"/&gt;</a:t>
            </a:r>
          </a:p>
          <a:p>
            <a:pPr indent="0" marL="0">
              <a:buNone/>
            </a:pPr>
            <a:r>
              <a:rPr dirty="0" lang="en-US" smtClean="0">
                <a:solidFill>
                  <a:srgbClr val="FF0000"/>
                </a:solidFill>
              </a:rPr>
              <a:t>	&lt;/</a:t>
            </a:r>
            <a:r>
              <a:rPr dirty="0" lang="en-US">
                <a:solidFill>
                  <a:srgbClr val="FF0000"/>
                </a:solidFill>
              </a:rPr>
              <a:t>property&gt;</a:t>
            </a:r>
          </a:p>
          <a:p>
            <a:pPr indent="0" marL="0">
              <a:buNone/>
            </a:pPr>
            <a:r>
              <a:rPr dirty="0" lang="en-US">
                <a:solidFill>
                  <a:srgbClr val="FF0000"/>
                </a:solidFill>
              </a:rPr>
              <a:t>&lt;/bean&gt;</a:t>
            </a:r>
          </a:p>
          <a:p>
            <a:pPr indent="0" marL="0">
              <a:buNone/>
            </a:pPr>
            <a:r>
              <a:rPr dirty="0" lang="en-US">
                <a:solidFill>
                  <a:srgbClr val="FF0000"/>
                </a:solidFill>
              </a:rPr>
              <a:t>&lt;bean id=</a:t>
            </a:r>
            <a:r>
              <a:rPr dirty="0" i="1" lang="en-US">
                <a:solidFill>
                  <a:srgbClr val="FF0000"/>
                </a:solidFill>
              </a:rPr>
              <a:t>"yamahaengine1" </a:t>
            </a:r>
            <a:r>
              <a:rPr dirty="0" i="1" lang="en-US" smtClean="0">
                <a:solidFill>
                  <a:srgbClr val="FF0000"/>
                </a:solidFill>
              </a:rPr>
              <a:t>	class</a:t>
            </a:r>
            <a:r>
              <a:rPr dirty="0" i="1" lang="en-US">
                <a:solidFill>
                  <a:srgbClr val="FF0000"/>
                </a:solidFill>
              </a:rPr>
              <a:t>="</a:t>
            </a:r>
            <a:r>
              <a:rPr dirty="0" i="1" lang="en-US" err="1">
                <a:solidFill>
                  <a:srgbClr val="FF0000"/>
                </a:solidFill>
              </a:rPr>
              <a:t>com.idr.beans.YamahaEngine</a:t>
            </a:r>
            <a:r>
              <a:rPr dirty="0" i="1" lang="en-US">
                <a:solidFill>
                  <a:srgbClr val="FF0000"/>
                </a:solidFill>
              </a:rPr>
              <a:t>"&gt;&lt;/bean&gt;</a:t>
            </a:r>
          </a:p>
          <a:p>
            <a:pPr indent="0" marL="0">
              <a:buNone/>
            </a:pPr>
            <a:r>
              <a:rPr dirty="0" lang="en-US" smtClean="0">
                <a:solidFill>
                  <a:srgbClr val="FF0000"/>
                </a:solidFill>
              </a:rPr>
              <a:t>&lt;</a:t>
            </a:r>
            <a:r>
              <a:rPr dirty="0" lang="en-US">
                <a:solidFill>
                  <a:srgbClr val="FF0000"/>
                </a:solidFill>
              </a:rPr>
              <a:t>bean id=</a:t>
            </a:r>
            <a:r>
              <a:rPr dirty="0" i="1" lang="en-US">
                <a:solidFill>
                  <a:srgbClr val="FF0000"/>
                </a:solidFill>
              </a:rPr>
              <a:t>"</a:t>
            </a:r>
            <a:r>
              <a:rPr dirty="0" i="1" lang="en-US" err="1">
                <a:solidFill>
                  <a:srgbClr val="FF0000"/>
                </a:solidFill>
              </a:rPr>
              <a:t>suzukiengine</a:t>
            </a:r>
            <a:r>
              <a:rPr dirty="0" i="1" lang="en-US">
                <a:solidFill>
                  <a:srgbClr val="FF0000"/>
                </a:solidFill>
              </a:rPr>
              <a:t>" </a:t>
            </a:r>
            <a:r>
              <a:rPr dirty="0" i="1" lang="en-US" smtClean="0">
                <a:solidFill>
                  <a:srgbClr val="FF0000"/>
                </a:solidFill>
              </a:rPr>
              <a:t>	class</a:t>
            </a:r>
            <a:r>
              <a:rPr dirty="0" i="1" lang="en-US">
                <a:solidFill>
                  <a:srgbClr val="FF0000"/>
                </a:solidFill>
              </a:rPr>
              <a:t>="</a:t>
            </a:r>
            <a:r>
              <a:rPr dirty="0" i="1" lang="en-US" err="1">
                <a:solidFill>
                  <a:srgbClr val="FF0000"/>
                </a:solidFill>
              </a:rPr>
              <a:t>com.idr.beans.SuzukiEngine</a:t>
            </a:r>
            <a:r>
              <a:rPr dirty="0" i="1" lang="en-US">
                <a:solidFill>
                  <a:srgbClr val="FF0000"/>
                </a:solidFill>
              </a:rPr>
              <a:t>"&gt;&lt;/bean&gt;</a:t>
            </a:r>
          </a:p>
          <a:p>
            <a:pPr indent="0" marL="0">
              <a:buNone/>
            </a:pPr>
            <a:r>
              <a:rPr dirty="0" lang="en-US">
                <a:solidFill>
                  <a:srgbClr val="FF0000"/>
                </a:solidFill>
              </a:rPr>
              <a:t>&lt;/beans&gt;</a:t>
            </a:r>
          </a:p>
          <a:p>
            <a:r>
              <a:rPr dirty="0" lang="en-US" smtClean="0"/>
              <a:t>Let see the example  </a:t>
            </a:r>
            <a:r>
              <a:rPr dirty="0" lang="en-US" err="1" smtClean="0"/>
              <a:t>idref</a:t>
            </a:r>
            <a:r>
              <a:rPr dirty="0" lang="en-US" smtClean="0"/>
              <a:t>.</a:t>
            </a:r>
          </a:p>
          <a:p>
            <a:r>
              <a:rPr b="1" dirty="0" lang="en-US"/>
              <a:t>public class Car {</a:t>
            </a:r>
          </a:p>
          <a:p>
            <a:r>
              <a:rPr b="1" dirty="0" lang="en-US"/>
              <a:t>private String </a:t>
            </a:r>
            <a:r>
              <a:rPr b="1" dirty="0" lang="en-US" err="1"/>
              <a:t>beanId</a:t>
            </a:r>
            <a:r>
              <a:rPr b="1" dirty="0" lang="en-US"/>
              <a:t>;</a:t>
            </a:r>
          </a:p>
          <a:p>
            <a:r>
              <a:rPr b="1" dirty="0" lang="en-US" smtClean="0"/>
              <a:t>public </a:t>
            </a:r>
            <a:r>
              <a:rPr b="1" dirty="0" lang="en-US"/>
              <a:t>void run()</a:t>
            </a:r>
          </a:p>
          <a:p>
            <a:r>
              <a:rPr dirty="0" lang="en-US"/>
              <a:t>{</a:t>
            </a:r>
          </a:p>
          <a:p>
            <a:r>
              <a:rPr dirty="0" lang="en-US" err="1"/>
              <a:t>IEngine</a:t>
            </a:r>
            <a:r>
              <a:rPr dirty="0" lang="en-US"/>
              <a:t> engine = </a:t>
            </a:r>
            <a:r>
              <a:rPr b="1" dirty="0" lang="en-US"/>
              <a:t>null;</a:t>
            </a:r>
          </a:p>
          <a:p>
            <a:r>
              <a:rPr dirty="0" lang="en-US"/>
              <a:t>/*</a:t>
            </a:r>
            <a:r>
              <a:rPr dirty="0" lang="en-US" err="1"/>
              <a:t>System.out.println</a:t>
            </a:r>
            <a:r>
              <a:rPr dirty="0" lang="en-US"/>
              <a:t>(</a:t>
            </a:r>
            <a:r>
              <a:rPr dirty="0" lang="en-US" err="1"/>
              <a:t>beanId</a:t>
            </a:r>
            <a:r>
              <a:rPr dirty="0" lang="en-US"/>
              <a:t>);*/</a:t>
            </a:r>
          </a:p>
          <a:p>
            <a:r>
              <a:rPr dirty="0" lang="en-US"/>
              <a:t>BeanFactory factory = </a:t>
            </a:r>
            <a:r>
              <a:rPr b="1" dirty="0" lang="en-US"/>
              <a:t>new </a:t>
            </a:r>
            <a:r>
              <a:rPr b="1" dirty="0" lang="en-US" err="1"/>
              <a:t>XmlBeanFactory</a:t>
            </a:r>
            <a:r>
              <a:rPr b="1" dirty="0" lang="en-US"/>
              <a:t>(new </a:t>
            </a:r>
            <a:r>
              <a:rPr b="1" dirty="0" lang="en-US" err="1"/>
              <a:t>ClassPathResource</a:t>
            </a:r>
            <a:r>
              <a:rPr b="1" dirty="0" lang="en-US"/>
              <a:t>("com/</a:t>
            </a:r>
            <a:r>
              <a:rPr b="1" dirty="0" lang="en-US" err="1"/>
              <a:t>idr</a:t>
            </a:r>
            <a:r>
              <a:rPr b="1" dirty="0" lang="en-US"/>
              <a:t>/common/application-context.xml"));</a:t>
            </a:r>
          </a:p>
          <a:p>
            <a:r>
              <a:rPr dirty="0" lang="en-US"/>
              <a:t>engine = </a:t>
            </a:r>
            <a:r>
              <a:rPr dirty="0" lang="en-US" err="1"/>
              <a:t>factory.getBean</a:t>
            </a:r>
            <a:r>
              <a:rPr dirty="0" lang="en-US"/>
              <a:t>(</a:t>
            </a:r>
            <a:r>
              <a:rPr dirty="0" lang="en-US" err="1"/>
              <a:t>beanId</a:t>
            </a:r>
            <a:r>
              <a:rPr dirty="0" lang="en-US"/>
              <a:t>, </a:t>
            </a:r>
            <a:r>
              <a:rPr dirty="0" lang="en-US" err="1"/>
              <a:t>IEngine.</a:t>
            </a:r>
            <a:r>
              <a:rPr b="1" dirty="0" lang="en-US" err="1"/>
              <a:t>class</a:t>
            </a:r>
            <a:r>
              <a:rPr b="1" dirty="0" lang="en-US"/>
              <a:t>);</a:t>
            </a:r>
          </a:p>
          <a:p>
            <a:r>
              <a:rPr dirty="0" lang="en-US" err="1"/>
              <a:t>engine.start</a:t>
            </a:r>
            <a:r>
              <a:rPr dirty="0" lang="en-US"/>
              <a:t>();</a:t>
            </a:r>
          </a:p>
          <a:p>
            <a:r>
              <a:rPr dirty="0" lang="en-US" err="1"/>
              <a:t>System.</a:t>
            </a:r>
            <a:r>
              <a:rPr b="1" dirty="0" i="1" lang="en-US" err="1"/>
              <a:t>out.println</a:t>
            </a:r>
            <a:r>
              <a:rPr b="1" dirty="0" i="1" lang="en-US"/>
              <a:t>("Car is running............");</a:t>
            </a:r>
          </a:p>
          <a:p>
            <a:r>
              <a:rPr dirty="0" lang="en-US"/>
              <a:t>}</a:t>
            </a:r>
          </a:p>
          <a:p>
            <a:r>
              <a:rPr b="1" dirty="0" lang="en-US" smtClean="0"/>
              <a:t>public </a:t>
            </a:r>
            <a:r>
              <a:rPr b="1" dirty="0" lang="en-US"/>
              <a:t>void </a:t>
            </a:r>
            <a:r>
              <a:rPr b="1" dirty="0" lang="en-US" err="1"/>
              <a:t>setBeanId</a:t>
            </a:r>
            <a:r>
              <a:rPr b="1" dirty="0" lang="en-US"/>
              <a:t>(String </a:t>
            </a:r>
            <a:r>
              <a:rPr b="1" dirty="0" lang="en-US" err="1"/>
              <a:t>beanId</a:t>
            </a:r>
            <a:r>
              <a:rPr b="1" dirty="0" lang="en-US"/>
              <a:t>) {</a:t>
            </a:r>
          </a:p>
          <a:p>
            <a:r>
              <a:rPr b="1" dirty="0" lang="en-US" err="1"/>
              <a:t>this.beanId</a:t>
            </a:r>
            <a:r>
              <a:rPr b="1" dirty="0" lang="en-US"/>
              <a:t> = </a:t>
            </a:r>
            <a:r>
              <a:rPr b="1" dirty="0" lang="en-US" err="1"/>
              <a:t>beanId</a:t>
            </a:r>
            <a:r>
              <a:rPr b="1" dirty="0" lang="en-US"/>
              <a:t>;</a:t>
            </a:r>
          </a:p>
          <a:p>
            <a:r>
              <a:rPr dirty="0" lang="en-US"/>
              <a:t>}</a:t>
            </a:r>
          </a:p>
          <a:p>
            <a:r>
              <a:rPr dirty="0" lang="en-US"/>
              <a:t>}</a:t>
            </a:r>
          </a:p>
          <a:p>
            <a:endParaRPr dirty="0" lang="en-US"/>
          </a:p>
        </p:txBody>
      </p:sp>
      <p:sp>
        <p:nvSpPr>
          <p:cNvPr id="104907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sp>
        <p:nvSpPr>
          <p:cNvPr id="1049079" name="Content Placeholder 2"/>
          <p:cNvSpPr>
            <a:spLocks noGrp="1"/>
          </p:cNvSpPr>
          <p:nvPr>
            <p:ph idx="1"/>
          </p:nvPr>
        </p:nvSpPr>
        <p:spPr>
          <a:xfrm>
            <a:off x="0" y="0"/>
            <a:ext cx="9144000" cy="6858000"/>
          </a:xfrm>
        </p:spPr>
        <p:txBody>
          <a:bodyPr>
            <a:normAutofit fontScale="92857" lnSpcReduction="10000"/>
          </a:bodyPr>
          <a:p>
            <a:r>
              <a:rPr dirty="0" lang="en-US" smtClean="0"/>
              <a:t>As per the above example now my application became loosely coupled but still there are bunch of problems are there :</a:t>
            </a:r>
          </a:p>
          <a:p>
            <a:pPr lvl="1"/>
            <a:r>
              <a:rPr dirty="0" lang="en-US" smtClean="0"/>
              <a:t>All the beans are available into one IOC container even though my car class creating IOC container to get the bean from the IOC container .</a:t>
            </a:r>
          </a:p>
          <a:p>
            <a:pPr lvl="1"/>
            <a:r>
              <a:rPr dirty="0" lang="en-US" smtClean="0"/>
              <a:t> all beans are in same IOC container and to avoid creating another bean we can use </a:t>
            </a:r>
            <a:r>
              <a:rPr dirty="0" lang="en-US" err="1" smtClean="0"/>
              <a:t>BeanFactoryAware</a:t>
            </a:r>
            <a:r>
              <a:rPr dirty="0" lang="en-US" smtClean="0"/>
              <a:t> interface. Which will help to use same factory object to get the beans.</a:t>
            </a:r>
          </a:p>
          <a:p>
            <a:pPr lvl="1"/>
            <a:r>
              <a:rPr dirty="0" lang="en-US" smtClean="0">
                <a:solidFill>
                  <a:srgbClr val="FF0000"/>
                </a:solidFill>
              </a:rPr>
              <a:t>When we use the </a:t>
            </a:r>
            <a:r>
              <a:rPr dirty="0" lang="en-US" err="1" smtClean="0">
                <a:solidFill>
                  <a:srgbClr val="FF0000"/>
                </a:solidFill>
              </a:rPr>
              <a:t>BeanFactoryAware</a:t>
            </a:r>
            <a:r>
              <a:rPr dirty="0" lang="en-US" smtClean="0">
                <a:solidFill>
                  <a:srgbClr val="FF0000"/>
                </a:solidFill>
              </a:rPr>
              <a:t> interface then this procedure is called as contextual dependency injection</a:t>
            </a:r>
            <a:r>
              <a:rPr dirty="0" lang="en-US" smtClean="0"/>
              <a:t>.</a:t>
            </a:r>
          </a:p>
          <a:p>
            <a:pPr lvl="1"/>
            <a:r>
              <a:rPr dirty="0" lang="en-US" smtClean="0">
                <a:solidFill>
                  <a:srgbClr val="FF0000"/>
                </a:solidFill>
              </a:rPr>
              <a:t>To get  the factory object we have to follow some contract then only we will get factory object.</a:t>
            </a:r>
          </a:p>
          <a:p>
            <a:pPr lvl="1"/>
            <a:r>
              <a:rPr dirty="0" lang="en-US" smtClean="0">
                <a:solidFill>
                  <a:srgbClr val="FF0000"/>
                </a:solidFill>
              </a:rPr>
              <a:t>See the below example how we will implements </a:t>
            </a:r>
            <a:r>
              <a:rPr dirty="0" lang="en-US" err="1" smtClean="0">
                <a:solidFill>
                  <a:srgbClr val="FF0000"/>
                </a:solidFill>
              </a:rPr>
              <a:t>BeanFactoryAware</a:t>
            </a:r>
            <a:r>
              <a:rPr dirty="0" lang="en-US" smtClean="0">
                <a:solidFill>
                  <a:srgbClr val="FF0000"/>
                </a:solidFill>
              </a:rPr>
              <a:t>  interface and usage of it.</a:t>
            </a:r>
          </a:p>
          <a:p>
            <a:pPr lvl="1"/>
            <a:endParaRPr dirty="0" lang="en-US" smtClean="0"/>
          </a:p>
        </p:txBody>
      </p:sp>
      <p:sp>
        <p:nvSpPr>
          <p:cNvPr id="104908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49081" name="Content Placeholder 2"/>
          <p:cNvSpPr>
            <a:spLocks noGrp="1"/>
          </p:cNvSpPr>
          <p:nvPr>
            <p:ph idx="1"/>
          </p:nvPr>
        </p:nvSpPr>
        <p:spPr>
          <a:xfrm>
            <a:off x="0" y="0"/>
            <a:ext cx="9144000" cy="6858000"/>
          </a:xfrm>
        </p:spPr>
        <p:txBody>
          <a:bodyPr>
            <a:normAutofit fontScale="76190" lnSpcReduction="20000"/>
          </a:bodyPr>
          <a:p>
            <a:pPr indent="0" lvl="1" marL="514350">
              <a:buNone/>
            </a:pPr>
            <a:r>
              <a:rPr dirty="0" lang="en-US" smtClean="0">
                <a:solidFill>
                  <a:srgbClr val="0070C0"/>
                </a:solidFill>
              </a:rPr>
              <a:t>Ex:</a:t>
            </a:r>
          </a:p>
          <a:p>
            <a:pPr indent="0" lvl="2" marL="914400">
              <a:buNone/>
            </a:pPr>
            <a:r>
              <a:rPr dirty="0" sz="2100" lang="en-US" smtClean="0">
                <a:solidFill>
                  <a:srgbClr val="FF0000"/>
                </a:solidFill>
              </a:rPr>
              <a:t>Class </a:t>
            </a:r>
            <a:r>
              <a:rPr dirty="0" sz="2100" lang="en-US">
                <a:solidFill>
                  <a:srgbClr val="FF0000"/>
                </a:solidFill>
              </a:rPr>
              <a:t>Car </a:t>
            </a:r>
            <a:r>
              <a:rPr dirty="0" sz="2100" lang="en-US" smtClean="0">
                <a:solidFill>
                  <a:srgbClr val="FF0000"/>
                </a:solidFill>
              </a:rPr>
              <a:t>implements </a:t>
            </a:r>
            <a:r>
              <a:rPr dirty="0" sz="2100" lang="en-US" err="1">
                <a:solidFill>
                  <a:srgbClr val="FF0000"/>
                </a:solidFill>
              </a:rPr>
              <a:t>BeanFactoryAware</a:t>
            </a:r>
            <a:r>
              <a:rPr dirty="0" sz="2100" lang="en-US"/>
              <a:t>{</a:t>
            </a:r>
          </a:p>
          <a:p>
            <a:pPr indent="0" lvl="2" marL="914400">
              <a:buNone/>
            </a:pPr>
            <a:r>
              <a:rPr dirty="0" sz="2100" lang="en-US"/>
              <a:t>	String </a:t>
            </a:r>
            <a:r>
              <a:rPr dirty="0" sz="2100" lang="en-US" err="1"/>
              <a:t>beanId</a:t>
            </a:r>
            <a:r>
              <a:rPr dirty="0" sz="2100" lang="en-US"/>
              <a:t>;</a:t>
            </a:r>
          </a:p>
          <a:p>
            <a:pPr indent="0" lvl="2" marL="914400">
              <a:buNone/>
            </a:pPr>
            <a:r>
              <a:rPr dirty="0" sz="2100" lang="en-US"/>
              <a:t>	</a:t>
            </a:r>
            <a:r>
              <a:rPr dirty="0" sz="2100" lang="en-US">
                <a:solidFill>
                  <a:srgbClr val="FF0000"/>
                </a:solidFill>
              </a:rPr>
              <a:t>BeanFactory factory;</a:t>
            </a:r>
          </a:p>
          <a:p>
            <a:pPr indent="0" marL="0">
              <a:buNone/>
            </a:pPr>
            <a:r>
              <a:rPr b="1" dirty="0" sz="2100" lang="en-US" smtClean="0"/>
              <a:t>	public </a:t>
            </a:r>
            <a:r>
              <a:rPr b="1" dirty="0" sz="2100" lang="en-US"/>
              <a:t>void run()</a:t>
            </a:r>
          </a:p>
          <a:p>
            <a:pPr indent="0" lvl="1" marL="457200">
              <a:buNone/>
            </a:pPr>
            <a:r>
              <a:rPr dirty="0" sz="2100" lang="en-US" smtClean="0"/>
              <a:t>	{</a:t>
            </a:r>
            <a:endParaRPr dirty="0" sz="2100" lang="en-US"/>
          </a:p>
          <a:p>
            <a:pPr indent="0" marL="0">
              <a:buNone/>
            </a:pPr>
            <a:r>
              <a:rPr dirty="0" sz="2100" lang="en-US" smtClean="0"/>
              <a:t>		</a:t>
            </a:r>
            <a:r>
              <a:rPr dirty="0" sz="2100" lang="en-US" err="1" smtClean="0"/>
              <a:t>IEngine</a:t>
            </a:r>
            <a:r>
              <a:rPr dirty="0" sz="2100" lang="en-US" smtClean="0"/>
              <a:t> </a:t>
            </a:r>
            <a:r>
              <a:rPr dirty="0" sz="2100" lang="en-US"/>
              <a:t>engine = </a:t>
            </a:r>
            <a:r>
              <a:rPr b="1" dirty="0" sz="2100" lang="en-US"/>
              <a:t>null;</a:t>
            </a:r>
          </a:p>
          <a:p>
            <a:pPr indent="0" marL="0">
              <a:buNone/>
            </a:pPr>
            <a:r>
              <a:rPr dirty="0" sz="2100" lang="en-US" smtClean="0"/>
              <a:t>		engine </a:t>
            </a:r>
            <a:r>
              <a:rPr dirty="0" sz="2100" lang="en-US"/>
              <a:t>= </a:t>
            </a:r>
            <a:r>
              <a:rPr dirty="0" sz="2100" lang="en-US" err="1"/>
              <a:t>factory.getBean</a:t>
            </a:r>
            <a:r>
              <a:rPr dirty="0" sz="2100" lang="en-US"/>
              <a:t>(</a:t>
            </a:r>
            <a:r>
              <a:rPr dirty="0" sz="2100" lang="en-US" err="1"/>
              <a:t>beanId</a:t>
            </a:r>
            <a:r>
              <a:rPr dirty="0" sz="2100" lang="en-US"/>
              <a:t>, </a:t>
            </a:r>
            <a:r>
              <a:rPr dirty="0" sz="2100" lang="en-US" err="1" smtClean="0"/>
              <a:t>IEngine.</a:t>
            </a:r>
            <a:r>
              <a:rPr b="1" dirty="0" sz="2100" lang="en-US" err="1" smtClean="0"/>
              <a:t>class</a:t>
            </a:r>
            <a:r>
              <a:rPr b="1" dirty="0" sz="2100" lang="en-US" smtClean="0"/>
              <a:t>); </a:t>
            </a:r>
            <a:r>
              <a:rPr dirty="0" sz="2100" lang="en-US">
                <a:solidFill>
                  <a:srgbClr val="0070C0"/>
                </a:solidFill>
              </a:rPr>
              <a:t>//engine = </a:t>
            </a:r>
            <a:r>
              <a:rPr dirty="0" sz="2100" lang="en-US" err="1">
                <a:solidFill>
                  <a:srgbClr val="0070C0"/>
                </a:solidFill>
              </a:rPr>
              <a:t>getEngince</a:t>
            </a:r>
            <a:r>
              <a:rPr dirty="0" sz="2100" lang="en-US">
                <a:solidFill>
                  <a:srgbClr val="0070C0"/>
                </a:solidFill>
              </a:rPr>
              <a:t>();	</a:t>
            </a:r>
            <a:endParaRPr b="1" dirty="0" sz="2100" lang="en-US">
              <a:solidFill>
                <a:srgbClr val="0070C0"/>
              </a:solidFill>
            </a:endParaRPr>
          </a:p>
          <a:p>
            <a:pPr indent="0" marL="0">
              <a:buNone/>
            </a:pPr>
            <a:r>
              <a:rPr dirty="0" sz="2100" lang="en-US" smtClean="0"/>
              <a:t>		</a:t>
            </a:r>
            <a:r>
              <a:rPr dirty="0" sz="2100" lang="en-US" err="1" smtClean="0"/>
              <a:t>engine.start</a:t>
            </a:r>
            <a:r>
              <a:rPr dirty="0" sz="2100" lang="en-US"/>
              <a:t>();</a:t>
            </a:r>
          </a:p>
          <a:p>
            <a:pPr indent="0" marL="0">
              <a:buNone/>
            </a:pPr>
            <a:r>
              <a:rPr dirty="0" sz="2100" lang="en-US" smtClean="0"/>
              <a:t>		</a:t>
            </a:r>
            <a:r>
              <a:rPr dirty="0" sz="2100" lang="en-US" err="1" smtClean="0"/>
              <a:t>System.</a:t>
            </a:r>
            <a:r>
              <a:rPr b="1" dirty="0" sz="2100" i="1" lang="en-US" err="1" smtClean="0"/>
              <a:t>out.println</a:t>
            </a:r>
            <a:r>
              <a:rPr b="1" dirty="0" sz="2100" i="1" lang="en-US"/>
              <a:t>("Car is running............");</a:t>
            </a:r>
          </a:p>
          <a:p>
            <a:pPr indent="0" marL="0">
              <a:buNone/>
            </a:pPr>
            <a:r>
              <a:rPr dirty="0" sz="2100" lang="en-US" smtClean="0"/>
              <a:t>	}</a:t>
            </a:r>
          </a:p>
          <a:p>
            <a:pPr indent="0" marL="0">
              <a:buNone/>
            </a:pPr>
            <a:r>
              <a:rPr dirty="0" sz="2100" lang="en-US"/>
              <a:t>	</a:t>
            </a:r>
            <a:r>
              <a:rPr dirty="0" sz="2100" lang="en-US" smtClean="0"/>
              <a:t>public void bread(){</a:t>
            </a:r>
          </a:p>
          <a:p>
            <a:pPr indent="0" marL="0">
              <a:buNone/>
            </a:pPr>
            <a:r>
              <a:rPr dirty="0" sz="2100" lang="en-US" smtClean="0"/>
              <a:t>	</a:t>
            </a:r>
            <a:r>
              <a:rPr dirty="0" sz="2100" lang="en-US"/>
              <a:t>	</a:t>
            </a:r>
            <a:r>
              <a:rPr dirty="0" sz="2100" lang="en-US" err="1"/>
              <a:t>IEngine</a:t>
            </a:r>
            <a:r>
              <a:rPr dirty="0" sz="2100" lang="en-US"/>
              <a:t> engine = </a:t>
            </a:r>
            <a:r>
              <a:rPr b="1" dirty="0" sz="2100" lang="en-US"/>
              <a:t>null</a:t>
            </a:r>
            <a:r>
              <a:rPr b="1" dirty="0" sz="2100" lang="en-US" smtClean="0"/>
              <a:t>;</a:t>
            </a:r>
          </a:p>
          <a:p>
            <a:pPr indent="0" marL="0">
              <a:buNone/>
            </a:pPr>
            <a:r>
              <a:rPr dirty="0" sz="2100" lang="en-US"/>
              <a:t>		engine = </a:t>
            </a:r>
            <a:r>
              <a:rPr dirty="0" sz="2100" lang="en-US" err="1"/>
              <a:t>factory.getBean</a:t>
            </a:r>
            <a:r>
              <a:rPr dirty="0" sz="2100" lang="en-US"/>
              <a:t>(</a:t>
            </a:r>
            <a:r>
              <a:rPr dirty="0" sz="2100" lang="en-US" err="1"/>
              <a:t>beanId</a:t>
            </a:r>
            <a:r>
              <a:rPr dirty="0" sz="2100" lang="en-US" smtClean="0"/>
              <a:t>,  </a:t>
            </a:r>
            <a:r>
              <a:rPr dirty="0" sz="2100" lang="en-US" err="1" smtClean="0"/>
              <a:t>IEngine.</a:t>
            </a:r>
            <a:r>
              <a:rPr b="1" dirty="0" sz="2100" lang="en-US" err="1" smtClean="0"/>
              <a:t>class</a:t>
            </a:r>
            <a:r>
              <a:rPr b="1" dirty="0" sz="2100" lang="en-US" smtClean="0"/>
              <a:t>);</a:t>
            </a:r>
            <a:r>
              <a:rPr dirty="0" sz="2100" lang="en-US">
                <a:solidFill>
                  <a:srgbClr val="0070C0"/>
                </a:solidFill>
              </a:rPr>
              <a:t> //engine = </a:t>
            </a:r>
            <a:r>
              <a:rPr dirty="0" sz="2100" lang="en-US" err="1">
                <a:solidFill>
                  <a:srgbClr val="0070C0"/>
                </a:solidFill>
              </a:rPr>
              <a:t>getEngince</a:t>
            </a:r>
            <a:r>
              <a:rPr dirty="0" sz="2100" lang="en-US">
                <a:solidFill>
                  <a:srgbClr val="0070C0"/>
                </a:solidFill>
              </a:rPr>
              <a:t>();</a:t>
            </a:r>
            <a:r>
              <a:rPr dirty="0" sz="2100" lang="en-US"/>
              <a:t>	</a:t>
            </a:r>
            <a:endParaRPr b="1" dirty="0" sz="2100" lang="en-US"/>
          </a:p>
          <a:p>
            <a:pPr indent="0" marL="0">
              <a:buNone/>
            </a:pPr>
            <a:r>
              <a:rPr dirty="0" sz="2100" lang="en-US"/>
              <a:t>		</a:t>
            </a:r>
            <a:r>
              <a:rPr dirty="0" sz="2100" lang="en-US" err="1" smtClean="0"/>
              <a:t>engine.stop</a:t>
            </a:r>
            <a:r>
              <a:rPr dirty="0" sz="2100" lang="en-US" smtClean="0"/>
              <a:t>();</a:t>
            </a:r>
            <a:endParaRPr dirty="0" sz="2100" lang="en-US"/>
          </a:p>
          <a:p>
            <a:pPr indent="0" marL="0">
              <a:buNone/>
            </a:pPr>
            <a:r>
              <a:rPr dirty="0" sz="2100" lang="en-US"/>
              <a:t>		</a:t>
            </a:r>
            <a:r>
              <a:rPr dirty="0" sz="2100" lang="en-US" err="1"/>
              <a:t>System.</a:t>
            </a:r>
            <a:r>
              <a:rPr b="1" dirty="0" sz="2100" i="1" lang="en-US" err="1"/>
              <a:t>out.println</a:t>
            </a:r>
            <a:r>
              <a:rPr b="1" dirty="0" sz="2100" i="1" lang="en-US" smtClean="0"/>
              <a:t>(“car </a:t>
            </a:r>
            <a:r>
              <a:rPr b="1" dirty="0" sz="2100" i="1" lang="en-US" err="1" smtClean="0"/>
              <a:t>stoped</a:t>
            </a:r>
            <a:r>
              <a:rPr b="1" dirty="0" sz="2100" i="1" lang="en-US" smtClean="0"/>
              <a:t> ...........");</a:t>
            </a:r>
            <a:endParaRPr dirty="0" sz="2100" lang="en-US" smtClean="0"/>
          </a:p>
          <a:p>
            <a:pPr indent="0" marL="0">
              <a:buNone/>
            </a:pPr>
            <a:r>
              <a:rPr dirty="0" sz="2100" lang="en-US"/>
              <a:t>	</a:t>
            </a:r>
            <a:r>
              <a:rPr dirty="0" sz="2100" lang="en-US" smtClean="0"/>
              <a:t>}</a:t>
            </a:r>
            <a:endParaRPr dirty="0" sz="2100" lang="en-US"/>
          </a:p>
          <a:p>
            <a:pPr indent="0" lvl="2" marL="914400">
              <a:buNone/>
            </a:pPr>
            <a:r>
              <a:rPr dirty="0" sz="2100" lang="en-US" smtClean="0"/>
              <a:t>	</a:t>
            </a:r>
            <a:r>
              <a:rPr dirty="0" sz="2100" lang="en-US" smtClean="0">
                <a:solidFill>
                  <a:srgbClr val="FF0000"/>
                </a:solidFill>
              </a:rPr>
              <a:t>public </a:t>
            </a:r>
            <a:r>
              <a:rPr dirty="0" sz="2100" lang="en-US">
                <a:solidFill>
                  <a:srgbClr val="FF0000"/>
                </a:solidFill>
              </a:rPr>
              <a:t>void </a:t>
            </a:r>
            <a:r>
              <a:rPr dirty="0" sz="2100" lang="en-US" err="1">
                <a:solidFill>
                  <a:srgbClr val="FF0000"/>
                </a:solidFill>
              </a:rPr>
              <a:t>setFactory</a:t>
            </a:r>
            <a:r>
              <a:rPr dirty="0" sz="2100" lang="en-US">
                <a:solidFill>
                  <a:srgbClr val="FF0000"/>
                </a:solidFill>
              </a:rPr>
              <a:t>(</a:t>
            </a:r>
            <a:r>
              <a:rPr dirty="0" sz="2100" lang="en-US" err="1">
                <a:solidFill>
                  <a:srgbClr val="FF0000"/>
                </a:solidFill>
              </a:rPr>
              <a:t>BeanFactoty</a:t>
            </a:r>
            <a:r>
              <a:rPr dirty="0" sz="2100" lang="en-US">
                <a:solidFill>
                  <a:srgbClr val="FF0000"/>
                </a:solidFill>
              </a:rPr>
              <a:t> factory){</a:t>
            </a:r>
          </a:p>
          <a:p>
            <a:pPr indent="0" lvl="2" marL="914400">
              <a:buNone/>
            </a:pPr>
            <a:r>
              <a:rPr dirty="0" sz="2100" lang="en-US">
                <a:solidFill>
                  <a:srgbClr val="FF0000"/>
                </a:solidFill>
              </a:rPr>
              <a:t>	</a:t>
            </a:r>
            <a:r>
              <a:rPr dirty="0" sz="2100" lang="en-US" err="1">
                <a:solidFill>
                  <a:srgbClr val="FF0000"/>
                </a:solidFill>
              </a:rPr>
              <a:t>this.factory</a:t>
            </a:r>
            <a:r>
              <a:rPr dirty="0" sz="2100" lang="en-US">
                <a:solidFill>
                  <a:srgbClr val="FF0000"/>
                </a:solidFill>
              </a:rPr>
              <a:t> = factory;</a:t>
            </a:r>
          </a:p>
          <a:p>
            <a:pPr indent="0" lvl="2" marL="914400">
              <a:buNone/>
            </a:pPr>
            <a:r>
              <a:rPr dirty="0" sz="2100" lang="en-US">
                <a:solidFill>
                  <a:srgbClr val="FF0000"/>
                </a:solidFill>
              </a:rPr>
              <a:t>	</a:t>
            </a:r>
            <a:r>
              <a:rPr dirty="0" sz="2100" lang="en-US" smtClean="0">
                <a:solidFill>
                  <a:srgbClr val="FF0000"/>
                </a:solidFill>
              </a:rPr>
              <a:t>}</a:t>
            </a:r>
          </a:p>
          <a:p>
            <a:pPr indent="0" lvl="2" marL="914400">
              <a:buNone/>
            </a:pPr>
            <a:r>
              <a:rPr dirty="0" sz="2100" lang="en-US">
                <a:solidFill>
                  <a:srgbClr val="FF0000"/>
                </a:solidFill>
              </a:rPr>
              <a:t>	</a:t>
            </a:r>
            <a:r>
              <a:rPr dirty="0" sz="2100" lang="en-US" smtClean="0">
                <a:solidFill>
                  <a:srgbClr val="0070C0"/>
                </a:solidFill>
              </a:rPr>
              <a:t>public </a:t>
            </a:r>
            <a:r>
              <a:rPr dirty="0" sz="2100" lang="en-US" err="1" smtClean="0">
                <a:solidFill>
                  <a:srgbClr val="0070C0"/>
                </a:solidFill>
              </a:rPr>
              <a:t>Iengine</a:t>
            </a:r>
            <a:r>
              <a:rPr dirty="0" sz="2100" lang="en-US" smtClean="0">
                <a:solidFill>
                  <a:srgbClr val="0070C0"/>
                </a:solidFill>
              </a:rPr>
              <a:t> </a:t>
            </a:r>
            <a:r>
              <a:rPr dirty="0" sz="2100" lang="en-US" err="1" smtClean="0">
                <a:solidFill>
                  <a:srgbClr val="0070C0"/>
                </a:solidFill>
              </a:rPr>
              <a:t>getEngine</a:t>
            </a:r>
            <a:r>
              <a:rPr dirty="0" sz="2100" lang="en-US" smtClean="0">
                <a:solidFill>
                  <a:srgbClr val="0070C0"/>
                </a:solidFill>
              </a:rPr>
              <a:t>(){</a:t>
            </a:r>
          </a:p>
          <a:p>
            <a:pPr indent="0" lvl="2" marL="914400">
              <a:buNone/>
            </a:pPr>
            <a:r>
              <a:rPr dirty="0" sz="2100" lang="en-US">
                <a:solidFill>
                  <a:srgbClr val="0070C0"/>
                </a:solidFill>
              </a:rPr>
              <a:t>	</a:t>
            </a:r>
            <a:r>
              <a:rPr dirty="0" sz="2100" lang="en-US" smtClean="0">
                <a:solidFill>
                  <a:srgbClr val="0070C0"/>
                </a:solidFill>
              </a:rPr>
              <a:t>return </a:t>
            </a:r>
            <a:r>
              <a:rPr dirty="0" sz="2100" lang="en-US" err="1" smtClean="0">
                <a:solidFill>
                  <a:srgbClr val="0070C0"/>
                </a:solidFill>
              </a:rPr>
              <a:t>factory.getBean</a:t>
            </a:r>
            <a:r>
              <a:rPr dirty="0" sz="2100" lang="en-US" smtClean="0">
                <a:solidFill>
                  <a:srgbClr val="0070C0"/>
                </a:solidFill>
              </a:rPr>
              <a:t>(</a:t>
            </a:r>
            <a:r>
              <a:rPr dirty="0" sz="2100" lang="en-US" err="1" smtClean="0">
                <a:solidFill>
                  <a:srgbClr val="0070C0"/>
                </a:solidFill>
              </a:rPr>
              <a:t>beanId</a:t>
            </a:r>
            <a:r>
              <a:rPr dirty="0" sz="2100" lang="en-US" smtClean="0">
                <a:solidFill>
                  <a:srgbClr val="0070C0"/>
                </a:solidFill>
              </a:rPr>
              <a:t>,”</a:t>
            </a:r>
            <a:r>
              <a:rPr dirty="0" sz="2100" lang="en-US" err="1" smtClean="0">
                <a:solidFill>
                  <a:srgbClr val="0070C0"/>
                </a:solidFill>
              </a:rPr>
              <a:t>Iengine.class</a:t>
            </a:r>
            <a:r>
              <a:rPr dirty="0" sz="2100" lang="en-US" smtClean="0">
                <a:solidFill>
                  <a:srgbClr val="0070C0"/>
                </a:solidFill>
              </a:rPr>
              <a:t>);</a:t>
            </a:r>
          </a:p>
          <a:p>
            <a:pPr indent="0" lvl="2" marL="914400">
              <a:buNone/>
            </a:pPr>
            <a:r>
              <a:rPr dirty="0" sz="2100" lang="en-US" smtClean="0">
                <a:solidFill>
                  <a:srgbClr val="0070C0"/>
                </a:solidFill>
              </a:rPr>
              <a:t>	} </a:t>
            </a:r>
            <a:endParaRPr dirty="0" sz="2100" lang="en-US">
              <a:solidFill>
                <a:srgbClr val="0070C0"/>
              </a:solidFill>
            </a:endParaRPr>
          </a:p>
          <a:p>
            <a:pPr indent="0" lvl="2" marL="914400">
              <a:buNone/>
            </a:pPr>
            <a:r>
              <a:rPr dirty="0" sz="2100" lang="en-US" smtClean="0"/>
              <a:t>}</a:t>
            </a:r>
          </a:p>
          <a:p>
            <a:pPr indent="-342900" lvl="1" marL="857250"/>
            <a:r>
              <a:rPr dirty="0" sz="2500" lang="en-US" smtClean="0"/>
              <a:t>We are duplicating the logic for getting the bean in multiple method to avoid duplication take one method which will get the bean and return it, wherever it required can refer direct that method.</a:t>
            </a:r>
          </a:p>
          <a:p>
            <a:pPr indent="0" lvl="2" marL="914400">
              <a:buNone/>
            </a:pPr>
            <a:endParaRPr dirty="0" sz="2100" lang="en-US"/>
          </a:p>
          <a:p>
            <a:endParaRPr dirty="0" sz="2100" lang="en-US"/>
          </a:p>
        </p:txBody>
      </p:sp>
      <p:sp>
        <p:nvSpPr>
          <p:cNvPr id="104908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49083" name="Content Placeholder 2"/>
          <p:cNvSpPr>
            <a:spLocks noGrp="1"/>
          </p:cNvSpPr>
          <p:nvPr>
            <p:ph idx="1"/>
          </p:nvPr>
        </p:nvSpPr>
        <p:spPr>
          <a:xfrm>
            <a:off x="0" y="0"/>
            <a:ext cx="9144000" cy="6858000"/>
          </a:xfrm>
        </p:spPr>
        <p:txBody>
          <a:bodyPr>
            <a:normAutofit fontScale="75000" lnSpcReduction="20000"/>
          </a:bodyPr>
          <a:p>
            <a:r>
              <a:rPr dirty="0" lang="en-US" smtClean="0"/>
              <a:t>As per above example we make our code some what loosely coupled but its not totally loosely coupled, still my </a:t>
            </a:r>
            <a:r>
              <a:rPr dirty="0" lang="en-US" err="1" smtClean="0"/>
              <a:t>getEngine</a:t>
            </a:r>
            <a:r>
              <a:rPr dirty="0" lang="en-US" smtClean="0"/>
              <a:t>() method talking to the IOC container to get the bean.</a:t>
            </a:r>
          </a:p>
          <a:p>
            <a:r>
              <a:rPr dirty="0" lang="en-US" smtClean="0"/>
              <a:t>To make totally loosely coupled my car class should not implements </a:t>
            </a:r>
            <a:r>
              <a:rPr dirty="0" lang="en-US" err="1" smtClean="0"/>
              <a:t>BeanFactoryAware</a:t>
            </a:r>
            <a:r>
              <a:rPr dirty="0" lang="en-US" smtClean="0"/>
              <a:t> interface and it should not write pulling logic, rather declare one abstract method in car class and make car class as abstract class and configure that class in IOC container.</a:t>
            </a:r>
          </a:p>
          <a:p>
            <a:r>
              <a:rPr dirty="0" lang="en-US" smtClean="0"/>
              <a:t>Ex:</a:t>
            </a:r>
          </a:p>
          <a:p>
            <a:pPr indent="0" lvl="1" marL="457200">
              <a:buNone/>
            </a:pPr>
            <a:r>
              <a:rPr dirty="0" lang="en-US" smtClean="0">
                <a:solidFill>
                  <a:srgbClr val="FF0000"/>
                </a:solidFill>
              </a:rPr>
              <a:t>&lt;bean id=“car” class=“Car”&gt;</a:t>
            </a:r>
          </a:p>
          <a:p>
            <a:pPr indent="0" lvl="1" marL="457200">
              <a:buNone/>
            </a:pPr>
            <a:r>
              <a:rPr dirty="0" lang="en-US">
                <a:solidFill>
                  <a:srgbClr val="FF0000"/>
                </a:solidFill>
              </a:rPr>
              <a:t>	</a:t>
            </a:r>
            <a:r>
              <a:rPr dirty="0" lang="en-US" smtClean="0">
                <a:solidFill>
                  <a:srgbClr val="FF0000"/>
                </a:solidFill>
              </a:rPr>
              <a:t>&lt;look-up method=“</a:t>
            </a:r>
            <a:r>
              <a:rPr dirty="0" lang="en-US" err="1" smtClean="0">
                <a:solidFill>
                  <a:srgbClr val="FF0000"/>
                </a:solidFill>
              </a:rPr>
              <a:t>getEngine</a:t>
            </a:r>
            <a:r>
              <a:rPr dirty="0" lang="en-US" smtClean="0">
                <a:solidFill>
                  <a:srgbClr val="FF0000"/>
                </a:solidFill>
              </a:rPr>
              <a:t>” bean=“</a:t>
            </a:r>
            <a:r>
              <a:rPr dirty="0" lang="en-US" err="1" smtClean="0">
                <a:solidFill>
                  <a:srgbClr val="FF0000"/>
                </a:solidFill>
              </a:rPr>
              <a:t>yamahaEngine</a:t>
            </a:r>
            <a:r>
              <a:rPr dirty="0" lang="en-US" smtClean="0">
                <a:solidFill>
                  <a:srgbClr val="FF0000"/>
                </a:solidFill>
              </a:rPr>
              <a:t>”/&gt;</a:t>
            </a:r>
          </a:p>
          <a:p>
            <a:pPr indent="0" lvl="1" marL="457200">
              <a:buNone/>
            </a:pPr>
            <a:r>
              <a:rPr dirty="0" lang="en-US" smtClean="0">
                <a:solidFill>
                  <a:srgbClr val="FF0000"/>
                </a:solidFill>
              </a:rPr>
              <a:t>&lt;/bean&gt;</a:t>
            </a:r>
          </a:p>
          <a:p>
            <a:pPr indent="0" lvl="1" marL="457200">
              <a:buNone/>
            </a:pPr>
            <a:r>
              <a:rPr dirty="0" lang="en-US" smtClean="0">
                <a:solidFill>
                  <a:srgbClr val="FF0000"/>
                </a:solidFill>
              </a:rPr>
              <a:t>&lt;bean id=“</a:t>
            </a:r>
            <a:r>
              <a:rPr dirty="0" lang="en-US" err="1" smtClean="0">
                <a:solidFill>
                  <a:srgbClr val="FF0000"/>
                </a:solidFill>
              </a:rPr>
              <a:t>yamahaEngine</a:t>
            </a:r>
            <a:r>
              <a:rPr dirty="0" lang="en-US" smtClean="0">
                <a:solidFill>
                  <a:srgbClr val="FF0000"/>
                </a:solidFill>
              </a:rPr>
              <a:t>” class=“</a:t>
            </a:r>
            <a:r>
              <a:rPr dirty="0" lang="en-US" err="1" smtClean="0">
                <a:solidFill>
                  <a:srgbClr val="FF0000"/>
                </a:solidFill>
              </a:rPr>
              <a:t>YamahaEngneImpl</a:t>
            </a:r>
            <a:r>
              <a:rPr dirty="0" lang="en-US" smtClean="0">
                <a:solidFill>
                  <a:srgbClr val="FF0000"/>
                </a:solidFill>
              </a:rPr>
              <a:t>” scope=“prototype”/&gt; </a:t>
            </a:r>
          </a:p>
          <a:p>
            <a:r>
              <a:rPr dirty="0" lang="en-US" smtClean="0"/>
              <a:t> once we configured that class into IOC container, container will check the scope the bean if it is singleton then it will check object already available or not if it is not then it will start creating the object and it observed that the bean is configured with look-up method i.e. </a:t>
            </a:r>
            <a:r>
              <a:rPr dirty="0" lang="en-US" err="1" smtClean="0"/>
              <a:t>getEngine</a:t>
            </a:r>
            <a:r>
              <a:rPr dirty="0" lang="en-US" smtClean="0"/>
              <a:t>() and the corresponding class as abstract class then IOC container will generate one proxy which is extends from the Car class. </a:t>
            </a:r>
          </a:p>
          <a:p>
            <a:endParaRPr dirty="0" lang="en-US"/>
          </a:p>
        </p:txBody>
      </p:sp>
      <p:sp>
        <p:nvSpPr>
          <p:cNvPr id="104908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496" name=""/>
        <p:cNvGrpSpPr/>
        <p:nvPr/>
      </p:nvGrpSpPr>
      <p:grpSpPr>
        <a:xfrm>
          <a:off x="0" y="0"/>
          <a:ext cx="0" cy="0"/>
          <a:chOff x="0" y="0"/>
          <a:chExt cx="0" cy="0"/>
        </a:xfrm>
      </p:grpSpPr>
      <p:sp>
        <p:nvSpPr>
          <p:cNvPr id="1049085" name="Content Placeholder 2"/>
          <p:cNvSpPr>
            <a:spLocks noGrp="1"/>
          </p:cNvSpPr>
          <p:nvPr>
            <p:ph idx="1"/>
          </p:nvPr>
        </p:nvSpPr>
        <p:spPr>
          <a:xfrm>
            <a:off x="0" y="0"/>
            <a:ext cx="9144000" cy="6858000"/>
          </a:xfrm>
        </p:spPr>
        <p:txBody>
          <a:bodyPr>
            <a:normAutofit fontScale="96429" lnSpcReduction="20000"/>
          </a:bodyPr>
          <a:p>
            <a:r>
              <a:rPr dirty="0" lang="en-US" smtClean="0"/>
              <a:t>Ex:</a:t>
            </a:r>
          </a:p>
          <a:p>
            <a:pPr indent="0" lvl="1" marL="457200">
              <a:buNone/>
            </a:pPr>
            <a:r>
              <a:rPr dirty="0" lang="en-US" smtClean="0">
                <a:solidFill>
                  <a:srgbClr val="FF0000"/>
                </a:solidFill>
              </a:rPr>
              <a:t>Class </a:t>
            </a:r>
            <a:r>
              <a:rPr dirty="0" lang="en-US" err="1" smtClean="0">
                <a:solidFill>
                  <a:srgbClr val="FF0000"/>
                </a:solidFill>
              </a:rPr>
              <a:t>Car$Proxy</a:t>
            </a:r>
            <a:r>
              <a:rPr dirty="0" lang="en-US" smtClean="0">
                <a:solidFill>
                  <a:srgbClr val="FF0000"/>
                </a:solidFill>
              </a:rPr>
              <a:t> extends Car{</a:t>
            </a:r>
          </a:p>
          <a:p>
            <a:pPr indent="0" lvl="1" marL="457200">
              <a:buNone/>
            </a:pPr>
            <a:r>
              <a:rPr dirty="0" lang="en-US">
                <a:solidFill>
                  <a:srgbClr val="FF0000"/>
                </a:solidFill>
              </a:rPr>
              <a:t>	</a:t>
            </a:r>
            <a:r>
              <a:rPr dirty="0" lang="en-US" smtClean="0">
                <a:solidFill>
                  <a:srgbClr val="FF0000"/>
                </a:solidFill>
              </a:rPr>
              <a:t>public </a:t>
            </a:r>
            <a:r>
              <a:rPr dirty="0" lang="en-US" err="1" smtClean="0">
                <a:solidFill>
                  <a:srgbClr val="FF0000"/>
                </a:solidFill>
              </a:rPr>
              <a:t>IEngine</a:t>
            </a:r>
            <a:r>
              <a:rPr dirty="0" lang="en-US" smtClean="0">
                <a:solidFill>
                  <a:srgbClr val="FF0000"/>
                </a:solidFill>
              </a:rPr>
              <a:t> </a:t>
            </a:r>
            <a:r>
              <a:rPr dirty="0" lang="en-US" err="1" smtClean="0">
                <a:solidFill>
                  <a:srgbClr val="FF0000"/>
                </a:solidFill>
              </a:rPr>
              <a:t>getEngine</a:t>
            </a:r>
            <a:r>
              <a:rPr dirty="0" lang="en-US" smtClean="0">
                <a:solidFill>
                  <a:srgbClr val="FF0000"/>
                </a:solidFill>
              </a:rPr>
              <a:t>(){</a:t>
            </a:r>
          </a:p>
          <a:p>
            <a:pPr indent="0" lvl="1" marL="457200">
              <a:buNone/>
            </a:pPr>
            <a:r>
              <a:rPr dirty="0" lang="en-US">
                <a:solidFill>
                  <a:srgbClr val="FF0000"/>
                </a:solidFill>
              </a:rPr>
              <a:t>	</a:t>
            </a:r>
            <a:r>
              <a:rPr dirty="0" lang="en-US" smtClean="0">
                <a:solidFill>
                  <a:srgbClr val="FF0000"/>
                </a:solidFill>
              </a:rPr>
              <a:t>	// logic for returning corresponding bean object</a:t>
            </a:r>
          </a:p>
          <a:p>
            <a:pPr indent="0" lvl="1" marL="457200">
              <a:buNone/>
            </a:pPr>
            <a:r>
              <a:rPr dirty="0" lang="en-US">
                <a:solidFill>
                  <a:srgbClr val="FF0000"/>
                </a:solidFill>
              </a:rPr>
              <a:t>	</a:t>
            </a:r>
            <a:r>
              <a:rPr dirty="0" lang="en-US" smtClean="0">
                <a:solidFill>
                  <a:srgbClr val="FF0000"/>
                </a:solidFill>
              </a:rPr>
              <a:t>}</a:t>
            </a:r>
          </a:p>
          <a:p>
            <a:pPr lvl="1"/>
            <a:r>
              <a:rPr dirty="0" lang="en-US" smtClean="0"/>
              <a:t>Whenever we try to get the object of Car class then IOC container will generate runtime proxy class and return the proxy class object to the car class object.</a:t>
            </a:r>
          </a:p>
          <a:p>
            <a:pPr lvl="1"/>
            <a:r>
              <a:rPr dirty="0" lang="en-US" smtClean="0"/>
              <a:t>IOC Container will do this process when he look at the look-up configuration and it will inject the corresponding bean to the corresponding  method.</a:t>
            </a:r>
          </a:p>
          <a:p>
            <a:pPr lvl="1"/>
            <a:r>
              <a:rPr dirty="0" lang="en-US" smtClean="0"/>
              <a:t>In generate we can not configure abstract class as bean, but when we are dealing with look-up method injection then only it is possible </a:t>
            </a:r>
            <a:r>
              <a:rPr dirty="0" lang="en-US" err="1" smtClean="0"/>
              <a:t>bz</a:t>
            </a:r>
            <a:r>
              <a:rPr dirty="0" lang="en-US" smtClean="0"/>
              <a:t> of look-up method configuration.</a:t>
            </a:r>
          </a:p>
          <a:p>
            <a:pPr lvl="1"/>
            <a:r>
              <a:rPr dirty="0" lang="en-US" smtClean="0">
                <a:solidFill>
                  <a:srgbClr val="FF0000"/>
                </a:solidFill>
              </a:rPr>
              <a:t>While configuring that class and method into IOC container those should not be final and static.</a:t>
            </a:r>
          </a:p>
          <a:p>
            <a:pPr lvl="1"/>
            <a:r>
              <a:rPr dirty="0" lang="en-US" smtClean="0">
                <a:solidFill>
                  <a:srgbClr val="FF0000"/>
                </a:solidFill>
              </a:rPr>
              <a:t>Let see the example</a:t>
            </a:r>
          </a:p>
          <a:p>
            <a:pPr lvl="1"/>
            <a:endParaRPr dirty="0" lang="en-US"/>
          </a:p>
        </p:txBody>
      </p:sp>
      <p:sp>
        <p:nvSpPr>
          <p:cNvPr id="104908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49087" name="Footer Placeholder 3"/>
          <p:cNvSpPr>
            <a:spLocks noGrp="1"/>
          </p:cNvSpPr>
          <p:nvPr>
            <p:ph type="ftr" sz="quarter" idx="11"/>
          </p:nvPr>
        </p:nvSpPr>
        <p:spPr/>
        <p:txBody>
          <a:bodyPr/>
          <a:p>
            <a:r>
              <a:rPr lang="en-US" smtClean="0"/>
              <a:t>By Mr.Sachin Gaikwad</a:t>
            </a:r>
            <a:endParaRPr lang="en-US"/>
          </a:p>
        </p:txBody>
      </p:sp>
      <p:pic>
        <p:nvPicPr>
          <p:cNvPr id="209717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0"/>
            <a:ext cx="9144000" cy="6858000"/>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8656" name="Content Placeholder 2"/>
          <p:cNvSpPr>
            <a:spLocks noGrp="1"/>
          </p:cNvSpPr>
          <p:nvPr>
            <p:ph idx="1"/>
          </p:nvPr>
        </p:nvSpPr>
        <p:spPr>
          <a:xfrm>
            <a:off x="457200" y="304800"/>
            <a:ext cx="8686800" cy="6553200"/>
          </a:xfrm>
        </p:spPr>
        <p:txBody>
          <a:bodyPr>
            <a:normAutofit fontScale="32500" lnSpcReduction="20000"/>
          </a:bodyPr>
          <a:p>
            <a:pPr indent="0" marL="0">
              <a:buNone/>
            </a:pPr>
            <a:r>
              <a:rPr dirty="0" lang="en-US" smtClean="0"/>
              <a:t>Class Car extends </a:t>
            </a:r>
            <a:r>
              <a:rPr dirty="0" lang="en-US" err="1" smtClean="0"/>
              <a:t>MockEngine</a:t>
            </a:r>
            <a:r>
              <a:rPr dirty="0" lang="en-US" smtClean="0"/>
              <a:t> {</a:t>
            </a:r>
          </a:p>
          <a:p>
            <a:pPr indent="0" marL="0">
              <a:buNone/>
            </a:pPr>
            <a:r>
              <a:rPr dirty="0" lang="en-US"/>
              <a:t>		</a:t>
            </a:r>
            <a:r>
              <a:rPr dirty="0" lang="en-US" smtClean="0"/>
              <a:t>public </a:t>
            </a:r>
            <a:r>
              <a:rPr dirty="0" lang="en-US" err="1" smtClean="0"/>
              <a:t>int</a:t>
            </a:r>
            <a:r>
              <a:rPr dirty="0" lang="en-US" smtClean="0"/>
              <a:t> drive(Engine mg){</a:t>
            </a:r>
          </a:p>
          <a:p>
            <a:pPr indent="0" marL="0">
              <a:buNone/>
            </a:pPr>
            <a:r>
              <a:rPr dirty="0" lang="en-US"/>
              <a:t>	</a:t>
            </a:r>
            <a:r>
              <a:rPr dirty="0" lang="en-US" smtClean="0"/>
              <a:t>	</a:t>
            </a:r>
          </a:p>
          <a:p>
            <a:pPr indent="0" marL="0">
              <a:buNone/>
            </a:pPr>
            <a:r>
              <a:rPr dirty="0" lang="en-US"/>
              <a:t>	</a:t>
            </a:r>
            <a:r>
              <a:rPr dirty="0" lang="en-US" smtClean="0"/>
              <a:t>	</a:t>
            </a:r>
            <a:r>
              <a:rPr dirty="0" lang="en-US" err="1" smtClean="0"/>
              <a:t>int</a:t>
            </a:r>
            <a:r>
              <a:rPr dirty="0" lang="en-US" smtClean="0"/>
              <a:t> </a:t>
            </a:r>
            <a:r>
              <a:rPr dirty="0" lang="en-US" err="1" smtClean="0"/>
              <a:t>i</a:t>
            </a:r>
            <a:r>
              <a:rPr dirty="0" lang="en-US" smtClean="0"/>
              <a:t> = </a:t>
            </a:r>
            <a:r>
              <a:rPr dirty="0" lang="en-US" err="1" smtClean="0"/>
              <a:t>mg.start</a:t>
            </a:r>
            <a:r>
              <a:rPr dirty="0" lang="en-US" smtClean="0"/>
              <a:t>();</a:t>
            </a:r>
          </a:p>
          <a:p>
            <a:pPr indent="0" marL="0">
              <a:buNone/>
            </a:pPr>
            <a:r>
              <a:rPr dirty="0" lang="en-US"/>
              <a:t>	</a:t>
            </a:r>
            <a:r>
              <a:rPr dirty="0" lang="en-US" smtClean="0"/>
              <a:t>	if(</a:t>
            </a:r>
            <a:r>
              <a:rPr dirty="0" lang="en-US" err="1" smtClean="0"/>
              <a:t>i</a:t>
            </a:r>
            <a:r>
              <a:rPr dirty="0" lang="en-US" smtClean="0"/>
              <a:t>==0){</a:t>
            </a:r>
            <a:r>
              <a:rPr dirty="0" lang="en-US"/>
              <a:t>	</a:t>
            </a:r>
            <a:r>
              <a:rPr dirty="0" lang="en-US" smtClean="0"/>
              <a:t>	{</a:t>
            </a:r>
          </a:p>
          <a:p>
            <a:pPr indent="0" marL="0">
              <a:buNone/>
            </a:pPr>
            <a:r>
              <a:rPr dirty="0" lang="en-US"/>
              <a:t>	</a:t>
            </a:r>
            <a:r>
              <a:rPr dirty="0" lang="en-US" smtClean="0"/>
              <a:t>	sop(“oops! Car failed to start, </a:t>
            </a:r>
            <a:r>
              <a:rPr dirty="0" lang="en-US" err="1" smtClean="0"/>
              <a:t>plz</a:t>
            </a:r>
            <a:r>
              <a:rPr dirty="0" lang="en-US" smtClean="0"/>
              <a:t> retry”);</a:t>
            </a:r>
          </a:p>
          <a:p>
            <a:pPr indent="0" marL="0">
              <a:buNone/>
            </a:pPr>
            <a:r>
              <a:rPr dirty="0" lang="en-US"/>
              <a:t>	</a:t>
            </a:r>
            <a:r>
              <a:rPr dirty="0" lang="en-US" smtClean="0"/>
              <a:t>	}else if(</a:t>
            </a:r>
            <a:r>
              <a:rPr dirty="0" lang="en-US" err="1" smtClean="0"/>
              <a:t>i</a:t>
            </a:r>
            <a:r>
              <a:rPr dirty="0" lang="en-US" smtClean="0"/>
              <a:t>==1){</a:t>
            </a:r>
          </a:p>
          <a:p>
            <a:pPr indent="0" marL="0">
              <a:buNone/>
            </a:pPr>
            <a:r>
              <a:rPr dirty="0" lang="en-US"/>
              <a:t>	</a:t>
            </a:r>
            <a:r>
              <a:rPr dirty="0" lang="en-US" smtClean="0"/>
              <a:t>	sop(“car started on automatic mode”);</a:t>
            </a:r>
          </a:p>
          <a:p>
            <a:pPr indent="0" marL="0">
              <a:buNone/>
            </a:pPr>
            <a:r>
              <a:rPr dirty="0" lang="en-US"/>
              <a:t>	</a:t>
            </a:r>
            <a:r>
              <a:rPr dirty="0" lang="en-US" smtClean="0"/>
              <a:t>	}else if(</a:t>
            </a:r>
            <a:r>
              <a:rPr dirty="0" lang="en-US" err="1" smtClean="0"/>
              <a:t>i</a:t>
            </a:r>
            <a:r>
              <a:rPr dirty="0" lang="en-US" smtClean="0"/>
              <a:t>==2){</a:t>
            </a:r>
          </a:p>
          <a:p>
            <a:pPr indent="0" marL="0">
              <a:buNone/>
            </a:pPr>
            <a:r>
              <a:rPr dirty="0" lang="en-US"/>
              <a:t>	</a:t>
            </a:r>
            <a:r>
              <a:rPr dirty="0" lang="en-US" smtClean="0"/>
              <a:t>	sop(“car started on manual mode”);</a:t>
            </a:r>
          </a:p>
          <a:p>
            <a:pPr indent="0" marL="0">
              <a:buNone/>
            </a:pPr>
            <a:r>
              <a:rPr dirty="0" lang="en-US"/>
              <a:t>	</a:t>
            </a:r>
            <a:r>
              <a:rPr dirty="0" lang="en-US" smtClean="0"/>
              <a:t>	</a:t>
            </a:r>
            <a:r>
              <a:rPr dirty="0" lang="en-US"/>
              <a:t>}</a:t>
            </a:r>
            <a:endParaRPr dirty="0" lang="en-US" smtClean="0"/>
          </a:p>
          <a:p>
            <a:pPr indent="0" marL="0">
              <a:buNone/>
            </a:pPr>
            <a:r>
              <a:rPr dirty="0" lang="en-US" smtClean="0"/>
              <a:t>	}</a:t>
            </a:r>
          </a:p>
          <a:p>
            <a:pPr indent="0" marL="0">
              <a:buNone/>
            </a:pPr>
            <a:r>
              <a:rPr dirty="0" lang="en-US" smtClean="0"/>
              <a:t>}</a:t>
            </a:r>
          </a:p>
          <a:p>
            <a:pPr indent="0" marL="0">
              <a:buNone/>
            </a:pPr>
            <a:r>
              <a:rPr dirty="0" lang="en-US" smtClean="0"/>
              <a:t>Class </a:t>
            </a:r>
            <a:r>
              <a:rPr dirty="0" lang="en-US" err="1" smtClean="0"/>
              <a:t>FailuerMockEngine</a:t>
            </a:r>
            <a:r>
              <a:rPr dirty="0" lang="en-US" smtClean="0"/>
              <a:t> extends Engine{</a:t>
            </a:r>
          </a:p>
          <a:p>
            <a:pPr indent="0" marL="0">
              <a:buNone/>
            </a:pPr>
            <a:r>
              <a:rPr dirty="0" lang="en-US"/>
              <a:t>	</a:t>
            </a:r>
            <a:r>
              <a:rPr dirty="0" lang="en-US" smtClean="0"/>
              <a:t>public </a:t>
            </a:r>
            <a:r>
              <a:rPr dirty="0" lang="en-US" err="1" smtClean="0"/>
              <a:t>int</a:t>
            </a:r>
            <a:r>
              <a:rPr dirty="0" lang="en-US" smtClean="0"/>
              <a:t> start(){</a:t>
            </a:r>
          </a:p>
          <a:p>
            <a:pPr indent="0" marL="0">
              <a:buNone/>
            </a:pPr>
            <a:r>
              <a:rPr dirty="0" lang="en-US"/>
              <a:t>	</a:t>
            </a:r>
            <a:r>
              <a:rPr dirty="0" lang="en-US" smtClean="0"/>
              <a:t>	return 0;</a:t>
            </a:r>
          </a:p>
          <a:p>
            <a:pPr indent="0" marL="0">
              <a:buNone/>
            </a:pPr>
            <a:r>
              <a:rPr dirty="0" lang="en-US"/>
              <a:t>	</a:t>
            </a:r>
            <a:r>
              <a:rPr dirty="0" lang="en-US" smtClean="0"/>
              <a:t>}</a:t>
            </a:r>
          </a:p>
          <a:p>
            <a:pPr indent="0" marL="0">
              <a:buNone/>
            </a:pPr>
            <a:endParaRPr dirty="0" lang="en-US" smtClean="0"/>
          </a:p>
          <a:p>
            <a:pPr indent="0" marL="0">
              <a:buNone/>
            </a:pPr>
            <a:r>
              <a:rPr dirty="0" lang="en-US" smtClean="0"/>
              <a:t>}</a:t>
            </a:r>
          </a:p>
          <a:p>
            <a:pPr indent="0" marL="0">
              <a:buNone/>
            </a:pPr>
            <a:r>
              <a:rPr dirty="0" lang="en-US"/>
              <a:t>Class </a:t>
            </a:r>
            <a:r>
              <a:rPr dirty="0" lang="en-US" err="1" smtClean="0"/>
              <a:t>AutomaticMockEngine</a:t>
            </a:r>
            <a:r>
              <a:rPr dirty="0" lang="en-US" smtClean="0"/>
              <a:t> </a:t>
            </a:r>
            <a:r>
              <a:rPr dirty="0" lang="en-US"/>
              <a:t>extends Engine{</a:t>
            </a:r>
          </a:p>
          <a:p>
            <a:pPr indent="0" marL="0">
              <a:buNone/>
            </a:pPr>
            <a:r>
              <a:rPr dirty="0" lang="en-US"/>
              <a:t>	public </a:t>
            </a:r>
            <a:r>
              <a:rPr dirty="0" lang="en-US" err="1"/>
              <a:t>int</a:t>
            </a:r>
            <a:r>
              <a:rPr dirty="0" lang="en-US"/>
              <a:t> start(){</a:t>
            </a:r>
          </a:p>
          <a:p>
            <a:pPr indent="0" marL="0">
              <a:buNone/>
            </a:pPr>
            <a:r>
              <a:rPr dirty="0" lang="en-US"/>
              <a:t>		return </a:t>
            </a:r>
            <a:r>
              <a:rPr dirty="0" lang="en-US" smtClean="0"/>
              <a:t>1:</a:t>
            </a:r>
            <a:endParaRPr dirty="0" lang="en-US"/>
          </a:p>
          <a:p>
            <a:pPr indent="0" marL="0">
              <a:buNone/>
            </a:pPr>
            <a:r>
              <a:rPr dirty="0" lang="en-US"/>
              <a:t>	}</a:t>
            </a:r>
          </a:p>
          <a:p>
            <a:pPr indent="0" marL="0">
              <a:buNone/>
            </a:pPr>
            <a:endParaRPr dirty="0" lang="en-US"/>
          </a:p>
          <a:p>
            <a:pPr indent="0" marL="0">
              <a:buNone/>
            </a:pPr>
            <a:r>
              <a:rPr dirty="0" lang="en-US"/>
              <a:t>}</a:t>
            </a:r>
          </a:p>
          <a:p>
            <a:pPr indent="0" marL="0">
              <a:buNone/>
            </a:pPr>
            <a:endParaRPr dirty="0" lang="en-US" smtClean="0"/>
          </a:p>
          <a:p>
            <a:pPr indent="0" marL="0">
              <a:buNone/>
            </a:pPr>
            <a:r>
              <a:rPr dirty="0" lang="en-US"/>
              <a:t>Class </a:t>
            </a:r>
            <a:r>
              <a:rPr dirty="0" lang="en-US" err="1" smtClean="0"/>
              <a:t>ManualMockEngine</a:t>
            </a:r>
            <a:r>
              <a:rPr dirty="0" lang="en-US" smtClean="0"/>
              <a:t> </a:t>
            </a:r>
            <a:r>
              <a:rPr dirty="0" lang="en-US"/>
              <a:t>extends Engine{</a:t>
            </a:r>
          </a:p>
          <a:p>
            <a:pPr indent="0" marL="0">
              <a:buNone/>
            </a:pPr>
            <a:r>
              <a:rPr dirty="0" lang="en-US"/>
              <a:t>	public </a:t>
            </a:r>
            <a:r>
              <a:rPr dirty="0" lang="en-US" err="1"/>
              <a:t>int</a:t>
            </a:r>
            <a:r>
              <a:rPr dirty="0" lang="en-US"/>
              <a:t> start(){</a:t>
            </a:r>
          </a:p>
          <a:p>
            <a:pPr indent="0" marL="0">
              <a:buNone/>
            </a:pPr>
            <a:r>
              <a:rPr dirty="0" lang="en-US"/>
              <a:t>		return </a:t>
            </a:r>
            <a:r>
              <a:rPr dirty="0" lang="en-US" smtClean="0"/>
              <a:t>2;</a:t>
            </a:r>
            <a:endParaRPr dirty="0" lang="en-US"/>
          </a:p>
          <a:p>
            <a:pPr indent="0" marL="0">
              <a:buNone/>
            </a:pPr>
            <a:r>
              <a:rPr dirty="0" lang="en-US"/>
              <a:t>	}</a:t>
            </a:r>
          </a:p>
          <a:p>
            <a:pPr indent="0" marL="0">
              <a:buNone/>
            </a:pPr>
            <a:endParaRPr dirty="0" lang="en-US"/>
          </a:p>
          <a:p>
            <a:pPr indent="0" marL="0">
              <a:buNone/>
            </a:pPr>
            <a:r>
              <a:rPr dirty="0" lang="en-US" smtClean="0"/>
              <a:t>}</a:t>
            </a:r>
          </a:p>
          <a:p>
            <a:pPr indent="0" marL="0">
              <a:buNone/>
            </a:pPr>
            <a:r>
              <a:rPr dirty="0" lang="en-US" smtClean="0"/>
              <a:t>Class </a:t>
            </a:r>
            <a:r>
              <a:rPr dirty="0" lang="en-US" err="1" smtClean="0"/>
              <a:t>maindemo</a:t>
            </a:r>
            <a:r>
              <a:rPr dirty="0" lang="en-US" smtClean="0"/>
              <a:t>{</a:t>
            </a:r>
          </a:p>
          <a:p>
            <a:pPr indent="0" marL="0">
              <a:buNone/>
            </a:pPr>
            <a:r>
              <a:rPr dirty="0" lang="en-US" smtClean="0"/>
              <a:t>Public static void main(</a:t>
            </a:r>
            <a:r>
              <a:rPr dirty="0" lang="en-US" err="1" smtClean="0"/>
              <a:t>Stirng</a:t>
            </a:r>
            <a:r>
              <a:rPr dirty="0" lang="en-US" smtClean="0"/>
              <a:t>[] </a:t>
            </a:r>
            <a:r>
              <a:rPr dirty="0" lang="en-US" err="1" smtClean="0"/>
              <a:t>args</a:t>
            </a:r>
            <a:r>
              <a:rPr dirty="0" lang="en-US" smtClean="0"/>
              <a:t>)</a:t>
            </a:r>
          </a:p>
          <a:p>
            <a:pPr indent="0" marL="0">
              <a:buNone/>
            </a:pPr>
            <a:r>
              <a:rPr dirty="0" lang="en-US" smtClean="0"/>
              <a:t>{</a:t>
            </a:r>
          </a:p>
          <a:p>
            <a:pPr indent="0" marL="0">
              <a:buNone/>
            </a:pPr>
            <a:r>
              <a:rPr dirty="0" lang="en-US" smtClean="0"/>
              <a:t>	Engine e = new </a:t>
            </a:r>
            <a:r>
              <a:rPr dirty="0" lang="en-US" err="1" smtClean="0"/>
              <a:t>FailurMockEngine</a:t>
            </a:r>
            <a:r>
              <a:rPr dirty="0" lang="en-US" smtClean="0"/>
              <a:t>();</a:t>
            </a:r>
          </a:p>
          <a:p>
            <a:pPr indent="0" marL="0">
              <a:buNone/>
            </a:pPr>
            <a:r>
              <a:rPr dirty="0" lang="en-US"/>
              <a:t>		</a:t>
            </a:r>
            <a:endParaRPr dirty="0" lang="en-US" smtClean="0"/>
          </a:p>
          <a:p>
            <a:pPr indent="0" marL="0">
              <a:buNone/>
            </a:pPr>
            <a:r>
              <a:rPr dirty="0" lang="en-US" smtClean="0"/>
              <a:t>}</a:t>
            </a:r>
          </a:p>
          <a:p>
            <a:pPr indent="0" marL="0">
              <a:buNone/>
            </a:pPr>
            <a:r>
              <a:rPr dirty="0" lang="en-US"/>
              <a:t>}</a:t>
            </a:r>
          </a:p>
          <a:p>
            <a:pPr indent="0" marL="0">
              <a:buNone/>
            </a:pPr>
            <a:endParaRPr dirty="0" lang="en-US" smtClean="0"/>
          </a:p>
        </p:txBody>
      </p:sp>
      <p:sp>
        <p:nvSpPr>
          <p:cNvPr id="104865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498" name=""/>
        <p:cNvGrpSpPr/>
        <p:nvPr/>
      </p:nvGrpSpPr>
      <p:grpSpPr>
        <a:xfrm>
          <a:off x="0" y="0"/>
          <a:ext cx="0" cy="0"/>
          <a:chOff x="0" y="0"/>
          <a:chExt cx="0" cy="0"/>
        </a:xfrm>
      </p:grpSpPr>
      <p:sp>
        <p:nvSpPr>
          <p:cNvPr id="1049088" name="Title 1"/>
          <p:cNvSpPr>
            <a:spLocks noGrp="1"/>
          </p:cNvSpPr>
          <p:nvPr>
            <p:ph type="title"/>
          </p:nvPr>
        </p:nvSpPr>
        <p:spPr>
          <a:xfrm>
            <a:off x="457200" y="0"/>
            <a:ext cx="8229600" cy="457200"/>
          </a:xfrm>
        </p:spPr>
        <p:txBody>
          <a:bodyPr>
            <a:normAutofit fontScale="90000"/>
          </a:bodyPr>
          <a:p>
            <a:r>
              <a:rPr dirty="0" lang="en-US" smtClean="0">
                <a:solidFill>
                  <a:srgbClr val="FF0000"/>
                </a:solidFill>
              </a:rPr>
              <a:t>Spring 94,95,96,97,98 </a:t>
            </a:r>
            <a:endParaRPr dirty="0" lang="en-US">
              <a:solidFill>
                <a:srgbClr val="FF0000"/>
              </a:solidFill>
            </a:endParaRPr>
          </a:p>
        </p:txBody>
      </p:sp>
      <p:sp>
        <p:nvSpPr>
          <p:cNvPr id="1049089" name="Content Placeholder 2"/>
          <p:cNvSpPr>
            <a:spLocks noGrp="1"/>
          </p:cNvSpPr>
          <p:nvPr>
            <p:ph idx="1"/>
          </p:nvPr>
        </p:nvSpPr>
        <p:spPr>
          <a:xfrm>
            <a:off x="28432" y="443552"/>
            <a:ext cx="9115567" cy="6400800"/>
          </a:xfrm>
        </p:spPr>
        <p:txBody>
          <a:bodyPr>
            <a:normAutofit fontScale="82143" lnSpcReduction="20000"/>
          </a:bodyPr>
          <a:p>
            <a:r>
              <a:rPr dirty="0" lang="en-US" smtClean="0"/>
              <a:t>While developing a project there are so many requirements are there which will happen after deployment and some has to happen before the deployment.</a:t>
            </a:r>
          </a:p>
          <a:p>
            <a:r>
              <a:rPr dirty="0" lang="en-US" smtClean="0"/>
              <a:t>Actually in project every task depends on object there are some situations where we can using empty object to accomplish the task, but there are some situation without additional data we can not perform the task.</a:t>
            </a:r>
          </a:p>
          <a:p>
            <a:r>
              <a:rPr dirty="0" lang="en-US" smtClean="0"/>
              <a:t>Before use that object we have to manually add the data and give to the programmer to use it. Means before using that object if we want to perform some operation we can do using the </a:t>
            </a:r>
            <a:r>
              <a:rPr dirty="0" lang="en-US" err="1" smtClean="0"/>
              <a:t>postProcesser</a:t>
            </a:r>
            <a:r>
              <a:rPr dirty="0" lang="en-US" smtClean="0"/>
              <a:t> concept.</a:t>
            </a:r>
          </a:p>
          <a:p>
            <a:r>
              <a:rPr dirty="0" lang="en-US" smtClean="0"/>
              <a:t>Spring has provided below concept which help us to do custom manipulation into Object or Beanfactory.</a:t>
            </a:r>
          </a:p>
          <a:p>
            <a:r>
              <a:rPr dirty="0" lang="en-US" err="1" smtClean="0">
                <a:solidFill>
                  <a:srgbClr val="FF0000"/>
                </a:solidFill>
              </a:rPr>
              <a:t>postProcesser</a:t>
            </a:r>
            <a:r>
              <a:rPr dirty="0" lang="en-US" smtClean="0">
                <a:solidFill>
                  <a:srgbClr val="FF0000"/>
                </a:solidFill>
              </a:rPr>
              <a:t> : After creating an object and before use that object to performing some operation called as </a:t>
            </a:r>
            <a:r>
              <a:rPr dirty="0" lang="en-US" err="1" smtClean="0">
                <a:solidFill>
                  <a:srgbClr val="FF0000"/>
                </a:solidFill>
              </a:rPr>
              <a:t>postProcesser</a:t>
            </a:r>
            <a:r>
              <a:rPr dirty="0" lang="en-US" smtClean="0">
                <a:solidFill>
                  <a:srgbClr val="FF0000"/>
                </a:solidFill>
              </a:rPr>
              <a:t> work.</a:t>
            </a:r>
            <a:endParaRPr dirty="0" lang="en-US">
              <a:solidFill>
                <a:srgbClr val="FF0000"/>
              </a:solidFill>
            </a:endParaRPr>
          </a:p>
          <a:p>
            <a:pPr lvl="1"/>
            <a:r>
              <a:rPr dirty="0" lang="en-US" err="1">
                <a:solidFill>
                  <a:srgbClr val="FF0000"/>
                </a:solidFill>
              </a:rPr>
              <a:t>BeanFactoryPostProcesser</a:t>
            </a:r>
            <a:endParaRPr dirty="0" lang="en-US">
              <a:solidFill>
                <a:srgbClr val="FF0000"/>
              </a:solidFill>
            </a:endParaRPr>
          </a:p>
          <a:p>
            <a:pPr lvl="1"/>
            <a:r>
              <a:rPr dirty="0" lang="en-US" err="1" smtClean="0">
                <a:solidFill>
                  <a:srgbClr val="FF0000"/>
                </a:solidFill>
              </a:rPr>
              <a:t>BeanPostProcesser</a:t>
            </a:r>
            <a:endParaRPr dirty="0" lang="en-US" smtClean="0">
              <a:solidFill>
                <a:srgbClr val="FF0000"/>
              </a:solidFill>
            </a:endParaRPr>
          </a:p>
          <a:p>
            <a:pPr indent="-457200" marL="514350"/>
            <a:endParaRPr dirty="0" lang="en-US"/>
          </a:p>
          <a:p>
            <a:pPr indent="0" marL="57150">
              <a:buNone/>
            </a:pPr>
            <a:endParaRPr dirty="0" lang="en-US"/>
          </a:p>
          <a:p>
            <a:endParaRPr dirty="0" lang="en-US"/>
          </a:p>
        </p:txBody>
      </p:sp>
      <p:sp>
        <p:nvSpPr>
          <p:cNvPr id="104909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49091" name="Content Placeholder 2"/>
          <p:cNvSpPr>
            <a:spLocks noGrp="1"/>
          </p:cNvSpPr>
          <p:nvPr>
            <p:ph idx="1"/>
          </p:nvPr>
        </p:nvSpPr>
        <p:spPr>
          <a:xfrm>
            <a:off x="0" y="0"/>
            <a:ext cx="9144000" cy="6858000"/>
          </a:xfrm>
        </p:spPr>
        <p:txBody>
          <a:bodyPr/>
          <a:p>
            <a:r>
              <a:rPr dirty="0" lang="en-US" err="1" smtClean="0">
                <a:solidFill>
                  <a:srgbClr val="FF0000"/>
                </a:solidFill>
              </a:rPr>
              <a:t>BeanFactoryPostProcesser</a:t>
            </a:r>
            <a:r>
              <a:rPr dirty="0" lang="en-US" smtClean="0"/>
              <a:t>:</a:t>
            </a:r>
          </a:p>
          <a:p>
            <a:pPr lvl="1"/>
            <a:r>
              <a:rPr dirty="0" lang="en-US" smtClean="0"/>
              <a:t>Using BeanFactory we will create an IOC container which contains numbers of beans.</a:t>
            </a:r>
          </a:p>
          <a:p>
            <a:pPr lvl="1"/>
            <a:r>
              <a:rPr dirty="0" lang="en-US" smtClean="0"/>
              <a:t>But there are some situation before using that IOC container , if we want to perform the some additional configuration on IOC container then we can do using </a:t>
            </a:r>
            <a:r>
              <a:rPr dirty="0" lang="en-US" err="1" smtClean="0"/>
              <a:t>BeanFactoryPostProcesser</a:t>
            </a:r>
            <a:r>
              <a:rPr dirty="0" lang="en-US" smtClean="0"/>
              <a:t>.</a:t>
            </a:r>
          </a:p>
          <a:p>
            <a:r>
              <a:rPr dirty="0" lang="en-US" err="1" smtClean="0">
                <a:solidFill>
                  <a:srgbClr val="FF0000"/>
                </a:solidFill>
              </a:rPr>
              <a:t>BeanPostProcesser</a:t>
            </a:r>
            <a:r>
              <a:rPr dirty="0" lang="en-US" smtClean="0"/>
              <a:t>:</a:t>
            </a:r>
          </a:p>
          <a:p>
            <a:pPr lvl="1"/>
            <a:r>
              <a:rPr dirty="0" lang="en-US" smtClean="0"/>
              <a:t>One bean represent one object, when we call </a:t>
            </a:r>
            <a:r>
              <a:rPr dirty="0" lang="en-US" err="1" smtClean="0"/>
              <a:t>getBean</a:t>
            </a:r>
            <a:r>
              <a:rPr dirty="0" lang="en-US" smtClean="0"/>
              <a:t> method then we will get the corresponding bean object but before use that object if we want to perform some operation then we can use </a:t>
            </a:r>
            <a:r>
              <a:rPr dirty="0" lang="en-US" err="1" smtClean="0"/>
              <a:t>BeanPostProcesser</a:t>
            </a:r>
            <a:r>
              <a:rPr dirty="0" lang="en-US"/>
              <a:t> </a:t>
            </a:r>
            <a:r>
              <a:rPr dirty="0" lang="en-US" smtClean="0"/>
              <a:t>to add the extra behavior to the object.</a:t>
            </a:r>
            <a:endParaRPr dirty="0" lang="en-US"/>
          </a:p>
        </p:txBody>
      </p:sp>
      <p:sp>
        <p:nvSpPr>
          <p:cNvPr id="104909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500" name=""/>
        <p:cNvGrpSpPr/>
        <p:nvPr/>
      </p:nvGrpSpPr>
      <p:grpSpPr>
        <a:xfrm>
          <a:off x="0" y="0"/>
          <a:ext cx="0" cy="0"/>
          <a:chOff x="0" y="0"/>
          <a:chExt cx="0" cy="0"/>
        </a:xfrm>
      </p:grpSpPr>
      <p:sp>
        <p:nvSpPr>
          <p:cNvPr id="1049093" name="Content Placeholder 2"/>
          <p:cNvSpPr>
            <a:spLocks noGrp="1"/>
          </p:cNvSpPr>
          <p:nvPr>
            <p:ph idx="1"/>
          </p:nvPr>
        </p:nvSpPr>
        <p:spPr>
          <a:xfrm>
            <a:off x="0" y="0"/>
            <a:ext cx="9144000" cy="6858000"/>
          </a:xfrm>
        </p:spPr>
        <p:txBody>
          <a:bodyPr>
            <a:normAutofit fontScale="58333" lnSpcReduction="20000"/>
          </a:bodyPr>
          <a:p>
            <a:r>
              <a:rPr dirty="0" lang="en-US" smtClean="0"/>
              <a:t>Bug handler process</a:t>
            </a:r>
          </a:p>
          <a:p>
            <a:r>
              <a:rPr dirty="0" lang="en-US" smtClean="0"/>
              <a:t>States of the bugs</a:t>
            </a:r>
          </a:p>
          <a:p>
            <a:pPr lvl="1"/>
            <a:r>
              <a:rPr dirty="0" lang="en-US" smtClean="0">
                <a:solidFill>
                  <a:srgbClr val="FF0000"/>
                </a:solidFill>
              </a:rPr>
              <a:t>Open:</a:t>
            </a:r>
          </a:p>
          <a:p>
            <a:pPr lvl="2"/>
            <a:r>
              <a:rPr dirty="0" lang="en-US" smtClean="0">
                <a:solidFill>
                  <a:srgbClr val="FF0000"/>
                </a:solidFill>
              </a:rPr>
              <a:t>When bugs encounter into the project then the state of the bugs is open or new.</a:t>
            </a:r>
          </a:p>
          <a:p>
            <a:pPr lvl="1"/>
            <a:r>
              <a:rPr dirty="0" lang="en-US">
                <a:solidFill>
                  <a:srgbClr val="FF0000"/>
                </a:solidFill>
              </a:rPr>
              <a:t>Not </a:t>
            </a:r>
            <a:r>
              <a:rPr dirty="0" lang="en-US" smtClean="0">
                <a:solidFill>
                  <a:srgbClr val="FF0000"/>
                </a:solidFill>
              </a:rPr>
              <a:t>producible :</a:t>
            </a:r>
          </a:p>
          <a:p>
            <a:pPr lvl="2"/>
            <a:r>
              <a:rPr dirty="0" lang="en-US" smtClean="0">
                <a:solidFill>
                  <a:srgbClr val="FF0000"/>
                </a:solidFill>
              </a:rPr>
              <a:t>If bugs are not resolvable then that state is called not producible.</a:t>
            </a:r>
            <a:endParaRPr dirty="0" lang="en-US">
              <a:solidFill>
                <a:srgbClr val="FF0000"/>
              </a:solidFill>
            </a:endParaRPr>
          </a:p>
          <a:p>
            <a:pPr lvl="1"/>
            <a:r>
              <a:rPr dirty="0" lang="en-US" smtClean="0">
                <a:solidFill>
                  <a:srgbClr val="FF0000"/>
                </a:solidFill>
              </a:rPr>
              <a:t>Not a bug</a:t>
            </a:r>
          </a:p>
          <a:p>
            <a:pPr lvl="2"/>
            <a:r>
              <a:rPr dirty="0" lang="en-US" smtClean="0">
                <a:solidFill>
                  <a:srgbClr val="FF0000"/>
                </a:solidFill>
              </a:rPr>
              <a:t>While deploying the project into QA </a:t>
            </a:r>
            <a:r>
              <a:rPr dirty="0" lang="en-US" err="1" smtClean="0">
                <a:solidFill>
                  <a:srgbClr val="FF0000"/>
                </a:solidFill>
              </a:rPr>
              <a:t>env</a:t>
            </a:r>
            <a:r>
              <a:rPr dirty="0" lang="en-US" smtClean="0">
                <a:solidFill>
                  <a:srgbClr val="FF0000"/>
                </a:solidFill>
              </a:rPr>
              <a:t>. There are several problems may encounter, some of them platform comparability , database related issued which is not known to the taster, so without verifying  they may raise a bugs. </a:t>
            </a:r>
          </a:p>
          <a:p>
            <a:pPr lvl="2"/>
            <a:r>
              <a:rPr dirty="0" lang="en-US" smtClean="0">
                <a:solidFill>
                  <a:srgbClr val="FF0000"/>
                </a:solidFill>
              </a:rPr>
              <a:t>So after verification developer going to state that it’s not a bug.</a:t>
            </a:r>
          </a:p>
          <a:p>
            <a:pPr lvl="1"/>
            <a:r>
              <a:rPr dirty="0" lang="en-US" smtClean="0">
                <a:solidFill>
                  <a:srgbClr val="FF0000"/>
                </a:solidFill>
              </a:rPr>
              <a:t>Fixed</a:t>
            </a:r>
          </a:p>
          <a:p>
            <a:pPr lvl="2"/>
            <a:r>
              <a:rPr dirty="0" lang="en-US" smtClean="0">
                <a:solidFill>
                  <a:srgbClr val="FF0000"/>
                </a:solidFill>
              </a:rPr>
              <a:t>One the bug has been fixed then that state called as fixed state.</a:t>
            </a:r>
          </a:p>
          <a:p>
            <a:pPr lvl="1"/>
            <a:r>
              <a:rPr dirty="0" lang="en-US" smtClean="0">
                <a:solidFill>
                  <a:srgbClr val="FF0000"/>
                </a:solidFill>
              </a:rPr>
              <a:t>Verified</a:t>
            </a:r>
          </a:p>
          <a:p>
            <a:pPr lvl="2"/>
            <a:r>
              <a:rPr dirty="0" lang="en-US" smtClean="0">
                <a:solidFill>
                  <a:srgbClr val="FF0000"/>
                </a:solidFill>
              </a:rPr>
              <a:t>Before fixing the bugs developer has  to check its really bugs or not, then only they going fix .</a:t>
            </a:r>
          </a:p>
          <a:p>
            <a:pPr lvl="1"/>
            <a:r>
              <a:rPr dirty="0" lang="en-US" smtClean="0">
                <a:solidFill>
                  <a:srgbClr val="FF0000"/>
                </a:solidFill>
              </a:rPr>
              <a:t>Closed</a:t>
            </a:r>
          </a:p>
          <a:p>
            <a:pPr lvl="2"/>
            <a:r>
              <a:rPr dirty="0" lang="en-US" smtClean="0">
                <a:solidFill>
                  <a:srgbClr val="FF0000"/>
                </a:solidFill>
              </a:rPr>
              <a:t>Once the bug has been resolved </a:t>
            </a:r>
            <a:r>
              <a:rPr dirty="0" lang="en-US">
                <a:solidFill>
                  <a:srgbClr val="FF0000"/>
                </a:solidFill>
              </a:rPr>
              <a:t> </a:t>
            </a:r>
            <a:r>
              <a:rPr dirty="0" lang="en-US" smtClean="0">
                <a:solidFill>
                  <a:srgbClr val="FF0000"/>
                </a:solidFill>
              </a:rPr>
              <a:t>then  tester will check bug has been fixed or not and once they got clarification then they will  state that bug closed state. </a:t>
            </a:r>
          </a:p>
          <a:p>
            <a:pPr lvl="1"/>
            <a:endParaRPr dirty="0" lang="en-US" smtClean="0">
              <a:solidFill>
                <a:srgbClr val="FF0000"/>
              </a:solidFill>
            </a:endParaRPr>
          </a:p>
          <a:p>
            <a:r>
              <a:rPr dirty="0" lang="en-US" smtClean="0">
                <a:solidFill>
                  <a:srgbClr val="FF0000"/>
                </a:solidFill>
              </a:rPr>
              <a:t>How to deploy the project into Quality assurance environment?</a:t>
            </a:r>
          </a:p>
          <a:p>
            <a:pPr lvl="1"/>
            <a:r>
              <a:rPr dirty="0" lang="en-US" smtClean="0"/>
              <a:t>Developer don’t have authority to deploy the project in QA environment.</a:t>
            </a:r>
          </a:p>
          <a:p>
            <a:pPr lvl="1"/>
            <a:r>
              <a:rPr dirty="0" lang="en-US" smtClean="0"/>
              <a:t>One of the QA engineer only can deploy the project into QA </a:t>
            </a:r>
            <a:r>
              <a:rPr dirty="0" lang="en-US" err="1" smtClean="0"/>
              <a:t>Env</a:t>
            </a:r>
            <a:r>
              <a:rPr dirty="0" lang="en-US" smtClean="0"/>
              <a:t>. But QA engineer has to follow some sort of procedure while deployment.</a:t>
            </a:r>
          </a:p>
          <a:p>
            <a:pPr lvl="1"/>
            <a:endParaRPr dirty="0" lang="en-US" smtClean="0"/>
          </a:p>
          <a:p>
            <a:r>
              <a:rPr dirty="0" lang="en-US">
                <a:solidFill>
                  <a:srgbClr val="FF0000"/>
                </a:solidFill>
              </a:rPr>
              <a:t>W</a:t>
            </a:r>
            <a:r>
              <a:rPr dirty="0" lang="en-US" smtClean="0">
                <a:solidFill>
                  <a:srgbClr val="FF0000"/>
                </a:solidFill>
              </a:rPr>
              <a:t>hat are the problems when project deployed by the developers ?</a:t>
            </a:r>
          </a:p>
          <a:p>
            <a:pPr lvl="1"/>
            <a:r>
              <a:rPr dirty="0" lang="en-US" smtClean="0"/>
              <a:t>Given a chance developer can deploy a project into QA </a:t>
            </a:r>
            <a:r>
              <a:rPr dirty="0" lang="en-US" err="1" smtClean="0"/>
              <a:t>Env</a:t>
            </a:r>
            <a:r>
              <a:rPr dirty="0" lang="en-US" smtClean="0"/>
              <a:t>. But its security bridge.</a:t>
            </a:r>
          </a:p>
          <a:p>
            <a:pPr lvl="1"/>
            <a:r>
              <a:rPr dirty="0" lang="en-US" smtClean="0"/>
              <a:t>While testing an application if a module encountering more bugs then developer can easily can modify the code and update into the SVN repository. Again there are no. of problems are their. </a:t>
            </a:r>
          </a:p>
        </p:txBody>
      </p:sp>
      <p:sp>
        <p:nvSpPr>
          <p:cNvPr id="104909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501" name=""/>
        <p:cNvGrpSpPr/>
        <p:nvPr/>
      </p:nvGrpSpPr>
      <p:grpSpPr>
        <a:xfrm>
          <a:off x="0" y="0"/>
          <a:ext cx="0" cy="0"/>
          <a:chOff x="0" y="0"/>
          <a:chExt cx="0" cy="0"/>
        </a:xfrm>
      </p:grpSpPr>
      <p:sp>
        <p:nvSpPr>
          <p:cNvPr id="1049095" name="Content Placeholder 2"/>
          <p:cNvSpPr>
            <a:spLocks noGrp="1"/>
          </p:cNvSpPr>
          <p:nvPr>
            <p:ph idx="1"/>
          </p:nvPr>
        </p:nvSpPr>
        <p:spPr>
          <a:xfrm>
            <a:off x="0" y="0"/>
            <a:ext cx="9144000" cy="6858000"/>
          </a:xfrm>
        </p:spPr>
        <p:txBody>
          <a:bodyPr>
            <a:normAutofit fontScale="78571" lnSpcReduction="20000"/>
          </a:bodyPr>
          <a:p>
            <a:r>
              <a:rPr dirty="0" lang="en-US">
                <a:solidFill>
                  <a:srgbClr val="FF0000"/>
                </a:solidFill>
              </a:rPr>
              <a:t>What are the reasons developer will not get permission to  access the QA </a:t>
            </a:r>
            <a:r>
              <a:rPr dirty="0" lang="en-US" err="1">
                <a:solidFill>
                  <a:srgbClr val="FF0000"/>
                </a:solidFill>
              </a:rPr>
              <a:t>Evn</a:t>
            </a:r>
            <a:r>
              <a:rPr dirty="0" lang="en-US" smtClean="0">
                <a:solidFill>
                  <a:srgbClr val="FF0000"/>
                </a:solidFill>
              </a:rPr>
              <a:t>.?</a:t>
            </a:r>
          </a:p>
          <a:p>
            <a:pPr lvl="1"/>
            <a:r>
              <a:rPr dirty="0" lang="en-US" smtClean="0"/>
              <a:t>The project has been developed by the developer then they don’t want more bugs encounter into the application, if more bugs are encountering then developer may can modify the code easily, if he has authentication permissions.</a:t>
            </a:r>
          </a:p>
          <a:p>
            <a:pPr lvl="1"/>
            <a:r>
              <a:rPr dirty="0" lang="en-US" smtClean="0"/>
              <a:t>A application contains bunch of classes and these are interconnected with each other, so one class change will going to affect whole application.</a:t>
            </a:r>
          </a:p>
          <a:p>
            <a:pPr lvl="1"/>
            <a:r>
              <a:rPr dirty="0" lang="en-US" smtClean="0"/>
              <a:t>Without considering other classes if developer modify one class which collapse whole application.</a:t>
            </a:r>
            <a:endParaRPr dirty="0" lang="en-US"/>
          </a:p>
          <a:p>
            <a:r>
              <a:rPr dirty="0" lang="en-US">
                <a:solidFill>
                  <a:srgbClr val="FF0000"/>
                </a:solidFill>
              </a:rPr>
              <a:t>What are the  drawbacks when we provide installment procedure by document</a:t>
            </a:r>
            <a:r>
              <a:rPr dirty="0" lang="en-US" smtClean="0">
                <a:solidFill>
                  <a:srgbClr val="FF0000"/>
                </a:solidFill>
              </a:rPr>
              <a:t>?</a:t>
            </a:r>
          </a:p>
          <a:p>
            <a:pPr lvl="1"/>
            <a:r>
              <a:rPr dirty="0" lang="en-US" smtClean="0"/>
              <a:t>Actually developer never get a chance to deploy the project into the QA </a:t>
            </a:r>
            <a:r>
              <a:rPr dirty="0" lang="en-US" err="1" smtClean="0"/>
              <a:t>env</a:t>
            </a:r>
            <a:r>
              <a:rPr dirty="0" lang="en-US" smtClean="0"/>
              <a:t>. But QA people also unable to deploy the project </a:t>
            </a:r>
            <a:r>
              <a:rPr dirty="0" lang="en-US" err="1" smtClean="0"/>
              <a:t>bz</a:t>
            </a:r>
            <a:r>
              <a:rPr dirty="0" lang="en-US" smtClean="0"/>
              <a:t> they don’t have any idea about how to deploy a project.</a:t>
            </a:r>
          </a:p>
          <a:p>
            <a:pPr lvl="1"/>
            <a:r>
              <a:rPr dirty="0" lang="en-US" smtClean="0"/>
              <a:t>It developer job to prepares document which clearly stated that how to deploy the project, how to checkout the code from SVN repository, how to configure the server and several things.</a:t>
            </a:r>
          </a:p>
          <a:p>
            <a:pPr lvl="1"/>
            <a:r>
              <a:rPr dirty="0" lang="en-US" smtClean="0"/>
              <a:t>But it is very hard to QA people to  follow the document and perform the deployment procedure. Its time consuming process and they may encounters some problems…..</a:t>
            </a:r>
          </a:p>
          <a:p>
            <a:pPr lvl="1"/>
            <a:endParaRPr dirty="0" lang="en-US"/>
          </a:p>
          <a:p>
            <a:endParaRPr dirty="0" lang="en-US"/>
          </a:p>
        </p:txBody>
      </p:sp>
      <p:sp>
        <p:nvSpPr>
          <p:cNvPr id="104909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49097" name="Content Placeholder 2"/>
          <p:cNvSpPr>
            <a:spLocks noGrp="1"/>
          </p:cNvSpPr>
          <p:nvPr>
            <p:ph idx="1"/>
          </p:nvPr>
        </p:nvSpPr>
        <p:spPr>
          <a:xfrm>
            <a:off x="0" y="0"/>
            <a:ext cx="9144000" cy="6858000"/>
          </a:xfrm>
        </p:spPr>
        <p:txBody>
          <a:bodyPr>
            <a:normAutofit fontScale="66667" lnSpcReduction="20000"/>
          </a:bodyPr>
          <a:p>
            <a:r>
              <a:rPr dirty="0" lang="en-US" smtClean="0"/>
              <a:t>It is not easy job to deploy the project into QA </a:t>
            </a:r>
            <a:r>
              <a:rPr dirty="0" lang="en-US" err="1" smtClean="0"/>
              <a:t>Env</a:t>
            </a:r>
            <a:r>
              <a:rPr dirty="0" lang="en-US" smtClean="0"/>
              <a:t>. There are several configuration files are available which contains several beans are registered, finding corresponding bean and modifying that beans are every difficult job.</a:t>
            </a:r>
          </a:p>
          <a:p>
            <a:r>
              <a:rPr dirty="0" lang="en-US" smtClean="0"/>
              <a:t>Tester may by mistakenly change the other beans or configured wrong data into configuration file.</a:t>
            </a:r>
          </a:p>
          <a:p>
            <a:r>
              <a:rPr dirty="0" lang="en-US" smtClean="0"/>
              <a:t>when they run the build tool, tool will deploy the project with wrong configuration which lead savior problems. It will waste the tester time as well as developer time…and so on.</a:t>
            </a:r>
          </a:p>
          <a:p>
            <a:r>
              <a:rPr dirty="0" lang="en-US" smtClean="0"/>
              <a:t>Even developer has provided property file for resolving the above problem even though there may chance to lead to problems.</a:t>
            </a:r>
          </a:p>
          <a:p>
            <a:r>
              <a:rPr dirty="0" lang="en-US" smtClean="0"/>
              <a:t>To overcome the above tools problems spring has provided as  feature called </a:t>
            </a:r>
            <a:r>
              <a:rPr dirty="0" lang="en-US" err="1" smtClean="0">
                <a:solidFill>
                  <a:srgbClr val="FF0000"/>
                </a:solidFill>
              </a:rPr>
              <a:t>BeanFactoryPostProcessor</a:t>
            </a:r>
            <a:r>
              <a:rPr dirty="0" lang="en-US" smtClean="0"/>
              <a:t>.</a:t>
            </a:r>
            <a:endParaRPr dirty="0" lang="en-US"/>
          </a:p>
          <a:p>
            <a:endParaRPr dirty="0" lang="en-US" smtClean="0"/>
          </a:p>
          <a:p>
            <a:r>
              <a:rPr dirty="0" lang="en-US" smtClean="0"/>
              <a:t>To overcome the above problems building tools came into the market.</a:t>
            </a:r>
          </a:p>
          <a:p>
            <a:r>
              <a:rPr dirty="0" lang="en-US" smtClean="0"/>
              <a:t>There are some building tools </a:t>
            </a:r>
          </a:p>
          <a:p>
            <a:pPr lvl="1"/>
            <a:r>
              <a:rPr dirty="0" lang="en-US" smtClean="0">
                <a:solidFill>
                  <a:srgbClr val="FF0000"/>
                </a:solidFill>
              </a:rPr>
              <a:t>Ant</a:t>
            </a:r>
          </a:p>
          <a:p>
            <a:pPr lvl="2"/>
            <a:r>
              <a:rPr dirty="0" lang="en-US" smtClean="0"/>
              <a:t>Ant is the building tool which is used for automatic building the project.</a:t>
            </a:r>
          </a:p>
          <a:p>
            <a:pPr lvl="2"/>
            <a:r>
              <a:rPr dirty="0" lang="en-US" smtClean="0"/>
              <a:t>Ant provide the flexibility for make our application automatic, a one of the developer has write the ant script for configuring the server, getting the code from the repository, deploying the project and so on.</a:t>
            </a:r>
          </a:p>
          <a:p>
            <a:pPr lvl="2"/>
            <a:r>
              <a:rPr dirty="0" lang="en-US" smtClean="0"/>
              <a:t>We can make our application completely automated by build tools. Only QA people job is to run the build tool.</a:t>
            </a:r>
          </a:p>
          <a:p>
            <a:pPr lvl="2"/>
            <a:r>
              <a:rPr dirty="0" lang="en-US" smtClean="0"/>
              <a:t>But there are some drawback are available with the automated tools also, if we partially build the building script then it is problematic.</a:t>
            </a:r>
          </a:p>
          <a:p>
            <a:pPr lvl="1"/>
            <a:r>
              <a:rPr dirty="0" lang="en-US" smtClean="0">
                <a:solidFill>
                  <a:srgbClr val="FF0000"/>
                </a:solidFill>
              </a:rPr>
              <a:t>Maven  </a:t>
            </a:r>
          </a:p>
        </p:txBody>
      </p:sp>
      <p:sp>
        <p:nvSpPr>
          <p:cNvPr id="1049098"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503" name=""/>
        <p:cNvGrpSpPr/>
        <p:nvPr/>
      </p:nvGrpSpPr>
      <p:grpSpPr>
        <a:xfrm>
          <a:off x="0" y="0"/>
          <a:ext cx="0" cy="0"/>
          <a:chOff x="0" y="0"/>
          <a:chExt cx="0" cy="0"/>
        </a:xfrm>
      </p:grpSpPr>
      <p:sp>
        <p:nvSpPr>
          <p:cNvPr id="1049099" name="Content Placeholder 2"/>
          <p:cNvSpPr>
            <a:spLocks noGrp="1"/>
          </p:cNvSpPr>
          <p:nvPr>
            <p:ph idx="1"/>
          </p:nvPr>
        </p:nvSpPr>
        <p:spPr>
          <a:xfrm>
            <a:off x="0" y="0"/>
            <a:ext cx="9144000" cy="6858000"/>
          </a:xfrm>
        </p:spPr>
        <p:txBody>
          <a:bodyPr>
            <a:normAutofit fontScale="78571" lnSpcReduction="20000"/>
          </a:bodyPr>
          <a:p>
            <a:pPr lvl="1"/>
            <a:r>
              <a:rPr dirty="0" lang="en-US"/>
              <a:t>In industry they are to follows some standard directory structure which help every one while deploying the project.</a:t>
            </a:r>
          </a:p>
          <a:p>
            <a:pPr lvl="1"/>
            <a:r>
              <a:rPr dirty="0" lang="en-US"/>
              <a:t>No will get distract while placing database related files, tools related files, configuration related files and so on.</a:t>
            </a:r>
          </a:p>
          <a:p>
            <a:r>
              <a:rPr dirty="0" lang="en-US" smtClean="0">
                <a:solidFill>
                  <a:srgbClr val="FF0000"/>
                </a:solidFill>
              </a:rPr>
              <a:t>Drawbacks with tools when they partially written:</a:t>
            </a:r>
          </a:p>
          <a:p>
            <a:pPr lvl="1"/>
            <a:r>
              <a:rPr dirty="0" lang="en-US" smtClean="0"/>
              <a:t>For example  a project has been developed by the developer along with that one of the developer has written building script for ant tools, for making deployment automated.</a:t>
            </a:r>
          </a:p>
          <a:p>
            <a:pPr lvl="1"/>
            <a:r>
              <a:rPr dirty="0" lang="en-US" smtClean="0"/>
              <a:t>but as per the above discussion tools also has problems.</a:t>
            </a:r>
            <a:endParaRPr dirty="0" lang="en-US"/>
          </a:p>
          <a:p>
            <a:pPr lvl="1"/>
            <a:r>
              <a:rPr dirty="0" lang="en-US"/>
              <a:t>To overcome the above tools problems spring has provided as  feature called </a:t>
            </a:r>
            <a:r>
              <a:rPr dirty="0" lang="en-US" err="1">
                <a:solidFill>
                  <a:srgbClr val="FF0000"/>
                </a:solidFill>
              </a:rPr>
              <a:t>BeanFactoryPostProcessor</a:t>
            </a:r>
            <a:r>
              <a:rPr dirty="0" lang="en-US" smtClean="0">
                <a:solidFill>
                  <a:srgbClr val="FF0000"/>
                </a:solidFill>
              </a:rPr>
              <a:t>.</a:t>
            </a:r>
          </a:p>
          <a:p>
            <a:r>
              <a:rPr dirty="0" lang="en-US" err="1" smtClean="0">
                <a:solidFill>
                  <a:srgbClr val="FF0000"/>
                </a:solidFill>
              </a:rPr>
              <a:t>BeanFactoryPostProcesser</a:t>
            </a:r>
            <a:r>
              <a:rPr dirty="0" lang="en-US" smtClean="0">
                <a:solidFill>
                  <a:srgbClr val="FF0000"/>
                </a:solidFill>
              </a:rPr>
              <a:t>:</a:t>
            </a:r>
          </a:p>
          <a:p>
            <a:pPr lvl="1"/>
            <a:r>
              <a:rPr dirty="0" lang="en-US"/>
              <a:t>Using BeanFactory we will create an IOC container which contains </a:t>
            </a:r>
            <a:r>
              <a:rPr dirty="0" lang="en-US" smtClean="0"/>
              <a:t>number </a:t>
            </a:r>
            <a:r>
              <a:rPr dirty="0" lang="en-US"/>
              <a:t>of beans.</a:t>
            </a:r>
          </a:p>
          <a:p>
            <a:pPr lvl="1"/>
            <a:r>
              <a:rPr dirty="0" lang="en-US"/>
              <a:t>But there are some situation before using that IOC container , if we want to perform the some additional configuration on IOC container then we can do using </a:t>
            </a:r>
            <a:r>
              <a:rPr dirty="0" lang="en-US" err="1"/>
              <a:t>BeanFactoryPostProcesser</a:t>
            </a:r>
            <a:r>
              <a:rPr dirty="0" lang="en-US" smtClean="0"/>
              <a:t>.</a:t>
            </a:r>
          </a:p>
          <a:p>
            <a:pPr lvl="1"/>
            <a:r>
              <a:rPr dirty="0" lang="en-US" smtClean="0"/>
              <a:t>Lets see the example first we will discuss that example.</a:t>
            </a:r>
            <a:endParaRPr dirty="0" lang="en-US"/>
          </a:p>
          <a:p>
            <a:pPr lvl="1"/>
            <a:endParaRPr dirty="0" lang="en-US" smtClean="0"/>
          </a:p>
          <a:p>
            <a:pPr lvl="1"/>
            <a:endParaRPr dirty="0" lang="en-US"/>
          </a:p>
          <a:p>
            <a:pPr lvl="1"/>
            <a:r>
              <a:rPr dirty="0" lang="en-US" smtClean="0"/>
              <a:t>  </a:t>
            </a:r>
          </a:p>
        </p:txBody>
      </p:sp>
      <p:sp>
        <p:nvSpPr>
          <p:cNvPr id="104910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504" name=""/>
        <p:cNvGrpSpPr/>
        <p:nvPr/>
      </p:nvGrpSpPr>
      <p:grpSpPr>
        <a:xfrm>
          <a:off x="0" y="0"/>
          <a:ext cx="0" cy="0"/>
          <a:chOff x="0" y="0"/>
          <a:chExt cx="0" cy="0"/>
        </a:xfrm>
      </p:grpSpPr>
      <p:sp>
        <p:nvSpPr>
          <p:cNvPr id="1049101" name="Footer Placeholder 3"/>
          <p:cNvSpPr>
            <a:spLocks noGrp="1"/>
          </p:cNvSpPr>
          <p:nvPr>
            <p:ph type="ftr" sz="quarter" idx="11"/>
          </p:nvPr>
        </p:nvSpPr>
        <p:spPr/>
        <p:txBody>
          <a:bodyPr/>
          <a:p>
            <a:r>
              <a:rPr lang="en-US" smtClean="0"/>
              <a:t>By Mr.Sachin Gaikwad</a:t>
            </a:r>
            <a:endParaRPr lang="en-US"/>
          </a:p>
        </p:txBody>
      </p:sp>
      <p:pic>
        <p:nvPicPr>
          <p:cNvPr id="2097178"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29570" y="0"/>
            <a:ext cx="9144000" cy="6858000"/>
          </a:xfrm>
          <a:prstGeom prst="rect"/>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505" name=""/>
        <p:cNvGrpSpPr/>
        <p:nvPr/>
      </p:nvGrpSpPr>
      <p:grpSpPr>
        <a:xfrm>
          <a:off x="0" y="0"/>
          <a:ext cx="0" cy="0"/>
          <a:chOff x="0" y="0"/>
          <a:chExt cx="0" cy="0"/>
        </a:xfrm>
      </p:grpSpPr>
      <p:sp>
        <p:nvSpPr>
          <p:cNvPr id="1049102" name="Content Placeholder 2"/>
          <p:cNvSpPr>
            <a:spLocks noGrp="1"/>
          </p:cNvSpPr>
          <p:nvPr>
            <p:ph idx="1"/>
          </p:nvPr>
        </p:nvSpPr>
        <p:spPr>
          <a:xfrm>
            <a:off x="0" y="0"/>
            <a:ext cx="9144000" cy="6858000"/>
          </a:xfrm>
        </p:spPr>
        <p:txBody>
          <a:bodyPr>
            <a:normAutofit fontScale="90625" lnSpcReduction="20000"/>
          </a:bodyPr>
          <a:p>
            <a:r>
              <a:rPr dirty="0" lang="en-US" smtClean="0"/>
              <a:t>As per the above example we can change the property values at runtime, after creating IOC container spring will perform runtime injection.</a:t>
            </a:r>
          </a:p>
          <a:p>
            <a:r>
              <a:rPr dirty="0" lang="en-US" smtClean="0"/>
              <a:t>Spring has given expression tags which help in holding the place values and it will going to change at runtime.</a:t>
            </a:r>
          </a:p>
          <a:p>
            <a:r>
              <a:rPr dirty="0" lang="en-US" smtClean="0"/>
              <a:t>Place holders will take key as value and that key will change with original value at runtime, but we have to configure the property file to the spring bean configuration file.</a:t>
            </a:r>
          </a:p>
          <a:p>
            <a:r>
              <a:rPr dirty="0" lang="en-US" smtClean="0"/>
              <a:t>In property we have to place key and corresponding values which will going to change at runtime in configuration file, wherever place holder is available with key , spring will find that key into property file if it is available then replace that key with corresponding value which is available into property file. </a:t>
            </a:r>
          </a:p>
          <a:p>
            <a:r>
              <a:rPr dirty="0" lang="en-US" smtClean="0"/>
              <a:t> </a:t>
            </a:r>
            <a:endParaRPr dirty="0" lang="en-US"/>
          </a:p>
        </p:txBody>
      </p:sp>
      <p:sp>
        <p:nvSpPr>
          <p:cNvPr id="1049103"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508" name=""/>
        <p:cNvGrpSpPr/>
        <p:nvPr/>
      </p:nvGrpSpPr>
      <p:grpSpPr>
        <a:xfrm>
          <a:off x="0" y="0"/>
          <a:ext cx="0" cy="0"/>
          <a:chOff x="0" y="0"/>
          <a:chExt cx="0" cy="0"/>
        </a:xfrm>
      </p:grpSpPr>
      <p:sp>
        <p:nvSpPr>
          <p:cNvPr id="1049107" name="Content Placeholder 2"/>
          <p:cNvSpPr>
            <a:spLocks noGrp="1"/>
          </p:cNvSpPr>
          <p:nvPr>
            <p:ph idx="1"/>
          </p:nvPr>
        </p:nvSpPr>
        <p:spPr>
          <a:xfrm>
            <a:off x="0" y="0"/>
            <a:ext cx="9144000" cy="6858000"/>
          </a:xfrm>
        </p:spPr>
        <p:txBody>
          <a:bodyPr>
            <a:normAutofit fontScale="77778" lnSpcReduction="20000"/>
          </a:bodyPr>
          <a:p>
            <a:r>
              <a:rPr dirty="0" lang="en-US" smtClean="0"/>
              <a:t>Spring has provided a interface called </a:t>
            </a:r>
            <a:r>
              <a:rPr dirty="0" lang="en-US" err="1" smtClean="0"/>
              <a:t>BeanFactoryPostProcessor</a:t>
            </a:r>
            <a:r>
              <a:rPr dirty="0" lang="en-US" smtClean="0"/>
              <a:t>, By help this interface we can write the class which implements </a:t>
            </a:r>
            <a:r>
              <a:rPr dirty="0" lang="en-US" err="1" smtClean="0"/>
              <a:t>BeanfactoryPostprocessor</a:t>
            </a:r>
            <a:r>
              <a:rPr dirty="0" lang="en-US" smtClean="0"/>
              <a:t>  and we will get one method </a:t>
            </a:r>
            <a:r>
              <a:rPr dirty="0" lang="en-US" smtClean="0">
                <a:solidFill>
                  <a:srgbClr val="FF0000"/>
                </a:solidFill>
              </a:rPr>
              <a:t>called </a:t>
            </a:r>
            <a:r>
              <a:rPr b="1" dirty="0" sz="1800" lang="en-US">
                <a:solidFill>
                  <a:srgbClr val="FF0000"/>
                </a:solidFill>
              </a:rPr>
              <a:t>public void </a:t>
            </a:r>
            <a:r>
              <a:rPr b="1" dirty="0" sz="1800" lang="en-US" err="1">
                <a:solidFill>
                  <a:srgbClr val="FF0000"/>
                </a:solidFill>
              </a:rPr>
              <a:t>postProcessBeanFactory</a:t>
            </a:r>
            <a:r>
              <a:rPr b="1" dirty="0" sz="1800" lang="en-US">
                <a:solidFill>
                  <a:srgbClr val="FF0000"/>
                </a:solidFill>
              </a:rPr>
              <a:t>(</a:t>
            </a:r>
            <a:r>
              <a:rPr b="1" dirty="0" sz="1800" lang="en-US" err="1">
                <a:solidFill>
                  <a:srgbClr val="FF0000"/>
                </a:solidFill>
              </a:rPr>
              <a:t>ConfigurableListableBeanFactory</a:t>
            </a:r>
            <a:r>
              <a:rPr b="1" dirty="0" sz="1800" lang="en-US">
                <a:solidFill>
                  <a:srgbClr val="FF0000"/>
                </a:solidFill>
              </a:rPr>
              <a:t> </a:t>
            </a:r>
            <a:r>
              <a:rPr b="1" dirty="0" sz="1800" lang="en-US" smtClean="0">
                <a:solidFill>
                  <a:srgbClr val="FF0000"/>
                </a:solidFill>
              </a:rPr>
              <a:t>object)</a:t>
            </a:r>
            <a:endParaRPr b="1" dirty="0" sz="1800" lang="en-US">
              <a:solidFill>
                <a:srgbClr val="FF0000"/>
              </a:solidFill>
            </a:endParaRPr>
          </a:p>
          <a:p>
            <a:pPr indent="0" marL="0">
              <a:buNone/>
            </a:pPr>
            <a:r>
              <a:rPr b="1" dirty="0" sz="1800" lang="en-US">
                <a:solidFill>
                  <a:srgbClr val="FF0000"/>
                </a:solidFill>
              </a:rPr>
              <a:t> </a:t>
            </a:r>
            <a:r>
              <a:rPr b="1" dirty="0" sz="1800" lang="en-US" smtClean="0">
                <a:solidFill>
                  <a:srgbClr val="FF0000"/>
                </a:solidFill>
              </a:rPr>
              <a:t>              throws </a:t>
            </a:r>
            <a:r>
              <a:rPr b="1" dirty="0" sz="1800" lang="en-US" err="1">
                <a:solidFill>
                  <a:srgbClr val="FF0000"/>
                </a:solidFill>
              </a:rPr>
              <a:t>BeansException</a:t>
            </a:r>
            <a:r>
              <a:rPr b="1" dirty="0" sz="1800" lang="en-US">
                <a:solidFill>
                  <a:srgbClr val="FF0000"/>
                </a:solidFill>
              </a:rPr>
              <a:t> </a:t>
            </a:r>
            <a:r>
              <a:rPr b="1" dirty="0" sz="1800" lang="en-US" smtClean="0">
                <a:solidFill>
                  <a:srgbClr val="FF0000"/>
                </a:solidFill>
              </a:rPr>
              <a:t>{..} </a:t>
            </a:r>
          </a:p>
          <a:p>
            <a:r>
              <a:rPr dirty="0" lang="en-US" smtClean="0"/>
              <a:t>By this we can write the logic and perform the runtime changes into IOC container.</a:t>
            </a:r>
          </a:p>
          <a:p>
            <a:r>
              <a:rPr dirty="0" lang="en-US" smtClean="0"/>
              <a:t>But spring has provided predefined class which is concrete class just we can to configure that class into spring bean </a:t>
            </a:r>
            <a:r>
              <a:rPr dirty="0" lang="en-US" err="1" smtClean="0"/>
              <a:t>config</a:t>
            </a:r>
            <a:r>
              <a:rPr dirty="0" lang="en-US" smtClean="0"/>
              <a:t>. File and pass the property file location and that class is </a:t>
            </a:r>
            <a:r>
              <a:rPr dirty="0" lang="en-US" err="1" smtClean="0">
                <a:solidFill>
                  <a:srgbClr val="FF0000"/>
                </a:solidFill>
              </a:rPr>
              <a:t>PropertyPlaceholderConfigurer</a:t>
            </a:r>
            <a:r>
              <a:rPr dirty="0" lang="en-US">
                <a:solidFill>
                  <a:srgbClr val="FF0000"/>
                </a:solidFill>
              </a:rPr>
              <a:t> </a:t>
            </a:r>
            <a:r>
              <a:rPr dirty="0" lang="en-US" smtClean="0">
                <a:solidFill>
                  <a:srgbClr val="FF0000"/>
                </a:solidFill>
              </a:rPr>
              <a:t>which going to take location and property file as input for next operation.</a:t>
            </a:r>
          </a:p>
          <a:p>
            <a:r>
              <a:rPr dirty="0" lang="en-US" smtClean="0"/>
              <a:t>IOC container  can identify and inject corresponding value for particular place holder.</a:t>
            </a:r>
          </a:p>
          <a:p>
            <a:pPr lvl="1"/>
            <a:r>
              <a:rPr dirty="0" lang="en-US" smtClean="0">
                <a:solidFill>
                  <a:srgbClr val="FF0000"/>
                </a:solidFill>
              </a:rPr>
              <a:t>Location</a:t>
            </a:r>
            <a:r>
              <a:rPr dirty="0" lang="en-US" smtClean="0"/>
              <a:t>: it is predefined attribute which will take </a:t>
            </a:r>
            <a:r>
              <a:rPr dirty="0" lang="en-US" err="1" smtClean="0">
                <a:solidFill>
                  <a:srgbClr val="FF0000"/>
                </a:solidFill>
              </a:rPr>
              <a:t>classpath</a:t>
            </a:r>
            <a:r>
              <a:rPr dirty="0" lang="en-US" smtClean="0">
                <a:solidFill>
                  <a:srgbClr val="FF0000"/>
                </a:solidFill>
              </a:rPr>
              <a:t> </a:t>
            </a:r>
            <a:r>
              <a:rPr dirty="0" lang="en-US" smtClean="0"/>
              <a:t>or </a:t>
            </a:r>
            <a:r>
              <a:rPr dirty="0" lang="en-US" smtClean="0">
                <a:solidFill>
                  <a:srgbClr val="FF0000"/>
                </a:solidFill>
              </a:rPr>
              <a:t>file</a:t>
            </a:r>
            <a:r>
              <a:rPr dirty="0" lang="en-US" smtClean="0"/>
              <a:t> as a input. </a:t>
            </a:r>
          </a:p>
          <a:p>
            <a:pPr lvl="1"/>
            <a:r>
              <a:rPr dirty="0" lang="en-US" smtClean="0">
                <a:solidFill>
                  <a:srgbClr val="FF0000"/>
                </a:solidFill>
              </a:rPr>
              <a:t>File</a:t>
            </a:r>
            <a:r>
              <a:rPr dirty="0" lang="en-US" smtClean="0"/>
              <a:t> : if we use file then we have to give the absolute path of the file. Even we can give outside system location also where actually our file is available.</a:t>
            </a:r>
          </a:p>
          <a:p>
            <a:pPr lvl="1"/>
            <a:r>
              <a:rPr dirty="0" lang="en-US" err="1" smtClean="0">
                <a:solidFill>
                  <a:srgbClr val="FF0000"/>
                </a:solidFill>
              </a:rPr>
              <a:t>Classpath</a:t>
            </a:r>
            <a:r>
              <a:rPr dirty="0" lang="en-US" smtClean="0"/>
              <a:t>: if we use </a:t>
            </a:r>
            <a:r>
              <a:rPr dirty="0" lang="en-US" err="1" smtClean="0"/>
              <a:t>classpath</a:t>
            </a:r>
            <a:r>
              <a:rPr dirty="0" lang="en-US" smtClean="0"/>
              <a:t> then we can give relative path of the file.</a:t>
            </a:r>
            <a:endParaRPr dirty="0" lang="en-US"/>
          </a:p>
          <a:p>
            <a:endParaRPr dirty="0" sz="1800" lang="en-US" smtClean="0"/>
          </a:p>
        </p:txBody>
      </p:sp>
      <p:sp>
        <p:nvSpPr>
          <p:cNvPr id="1049108"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509" name=""/>
        <p:cNvGrpSpPr/>
        <p:nvPr/>
      </p:nvGrpSpPr>
      <p:grpSpPr>
        <a:xfrm>
          <a:off x="0" y="0"/>
          <a:ext cx="0" cy="0"/>
          <a:chOff x="0" y="0"/>
          <a:chExt cx="0" cy="0"/>
        </a:xfrm>
      </p:grpSpPr>
      <p:sp>
        <p:nvSpPr>
          <p:cNvPr id="1049109" name="Content Placeholder 2"/>
          <p:cNvSpPr>
            <a:spLocks noGrp="1"/>
          </p:cNvSpPr>
          <p:nvPr>
            <p:ph idx="1"/>
          </p:nvPr>
        </p:nvSpPr>
        <p:spPr>
          <a:xfrm>
            <a:off x="0" y="0"/>
            <a:ext cx="9144000" cy="6858000"/>
          </a:xfrm>
        </p:spPr>
        <p:txBody>
          <a:bodyPr>
            <a:normAutofit fontScale="90625" lnSpcReduction="10000"/>
          </a:bodyPr>
          <a:p>
            <a:r>
              <a:rPr dirty="0" lang="en-US" smtClean="0"/>
              <a:t>Configuring </a:t>
            </a:r>
            <a:r>
              <a:rPr dirty="0" lang="en-US" err="1" smtClean="0"/>
              <a:t>PropertyPlaceholderConfigurer</a:t>
            </a:r>
            <a:r>
              <a:rPr dirty="0" lang="en-US" smtClean="0"/>
              <a:t> is not enough we have to add that bean into IOC container, then only IOC container will perform the operation.</a:t>
            </a:r>
          </a:p>
          <a:p>
            <a:r>
              <a:rPr dirty="0" lang="en-US" smtClean="0"/>
              <a:t>After creating IOC container we have add this extra configuration into IOC container .</a:t>
            </a:r>
          </a:p>
          <a:p>
            <a:r>
              <a:rPr dirty="0" lang="en-US" smtClean="0"/>
              <a:t>To add </a:t>
            </a:r>
            <a:r>
              <a:rPr dirty="0" lang="en-US" err="1" smtClean="0"/>
              <a:t>PropertyPlaceholderConfigurer</a:t>
            </a:r>
            <a:r>
              <a:rPr dirty="0" lang="en-US" smtClean="0"/>
              <a:t> we have to use </a:t>
            </a:r>
            <a:r>
              <a:rPr dirty="0" lang="en-US" err="1" smtClean="0"/>
              <a:t>ConfigurableListableBeanFactory</a:t>
            </a:r>
            <a:r>
              <a:rPr dirty="0" lang="en-US" smtClean="0"/>
              <a:t>.</a:t>
            </a:r>
          </a:p>
          <a:p>
            <a:r>
              <a:rPr dirty="0" lang="en-US" smtClean="0"/>
              <a:t>Let see </a:t>
            </a:r>
          </a:p>
          <a:p>
            <a:r>
              <a:rPr dirty="0" lang="en-US" err="1">
                <a:solidFill>
                  <a:srgbClr val="FF0000"/>
                </a:solidFill>
              </a:rPr>
              <a:t>BeanFactoryPostProcessor</a:t>
            </a:r>
            <a:r>
              <a:rPr dirty="0" lang="en-US">
                <a:solidFill>
                  <a:srgbClr val="FF0000"/>
                </a:solidFill>
              </a:rPr>
              <a:t> </a:t>
            </a:r>
            <a:r>
              <a:rPr dirty="0" lang="en-US" err="1">
                <a:solidFill>
                  <a:srgbClr val="FF0000"/>
                </a:solidFill>
              </a:rPr>
              <a:t>bfpp</a:t>
            </a:r>
            <a:r>
              <a:rPr dirty="0" lang="en-US">
                <a:solidFill>
                  <a:srgbClr val="FF0000"/>
                </a:solidFill>
              </a:rPr>
              <a:t> = </a:t>
            </a:r>
            <a:r>
              <a:rPr dirty="0" lang="en-US" err="1">
                <a:solidFill>
                  <a:srgbClr val="FF0000"/>
                </a:solidFill>
              </a:rPr>
              <a:t>factory.getBean</a:t>
            </a:r>
            <a:r>
              <a:rPr dirty="0" lang="en-US">
                <a:solidFill>
                  <a:srgbClr val="FF0000"/>
                </a:solidFill>
              </a:rPr>
              <a:t>("</a:t>
            </a:r>
            <a:r>
              <a:rPr dirty="0" lang="en-US" err="1">
                <a:solidFill>
                  <a:srgbClr val="FF0000"/>
                </a:solidFill>
              </a:rPr>
              <a:t>bfpp</a:t>
            </a:r>
            <a:r>
              <a:rPr dirty="0" lang="en-US">
                <a:solidFill>
                  <a:srgbClr val="FF0000"/>
                </a:solidFill>
              </a:rPr>
              <a:t>",</a:t>
            </a:r>
            <a:r>
              <a:rPr dirty="0" lang="en-US" err="1">
                <a:solidFill>
                  <a:srgbClr val="FF0000"/>
                </a:solidFill>
              </a:rPr>
              <a:t>BeanFactoryPostProcessor.</a:t>
            </a:r>
            <a:r>
              <a:rPr b="1" dirty="0" lang="en-US" err="1">
                <a:solidFill>
                  <a:srgbClr val="FF0000"/>
                </a:solidFill>
              </a:rPr>
              <a:t>class</a:t>
            </a:r>
            <a:r>
              <a:rPr b="1" dirty="0" lang="en-US">
                <a:solidFill>
                  <a:srgbClr val="FF0000"/>
                </a:solidFill>
              </a:rPr>
              <a:t>);</a:t>
            </a:r>
          </a:p>
          <a:p>
            <a:r>
              <a:rPr dirty="0" lang="en-US" err="1">
                <a:solidFill>
                  <a:srgbClr val="FF0000"/>
                </a:solidFill>
              </a:rPr>
              <a:t>bfpp.postProcessBeanFactory</a:t>
            </a:r>
            <a:r>
              <a:rPr dirty="0" lang="en-US">
                <a:solidFill>
                  <a:srgbClr val="FF0000"/>
                </a:solidFill>
              </a:rPr>
              <a:t>((</a:t>
            </a:r>
            <a:r>
              <a:rPr dirty="0" lang="en-US" err="1">
                <a:solidFill>
                  <a:srgbClr val="FF0000"/>
                </a:solidFill>
              </a:rPr>
              <a:t>ConfigurableListableBeanFactory</a:t>
            </a:r>
            <a:r>
              <a:rPr dirty="0" lang="en-US">
                <a:solidFill>
                  <a:srgbClr val="FF0000"/>
                </a:solidFill>
              </a:rPr>
              <a:t>)factory);</a:t>
            </a:r>
            <a:r>
              <a:rPr dirty="0" lang="en-US" smtClean="0">
                <a:solidFill>
                  <a:srgbClr val="FF0000"/>
                </a:solidFill>
              </a:rPr>
              <a:t> </a:t>
            </a:r>
          </a:p>
          <a:p>
            <a:r>
              <a:rPr dirty="0" lang="en-US" smtClean="0"/>
              <a:t>Now IOC container automatically update place holder with property file values.</a:t>
            </a:r>
            <a:endParaRPr dirty="0" lang="en-US"/>
          </a:p>
        </p:txBody>
      </p:sp>
      <p:sp>
        <p:nvSpPr>
          <p:cNvPr id="1049110"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8658" name="Content Placeholder 2"/>
          <p:cNvSpPr>
            <a:spLocks noGrp="1"/>
          </p:cNvSpPr>
          <p:nvPr>
            <p:ph idx="1"/>
          </p:nvPr>
        </p:nvSpPr>
        <p:spPr>
          <a:xfrm>
            <a:off x="457200" y="228600"/>
            <a:ext cx="8229600" cy="5897563"/>
          </a:xfrm>
        </p:spPr>
        <p:txBody>
          <a:bodyPr>
            <a:normAutofit fontScale="77500" lnSpcReduction="20000"/>
          </a:bodyPr>
          <a:p>
            <a:r>
              <a:rPr b="1" dirty="0" lang="en-US" smtClean="0">
                <a:solidFill>
                  <a:srgbClr val="FF0000"/>
                </a:solidFill>
              </a:rPr>
              <a:t>Composition: </a:t>
            </a:r>
            <a:r>
              <a:rPr dirty="0" lang="en-US" smtClean="0">
                <a:solidFill>
                  <a:srgbClr val="FF0000"/>
                </a:solidFill>
              </a:rPr>
              <a:t>Composition means HAS-A relationship. Composition is the collection of multipart of the class or object called as composition. </a:t>
            </a:r>
          </a:p>
          <a:p>
            <a:r>
              <a:rPr dirty="0" lang="en-US" smtClean="0">
                <a:solidFill>
                  <a:srgbClr val="FF0000"/>
                </a:solidFill>
              </a:rPr>
              <a:t>Composition means combination of different part of the entity.</a:t>
            </a:r>
          </a:p>
          <a:p>
            <a:r>
              <a:rPr dirty="0" lang="en-US" smtClean="0"/>
              <a:t>To overcome the all above problems we use composition. The first principle of the Strategy design pattern is favor composition over inheritance.</a:t>
            </a:r>
          </a:p>
          <a:p>
            <a:r>
              <a:rPr dirty="0" lang="en-US" smtClean="0"/>
              <a:t>It will make your class free from all the above problems. </a:t>
            </a:r>
          </a:p>
          <a:p>
            <a:r>
              <a:rPr dirty="0" lang="en-US" smtClean="0">
                <a:solidFill>
                  <a:srgbClr val="FF0000"/>
                </a:solidFill>
              </a:rPr>
              <a:t>Advantages of composition</a:t>
            </a:r>
          </a:p>
          <a:p>
            <a:r>
              <a:rPr dirty="0" lang="en-US" smtClean="0"/>
              <a:t>Using composition we can avoid the fragility , make efficient testability, access only required features from the parent class.</a:t>
            </a:r>
          </a:p>
          <a:p>
            <a:r>
              <a:rPr dirty="0" lang="en-US" smtClean="0"/>
              <a:t>Using composition we can use multiple classes in our class.</a:t>
            </a:r>
          </a:p>
          <a:p>
            <a:r>
              <a:rPr dirty="0" lang="en-US" smtClean="0"/>
              <a:t>Composition more efficient then the inheritance.</a:t>
            </a:r>
          </a:p>
          <a:p>
            <a:r>
              <a:rPr dirty="0" lang="en-US" smtClean="0"/>
              <a:t>But there are also have some drawbacks in </a:t>
            </a:r>
            <a:r>
              <a:rPr dirty="0" lang="en-US" err="1" smtClean="0"/>
              <a:t>compostion</a:t>
            </a:r>
            <a:r>
              <a:rPr dirty="0" lang="en-US" smtClean="0"/>
              <a:t>.</a:t>
            </a:r>
          </a:p>
          <a:p>
            <a:endParaRPr dirty="0" lang="en-US" smtClean="0"/>
          </a:p>
          <a:p>
            <a:endParaRPr dirty="0" lang="en-US" smtClean="0"/>
          </a:p>
          <a:p>
            <a:endParaRPr dirty="0" lang="en-US"/>
          </a:p>
        </p:txBody>
      </p:sp>
      <p:sp>
        <p:nvSpPr>
          <p:cNvPr id="104865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49111" name="Title 1"/>
          <p:cNvSpPr>
            <a:spLocks noGrp="1"/>
          </p:cNvSpPr>
          <p:nvPr>
            <p:ph type="title"/>
          </p:nvPr>
        </p:nvSpPr>
        <p:spPr>
          <a:xfrm>
            <a:off x="457200" y="0"/>
            <a:ext cx="8229600" cy="381000"/>
          </a:xfrm>
        </p:spPr>
        <p:txBody>
          <a:bodyPr>
            <a:normAutofit fontScale="90000"/>
          </a:bodyPr>
          <a:p>
            <a:r>
              <a:rPr dirty="0" lang="en-US" smtClean="0">
                <a:solidFill>
                  <a:srgbClr val="FF0000"/>
                </a:solidFill>
              </a:rPr>
              <a:t>Spring 99,100 </a:t>
            </a:r>
            <a:endParaRPr dirty="0" lang="en-US">
              <a:solidFill>
                <a:srgbClr val="FF0000"/>
              </a:solidFill>
            </a:endParaRPr>
          </a:p>
        </p:txBody>
      </p:sp>
      <p:sp>
        <p:nvSpPr>
          <p:cNvPr id="1049112" name="Content Placeholder 2"/>
          <p:cNvSpPr>
            <a:spLocks noGrp="1"/>
          </p:cNvSpPr>
          <p:nvPr>
            <p:ph idx="1"/>
          </p:nvPr>
        </p:nvSpPr>
        <p:spPr>
          <a:xfrm>
            <a:off x="0" y="457200"/>
            <a:ext cx="9144000" cy="6400800"/>
          </a:xfrm>
        </p:spPr>
        <p:txBody>
          <a:bodyPr>
            <a:normAutofit fontScale="85714" lnSpcReduction="20000"/>
          </a:bodyPr>
          <a:p>
            <a:r>
              <a:rPr dirty="0" lang="en-US" smtClean="0">
                <a:solidFill>
                  <a:srgbClr val="FF0000"/>
                </a:solidFill>
              </a:rPr>
              <a:t>BeanPostProcessor</a:t>
            </a:r>
            <a:r>
              <a:rPr dirty="0" lang="en-US"/>
              <a:t>:</a:t>
            </a:r>
          </a:p>
          <a:p>
            <a:pPr lvl="1"/>
            <a:r>
              <a:rPr dirty="0" lang="en-US"/>
              <a:t>One bean represent one object, when we call </a:t>
            </a:r>
            <a:r>
              <a:rPr dirty="0" lang="en-US" err="1"/>
              <a:t>getBean</a:t>
            </a:r>
            <a:r>
              <a:rPr dirty="0" lang="en-US"/>
              <a:t> method then we will get the corresponding bean object but before use that object if we want to perform some operation then we can use </a:t>
            </a:r>
            <a:r>
              <a:rPr dirty="0" lang="en-US" smtClean="0"/>
              <a:t>BeanPostProcessor </a:t>
            </a:r>
            <a:r>
              <a:rPr dirty="0" lang="en-US"/>
              <a:t>to add the extra behavior to the object.</a:t>
            </a:r>
          </a:p>
          <a:p>
            <a:r>
              <a:rPr dirty="0" lang="en-US" smtClean="0"/>
              <a:t>After creating an object into IOC container and before use that object we want to perform some initialization or customization then we can easily use Bean Life cycle method. i.e. </a:t>
            </a:r>
            <a:r>
              <a:rPr dirty="0" lang="en-US" err="1" smtClean="0"/>
              <a:t>init</a:t>
            </a:r>
            <a:r>
              <a:rPr dirty="0" lang="en-US" smtClean="0"/>
              <a:t>-method and destroy-method.</a:t>
            </a:r>
          </a:p>
          <a:p>
            <a:r>
              <a:rPr dirty="0" lang="en-US" smtClean="0"/>
              <a:t>So what is the need for creating an new feature called BeanPostProcessor.</a:t>
            </a:r>
          </a:p>
          <a:p>
            <a:r>
              <a:rPr dirty="0" lang="en-US" smtClean="0"/>
              <a:t>In bean lifecycle there are some problems are available.</a:t>
            </a:r>
          </a:p>
          <a:p>
            <a:r>
              <a:rPr dirty="0" lang="en-US" smtClean="0"/>
              <a:t>For example if I want to know how many object are available into IOC container , by using bean lifecycle we can find but in every class we have to write the same sort of logic and every bean we have configure </a:t>
            </a:r>
            <a:r>
              <a:rPr dirty="0" lang="en-US" err="1" smtClean="0"/>
              <a:t>init</a:t>
            </a:r>
            <a:r>
              <a:rPr dirty="0" lang="en-US" smtClean="0"/>
              <a:t>-method.</a:t>
            </a:r>
          </a:p>
          <a:p>
            <a:r>
              <a:rPr dirty="0" lang="en-US" smtClean="0"/>
              <a:t>Lets see the example.</a:t>
            </a:r>
          </a:p>
        </p:txBody>
      </p:sp>
      <p:sp>
        <p:nvSpPr>
          <p:cNvPr id="1049113"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49114" name="Footer Placeholder 3"/>
          <p:cNvSpPr>
            <a:spLocks noGrp="1"/>
          </p:cNvSpPr>
          <p:nvPr>
            <p:ph type="ftr" sz="quarter" idx="11"/>
          </p:nvPr>
        </p:nvSpPr>
        <p:spPr/>
        <p:txBody>
          <a:bodyPr/>
          <a:p>
            <a:r>
              <a:rPr lang="en-US" smtClean="0"/>
              <a:t>By Mr.Sachin Gaikwad</a:t>
            </a:r>
            <a:endParaRPr lang="en-US"/>
          </a:p>
        </p:txBody>
      </p:sp>
      <p:pic>
        <p:nvPicPr>
          <p:cNvPr id="2097179"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0"/>
            <a:ext cx="9144000" cy="6858000"/>
          </a:xfrm>
          <a:prstGeom prst="rect"/>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512" name=""/>
        <p:cNvGrpSpPr/>
        <p:nvPr/>
      </p:nvGrpSpPr>
      <p:grpSpPr>
        <a:xfrm>
          <a:off x="0" y="0"/>
          <a:ext cx="0" cy="0"/>
          <a:chOff x="0" y="0"/>
          <a:chExt cx="0" cy="0"/>
        </a:xfrm>
      </p:grpSpPr>
      <p:sp>
        <p:nvSpPr>
          <p:cNvPr id="1049115" name="Content Placeholder 2"/>
          <p:cNvSpPr>
            <a:spLocks noGrp="1"/>
          </p:cNvSpPr>
          <p:nvPr>
            <p:ph idx="1"/>
          </p:nvPr>
        </p:nvSpPr>
        <p:spPr>
          <a:xfrm>
            <a:off x="0" y="0"/>
            <a:ext cx="9144000" cy="6858000"/>
          </a:xfrm>
        </p:spPr>
        <p:txBody>
          <a:bodyPr>
            <a:normAutofit fontScale="96429" lnSpcReduction="20000"/>
          </a:bodyPr>
          <a:p>
            <a:r>
              <a:rPr dirty="0" lang="en-US" err="1" smtClean="0">
                <a:solidFill>
                  <a:srgbClr val="FF0000"/>
                </a:solidFill>
              </a:rPr>
              <a:t>AtomicInteger</a:t>
            </a:r>
            <a:r>
              <a:rPr dirty="0" lang="en-US" smtClean="0"/>
              <a:t>:</a:t>
            </a:r>
          </a:p>
          <a:p>
            <a:pPr lvl="1"/>
            <a:r>
              <a:rPr dirty="0" lang="en-US"/>
              <a:t>An </a:t>
            </a:r>
            <a:r>
              <a:rPr dirty="0" lang="en-US" err="1"/>
              <a:t>int</a:t>
            </a:r>
            <a:r>
              <a:rPr dirty="0" lang="en-US"/>
              <a:t> value that may be updated </a:t>
            </a:r>
            <a:r>
              <a:rPr dirty="0" lang="en-US" smtClean="0"/>
              <a:t>atomically. </a:t>
            </a:r>
            <a:r>
              <a:rPr dirty="0" lang="en-US"/>
              <a:t>An </a:t>
            </a:r>
            <a:r>
              <a:rPr dirty="0" lang="en-US" err="1"/>
              <a:t>AtomicInteger</a:t>
            </a:r>
            <a:r>
              <a:rPr dirty="0" lang="en-US"/>
              <a:t> is used in applications such as atomically incremented counters, and cannot be used as a replacement for an </a:t>
            </a:r>
            <a:r>
              <a:rPr dirty="0" lang="en-US" err="1">
                <a:hlinkClick r:id="rId1"/>
              </a:rPr>
              <a:t>java.lang.Integer</a:t>
            </a:r>
            <a:r>
              <a:rPr dirty="0" lang="en-US"/>
              <a:t>. However, this class does extend Number to allow uniform access by tools and utilities that deal with numerically-based classes</a:t>
            </a:r>
            <a:r>
              <a:rPr dirty="0" lang="en-US" smtClean="0"/>
              <a:t>.</a:t>
            </a:r>
          </a:p>
          <a:p>
            <a:pPr lvl="1"/>
            <a:r>
              <a:rPr dirty="0" lang="en-US" smtClean="0"/>
              <a:t>It has provided number of methods which make programmer life easy.</a:t>
            </a:r>
          </a:p>
          <a:p>
            <a:pPr indent="-457200" marL="514350"/>
            <a:r>
              <a:rPr dirty="0" lang="en-US" smtClean="0"/>
              <a:t>As per the above example we end up with writing duplicate logic in each and every class, to avoid and to add more extra capabilities into beans we can use BeanPostProcessor.  </a:t>
            </a:r>
          </a:p>
          <a:p>
            <a:pPr indent="-457200" marL="514350"/>
            <a:r>
              <a:rPr dirty="0" lang="en-US" smtClean="0"/>
              <a:t>Lets see the example</a:t>
            </a:r>
          </a:p>
          <a:p>
            <a:pPr indent="-457200" marL="514350"/>
            <a:endParaRPr dirty="0" lang="en-US"/>
          </a:p>
          <a:p>
            <a:pPr lvl="1"/>
            <a:endParaRPr dirty="0" lang="en-US" smtClean="0"/>
          </a:p>
          <a:p>
            <a:endParaRPr dirty="0" lang="en-US"/>
          </a:p>
        </p:txBody>
      </p:sp>
      <p:sp>
        <p:nvSpPr>
          <p:cNvPr id="104911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49117" name="Footer Placeholder 3"/>
          <p:cNvSpPr>
            <a:spLocks noGrp="1"/>
          </p:cNvSpPr>
          <p:nvPr>
            <p:ph type="ftr" sz="quarter" idx="11"/>
          </p:nvPr>
        </p:nvSpPr>
        <p:spPr/>
        <p:txBody>
          <a:bodyPr/>
          <a:p>
            <a:r>
              <a:rPr lang="en-US" smtClean="0"/>
              <a:t>By Mr.Sachin Gaikwad</a:t>
            </a:r>
            <a:endParaRPr lang="en-US"/>
          </a:p>
        </p:txBody>
      </p:sp>
      <p:pic>
        <p:nvPicPr>
          <p:cNvPr id="2097180"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1373" y="-26158"/>
            <a:ext cx="9132627" cy="7414196"/>
          </a:xfrm>
          <a:prstGeom prst="rect"/>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49118" name="Content Placeholder 2"/>
          <p:cNvSpPr>
            <a:spLocks noGrp="1"/>
          </p:cNvSpPr>
          <p:nvPr>
            <p:ph idx="1"/>
          </p:nvPr>
        </p:nvSpPr>
        <p:spPr>
          <a:xfrm>
            <a:off x="0" y="0"/>
            <a:ext cx="9144000" cy="6858000"/>
          </a:xfrm>
        </p:spPr>
        <p:txBody>
          <a:bodyPr>
            <a:normAutofit fontScale="67857" lnSpcReduction="20000"/>
          </a:bodyPr>
          <a:p>
            <a:r>
              <a:rPr dirty="0" lang="en-US" smtClean="0"/>
              <a:t>As per the above example we can configure multiple beans into spring bean configuration file and we can get object also.</a:t>
            </a:r>
          </a:p>
          <a:p>
            <a:r>
              <a:rPr dirty="0" lang="en-US" smtClean="0"/>
              <a:t>But before giving that requested object to the programmer IOC container will perform BeanPostProcessing logic, we can write bean counting logic or different logic also.</a:t>
            </a:r>
          </a:p>
          <a:p>
            <a:r>
              <a:rPr dirty="0" lang="en-US" smtClean="0"/>
              <a:t>In One of the use case we can use BeanPostProcessor  i.e. Auditing.</a:t>
            </a:r>
          </a:p>
          <a:p>
            <a:r>
              <a:rPr dirty="0" lang="en-US" smtClean="0">
                <a:solidFill>
                  <a:srgbClr val="FF0000"/>
                </a:solidFill>
              </a:rPr>
              <a:t>What is mean by Audit?</a:t>
            </a:r>
          </a:p>
          <a:p>
            <a:pPr lvl="1"/>
            <a:r>
              <a:rPr dirty="0" lang="en-US" smtClean="0"/>
              <a:t>In business data matter a lot its very important to keep track of the data in daily basis.</a:t>
            </a:r>
          </a:p>
          <a:p>
            <a:pPr lvl="1"/>
            <a:r>
              <a:rPr dirty="0" lang="en-US" smtClean="0"/>
              <a:t>Auditing is use for tracking , avoiding the fraud and keeping daily record in it.</a:t>
            </a:r>
          </a:p>
          <a:p>
            <a:pPr lvl="1"/>
            <a:r>
              <a:rPr dirty="0" lang="en-US" smtClean="0"/>
              <a:t>Auditing are used for security purpose also.</a:t>
            </a:r>
          </a:p>
          <a:p>
            <a:pPr lvl="1"/>
            <a:r>
              <a:rPr dirty="0" lang="en-US" smtClean="0"/>
              <a:t>By this use can track login details and performed activities.  </a:t>
            </a:r>
          </a:p>
          <a:p>
            <a:pPr lvl="1"/>
            <a:r>
              <a:rPr dirty="0" lang="en-US" smtClean="0"/>
              <a:t>In industry every employee has there own userId and password   to use the system and depends up on the employee position company will give special kinds of authentication.</a:t>
            </a:r>
          </a:p>
          <a:p>
            <a:pPr lvl="1"/>
            <a:r>
              <a:rPr dirty="0" lang="en-US" smtClean="0"/>
              <a:t>By using logic details audit will track what is going on under that logic and keep track.</a:t>
            </a:r>
          </a:p>
          <a:p>
            <a:pPr lvl="1"/>
            <a:r>
              <a:rPr dirty="0" lang="en-US" smtClean="0"/>
              <a:t>Audit table is the separate table which allow duplicate records to be inserted.</a:t>
            </a:r>
          </a:p>
          <a:p>
            <a:pPr lvl="1"/>
            <a:r>
              <a:rPr dirty="0" lang="en-US" smtClean="0"/>
              <a:t>By this we can track what activities going on under corresponding logic details.</a:t>
            </a:r>
          </a:p>
          <a:p>
            <a:pPr lvl="1"/>
            <a:r>
              <a:rPr dirty="0" lang="en-US" smtClean="0"/>
              <a:t> every typical application has to provide auditing as part of application. For example in bank applications , they has to track what activities going on under corresponding login.</a:t>
            </a:r>
            <a:endParaRPr dirty="0" lang="en-US"/>
          </a:p>
        </p:txBody>
      </p:sp>
      <p:sp>
        <p:nvSpPr>
          <p:cNvPr id="1049119"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515" name=""/>
        <p:cNvGrpSpPr/>
        <p:nvPr/>
      </p:nvGrpSpPr>
      <p:grpSpPr>
        <a:xfrm>
          <a:off x="0" y="0"/>
          <a:ext cx="0" cy="0"/>
          <a:chOff x="0" y="0"/>
          <a:chExt cx="0" cy="0"/>
        </a:xfrm>
      </p:grpSpPr>
      <p:sp>
        <p:nvSpPr>
          <p:cNvPr id="1049120" name="Content Placeholder 2"/>
          <p:cNvSpPr>
            <a:spLocks noGrp="1"/>
          </p:cNvSpPr>
          <p:nvPr>
            <p:ph idx="1"/>
          </p:nvPr>
        </p:nvSpPr>
        <p:spPr>
          <a:xfrm>
            <a:off x="0" y="0"/>
            <a:ext cx="9144000" cy="6858000"/>
          </a:xfrm>
        </p:spPr>
        <p:txBody>
          <a:bodyPr/>
          <a:p>
            <a:r>
              <a:rPr dirty="0" lang="en-US" smtClean="0"/>
              <a:t>Audit are different type some of them implements on the role which are available into the application, some of them application level , and some of user level.</a:t>
            </a:r>
          </a:p>
          <a:p>
            <a:r>
              <a:rPr dirty="0" lang="en-US" smtClean="0"/>
              <a:t>Beanpostprocessor will help in sharing the common behavior and we can restrict that behavior for specific bean also. which will going to create inside the IOC container.</a:t>
            </a:r>
          </a:p>
          <a:p>
            <a:r>
              <a:rPr dirty="0" lang="en-US" smtClean="0"/>
              <a:t>For easy understanding  lets see one of the example how we can restrict the behavior for specific bean.</a:t>
            </a:r>
          </a:p>
          <a:p>
            <a:r>
              <a:rPr dirty="0" lang="en-US" smtClean="0"/>
              <a:t>Audit plays vital role in industry. explore more….</a:t>
            </a:r>
          </a:p>
        </p:txBody>
      </p:sp>
      <p:sp>
        <p:nvSpPr>
          <p:cNvPr id="1049121"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49122" name="Footer Placeholder 3"/>
          <p:cNvSpPr>
            <a:spLocks noGrp="1"/>
          </p:cNvSpPr>
          <p:nvPr>
            <p:ph type="ftr" sz="quarter" idx="11"/>
          </p:nvPr>
        </p:nvSpPr>
        <p:spPr/>
        <p:txBody>
          <a:bodyPr/>
          <a:p>
            <a:r>
              <a:rPr lang="en-US" smtClean="0"/>
              <a:t>By Mr.Sachin Gaikwad</a:t>
            </a:r>
            <a:endParaRPr lang="en-US"/>
          </a:p>
        </p:txBody>
      </p:sp>
      <p:pic>
        <p:nvPicPr>
          <p:cNvPr id="2097181"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76200"/>
            <a:ext cx="9144000" cy="6934200"/>
          </a:xfrm>
          <a:prstGeom prst="rect"/>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49123" name="Title 1"/>
          <p:cNvSpPr>
            <a:spLocks noGrp="1"/>
          </p:cNvSpPr>
          <p:nvPr>
            <p:ph type="title"/>
          </p:nvPr>
        </p:nvSpPr>
        <p:spPr>
          <a:xfrm>
            <a:off x="457200" y="0"/>
            <a:ext cx="8229600" cy="381000"/>
          </a:xfrm>
        </p:spPr>
        <p:txBody>
          <a:bodyPr>
            <a:normAutofit fontScale="90000"/>
          </a:bodyPr>
          <a:p>
            <a:r>
              <a:rPr dirty="0" lang="en-US" smtClean="0">
                <a:solidFill>
                  <a:srgbClr val="FF0000"/>
                </a:solidFill>
              </a:rPr>
              <a:t>Spring 101,102,103,104,105,</a:t>
            </a:r>
            <a:endParaRPr dirty="0" lang="en-US">
              <a:solidFill>
                <a:srgbClr val="FF0000"/>
              </a:solidFill>
            </a:endParaRPr>
          </a:p>
        </p:txBody>
      </p:sp>
      <p:sp>
        <p:nvSpPr>
          <p:cNvPr id="1049124" name="Content Placeholder 2"/>
          <p:cNvSpPr>
            <a:spLocks noGrp="1"/>
          </p:cNvSpPr>
          <p:nvPr>
            <p:ph idx="1"/>
          </p:nvPr>
        </p:nvSpPr>
        <p:spPr>
          <a:xfrm>
            <a:off x="0" y="457200"/>
            <a:ext cx="9144000" cy="6400800"/>
          </a:xfrm>
        </p:spPr>
        <p:txBody>
          <a:bodyPr>
            <a:normAutofit fontScale="70000" lnSpcReduction="20000"/>
          </a:bodyPr>
          <a:p>
            <a:r>
              <a:rPr dirty="0" lang="en-US" smtClean="0">
                <a:solidFill>
                  <a:srgbClr val="FF0000"/>
                </a:solidFill>
              </a:rPr>
              <a:t>Event Processing :</a:t>
            </a:r>
          </a:p>
          <a:p>
            <a:r>
              <a:rPr dirty="0" lang="en-US" smtClean="0"/>
              <a:t>Before we discuss event processing we have to understand how many ways we can process the event processing in the programming world.</a:t>
            </a:r>
          </a:p>
          <a:p>
            <a:pPr lvl="1"/>
            <a:r>
              <a:rPr dirty="0" lang="en-US" smtClean="0"/>
              <a:t>There are two ways </a:t>
            </a:r>
          </a:p>
          <a:p>
            <a:pPr lvl="2"/>
            <a:r>
              <a:rPr dirty="0" lang="en-US" smtClean="0">
                <a:solidFill>
                  <a:srgbClr val="FF0000"/>
                </a:solidFill>
              </a:rPr>
              <a:t>Synchronous</a:t>
            </a:r>
            <a:r>
              <a:rPr dirty="0" lang="en-US" smtClean="0"/>
              <a:t> :</a:t>
            </a:r>
          </a:p>
          <a:p>
            <a:pPr lvl="3"/>
            <a:r>
              <a:rPr dirty="0" lang="en-US" smtClean="0"/>
              <a:t>Synchronous  driven approach is the linear execution approach one block of execution relay on other block.</a:t>
            </a:r>
          </a:p>
          <a:p>
            <a:pPr lvl="3"/>
            <a:r>
              <a:rPr dirty="0" lang="en-US" smtClean="0"/>
              <a:t>Collee will going to call the caller and Collee has to wait until and unless caller execution will finish, after getting the cursor it will start execution.</a:t>
            </a:r>
          </a:p>
          <a:p>
            <a:pPr lvl="3"/>
            <a:r>
              <a:rPr dirty="0" lang="en-US" smtClean="0"/>
              <a:t>In generate one method will call the other class method then first method has to wait until caller method execution finishes. </a:t>
            </a:r>
          </a:p>
          <a:p>
            <a:pPr lvl="3"/>
            <a:r>
              <a:rPr dirty="0" lang="en-US" smtClean="0"/>
              <a:t>Drawback with synchronous approach is :</a:t>
            </a:r>
          </a:p>
          <a:p>
            <a:pPr lvl="3"/>
            <a:r>
              <a:rPr dirty="0" lang="en-US" smtClean="0"/>
              <a:t>1)if one class contains multiple method and they are independent from each other, but one of the method calling other class method then other method has to wait up to completion  of that method.</a:t>
            </a:r>
          </a:p>
          <a:p>
            <a:pPr lvl="3"/>
            <a:r>
              <a:rPr dirty="0" lang="en-US" smtClean="0"/>
              <a:t>2)It is time consuming approach.</a:t>
            </a:r>
          </a:p>
          <a:p>
            <a:pPr lvl="3"/>
            <a:r>
              <a:rPr dirty="0" lang="en-US" smtClean="0"/>
              <a:t>3)performance will not be good.</a:t>
            </a:r>
          </a:p>
          <a:p>
            <a:pPr lvl="3"/>
            <a:r>
              <a:rPr dirty="0" lang="en-US" smtClean="0"/>
              <a:t>4)In Synchronous one class  or method tightly  coupled with each other.</a:t>
            </a:r>
          </a:p>
          <a:p>
            <a:pPr lvl="2"/>
            <a:r>
              <a:rPr dirty="0" lang="en-US" smtClean="0">
                <a:solidFill>
                  <a:srgbClr val="FF0000"/>
                </a:solidFill>
              </a:rPr>
              <a:t>Asynchronous :</a:t>
            </a:r>
          </a:p>
          <a:p>
            <a:pPr lvl="3"/>
            <a:r>
              <a:rPr dirty="0" lang="en-US" smtClean="0"/>
              <a:t>Asynchronous driven approach is the simultaneous  execution approach one block not relay on other one.</a:t>
            </a:r>
          </a:p>
          <a:p>
            <a:pPr lvl="3"/>
            <a:r>
              <a:rPr dirty="0" lang="en-US" smtClean="0"/>
              <a:t>Collee and Caller both will going to execute parallel.</a:t>
            </a:r>
          </a:p>
          <a:p>
            <a:pPr lvl="3"/>
            <a:r>
              <a:rPr dirty="0" lang="en-US" smtClean="0"/>
              <a:t>Advantages :</a:t>
            </a:r>
          </a:p>
          <a:p>
            <a:pPr lvl="3"/>
            <a:r>
              <a:rPr dirty="0" lang="en-US" smtClean="0"/>
              <a:t>1)One method can not block other method both are independent in asynchronous approach..</a:t>
            </a:r>
          </a:p>
          <a:p>
            <a:pPr lvl="3"/>
            <a:r>
              <a:rPr dirty="0" lang="en-US" smtClean="0"/>
              <a:t>2) In Asynchronous  classes  and method are loosely coupled.</a:t>
            </a:r>
          </a:p>
          <a:p>
            <a:pPr lvl="3"/>
            <a:r>
              <a:rPr dirty="0" lang="en-US" smtClean="0"/>
              <a:t>3)performance will  high or throughput will be high.</a:t>
            </a:r>
          </a:p>
          <a:p>
            <a:pPr lvl="1"/>
            <a:endParaRPr dirty="0" lang="en-US"/>
          </a:p>
        </p:txBody>
      </p:sp>
      <p:sp>
        <p:nvSpPr>
          <p:cNvPr id="1049125"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518" name=""/>
        <p:cNvGrpSpPr/>
        <p:nvPr/>
      </p:nvGrpSpPr>
      <p:grpSpPr>
        <a:xfrm>
          <a:off x="0" y="0"/>
          <a:ext cx="0" cy="0"/>
          <a:chOff x="0" y="0"/>
          <a:chExt cx="0" cy="0"/>
        </a:xfrm>
      </p:grpSpPr>
      <p:sp>
        <p:nvSpPr>
          <p:cNvPr id="1049126" name="Content Placeholder 2"/>
          <p:cNvSpPr>
            <a:spLocks noGrp="1"/>
          </p:cNvSpPr>
          <p:nvPr>
            <p:ph idx="1"/>
          </p:nvPr>
        </p:nvSpPr>
        <p:spPr>
          <a:xfrm>
            <a:off x="0" y="0"/>
            <a:ext cx="9144000" cy="6858000"/>
          </a:xfrm>
        </p:spPr>
        <p:txBody>
          <a:bodyPr/>
          <a:p>
            <a:r>
              <a:rPr dirty="0" lang="en-US" smtClean="0"/>
              <a:t>What is Event driven approach?</a:t>
            </a:r>
          </a:p>
          <a:p>
            <a:pPr lvl="1"/>
            <a:r>
              <a:rPr dirty="0" lang="en-US" smtClean="0"/>
              <a:t>Event processing design always loosely coupled, always in event processing design there are four components are involved.</a:t>
            </a:r>
          </a:p>
          <a:p>
            <a:pPr lvl="2"/>
            <a:r>
              <a:rPr dirty="0" lang="en-US" smtClean="0"/>
              <a:t>Source: source is responsible for triggering the action/event.</a:t>
            </a:r>
          </a:p>
          <a:p>
            <a:pPr lvl="3"/>
            <a:r>
              <a:rPr dirty="0" lang="en-US" smtClean="0"/>
              <a:t>Here source mean any component which going to trigger the event.</a:t>
            </a:r>
          </a:p>
          <a:p>
            <a:pPr lvl="2"/>
            <a:r>
              <a:rPr dirty="0" lang="en-US" smtClean="0"/>
              <a:t>Event</a:t>
            </a:r>
          </a:p>
          <a:p>
            <a:pPr lvl="2"/>
            <a:r>
              <a:rPr dirty="0" lang="en-US" smtClean="0"/>
              <a:t>Listener</a:t>
            </a:r>
          </a:p>
          <a:p>
            <a:pPr lvl="2"/>
            <a:r>
              <a:rPr dirty="0" lang="en-US" smtClean="0"/>
              <a:t>Handler</a:t>
            </a:r>
          </a:p>
          <a:p>
            <a:pPr lvl="2"/>
            <a:endParaRPr dirty="0" lang="en-US"/>
          </a:p>
        </p:txBody>
      </p:sp>
      <p:sp>
        <p:nvSpPr>
          <p:cNvPr id="104912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49128" name="Title 1"/>
          <p:cNvSpPr>
            <a:spLocks noGrp="1"/>
          </p:cNvSpPr>
          <p:nvPr>
            <p:ph type="title"/>
          </p:nvPr>
        </p:nvSpPr>
        <p:spPr>
          <a:xfrm>
            <a:off x="457200" y="0"/>
            <a:ext cx="8229600" cy="457200"/>
          </a:xfrm>
        </p:spPr>
        <p:txBody>
          <a:bodyPr>
            <a:normAutofit fontScale="90000"/>
          </a:bodyPr>
          <a:p>
            <a:r>
              <a:rPr dirty="0" lang="en-US" smtClean="0">
                <a:solidFill>
                  <a:srgbClr val="FF0000"/>
                </a:solidFill>
              </a:rPr>
              <a:t>Spring 106,107 </a:t>
            </a:r>
            <a:endParaRPr dirty="0" lang="en-US">
              <a:solidFill>
                <a:srgbClr val="FF0000"/>
              </a:solidFill>
            </a:endParaRPr>
          </a:p>
        </p:txBody>
      </p:sp>
      <p:sp>
        <p:nvSpPr>
          <p:cNvPr id="1049129" name="Content Placeholder 2"/>
          <p:cNvSpPr>
            <a:spLocks noGrp="1"/>
          </p:cNvSpPr>
          <p:nvPr>
            <p:ph idx="1"/>
          </p:nvPr>
        </p:nvSpPr>
        <p:spPr>
          <a:xfrm>
            <a:off x="0" y="457200"/>
            <a:ext cx="9144000" cy="6400800"/>
          </a:xfrm>
        </p:spPr>
        <p:txBody>
          <a:bodyPr>
            <a:normAutofit fontScale="65625" lnSpcReduction="20000"/>
          </a:bodyPr>
          <a:p>
            <a:r>
              <a:rPr dirty="0" lang="en-US" smtClean="0"/>
              <a:t>Annotation:</a:t>
            </a:r>
          </a:p>
          <a:p>
            <a:r>
              <a:rPr dirty="0" lang="en-US">
                <a:solidFill>
                  <a:srgbClr val="FF0000"/>
                </a:solidFill>
              </a:rPr>
              <a:t>1) journey spring 2.0 has been started.</a:t>
            </a:r>
          </a:p>
          <a:p>
            <a:r>
              <a:rPr dirty="0" lang="en-US">
                <a:solidFill>
                  <a:srgbClr val="FF0000"/>
                </a:solidFill>
              </a:rPr>
              <a:t>2)annotation has polymorphic </a:t>
            </a:r>
            <a:r>
              <a:rPr dirty="0" lang="en-US" err="1">
                <a:solidFill>
                  <a:srgbClr val="FF0000"/>
                </a:solidFill>
              </a:rPr>
              <a:t>behevior</a:t>
            </a:r>
            <a:r>
              <a:rPr dirty="0" lang="en-US">
                <a:solidFill>
                  <a:srgbClr val="FF0000"/>
                </a:solidFill>
              </a:rPr>
              <a:t>.</a:t>
            </a:r>
          </a:p>
          <a:p>
            <a:r>
              <a:rPr dirty="0" lang="en-US">
                <a:solidFill>
                  <a:srgbClr val="FF0000"/>
                </a:solidFill>
              </a:rPr>
              <a:t>3)in industry people usage annotation</a:t>
            </a:r>
          </a:p>
          <a:p>
            <a:endParaRPr dirty="0" lang="en-US"/>
          </a:p>
          <a:p>
            <a:r>
              <a:rPr dirty="0" lang="en-US" smtClean="0">
                <a:solidFill>
                  <a:srgbClr val="FF0000"/>
                </a:solidFill>
              </a:rPr>
              <a:t>Need</a:t>
            </a:r>
            <a:endParaRPr dirty="0" lang="en-US">
              <a:solidFill>
                <a:srgbClr val="FF0000"/>
              </a:solidFill>
            </a:endParaRPr>
          </a:p>
          <a:p>
            <a:r>
              <a:rPr dirty="0" lang="en-US"/>
              <a:t>====</a:t>
            </a:r>
          </a:p>
          <a:p>
            <a:r>
              <a:rPr dirty="0" lang="en-US"/>
              <a:t>1)why annotation</a:t>
            </a:r>
          </a:p>
          <a:p>
            <a:r>
              <a:rPr dirty="0" lang="en-US"/>
              <a:t>2)why should learn annotation</a:t>
            </a:r>
          </a:p>
          <a:p>
            <a:r>
              <a:rPr dirty="0" lang="en-US"/>
              <a:t>3)configuration is there what is the need of annotation</a:t>
            </a:r>
          </a:p>
          <a:p>
            <a:endParaRPr dirty="0" lang="en-US"/>
          </a:p>
          <a:p>
            <a:r>
              <a:rPr dirty="0" lang="en-US">
                <a:solidFill>
                  <a:srgbClr val="FF0000"/>
                </a:solidFill>
              </a:rPr>
              <a:t>class </a:t>
            </a:r>
            <a:r>
              <a:rPr dirty="0" lang="en-US" err="1">
                <a:solidFill>
                  <a:srgbClr val="FF0000"/>
                </a:solidFill>
              </a:rPr>
              <a:t>xservlet</a:t>
            </a:r>
            <a:r>
              <a:rPr dirty="0" lang="en-US">
                <a:solidFill>
                  <a:srgbClr val="FF0000"/>
                </a:solidFill>
              </a:rPr>
              <a:t> extends </a:t>
            </a:r>
            <a:r>
              <a:rPr dirty="0" lang="en-US" err="1">
                <a:solidFill>
                  <a:srgbClr val="FF0000"/>
                </a:solidFill>
              </a:rPr>
              <a:t>HttpServlet</a:t>
            </a:r>
            <a:r>
              <a:rPr dirty="0" lang="en-US">
                <a:solidFill>
                  <a:srgbClr val="FF0000"/>
                </a:solidFill>
              </a:rPr>
              <a:t>{</a:t>
            </a:r>
          </a:p>
          <a:p>
            <a:r>
              <a:rPr dirty="0" lang="en-US">
                <a:solidFill>
                  <a:srgbClr val="FF0000"/>
                </a:solidFill>
              </a:rPr>
              <a:t>	p v service(</a:t>
            </a:r>
            <a:r>
              <a:rPr dirty="0" lang="en-US" err="1">
                <a:solidFill>
                  <a:srgbClr val="FF0000"/>
                </a:solidFill>
              </a:rPr>
              <a:t>req,res</a:t>
            </a:r>
            <a:r>
              <a:rPr dirty="0" lang="en-US">
                <a:solidFill>
                  <a:srgbClr val="FF0000"/>
                </a:solidFill>
              </a:rPr>
              <a:t>){</a:t>
            </a:r>
          </a:p>
          <a:p>
            <a:r>
              <a:rPr dirty="0" lang="en-US">
                <a:solidFill>
                  <a:srgbClr val="FF0000"/>
                </a:solidFill>
              </a:rPr>
              <a:t>	}</a:t>
            </a:r>
          </a:p>
          <a:p>
            <a:r>
              <a:rPr dirty="0" lang="en-US">
                <a:solidFill>
                  <a:srgbClr val="FF0000"/>
                </a:solidFill>
              </a:rPr>
              <a:t>}</a:t>
            </a:r>
          </a:p>
          <a:p>
            <a:endParaRPr dirty="0" lang="en-US"/>
          </a:p>
          <a:p>
            <a:r>
              <a:rPr dirty="0" lang="en-US"/>
              <a:t>=&gt;Only just creating an servlet is not </a:t>
            </a:r>
            <a:r>
              <a:rPr dirty="0" lang="en-US" err="1"/>
              <a:t>importmant</a:t>
            </a:r>
            <a:r>
              <a:rPr dirty="0" lang="en-US"/>
              <a:t> because we are not eligible to call the servlet method.</a:t>
            </a:r>
          </a:p>
          <a:p>
            <a:r>
              <a:rPr dirty="0" lang="en-US" err="1"/>
              <a:t>servletContainer</a:t>
            </a:r>
            <a:r>
              <a:rPr dirty="0" lang="en-US"/>
              <a:t> is the person we take care of calling the servlet method.</a:t>
            </a:r>
          </a:p>
          <a:p>
            <a:endParaRPr dirty="0" lang="en-US"/>
          </a:p>
        </p:txBody>
      </p:sp>
      <p:sp>
        <p:nvSpPr>
          <p:cNvPr id="104913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8660" name="Content Placeholder 2"/>
          <p:cNvSpPr>
            <a:spLocks noGrp="1"/>
          </p:cNvSpPr>
          <p:nvPr>
            <p:ph idx="1"/>
          </p:nvPr>
        </p:nvSpPr>
        <p:spPr>
          <a:xfrm>
            <a:off x="457200" y="152400"/>
            <a:ext cx="8229600" cy="6553200"/>
          </a:xfrm>
        </p:spPr>
        <p:txBody>
          <a:bodyPr>
            <a:normAutofit fontScale="47500" lnSpcReduction="20000"/>
          </a:bodyPr>
          <a:p>
            <a:r>
              <a:rPr dirty="0" lang="en-US" smtClean="0"/>
              <a:t>Composition make our class tightly coupled.</a:t>
            </a:r>
          </a:p>
          <a:p>
            <a:r>
              <a:rPr dirty="0" lang="en-US" smtClean="0"/>
              <a:t>Means one class is completely depends on other class. Take an ex.</a:t>
            </a:r>
          </a:p>
          <a:p>
            <a:pPr indent="0" marL="0">
              <a:buNone/>
            </a:pPr>
            <a:r>
              <a:rPr dirty="0" lang="en-US" smtClean="0"/>
              <a:t>Class A {</a:t>
            </a:r>
          </a:p>
          <a:p>
            <a:pPr indent="0" marL="0">
              <a:buNone/>
            </a:pPr>
            <a:r>
              <a:rPr dirty="0" lang="en-US"/>
              <a:t>	</a:t>
            </a:r>
            <a:r>
              <a:rPr dirty="0" lang="en-US" smtClean="0"/>
              <a:t>public </a:t>
            </a:r>
            <a:r>
              <a:rPr dirty="0" lang="en-US" err="1" smtClean="0"/>
              <a:t>int</a:t>
            </a:r>
            <a:r>
              <a:rPr dirty="0" lang="en-US" smtClean="0"/>
              <a:t> m1(){</a:t>
            </a:r>
          </a:p>
          <a:p>
            <a:pPr indent="0" marL="0">
              <a:buNone/>
            </a:pPr>
            <a:r>
              <a:rPr dirty="0" lang="en-US"/>
              <a:t>	</a:t>
            </a:r>
            <a:r>
              <a:rPr dirty="0" lang="en-US" smtClean="0"/>
              <a:t>return 10;</a:t>
            </a:r>
          </a:p>
          <a:p>
            <a:pPr indent="0" marL="0">
              <a:buNone/>
            </a:pPr>
            <a:r>
              <a:rPr dirty="0" lang="en-US"/>
              <a:t>	</a:t>
            </a:r>
            <a:r>
              <a:rPr dirty="0" lang="en-US" smtClean="0"/>
              <a:t>}</a:t>
            </a:r>
          </a:p>
          <a:p>
            <a:pPr indent="0" marL="0">
              <a:buNone/>
            </a:pPr>
            <a:r>
              <a:rPr dirty="0" lang="en-US" smtClean="0"/>
              <a:t>}</a:t>
            </a:r>
          </a:p>
          <a:p>
            <a:pPr indent="0" marL="0">
              <a:buNone/>
            </a:pPr>
            <a:r>
              <a:rPr dirty="0" lang="en-US" smtClean="0"/>
              <a:t>Class B</a:t>
            </a:r>
          </a:p>
          <a:p>
            <a:pPr indent="0" marL="0">
              <a:buNone/>
            </a:pPr>
            <a:r>
              <a:rPr dirty="0" lang="en-US" smtClean="0"/>
              <a:t>{</a:t>
            </a:r>
          </a:p>
          <a:p>
            <a:pPr indent="0" marL="0">
              <a:buNone/>
            </a:pPr>
            <a:r>
              <a:rPr dirty="0" lang="en-US"/>
              <a:t>	</a:t>
            </a:r>
            <a:r>
              <a:rPr dirty="0" lang="en-US" smtClean="0"/>
              <a:t>private A </a:t>
            </a:r>
            <a:r>
              <a:rPr dirty="0" lang="en-US" err="1" smtClean="0"/>
              <a:t>a</a:t>
            </a:r>
            <a:r>
              <a:rPr dirty="0" lang="en-US" smtClean="0"/>
              <a:t>;</a:t>
            </a:r>
          </a:p>
          <a:p>
            <a:pPr indent="0" marL="0">
              <a:buNone/>
            </a:pPr>
            <a:r>
              <a:rPr dirty="0" lang="en-US"/>
              <a:t>	</a:t>
            </a:r>
            <a:r>
              <a:rPr dirty="0" lang="en-US" smtClean="0"/>
              <a:t>public </a:t>
            </a:r>
            <a:r>
              <a:rPr dirty="0" lang="en-US" err="1" smtClean="0"/>
              <a:t>int</a:t>
            </a:r>
            <a:r>
              <a:rPr dirty="0" lang="en-US" smtClean="0"/>
              <a:t> m1(){</a:t>
            </a:r>
          </a:p>
          <a:p>
            <a:pPr indent="0" marL="0">
              <a:buNone/>
            </a:pPr>
            <a:r>
              <a:rPr dirty="0" lang="en-US"/>
              <a:t>	</a:t>
            </a:r>
            <a:r>
              <a:rPr dirty="0" lang="en-US" smtClean="0"/>
              <a:t>a= new A();</a:t>
            </a:r>
          </a:p>
          <a:p>
            <a:pPr indent="0" marL="0">
              <a:buNone/>
            </a:pPr>
            <a:r>
              <a:rPr dirty="0" lang="en-US"/>
              <a:t>	</a:t>
            </a:r>
            <a:r>
              <a:rPr dirty="0" lang="en-US" err="1" smtClean="0"/>
              <a:t>int</a:t>
            </a:r>
            <a:r>
              <a:rPr dirty="0" lang="en-US" smtClean="0"/>
              <a:t> I =0;</a:t>
            </a:r>
          </a:p>
          <a:p>
            <a:pPr indent="0" marL="0">
              <a:buNone/>
            </a:pPr>
            <a:r>
              <a:rPr dirty="0" lang="en-US"/>
              <a:t>	</a:t>
            </a:r>
            <a:r>
              <a:rPr dirty="0" lang="en-US" err="1" smtClean="0"/>
              <a:t>i</a:t>
            </a:r>
            <a:r>
              <a:rPr dirty="0" lang="en-US" smtClean="0"/>
              <a:t>=a.m1();</a:t>
            </a:r>
          </a:p>
          <a:p>
            <a:pPr indent="0" marL="0">
              <a:buNone/>
            </a:pPr>
            <a:r>
              <a:rPr dirty="0" lang="en-US"/>
              <a:t>	</a:t>
            </a:r>
            <a:r>
              <a:rPr dirty="0" lang="en-US" smtClean="0"/>
              <a:t>return I + 100;</a:t>
            </a:r>
          </a:p>
          <a:p>
            <a:pPr indent="0" marL="0">
              <a:buNone/>
            </a:pPr>
            <a:r>
              <a:rPr dirty="0" lang="en-US" smtClean="0"/>
              <a:t>}</a:t>
            </a:r>
          </a:p>
          <a:p>
            <a:pPr indent="0" marL="0">
              <a:buNone/>
            </a:pPr>
            <a:r>
              <a:rPr dirty="0" lang="en-US" smtClean="0"/>
              <a:t>In the above class B completely depends on class A. we are creating an composition relation between two classes but we are tightly coupling these two classes.</a:t>
            </a:r>
          </a:p>
          <a:p>
            <a:pPr indent="0" marL="0">
              <a:buNone/>
            </a:pPr>
            <a:r>
              <a:rPr dirty="0" lang="en-US" smtClean="0"/>
              <a:t>If class B is not there means there is no use of class A .  Here class A directly talking class B.</a:t>
            </a:r>
          </a:p>
          <a:p>
            <a:pPr indent="0" marL="0">
              <a:buNone/>
            </a:pPr>
            <a:r>
              <a:rPr dirty="0" lang="en-US" err="1" smtClean="0"/>
              <a:t>B’z</a:t>
            </a:r>
            <a:r>
              <a:rPr dirty="0" lang="en-US" smtClean="0"/>
              <a:t> of composition we make our classes as tightly coupled. Is it not a good programming practice. </a:t>
            </a:r>
          </a:p>
          <a:p>
            <a:r>
              <a:rPr dirty="0" lang="en-US" smtClean="0"/>
              <a:t>Means two concrete classes cant completely  depends on each other it lead to high maintenance and high changes in the app.</a:t>
            </a:r>
          </a:p>
          <a:p>
            <a:r>
              <a:rPr dirty="0" lang="en-US" err="1" smtClean="0"/>
              <a:t>B’z</a:t>
            </a:r>
            <a:r>
              <a:rPr dirty="0" lang="en-US" smtClean="0"/>
              <a:t> of the Design interfaces do not use concrete classes. This is the second principal of Strategy design pattern.</a:t>
            </a:r>
            <a:endParaRPr dirty="0" lang="en-US"/>
          </a:p>
        </p:txBody>
      </p:sp>
      <p:sp>
        <p:nvSpPr>
          <p:cNvPr id="104866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49131" name="Content Placeholder 2"/>
          <p:cNvSpPr>
            <a:spLocks noGrp="1"/>
          </p:cNvSpPr>
          <p:nvPr>
            <p:ph idx="1"/>
          </p:nvPr>
        </p:nvSpPr>
        <p:spPr>
          <a:xfrm>
            <a:off x="0" y="0"/>
            <a:ext cx="9144000" cy="6858000"/>
          </a:xfrm>
        </p:spPr>
        <p:txBody>
          <a:bodyPr>
            <a:normAutofit fontScale="65625" lnSpcReduction="20000"/>
          </a:bodyPr>
          <a:p>
            <a:r>
              <a:rPr dirty="0" lang="en-US"/>
              <a:t>=&gt;being a programmer we can write the servlet but servlet the server side program which run on network to </a:t>
            </a:r>
            <a:r>
              <a:rPr dirty="0" lang="en-US" err="1"/>
              <a:t>fullfil</a:t>
            </a:r>
            <a:r>
              <a:rPr dirty="0" lang="en-US"/>
              <a:t> the requirement of the clients.</a:t>
            </a:r>
          </a:p>
          <a:p>
            <a:r>
              <a:rPr dirty="0" lang="en-US"/>
              <a:t>=&gt; we are not </a:t>
            </a:r>
            <a:r>
              <a:rPr dirty="0" lang="en-US" err="1"/>
              <a:t>responcible</a:t>
            </a:r>
            <a:r>
              <a:rPr dirty="0" lang="en-US"/>
              <a:t> for calling servlet, servlet is called by the </a:t>
            </a:r>
            <a:r>
              <a:rPr dirty="0" lang="en-US" err="1"/>
              <a:t>ServletContainer</a:t>
            </a:r>
            <a:r>
              <a:rPr dirty="0" lang="en-US"/>
              <a:t>  but </a:t>
            </a:r>
            <a:r>
              <a:rPr dirty="0" lang="en-US" err="1"/>
              <a:t>untill</a:t>
            </a:r>
            <a:r>
              <a:rPr dirty="0" lang="en-US"/>
              <a:t> and unless we configure our servlet to the </a:t>
            </a:r>
            <a:r>
              <a:rPr dirty="0" lang="en-US" err="1"/>
              <a:t>servletContainer</a:t>
            </a:r>
            <a:r>
              <a:rPr dirty="0" lang="en-US"/>
              <a:t> it will not call the servlet method.</a:t>
            </a:r>
          </a:p>
          <a:p>
            <a:r>
              <a:rPr dirty="0" lang="en-US"/>
              <a:t>=&gt; to configure our servlet to the </a:t>
            </a:r>
            <a:r>
              <a:rPr dirty="0" lang="en-US" err="1"/>
              <a:t>servletContainer</a:t>
            </a:r>
            <a:r>
              <a:rPr dirty="0" lang="en-US"/>
              <a:t> configuration approach came into feature.</a:t>
            </a:r>
          </a:p>
          <a:p>
            <a:r>
              <a:rPr dirty="0" lang="en-US"/>
              <a:t>=&gt;in core java we only </a:t>
            </a:r>
            <a:r>
              <a:rPr dirty="0" lang="en-US" err="1"/>
              <a:t>manage,creating</a:t>
            </a:r>
            <a:r>
              <a:rPr dirty="0" lang="en-US"/>
              <a:t> the object for the program.</a:t>
            </a:r>
          </a:p>
          <a:p>
            <a:r>
              <a:rPr dirty="0" lang="en-US"/>
              <a:t>=&gt; Java has provided API's  for network programming but programmer can not write the network logic to execute program on </a:t>
            </a:r>
            <a:r>
              <a:rPr dirty="0" lang="en-US" err="1"/>
              <a:t>network,it's</a:t>
            </a:r>
            <a:r>
              <a:rPr dirty="0" lang="en-US"/>
              <a:t> bit difficult to write.</a:t>
            </a:r>
          </a:p>
          <a:p>
            <a:r>
              <a:rPr dirty="0" lang="en-US"/>
              <a:t>=&gt;</a:t>
            </a:r>
            <a:r>
              <a:rPr dirty="0" lang="en-US" err="1"/>
              <a:t>Bz</a:t>
            </a:r>
            <a:r>
              <a:rPr dirty="0" lang="en-US"/>
              <a:t> of that JEE has provided prebuild API's which has prebuild network logic for executing the program, so we can write program by obeying the rule which is given by JEE API's .</a:t>
            </a:r>
          </a:p>
          <a:p>
            <a:r>
              <a:rPr dirty="0" lang="en-US"/>
              <a:t>=&gt;the program will execute by other container or other environment so tell them the information about the servlet or program java has provided configuration file.</a:t>
            </a:r>
          </a:p>
          <a:p>
            <a:r>
              <a:rPr dirty="0" lang="en-US"/>
              <a:t>=&gt;a configuration file will going to describe the information about the class, like what is the class name, what are the method, attributes of the class and so on.</a:t>
            </a:r>
          </a:p>
          <a:p>
            <a:r>
              <a:rPr dirty="0" lang="en-US"/>
              <a:t>=&gt; a file which going to give the information about the class called as METADATA of the class. </a:t>
            </a:r>
          </a:p>
          <a:p>
            <a:endParaRPr dirty="0" lang="en-US"/>
          </a:p>
          <a:p>
            <a:endParaRPr dirty="0" lang="en-US"/>
          </a:p>
        </p:txBody>
      </p:sp>
      <p:sp>
        <p:nvSpPr>
          <p:cNvPr id="104913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521" name=""/>
        <p:cNvGrpSpPr/>
        <p:nvPr/>
      </p:nvGrpSpPr>
      <p:grpSpPr>
        <a:xfrm>
          <a:off x="0" y="0"/>
          <a:ext cx="0" cy="0"/>
          <a:chOff x="0" y="0"/>
          <a:chExt cx="0" cy="0"/>
        </a:xfrm>
      </p:grpSpPr>
      <p:sp>
        <p:nvSpPr>
          <p:cNvPr id="1049133" name="Content Placeholder 2"/>
          <p:cNvSpPr>
            <a:spLocks noGrp="1"/>
          </p:cNvSpPr>
          <p:nvPr>
            <p:ph idx="1"/>
          </p:nvPr>
        </p:nvSpPr>
        <p:spPr>
          <a:xfrm>
            <a:off x="0" y="0"/>
            <a:ext cx="9144000" cy="6858000"/>
          </a:xfrm>
        </p:spPr>
        <p:txBody>
          <a:bodyPr>
            <a:normAutofit fontScale="59375" lnSpcReduction="20000"/>
          </a:bodyPr>
          <a:p>
            <a:r>
              <a:rPr b="1" dirty="0" lang="en-US">
                <a:solidFill>
                  <a:srgbClr val="FF0000"/>
                </a:solidFill>
              </a:rPr>
              <a:t>=&gt;why </a:t>
            </a:r>
            <a:r>
              <a:rPr b="1" dirty="0" lang="en-US" err="1">
                <a:solidFill>
                  <a:srgbClr val="FF0000"/>
                </a:solidFill>
              </a:rPr>
              <a:t>sunMC</a:t>
            </a:r>
            <a:r>
              <a:rPr b="1" dirty="0" lang="en-US">
                <a:solidFill>
                  <a:srgbClr val="FF0000"/>
                </a:solidFill>
              </a:rPr>
              <a:t> has </a:t>
            </a:r>
            <a:r>
              <a:rPr b="1" dirty="0" lang="en-US" err="1">
                <a:solidFill>
                  <a:srgbClr val="FF0000"/>
                </a:solidFill>
              </a:rPr>
              <a:t>choosen</a:t>
            </a:r>
            <a:r>
              <a:rPr b="1" dirty="0" lang="en-US">
                <a:solidFill>
                  <a:srgbClr val="FF0000"/>
                </a:solidFill>
              </a:rPr>
              <a:t> xml only?</a:t>
            </a:r>
          </a:p>
          <a:p>
            <a:r>
              <a:rPr dirty="0" lang="en-US"/>
              <a:t>	=&gt;As we know the </a:t>
            </a:r>
            <a:r>
              <a:rPr dirty="0" lang="en-US" err="1"/>
              <a:t>benifies</a:t>
            </a:r>
            <a:r>
              <a:rPr dirty="0" lang="en-US"/>
              <a:t> of the xml</a:t>
            </a:r>
          </a:p>
          <a:p>
            <a:r>
              <a:rPr dirty="0" lang="en-US"/>
              <a:t>	=&gt;</a:t>
            </a:r>
            <a:r>
              <a:rPr dirty="0" lang="en-US" err="1"/>
              <a:t>wellform</a:t>
            </a:r>
            <a:r>
              <a:rPr dirty="0" lang="en-US"/>
              <a:t> ness is there , we can present our data in structured manner.</a:t>
            </a:r>
          </a:p>
          <a:p>
            <a:r>
              <a:rPr dirty="0" lang="en-US"/>
              <a:t>	=&gt; easy to understand. =&gt;we can easily validate our xml.=&gt;easily interpretable.</a:t>
            </a:r>
          </a:p>
          <a:p>
            <a:r>
              <a:rPr dirty="0" lang="en-US"/>
              <a:t>	=&gt;xml is interoperable language. =&gt; any environment can easily understand.</a:t>
            </a:r>
          </a:p>
          <a:p>
            <a:r>
              <a:rPr dirty="0" lang="en-US"/>
              <a:t>	=&gt;we will get well structure using XSD or DTD to define our class information.</a:t>
            </a:r>
          </a:p>
          <a:p>
            <a:r>
              <a:rPr dirty="0" lang="en-US"/>
              <a:t>	=&gt; we can </a:t>
            </a:r>
            <a:r>
              <a:rPr dirty="0" lang="en-US" err="1"/>
              <a:t>applay</a:t>
            </a:r>
            <a:r>
              <a:rPr dirty="0" lang="en-US"/>
              <a:t> restriction what to write and how to write.</a:t>
            </a:r>
          </a:p>
          <a:p>
            <a:r>
              <a:rPr dirty="0" lang="en-US"/>
              <a:t>	=&gt;java is the platform independent mean compile once and run anywhere, the exact principle available with </a:t>
            </a:r>
            <a:r>
              <a:rPr dirty="0" lang="en-US" smtClean="0"/>
              <a:t>the </a:t>
            </a:r>
            <a:r>
              <a:rPr dirty="0" lang="en-US" err="1"/>
              <a:t>xml,i.e</a:t>
            </a:r>
            <a:r>
              <a:rPr dirty="0" lang="en-US"/>
              <a:t>. xml is the interoperable, we can use any where.  </a:t>
            </a:r>
          </a:p>
          <a:p>
            <a:endParaRPr dirty="0" lang="en-US"/>
          </a:p>
          <a:p>
            <a:r>
              <a:rPr dirty="0" lang="en-US"/>
              <a:t>=&gt;Java started journey with XML but over the time most of the programmer filling difficulty to write the XML.</a:t>
            </a:r>
          </a:p>
          <a:p>
            <a:r>
              <a:rPr dirty="0" lang="en-US"/>
              <a:t>=&gt;Most of the java developer not showing there interest in XML file they are filling difficult to write it.</a:t>
            </a:r>
          </a:p>
          <a:p>
            <a:r>
              <a:rPr dirty="0" lang="en-US"/>
              <a:t>because of that Annotation notion came into feature.</a:t>
            </a:r>
          </a:p>
          <a:p>
            <a:endParaRPr dirty="0" lang="en-US"/>
          </a:p>
          <a:p>
            <a:r>
              <a:rPr dirty="0" lang="en-US"/>
              <a:t>=&gt;previously we use to write the  configuration file for providing the information to the containers, which is called as configuration metadata.</a:t>
            </a:r>
          </a:p>
          <a:p>
            <a:r>
              <a:rPr dirty="0" lang="en-US"/>
              <a:t>=&gt; to provide </a:t>
            </a:r>
            <a:r>
              <a:rPr dirty="0" lang="en-US" err="1"/>
              <a:t>informatioin</a:t>
            </a:r>
            <a:r>
              <a:rPr dirty="0" lang="en-US"/>
              <a:t> about the classes we use configuration file, but in annotation driven approach still we are providing the information using </a:t>
            </a:r>
            <a:r>
              <a:rPr dirty="0" lang="en-US" err="1"/>
              <a:t>annotation,there</a:t>
            </a:r>
            <a:r>
              <a:rPr dirty="0" lang="en-US"/>
              <a:t> are write into configuration file here we have to write with source </a:t>
            </a:r>
          </a:p>
          <a:p>
            <a:r>
              <a:rPr dirty="0" lang="en-US"/>
              <a:t>code.</a:t>
            </a:r>
          </a:p>
          <a:p>
            <a:r>
              <a:rPr dirty="0" lang="en-US"/>
              <a:t> =&gt;with source code only we have to write the annotation.</a:t>
            </a:r>
          </a:p>
          <a:p>
            <a:endParaRPr dirty="0" lang="en-US"/>
          </a:p>
        </p:txBody>
      </p:sp>
      <p:sp>
        <p:nvSpPr>
          <p:cNvPr id="104913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522" name=""/>
        <p:cNvGrpSpPr/>
        <p:nvPr/>
      </p:nvGrpSpPr>
      <p:grpSpPr>
        <a:xfrm>
          <a:off x="0" y="0"/>
          <a:ext cx="0" cy="0"/>
          <a:chOff x="0" y="0"/>
          <a:chExt cx="0" cy="0"/>
        </a:xfrm>
      </p:grpSpPr>
      <p:sp>
        <p:nvSpPr>
          <p:cNvPr id="1049135" name="Content Placeholder 2"/>
          <p:cNvSpPr>
            <a:spLocks noGrp="1"/>
          </p:cNvSpPr>
          <p:nvPr>
            <p:ph idx="1"/>
          </p:nvPr>
        </p:nvSpPr>
        <p:spPr>
          <a:xfrm>
            <a:off x="-1" y="0"/>
            <a:ext cx="9103057" cy="6858000"/>
          </a:xfrm>
        </p:spPr>
        <p:txBody>
          <a:bodyPr>
            <a:normAutofit fontScale="40625" lnSpcReduction="20000"/>
          </a:bodyPr>
          <a:p>
            <a:endParaRPr dirty="0" sz="4000" lang="en-US" smtClean="0">
              <a:solidFill>
                <a:srgbClr val="FF0000"/>
              </a:solidFill>
            </a:endParaRPr>
          </a:p>
          <a:p>
            <a:r>
              <a:rPr b="1" dirty="0" sz="4000" lang="en-US" smtClean="0">
                <a:solidFill>
                  <a:srgbClr val="FF0000"/>
                </a:solidFill>
              </a:rPr>
              <a:t>==&gt;</a:t>
            </a:r>
            <a:r>
              <a:rPr b="1" dirty="0" sz="4000" lang="en-US" err="1">
                <a:solidFill>
                  <a:srgbClr val="FF0000"/>
                </a:solidFill>
              </a:rPr>
              <a:t>QQ.can</a:t>
            </a:r>
            <a:r>
              <a:rPr b="1" dirty="0" sz="4000" lang="en-US">
                <a:solidFill>
                  <a:srgbClr val="FF0000"/>
                </a:solidFill>
              </a:rPr>
              <a:t> Annotation replace the configuration approach or not?</a:t>
            </a:r>
          </a:p>
          <a:p>
            <a:endParaRPr dirty="0" sz="4000" lang="en-US"/>
          </a:p>
          <a:p>
            <a:r>
              <a:rPr dirty="0" sz="4000" lang="en-US"/>
              <a:t>There are two way of providing the information to the container </a:t>
            </a:r>
          </a:p>
          <a:p>
            <a:r>
              <a:rPr dirty="0" sz="4000" lang="en-US">
                <a:solidFill>
                  <a:srgbClr val="FF0000"/>
                </a:solidFill>
              </a:rPr>
              <a:t>  1)configuration file </a:t>
            </a:r>
            <a:r>
              <a:rPr dirty="0" sz="4000" lang="en-US"/>
              <a:t>=&gt; Here also we can provide the information, it is not executable logic or code, it is only used </a:t>
            </a:r>
            <a:r>
              <a:rPr dirty="0" sz="4000" lang="en-US" smtClean="0"/>
              <a:t>for  </a:t>
            </a:r>
            <a:r>
              <a:rPr dirty="0" sz="4000" lang="en-US"/>
              <a:t>providing the information about the class metadata.  </a:t>
            </a:r>
          </a:p>
          <a:p>
            <a:r>
              <a:rPr dirty="0" sz="4000" lang="en-US">
                <a:solidFill>
                  <a:srgbClr val="FF0000"/>
                </a:solidFill>
              </a:rPr>
              <a:t>  2)annotation  </a:t>
            </a:r>
            <a:r>
              <a:rPr dirty="0" sz="4000" lang="en-US"/>
              <a:t>=&gt; Annotation also one of the approach used for providing the information about the classes to </a:t>
            </a:r>
            <a:r>
              <a:rPr dirty="0" sz="4000" lang="en-US" smtClean="0"/>
              <a:t>the </a:t>
            </a:r>
            <a:r>
              <a:rPr dirty="0" sz="4000" lang="en-US"/>
              <a:t>underlying container. Annotation also not executable code it will not executed by container it will provide  </a:t>
            </a:r>
            <a:r>
              <a:rPr dirty="0" sz="4000" lang="en-US" smtClean="0"/>
              <a:t>the </a:t>
            </a:r>
            <a:r>
              <a:rPr dirty="0" sz="4000" lang="en-US"/>
              <a:t>information about the metadata of the class.</a:t>
            </a:r>
          </a:p>
          <a:p>
            <a:endParaRPr dirty="0" sz="4000" lang="en-US"/>
          </a:p>
          <a:p>
            <a:endParaRPr b="1" dirty="0" sz="4000" lang="en-US" smtClean="0">
              <a:solidFill>
                <a:srgbClr val="FF0000"/>
              </a:solidFill>
            </a:endParaRPr>
          </a:p>
          <a:p>
            <a:r>
              <a:rPr b="1" dirty="0" sz="4000" lang="en-US" smtClean="0">
                <a:solidFill>
                  <a:srgbClr val="FF0000"/>
                </a:solidFill>
              </a:rPr>
              <a:t>QQ</a:t>
            </a:r>
            <a:r>
              <a:rPr b="1" dirty="0" sz="4000" lang="en-US">
                <a:solidFill>
                  <a:srgbClr val="FF0000"/>
                </a:solidFill>
              </a:rPr>
              <a:t>. what makes people to go away from the xml ? and what are the problems they faced while working with xml?</a:t>
            </a:r>
          </a:p>
          <a:p>
            <a:r>
              <a:rPr dirty="0" sz="4000" lang="en-US" smtClean="0"/>
              <a:t>=&gt;</a:t>
            </a:r>
            <a:r>
              <a:rPr dirty="0" sz="4000" lang="en-US"/>
              <a:t>In Core java also having internal annotation which will provide the information to the JVM ,</a:t>
            </a:r>
            <a:r>
              <a:rPr dirty="0" sz="4000" lang="en-US" err="1"/>
              <a:t>clonable,Marker</a:t>
            </a:r>
            <a:r>
              <a:rPr dirty="0" sz="4000" lang="en-US"/>
              <a:t> interfaces and so on. which is going to give additional information to the JVM. while running  this class what kind of additional capabilities added to the </a:t>
            </a:r>
            <a:r>
              <a:rPr dirty="0" sz="4000" lang="en-US" err="1"/>
              <a:t>perticular</a:t>
            </a:r>
            <a:r>
              <a:rPr dirty="0" sz="4000" lang="en-US"/>
              <a:t> class.</a:t>
            </a:r>
          </a:p>
          <a:p>
            <a:r>
              <a:rPr dirty="0" sz="4000" lang="en-US"/>
              <a:t>=&gt;In industries people are </a:t>
            </a:r>
            <a:r>
              <a:rPr dirty="0" sz="4000" lang="en-US" err="1"/>
              <a:t>irriteted</a:t>
            </a:r>
            <a:r>
              <a:rPr dirty="0" sz="4000" lang="en-US"/>
              <a:t> by xml being a java developer why we should we xml as part of the java application they feeling so difficult.</a:t>
            </a:r>
          </a:p>
          <a:p>
            <a:r>
              <a:rPr dirty="0" sz="4000" lang="en-US"/>
              <a:t>=&gt;many time they approached to </a:t>
            </a:r>
            <a:r>
              <a:rPr dirty="0" sz="4000" lang="en-US" err="1"/>
              <a:t>SunMC</a:t>
            </a:r>
            <a:r>
              <a:rPr dirty="0" sz="4000" lang="en-US"/>
              <a:t> also but java hasn't provided any support to the developer.</a:t>
            </a:r>
          </a:p>
          <a:p>
            <a:r>
              <a:rPr dirty="0" sz="4000" lang="en-US"/>
              <a:t>=&gt;</a:t>
            </a:r>
            <a:r>
              <a:rPr dirty="0" sz="4000" lang="en-US" err="1"/>
              <a:t>bz</a:t>
            </a:r>
            <a:r>
              <a:rPr dirty="0" sz="4000" lang="en-US"/>
              <a:t> of that other third party venders are came forward for providing the annotation support to the java developer.</a:t>
            </a:r>
          </a:p>
          <a:p>
            <a:r>
              <a:rPr dirty="0" sz="4000" lang="en-US"/>
              <a:t>=&gt;</a:t>
            </a:r>
            <a:r>
              <a:rPr dirty="0" sz="4000" lang="en-US" err="1"/>
              <a:t>XDoclet</a:t>
            </a:r>
            <a:r>
              <a:rPr dirty="0" sz="4000" lang="en-US"/>
              <a:t> is the first tool how came up with annotation support in for java. eventually it fails also.</a:t>
            </a:r>
          </a:p>
          <a:p>
            <a:r>
              <a:rPr dirty="0" sz="4000" lang="en-US"/>
              <a:t>=&gt;there are lot's of third parties started providing the support to </a:t>
            </a:r>
            <a:r>
              <a:rPr dirty="0" sz="4000" lang="en-US" err="1"/>
              <a:t>annotation.most</a:t>
            </a:r>
            <a:r>
              <a:rPr dirty="0" sz="4000" lang="en-US"/>
              <a:t> of the people started annotation provided libraries, framework and IDE.</a:t>
            </a:r>
          </a:p>
          <a:p>
            <a:r>
              <a:rPr dirty="0" sz="4000" lang="en-US"/>
              <a:t>=&gt;over the time java has </a:t>
            </a:r>
          </a:p>
          <a:p>
            <a:endParaRPr dirty="0" lang="en-US"/>
          </a:p>
          <a:p>
            <a:endParaRPr dirty="0" lang="en-US"/>
          </a:p>
          <a:p>
            <a:endParaRPr dirty="0" lang="en-US"/>
          </a:p>
        </p:txBody>
      </p:sp>
      <p:sp>
        <p:nvSpPr>
          <p:cNvPr id="104913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523" name=""/>
        <p:cNvGrpSpPr/>
        <p:nvPr/>
      </p:nvGrpSpPr>
      <p:grpSpPr>
        <a:xfrm>
          <a:off x="0" y="0"/>
          <a:ext cx="0" cy="0"/>
          <a:chOff x="0" y="0"/>
          <a:chExt cx="0" cy="0"/>
        </a:xfrm>
      </p:grpSpPr>
      <p:sp>
        <p:nvSpPr>
          <p:cNvPr id="1049137" name="Content Placeholder 2"/>
          <p:cNvSpPr>
            <a:spLocks noGrp="1"/>
          </p:cNvSpPr>
          <p:nvPr>
            <p:ph idx="1"/>
          </p:nvPr>
        </p:nvSpPr>
        <p:spPr>
          <a:xfrm>
            <a:off x="0" y="0"/>
            <a:ext cx="9144000" cy="6858000"/>
          </a:xfrm>
        </p:spPr>
        <p:txBody>
          <a:bodyPr>
            <a:normAutofit fontScale="50000" lnSpcReduction="20000"/>
          </a:bodyPr>
          <a:p>
            <a:r>
              <a:rPr b="1" dirty="0" lang="en-US">
                <a:solidFill>
                  <a:srgbClr val="FF0000"/>
                </a:solidFill>
              </a:rPr>
              <a:t>XML drawbacks :=&gt;</a:t>
            </a:r>
          </a:p>
          <a:p>
            <a:r>
              <a:rPr dirty="0" lang="en-US"/>
              <a:t>===============</a:t>
            </a:r>
          </a:p>
          <a:p>
            <a:r>
              <a:rPr dirty="0" lang="en-US"/>
              <a:t>1)</a:t>
            </a:r>
          </a:p>
          <a:p>
            <a:r>
              <a:rPr dirty="0" lang="en-US"/>
              <a:t>=&gt;speak more / web </a:t>
            </a:r>
            <a:r>
              <a:rPr dirty="0" lang="en-US" err="1"/>
              <a:t>bost</a:t>
            </a:r>
            <a:endParaRPr dirty="0" lang="en-US"/>
          </a:p>
          <a:p>
            <a:r>
              <a:rPr dirty="0" lang="en-US"/>
              <a:t>=&gt;not so easy to remember tags</a:t>
            </a:r>
          </a:p>
          <a:p>
            <a:r>
              <a:rPr dirty="0" lang="en-US"/>
              <a:t>=&gt;order of the tags we have to follow </a:t>
            </a:r>
          </a:p>
          <a:p>
            <a:r>
              <a:rPr dirty="0" lang="en-US"/>
              <a:t>=&gt;remember the order of tags</a:t>
            </a:r>
          </a:p>
          <a:p>
            <a:r>
              <a:rPr dirty="0" lang="en-US"/>
              <a:t>=&gt;to work with xml java  developer has to has complete picture of xml.</a:t>
            </a:r>
          </a:p>
          <a:p>
            <a:r>
              <a:rPr dirty="0" lang="en-US"/>
              <a:t>2)</a:t>
            </a:r>
          </a:p>
          <a:p>
            <a:r>
              <a:rPr dirty="0" lang="en-US"/>
              <a:t>=&gt;for a complete java developer it's very difficult to work with xml.</a:t>
            </a:r>
          </a:p>
          <a:p>
            <a:r>
              <a:rPr dirty="0" lang="en-US"/>
              <a:t>3)</a:t>
            </a:r>
          </a:p>
          <a:p>
            <a:r>
              <a:rPr dirty="0" lang="en-US"/>
              <a:t>=&gt;java developer has to write xml file which is not a java part.</a:t>
            </a:r>
          </a:p>
          <a:p>
            <a:r>
              <a:rPr dirty="0" lang="en-US"/>
              <a:t>=&gt;we can easily compile the class and we can easily validate our logic is right or wrong, written </a:t>
            </a:r>
            <a:r>
              <a:rPr dirty="0" lang="en-US" err="1"/>
              <a:t>syntax,type</a:t>
            </a:r>
            <a:r>
              <a:rPr dirty="0" lang="en-US"/>
              <a:t> method  right or wrong, but coming to xml we can not validate declared class and package name or other information is right or wrong.</a:t>
            </a:r>
          </a:p>
          <a:p>
            <a:r>
              <a:rPr dirty="0" lang="en-US"/>
              <a:t>4)</a:t>
            </a:r>
          </a:p>
          <a:p>
            <a:r>
              <a:rPr dirty="0" lang="en-US"/>
              <a:t>=&gt;there is no </a:t>
            </a:r>
            <a:r>
              <a:rPr dirty="0" lang="en-US" err="1"/>
              <a:t>prosen</a:t>
            </a:r>
            <a:r>
              <a:rPr dirty="0" lang="en-US"/>
              <a:t> we can validate our configuration is right, until and unless we deploy that application and access that application then only we can validate </a:t>
            </a:r>
            <a:r>
              <a:rPr dirty="0" lang="en-US" err="1"/>
              <a:t>declated</a:t>
            </a:r>
            <a:r>
              <a:rPr dirty="0" lang="en-US"/>
              <a:t> configuration is right. XSD  and DTD will validate the structure but not the data, what kind of data you have provided validated after deployment if the application only,</a:t>
            </a:r>
          </a:p>
          <a:p>
            <a:r>
              <a:rPr dirty="0" lang="en-US" err="1"/>
              <a:t>bz</a:t>
            </a:r>
            <a:r>
              <a:rPr dirty="0" lang="en-US"/>
              <a:t> of that java developer irritated while working with xml. </a:t>
            </a:r>
          </a:p>
          <a:p>
            <a:r>
              <a:rPr dirty="0" lang="en-US"/>
              <a:t>5)</a:t>
            </a:r>
            <a:r>
              <a:rPr dirty="0" lang="en-US"/>
              <a:t> Intermediate</a:t>
            </a:r>
            <a:r>
              <a:rPr dirty="0" lang="en-US"/>
              <a:t> </a:t>
            </a:r>
            <a:r>
              <a:rPr dirty="0" lang="en-US"/>
              <a:t>compil</a:t>
            </a:r>
            <a:r>
              <a:rPr dirty="0" lang="en-US"/>
              <a:t>ation</a:t>
            </a:r>
            <a:r>
              <a:rPr dirty="0" lang="en-US"/>
              <a:t> </a:t>
            </a:r>
            <a:endParaRPr altLang="en-US" lang="zh-CN"/>
          </a:p>
          <a:p>
            <a:r>
              <a:rPr dirty="0" lang="en-US"/>
              <a:t>=&gt;while working with xml validation became </a:t>
            </a:r>
            <a:r>
              <a:rPr dirty="0" lang="en-US" err="1"/>
              <a:t>repeatative</a:t>
            </a:r>
            <a:r>
              <a:rPr dirty="0" lang="en-US"/>
              <a:t> process within one short we can not validate all configured classes are right or wrong, until and unless we access that class corresponding container will not check it is right or wrong.</a:t>
            </a:r>
          </a:p>
          <a:p>
            <a:r>
              <a:rPr dirty="0" lang="en-US"/>
              <a:t>6)</a:t>
            </a:r>
          </a:p>
          <a:p>
            <a:r>
              <a:rPr dirty="0" lang="en-US"/>
              <a:t>=&gt;To develop an application there are several IDE's available which </a:t>
            </a:r>
            <a:r>
              <a:rPr dirty="0" lang="en-US" err="1"/>
              <a:t>pramote</a:t>
            </a:r>
            <a:r>
              <a:rPr dirty="0" lang="en-US"/>
              <a:t> rapid application development and which make java developer life easy , but coming to xml there is not IDE's which is supporting rapid application </a:t>
            </a:r>
            <a:r>
              <a:rPr dirty="0" lang="en-US" err="1"/>
              <a:t>deveopment</a:t>
            </a:r>
            <a:r>
              <a:rPr dirty="0" lang="en-US"/>
              <a:t> .</a:t>
            </a:r>
          </a:p>
          <a:p>
            <a:endParaRPr dirty="0" lang="en-US"/>
          </a:p>
        </p:txBody>
      </p:sp>
      <p:sp>
        <p:nvSpPr>
          <p:cNvPr id="1049138"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524" name=""/>
        <p:cNvGrpSpPr/>
        <p:nvPr/>
      </p:nvGrpSpPr>
      <p:grpSpPr>
        <a:xfrm>
          <a:off x="0" y="0"/>
          <a:ext cx="0" cy="0"/>
          <a:chOff x="0" y="0"/>
          <a:chExt cx="0" cy="0"/>
        </a:xfrm>
      </p:grpSpPr>
      <p:sp>
        <p:nvSpPr>
          <p:cNvPr id="1049139" name="Content Placeholder 2"/>
          <p:cNvSpPr>
            <a:spLocks noGrp="1"/>
          </p:cNvSpPr>
          <p:nvPr>
            <p:ph idx="1"/>
          </p:nvPr>
        </p:nvSpPr>
        <p:spPr>
          <a:xfrm>
            <a:off x="0" y="0"/>
            <a:ext cx="9144000" cy="6858000"/>
          </a:xfrm>
        </p:spPr>
        <p:txBody>
          <a:bodyPr>
            <a:normAutofit fontScale="50000" lnSpcReduction="20000"/>
          </a:bodyPr>
          <a:p>
            <a:r>
              <a:rPr dirty="0" lang="en-US">
                <a:solidFill>
                  <a:srgbClr val="FF0000"/>
                </a:solidFill>
              </a:rPr>
              <a:t>Annotation :=&gt;</a:t>
            </a:r>
          </a:p>
          <a:p>
            <a:r>
              <a:rPr dirty="0" lang="en-US">
                <a:solidFill>
                  <a:srgbClr val="FF0000"/>
                </a:solidFill>
              </a:rPr>
              <a:t>============</a:t>
            </a:r>
          </a:p>
          <a:p>
            <a:r>
              <a:rPr dirty="0" lang="en-US"/>
              <a:t>1)Annotation speak less.(means one word only will </a:t>
            </a:r>
            <a:r>
              <a:rPr dirty="0" lang="en-US" err="1"/>
              <a:t>discribe</a:t>
            </a:r>
            <a:r>
              <a:rPr dirty="0" lang="en-US"/>
              <a:t> whole configuration file) </a:t>
            </a:r>
          </a:p>
          <a:p>
            <a:r>
              <a:rPr dirty="0" lang="en-US"/>
              <a:t>2)Annotation writes along with the source code itself.</a:t>
            </a:r>
          </a:p>
          <a:p>
            <a:r>
              <a:rPr dirty="0" lang="en-US"/>
              <a:t>3)Annotation validation happen at the time of compilation.</a:t>
            </a:r>
          </a:p>
          <a:p>
            <a:r>
              <a:rPr dirty="0" lang="en-US"/>
              <a:t>4)Annotation are the java code every developer feel more </a:t>
            </a:r>
            <a:r>
              <a:rPr dirty="0" lang="en-US" err="1"/>
              <a:t>comformtable</a:t>
            </a:r>
            <a:r>
              <a:rPr dirty="0" lang="en-US"/>
              <a:t> while working with annotation.</a:t>
            </a:r>
          </a:p>
          <a:p>
            <a:r>
              <a:rPr dirty="0" lang="en-US"/>
              <a:t>5)it is every easy for developer to validate java code and provided additional information.</a:t>
            </a:r>
          </a:p>
          <a:p>
            <a:r>
              <a:rPr dirty="0" lang="en-US"/>
              <a:t>6)There are number of IDE's supports annotation based approach.</a:t>
            </a:r>
          </a:p>
          <a:p>
            <a:endParaRPr dirty="0" lang="en-US"/>
          </a:p>
          <a:p>
            <a:endParaRPr dirty="0" lang="en-US"/>
          </a:p>
          <a:p>
            <a:r>
              <a:rPr b="1" dirty="0" lang="en-US">
                <a:solidFill>
                  <a:srgbClr val="FF0000"/>
                </a:solidFill>
              </a:rPr>
              <a:t>XML Advantages: when we configured our classes using XML:</a:t>
            </a:r>
          </a:p>
          <a:p>
            <a:r>
              <a:rPr dirty="0" lang="en-US">
                <a:solidFill>
                  <a:srgbClr val="FF0000"/>
                </a:solidFill>
              </a:rPr>
              <a:t>======================================================</a:t>
            </a:r>
          </a:p>
          <a:p>
            <a:r>
              <a:rPr dirty="0" lang="en-US"/>
              <a:t>1) XML will give </a:t>
            </a:r>
            <a:r>
              <a:rPr dirty="0" lang="en-US" err="1"/>
              <a:t>wholestic</a:t>
            </a:r>
            <a:r>
              <a:rPr dirty="0" lang="en-US"/>
              <a:t> picture of the all the classes which are available into application.</a:t>
            </a:r>
          </a:p>
          <a:p>
            <a:r>
              <a:rPr dirty="0" lang="en-US"/>
              <a:t>It will give all classes </a:t>
            </a:r>
            <a:r>
              <a:rPr dirty="0" lang="en-US" err="1"/>
              <a:t>information,dependencies,properties</a:t>
            </a:r>
            <a:r>
              <a:rPr dirty="0" lang="en-US"/>
              <a:t>, references and </a:t>
            </a:r>
            <a:r>
              <a:rPr dirty="0" lang="en-US" err="1"/>
              <a:t>morever</a:t>
            </a:r>
            <a:r>
              <a:rPr dirty="0" lang="en-US"/>
              <a:t>. By looking at XML file we can easily understand whole application and there corresponding information.</a:t>
            </a:r>
          </a:p>
          <a:p>
            <a:r>
              <a:rPr dirty="0" lang="en-US">
                <a:solidFill>
                  <a:srgbClr val="FF0000"/>
                </a:solidFill>
              </a:rPr>
              <a:t>Ex:</a:t>
            </a:r>
          </a:p>
          <a:p>
            <a:r>
              <a:rPr dirty="0" lang="en-US">
                <a:solidFill>
                  <a:srgbClr val="FF0000"/>
                </a:solidFill>
              </a:rPr>
              <a:t>	if new developer hired into the project, He no need to visit all the classes to understand the dependencies, </a:t>
            </a:r>
            <a:r>
              <a:rPr dirty="0" lang="en-US" smtClean="0">
                <a:solidFill>
                  <a:srgbClr val="FF0000"/>
                </a:solidFill>
              </a:rPr>
              <a:t>properties</a:t>
            </a:r>
            <a:r>
              <a:rPr dirty="0" lang="en-US">
                <a:solidFill>
                  <a:srgbClr val="FF0000"/>
                </a:solidFill>
              </a:rPr>
              <a:t>, classes and so on , by looking at Xml configuration file only he will going to understand.</a:t>
            </a:r>
          </a:p>
          <a:p>
            <a:endParaRPr dirty="0" lang="en-US"/>
          </a:p>
          <a:p>
            <a:r>
              <a:rPr dirty="0" lang="en-US"/>
              <a:t>2)If there are changes into classes or information into the class then there is no need to change the classes, just we can change the configuration information automatically changes are rollback to the classes. there is no need to compile the classes if there are change also.</a:t>
            </a:r>
          </a:p>
          <a:p>
            <a:endParaRPr dirty="0" lang="en-US"/>
          </a:p>
          <a:p>
            <a:r>
              <a:rPr dirty="0" lang="en-US"/>
              <a:t>3)If there are any bugs are available then we can easily fixed the bug by looking at xml file.</a:t>
            </a:r>
          </a:p>
          <a:p>
            <a:endParaRPr dirty="0" lang="en-US"/>
          </a:p>
          <a:p>
            <a:endParaRPr dirty="0" lang="en-US"/>
          </a:p>
        </p:txBody>
      </p:sp>
      <p:sp>
        <p:nvSpPr>
          <p:cNvPr id="104914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525" name=""/>
        <p:cNvGrpSpPr/>
        <p:nvPr/>
      </p:nvGrpSpPr>
      <p:grpSpPr>
        <a:xfrm>
          <a:off x="0" y="0"/>
          <a:ext cx="0" cy="0"/>
          <a:chOff x="0" y="0"/>
          <a:chExt cx="0" cy="0"/>
        </a:xfrm>
      </p:grpSpPr>
      <p:sp>
        <p:nvSpPr>
          <p:cNvPr id="1049141" name="Content Placeholder 2"/>
          <p:cNvSpPr>
            <a:spLocks noGrp="1"/>
          </p:cNvSpPr>
          <p:nvPr>
            <p:ph idx="1"/>
          </p:nvPr>
        </p:nvSpPr>
        <p:spPr>
          <a:xfrm>
            <a:off x="0" y="0"/>
            <a:ext cx="9144000" cy="6858000"/>
          </a:xfrm>
        </p:spPr>
        <p:txBody>
          <a:bodyPr>
            <a:normAutofit fontScale="53125" lnSpcReduction="20000"/>
          </a:bodyPr>
          <a:p>
            <a:r>
              <a:rPr b="1" dirty="0" lang="en-US" err="1">
                <a:solidFill>
                  <a:srgbClr val="FF0000"/>
                </a:solidFill>
              </a:rPr>
              <a:t>DrawBacks</a:t>
            </a:r>
            <a:r>
              <a:rPr b="1" dirty="0" lang="en-US">
                <a:solidFill>
                  <a:srgbClr val="FF0000"/>
                </a:solidFill>
              </a:rPr>
              <a:t> With Annotations:</a:t>
            </a:r>
          </a:p>
          <a:p>
            <a:r>
              <a:rPr b="1" dirty="0" lang="en-US">
                <a:solidFill>
                  <a:srgbClr val="FF0000"/>
                </a:solidFill>
              </a:rPr>
              <a:t>=========================</a:t>
            </a:r>
          </a:p>
          <a:p>
            <a:r>
              <a:rPr dirty="0" lang="en-US"/>
              <a:t>1)Unlike XML, Annotation are written under each and every class, we can not easily derive which class is depends on which other class. A </a:t>
            </a:r>
            <a:r>
              <a:rPr dirty="0" lang="en-US" err="1"/>
              <a:t>perticular</a:t>
            </a:r>
            <a:r>
              <a:rPr dirty="0" lang="en-US"/>
              <a:t> class will describe itself rather than other dependent classes or attributes.</a:t>
            </a:r>
          </a:p>
          <a:p>
            <a:r>
              <a:rPr dirty="0" lang="en-US"/>
              <a:t>To get </a:t>
            </a:r>
            <a:r>
              <a:rPr dirty="0" lang="en-US" err="1"/>
              <a:t>wholestic</a:t>
            </a:r>
            <a:r>
              <a:rPr dirty="0" lang="en-US"/>
              <a:t> picture of the application we have to visit each and every class and understand the relationship between the other classes. It is every difficult to the new developer to understand the application. </a:t>
            </a:r>
          </a:p>
          <a:p>
            <a:endParaRPr dirty="0" lang="en-US"/>
          </a:p>
          <a:p>
            <a:r>
              <a:rPr dirty="0" lang="en-US"/>
              <a:t>2)All the annotations are written along with the source </a:t>
            </a:r>
            <a:r>
              <a:rPr dirty="0" lang="en-US" err="1"/>
              <a:t>code,If</a:t>
            </a:r>
            <a:r>
              <a:rPr dirty="0" lang="en-US"/>
              <a:t> there is change in configuration of the classes then we have to change into class, if there is change into class means we have to recompile the code then only the changes gets affected. it's lead to </a:t>
            </a:r>
            <a:r>
              <a:rPr dirty="0" lang="en-US" err="1"/>
              <a:t>maintainence</a:t>
            </a:r>
            <a:r>
              <a:rPr dirty="0" lang="en-US"/>
              <a:t> of the application(</a:t>
            </a:r>
            <a:r>
              <a:rPr dirty="0" lang="en-US" err="1"/>
              <a:t>recompile,redeploy,time</a:t>
            </a:r>
            <a:r>
              <a:rPr dirty="0" lang="en-US"/>
              <a:t>,...). </a:t>
            </a:r>
          </a:p>
          <a:p>
            <a:endParaRPr dirty="0" lang="en-US"/>
          </a:p>
          <a:p>
            <a:r>
              <a:rPr dirty="0" lang="en-US"/>
              <a:t>3)if there is bug then we have to understand the complete picture and we have to visit each and every class which is related to the corresponding bug.</a:t>
            </a:r>
          </a:p>
          <a:p>
            <a:endParaRPr dirty="0" lang="en-US"/>
          </a:p>
          <a:p>
            <a:r>
              <a:rPr dirty="0" lang="en-US"/>
              <a:t>4)annotations are every short it may not give clear picture.</a:t>
            </a:r>
          </a:p>
          <a:p>
            <a:endParaRPr dirty="0" lang="en-US"/>
          </a:p>
          <a:p>
            <a:endParaRPr dirty="0" lang="en-US"/>
          </a:p>
          <a:p>
            <a:r>
              <a:rPr b="1" dirty="0" lang="en-US">
                <a:solidFill>
                  <a:srgbClr val="FF0000"/>
                </a:solidFill>
              </a:rPr>
              <a:t>Annotation Types:</a:t>
            </a:r>
          </a:p>
          <a:p>
            <a:r>
              <a:rPr dirty="0" lang="en-US"/>
              <a:t>===============</a:t>
            </a:r>
          </a:p>
          <a:p>
            <a:r>
              <a:rPr dirty="0" lang="en-US"/>
              <a:t>1)document assistors or code assistors</a:t>
            </a:r>
          </a:p>
          <a:p>
            <a:r>
              <a:rPr dirty="0" lang="en-US"/>
              <a:t>=&gt;</a:t>
            </a:r>
          </a:p>
          <a:p>
            <a:r>
              <a:rPr dirty="0" lang="en-US"/>
              <a:t>2)Runtime assistors</a:t>
            </a:r>
          </a:p>
          <a:p>
            <a:r>
              <a:rPr dirty="0" lang="en-US"/>
              <a:t>3)compiler assistors </a:t>
            </a:r>
          </a:p>
          <a:p>
            <a:endParaRPr dirty="0" lang="en-US"/>
          </a:p>
        </p:txBody>
      </p:sp>
      <p:sp>
        <p:nvSpPr>
          <p:cNvPr id="104914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49143" name="Title 1"/>
          <p:cNvSpPr>
            <a:spLocks noGrp="1"/>
          </p:cNvSpPr>
          <p:nvPr>
            <p:ph type="title"/>
          </p:nvPr>
        </p:nvSpPr>
        <p:spPr>
          <a:xfrm>
            <a:off x="457200" y="0"/>
            <a:ext cx="8229600" cy="304800"/>
          </a:xfrm>
        </p:spPr>
        <p:txBody>
          <a:bodyPr>
            <a:normAutofit fontScale="90000"/>
          </a:bodyPr>
          <a:p>
            <a:r>
              <a:rPr dirty="0" lang="en-US" smtClean="0">
                <a:solidFill>
                  <a:srgbClr val="FF0000"/>
                </a:solidFill>
              </a:rPr>
              <a:t>Spring 108</a:t>
            </a:r>
            <a:endParaRPr dirty="0" lang="en-US">
              <a:solidFill>
                <a:srgbClr val="FF0000"/>
              </a:solidFill>
            </a:endParaRPr>
          </a:p>
        </p:txBody>
      </p:sp>
      <p:sp>
        <p:nvSpPr>
          <p:cNvPr id="1049144" name="Content Placeholder 2"/>
          <p:cNvSpPr>
            <a:spLocks noGrp="1"/>
          </p:cNvSpPr>
          <p:nvPr>
            <p:ph idx="1"/>
          </p:nvPr>
        </p:nvSpPr>
        <p:spPr>
          <a:xfrm>
            <a:off x="0" y="457200"/>
            <a:ext cx="9144000" cy="6400800"/>
          </a:xfrm>
        </p:spPr>
        <p:txBody>
          <a:bodyPr>
            <a:normAutofit fontScale="95000" lnSpcReduction="20000"/>
          </a:bodyPr>
          <a:p>
            <a:r>
              <a:rPr dirty="0" lang="en-US" smtClean="0">
                <a:solidFill>
                  <a:srgbClr val="FF0000"/>
                </a:solidFill>
              </a:rPr>
              <a:t>@</a:t>
            </a:r>
            <a:r>
              <a:rPr dirty="0" lang="en-US" err="1" smtClean="0">
                <a:solidFill>
                  <a:srgbClr val="FF0000"/>
                </a:solidFill>
              </a:rPr>
              <a:t>Autowired</a:t>
            </a:r>
            <a:endParaRPr dirty="0" lang="en-US" smtClean="0">
              <a:solidFill>
                <a:srgbClr val="FF0000"/>
              </a:solidFill>
            </a:endParaRPr>
          </a:p>
          <a:p>
            <a:pPr lvl="1"/>
            <a:r>
              <a:rPr dirty="0" lang="en-US" err="1" smtClean="0">
                <a:solidFill>
                  <a:srgbClr val="FF0000"/>
                </a:solidFill>
              </a:rPr>
              <a:t>Autowiring</a:t>
            </a:r>
            <a:r>
              <a:rPr dirty="0" lang="en-US" smtClean="0">
                <a:solidFill>
                  <a:srgbClr val="FF0000"/>
                </a:solidFill>
              </a:rPr>
              <a:t> :</a:t>
            </a:r>
          </a:p>
          <a:p>
            <a:pPr lvl="2"/>
            <a:r>
              <a:rPr dirty="0" lang="en-US" smtClean="0"/>
              <a:t>In general programmer is responsible for managing the dependency between the classes.</a:t>
            </a:r>
          </a:p>
          <a:p>
            <a:pPr lvl="2"/>
            <a:r>
              <a:rPr dirty="0" lang="en-US" smtClean="0"/>
              <a:t>Actually all the managing beans are available into the IOC container, so we can tell to the IOC container to manage the dependency itself by providing additional configuration into spring bean configuration file.</a:t>
            </a:r>
          </a:p>
          <a:p>
            <a:pPr lvl="2"/>
            <a:r>
              <a:rPr dirty="0" lang="en-US" smtClean="0"/>
              <a:t>To make automated there are different modes are provided by spring people we have to use them.</a:t>
            </a:r>
          </a:p>
          <a:p>
            <a:pPr lvl="2"/>
            <a:r>
              <a:rPr dirty="0" lang="en-US" smtClean="0"/>
              <a:t>There are four modes available</a:t>
            </a:r>
          </a:p>
          <a:p>
            <a:pPr lvl="3"/>
            <a:r>
              <a:rPr dirty="0" lang="en-US" smtClean="0">
                <a:solidFill>
                  <a:srgbClr val="FF0000"/>
                </a:solidFill>
              </a:rPr>
              <a:t>1)</a:t>
            </a:r>
            <a:r>
              <a:rPr dirty="0" lang="en-US" err="1" smtClean="0">
                <a:solidFill>
                  <a:srgbClr val="FF0000"/>
                </a:solidFill>
              </a:rPr>
              <a:t>ByName</a:t>
            </a:r>
            <a:endParaRPr dirty="0" lang="en-US">
              <a:solidFill>
                <a:srgbClr val="FF0000"/>
              </a:solidFill>
            </a:endParaRPr>
          </a:p>
          <a:p>
            <a:pPr lvl="3"/>
            <a:r>
              <a:rPr dirty="0" lang="en-US" smtClean="0">
                <a:solidFill>
                  <a:srgbClr val="FF0000"/>
                </a:solidFill>
              </a:rPr>
              <a:t>2)</a:t>
            </a:r>
            <a:r>
              <a:rPr dirty="0" lang="en-US" err="1" smtClean="0">
                <a:solidFill>
                  <a:srgbClr val="FF0000"/>
                </a:solidFill>
              </a:rPr>
              <a:t>ByType</a:t>
            </a:r>
            <a:endParaRPr dirty="0" lang="en-US" smtClean="0">
              <a:solidFill>
                <a:srgbClr val="FF0000"/>
              </a:solidFill>
            </a:endParaRPr>
          </a:p>
          <a:p>
            <a:pPr lvl="3"/>
            <a:r>
              <a:rPr dirty="0" lang="en-US" smtClean="0">
                <a:solidFill>
                  <a:srgbClr val="FF0000"/>
                </a:solidFill>
              </a:rPr>
              <a:t>3)Constructor</a:t>
            </a:r>
          </a:p>
          <a:p>
            <a:pPr lvl="3"/>
            <a:r>
              <a:rPr dirty="0" lang="en-US" smtClean="0">
                <a:solidFill>
                  <a:srgbClr val="FF0000"/>
                </a:solidFill>
              </a:rPr>
              <a:t>4)</a:t>
            </a:r>
            <a:r>
              <a:rPr dirty="0" lang="en-US" err="1" smtClean="0">
                <a:solidFill>
                  <a:srgbClr val="FF0000"/>
                </a:solidFill>
              </a:rPr>
              <a:t>autodetect</a:t>
            </a:r>
            <a:r>
              <a:rPr dirty="0" lang="en-US" smtClean="0">
                <a:solidFill>
                  <a:srgbClr val="FF0000"/>
                </a:solidFill>
              </a:rPr>
              <a:t> (which is </a:t>
            </a:r>
            <a:r>
              <a:rPr dirty="0" lang="en-US" err="1" smtClean="0">
                <a:solidFill>
                  <a:srgbClr val="FF0000"/>
                </a:solidFill>
              </a:rPr>
              <a:t>depricated</a:t>
            </a:r>
            <a:r>
              <a:rPr dirty="0" lang="en-US" smtClean="0">
                <a:solidFill>
                  <a:srgbClr val="FF0000"/>
                </a:solidFill>
              </a:rPr>
              <a:t>)</a:t>
            </a:r>
          </a:p>
          <a:p>
            <a:pPr lvl="2"/>
            <a:r>
              <a:rPr dirty="0" lang="en-US" smtClean="0"/>
              <a:t>By enabling the </a:t>
            </a:r>
            <a:r>
              <a:rPr dirty="0" lang="en-US" err="1" smtClean="0"/>
              <a:t>autowired</a:t>
            </a:r>
            <a:r>
              <a:rPr dirty="0" lang="en-US" smtClean="0"/>
              <a:t> mode we can manage the dependency.</a:t>
            </a:r>
          </a:p>
          <a:p>
            <a:pPr lvl="2"/>
            <a:r>
              <a:rPr dirty="0" lang="en-US" smtClean="0"/>
              <a:t>The above approach is related to the xml configuration but there is another way available by this we can manage the dependency.</a:t>
            </a:r>
          </a:p>
          <a:p>
            <a:pPr lvl="2"/>
            <a:r>
              <a:rPr dirty="0" lang="en-US" smtClean="0"/>
              <a:t>Annotation Driven approach.</a:t>
            </a:r>
          </a:p>
        </p:txBody>
      </p:sp>
      <p:sp>
        <p:nvSpPr>
          <p:cNvPr id="1049145"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527" name=""/>
        <p:cNvGrpSpPr/>
        <p:nvPr/>
      </p:nvGrpSpPr>
      <p:grpSpPr>
        <a:xfrm>
          <a:off x="0" y="0"/>
          <a:ext cx="0" cy="0"/>
          <a:chOff x="0" y="0"/>
          <a:chExt cx="0" cy="0"/>
        </a:xfrm>
      </p:grpSpPr>
      <p:sp>
        <p:nvSpPr>
          <p:cNvPr id="1049146" name="Content Placeholder 2"/>
          <p:cNvSpPr>
            <a:spLocks noGrp="1"/>
          </p:cNvSpPr>
          <p:nvPr>
            <p:ph idx="1"/>
          </p:nvPr>
        </p:nvSpPr>
        <p:spPr>
          <a:xfrm>
            <a:off x="0" y="0"/>
            <a:ext cx="9144000" cy="6858000"/>
          </a:xfrm>
        </p:spPr>
        <p:txBody>
          <a:bodyPr>
            <a:normAutofit fontScale="60000" lnSpcReduction="20000"/>
          </a:bodyPr>
          <a:p>
            <a:pPr lvl="2"/>
            <a:r>
              <a:rPr dirty="0" lang="en-US"/>
              <a:t>We can enabled </a:t>
            </a:r>
            <a:r>
              <a:rPr dirty="0" lang="en-US" err="1"/>
              <a:t>Autowired</a:t>
            </a:r>
            <a:r>
              <a:rPr dirty="0" lang="en-US"/>
              <a:t> by two ways </a:t>
            </a:r>
          </a:p>
          <a:p>
            <a:pPr lvl="3"/>
            <a:r>
              <a:rPr dirty="0" lang="en-US">
                <a:solidFill>
                  <a:srgbClr val="FF0000"/>
                </a:solidFill>
              </a:rPr>
              <a:t>1)Configuration approach(</a:t>
            </a:r>
            <a:r>
              <a:rPr dirty="0" lang="en-US" err="1">
                <a:solidFill>
                  <a:srgbClr val="FF0000"/>
                </a:solidFill>
              </a:rPr>
              <a:t>ie</a:t>
            </a:r>
            <a:r>
              <a:rPr dirty="0" lang="en-US">
                <a:solidFill>
                  <a:srgbClr val="FF0000"/>
                </a:solidFill>
              </a:rPr>
              <a:t> xml driven approach)</a:t>
            </a:r>
          </a:p>
          <a:p>
            <a:pPr lvl="3"/>
            <a:r>
              <a:rPr dirty="0" lang="en-US">
                <a:solidFill>
                  <a:srgbClr val="FF0000"/>
                </a:solidFill>
              </a:rPr>
              <a:t>2)annotation driven </a:t>
            </a:r>
            <a:r>
              <a:rPr dirty="0" lang="en-US" smtClean="0">
                <a:solidFill>
                  <a:srgbClr val="FF0000"/>
                </a:solidFill>
              </a:rPr>
              <a:t>approach</a:t>
            </a:r>
          </a:p>
          <a:p>
            <a:pPr indent="0" marL="114300">
              <a:buNone/>
            </a:pPr>
            <a:r>
              <a:rPr dirty="0" lang="en-US" smtClean="0">
                <a:solidFill>
                  <a:srgbClr val="FF0000"/>
                </a:solidFill>
              </a:rPr>
              <a:t>2)Annotation driven approach</a:t>
            </a:r>
          </a:p>
          <a:p>
            <a:pPr indent="-457200" lvl="1" marL="971550"/>
            <a:r>
              <a:rPr dirty="0" lang="en-US" smtClean="0"/>
              <a:t>@</a:t>
            </a:r>
            <a:r>
              <a:rPr dirty="0" lang="en-US" err="1" smtClean="0"/>
              <a:t>Autowired</a:t>
            </a:r>
            <a:r>
              <a:rPr dirty="0" lang="en-US" smtClean="0"/>
              <a:t> annotation have a default mode called as Type only.</a:t>
            </a:r>
          </a:p>
          <a:p>
            <a:pPr indent="-457200" lvl="1" marL="971550"/>
            <a:r>
              <a:rPr dirty="0" lang="en-US" smtClean="0"/>
              <a:t>It will work on type of the attributes, it will not support  other kind of modes which are available into xml configuration.</a:t>
            </a:r>
          </a:p>
          <a:p>
            <a:pPr indent="-457200" lvl="1" marL="971550"/>
            <a:r>
              <a:rPr dirty="0" lang="en-US" smtClean="0"/>
              <a:t>When we write @</a:t>
            </a:r>
            <a:r>
              <a:rPr dirty="0" lang="en-US" err="1" smtClean="0"/>
              <a:t>Autowired</a:t>
            </a:r>
            <a:r>
              <a:rPr dirty="0" lang="en-US" smtClean="0"/>
              <a:t> then by default one attributes became true i.e. required = true. If we use @</a:t>
            </a:r>
            <a:r>
              <a:rPr dirty="0" lang="en-US" err="1" smtClean="0"/>
              <a:t>Autowired</a:t>
            </a:r>
            <a:r>
              <a:rPr dirty="0" lang="en-US" smtClean="0"/>
              <a:t> annotation then that setter or constructor or attributes became mandatory.</a:t>
            </a:r>
          </a:p>
          <a:p>
            <a:pPr indent="-457200" lvl="1" marL="971550"/>
            <a:r>
              <a:rPr dirty="0" lang="en-US" smtClean="0"/>
              <a:t>Without using @Required we can impose mandatory constraint on setter injection by using @</a:t>
            </a:r>
            <a:r>
              <a:rPr dirty="0" lang="en-US" err="1" smtClean="0"/>
              <a:t>Autowired</a:t>
            </a:r>
            <a:r>
              <a:rPr dirty="0" lang="en-US" smtClean="0"/>
              <a:t>.</a:t>
            </a:r>
          </a:p>
          <a:p>
            <a:pPr indent="-457200" lvl="1" marL="971550"/>
            <a:r>
              <a:rPr dirty="0" lang="en-US" smtClean="0"/>
              <a:t>We can write </a:t>
            </a:r>
            <a:r>
              <a:rPr dirty="0" lang="en-US" err="1" smtClean="0"/>
              <a:t>Autowired</a:t>
            </a:r>
            <a:r>
              <a:rPr dirty="0" lang="en-US" smtClean="0"/>
              <a:t> annotation in </a:t>
            </a:r>
            <a:r>
              <a:rPr dirty="0" lang="en-US" err="1" smtClean="0"/>
              <a:t>fourplaces</a:t>
            </a:r>
            <a:r>
              <a:rPr dirty="0" lang="en-US" smtClean="0"/>
              <a:t> into the class</a:t>
            </a:r>
            <a:r>
              <a:rPr b="1" dirty="0" lang="en-US" smtClean="0"/>
              <a:t>.</a:t>
            </a:r>
          </a:p>
          <a:p>
            <a:pPr indent="-457200" lvl="2" marL="1371600"/>
            <a:r>
              <a:rPr b="1" dirty="0" lang="en-US" smtClean="0"/>
              <a:t>1)Attribute level:</a:t>
            </a:r>
            <a:r>
              <a:rPr dirty="0" lang="en-US" smtClean="0"/>
              <a:t> we can write @</a:t>
            </a:r>
            <a:r>
              <a:rPr dirty="0" lang="en-US" err="1" smtClean="0"/>
              <a:t>Autowired</a:t>
            </a:r>
            <a:r>
              <a:rPr dirty="0" lang="en-US" smtClean="0"/>
              <a:t> at attribute level IOC container automatically inject  dependent bean to the target bean, it will take attribute name and take the type of the attribute and check whether corresponding attribute type bean is available into the </a:t>
            </a:r>
            <a:r>
              <a:rPr dirty="0" lang="en-US" err="1" smtClean="0"/>
              <a:t>inmemory</a:t>
            </a:r>
            <a:r>
              <a:rPr dirty="0" lang="en-US" smtClean="0"/>
              <a:t> metadata if it is there then it will inject the bean object directly. </a:t>
            </a:r>
          </a:p>
          <a:p>
            <a:pPr indent="-457200" lvl="2" marL="1371600"/>
            <a:r>
              <a:rPr b="1" dirty="0" lang="en-US" smtClean="0"/>
              <a:t>2)constructor level : </a:t>
            </a:r>
            <a:r>
              <a:rPr dirty="0" lang="en-US" smtClean="0"/>
              <a:t>we can write @</a:t>
            </a:r>
            <a:r>
              <a:rPr dirty="0" lang="en-US" err="1" smtClean="0"/>
              <a:t>Autowired</a:t>
            </a:r>
            <a:r>
              <a:rPr dirty="0" lang="en-US" smtClean="0"/>
              <a:t> at constructor level which become mandatory.</a:t>
            </a:r>
            <a:endParaRPr b="1" dirty="0" lang="en-US" smtClean="0"/>
          </a:p>
          <a:p>
            <a:pPr indent="-457200" lvl="2" marL="1371600"/>
            <a:r>
              <a:rPr b="1" dirty="0" lang="en-US" smtClean="0"/>
              <a:t>3)setter level:</a:t>
            </a:r>
            <a:r>
              <a:rPr b="1" dirty="0" lang="en-US"/>
              <a:t> </a:t>
            </a:r>
            <a:r>
              <a:rPr dirty="0" lang="en-US"/>
              <a:t>we can write @</a:t>
            </a:r>
            <a:r>
              <a:rPr dirty="0" lang="en-US" err="1"/>
              <a:t>Autowired</a:t>
            </a:r>
            <a:r>
              <a:rPr dirty="0" lang="en-US"/>
              <a:t> at constructor level which become </a:t>
            </a:r>
            <a:r>
              <a:rPr dirty="0" lang="en-US" smtClean="0"/>
              <a:t>mandatory. To make it optional we can make required as false. Ex: @</a:t>
            </a:r>
            <a:r>
              <a:rPr dirty="0" lang="en-US" err="1" smtClean="0"/>
              <a:t>Autowired</a:t>
            </a:r>
            <a:r>
              <a:rPr dirty="0" lang="en-US" smtClean="0"/>
              <a:t>(required=false).</a:t>
            </a:r>
          </a:p>
          <a:p>
            <a:pPr indent="-457200" lvl="2" marL="1371600"/>
            <a:r>
              <a:rPr b="1" dirty="0" lang="en-US" smtClean="0"/>
              <a:t>4)</a:t>
            </a:r>
            <a:r>
              <a:rPr b="1" dirty="0" lang="en-US" err="1" smtClean="0"/>
              <a:t>Orbitery</a:t>
            </a:r>
            <a:r>
              <a:rPr b="1" dirty="0" lang="en-US" smtClean="0"/>
              <a:t>  level: means we can take any general method and we can write @</a:t>
            </a:r>
            <a:r>
              <a:rPr b="1" dirty="0" lang="en-US" err="1" smtClean="0"/>
              <a:t>autowired</a:t>
            </a:r>
            <a:r>
              <a:rPr b="1" dirty="0" lang="en-US" smtClean="0"/>
              <a:t> , IOC container will inject corresponding beans.</a:t>
            </a:r>
          </a:p>
          <a:p>
            <a:pPr indent="-457200" marL="571500"/>
            <a:r>
              <a:rPr dirty="0" lang="en-US" smtClean="0"/>
              <a:t>We can not write two constructor having @</a:t>
            </a:r>
            <a:r>
              <a:rPr dirty="0" lang="en-US" err="1" smtClean="0"/>
              <a:t>autowired</a:t>
            </a:r>
            <a:r>
              <a:rPr dirty="0" lang="en-US" smtClean="0"/>
              <a:t> as annotation it will not work we will get exception. To make it work we can make required as false (@</a:t>
            </a:r>
            <a:r>
              <a:rPr dirty="0" lang="en-US" err="1" smtClean="0"/>
              <a:t>Autowired</a:t>
            </a:r>
            <a:r>
              <a:rPr dirty="0" lang="en-US" smtClean="0"/>
              <a:t>(required=false).</a:t>
            </a:r>
          </a:p>
          <a:p>
            <a:pPr indent="-457200" marL="571500"/>
            <a:r>
              <a:rPr dirty="0" lang="en-US" smtClean="0"/>
              <a:t>If two constructor are available then make required as false then it will work as per the rules – max parameters and if every constructor contains same number of parameters then it works as per hierarchy from top to bottom.</a:t>
            </a:r>
            <a:endParaRPr dirty="0" lang="en-US"/>
          </a:p>
          <a:p>
            <a:endParaRPr dirty="0" lang="en-US"/>
          </a:p>
        </p:txBody>
      </p:sp>
      <p:sp>
        <p:nvSpPr>
          <p:cNvPr id="104914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528" name=""/>
        <p:cNvGrpSpPr/>
        <p:nvPr/>
      </p:nvGrpSpPr>
      <p:grpSpPr>
        <a:xfrm>
          <a:off x="0" y="0"/>
          <a:ext cx="0" cy="0"/>
          <a:chOff x="0" y="0"/>
          <a:chExt cx="0" cy="0"/>
        </a:xfrm>
      </p:grpSpPr>
      <p:sp>
        <p:nvSpPr>
          <p:cNvPr id="1049148" name="Content Placeholder 2"/>
          <p:cNvSpPr>
            <a:spLocks noGrp="1"/>
          </p:cNvSpPr>
          <p:nvPr>
            <p:ph idx="1"/>
          </p:nvPr>
        </p:nvSpPr>
        <p:spPr>
          <a:xfrm>
            <a:off x="0" y="0"/>
            <a:ext cx="9144000" cy="6858000"/>
          </a:xfrm>
        </p:spPr>
        <p:txBody>
          <a:bodyPr/>
          <a:p>
            <a:r>
              <a:rPr dirty="0" lang="en-US" err="1" smtClean="0"/>
              <a:t>Orbetory</a:t>
            </a:r>
            <a:r>
              <a:rPr dirty="0" lang="en-US" smtClean="0"/>
              <a:t> level:</a:t>
            </a:r>
          </a:p>
          <a:p>
            <a:pPr lvl="1"/>
            <a:r>
              <a:rPr dirty="0" lang="en-US" smtClean="0"/>
              <a:t>Ex:</a:t>
            </a:r>
          </a:p>
          <a:p>
            <a:pPr lvl="1"/>
            <a:endParaRPr dirty="0" lang="en-US"/>
          </a:p>
          <a:p>
            <a:pPr lvl="1"/>
            <a:endParaRPr dirty="0" lang="en-US" smtClean="0"/>
          </a:p>
          <a:p>
            <a:pPr lvl="1"/>
            <a:endParaRPr dirty="0" lang="en-US"/>
          </a:p>
          <a:p>
            <a:pPr lvl="1"/>
            <a:endParaRPr dirty="0" lang="en-US" smtClean="0"/>
          </a:p>
          <a:p>
            <a:pPr lvl="1"/>
            <a:endParaRPr dirty="0" lang="en-US"/>
          </a:p>
          <a:p>
            <a:pPr lvl="1"/>
            <a:r>
              <a:rPr dirty="0" lang="en-US" smtClean="0"/>
              <a:t>Lets see the example of @</a:t>
            </a:r>
            <a:r>
              <a:rPr dirty="0" lang="en-US" err="1" smtClean="0"/>
              <a:t>Autowired</a:t>
            </a:r>
            <a:r>
              <a:rPr dirty="0" lang="en-US" smtClean="0"/>
              <a:t> Annotation with all the permutation and combination.</a:t>
            </a:r>
          </a:p>
          <a:p>
            <a:pPr indent="0" lvl="2" marL="914400">
              <a:buNone/>
            </a:pPr>
            <a:r>
              <a:rPr dirty="0" lang="en-US"/>
              <a:t>	</a:t>
            </a:r>
          </a:p>
        </p:txBody>
      </p:sp>
      <p:sp>
        <p:nvSpPr>
          <p:cNvPr id="1049149" name="Footer Placeholder 3"/>
          <p:cNvSpPr>
            <a:spLocks noGrp="1"/>
          </p:cNvSpPr>
          <p:nvPr>
            <p:ph type="ftr" sz="quarter" idx="11"/>
          </p:nvPr>
        </p:nvSpPr>
        <p:spPr/>
        <p:txBody>
          <a:bodyPr/>
          <a:p>
            <a:r>
              <a:rPr lang="en-US" smtClean="0"/>
              <a:t>By Mr.Sachin Gaikwad</a:t>
            </a:r>
            <a:endParaRPr lang="en-US"/>
          </a:p>
        </p:txBody>
      </p:sp>
      <p:pic>
        <p:nvPicPr>
          <p:cNvPr id="2097182" name="Picture 2"/>
          <p:cNvPicPr>
            <a:picLocks noChangeAspect="1" noChangeArrowheads="1"/>
          </p:cNvPicPr>
          <p:nvPr/>
        </p:nvPicPr>
        <p:blipFill>
          <a:blip xmlns:r="http://schemas.openxmlformats.org/officeDocument/2006/relationships" r:embed="rId1"/>
          <a:srcRect/>
          <a:stretch>
            <a:fillRect/>
          </a:stretch>
        </p:blipFill>
        <p:spPr bwMode="auto">
          <a:xfrm>
            <a:off x="1371600" y="457200"/>
            <a:ext cx="7772400" cy="2809875"/>
          </a:xfrm>
          <a:prstGeom prst="rect"/>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529" name=""/>
        <p:cNvGrpSpPr/>
        <p:nvPr/>
      </p:nvGrpSpPr>
      <p:grpSpPr>
        <a:xfrm>
          <a:off x="0" y="0"/>
          <a:ext cx="0" cy="0"/>
          <a:chOff x="0" y="0"/>
          <a:chExt cx="0" cy="0"/>
        </a:xfrm>
      </p:grpSpPr>
      <p:sp>
        <p:nvSpPr>
          <p:cNvPr id="1049150" name="Footer Placeholder 3"/>
          <p:cNvSpPr>
            <a:spLocks noGrp="1"/>
          </p:cNvSpPr>
          <p:nvPr>
            <p:ph type="ftr" sz="quarter" idx="11"/>
          </p:nvPr>
        </p:nvSpPr>
        <p:spPr/>
        <p:txBody>
          <a:bodyPr/>
          <a:p>
            <a:r>
              <a:rPr lang="en-US" smtClean="0"/>
              <a:t>By Mr.Sachin Gaikwad</a:t>
            </a:r>
            <a:endParaRPr lang="en-US"/>
          </a:p>
        </p:txBody>
      </p:sp>
      <p:pic>
        <p:nvPicPr>
          <p:cNvPr id="209718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8197" y="0"/>
            <a:ext cx="9105900" cy="6858000"/>
          </a:xfrm>
          <a:prstGeom prst="rect"/>
          <a:noFill/>
          <a:ln w="9525">
            <a:noFill/>
            <a:miter lim="800000"/>
            <a:headEnd/>
            <a:tailEnd/>
          </a:ln>
          <a:effectLst>
            <a:outerShdw algn="r" blurRad="50800" dir="10800000" dist="38100" rotWithShape="0">
              <a:prstClr val="black">
                <a:alpha val="40000"/>
              </a:prst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8662" name="Title 1"/>
          <p:cNvSpPr>
            <a:spLocks noGrp="1"/>
          </p:cNvSpPr>
          <p:nvPr>
            <p:ph type="title"/>
          </p:nvPr>
        </p:nvSpPr>
        <p:spPr/>
        <p:txBody>
          <a:bodyPr/>
          <a:p>
            <a:r>
              <a:rPr dirty="0" lang="en-US">
                <a:solidFill>
                  <a:srgbClr val="FF0000"/>
                </a:solidFill>
              </a:rPr>
              <a:t>Spring </a:t>
            </a:r>
            <a:r>
              <a:rPr dirty="0" lang="en-US" smtClean="0">
                <a:solidFill>
                  <a:srgbClr val="FF0000"/>
                </a:solidFill>
              </a:rPr>
              <a:t>10 Class </a:t>
            </a:r>
            <a:endParaRPr dirty="0" lang="en-US"/>
          </a:p>
        </p:txBody>
      </p:sp>
      <p:sp>
        <p:nvSpPr>
          <p:cNvPr id="1048663" name="Content Placeholder 2"/>
          <p:cNvSpPr>
            <a:spLocks noGrp="1"/>
          </p:cNvSpPr>
          <p:nvPr>
            <p:ph idx="1"/>
          </p:nvPr>
        </p:nvSpPr>
        <p:spPr/>
        <p:txBody>
          <a:bodyPr/>
          <a:p>
            <a:r>
              <a:rPr dirty="0" lang="en-US" smtClean="0"/>
              <a:t>Read the </a:t>
            </a:r>
            <a:r>
              <a:rPr dirty="0" lang="en-US" err="1" smtClean="0"/>
              <a:t>editplus</a:t>
            </a:r>
            <a:r>
              <a:rPr dirty="0" lang="en-US" smtClean="0"/>
              <a:t> file which contains information about </a:t>
            </a:r>
          </a:p>
          <a:p>
            <a:r>
              <a:rPr dirty="0" lang="en-US" smtClean="0">
                <a:solidFill>
                  <a:srgbClr val="FF0000"/>
                </a:solidFill>
              </a:rPr>
              <a:t>Why interface only used to remove the tight coupling between classes? And what are the drawback if we use concrete class or abstract class?</a:t>
            </a:r>
          </a:p>
          <a:p>
            <a:endParaRPr dirty="0" lang="en-US">
              <a:solidFill>
                <a:srgbClr val="FF0000"/>
              </a:solidFill>
            </a:endParaRPr>
          </a:p>
        </p:txBody>
      </p:sp>
      <p:sp>
        <p:nvSpPr>
          <p:cNvPr id="104866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530" name=""/>
        <p:cNvGrpSpPr/>
        <p:nvPr/>
      </p:nvGrpSpPr>
      <p:grpSpPr>
        <a:xfrm>
          <a:off x="0" y="0"/>
          <a:ext cx="0" cy="0"/>
          <a:chOff x="0" y="0"/>
          <a:chExt cx="0" cy="0"/>
        </a:xfrm>
      </p:grpSpPr>
      <p:sp>
        <p:nvSpPr>
          <p:cNvPr id="1049151" name="Title 1"/>
          <p:cNvSpPr>
            <a:spLocks noGrp="1"/>
          </p:cNvSpPr>
          <p:nvPr>
            <p:ph type="title"/>
          </p:nvPr>
        </p:nvSpPr>
        <p:spPr>
          <a:xfrm>
            <a:off x="457200" y="0"/>
            <a:ext cx="8229600" cy="457200"/>
          </a:xfrm>
        </p:spPr>
        <p:txBody>
          <a:bodyPr>
            <a:normAutofit fontScale="90000"/>
          </a:bodyPr>
          <a:p>
            <a:r>
              <a:rPr dirty="0" lang="en-US" smtClean="0"/>
              <a:t>Spring 109</a:t>
            </a:r>
            <a:endParaRPr dirty="0" lang="en-US"/>
          </a:p>
        </p:txBody>
      </p:sp>
      <p:sp>
        <p:nvSpPr>
          <p:cNvPr id="1049152" name="Content Placeholder 2"/>
          <p:cNvSpPr>
            <a:spLocks noGrp="1"/>
          </p:cNvSpPr>
          <p:nvPr>
            <p:ph idx="1"/>
          </p:nvPr>
        </p:nvSpPr>
        <p:spPr>
          <a:xfrm>
            <a:off x="0" y="457200"/>
            <a:ext cx="9144000" cy="6400800"/>
          </a:xfrm>
        </p:spPr>
        <p:txBody>
          <a:bodyPr>
            <a:normAutofit fontScale="85000" lnSpcReduction="20000"/>
          </a:bodyPr>
          <a:p>
            <a:r>
              <a:rPr dirty="0" lang="en-US" smtClean="0"/>
              <a:t>There are some problems with @</a:t>
            </a:r>
            <a:r>
              <a:rPr dirty="0" lang="en-US" err="1" smtClean="0"/>
              <a:t>Autowired</a:t>
            </a:r>
            <a:r>
              <a:rPr dirty="0" lang="en-US" smtClean="0"/>
              <a:t> Annotation to overcome the problems we have to use another annotation i.e. @Qualifier.</a:t>
            </a:r>
          </a:p>
          <a:p>
            <a:pPr lvl="1"/>
            <a:r>
              <a:rPr dirty="0" lang="en-US" smtClean="0"/>
              <a:t>Actually @</a:t>
            </a:r>
            <a:r>
              <a:rPr dirty="0" lang="en-US" err="1" smtClean="0"/>
              <a:t>Autowired</a:t>
            </a:r>
            <a:r>
              <a:rPr dirty="0" lang="en-US" smtClean="0"/>
              <a:t> works on Type of the attributes if there are number of beans are available into spring bean configuration file with the same type then it is very difficult to identifies.</a:t>
            </a:r>
          </a:p>
          <a:p>
            <a:pPr lvl="1"/>
            <a:r>
              <a:rPr dirty="0" lang="en-US" smtClean="0"/>
              <a:t>Ex:</a:t>
            </a:r>
          </a:p>
          <a:p>
            <a:pPr lvl="2"/>
            <a:r>
              <a:rPr dirty="0" lang="en-US" smtClean="0">
                <a:solidFill>
                  <a:srgbClr val="FF0000"/>
                </a:solidFill>
              </a:rPr>
              <a:t>&lt;bean id=“a” </a:t>
            </a:r>
            <a:r>
              <a:rPr dirty="0" lang="en-US" smtClean="0">
                <a:solidFill>
                  <a:srgbClr val="002060"/>
                </a:solidFill>
              </a:rPr>
              <a:t>class=“A”&gt;</a:t>
            </a:r>
          </a:p>
          <a:p>
            <a:pPr indent="0" lvl="3" marL="1371600">
              <a:buNone/>
            </a:pPr>
            <a:r>
              <a:rPr dirty="0" lang="en-US">
                <a:solidFill>
                  <a:srgbClr val="FF0000"/>
                </a:solidFill>
              </a:rPr>
              <a:t> </a:t>
            </a:r>
            <a:r>
              <a:rPr dirty="0" lang="en-US" smtClean="0">
                <a:solidFill>
                  <a:srgbClr val="FF0000"/>
                </a:solidFill>
              </a:rPr>
              <a:t>        ------------</a:t>
            </a:r>
          </a:p>
          <a:p>
            <a:pPr lvl="2"/>
            <a:r>
              <a:rPr dirty="0" lang="en-US" smtClean="0">
                <a:solidFill>
                  <a:srgbClr val="FF0000"/>
                </a:solidFill>
              </a:rPr>
              <a:t>&lt;/bean&gt;</a:t>
            </a:r>
          </a:p>
          <a:p>
            <a:pPr lvl="2"/>
            <a:r>
              <a:rPr dirty="0" lang="en-US" smtClean="0">
                <a:solidFill>
                  <a:srgbClr val="FF0000"/>
                </a:solidFill>
              </a:rPr>
              <a:t>&lt;bean id=“b” </a:t>
            </a:r>
            <a:r>
              <a:rPr dirty="0" lang="en-US" smtClean="0">
                <a:solidFill>
                  <a:srgbClr val="002060"/>
                </a:solidFill>
              </a:rPr>
              <a:t>class=“A”&gt;</a:t>
            </a:r>
          </a:p>
          <a:p>
            <a:pPr indent="0" lvl="2" marL="914400">
              <a:buNone/>
            </a:pPr>
            <a:r>
              <a:rPr dirty="0" lang="en-US">
                <a:solidFill>
                  <a:srgbClr val="FF0000"/>
                </a:solidFill>
              </a:rPr>
              <a:t> </a:t>
            </a:r>
            <a:r>
              <a:rPr dirty="0" lang="en-US" smtClean="0">
                <a:solidFill>
                  <a:srgbClr val="FF0000"/>
                </a:solidFill>
              </a:rPr>
              <a:t>               ----------</a:t>
            </a:r>
          </a:p>
          <a:p>
            <a:pPr lvl="2"/>
            <a:r>
              <a:rPr dirty="0" lang="en-US" smtClean="0">
                <a:solidFill>
                  <a:srgbClr val="FF0000"/>
                </a:solidFill>
              </a:rPr>
              <a:t>&lt;/bean&gt;</a:t>
            </a:r>
          </a:p>
          <a:p>
            <a:pPr lvl="1"/>
            <a:r>
              <a:rPr dirty="0" lang="en-US" smtClean="0"/>
              <a:t>IOC container get ambiguity which bean has to inject, and  we will get ambiguity exception.</a:t>
            </a:r>
          </a:p>
          <a:p>
            <a:pPr lvl="1"/>
            <a:r>
              <a:rPr dirty="0" lang="en-US" smtClean="0"/>
              <a:t>We can resolve this problem by two ways </a:t>
            </a:r>
          </a:p>
          <a:p>
            <a:pPr lvl="2"/>
            <a:r>
              <a:rPr dirty="0" lang="en-US" smtClean="0"/>
              <a:t>Configure one attribute into spring bean configuration file and </a:t>
            </a:r>
          </a:p>
          <a:p>
            <a:pPr lvl="2"/>
            <a:r>
              <a:rPr dirty="0" lang="en-US" smtClean="0"/>
              <a:t>Annotate  the corresponding bean into class with @Qualifier annotation.</a:t>
            </a:r>
          </a:p>
          <a:p>
            <a:pPr indent="0" lvl="1" marL="457200">
              <a:buNone/>
            </a:pPr>
            <a:endParaRPr dirty="0" lang="en-US"/>
          </a:p>
        </p:txBody>
      </p:sp>
      <p:sp>
        <p:nvSpPr>
          <p:cNvPr id="1049153"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598" name="Content Placeholder 2"/>
          <p:cNvSpPr>
            <a:spLocks noGrp="1"/>
          </p:cNvSpPr>
          <p:nvPr>
            <p:ph idx="1"/>
          </p:nvPr>
        </p:nvSpPr>
        <p:spPr>
          <a:xfrm>
            <a:off x="0" y="0"/>
            <a:ext cx="9144000" cy="6858000"/>
          </a:xfrm>
        </p:spPr>
        <p:txBody>
          <a:bodyPr>
            <a:normAutofit fontScale="77419" lnSpcReduction="20000"/>
          </a:bodyPr>
          <a:p>
            <a:pPr indent="-571500" marL="685800"/>
            <a:endParaRPr dirty="0" sz="4400" lang="en-US"/>
          </a:p>
          <a:p>
            <a:endParaRPr dirty="0" sz="7400" lang="en-US" smtClean="0"/>
          </a:p>
          <a:p>
            <a:endParaRPr dirty="0" sz="7400" lang="en-US" smtClean="0"/>
          </a:p>
          <a:p>
            <a:endParaRPr dirty="0" sz="7400" lang="en-US" smtClean="0"/>
          </a:p>
          <a:p>
            <a:r>
              <a:rPr dirty="0" sz="3100" lang="en-US" smtClean="0"/>
              <a:t>We can use @Qualifier at three places into the program. </a:t>
            </a:r>
          </a:p>
          <a:p>
            <a:r>
              <a:rPr dirty="0" sz="3100" lang="en-US" smtClean="0"/>
              <a:t>If we just annotate the @Qualifier into the class then by default it will assume attribute name as Qualifier name and it will search bean into Spring bean Configuration File with attribute name and inject it. </a:t>
            </a:r>
          </a:p>
          <a:p>
            <a:r>
              <a:rPr dirty="0" sz="3100" lang="en-US" smtClean="0"/>
              <a:t>If we specify the qualifier name then IOC container will search for specified bean only.</a:t>
            </a:r>
          </a:p>
          <a:p>
            <a:r>
              <a:rPr dirty="0" sz="3100" lang="en-US" smtClean="0"/>
              <a:t>We can give bean ID as a qualifier name but there is a problem, we are hard coding the bean id, So in feature we can not change the bean id </a:t>
            </a:r>
            <a:r>
              <a:rPr dirty="0" sz="3100" lang="en-US" err="1" smtClean="0"/>
              <a:t>Bz</a:t>
            </a:r>
            <a:r>
              <a:rPr dirty="0" sz="3100" lang="en-US" smtClean="0"/>
              <a:t> of that we can not refer Bean id as the Qualifier name.</a:t>
            </a:r>
          </a:p>
          <a:p>
            <a:pPr lvl="1"/>
            <a:endParaRPr dirty="0" sz="3100" lang="en-US"/>
          </a:p>
          <a:p>
            <a:pPr indent="0" marL="0">
              <a:buNone/>
            </a:pPr>
            <a:endParaRPr dirty="0" lang="en-US" smtClean="0">
              <a:solidFill>
                <a:srgbClr val="FF0000"/>
              </a:solidFill>
            </a:endParaRPr>
          </a:p>
          <a:p>
            <a:endParaRPr dirty="0" lang="en-US">
              <a:solidFill>
                <a:srgbClr val="FF0000"/>
              </a:solidFill>
            </a:endParaRPr>
          </a:p>
          <a:p>
            <a:endParaRPr dirty="0" lang="en-US" smtClean="0">
              <a:solidFill>
                <a:srgbClr val="FF0000"/>
              </a:solidFill>
            </a:endParaRPr>
          </a:p>
          <a:p>
            <a:endParaRPr dirty="0" lang="en-US">
              <a:solidFill>
                <a:srgbClr val="FF0000"/>
              </a:solidFill>
            </a:endParaRPr>
          </a:p>
          <a:p>
            <a:endParaRPr dirty="0" lang="en-US" smtClean="0">
              <a:solidFill>
                <a:srgbClr val="FF0000"/>
              </a:solidFill>
            </a:endParaRPr>
          </a:p>
          <a:p>
            <a:endParaRPr dirty="0" lang="en-US">
              <a:solidFill>
                <a:srgbClr val="FF0000"/>
              </a:solidFill>
            </a:endParaRPr>
          </a:p>
        </p:txBody>
      </p:sp>
      <p:sp>
        <p:nvSpPr>
          <p:cNvPr id="1048599" name="Footer Placeholder 3"/>
          <p:cNvSpPr>
            <a:spLocks noGrp="1"/>
          </p:cNvSpPr>
          <p:nvPr>
            <p:ph type="ftr" sz="quarter" idx="11"/>
          </p:nvPr>
        </p:nvSpPr>
        <p:spPr/>
        <p:txBody>
          <a:bodyPr/>
          <a:p>
            <a:r>
              <a:rPr lang="en-US" smtClean="0"/>
              <a:t>By Mr.Sachin Gaikwad</a:t>
            </a:r>
            <a:endParaRPr lang="en-US"/>
          </a:p>
        </p:txBody>
      </p:sp>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0" y="0"/>
            <a:ext cx="7169426" cy="2971800"/>
          </a:xfrm>
          <a:prstGeom prst="rect"/>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593" name="Content Placeholder 2"/>
          <p:cNvSpPr>
            <a:spLocks noGrp="1"/>
          </p:cNvSpPr>
          <p:nvPr>
            <p:ph idx="1"/>
          </p:nvPr>
        </p:nvSpPr>
        <p:spPr>
          <a:xfrm>
            <a:off x="0" y="0"/>
            <a:ext cx="9144000" cy="6858000"/>
          </a:xfrm>
        </p:spPr>
        <p:txBody>
          <a:bodyPr/>
          <a:p>
            <a:r>
              <a:rPr dirty="0" sz="3100" lang="en-US"/>
              <a:t>We can use @Qualifier annotation at three </a:t>
            </a:r>
            <a:r>
              <a:rPr dirty="0" sz="3100" lang="en-US" smtClean="0"/>
              <a:t>places </a:t>
            </a:r>
            <a:r>
              <a:rPr dirty="0" sz="3100" lang="en-US"/>
              <a:t>into the class.</a:t>
            </a:r>
          </a:p>
          <a:p>
            <a:pPr lvl="1"/>
            <a:r>
              <a:rPr dirty="0" sz="2700" lang="en-US"/>
              <a:t>1) Attribute </a:t>
            </a:r>
            <a:r>
              <a:rPr dirty="0" sz="2700" lang="en-US" smtClean="0"/>
              <a:t>level </a:t>
            </a:r>
            <a:endParaRPr dirty="0" sz="2700" lang="en-US"/>
          </a:p>
          <a:p>
            <a:pPr lvl="1"/>
            <a:r>
              <a:rPr dirty="0" sz="2700" lang="en-US"/>
              <a:t>2)Constructor </a:t>
            </a:r>
            <a:r>
              <a:rPr dirty="0" sz="2700" lang="en-US" smtClean="0"/>
              <a:t>level </a:t>
            </a:r>
            <a:endParaRPr dirty="0" sz="2700" lang="en-US"/>
          </a:p>
          <a:p>
            <a:pPr lvl="1"/>
            <a:r>
              <a:rPr dirty="0" sz="2700" lang="en-US"/>
              <a:t>3)setter </a:t>
            </a:r>
            <a:r>
              <a:rPr dirty="0" sz="2700" lang="en-US" smtClean="0"/>
              <a:t>level</a:t>
            </a:r>
          </a:p>
          <a:p>
            <a:pPr lvl="1"/>
            <a:r>
              <a:rPr dirty="0" sz="2700" lang="en-US" smtClean="0"/>
              <a:t>Lets see the  example</a:t>
            </a:r>
          </a:p>
          <a:p>
            <a:pPr lvl="1"/>
            <a:endParaRPr dirty="0" sz="2700" lang="en-US" smtClean="0"/>
          </a:p>
          <a:p>
            <a:pPr lvl="1"/>
            <a:endParaRPr dirty="0" sz="2700" lang="en-US"/>
          </a:p>
          <a:p>
            <a:endParaRPr dirty="0" lang="en-US"/>
          </a:p>
        </p:txBody>
      </p:sp>
      <p:sp>
        <p:nvSpPr>
          <p:cNvPr id="104859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8590" name="Footer Placeholder 3"/>
          <p:cNvSpPr>
            <a:spLocks noGrp="1"/>
          </p:cNvSpPr>
          <p:nvPr>
            <p:ph type="ftr" sz="quarter" idx="11"/>
          </p:nvPr>
        </p:nvSpPr>
        <p:spPr/>
        <p:txBody>
          <a:bodyPr/>
          <a:p>
            <a:r>
              <a:rPr lang="en-US" smtClean="0"/>
              <a:t>By Mr.Sachin Gaikwad</a:t>
            </a:r>
            <a:endParaRPr lang="en-US"/>
          </a:p>
        </p:txBody>
      </p:sp>
      <p:pic>
        <p:nvPicPr>
          <p:cNvPr id="209715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0236" y="0"/>
            <a:ext cx="9133764" cy="6960699"/>
          </a:xfrm>
          <a:prstGeom prst="rect"/>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8586" name="Content Placeholder 2"/>
          <p:cNvSpPr>
            <a:spLocks noGrp="1"/>
          </p:cNvSpPr>
          <p:nvPr>
            <p:ph idx="1"/>
          </p:nvPr>
        </p:nvSpPr>
        <p:spPr>
          <a:xfrm>
            <a:off x="0" y="0"/>
            <a:ext cx="9144000" cy="6858000"/>
          </a:xfrm>
        </p:spPr>
        <p:txBody>
          <a:bodyPr>
            <a:normAutofit fontScale="71429" lnSpcReduction="20000"/>
          </a:bodyPr>
          <a:p>
            <a:r>
              <a:rPr dirty="0" lang="en-US">
                <a:solidFill>
                  <a:srgbClr val="FF0000"/>
                </a:solidFill>
              </a:rPr>
              <a:t>Stereotype Annotations</a:t>
            </a:r>
            <a:r>
              <a:rPr dirty="0" lang="en-US" smtClean="0">
                <a:solidFill>
                  <a:srgbClr val="FF0000"/>
                </a:solidFill>
              </a:rPr>
              <a:t>:</a:t>
            </a:r>
          </a:p>
          <a:p>
            <a:r>
              <a:rPr dirty="0" lang="en-US" smtClean="0"/>
              <a:t>Spring allows us to create IOC container in two ways </a:t>
            </a:r>
          </a:p>
          <a:p>
            <a:pPr lvl="1"/>
            <a:r>
              <a:rPr dirty="0" lang="en-US" smtClean="0">
                <a:solidFill>
                  <a:srgbClr val="FF0000"/>
                </a:solidFill>
              </a:rPr>
              <a:t>1) BeanFactory</a:t>
            </a:r>
          </a:p>
          <a:p>
            <a:pPr lvl="1"/>
            <a:r>
              <a:rPr dirty="0" lang="en-US" smtClean="0">
                <a:solidFill>
                  <a:srgbClr val="FF0000"/>
                </a:solidFill>
              </a:rPr>
              <a:t>2) Application context</a:t>
            </a:r>
          </a:p>
          <a:p>
            <a:pPr lvl="1"/>
            <a:r>
              <a:rPr dirty="0" lang="en-US" smtClean="0">
                <a:solidFill>
                  <a:srgbClr val="FF0000"/>
                </a:solidFill>
              </a:rPr>
              <a:t>1)</a:t>
            </a:r>
            <a:r>
              <a:rPr dirty="0" lang="en-US" smtClean="0"/>
              <a:t>To ensure beans are available into IOC container we have to write spring bean configuration file and we have to configure all the beans. After that pass configuration file as input to the Beanfactory or ApplicatonContext. Beanfactory or ApplicationContext  read all the beans which are configured into configuration file and place into IOC container as bean. </a:t>
            </a:r>
          </a:p>
          <a:p>
            <a:pPr lvl="1"/>
            <a:r>
              <a:rPr dirty="0" lang="en-US" smtClean="0">
                <a:solidFill>
                  <a:srgbClr val="FF0000"/>
                </a:solidFill>
              </a:rPr>
              <a:t>2)</a:t>
            </a:r>
            <a:r>
              <a:rPr dirty="0" lang="en-US" smtClean="0"/>
              <a:t>Another way to make our class as bean and place into IOC container we have to use </a:t>
            </a:r>
            <a:r>
              <a:rPr dirty="0" lang="en-US" smtClean="0">
                <a:solidFill>
                  <a:srgbClr val="FF0000"/>
                </a:solidFill>
              </a:rPr>
              <a:t>Stereotype Annotation.</a:t>
            </a:r>
          </a:p>
          <a:p>
            <a:pPr lvl="1"/>
            <a:r>
              <a:rPr dirty="0" lang="en-US" smtClean="0"/>
              <a:t>Stereotype annotation are developed by considering typical web application development.</a:t>
            </a:r>
          </a:p>
          <a:p>
            <a:pPr lvl="1"/>
            <a:r>
              <a:rPr dirty="0" lang="en-US" smtClean="0"/>
              <a:t>There are four stereotype annotations available</a:t>
            </a:r>
            <a:endParaRPr dirty="0" lang="en-US"/>
          </a:p>
          <a:p>
            <a:pPr lvl="1"/>
            <a:r>
              <a:rPr dirty="0" lang="en-US" smtClean="0">
                <a:solidFill>
                  <a:srgbClr val="FF0000"/>
                </a:solidFill>
              </a:rPr>
              <a:t>@Component</a:t>
            </a:r>
            <a:r>
              <a:rPr dirty="0" lang="en-US" smtClean="0"/>
              <a:t> : By using @Component we can make our class as a bean and IOC container will take the class and places into IOC container as bean.  </a:t>
            </a:r>
            <a:endParaRPr dirty="0" lang="en-US"/>
          </a:p>
          <a:p>
            <a:pPr lvl="1"/>
            <a:r>
              <a:rPr dirty="0" lang="en-US" smtClean="0">
                <a:solidFill>
                  <a:srgbClr val="FF0000"/>
                </a:solidFill>
              </a:rPr>
              <a:t>@Controller : </a:t>
            </a:r>
            <a:r>
              <a:rPr dirty="0" lang="en-US" smtClean="0"/>
              <a:t>@Controller annotation also used for making our class as bean into IOC container.</a:t>
            </a:r>
            <a:endParaRPr dirty="0" lang="en-US"/>
          </a:p>
          <a:p>
            <a:pPr lvl="1"/>
            <a:r>
              <a:rPr dirty="0" lang="en-US" smtClean="0">
                <a:solidFill>
                  <a:srgbClr val="FF0000"/>
                </a:solidFill>
              </a:rPr>
              <a:t>@Service : </a:t>
            </a:r>
            <a:r>
              <a:rPr dirty="0" lang="en-US" smtClean="0"/>
              <a:t>@Service annotation also used for making our class as bean into IOC container. </a:t>
            </a:r>
            <a:endParaRPr dirty="0" lang="en-US"/>
          </a:p>
          <a:p>
            <a:pPr lvl="1"/>
            <a:r>
              <a:rPr dirty="0" lang="en-US">
                <a:solidFill>
                  <a:srgbClr val="FF0000"/>
                </a:solidFill>
              </a:rPr>
              <a:t>@Repository: </a:t>
            </a:r>
            <a:r>
              <a:rPr dirty="0" lang="en-US" smtClean="0"/>
              <a:t>@Repository </a:t>
            </a:r>
            <a:r>
              <a:rPr dirty="0" lang="en-US"/>
              <a:t>annotation also used for making our class as bean into IOC container. </a:t>
            </a:r>
          </a:p>
          <a:p>
            <a:pPr lvl="1"/>
            <a:endParaRPr dirty="0" lang="en-US"/>
          </a:p>
          <a:p>
            <a:endParaRPr dirty="0" lang="en-US"/>
          </a:p>
        </p:txBody>
      </p:sp>
      <p:sp>
        <p:nvSpPr>
          <p:cNvPr id="1048587"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8588" name="Content Placeholder 2"/>
          <p:cNvSpPr>
            <a:spLocks noGrp="1"/>
          </p:cNvSpPr>
          <p:nvPr>
            <p:ph idx="1"/>
          </p:nvPr>
        </p:nvSpPr>
        <p:spPr>
          <a:xfrm>
            <a:off x="0" y="0"/>
            <a:ext cx="9144000" cy="6858000"/>
          </a:xfrm>
        </p:spPr>
        <p:txBody>
          <a:bodyPr>
            <a:normAutofit fontScale="82143" lnSpcReduction="20000"/>
          </a:bodyPr>
          <a:p>
            <a:r>
              <a:rPr dirty="0" lang="en-US" smtClean="0"/>
              <a:t>A web application divided into different layers</a:t>
            </a:r>
          </a:p>
          <a:p>
            <a:pPr lvl="1"/>
            <a:r>
              <a:rPr dirty="0" lang="en-US" smtClean="0">
                <a:solidFill>
                  <a:srgbClr val="FF0000"/>
                </a:solidFill>
              </a:rPr>
              <a:t>Presentation layer</a:t>
            </a:r>
          </a:p>
          <a:p>
            <a:pPr lvl="1"/>
            <a:r>
              <a:rPr dirty="0" lang="en-US" smtClean="0">
                <a:solidFill>
                  <a:srgbClr val="FF0000"/>
                </a:solidFill>
              </a:rPr>
              <a:t>Business layer </a:t>
            </a:r>
          </a:p>
          <a:p>
            <a:pPr lvl="1"/>
            <a:r>
              <a:rPr dirty="0" lang="en-US" smtClean="0">
                <a:solidFill>
                  <a:srgbClr val="FF0000"/>
                </a:solidFill>
              </a:rPr>
              <a:t>Persistency layer</a:t>
            </a:r>
          </a:p>
          <a:p>
            <a:r>
              <a:rPr dirty="0" lang="en-US" smtClean="0"/>
              <a:t> To represent and to identify particular layer spring has given four stereotype annotations.</a:t>
            </a:r>
          </a:p>
          <a:p>
            <a:r>
              <a:rPr dirty="0" lang="en-US" smtClean="0">
                <a:solidFill>
                  <a:srgbClr val="FF0000"/>
                </a:solidFill>
              </a:rPr>
              <a:t>@Component: </a:t>
            </a:r>
            <a:r>
              <a:rPr dirty="0" lang="en-US" smtClean="0"/>
              <a:t>A general POJO class or a General class represented by @Component annotation.</a:t>
            </a:r>
          </a:p>
          <a:p>
            <a:r>
              <a:rPr dirty="0" lang="en-US" smtClean="0">
                <a:solidFill>
                  <a:srgbClr val="FF0000"/>
                </a:solidFill>
              </a:rPr>
              <a:t>@Controller : </a:t>
            </a:r>
            <a:r>
              <a:rPr dirty="0" lang="en-US" smtClean="0"/>
              <a:t>A class which control the request processing and replay accurately that class represented by @Controller.</a:t>
            </a:r>
          </a:p>
          <a:p>
            <a:r>
              <a:rPr dirty="0" lang="en-US" smtClean="0">
                <a:solidFill>
                  <a:srgbClr val="FF0000"/>
                </a:solidFill>
              </a:rPr>
              <a:t>@service :</a:t>
            </a:r>
            <a:r>
              <a:rPr dirty="0" lang="en-US" smtClean="0"/>
              <a:t> This annotation used to represents the service class which will going to provide the services to the other classes.</a:t>
            </a:r>
          </a:p>
          <a:p>
            <a:r>
              <a:rPr dirty="0" lang="en-US" smtClean="0">
                <a:solidFill>
                  <a:srgbClr val="FF0000"/>
                </a:solidFill>
              </a:rPr>
              <a:t>@Repository : </a:t>
            </a:r>
            <a:r>
              <a:rPr dirty="0" lang="en-US" smtClean="0"/>
              <a:t>This annotation use to represent the persistency related classes.</a:t>
            </a:r>
          </a:p>
          <a:p>
            <a:r>
              <a:rPr dirty="0" lang="en-US" smtClean="0"/>
              <a:t>But all the four stereotype Annotation are creating the beans into IOC container.  </a:t>
            </a:r>
          </a:p>
          <a:p>
            <a:r>
              <a:rPr dirty="0" lang="en-US" smtClean="0"/>
              <a:t>Lets see the below diagram which will give more clarity.</a:t>
            </a:r>
            <a:endParaRPr dirty="0" lang="en-US"/>
          </a:p>
        </p:txBody>
      </p:sp>
      <p:sp>
        <p:nvSpPr>
          <p:cNvPr id="1048589"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8591" name="Content Placeholder 2"/>
          <p:cNvSpPr>
            <a:spLocks noGrp="1"/>
          </p:cNvSpPr>
          <p:nvPr>
            <p:ph idx="1"/>
          </p:nvPr>
        </p:nvSpPr>
        <p:spPr>
          <a:xfrm>
            <a:off x="0" y="0"/>
            <a:ext cx="9144000" cy="6858000"/>
          </a:xfrm>
        </p:spPr>
        <p:txBody>
          <a:bodyPr/>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smtClean="0"/>
          </a:p>
          <a:p>
            <a:endParaRPr dirty="0" lang="en-US" smtClean="0"/>
          </a:p>
        </p:txBody>
      </p:sp>
      <p:sp>
        <p:nvSpPr>
          <p:cNvPr id="1048592" name="Footer Placeholder 3"/>
          <p:cNvSpPr>
            <a:spLocks noGrp="1"/>
          </p:cNvSpPr>
          <p:nvPr>
            <p:ph type="ftr" sz="quarter" idx="11"/>
          </p:nvPr>
        </p:nvSpPr>
        <p:spPr/>
        <p:txBody>
          <a:bodyPr/>
          <a:p>
            <a:r>
              <a:rPr lang="en-US" smtClean="0"/>
              <a:t>By Mr.Sachin Gaikwad</a:t>
            </a:r>
            <a:endParaRPr lang="en-US"/>
          </a:p>
        </p:txBody>
      </p:sp>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0" y="0"/>
            <a:ext cx="9144000" cy="4114800"/>
          </a:xfrm>
          <a:prstGeom prst="rect"/>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8595" name="Title 1"/>
          <p:cNvSpPr>
            <a:spLocks noGrp="1"/>
          </p:cNvSpPr>
          <p:nvPr>
            <p:ph type="title"/>
          </p:nvPr>
        </p:nvSpPr>
        <p:spPr>
          <a:xfrm>
            <a:off x="457200" y="0"/>
            <a:ext cx="8229600" cy="533400"/>
          </a:xfrm>
        </p:spPr>
        <p:txBody>
          <a:bodyPr>
            <a:normAutofit fontScale="90000"/>
          </a:bodyPr>
          <a:p>
            <a:r>
              <a:rPr dirty="0" lang="en-US" smtClean="0"/>
              <a:t>Spring 110</a:t>
            </a:r>
            <a:endParaRPr dirty="0" lang="en-US"/>
          </a:p>
        </p:txBody>
      </p:sp>
      <p:sp>
        <p:nvSpPr>
          <p:cNvPr id="1048596" name="Content Placeholder 2"/>
          <p:cNvSpPr>
            <a:spLocks noGrp="1"/>
          </p:cNvSpPr>
          <p:nvPr>
            <p:ph idx="1"/>
          </p:nvPr>
        </p:nvSpPr>
        <p:spPr>
          <a:xfrm>
            <a:off x="0" y="533400"/>
            <a:ext cx="9144000" cy="6324600"/>
          </a:xfrm>
        </p:spPr>
        <p:txBody>
          <a:bodyPr>
            <a:normAutofit fontScale="67857" lnSpcReduction="20000"/>
          </a:bodyPr>
          <a:p>
            <a:r>
              <a:rPr dirty="0" lang="en-US" smtClean="0">
                <a:solidFill>
                  <a:srgbClr val="FF0000"/>
                </a:solidFill>
              </a:rPr>
              <a:t>@Scope </a:t>
            </a:r>
            <a:r>
              <a:rPr dirty="0" lang="en-US" smtClean="0"/>
              <a:t>:we can specify scope of the bean by @scope annotation. By default scope of the bean is singleton.</a:t>
            </a:r>
          </a:p>
          <a:p>
            <a:pPr lvl="1"/>
            <a:r>
              <a:rPr dirty="0" lang="en-US" smtClean="0"/>
              <a:t>we can use prototype and other scope also.(ex. Session , request, global) .</a:t>
            </a:r>
          </a:p>
          <a:p>
            <a:r>
              <a:rPr dirty="0" lang="en-US" smtClean="0">
                <a:solidFill>
                  <a:srgbClr val="FF0000"/>
                </a:solidFill>
              </a:rPr>
              <a:t>@Lazy </a:t>
            </a:r>
            <a:r>
              <a:rPr dirty="0" lang="en-US" smtClean="0"/>
              <a:t>: Application context used to create the IOC container but it will instantiate all the bean at the time of creation IOC container whose scope is singleton.</a:t>
            </a:r>
          </a:p>
          <a:p>
            <a:pPr lvl="1"/>
            <a:r>
              <a:rPr dirty="0" lang="en-US" smtClean="0"/>
              <a:t>But we can make it lazy also by annotating that class as  @Lazy  annotate. </a:t>
            </a:r>
          </a:p>
          <a:p>
            <a:r>
              <a:rPr dirty="0" lang="en-US" smtClean="0">
                <a:solidFill>
                  <a:srgbClr val="FF0000"/>
                </a:solidFill>
              </a:rPr>
              <a:t>@</a:t>
            </a:r>
            <a:r>
              <a:rPr dirty="0" lang="en-US" err="1" smtClean="0">
                <a:solidFill>
                  <a:srgbClr val="FF0000"/>
                </a:solidFill>
              </a:rPr>
              <a:t>DependsOn</a:t>
            </a:r>
            <a:r>
              <a:rPr dirty="0" lang="en-US" smtClean="0">
                <a:solidFill>
                  <a:srgbClr val="FF0000"/>
                </a:solidFill>
              </a:rPr>
              <a:t>:</a:t>
            </a:r>
            <a:r>
              <a:rPr dirty="0" lang="en-US" smtClean="0"/>
              <a:t> one class is not directly depends on other class rather indirectly  they are dependent, so we can use @</a:t>
            </a:r>
            <a:r>
              <a:rPr dirty="0" lang="en-US" err="1" smtClean="0"/>
              <a:t>DependsOn</a:t>
            </a:r>
            <a:r>
              <a:rPr dirty="0" lang="en-US" smtClean="0"/>
              <a:t> annotation.</a:t>
            </a:r>
          </a:p>
          <a:p>
            <a:pPr lvl="1"/>
            <a:r>
              <a:rPr dirty="0" lang="en-US" smtClean="0"/>
              <a:t>Ex: Calculator class want data but data is not available into cache to load data into the cache, </a:t>
            </a:r>
            <a:r>
              <a:rPr dirty="0" lang="en-US" err="1" smtClean="0"/>
              <a:t>CacheManager</a:t>
            </a:r>
            <a:r>
              <a:rPr dirty="0" lang="en-US" smtClean="0"/>
              <a:t> is responsible, means until and unless data is available into cache calculator class will not </a:t>
            </a:r>
            <a:r>
              <a:rPr dirty="0" lang="en-US" err="1" smtClean="0"/>
              <a:t>work.but</a:t>
            </a:r>
            <a:r>
              <a:rPr dirty="0" lang="en-US" smtClean="0"/>
              <a:t> to load the data </a:t>
            </a:r>
            <a:r>
              <a:rPr dirty="0" lang="en-US" err="1" smtClean="0"/>
              <a:t>CacheManager</a:t>
            </a:r>
            <a:r>
              <a:rPr dirty="0" lang="en-US" smtClean="0"/>
              <a:t> is required, means calculator indirectly depends on </a:t>
            </a:r>
            <a:r>
              <a:rPr dirty="0" lang="en-US" err="1" smtClean="0"/>
              <a:t>CacheManager</a:t>
            </a:r>
            <a:r>
              <a:rPr dirty="0" lang="en-US" smtClean="0"/>
              <a:t>.</a:t>
            </a:r>
          </a:p>
          <a:p>
            <a:pPr lvl="1"/>
            <a:r>
              <a:rPr dirty="0" lang="en-US" smtClean="0"/>
              <a:t>So we can achieve this by @</a:t>
            </a:r>
            <a:r>
              <a:rPr dirty="0" lang="en-US" err="1" smtClean="0"/>
              <a:t>DependsOn</a:t>
            </a:r>
            <a:r>
              <a:rPr dirty="0" lang="en-US" smtClean="0"/>
              <a:t> annotation in annotation driven approach .  </a:t>
            </a:r>
          </a:p>
          <a:p>
            <a:r>
              <a:rPr dirty="0" lang="en-US" smtClean="0">
                <a:solidFill>
                  <a:srgbClr val="FF0000"/>
                </a:solidFill>
              </a:rPr>
              <a:t>@Value (#{}): (“#{}”) </a:t>
            </a:r>
            <a:r>
              <a:rPr dirty="0" lang="en-US" smtClean="0"/>
              <a:t>this is the spring expression which is used to read the data dynamically or from property file and so on.</a:t>
            </a:r>
          </a:p>
          <a:p>
            <a:pPr lvl="1"/>
            <a:r>
              <a:rPr dirty="0" lang="en-US" smtClean="0"/>
              <a:t>we can directly can assign the values but in feature we can not change that value easily. Which is hard coded into the program.</a:t>
            </a:r>
          </a:p>
          <a:p>
            <a:pPr lvl="1"/>
            <a:r>
              <a:rPr dirty="0" lang="en-US" err="1" smtClean="0"/>
              <a:t>Bz</a:t>
            </a:r>
            <a:r>
              <a:rPr dirty="0" lang="en-US" smtClean="0"/>
              <a:t> of that spring has provided a expression place holder.</a:t>
            </a:r>
          </a:p>
          <a:p>
            <a:r>
              <a:rPr dirty="0" lang="en-US" smtClean="0"/>
              <a:t>Lets see the example</a:t>
            </a:r>
            <a:endParaRPr dirty="0" lang="en-US"/>
          </a:p>
        </p:txBody>
      </p:sp>
      <p:sp>
        <p:nvSpPr>
          <p:cNvPr id="104859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531" name=""/>
        <p:cNvGrpSpPr/>
        <p:nvPr/>
      </p:nvGrpSpPr>
      <p:grpSpPr>
        <a:xfrm>
          <a:off x="0" y="0"/>
          <a:ext cx="0" cy="0"/>
          <a:chOff x="0" y="0"/>
          <a:chExt cx="0" cy="0"/>
        </a:xfrm>
      </p:grpSpPr>
      <p:sp>
        <p:nvSpPr>
          <p:cNvPr id="1049154" name="Footer Placeholder 3"/>
          <p:cNvSpPr>
            <a:spLocks noGrp="1"/>
          </p:cNvSpPr>
          <p:nvPr>
            <p:ph type="ftr" sz="quarter" idx="11"/>
          </p:nvPr>
        </p:nvSpPr>
        <p:spPr/>
        <p:txBody>
          <a:bodyPr/>
          <a:p>
            <a:r>
              <a:rPr lang="en-US" smtClean="0"/>
              <a:t>By Mr.Sachin Gaikwad</a:t>
            </a:r>
            <a:endParaRPr lang="en-US"/>
          </a:p>
        </p:txBody>
      </p:sp>
      <p:pic>
        <p:nvPicPr>
          <p:cNvPr id="209718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0236" y="0"/>
            <a:ext cx="9133764" cy="6858000"/>
          </a:xfrm>
          <a:prstGeom prst="rect"/>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532" name=""/>
        <p:cNvGrpSpPr/>
        <p:nvPr/>
      </p:nvGrpSpPr>
      <p:grpSpPr>
        <a:xfrm>
          <a:off x="0" y="0"/>
          <a:ext cx="0" cy="0"/>
          <a:chOff x="0" y="0"/>
          <a:chExt cx="0" cy="0"/>
        </a:xfrm>
      </p:grpSpPr>
      <p:sp>
        <p:nvSpPr>
          <p:cNvPr id="1049155" name="Title 1"/>
          <p:cNvSpPr>
            <a:spLocks noGrp="1"/>
          </p:cNvSpPr>
          <p:nvPr>
            <p:ph type="title"/>
          </p:nvPr>
        </p:nvSpPr>
        <p:spPr>
          <a:xfrm>
            <a:off x="457200" y="0"/>
            <a:ext cx="8229600" cy="228600"/>
          </a:xfrm>
        </p:spPr>
        <p:txBody>
          <a:bodyPr>
            <a:normAutofit fontScale="90000"/>
          </a:bodyPr>
          <a:p>
            <a:r>
              <a:rPr dirty="0" lang="en-US" smtClean="0"/>
              <a:t>Spring 111</a:t>
            </a:r>
            <a:endParaRPr dirty="0" lang="en-US"/>
          </a:p>
        </p:txBody>
      </p:sp>
      <p:sp>
        <p:nvSpPr>
          <p:cNvPr id="1049156" name="Content Placeholder 2"/>
          <p:cNvSpPr>
            <a:spLocks noGrp="1"/>
          </p:cNvSpPr>
          <p:nvPr>
            <p:ph idx="1"/>
          </p:nvPr>
        </p:nvSpPr>
        <p:spPr>
          <a:xfrm>
            <a:off x="0" y="381000"/>
            <a:ext cx="9144000" cy="6477000"/>
          </a:xfrm>
        </p:spPr>
        <p:txBody>
          <a:bodyPr>
            <a:normAutofit fontScale="75000" lnSpcReduction="20000"/>
          </a:bodyPr>
          <a:p>
            <a:r>
              <a:rPr dirty="0" lang="en-US" smtClean="0">
                <a:solidFill>
                  <a:srgbClr val="FF0000"/>
                </a:solidFill>
              </a:rPr>
              <a:t>@Configuration</a:t>
            </a:r>
            <a:r>
              <a:rPr dirty="0" lang="en-US" smtClean="0"/>
              <a:t>: As we going to write spring bean configuration file like that here also we going to write the configuration class which is responsible for creating beans and placing into IOC container.</a:t>
            </a:r>
          </a:p>
          <a:p>
            <a:pPr lvl="1"/>
            <a:r>
              <a:rPr dirty="0" lang="en-US" smtClean="0"/>
              <a:t>if we write @configuration annotate class that class acts as configuration file, more-ever  we can give name to the bean using name attribute which is available into @Bean annotation.</a:t>
            </a:r>
          </a:p>
          <a:p>
            <a:pPr lvl="1"/>
            <a:r>
              <a:rPr dirty="0" lang="en-US" smtClean="0"/>
              <a:t>Other attributes also available which help in adding extra capabilities to the corresponding beans.</a:t>
            </a:r>
          </a:p>
          <a:p>
            <a:r>
              <a:rPr dirty="0" lang="en-US" smtClean="0">
                <a:solidFill>
                  <a:srgbClr val="FF0000"/>
                </a:solidFill>
              </a:rPr>
              <a:t>@Bean(</a:t>
            </a:r>
            <a:r>
              <a:rPr dirty="0" lang="en-US" err="1" smtClean="0">
                <a:solidFill>
                  <a:srgbClr val="FF0000"/>
                </a:solidFill>
              </a:rPr>
              <a:t>name,autowire,initmethod,destorymethod</a:t>
            </a:r>
            <a:r>
              <a:rPr dirty="0" lang="en-US" smtClean="0">
                <a:solidFill>
                  <a:srgbClr val="FF0000"/>
                </a:solidFill>
              </a:rPr>
              <a:t>)</a:t>
            </a:r>
          </a:p>
          <a:p>
            <a:pPr lvl="1"/>
            <a:r>
              <a:rPr dirty="0" lang="en-US" smtClean="0"/>
              <a:t>@Bean annotation used to create the bean and placing that bean into IOC container. We can add extra capabilities also.</a:t>
            </a:r>
          </a:p>
          <a:p>
            <a:r>
              <a:rPr dirty="0" lang="en-US" smtClean="0">
                <a:solidFill>
                  <a:srgbClr val="FF0000"/>
                </a:solidFill>
              </a:rPr>
              <a:t>@</a:t>
            </a:r>
            <a:r>
              <a:rPr dirty="0" lang="en-US" err="1" smtClean="0">
                <a:solidFill>
                  <a:srgbClr val="FF0000"/>
                </a:solidFill>
              </a:rPr>
              <a:t>ComponentScan</a:t>
            </a:r>
            <a:r>
              <a:rPr dirty="0" lang="en-US" smtClean="0">
                <a:solidFill>
                  <a:srgbClr val="FF0000"/>
                </a:solidFill>
              </a:rPr>
              <a:t>(“</a:t>
            </a:r>
            <a:r>
              <a:rPr dirty="0" lang="en-US" err="1" smtClean="0">
                <a:solidFill>
                  <a:srgbClr val="FF0000"/>
                </a:solidFill>
              </a:rPr>
              <a:t>packageName</a:t>
            </a:r>
            <a:r>
              <a:rPr dirty="0" lang="en-US" smtClean="0">
                <a:solidFill>
                  <a:srgbClr val="FF0000"/>
                </a:solidFill>
              </a:rPr>
              <a:t>”) :</a:t>
            </a:r>
          </a:p>
          <a:p>
            <a:pPr lvl="1"/>
            <a:r>
              <a:rPr dirty="0" lang="en-US" smtClean="0"/>
              <a:t>It is newly added annotation in spring 3.2.x which help in scanning the and placing beans into IOC container.</a:t>
            </a:r>
          </a:p>
          <a:p>
            <a:pPr lvl="1"/>
            <a:r>
              <a:rPr dirty="0" lang="en-US" smtClean="0"/>
              <a:t>Ex: if a package contains 10 class annotate with @Component and there are some class which are in @Configuration class, while loading configuration class we wanted to create other classes as bean and places IOC container  then we can use @</a:t>
            </a:r>
            <a:r>
              <a:rPr dirty="0" lang="en-US" err="1" smtClean="0"/>
              <a:t>ComponentScan</a:t>
            </a:r>
            <a:r>
              <a:rPr dirty="0" lang="en-US" smtClean="0"/>
              <a:t> which take package name contains annotated classes.</a:t>
            </a:r>
          </a:p>
          <a:p>
            <a:pPr lvl="1"/>
            <a:r>
              <a:rPr dirty="0" lang="en-US" smtClean="0"/>
              <a:t>While loading @Configuration class IOC container will load able to read other component class which are available into given package.</a:t>
            </a:r>
          </a:p>
          <a:p>
            <a:endParaRPr dirty="0" lang="en-US"/>
          </a:p>
        </p:txBody>
      </p:sp>
      <p:sp>
        <p:nvSpPr>
          <p:cNvPr id="104915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8665" name="Title 1"/>
          <p:cNvSpPr>
            <a:spLocks noGrp="1"/>
          </p:cNvSpPr>
          <p:nvPr>
            <p:ph type="title"/>
          </p:nvPr>
        </p:nvSpPr>
        <p:spPr>
          <a:xfrm>
            <a:off x="457200" y="274638"/>
            <a:ext cx="8229600" cy="411162"/>
          </a:xfrm>
        </p:spPr>
        <p:txBody>
          <a:bodyPr>
            <a:normAutofit fontScale="90000"/>
          </a:bodyPr>
          <a:p>
            <a:r>
              <a:rPr dirty="0" lang="en-US" smtClean="0">
                <a:solidFill>
                  <a:srgbClr val="FF0000"/>
                </a:solidFill>
              </a:rPr>
              <a:t>Spring 11 class</a:t>
            </a:r>
            <a:endParaRPr dirty="0" lang="en-US">
              <a:solidFill>
                <a:srgbClr val="FF0000"/>
              </a:solidFill>
            </a:endParaRPr>
          </a:p>
        </p:txBody>
      </p:sp>
      <p:sp>
        <p:nvSpPr>
          <p:cNvPr id="1048666" name="Content Placeholder 2"/>
          <p:cNvSpPr>
            <a:spLocks noGrp="1"/>
          </p:cNvSpPr>
          <p:nvPr>
            <p:ph idx="1"/>
          </p:nvPr>
        </p:nvSpPr>
        <p:spPr>
          <a:xfrm>
            <a:off x="0" y="762000"/>
            <a:ext cx="9144000" cy="5943600"/>
          </a:xfrm>
          <a:blipFill rotWithShape="1" dpi="0">
            <a:blip xmlns:r="http://schemas.openxmlformats.org/officeDocument/2006/relationships" r:embed="rId1"/>
            <a:srcRect/>
            <a:stretch>
              <a:fillRect/>
            </a:stretch>
          </a:blipFill>
        </p:spPr>
        <p:txBody>
          <a:bodyPr/>
          <a:p>
            <a:pPr indent="0" marL="0">
              <a:buNone/>
            </a:pPr>
            <a:r>
              <a:rPr dirty="0" lang="en-US" smtClean="0"/>
              <a:t>.</a:t>
            </a:r>
            <a:endParaRPr dirty="0" lang="en-US"/>
          </a:p>
        </p:txBody>
      </p:sp>
      <p:sp>
        <p:nvSpPr>
          <p:cNvPr id="104866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49158" name="Title 1"/>
          <p:cNvSpPr>
            <a:spLocks noGrp="1"/>
          </p:cNvSpPr>
          <p:nvPr>
            <p:ph type="title"/>
          </p:nvPr>
        </p:nvSpPr>
        <p:spPr>
          <a:xfrm>
            <a:off x="457200" y="0"/>
            <a:ext cx="8229600" cy="457200"/>
          </a:xfrm>
        </p:spPr>
        <p:txBody>
          <a:bodyPr>
            <a:normAutofit fontScale="90000"/>
          </a:bodyPr>
          <a:p>
            <a:r>
              <a:rPr dirty="0" lang="en-US" smtClean="0"/>
              <a:t>Spring 112</a:t>
            </a:r>
            <a:endParaRPr dirty="0" lang="en-US"/>
          </a:p>
        </p:txBody>
      </p:sp>
      <p:sp>
        <p:nvSpPr>
          <p:cNvPr id="1049159" name="Content Placeholder 2"/>
          <p:cNvSpPr>
            <a:spLocks noGrp="1"/>
          </p:cNvSpPr>
          <p:nvPr>
            <p:ph idx="1"/>
          </p:nvPr>
        </p:nvSpPr>
        <p:spPr>
          <a:xfrm>
            <a:off x="0" y="533400"/>
            <a:ext cx="9144000" cy="6324600"/>
          </a:xfrm>
        </p:spPr>
        <p:txBody>
          <a:bodyPr>
            <a:normAutofit fontScale="67857" lnSpcReduction="20000"/>
          </a:bodyPr>
          <a:p>
            <a:r>
              <a:rPr dirty="0" lang="en-US" smtClean="0">
                <a:solidFill>
                  <a:srgbClr val="FF0000"/>
                </a:solidFill>
              </a:rPr>
              <a:t>@Import(</a:t>
            </a:r>
            <a:r>
              <a:rPr dirty="0" lang="en-US" err="1" smtClean="0">
                <a:solidFill>
                  <a:srgbClr val="FF0000"/>
                </a:solidFill>
              </a:rPr>
              <a:t>AppConfig.class</a:t>
            </a:r>
            <a:r>
              <a:rPr dirty="0" lang="en-US" smtClean="0">
                <a:solidFill>
                  <a:srgbClr val="FF0000"/>
                </a:solidFill>
              </a:rPr>
              <a:t>, </a:t>
            </a:r>
            <a:r>
              <a:rPr dirty="0" lang="en-US" err="1" smtClean="0">
                <a:solidFill>
                  <a:srgbClr val="FF0000"/>
                </a:solidFill>
              </a:rPr>
              <a:t>DBUtil.class</a:t>
            </a:r>
            <a:r>
              <a:rPr dirty="0" lang="en-US" smtClean="0">
                <a:solidFill>
                  <a:srgbClr val="FF0000"/>
                </a:solidFill>
              </a:rPr>
              <a:t>):</a:t>
            </a:r>
            <a:r>
              <a:rPr dirty="0" lang="en-US" smtClean="0"/>
              <a:t> A project may contains multiple class and every class may has its own identity like controller classes, utility classes, services classes, </a:t>
            </a:r>
            <a:r>
              <a:rPr dirty="0" lang="en-US" err="1" smtClean="0"/>
              <a:t>DAOclasses</a:t>
            </a:r>
            <a:r>
              <a:rPr dirty="0" lang="en-US" smtClean="0"/>
              <a:t>, </a:t>
            </a:r>
            <a:r>
              <a:rPr dirty="0" lang="en-US" err="1" smtClean="0"/>
              <a:t>pojo</a:t>
            </a:r>
            <a:r>
              <a:rPr dirty="0" lang="en-US" smtClean="0"/>
              <a:t> classes.</a:t>
            </a:r>
          </a:p>
          <a:p>
            <a:pPr lvl="1"/>
            <a:r>
              <a:rPr dirty="0" lang="en-US" smtClean="0"/>
              <a:t>So we can not write all classes at single place to place into IOC container, actually we can write but it become clumsy to programmer.</a:t>
            </a:r>
          </a:p>
          <a:p>
            <a:pPr lvl="1"/>
            <a:r>
              <a:rPr dirty="0" lang="en-US" smtClean="0"/>
              <a:t>We can write multiple configuration classes related to particular concern layer ex service related, DAO related , utility related etc.</a:t>
            </a:r>
          </a:p>
          <a:p>
            <a:pPr lvl="1"/>
            <a:r>
              <a:rPr dirty="0" lang="en-US" smtClean="0"/>
              <a:t>To avoid the confusion  spring has provided one annotation called @Import which help in importing multiple configuration at one place. </a:t>
            </a:r>
          </a:p>
          <a:p>
            <a:r>
              <a:rPr dirty="0" lang="en-US" smtClean="0">
                <a:solidFill>
                  <a:srgbClr val="FF0000"/>
                </a:solidFill>
              </a:rPr>
              <a:t>@profile(“dev”): </a:t>
            </a:r>
            <a:r>
              <a:rPr dirty="0" lang="en-US" smtClean="0"/>
              <a:t>one environment configuration will not support to other environment , ex: development environment platform will not be same as testing environment so it is very hard to migrate from one </a:t>
            </a:r>
            <a:r>
              <a:rPr dirty="0" lang="en-US" err="1" smtClean="0"/>
              <a:t>env</a:t>
            </a:r>
            <a:r>
              <a:rPr dirty="0" lang="en-US" smtClean="0"/>
              <a:t>. to other </a:t>
            </a:r>
            <a:r>
              <a:rPr dirty="0" lang="en-US" err="1" smtClean="0"/>
              <a:t>env</a:t>
            </a:r>
            <a:r>
              <a:rPr dirty="0" lang="en-US" smtClean="0"/>
              <a:t>..</a:t>
            </a:r>
          </a:p>
          <a:p>
            <a:pPr lvl="1"/>
            <a:r>
              <a:rPr dirty="0" lang="en-US" smtClean="0"/>
              <a:t>So to manage spring has provided one annotation called as @profile, which will take </a:t>
            </a:r>
          </a:p>
          <a:p>
            <a:pPr indent="0" lvl="1" marL="457200">
              <a:buNone/>
            </a:pPr>
            <a:r>
              <a:rPr dirty="0" lang="en-US" smtClean="0"/>
              <a:t>Name of the </a:t>
            </a:r>
            <a:r>
              <a:rPr dirty="0" lang="en-US" err="1" smtClean="0"/>
              <a:t>env</a:t>
            </a:r>
            <a:r>
              <a:rPr dirty="0" lang="en-US" smtClean="0"/>
              <a:t>. Ex: @Profile(“dev”), @Profile(“test”) </a:t>
            </a:r>
          </a:p>
          <a:p>
            <a:r>
              <a:rPr dirty="0" lang="en-US" smtClean="0">
                <a:solidFill>
                  <a:srgbClr val="FF0000"/>
                </a:solidFill>
              </a:rPr>
              <a:t>Java configuration annotation Support</a:t>
            </a:r>
          </a:p>
          <a:p>
            <a:pPr lvl="1"/>
            <a:r>
              <a:rPr dirty="0" lang="en-US" smtClean="0">
                <a:solidFill>
                  <a:srgbClr val="FF0000"/>
                </a:solidFill>
              </a:rPr>
              <a:t>@Inject</a:t>
            </a:r>
          </a:p>
          <a:p>
            <a:pPr lvl="1"/>
            <a:r>
              <a:rPr dirty="0" lang="en-US" smtClean="0">
                <a:solidFill>
                  <a:srgbClr val="FF0000"/>
                </a:solidFill>
              </a:rPr>
              <a:t>@Resource(name=“”)</a:t>
            </a:r>
          </a:p>
          <a:p>
            <a:pPr lvl="1"/>
            <a:r>
              <a:rPr dirty="0" lang="en-US" smtClean="0">
                <a:solidFill>
                  <a:srgbClr val="FF0000"/>
                </a:solidFill>
              </a:rPr>
              <a:t>@Named</a:t>
            </a:r>
          </a:p>
          <a:p>
            <a:pPr lvl="1"/>
            <a:r>
              <a:rPr dirty="0" lang="en-US" smtClean="0">
                <a:solidFill>
                  <a:srgbClr val="FF0000"/>
                </a:solidFill>
              </a:rPr>
              <a:t>@</a:t>
            </a:r>
            <a:r>
              <a:rPr dirty="0" lang="en-US" err="1" smtClean="0">
                <a:solidFill>
                  <a:srgbClr val="FF0000"/>
                </a:solidFill>
              </a:rPr>
              <a:t>postConstruct</a:t>
            </a:r>
            <a:endParaRPr dirty="0" lang="en-US" smtClean="0">
              <a:solidFill>
                <a:srgbClr val="FF0000"/>
              </a:solidFill>
            </a:endParaRPr>
          </a:p>
          <a:p>
            <a:pPr lvl="1"/>
            <a:r>
              <a:rPr dirty="0" lang="en-US" smtClean="0">
                <a:solidFill>
                  <a:srgbClr val="FF0000"/>
                </a:solidFill>
              </a:rPr>
              <a:t>@</a:t>
            </a:r>
            <a:r>
              <a:rPr dirty="0" lang="en-US" err="1" smtClean="0">
                <a:solidFill>
                  <a:srgbClr val="FF0000"/>
                </a:solidFill>
              </a:rPr>
              <a:t>preDestroy</a:t>
            </a:r>
            <a:endParaRPr dirty="0" lang="en-US" smtClean="0">
              <a:solidFill>
                <a:srgbClr val="FF0000"/>
              </a:solidFill>
            </a:endParaRPr>
          </a:p>
          <a:p>
            <a:pPr lvl="1"/>
            <a:r>
              <a:rPr dirty="0" lang="en-US" smtClean="0"/>
              <a:t>Lets see the example</a:t>
            </a:r>
          </a:p>
          <a:p>
            <a:pPr lvl="1"/>
            <a:endParaRPr dirty="0" lang="en-US" smtClean="0"/>
          </a:p>
          <a:p>
            <a:pPr lvl="1"/>
            <a:endParaRPr dirty="0" lang="en-US"/>
          </a:p>
        </p:txBody>
      </p:sp>
      <p:sp>
        <p:nvSpPr>
          <p:cNvPr id="1049160"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49161" name="Footer Placeholder 3"/>
          <p:cNvSpPr>
            <a:spLocks noGrp="1"/>
          </p:cNvSpPr>
          <p:nvPr>
            <p:ph type="ftr" sz="quarter" idx="11"/>
          </p:nvPr>
        </p:nvSpPr>
        <p:spPr/>
        <p:txBody>
          <a:bodyPr/>
          <a:p>
            <a:r>
              <a:rPr lang="en-US" smtClean="0"/>
              <a:t>By Mr.Sachin Gaikwad</a:t>
            </a:r>
            <a:endParaRPr lang="en-US"/>
          </a:p>
        </p:txBody>
      </p:sp>
      <p:pic>
        <p:nvPicPr>
          <p:cNvPr id="209718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36394"/>
            <a:ext cx="9144000" cy="6894394"/>
          </a:xfrm>
          <a:prstGeom prst="rect"/>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535" name=""/>
        <p:cNvGrpSpPr/>
        <p:nvPr/>
      </p:nvGrpSpPr>
      <p:grpSpPr>
        <a:xfrm>
          <a:off x="0" y="0"/>
          <a:ext cx="0" cy="0"/>
          <a:chOff x="0" y="0"/>
          <a:chExt cx="0" cy="0"/>
        </a:xfrm>
      </p:grpSpPr>
      <p:sp>
        <p:nvSpPr>
          <p:cNvPr id="1049162" name="Footer Placeholder 3"/>
          <p:cNvSpPr>
            <a:spLocks noGrp="1"/>
          </p:cNvSpPr>
          <p:nvPr>
            <p:ph type="ftr" sz="quarter" idx="11"/>
          </p:nvPr>
        </p:nvSpPr>
        <p:spPr/>
        <p:txBody>
          <a:bodyPr/>
          <a:p>
            <a:r>
              <a:rPr lang="en-US" smtClean="0"/>
              <a:t>By Mr.Sachin Gaikwad</a:t>
            </a:r>
            <a:endParaRPr lang="en-US"/>
          </a:p>
        </p:txBody>
      </p:sp>
      <p:pic>
        <p:nvPicPr>
          <p:cNvPr id="209718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0"/>
            <a:ext cx="9144000" cy="6858000"/>
          </a:xfrm>
          <a:prstGeom prst="rect"/>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49163" name="Title 1"/>
          <p:cNvSpPr>
            <a:spLocks noGrp="1"/>
          </p:cNvSpPr>
          <p:nvPr>
            <p:ph type="title"/>
          </p:nvPr>
        </p:nvSpPr>
        <p:spPr>
          <a:xfrm>
            <a:off x="457200" y="0"/>
            <a:ext cx="8229600" cy="381000"/>
          </a:xfrm>
        </p:spPr>
        <p:txBody>
          <a:bodyPr>
            <a:normAutofit fontScale="90000"/>
          </a:bodyPr>
          <a:p>
            <a:r>
              <a:rPr dirty="0" lang="en-US" smtClean="0">
                <a:solidFill>
                  <a:srgbClr val="FF0000"/>
                </a:solidFill>
              </a:rPr>
              <a:t>Spring </a:t>
            </a:r>
            <a:r>
              <a:rPr dirty="0" lang="en-US" smtClean="0">
                <a:solidFill>
                  <a:srgbClr val="FF0000"/>
                </a:solidFill>
              </a:rPr>
              <a:t>113,114</a:t>
            </a:r>
            <a:endParaRPr dirty="0" lang="en-US">
              <a:solidFill>
                <a:srgbClr val="FF0000"/>
              </a:solidFill>
            </a:endParaRPr>
          </a:p>
        </p:txBody>
      </p:sp>
      <p:sp>
        <p:nvSpPr>
          <p:cNvPr id="1049164" name="Content Placeholder 2"/>
          <p:cNvSpPr>
            <a:spLocks noGrp="1"/>
          </p:cNvSpPr>
          <p:nvPr>
            <p:ph idx="1"/>
          </p:nvPr>
        </p:nvSpPr>
        <p:spPr>
          <a:xfrm>
            <a:off x="-228600" y="457200"/>
            <a:ext cx="9144000" cy="6400800"/>
          </a:xfrm>
        </p:spPr>
        <p:txBody>
          <a:bodyPr>
            <a:normAutofit fontScale="79167" lnSpcReduction="20000"/>
          </a:bodyPr>
          <a:p>
            <a:r>
              <a:rPr dirty="0" lang="en-US" smtClean="0">
                <a:solidFill>
                  <a:srgbClr val="FF0000"/>
                </a:solidFill>
              </a:rPr>
              <a:t>AOP(Aspect Oriented Programming):</a:t>
            </a:r>
          </a:p>
          <a:p>
            <a:pPr lvl="1"/>
            <a:r>
              <a:rPr dirty="0" lang="en-US" smtClean="0"/>
              <a:t>AOP is the programming methodology or paradigm, it has number of principles they talks about how to use the AOP into OOP to complements the OOP’s.</a:t>
            </a:r>
          </a:p>
          <a:p>
            <a:pPr lvl="1"/>
            <a:r>
              <a:rPr dirty="0" lang="en-US" smtClean="0"/>
              <a:t>AOP is the process of separating the primary logic from the secondary logic.</a:t>
            </a:r>
          </a:p>
          <a:p>
            <a:pPr lvl="1"/>
            <a:r>
              <a:rPr dirty="0" lang="en-US" smtClean="0"/>
              <a:t>We can says it is the methodology which will separate the crosscutting logic from the primary logic or core logic.</a:t>
            </a:r>
          </a:p>
          <a:p>
            <a:pPr lvl="1"/>
            <a:r>
              <a:rPr dirty="0" lang="en-US" smtClean="0"/>
              <a:t>There are number of pitfall when we use the secondary logic with primary logic.</a:t>
            </a:r>
          </a:p>
          <a:p>
            <a:pPr lvl="2"/>
            <a:r>
              <a:rPr dirty="0" lang="en-US" smtClean="0"/>
              <a:t>Crosscutting logic is the logic which can be used in many places into the application, if we mix both primary and secondary logic we end up with duplicating the code across the application.</a:t>
            </a:r>
          </a:p>
          <a:p>
            <a:pPr lvl="2"/>
            <a:r>
              <a:rPr dirty="0" lang="en-US" smtClean="0"/>
              <a:t>if we write crosscutting logic with primary logic and there is change in secondary logic it may cause the primary logic also.</a:t>
            </a:r>
          </a:p>
          <a:p>
            <a:pPr lvl="2"/>
            <a:r>
              <a:rPr dirty="0" lang="en-US" smtClean="0"/>
              <a:t>If both written in one single place programmer much warry about  secondary rather then primary logic.</a:t>
            </a:r>
          </a:p>
          <a:p>
            <a:pPr lvl="2"/>
            <a:r>
              <a:rPr dirty="0" lang="en-US" smtClean="0"/>
              <a:t>If both written in one  place, we can not  easily separate them.</a:t>
            </a:r>
          </a:p>
          <a:p>
            <a:pPr lvl="2"/>
            <a:r>
              <a:rPr dirty="0" lang="en-US" smtClean="0"/>
              <a:t>Some time if we don’t want to execute secondary logic then, we can not escape, even though if we place condition to evaluating the condition and escape , but the  presence of the code will be there into the application. We can not eliminate  permanently.  </a:t>
            </a:r>
          </a:p>
          <a:p>
            <a:pPr lvl="2"/>
            <a:endParaRPr dirty="0" lang="en-US" smtClean="0"/>
          </a:p>
          <a:p>
            <a:pPr lvl="1"/>
            <a:endParaRPr dirty="0" lang="en-US" smtClean="0"/>
          </a:p>
          <a:p>
            <a:pPr lvl="1"/>
            <a:endParaRPr dirty="0" lang="en-US" smtClean="0"/>
          </a:p>
          <a:p>
            <a:pPr lvl="1"/>
            <a:endParaRPr dirty="0" lang="en-US" smtClean="0"/>
          </a:p>
          <a:p>
            <a:pPr lvl="1"/>
            <a:endParaRPr dirty="0" lang="en-US" smtClean="0"/>
          </a:p>
          <a:p>
            <a:pPr lvl="1"/>
            <a:endParaRPr dirty="0" lang="en-US" smtClean="0"/>
          </a:p>
          <a:p>
            <a:pPr lvl="1"/>
            <a:endParaRPr dirty="0" lang="en-US" smtClean="0"/>
          </a:p>
          <a:p>
            <a:pPr lvl="1"/>
            <a:endParaRPr dirty="0" lang="en-US"/>
          </a:p>
          <a:p>
            <a:pPr lvl="1"/>
            <a:endParaRPr dirty="0" lang="en-US"/>
          </a:p>
        </p:txBody>
      </p:sp>
      <p:sp>
        <p:nvSpPr>
          <p:cNvPr id="1049165"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537" name=""/>
        <p:cNvGrpSpPr/>
        <p:nvPr/>
      </p:nvGrpSpPr>
      <p:grpSpPr>
        <a:xfrm>
          <a:off x="0" y="0"/>
          <a:ext cx="0" cy="0"/>
          <a:chOff x="0" y="0"/>
          <a:chExt cx="0" cy="0"/>
        </a:xfrm>
      </p:grpSpPr>
      <p:sp>
        <p:nvSpPr>
          <p:cNvPr id="1049166" name="Content Placeholder 2"/>
          <p:cNvSpPr>
            <a:spLocks noGrp="1"/>
          </p:cNvSpPr>
          <p:nvPr>
            <p:ph idx="1"/>
          </p:nvPr>
        </p:nvSpPr>
        <p:spPr>
          <a:xfrm>
            <a:off x="0" y="0"/>
            <a:ext cx="9144000" cy="6858000"/>
          </a:xfrm>
        </p:spPr>
        <p:txBody>
          <a:bodyPr>
            <a:normAutofit fontScale="96429" lnSpcReduction="10000"/>
          </a:bodyPr>
          <a:p>
            <a:r>
              <a:rPr dirty="0" lang="en-US" smtClean="0">
                <a:solidFill>
                  <a:srgbClr val="FF0000"/>
                </a:solidFill>
              </a:rPr>
              <a:t>AOP (Aspect oriented Programming )</a:t>
            </a:r>
          </a:p>
          <a:p>
            <a:pPr lvl="1"/>
            <a:r>
              <a:rPr dirty="0" lang="en-US" smtClean="0"/>
              <a:t>AOP is the methodology which can not replace the OOP rather it will complements the OOP’s.</a:t>
            </a:r>
          </a:p>
          <a:p>
            <a:pPr lvl="1"/>
            <a:r>
              <a:rPr dirty="0" lang="en-US" smtClean="0">
                <a:solidFill>
                  <a:srgbClr val="FF0000"/>
                </a:solidFill>
              </a:rPr>
              <a:t>Primary business logic : </a:t>
            </a:r>
            <a:r>
              <a:rPr dirty="0" lang="en-US" smtClean="0"/>
              <a:t>It is the core business logic which has to execute at any cost.</a:t>
            </a:r>
          </a:p>
          <a:p>
            <a:pPr lvl="1"/>
            <a:r>
              <a:rPr dirty="0" lang="en-US" smtClean="0">
                <a:solidFill>
                  <a:srgbClr val="FF0000"/>
                </a:solidFill>
              </a:rPr>
              <a:t>Secondary logic:</a:t>
            </a:r>
            <a:r>
              <a:rPr dirty="0" lang="en-US" smtClean="0"/>
              <a:t> It is the crosscutting logic which is optional, As per condition or requirement we can apply and  execute.</a:t>
            </a:r>
          </a:p>
          <a:p>
            <a:pPr lvl="1"/>
            <a:r>
              <a:rPr dirty="0" lang="en-US" smtClean="0"/>
              <a:t>Both should not be written in one single place.</a:t>
            </a:r>
          </a:p>
          <a:p>
            <a:r>
              <a:rPr dirty="0" lang="en-US" smtClean="0">
                <a:solidFill>
                  <a:srgbClr val="FF0000"/>
                </a:solidFill>
              </a:rPr>
              <a:t>Crosscutting logic concern:</a:t>
            </a:r>
          </a:p>
          <a:p>
            <a:pPr lvl="1"/>
            <a:r>
              <a:rPr dirty="0" lang="en-US" smtClean="0"/>
              <a:t>AOP talks about crosscutting concern logic, Actually its depends up on the set of principles which help in building the crosscutting logic.</a:t>
            </a:r>
          </a:p>
          <a:p>
            <a:pPr lvl="1"/>
            <a:r>
              <a:rPr dirty="0" lang="en-US" smtClean="0"/>
              <a:t>To build the crosscutting logic we have to obey the AOP principles which are described below.</a:t>
            </a:r>
          </a:p>
          <a:p>
            <a:pPr lvl="1"/>
            <a:endParaRPr dirty="0" lang="en-US" smtClean="0"/>
          </a:p>
          <a:p>
            <a:pPr lvl="1"/>
            <a:endParaRPr dirty="0" lang="en-US" smtClean="0"/>
          </a:p>
          <a:p>
            <a:endParaRPr dirty="0" lang="en-US"/>
          </a:p>
          <a:p>
            <a:endParaRPr dirty="0" lang="en-US" smtClean="0"/>
          </a:p>
        </p:txBody>
      </p:sp>
      <p:sp>
        <p:nvSpPr>
          <p:cNvPr id="104916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538" name=""/>
        <p:cNvGrpSpPr/>
        <p:nvPr/>
      </p:nvGrpSpPr>
      <p:grpSpPr>
        <a:xfrm>
          <a:off x="0" y="0"/>
          <a:ext cx="0" cy="0"/>
          <a:chOff x="0" y="0"/>
          <a:chExt cx="0" cy="0"/>
        </a:xfrm>
      </p:grpSpPr>
      <p:sp>
        <p:nvSpPr>
          <p:cNvPr id="1049168" name="Content Placeholder 2"/>
          <p:cNvSpPr>
            <a:spLocks noGrp="1"/>
          </p:cNvSpPr>
          <p:nvPr>
            <p:ph idx="1"/>
          </p:nvPr>
        </p:nvSpPr>
        <p:spPr>
          <a:xfrm>
            <a:off x="0" y="0"/>
            <a:ext cx="9144000" cy="6858000"/>
          </a:xfrm>
        </p:spPr>
        <p:txBody>
          <a:bodyPr>
            <a:normAutofit/>
          </a:bodyPr>
          <a:p>
            <a:r>
              <a:rPr dirty="0" lang="en-US" smtClean="0">
                <a:solidFill>
                  <a:srgbClr val="FF0000"/>
                </a:solidFill>
              </a:rPr>
              <a:t>Principles of AOP:</a:t>
            </a:r>
          </a:p>
          <a:p>
            <a:pPr lvl="1"/>
            <a:r>
              <a:rPr dirty="0" lang="en-US" smtClean="0">
                <a:solidFill>
                  <a:srgbClr val="0070C0"/>
                </a:solidFill>
              </a:rPr>
              <a:t>1)Aspect </a:t>
            </a:r>
          </a:p>
          <a:p>
            <a:pPr lvl="1"/>
            <a:r>
              <a:rPr dirty="0" lang="en-US" smtClean="0">
                <a:solidFill>
                  <a:srgbClr val="0070C0"/>
                </a:solidFill>
              </a:rPr>
              <a:t>2)Advise</a:t>
            </a:r>
          </a:p>
          <a:p>
            <a:pPr lvl="1"/>
            <a:r>
              <a:rPr dirty="0" lang="en-US" smtClean="0">
                <a:solidFill>
                  <a:srgbClr val="0070C0"/>
                </a:solidFill>
              </a:rPr>
              <a:t>3)</a:t>
            </a:r>
            <a:r>
              <a:rPr dirty="0" lang="en-US" err="1" smtClean="0">
                <a:solidFill>
                  <a:srgbClr val="0070C0"/>
                </a:solidFill>
              </a:rPr>
              <a:t>Joinpoint</a:t>
            </a:r>
            <a:endParaRPr dirty="0" lang="en-US" smtClean="0">
              <a:solidFill>
                <a:srgbClr val="0070C0"/>
              </a:solidFill>
            </a:endParaRPr>
          </a:p>
          <a:p>
            <a:pPr lvl="1"/>
            <a:r>
              <a:rPr dirty="0" lang="en-US" smtClean="0">
                <a:solidFill>
                  <a:srgbClr val="0070C0"/>
                </a:solidFill>
              </a:rPr>
              <a:t>4)</a:t>
            </a:r>
            <a:r>
              <a:rPr dirty="0" lang="en-US" err="1" smtClean="0">
                <a:solidFill>
                  <a:srgbClr val="0070C0"/>
                </a:solidFill>
              </a:rPr>
              <a:t>Pointcut</a:t>
            </a:r>
            <a:endParaRPr dirty="0" lang="en-US" smtClean="0">
              <a:solidFill>
                <a:srgbClr val="0070C0"/>
              </a:solidFill>
            </a:endParaRPr>
          </a:p>
          <a:p>
            <a:pPr lvl="1"/>
            <a:r>
              <a:rPr dirty="0" lang="en-US" smtClean="0">
                <a:solidFill>
                  <a:srgbClr val="0070C0"/>
                </a:solidFill>
              </a:rPr>
              <a:t>5)Weaving</a:t>
            </a:r>
          </a:p>
          <a:p>
            <a:pPr lvl="1"/>
            <a:r>
              <a:rPr dirty="0" lang="en-US" smtClean="0">
                <a:solidFill>
                  <a:srgbClr val="0070C0"/>
                </a:solidFill>
              </a:rPr>
              <a:t>6)Target</a:t>
            </a:r>
          </a:p>
          <a:p>
            <a:pPr lvl="1"/>
            <a:r>
              <a:rPr dirty="0" lang="en-US" smtClean="0">
                <a:solidFill>
                  <a:srgbClr val="0070C0"/>
                </a:solidFill>
              </a:rPr>
              <a:t>7)Proxy</a:t>
            </a:r>
          </a:p>
          <a:p>
            <a:pPr lvl="1"/>
            <a:endParaRPr dirty="0" lang="en-US" smtClean="0">
              <a:solidFill>
                <a:srgbClr val="0070C0"/>
              </a:solidFill>
            </a:endParaRPr>
          </a:p>
        </p:txBody>
      </p:sp>
      <p:sp>
        <p:nvSpPr>
          <p:cNvPr id="1049169"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pic>
        <p:nvPicPr>
          <p:cNvPr id="2097187" name="Picture 2"/>
          <p:cNvPicPr>
            <a:picLocks noChangeAspect="1" noChangeArrowheads="1"/>
          </p:cNvPicPr>
          <p:nvPr/>
        </p:nvPicPr>
        <p:blipFill>
          <a:blip xmlns:r="http://schemas.openxmlformats.org/officeDocument/2006/relationships" r:embed="rId1"/>
          <a:srcRect/>
          <a:stretch>
            <a:fillRect/>
          </a:stretch>
        </p:blipFill>
        <p:spPr bwMode="auto">
          <a:xfrm>
            <a:off x="2438400" y="609600"/>
            <a:ext cx="6705600" cy="5638800"/>
          </a:xfrm>
          <a:prstGeom prst="rect"/>
          <a:noFill/>
          <a:ln>
            <a:noFill/>
          </a:ln>
        </p:spPr>
      </p:pic>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539" name=""/>
        <p:cNvGrpSpPr/>
        <p:nvPr/>
      </p:nvGrpSpPr>
      <p:grpSpPr>
        <a:xfrm>
          <a:off x="0" y="0"/>
          <a:ext cx="0" cy="0"/>
          <a:chOff x="0" y="0"/>
          <a:chExt cx="0" cy="0"/>
        </a:xfrm>
      </p:grpSpPr>
      <p:sp>
        <p:nvSpPr>
          <p:cNvPr id="1049170" name="Content Placeholder 2"/>
          <p:cNvSpPr>
            <a:spLocks noGrp="1"/>
          </p:cNvSpPr>
          <p:nvPr>
            <p:ph idx="1"/>
          </p:nvPr>
        </p:nvSpPr>
        <p:spPr>
          <a:xfrm>
            <a:off x="0" y="0"/>
            <a:ext cx="9144000" cy="6858000"/>
          </a:xfrm>
        </p:spPr>
        <p:txBody>
          <a:bodyPr>
            <a:normAutofit fontScale="71429" lnSpcReduction="20000"/>
          </a:bodyPr>
          <a:p>
            <a:pPr indent="-457200" marL="514350"/>
            <a:r>
              <a:rPr dirty="0" lang="en-US" smtClean="0">
                <a:solidFill>
                  <a:srgbClr val="FF0000"/>
                </a:solidFill>
              </a:rPr>
              <a:t>Aspect: </a:t>
            </a:r>
            <a:r>
              <a:rPr dirty="0" lang="en-US" smtClean="0"/>
              <a:t>it is piece of code which will be separate from the primary logic. </a:t>
            </a:r>
            <a:endParaRPr dirty="0" lang="en-US" smtClean="0">
              <a:solidFill>
                <a:srgbClr val="FF0000"/>
              </a:solidFill>
            </a:endParaRPr>
          </a:p>
          <a:p>
            <a:pPr indent="-457200" marL="514350"/>
            <a:r>
              <a:rPr dirty="0" lang="en-US" smtClean="0">
                <a:solidFill>
                  <a:srgbClr val="FF0000"/>
                </a:solidFill>
              </a:rPr>
              <a:t> Aspect </a:t>
            </a:r>
            <a:r>
              <a:rPr dirty="0" lang="en-US" smtClean="0"/>
              <a:t>is represents the secondary logic or crosscutting logic.</a:t>
            </a:r>
          </a:p>
          <a:p>
            <a:pPr indent="-457200" marL="514350"/>
            <a:r>
              <a:rPr dirty="0" lang="en-US" smtClean="0">
                <a:solidFill>
                  <a:srgbClr val="FF0000"/>
                </a:solidFill>
              </a:rPr>
              <a:t>Advice :</a:t>
            </a:r>
            <a:r>
              <a:rPr dirty="0" lang="en-US" smtClean="0"/>
              <a:t> This principle talks about where actually we can apply that aspect.</a:t>
            </a:r>
          </a:p>
          <a:p>
            <a:pPr indent="-457200" lvl="1" marL="914400"/>
            <a:r>
              <a:rPr dirty="0" lang="en-US" smtClean="0">
                <a:solidFill>
                  <a:srgbClr val="FF0000"/>
                </a:solidFill>
              </a:rPr>
              <a:t>Before advice</a:t>
            </a:r>
          </a:p>
          <a:p>
            <a:pPr indent="-457200" lvl="1" marL="914400"/>
            <a:r>
              <a:rPr dirty="0" lang="en-US" smtClean="0">
                <a:solidFill>
                  <a:srgbClr val="FF0000"/>
                </a:solidFill>
              </a:rPr>
              <a:t>After  advice</a:t>
            </a:r>
          </a:p>
          <a:p>
            <a:pPr indent="-457200" lvl="1" marL="914400"/>
            <a:r>
              <a:rPr dirty="0" lang="en-US" smtClean="0">
                <a:solidFill>
                  <a:srgbClr val="FF0000"/>
                </a:solidFill>
              </a:rPr>
              <a:t>Around advice</a:t>
            </a:r>
          </a:p>
          <a:p>
            <a:pPr indent="-457200" lvl="1" marL="914400"/>
            <a:r>
              <a:rPr dirty="0" lang="en-US" smtClean="0">
                <a:solidFill>
                  <a:srgbClr val="FF0000"/>
                </a:solidFill>
              </a:rPr>
              <a:t>Exception (throw) advice</a:t>
            </a:r>
          </a:p>
          <a:p>
            <a:pPr indent="-457200" marL="514350"/>
            <a:r>
              <a:rPr dirty="0" lang="en-US" err="1" smtClean="0">
                <a:solidFill>
                  <a:srgbClr val="FF0000"/>
                </a:solidFill>
              </a:rPr>
              <a:t>Joinpoint</a:t>
            </a:r>
            <a:r>
              <a:rPr dirty="0" lang="en-US" smtClean="0">
                <a:solidFill>
                  <a:srgbClr val="FF0000"/>
                </a:solidFill>
              </a:rPr>
              <a:t>:</a:t>
            </a:r>
            <a:r>
              <a:rPr dirty="0" lang="en-US" smtClean="0"/>
              <a:t> This principle will tells about how many places we can advice the aspect.</a:t>
            </a:r>
          </a:p>
          <a:p>
            <a:pPr indent="-457200" marL="514350"/>
            <a:r>
              <a:rPr dirty="0" lang="en-US" err="1" smtClean="0">
                <a:solidFill>
                  <a:srgbClr val="FF0000"/>
                </a:solidFill>
              </a:rPr>
              <a:t>Pointcut</a:t>
            </a:r>
            <a:r>
              <a:rPr dirty="0" lang="en-US" smtClean="0">
                <a:solidFill>
                  <a:srgbClr val="FF0000"/>
                </a:solidFill>
              </a:rPr>
              <a:t>:</a:t>
            </a:r>
            <a:r>
              <a:rPr dirty="0" lang="en-US" smtClean="0"/>
              <a:t> set of </a:t>
            </a:r>
            <a:r>
              <a:rPr dirty="0" lang="en-US" err="1" smtClean="0"/>
              <a:t>joinpoint</a:t>
            </a:r>
            <a:r>
              <a:rPr dirty="0" lang="en-US" smtClean="0"/>
              <a:t> where actually we advice the aspect will describe by </a:t>
            </a:r>
            <a:r>
              <a:rPr dirty="0" lang="en-US" err="1" smtClean="0"/>
              <a:t>pointcut</a:t>
            </a:r>
            <a:r>
              <a:rPr dirty="0" lang="en-US" smtClean="0"/>
              <a:t>.</a:t>
            </a:r>
          </a:p>
          <a:p>
            <a:pPr indent="-457200" marL="514350"/>
            <a:r>
              <a:rPr dirty="0" lang="en-US" smtClean="0">
                <a:solidFill>
                  <a:srgbClr val="FF0000"/>
                </a:solidFill>
              </a:rPr>
              <a:t>Weaving:</a:t>
            </a:r>
            <a:r>
              <a:rPr dirty="0" lang="en-US" smtClean="0"/>
              <a:t> The combination of aspect and </a:t>
            </a:r>
            <a:r>
              <a:rPr dirty="0" lang="en-US" err="1" smtClean="0"/>
              <a:t>pointcut</a:t>
            </a:r>
            <a:r>
              <a:rPr dirty="0" lang="en-US" smtClean="0"/>
              <a:t> called as weaving.</a:t>
            </a:r>
          </a:p>
          <a:p>
            <a:pPr indent="-457200" marL="514350"/>
            <a:r>
              <a:rPr dirty="0" lang="en-US" smtClean="0">
                <a:solidFill>
                  <a:srgbClr val="FF0000"/>
                </a:solidFill>
              </a:rPr>
              <a:t>Target :</a:t>
            </a:r>
            <a:r>
              <a:rPr dirty="0" lang="en-US" smtClean="0"/>
              <a:t> On which class we are going to apply the aspect.</a:t>
            </a:r>
          </a:p>
          <a:p>
            <a:pPr indent="-457200" marL="514350"/>
            <a:r>
              <a:rPr dirty="0" lang="en-US" smtClean="0">
                <a:solidFill>
                  <a:srgbClr val="FF0000"/>
                </a:solidFill>
              </a:rPr>
              <a:t>Proxy: </a:t>
            </a:r>
            <a:r>
              <a:rPr dirty="0" lang="en-US" smtClean="0"/>
              <a:t>  After Weaving we will get the proxy as the result. </a:t>
            </a:r>
          </a:p>
          <a:p>
            <a:pPr indent="-457200" marL="514350"/>
            <a:endParaRPr dirty="0" lang="en-US"/>
          </a:p>
          <a:p>
            <a:pPr indent="-457200" marL="514350"/>
            <a:r>
              <a:rPr dirty="0" lang="en-US" smtClean="0"/>
              <a:t>Third </a:t>
            </a:r>
            <a:r>
              <a:rPr dirty="0" lang="en-US"/>
              <a:t>party AOP vendors</a:t>
            </a:r>
          </a:p>
          <a:p>
            <a:pPr indent="-457200" lvl="1" marL="914400"/>
            <a:r>
              <a:rPr dirty="0" lang="en-US" err="1"/>
              <a:t>Jboss</a:t>
            </a:r>
            <a:r>
              <a:rPr dirty="0" lang="en-US"/>
              <a:t> AOP</a:t>
            </a:r>
          </a:p>
          <a:p>
            <a:pPr indent="-457200" lvl="1" marL="914400"/>
            <a:r>
              <a:rPr dirty="0" lang="en-US"/>
              <a:t>AspectJ AOP </a:t>
            </a:r>
          </a:p>
          <a:p>
            <a:pPr indent="-457200" lvl="1" marL="914400"/>
            <a:r>
              <a:rPr dirty="0" lang="en-US"/>
              <a:t>Spring AOP </a:t>
            </a:r>
            <a:r>
              <a:rPr dirty="0" lang="en-US" smtClean="0"/>
              <a:t>module</a:t>
            </a:r>
            <a:endParaRPr dirty="0" lang="en-US"/>
          </a:p>
        </p:txBody>
      </p:sp>
      <p:sp>
        <p:nvSpPr>
          <p:cNvPr id="1049171"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540" name=""/>
        <p:cNvGrpSpPr/>
        <p:nvPr/>
      </p:nvGrpSpPr>
      <p:grpSpPr>
        <a:xfrm>
          <a:off x="0" y="0"/>
          <a:ext cx="0" cy="0"/>
          <a:chOff x="0" y="0"/>
          <a:chExt cx="0" cy="0"/>
        </a:xfrm>
      </p:grpSpPr>
      <p:sp>
        <p:nvSpPr>
          <p:cNvPr id="1049172" name="Content Placeholder 2"/>
          <p:cNvSpPr>
            <a:spLocks noGrp="1"/>
          </p:cNvSpPr>
          <p:nvPr>
            <p:ph idx="1"/>
          </p:nvPr>
        </p:nvSpPr>
        <p:spPr>
          <a:xfrm>
            <a:off x="0" y="0"/>
            <a:ext cx="9144000" cy="6858000"/>
          </a:xfrm>
        </p:spPr>
        <p:txBody>
          <a:bodyPr/>
          <a:p>
            <a:r>
              <a:rPr dirty="0" lang="en-US" smtClean="0">
                <a:solidFill>
                  <a:srgbClr val="FF0000"/>
                </a:solidFill>
              </a:rPr>
              <a:t>OOPs paradigm</a:t>
            </a:r>
            <a:r>
              <a:rPr dirty="0" lang="en-US" smtClean="0">
                <a:solidFill>
                  <a:srgbClr val="FF0000"/>
                </a:solidFill>
              </a:rPr>
              <a:t>:</a:t>
            </a:r>
          </a:p>
          <a:p>
            <a:pPr lvl="1"/>
            <a:r>
              <a:rPr dirty="0" lang="en-US" smtClean="0"/>
              <a:t>OOPs is the methodology and every one has to obey the rules of the OOPs then only they can make the programming language oops supported.</a:t>
            </a:r>
          </a:p>
          <a:p>
            <a:pPr lvl="1"/>
            <a:r>
              <a:rPr dirty="0" lang="en-US" smtClean="0"/>
              <a:t> There are different concepts are given by OOPs standard org.</a:t>
            </a:r>
          </a:p>
          <a:p>
            <a:pPr lvl="2"/>
            <a:r>
              <a:rPr dirty="0" lang="en-US" smtClean="0"/>
              <a:t>Polymorphism	</a:t>
            </a:r>
          </a:p>
          <a:p>
            <a:pPr lvl="2"/>
            <a:r>
              <a:rPr dirty="0" lang="en-US" smtClean="0"/>
              <a:t>Inheritance</a:t>
            </a:r>
          </a:p>
          <a:p>
            <a:pPr lvl="2"/>
            <a:r>
              <a:rPr dirty="0" lang="en-US" smtClean="0"/>
              <a:t>Abstraction</a:t>
            </a:r>
          </a:p>
          <a:p>
            <a:pPr lvl="2"/>
            <a:r>
              <a:rPr dirty="0" lang="en-US" smtClean="0"/>
              <a:t>Encapsulation</a:t>
            </a:r>
          </a:p>
          <a:p>
            <a:pPr lvl="2"/>
            <a:r>
              <a:rPr dirty="0" lang="en-US" smtClean="0"/>
              <a:t>Message passing </a:t>
            </a:r>
          </a:p>
          <a:p>
            <a:pPr lvl="2"/>
            <a:r>
              <a:rPr dirty="0" lang="en-US" smtClean="0"/>
              <a:t>Class</a:t>
            </a:r>
          </a:p>
          <a:p>
            <a:pPr lvl="2"/>
            <a:r>
              <a:rPr dirty="0" lang="en-US" smtClean="0"/>
              <a:t>Object and so on.</a:t>
            </a:r>
            <a:endParaRPr dirty="0" lang="en-US" smtClean="0"/>
          </a:p>
          <a:p>
            <a:pPr lvl="1"/>
            <a:endParaRPr dirty="0" lang="en-US"/>
          </a:p>
        </p:txBody>
      </p:sp>
      <p:sp>
        <p:nvSpPr>
          <p:cNvPr id="1049173"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541" name=""/>
        <p:cNvGrpSpPr/>
        <p:nvPr/>
      </p:nvGrpSpPr>
      <p:grpSpPr>
        <a:xfrm>
          <a:off x="0" y="0"/>
          <a:ext cx="0" cy="0"/>
          <a:chOff x="0" y="0"/>
          <a:chExt cx="0" cy="0"/>
        </a:xfrm>
      </p:grpSpPr>
      <p:sp>
        <p:nvSpPr>
          <p:cNvPr id="1049174" name="Content Placeholder 2"/>
          <p:cNvSpPr>
            <a:spLocks noGrp="1"/>
          </p:cNvSpPr>
          <p:nvPr>
            <p:ph idx="1"/>
          </p:nvPr>
        </p:nvSpPr>
        <p:spPr>
          <a:xfrm>
            <a:off x="0" y="0"/>
            <a:ext cx="9144000" cy="6781800"/>
          </a:xfrm>
        </p:spPr>
        <p:txBody>
          <a:bodyPr>
            <a:normAutofit fontScale="95833" lnSpcReduction="20000"/>
          </a:bodyPr>
          <a:p>
            <a:pPr indent="-457200" marL="514350"/>
            <a:r>
              <a:rPr dirty="0" lang="en-US">
                <a:solidFill>
                  <a:srgbClr val="FF0000"/>
                </a:solidFill>
              </a:rPr>
              <a:t>Spring  AOP  + AspectJ integration</a:t>
            </a:r>
          </a:p>
          <a:p>
            <a:pPr indent="0" lvl="1" marL="457200">
              <a:buNone/>
            </a:pPr>
            <a:r>
              <a:rPr dirty="0" lang="en-US" smtClean="0">
                <a:solidFill>
                  <a:srgbClr val="FF0000"/>
                </a:solidFill>
              </a:rPr>
              <a:t>1)</a:t>
            </a:r>
            <a:r>
              <a:rPr dirty="0" lang="en-US" err="1" smtClean="0">
                <a:solidFill>
                  <a:srgbClr val="FF0000"/>
                </a:solidFill>
              </a:rPr>
              <a:t>JoinPoint</a:t>
            </a:r>
            <a:r>
              <a:rPr dirty="0" lang="en-US">
                <a:solidFill>
                  <a:srgbClr val="FF0000"/>
                </a:solidFill>
              </a:rPr>
              <a:t>:</a:t>
            </a:r>
            <a:r>
              <a:rPr dirty="0" lang="en-US"/>
              <a:t> </a:t>
            </a:r>
          </a:p>
          <a:p>
            <a:pPr indent="0" lvl="1" marL="457200">
              <a:buNone/>
            </a:pPr>
            <a:r>
              <a:rPr dirty="0" lang="en-US"/>
              <a:t>1)</a:t>
            </a:r>
            <a:r>
              <a:rPr dirty="0" lang="en-US" err="1"/>
              <a:t>Aspectj</a:t>
            </a:r>
            <a:r>
              <a:rPr dirty="0" lang="en-US"/>
              <a:t> :  constructor,method,static,destroy,….*</a:t>
            </a:r>
          </a:p>
          <a:p>
            <a:pPr indent="0" lvl="1" marL="457200">
              <a:buNone/>
            </a:pPr>
            <a:r>
              <a:rPr dirty="0" lang="en-US"/>
              <a:t> 1)Spring AOP: method</a:t>
            </a:r>
          </a:p>
          <a:p>
            <a:pPr indent="0" lvl="1" marL="457200">
              <a:buNone/>
            </a:pPr>
            <a:r>
              <a:rPr dirty="0" lang="en-US" smtClean="0">
                <a:solidFill>
                  <a:srgbClr val="FF0000"/>
                </a:solidFill>
              </a:rPr>
              <a:t>2)</a:t>
            </a:r>
            <a:r>
              <a:rPr dirty="0" lang="en-US" err="1" smtClean="0">
                <a:solidFill>
                  <a:srgbClr val="FF0000"/>
                </a:solidFill>
              </a:rPr>
              <a:t>PointCut</a:t>
            </a:r>
            <a:r>
              <a:rPr dirty="0" lang="en-US">
                <a:solidFill>
                  <a:srgbClr val="FF0000"/>
                </a:solidFill>
              </a:rPr>
              <a:t>:</a:t>
            </a:r>
          </a:p>
          <a:p>
            <a:pPr indent="0" lvl="1" marL="457200">
              <a:buNone/>
            </a:pPr>
            <a:r>
              <a:rPr dirty="0" lang="en-US"/>
              <a:t> 2)</a:t>
            </a:r>
            <a:r>
              <a:rPr dirty="0" lang="en-US" err="1"/>
              <a:t>Aspectj</a:t>
            </a:r>
            <a:r>
              <a:rPr dirty="0" lang="en-US"/>
              <a:t> : static </a:t>
            </a:r>
            <a:r>
              <a:rPr dirty="0" lang="en-US" err="1"/>
              <a:t>P</a:t>
            </a:r>
            <a:r>
              <a:rPr dirty="0" lang="en-US" err="1" smtClean="0"/>
              <a:t>ointcut</a:t>
            </a:r>
            <a:endParaRPr dirty="0" lang="en-US"/>
          </a:p>
          <a:p>
            <a:pPr indent="0" lvl="1" marL="457200">
              <a:buNone/>
            </a:pPr>
            <a:r>
              <a:rPr dirty="0" lang="en-US" smtClean="0"/>
              <a:t> 2)Spring </a:t>
            </a:r>
            <a:r>
              <a:rPr dirty="0" lang="en-US"/>
              <a:t>AOP: </a:t>
            </a:r>
          </a:p>
          <a:p>
            <a:pPr indent="0" lvl="1" marL="457200">
              <a:buNone/>
            </a:pPr>
            <a:r>
              <a:rPr dirty="0" lang="en-US"/>
              <a:t>	</a:t>
            </a:r>
            <a:r>
              <a:rPr dirty="0" lang="en-US">
                <a:solidFill>
                  <a:srgbClr val="0070C0"/>
                </a:solidFill>
              </a:rPr>
              <a:t>a) Static </a:t>
            </a:r>
            <a:r>
              <a:rPr dirty="0" lang="en-US" err="1">
                <a:solidFill>
                  <a:srgbClr val="0070C0"/>
                </a:solidFill>
              </a:rPr>
              <a:t>pointcut</a:t>
            </a:r>
            <a:r>
              <a:rPr dirty="0" lang="en-US">
                <a:solidFill>
                  <a:srgbClr val="0070C0"/>
                </a:solidFill>
              </a:rPr>
              <a:t>: </a:t>
            </a:r>
            <a:r>
              <a:rPr dirty="0" lang="en-US"/>
              <a:t> </a:t>
            </a:r>
            <a:r>
              <a:rPr dirty="0" lang="en-US" smtClean="0"/>
              <a:t>There are number of </a:t>
            </a:r>
            <a:r>
              <a:rPr dirty="0" lang="en-US" err="1" smtClean="0"/>
              <a:t>joinpoint</a:t>
            </a:r>
            <a:r>
              <a:rPr dirty="0" lang="en-US" smtClean="0"/>
              <a:t> are available into the target class but there are set of </a:t>
            </a:r>
            <a:r>
              <a:rPr dirty="0" lang="en-US" err="1" smtClean="0"/>
              <a:t>pointcut</a:t>
            </a:r>
            <a:r>
              <a:rPr dirty="0" lang="en-US" smtClean="0"/>
              <a:t> are available which we will expect to execute at compile time called as static </a:t>
            </a:r>
            <a:r>
              <a:rPr dirty="0" lang="en-US" err="1" smtClean="0"/>
              <a:t>pointcut</a:t>
            </a:r>
            <a:r>
              <a:rPr dirty="0" lang="en-US" smtClean="0"/>
              <a:t>. </a:t>
            </a:r>
          </a:p>
          <a:p>
            <a:pPr lvl="2"/>
            <a:r>
              <a:rPr dirty="0" lang="en-US" smtClean="0"/>
              <a:t>At the compile time if we want to advice the aspect on the specific </a:t>
            </a:r>
            <a:r>
              <a:rPr dirty="0" lang="en-US" err="1" smtClean="0"/>
              <a:t>pointcuts</a:t>
            </a:r>
            <a:r>
              <a:rPr dirty="0" lang="en-US" smtClean="0"/>
              <a:t>, this process called static </a:t>
            </a:r>
            <a:r>
              <a:rPr dirty="0" lang="en-US" err="1" smtClean="0"/>
              <a:t>pointcut</a:t>
            </a:r>
            <a:r>
              <a:rPr dirty="0" lang="en-US" smtClean="0"/>
              <a:t>.	</a:t>
            </a:r>
          </a:p>
          <a:p>
            <a:pPr indent="0" lvl="1" marL="457200">
              <a:buNone/>
            </a:pPr>
            <a:r>
              <a:rPr dirty="0" lang="en-US"/>
              <a:t>	</a:t>
            </a:r>
            <a:r>
              <a:rPr dirty="0" lang="en-US">
                <a:solidFill>
                  <a:srgbClr val="0070C0"/>
                </a:solidFill>
              </a:rPr>
              <a:t>b) Dynamic </a:t>
            </a:r>
            <a:r>
              <a:rPr dirty="0" lang="en-US" err="1" smtClean="0">
                <a:solidFill>
                  <a:srgbClr val="0070C0"/>
                </a:solidFill>
              </a:rPr>
              <a:t>pointcut</a:t>
            </a:r>
            <a:r>
              <a:rPr dirty="0" lang="en-US" smtClean="0">
                <a:solidFill>
                  <a:srgbClr val="0070C0"/>
                </a:solidFill>
              </a:rPr>
              <a:t> :  </a:t>
            </a:r>
            <a:r>
              <a:rPr dirty="0" lang="en-US"/>
              <a:t>There are number of </a:t>
            </a:r>
            <a:r>
              <a:rPr dirty="0" lang="en-US" err="1"/>
              <a:t>joinpoint</a:t>
            </a:r>
            <a:r>
              <a:rPr dirty="0" lang="en-US"/>
              <a:t> are available into the target </a:t>
            </a:r>
            <a:r>
              <a:rPr dirty="0" lang="en-US" smtClean="0"/>
              <a:t>class, we want to advice the aspect at dynamically by passing some input to the </a:t>
            </a:r>
            <a:r>
              <a:rPr dirty="0" lang="en-US" err="1" smtClean="0"/>
              <a:t>pointcut</a:t>
            </a:r>
            <a:r>
              <a:rPr dirty="0" lang="en-US" smtClean="0"/>
              <a:t>.</a:t>
            </a:r>
          </a:p>
          <a:p>
            <a:pPr lvl="2"/>
            <a:r>
              <a:rPr dirty="0" lang="en-US" smtClean="0"/>
              <a:t>When we pass the dynamic </a:t>
            </a:r>
            <a:r>
              <a:rPr dirty="0" lang="en-US"/>
              <a:t>input i</a:t>
            </a:r>
            <a:r>
              <a:rPr dirty="0" lang="en-US" smtClean="0"/>
              <a:t>t will advice the aspect on the </a:t>
            </a:r>
            <a:r>
              <a:rPr dirty="0" lang="en-US" err="1" smtClean="0"/>
              <a:t>pointcut</a:t>
            </a:r>
            <a:r>
              <a:rPr dirty="0" lang="en-US" smtClean="0"/>
              <a:t>. </a:t>
            </a:r>
            <a:endParaRPr dirty="0" lang="en-US"/>
          </a:p>
          <a:p>
            <a:pPr indent="0" lvl="1" marL="457200">
              <a:buNone/>
            </a:pPr>
            <a:endParaRPr dirty="0" lang="en-US">
              <a:solidFill>
                <a:srgbClr val="0070C0"/>
              </a:solidFill>
            </a:endParaRPr>
          </a:p>
          <a:p>
            <a:endParaRPr dirty="0" lang="en-US"/>
          </a:p>
          <a:p>
            <a:endParaRPr dirty="0" lang="en-US"/>
          </a:p>
        </p:txBody>
      </p:sp>
      <p:sp>
        <p:nvSpPr>
          <p:cNvPr id="1049175"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542" name=""/>
        <p:cNvGrpSpPr/>
        <p:nvPr/>
      </p:nvGrpSpPr>
      <p:grpSpPr>
        <a:xfrm>
          <a:off x="0" y="0"/>
          <a:ext cx="0" cy="0"/>
          <a:chOff x="0" y="0"/>
          <a:chExt cx="0" cy="0"/>
        </a:xfrm>
      </p:grpSpPr>
      <p:sp>
        <p:nvSpPr>
          <p:cNvPr id="1049176" name="Content Placeholder 2"/>
          <p:cNvSpPr>
            <a:spLocks noGrp="1"/>
          </p:cNvSpPr>
          <p:nvPr>
            <p:ph idx="1"/>
          </p:nvPr>
        </p:nvSpPr>
        <p:spPr>
          <a:xfrm>
            <a:off x="0" y="0"/>
            <a:ext cx="9144000" cy="6858000"/>
          </a:xfrm>
        </p:spPr>
        <p:txBody>
          <a:bodyPr/>
          <a:p>
            <a:r>
              <a:rPr dirty="0" lang="en-US" smtClean="0">
                <a:solidFill>
                  <a:srgbClr val="FF0000"/>
                </a:solidFill>
              </a:rPr>
              <a:t>Spring support three ways of AOP </a:t>
            </a:r>
          </a:p>
          <a:p>
            <a:pPr lvl="1"/>
            <a:r>
              <a:rPr dirty="0" lang="en-US" smtClean="0">
                <a:solidFill>
                  <a:srgbClr val="FF0000"/>
                </a:solidFill>
              </a:rPr>
              <a:t>Programmatic AOP development</a:t>
            </a:r>
          </a:p>
          <a:p>
            <a:pPr lvl="1"/>
            <a:r>
              <a:rPr dirty="0" lang="en-US" smtClean="0">
                <a:solidFill>
                  <a:srgbClr val="FF0000"/>
                </a:solidFill>
              </a:rPr>
              <a:t>Declarative </a:t>
            </a:r>
            <a:r>
              <a:rPr dirty="0" lang="en-US" err="1" smtClean="0">
                <a:solidFill>
                  <a:srgbClr val="FF0000"/>
                </a:solidFill>
              </a:rPr>
              <a:t>Aspectj</a:t>
            </a:r>
            <a:r>
              <a:rPr dirty="0" lang="en-US" smtClean="0">
                <a:solidFill>
                  <a:srgbClr val="FF0000"/>
                </a:solidFill>
              </a:rPr>
              <a:t> AOP development</a:t>
            </a:r>
          </a:p>
          <a:p>
            <a:pPr lvl="1"/>
            <a:r>
              <a:rPr dirty="0" lang="en-US" smtClean="0">
                <a:solidFill>
                  <a:srgbClr val="FF0000"/>
                </a:solidFill>
              </a:rPr>
              <a:t>Annotation </a:t>
            </a:r>
            <a:r>
              <a:rPr dirty="0" lang="en-US" err="1" smtClean="0">
                <a:solidFill>
                  <a:srgbClr val="FF0000"/>
                </a:solidFill>
              </a:rPr>
              <a:t>Aspectj</a:t>
            </a:r>
            <a:r>
              <a:rPr dirty="0" lang="en-US" smtClean="0">
                <a:solidFill>
                  <a:srgbClr val="FF0000"/>
                </a:solidFill>
              </a:rPr>
              <a:t> AOP development</a:t>
            </a:r>
            <a:endParaRPr dirty="0" lang="en-US">
              <a:solidFill>
                <a:srgbClr val="FF0000"/>
              </a:solidFill>
            </a:endParaRPr>
          </a:p>
          <a:p>
            <a:pPr indent="-457200" marL="514350"/>
            <a:r>
              <a:rPr dirty="0" lang="en-US" smtClean="0">
                <a:solidFill>
                  <a:srgbClr val="FF0000"/>
                </a:solidFill>
              </a:rPr>
              <a:t>3)Weaving:</a:t>
            </a:r>
          </a:p>
          <a:p>
            <a:pPr indent="-457200" lvl="1" marL="914400"/>
            <a:r>
              <a:rPr dirty="0" lang="en-US" smtClean="0">
                <a:solidFill>
                  <a:srgbClr val="FF0000"/>
                </a:solidFill>
              </a:rPr>
              <a:t>3)AspectJ : </a:t>
            </a:r>
            <a:r>
              <a:rPr dirty="0" lang="en-US" smtClean="0"/>
              <a:t>compile-Time Weaving</a:t>
            </a:r>
          </a:p>
          <a:p>
            <a:pPr indent="-457200" lvl="1" marL="914400"/>
            <a:r>
              <a:rPr dirty="0" lang="en-US" smtClean="0">
                <a:solidFill>
                  <a:srgbClr val="FF0000"/>
                </a:solidFill>
              </a:rPr>
              <a:t>4)Spring AOP :</a:t>
            </a:r>
          </a:p>
          <a:p>
            <a:pPr indent="-457200" lvl="2" marL="1314450"/>
            <a:r>
              <a:rPr dirty="0" lang="en-US" smtClean="0"/>
              <a:t>Compile-Time Weaving</a:t>
            </a:r>
          </a:p>
          <a:p>
            <a:pPr indent="-457200" lvl="2" marL="1314450"/>
            <a:r>
              <a:rPr dirty="0" lang="en-US" smtClean="0"/>
              <a:t>Runtime Weaving</a:t>
            </a:r>
          </a:p>
        </p:txBody>
      </p:sp>
      <p:sp>
        <p:nvSpPr>
          <p:cNvPr id="1049177" name="Footer Placeholder 3"/>
          <p:cNvSpPr>
            <a:spLocks noGrp="1"/>
          </p:cNvSpPr>
          <p:nvPr>
            <p:ph type="ftr" sz="quarter" idx="11"/>
          </p:nvPr>
        </p:nvSpPr>
        <p:spPr/>
        <p:txBody>
          <a:bodyPr/>
          <a:p>
            <a:r>
              <a:rPr lang="en-US" smtClean="0"/>
              <a:t>By Mr.Sachin Gaikwad</a:t>
            </a:r>
            <a:endParaRPr lang="en-US"/>
          </a:p>
        </p:txBody>
      </p:sp>
      <p:pic>
        <p:nvPicPr>
          <p:cNvPr id="2097188" name="Picture 2"/>
          <p:cNvPicPr>
            <a:picLocks noChangeAspect="1" noChangeArrowheads="1"/>
          </p:cNvPicPr>
          <p:nvPr/>
        </p:nvPicPr>
        <p:blipFill>
          <a:blip xmlns:r="http://schemas.openxmlformats.org/officeDocument/2006/relationships" r:embed="rId1"/>
          <a:srcRect/>
          <a:stretch>
            <a:fillRect/>
          </a:stretch>
        </p:blipFill>
        <p:spPr bwMode="auto">
          <a:xfrm>
            <a:off x="4281985" y="3200400"/>
            <a:ext cx="4876800" cy="3505200"/>
          </a:xfrm>
          <a:prstGeom prst="rect"/>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8668" name="Content Placeholder 2"/>
          <p:cNvSpPr>
            <a:spLocks noGrp="1"/>
          </p:cNvSpPr>
          <p:nvPr>
            <p:ph idx="1"/>
          </p:nvPr>
        </p:nvSpPr>
        <p:spPr>
          <a:xfrm>
            <a:off x="228600" y="228600"/>
            <a:ext cx="8763000" cy="6400800"/>
          </a:xfrm>
        </p:spPr>
        <p:txBody>
          <a:bodyPr>
            <a:normAutofit fontScale="92500" lnSpcReduction="10000"/>
          </a:bodyPr>
          <a:p>
            <a:r>
              <a:rPr dirty="0" lang="en-US" smtClean="0"/>
              <a:t>To develop a app if we use composition as part of our application then it must and should use interface as contract or service provider.</a:t>
            </a:r>
          </a:p>
          <a:p>
            <a:r>
              <a:rPr dirty="0" lang="en-US" smtClean="0"/>
              <a:t> without service provider if we develop a app then it lead to many problems in the future.</a:t>
            </a:r>
          </a:p>
          <a:p>
            <a:r>
              <a:rPr dirty="0" lang="en-US" smtClean="0"/>
              <a:t>We cant manage our application </a:t>
            </a:r>
            <a:r>
              <a:rPr dirty="0" lang="en-US" err="1" smtClean="0"/>
              <a:t>B’z</a:t>
            </a:r>
            <a:r>
              <a:rPr dirty="0" lang="en-US" smtClean="0"/>
              <a:t> our app. Is tightly coupled.</a:t>
            </a:r>
          </a:p>
          <a:p>
            <a:r>
              <a:rPr dirty="0" lang="en-US" smtClean="0"/>
              <a:t>It may lead to huge loss to the client. </a:t>
            </a:r>
          </a:p>
          <a:p>
            <a:r>
              <a:rPr dirty="0" lang="en-US" smtClean="0"/>
              <a:t>As per the above figure we can guess how much it is important.</a:t>
            </a:r>
          </a:p>
          <a:p>
            <a:r>
              <a:rPr dirty="0" lang="en-US" err="1" smtClean="0"/>
              <a:t>B’z</a:t>
            </a:r>
            <a:r>
              <a:rPr dirty="0" lang="en-US" smtClean="0"/>
              <a:t> of interface we easily change our code and migrate with other classes.</a:t>
            </a:r>
          </a:p>
          <a:p>
            <a:r>
              <a:rPr dirty="0" lang="en-US" smtClean="0"/>
              <a:t>There are so many advantages are available as we discussed in our previous classes.</a:t>
            </a:r>
            <a:endParaRPr dirty="0" lang="en-US"/>
          </a:p>
        </p:txBody>
      </p:sp>
      <p:sp>
        <p:nvSpPr>
          <p:cNvPr id="104866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49178" name="Content Placeholder 2"/>
          <p:cNvSpPr>
            <a:spLocks noGrp="1"/>
          </p:cNvSpPr>
          <p:nvPr>
            <p:ph idx="1"/>
          </p:nvPr>
        </p:nvSpPr>
        <p:spPr>
          <a:xfrm>
            <a:off x="0" y="0"/>
            <a:ext cx="9144000" cy="6858000"/>
          </a:xfrm>
        </p:spPr>
        <p:txBody>
          <a:bodyPr>
            <a:normAutofit fontScale="91667" lnSpcReduction="20000"/>
          </a:bodyPr>
          <a:p>
            <a:pPr lvl="1"/>
            <a:r>
              <a:rPr dirty="0" lang="en-US" smtClean="0">
                <a:solidFill>
                  <a:srgbClr val="FF0000"/>
                </a:solidFill>
              </a:rPr>
              <a:t>1)Compile Time Weaving:</a:t>
            </a:r>
          </a:p>
          <a:p>
            <a:pPr lvl="2"/>
            <a:r>
              <a:rPr dirty="0" lang="en-US" smtClean="0"/>
              <a:t>In this approach we will use third party tool/software  for compiling the aspect which we written in another place.</a:t>
            </a:r>
          </a:p>
          <a:p>
            <a:pPr lvl="2"/>
            <a:r>
              <a:rPr dirty="0" lang="en-US" smtClean="0"/>
              <a:t> along with that we have to compile our primary business logic and both aspect compiled classes and java compiled classes are given to the </a:t>
            </a:r>
            <a:r>
              <a:rPr dirty="0" lang="en-US" err="1" smtClean="0"/>
              <a:t>Jcompiler</a:t>
            </a:r>
            <a:r>
              <a:rPr dirty="0" lang="en-US" smtClean="0"/>
              <a:t> to apply the AOP principles.</a:t>
            </a:r>
          </a:p>
          <a:p>
            <a:pPr lvl="2"/>
            <a:r>
              <a:rPr dirty="0" lang="en-US" smtClean="0"/>
              <a:t>At compile time only the third party tool / software/compiler will identify the </a:t>
            </a:r>
            <a:r>
              <a:rPr dirty="0" lang="en-US" err="1" smtClean="0"/>
              <a:t>pointcut</a:t>
            </a:r>
            <a:r>
              <a:rPr dirty="0" lang="en-US" smtClean="0"/>
              <a:t> among the </a:t>
            </a:r>
            <a:r>
              <a:rPr dirty="0" lang="en-US" err="1" smtClean="0"/>
              <a:t>joinpoint</a:t>
            </a:r>
            <a:r>
              <a:rPr dirty="0" lang="en-US" smtClean="0"/>
              <a:t> and it will apply the crosscutting logic on target classes.</a:t>
            </a:r>
          </a:p>
          <a:p>
            <a:pPr lvl="2"/>
            <a:r>
              <a:rPr dirty="0" lang="en-US" smtClean="0"/>
              <a:t>In compile Time weaving we have to explicitly install the compiler to handling the crosscutting logic.</a:t>
            </a:r>
          </a:p>
          <a:p>
            <a:pPr indent="-457200" lvl="1" marL="971550"/>
            <a:r>
              <a:rPr dirty="0" lang="en-US" smtClean="0">
                <a:solidFill>
                  <a:srgbClr val="FF0000"/>
                </a:solidFill>
              </a:rPr>
              <a:t>2)Runtime Weaving:</a:t>
            </a:r>
          </a:p>
          <a:p>
            <a:pPr indent="-457200" lvl="2" marL="1371600"/>
            <a:r>
              <a:rPr dirty="0" lang="en-US" smtClean="0"/>
              <a:t>In this approach there is no need to install the explicit software/compiler to handle the crosscutting logic, just give external related jar to the JVM and  JVM internally bootstrap the compiler. And keep the programming running in to the JVM while we executing the target class automatically JVM will communicate with the other program which is running inside him and it will handle the crosscutting logic.</a:t>
            </a:r>
          </a:p>
          <a:p>
            <a:pPr indent="-457200" lvl="2" marL="1371600"/>
            <a:r>
              <a:rPr dirty="0" lang="en-US" smtClean="0"/>
              <a:t>As per the above diagram we can get more clear idea how the crosscutting happening in both way.</a:t>
            </a:r>
          </a:p>
          <a:p>
            <a:pPr indent="-457200" lvl="2" marL="1371600"/>
            <a:endParaRPr dirty="0" lang="en-US" smtClean="0"/>
          </a:p>
          <a:p>
            <a:pPr indent="-457200" lvl="2" marL="1371600"/>
            <a:endParaRPr dirty="0" lang="en-US"/>
          </a:p>
        </p:txBody>
      </p:sp>
      <p:sp>
        <p:nvSpPr>
          <p:cNvPr id="1049179"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sp>
        <p:nvSpPr>
          <p:cNvPr id="1049180" name="Title 1"/>
          <p:cNvSpPr>
            <a:spLocks noGrp="1"/>
          </p:cNvSpPr>
          <p:nvPr>
            <p:ph type="title"/>
          </p:nvPr>
        </p:nvSpPr>
        <p:spPr>
          <a:xfrm>
            <a:off x="457200" y="0"/>
            <a:ext cx="8229600" cy="381000"/>
          </a:xfrm>
        </p:spPr>
        <p:txBody>
          <a:bodyPr>
            <a:normAutofit fontScale="90000"/>
          </a:bodyPr>
          <a:p>
            <a:r>
              <a:rPr dirty="0" lang="en-US" smtClean="0">
                <a:solidFill>
                  <a:srgbClr val="FF0000"/>
                </a:solidFill>
              </a:rPr>
              <a:t>Spring 115</a:t>
            </a:r>
            <a:endParaRPr dirty="0" lang="en-US">
              <a:solidFill>
                <a:srgbClr val="FF0000"/>
              </a:solidFill>
            </a:endParaRPr>
          </a:p>
        </p:txBody>
      </p:sp>
      <p:sp>
        <p:nvSpPr>
          <p:cNvPr id="1049181" name="Content Placeholder 2"/>
          <p:cNvSpPr>
            <a:spLocks noGrp="1"/>
          </p:cNvSpPr>
          <p:nvPr>
            <p:ph idx="1"/>
          </p:nvPr>
        </p:nvSpPr>
        <p:spPr>
          <a:xfrm>
            <a:off x="0" y="457200"/>
            <a:ext cx="9144000" cy="6400800"/>
          </a:xfrm>
        </p:spPr>
        <p:txBody>
          <a:bodyPr>
            <a:normAutofit fontScale="96429" lnSpcReduction="20000"/>
          </a:bodyPr>
          <a:p>
            <a:r>
              <a:rPr dirty="0" lang="en-US" smtClean="0"/>
              <a:t>Every application have two kind of logic primary business logic and secondary logic.</a:t>
            </a:r>
          </a:p>
          <a:p>
            <a:r>
              <a:rPr dirty="0" lang="en-US" smtClean="0"/>
              <a:t>Actually primary logic is the core logic which is expected  to be an execute at any cost, but secondary logic is the option which will compliment the primary logic.</a:t>
            </a:r>
          </a:p>
          <a:p>
            <a:r>
              <a:rPr dirty="0" lang="en-US" smtClean="0"/>
              <a:t>Compliments mean adding extra behavior and improving the performance of the application.</a:t>
            </a:r>
          </a:p>
          <a:p>
            <a:r>
              <a:rPr dirty="0" lang="en-US" smtClean="0"/>
              <a:t>There are different ways we can apply our aspect on target class </a:t>
            </a:r>
            <a:r>
              <a:rPr dirty="0" lang="en-US" err="1" smtClean="0"/>
              <a:t>joinpoints</a:t>
            </a:r>
            <a:r>
              <a:rPr dirty="0" lang="en-US" smtClean="0"/>
              <a:t>.</a:t>
            </a:r>
            <a:endParaRPr dirty="0" lang="en-US"/>
          </a:p>
          <a:p>
            <a:pPr lvl="1"/>
            <a:r>
              <a:rPr dirty="0" lang="en-US" smtClean="0">
                <a:solidFill>
                  <a:srgbClr val="FF0000"/>
                </a:solidFill>
              </a:rPr>
              <a:t>Around Advice</a:t>
            </a:r>
          </a:p>
          <a:p>
            <a:pPr lvl="1"/>
            <a:r>
              <a:rPr dirty="0" lang="en-US" smtClean="0">
                <a:solidFill>
                  <a:srgbClr val="FF0000"/>
                </a:solidFill>
              </a:rPr>
              <a:t>Before advice</a:t>
            </a:r>
          </a:p>
          <a:p>
            <a:pPr lvl="1"/>
            <a:r>
              <a:rPr dirty="0" lang="en-US" smtClean="0">
                <a:solidFill>
                  <a:srgbClr val="FF0000"/>
                </a:solidFill>
              </a:rPr>
              <a:t>After advice</a:t>
            </a:r>
          </a:p>
          <a:p>
            <a:pPr lvl="1"/>
            <a:r>
              <a:rPr dirty="0" lang="en-US" smtClean="0">
                <a:solidFill>
                  <a:srgbClr val="FF0000"/>
                </a:solidFill>
              </a:rPr>
              <a:t>Throw advice</a:t>
            </a:r>
          </a:p>
          <a:p>
            <a:pPr lvl="1"/>
            <a:r>
              <a:rPr dirty="0" lang="en-US" smtClean="0"/>
              <a:t>Lets see the Around Advice first.</a:t>
            </a:r>
          </a:p>
          <a:p>
            <a:pPr lvl="1"/>
            <a:endParaRPr dirty="0" lang="en-US" smtClean="0"/>
          </a:p>
        </p:txBody>
      </p:sp>
      <p:sp>
        <p:nvSpPr>
          <p:cNvPr id="1049182" name="Footer Placeholder 3"/>
          <p:cNvSpPr>
            <a:spLocks noGrp="1"/>
          </p:cNvSpPr>
          <p:nvPr>
            <p:ph type="ftr" sz="quarter" idx="11"/>
          </p:nvPr>
        </p:nvSpPr>
        <p:spPr/>
        <p:txBody>
          <a:bodyPr/>
          <a:p>
            <a:r>
              <a:rPr dirty="0" lang="en-US" smtClean="0"/>
              <a:t>By </a:t>
            </a:r>
            <a:r>
              <a:rPr dirty="0" lang="en-US" err="1" smtClean="0"/>
              <a:t>Mr.Sachin</a:t>
            </a:r>
            <a:r>
              <a:rPr dirty="0" lang="en-US" smtClean="0"/>
              <a:t> Gaikwad</a:t>
            </a:r>
            <a:endParaRPr dirty="0" lang="en-US"/>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49183" name="Content Placeholder 2"/>
          <p:cNvSpPr>
            <a:spLocks noGrp="1"/>
          </p:cNvSpPr>
          <p:nvPr>
            <p:ph idx="1"/>
          </p:nvPr>
        </p:nvSpPr>
        <p:spPr>
          <a:xfrm>
            <a:off x="0" y="0"/>
            <a:ext cx="9144000" cy="6858000"/>
          </a:xfrm>
        </p:spPr>
        <p:txBody>
          <a:bodyPr>
            <a:normAutofit fontScale="87500" lnSpcReduction="20000"/>
          </a:bodyPr>
          <a:p>
            <a:r>
              <a:rPr dirty="0" lang="en-US" smtClean="0">
                <a:solidFill>
                  <a:srgbClr val="FF0000"/>
                </a:solidFill>
              </a:rPr>
              <a:t>1)Around Advice</a:t>
            </a:r>
          </a:p>
          <a:p>
            <a:pPr lvl="1"/>
            <a:r>
              <a:rPr dirty="0" lang="en-US" smtClean="0"/>
              <a:t>We wanted to advice the aspect before the method execution and after the method execution finished then use Around advice.</a:t>
            </a:r>
          </a:p>
          <a:p>
            <a:pPr lvl="1"/>
            <a:r>
              <a:rPr dirty="0" lang="en-US" smtClean="0"/>
              <a:t>Around advice play crucial role in project because of this we can easily track the flow of the application we can easily identify the problems in the application.</a:t>
            </a:r>
          </a:p>
          <a:p>
            <a:pPr lvl="1"/>
            <a:r>
              <a:rPr dirty="0" lang="en-US" smtClean="0"/>
              <a:t>For providing the logging facilities to the application Around advice will plays vital role.</a:t>
            </a:r>
          </a:p>
          <a:p>
            <a:pPr lvl="1"/>
            <a:r>
              <a:rPr dirty="0" lang="en-US" smtClean="0"/>
              <a:t>As the above discussion we come to know how the spring has the support for AOP, to handle every aspect of the AOP, spring has provided different classes and interface.</a:t>
            </a:r>
          </a:p>
          <a:p>
            <a:pPr lvl="1"/>
            <a:r>
              <a:rPr dirty="0" lang="en-US" smtClean="0"/>
              <a:t>To work with Around advice spring has provided one of the interface called </a:t>
            </a:r>
            <a:r>
              <a:rPr dirty="0" lang="en-US" err="1" smtClean="0">
                <a:solidFill>
                  <a:srgbClr val="FF0000"/>
                </a:solidFill>
              </a:rPr>
              <a:t>MethodInterceptor</a:t>
            </a:r>
            <a:r>
              <a:rPr dirty="0" lang="en-US" smtClean="0">
                <a:solidFill>
                  <a:srgbClr val="FF0000"/>
                </a:solidFill>
              </a:rPr>
              <a:t>. </a:t>
            </a:r>
          </a:p>
          <a:p>
            <a:pPr lvl="1"/>
            <a:r>
              <a:rPr dirty="0" lang="en-US" err="1" smtClean="0"/>
              <a:t>MethodInterceptor</a:t>
            </a:r>
            <a:r>
              <a:rPr dirty="0" lang="en-US" smtClean="0"/>
              <a:t> has one method called invoke, which will used for applying  the crosscutting logic on target class. And method looks like:</a:t>
            </a:r>
          </a:p>
          <a:p>
            <a:pPr indent="0" lvl="2" marL="914400">
              <a:buNone/>
            </a:pPr>
            <a:r>
              <a:rPr dirty="0" lang="en-US" smtClean="0">
                <a:solidFill>
                  <a:srgbClr val="FF0000"/>
                </a:solidFill>
              </a:rPr>
              <a:t>Public Object invoke(</a:t>
            </a:r>
            <a:r>
              <a:rPr dirty="0" lang="en-US" err="1" smtClean="0">
                <a:solidFill>
                  <a:srgbClr val="FF0000"/>
                </a:solidFill>
              </a:rPr>
              <a:t>MethodInvocation</a:t>
            </a:r>
            <a:r>
              <a:rPr dirty="0" lang="en-US" smtClean="0">
                <a:solidFill>
                  <a:srgbClr val="FF0000"/>
                </a:solidFill>
              </a:rPr>
              <a:t> </a:t>
            </a:r>
            <a:r>
              <a:rPr dirty="0" lang="en-US" err="1" smtClean="0">
                <a:solidFill>
                  <a:srgbClr val="FF0000"/>
                </a:solidFill>
              </a:rPr>
              <a:t>methodInvocation</a:t>
            </a:r>
            <a:r>
              <a:rPr dirty="0" lang="en-US" smtClean="0">
                <a:solidFill>
                  <a:srgbClr val="FF0000"/>
                </a:solidFill>
              </a:rPr>
              <a:t>){}</a:t>
            </a:r>
          </a:p>
          <a:p>
            <a:pPr lvl="1"/>
            <a:r>
              <a:rPr dirty="0" lang="en-US" smtClean="0"/>
              <a:t>	Method Interceptor means Around the method and  we can apply the crosscutting logic.</a:t>
            </a:r>
          </a:p>
          <a:p>
            <a:pPr lvl="1"/>
            <a:endParaRPr dirty="0" lang="en-US" smtClean="0"/>
          </a:p>
        </p:txBody>
      </p:sp>
      <p:sp>
        <p:nvSpPr>
          <p:cNvPr id="104918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546" name=""/>
        <p:cNvGrpSpPr/>
        <p:nvPr/>
      </p:nvGrpSpPr>
      <p:grpSpPr>
        <a:xfrm>
          <a:off x="0" y="0"/>
          <a:ext cx="0" cy="0"/>
          <a:chOff x="0" y="0"/>
          <a:chExt cx="0" cy="0"/>
        </a:xfrm>
      </p:grpSpPr>
      <p:sp>
        <p:nvSpPr>
          <p:cNvPr id="1049185" name="Content Placeholder 2"/>
          <p:cNvSpPr>
            <a:spLocks noGrp="1"/>
          </p:cNvSpPr>
          <p:nvPr>
            <p:ph idx="1"/>
          </p:nvPr>
        </p:nvSpPr>
        <p:spPr>
          <a:xfrm>
            <a:off x="0" y="0"/>
            <a:ext cx="9144000" cy="6858000"/>
          </a:xfrm>
        </p:spPr>
        <p:txBody>
          <a:bodyPr>
            <a:normAutofit fontScale="71875" lnSpcReduction="20000"/>
          </a:bodyPr>
          <a:p>
            <a:r>
              <a:rPr dirty="0" lang="en-US" smtClean="0"/>
              <a:t>To apply the crosscutting logic we can all the information about the target class without target class information we can not apply the crosscutting logic.</a:t>
            </a:r>
          </a:p>
          <a:p>
            <a:r>
              <a:rPr dirty="0" lang="en-US" smtClean="0"/>
              <a:t>So invoke method has one parameter called </a:t>
            </a:r>
            <a:r>
              <a:rPr dirty="0" lang="en-US" err="1" smtClean="0"/>
              <a:t>MethodInvocation</a:t>
            </a:r>
            <a:r>
              <a:rPr dirty="0" lang="en-US" smtClean="0"/>
              <a:t> which able grab all the information of the target class.</a:t>
            </a:r>
          </a:p>
          <a:p>
            <a:r>
              <a:rPr dirty="0" lang="en-US" smtClean="0"/>
              <a:t>Means by help </a:t>
            </a:r>
            <a:r>
              <a:rPr dirty="0" lang="en-US" err="1" smtClean="0"/>
              <a:t>MethodInvocation</a:t>
            </a:r>
            <a:r>
              <a:rPr dirty="0" lang="en-US" smtClean="0"/>
              <a:t> can we get all information of the target class easily, to get all the information which methods we have to use by seeing the example we can get it.</a:t>
            </a:r>
            <a:endParaRPr dirty="0" lang="en-US"/>
          </a:p>
          <a:p>
            <a:r>
              <a:rPr dirty="0" lang="en-US" smtClean="0"/>
              <a:t>Once we got the all information about the target class now we can perform the before advice and can proceed the execution of the target class by calling </a:t>
            </a:r>
            <a:r>
              <a:rPr dirty="0" lang="en-US" err="1" smtClean="0"/>
              <a:t>methodInvocation.proceed</a:t>
            </a:r>
            <a:r>
              <a:rPr dirty="0" lang="en-US" smtClean="0"/>
              <a:t>() method.</a:t>
            </a:r>
          </a:p>
          <a:p>
            <a:r>
              <a:rPr dirty="0" lang="en-US" err="1" smtClean="0"/>
              <a:t>methodInvocation.proceed</a:t>
            </a:r>
            <a:r>
              <a:rPr dirty="0" lang="en-US" smtClean="0"/>
              <a:t>() method will call the target class </a:t>
            </a:r>
            <a:r>
              <a:rPr dirty="0" lang="en-US" err="1" smtClean="0"/>
              <a:t>corrsponding</a:t>
            </a:r>
            <a:r>
              <a:rPr dirty="0" lang="en-US" smtClean="0"/>
              <a:t> method, once target method execution has bean finished it will return the cursor to the invoke method then again invoke method can apply the crosscutting logic after the method execution.</a:t>
            </a:r>
          </a:p>
          <a:p>
            <a:r>
              <a:rPr dirty="0" lang="en-US" smtClean="0"/>
              <a:t>Invoke method not only apply the crosscutting logic, it can modify the input data, even it can modify the return output also.</a:t>
            </a:r>
          </a:p>
          <a:p>
            <a:r>
              <a:rPr dirty="0" lang="en-US" err="1" smtClean="0"/>
              <a:t>Bz</a:t>
            </a:r>
            <a:r>
              <a:rPr dirty="0" lang="en-US" smtClean="0"/>
              <a:t> target class method called by invoke method and target method will return output to the invoke method and before returning the original output to the </a:t>
            </a:r>
            <a:r>
              <a:rPr dirty="0" lang="en-US" err="1" smtClean="0"/>
              <a:t>callee</a:t>
            </a:r>
            <a:r>
              <a:rPr dirty="0" lang="en-US" smtClean="0"/>
              <a:t> invoke method can modify it. </a:t>
            </a:r>
          </a:p>
          <a:p>
            <a:endParaRPr dirty="0" lang="en-US" smtClean="0"/>
          </a:p>
        </p:txBody>
      </p:sp>
      <p:sp>
        <p:nvSpPr>
          <p:cNvPr id="104918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547" name=""/>
        <p:cNvGrpSpPr/>
        <p:nvPr/>
      </p:nvGrpSpPr>
      <p:grpSpPr>
        <a:xfrm>
          <a:off x="0" y="0"/>
          <a:ext cx="0" cy="0"/>
          <a:chOff x="0" y="0"/>
          <a:chExt cx="0" cy="0"/>
        </a:xfrm>
      </p:grpSpPr>
      <p:sp>
        <p:nvSpPr>
          <p:cNvPr id="1049187" name="Content Placeholder 2"/>
          <p:cNvSpPr>
            <a:spLocks noGrp="1"/>
          </p:cNvSpPr>
          <p:nvPr>
            <p:ph idx="1"/>
          </p:nvPr>
        </p:nvSpPr>
        <p:spPr>
          <a:xfrm>
            <a:off x="0" y="0"/>
            <a:ext cx="9144000" cy="6858000"/>
          </a:xfrm>
        </p:spPr>
        <p:txBody>
          <a:bodyPr>
            <a:normAutofit fontScale="96429" lnSpcReduction="10000"/>
          </a:bodyPr>
          <a:p>
            <a:r>
              <a:rPr dirty="0" lang="en-US" smtClean="0">
                <a:solidFill>
                  <a:srgbClr val="FF0000"/>
                </a:solidFill>
              </a:rPr>
              <a:t>There are three control points available while working with the Around advice.</a:t>
            </a:r>
          </a:p>
          <a:p>
            <a:pPr lvl="1"/>
            <a:r>
              <a:rPr dirty="0" lang="en-US" smtClean="0"/>
              <a:t>1)Once we got all information we can modify the </a:t>
            </a:r>
            <a:r>
              <a:rPr dirty="0" lang="en-US" err="1" smtClean="0"/>
              <a:t>the</a:t>
            </a:r>
            <a:r>
              <a:rPr dirty="0" lang="en-US" smtClean="0"/>
              <a:t> input and proceed.</a:t>
            </a:r>
          </a:p>
          <a:p>
            <a:pPr lvl="1"/>
            <a:r>
              <a:rPr dirty="0" lang="en-US" smtClean="0"/>
              <a:t>2)Method invocation under control invoke method as per requirement we can call or not.</a:t>
            </a:r>
          </a:p>
          <a:p>
            <a:pPr lvl="1"/>
            <a:r>
              <a:rPr dirty="0" lang="en-US" smtClean="0"/>
              <a:t>3)Once we call the target class method, target class method will return output to the invoke method , means again control comes to the invoke method. </a:t>
            </a:r>
          </a:p>
          <a:p>
            <a:r>
              <a:rPr dirty="0" lang="en-US" err="1" smtClean="0"/>
              <a:t>Callee</a:t>
            </a:r>
            <a:r>
              <a:rPr dirty="0" lang="en-US" smtClean="0"/>
              <a:t> will call target class method before execute target method invoke method gets executed this </a:t>
            </a:r>
            <a:r>
              <a:rPr dirty="0" lang="en-US" smtClean="0">
                <a:solidFill>
                  <a:srgbClr val="FF0000"/>
                </a:solidFill>
              </a:rPr>
              <a:t>sentence is wrong, Actually Instead of target class method first Aspect class method gets execute and the control given to the target class by invoking </a:t>
            </a:r>
            <a:r>
              <a:rPr dirty="0" lang="en-US" err="1" smtClean="0">
                <a:solidFill>
                  <a:srgbClr val="FF0000"/>
                </a:solidFill>
              </a:rPr>
              <a:t>methodinvovation.proceed</a:t>
            </a:r>
            <a:r>
              <a:rPr dirty="0" lang="en-US" smtClean="0">
                <a:solidFill>
                  <a:srgbClr val="FF0000"/>
                </a:solidFill>
              </a:rPr>
              <a:t>() method</a:t>
            </a:r>
            <a:r>
              <a:rPr dirty="0" lang="en-US" smtClean="0"/>
              <a:t>.</a:t>
            </a:r>
          </a:p>
          <a:p>
            <a:endParaRPr dirty="0" lang="en-US" smtClean="0"/>
          </a:p>
        </p:txBody>
      </p:sp>
      <p:sp>
        <p:nvSpPr>
          <p:cNvPr id="1049188"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548" name=""/>
        <p:cNvGrpSpPr/>
        <p:nvPr/>
      </p:nvGrpSpPr>
      <p:grpSpPr>
        <a:xfrm>
          <a:off x="0" y="0"/>
          <a:ext cx="0" cy="0"/>
          <a:chOff x="0" y="0"/>
          <a:chExt cx="0" cy="0"/>
        </a:xfrm>
      </p:grpSpPr>
      <p:sp>
        <p:nvSpPr>
          <p:cNvPr id="1049189" name="Content Placeholder 2"/>
          <p:cNvSpPr>
            <a:spLocks noGrp="1"/>
          </p:cNvSpPr>
          <p:nvPr>
            <p:ph idx="1"/>
          </p:nvPr>
        </p:nvSpPr>
        <p:spPr>
          <a:xfrm>
            <a:off x="0" y="0"/>
            <a:ext cx="9144000" cy="6858000"/>
          </a:xfrm>
        </p:spPr>
        <p:txBody>
          <a:bodyPr/>
          <a:p>
            <a:r>
              <a:rPr dirty="0" lang="en-US" smtClean="0">
                <a:solidFill>
                  <a:srgbClr val="FF0000"/>
                </a:solidFill>
              </a:rPr>
              <a:t>Lets see the example </a:t>
            </a:r>
          </a:p>
          <a:p>
            <a:pPr lvl="1"/>
            <a:r>
              <a:rPr dirty="0" lang="en-US" smtClean="0"/>
              <a:t>We can not write both primary business logic and secondary logic in one single class.</a:t>
            </a:r>
          </a:p>
          <a:p>
            <a:pPr lvl="1"/>
            <a:r>
              <a:rPr dirty="0" lang="en-US" smtClean="0"/>
              <a:t>Secondary logic means crosscutting logic should be written in separate class only.</a:t>
            </a:r>
          </a:p>
          <a:p>
            <a:pPr lvl="1"/>
            <a:r>
              <a:rPr dirty="0" lang="en-US" err="1" smtClean="0"/>
              <a:t>Bz</a:t>
            </a:r>
            <a:r>
              <a:rPr dirty="0" lang="en-US" smtClean="0"/>
              <a:t> some time its require or sometime it will not we can easily get read from the crosscutting logic.</a:t>
            </a:r>
          </a:p>
          <a:p>
            <a:pPr lvl="1"/>
            <a:endParaRPr dirty="0" lang="en-US"/>
          </a:p>
        </p:txBody>
      </p:sp>
      <p:sp>
        <p:nvSpPr>
          <p:cNvPr id="104919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549" name=""/>
        <p:cNvGrpSpPr/>
        <p:nvPr/>
      </p:nvGrpSpPr>
      <p:grpSpPr>
        <a:xfrm>
          <a:off x="0" y="0"/>
          <a:ext cx="0" cy="0"/>
          <a:chOff x="0" y="0"/>
          <a:chExt cx="0" cy="0"/>
        </a:xfrm>
      </p:grpSpPr>
      <p:sp>
        <p:nvSpPr>
          <p:cNvPr id="1049191" name="Footer Placeholder 3"/>
          <p:cNvSpPr>
            <a:spLocks noGrp="1"/>
          </p:cNvSpPr>
          <p:nvPr>
            <p:ph type="ftr" sz="quarter" idx="11"/>
          </p:nvPr>
        </p:nvSpPr>
        <p:spPr/>
        <p:txBody>
          <a:bodyPr/>
          <a:p>
            <a:r>
              <a:rPr lang="en-US" smtClean="0"/>
              <a:t>By Mr.Sachin Gaikwad</a:t>
            </a:r>
            <a:endParaRPr lang="en-US"/>
          </a:p>
        </p:txBody>
      </p:sp>
      <p:pic>
        <p:nvPicPr>
          <p:cNvPr id="2097189"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0" y="0"/>
            <a:ext cx="9144000" cy="6705600"/>
          </a:xfrm>
          <a:prstGeom prst="rect"/>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8670" name="Title 1"/>
          <p:cNvSpPr>
            <a:spLocks noGrp="1"/>
          </p:cNvSpPr>
          <p:nvPr>
            <p:ph type="title"/>
          </p:nvPr>
        </p:nvSpPr>
        <p:spPr>
          <a:xfrm>
            <a:off x="457200" y="0"/>
            <a:ext cx="8229600" cy="609600"/>
          </a:xfrm>
        </p:spPr>
        <p:txBody>
          <a:bodyPr>
            <a:normAutofit fontScale="90000"/>
          </a:bodyPr>
          <a:p>
            <a:r>
              <a:rPr dirty="0" lang="en-US">
                <a:solidFill>
                  <a:srgbClr val="FF0000"/>
                </a:solidFill>
              </a:rPr>
              <a:t>Spring </a:t>
            </a:r>
            <a:r>
              <a:rPr dirty="0" lang="en-US" smtClean="0">
                <a:solidFill>
                  <a:srgbClr val="FF0000"/>
                </a:solidFill>
              </a:rPr>
              <a:t>12 </a:t>
            </a:r>
            <a:r>
              <a:rPr dirty="0" lang="en-US">
                <a:solidFill>
                  <a:srgbClr val="FF0000"/>
                </a:solidFill>
              </a:rPr>
              <a:t>class</a:t>
            </a:r>
            <a:endParaRPr dirty="0" lang="en-US"/>
          </a:p>
        </p:txBody>
      </p:sp>
      <p:sp>
        <p:nvSpPr>
          <p:cNvPr id="1048671" name="Content Placeholder 2"/>
          <p:cNvSpPr>
            <a:spLocks noGrp="1"/>
          </p:cNvSpPr>
          <p:nvPr>
            <p:ph idx="1"/>
          </p:nvPr>
        </p:nvSpPr>
        <p:spPr>
          <a:xfrm>
            <a:off x="457200" y="685800"/>
            <a:ext cx="8229600" cy="5943600"/>
          </a:xfrm>
        </p:spPr>
        <p:txBody>
          <a:bodyPr>
            <a:normAutofit fontScale="85000" lnSpcReduction="20000"/>
          </a:bodyPr>
          <a:p>
            <a:r>
              <a:rPr b="1" dirty="0" lang="en-US" smtClean="0">
                <a:solidFill>
                  <a:srgbClr val="FF0000"/>
                </a:solidFill>
              </a:rPr>
              <a:t>The third principal of strategy design pattern is </a:t>
            </a:r>
          </a:p>
          <a:p>
            <a:pPr indent="0" marL="0">
              <a:buNone/>
            </a:pPr>
            <a:r>
              <a:rPr dirty="0" lang="en-US" smtClean="0">
                <a:solidFill>
                  <a:srgbClr val="FF0000"/>
                </a:solidFill>
              </a:rPr>
              <a:t>3.=&gt;open to extension of the code and close for modification.</a:t>
            </a:r>
          </a:p>
          <a:p>
            <a:r>
              <a:rPr dirty="0" lang="en-US" smtClean="0"/>
              <a:t>In the above example we implemented a new class which implements the </a:t>
            </a:r>
            <a:r>
              <a:rPr dirty="0" lang="en-US" err="1" smtClean="0"/>
              <a:t>IwhetherFinder</a:t>
            </a:r>
            <a:r>
              <a:rPr dirty="0" lang="en-US" smtClean="0"/>
              <a:t> interface and talking to the </a:t>
            </a:r>
            <a:r>
              <a:rPr dirty="0" lang="en-US" err="1" smtClean="0"/>
              <a:t>OracleWhetherFinder</a:t>
            </a:r>
            <a:r>
              <a:rPr dirty="0" lang="en-US" smtClean="0"/>
              <a:t> class.</a:t>
            </a:r>
          </a:p>
          <a:p>
            <a:r>
              <a:rPr dirty="0" lang="en-US" smtClean="0"/>
              <a:t>If in future again we </a:t>
            </a:r>
            <a:r>
              <a:rPr dirty="0" lang="en-US" err="1" smtClean="0"/>
              <a:t>wanna</a:t>
            </a:r>
            <a:r>
              <a:rPr dirty="0" lang="en-US" smtClean="0"/>
              <a:t> shift from </a:t>
            </a:r>
            <a:r>
              <a:rPr dirty="0" lang="en-US" err="1" smtClean="0"/>
              <a:t>OracleWhetherFinder</a:t>
            </a:r>
            <a:r>
              <a:rPr dirty="0" lang="en-US" smtClean="0"/>
              <a:t> class to </a:t>
            </a:r>
            <a:r>
              <a:rPr dirty="0" lang="en-US" err="1" smtClean="0"/>
              <a:t>IBMWhetherFinder</a:t>
            </a:r>
            <a:r>
              <a:rPr dirty="0" lang="en-US" smtClean="0"/>
              <a:t> class then there is no need to change in the existing class just create one more class and implements the </a:t>
            </a:r>
            <a:r>
              <a:rPr dirty="0" lang="en-US" err="1" smtClean="0"/>
              <a:t>IwhetherFinder</a:t>
            </a:r>
            <a:r>
              <a:rPr dirty="0" lang="en-US" smtClean="0"/>
              <a:t> interface and write the logic to talk with </a:t>
            </a:r>
            <a:r>
              <a:rPr dirty="0" lang="en-US" err="1" smtClean="0"/>
              <a:t>IBMWhetherFinder</a:t>
            </a:r>
            <a:r>
              <a:rPr dirty="0" lang="en-US" smtClean="0"/>
              <a:t>.</a:t>
            </a:r>
          </a:p>
          <a:p>
            <a:r>
              <a:rPr dirty="0" lang="en-US" smtClean="0"/>
              <a:t>And make that class non-modified by using final keywords.</a:t>
            </a:r>
          </a:p>
          <a:p>
            <a:r>
              <a:rPr dirty="0" lang="en-US" smtClean="0"/>
              <a:t>Lets see the ex. below</a:t>
            </a:r>
            <a:endParaRPr dirty="0" lang="en-US"/>
          </a:p>
        </p:txBody>
      </p:sp>
      <p:sp>
        <p:nvSpPr>
          <p:cNvPr id="104867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8673" name="Content Placeholder 2"/>
          <p:cNvSpPr>
            <a:spLocks noGrp="1"/>
          </p:cNvSpPr>
          <p:nvPr>
            <p:ph idx="1"/>
          </p:nvPr>
        </p:nvSpPr>
        <p:spPr>
          <a:xfrm>
            <a:off x="381000" y="152400"/>
            <a:ext cx="8229600" cy="5973763"/>
          </a:xfrm>
        </p:spPr>
        <p:txBody>
          <a:bodyPr>
            <a:normAutofit fontScale="70000" lnSpcReduction="20000"/>
          </a:bodyPr>
          <a:p>
            <a:pPr indent="0" marL="0">
              <a:buNone/>
            </a:pPr>
            <a:r>
              <a:rPr dirty="0" lang="en-US" smtClean="0">
                <a:solidFill>
                  <a:srgbClr val="FF0000"/>
                </a:solidFill>
              </a:rPr>
              <a:t>Final Class </a:t>
            </a:r>
            <a:r>
              <a:rPr dirty="0" lang="en-US" err="1" smtClean="0">
                <a:solidFill>
                  <a:srgbClr val="FF0000"/>
                </a:solidFill>
              </a:rPr>
              <a:t>IBMWhetherFinderImpl</a:t>
            </a:r>
            <a:r>
              <a:rPr dirty="0" lang="en-US" smtClean="0">
                <a:solidFill>
                  <a:srgbClr val="FF0000"/>
                </a:solidFill>
              </a:rPr>
              <a:t> implements </a:t>
            </a:r>
            <a:r>
              <a:rPr dirty="0" lang="en-US" err="1" smtClean="0">
                <a:solidFill>
                  <a:srgbClr val="FF0000"/>
                </a:solidFill>
              </a:rPr>
              <a:t>IwhetherFinder</a:t>
            </a:r>
            <a:r>
              <a:rPr dirty="0" lang="en-US" smtClean="0">
                <a:solidFill>
                  <a:srgbClr val="FF0000"/>
                </a:solidFill>
              </a:rPr>
              <a:t>{</a:t>
            </a:r>
          </a:p>
          <a:p>
            <a:pPr indent="0" marL="0">
              <a:buNone/>
            </a:pPr>
            <a:r>
              <a:rPr dirty="0" lang="en-US">
                <a:solidFill>
                  <a:srgbClr val="FF0000"/>
                </a:solidFill>
              </a:rPr>
              <a:t>	private </a:t>
            </a:r>
            <a:r>
              <a:rPr dirty="0" lang="en-US" err="1">
                <a:solidFill>
                  <a:srgbClr val="FF0000"/>
                </a:solidFill>
              </a:rPr>
              <a:t>IBMWhetherFinder</a:t>
            </a:r>
            <a:r>
              <a:rPr dirty="0" lang="en-US">
                <a:solidFill>
                  <a:srgbClr val="FF0000"/>
                </a:solidFill>
              </a:rPr>
              <a:t> </a:t>
            </a:r>
            <a:r>
              <a:rPr dirty="0" lang="en-US" err="1">
                <a:solidFill>
                  <a:srgbClr val="FF0000"/>
                </a:solidFill>
              </a:rPr>
              <a:t>iwf</a:t>
            </a:r>
            <a:r>
              <a:rPr dirty="0" lang="en-US">
                <a:solidFill>
                  <a:srgbClr val="FF0000"/>
                </a:solidFill>
              </a:rPr>
              <a:t>;</a:t>
            </a:r>
          </a:p>
          <a:p>
            <a:pPr indent="0" marL="0">
              <a:buNone/>
            </a:pPr>
            <a:r>
              <a:rPr dirty="0" lang="en-US">
                <a:solidFill>
                  <a:srgbClr val="FF0000"/>
                </a:solidFill>
              </a:rPr>
              <a:t>	</a:t>
            </a:r>
            <a:r>
              <a:rPr dirty="0" lang="en-US" smtClean="0">
                <a:solidFill>
                  <a:srgbClr val="FF0000"/>
                </a:solidFill>
              </a:rPr>
              <a:t>double </a:t>
            </a:r>
            <a:r>
              <a:rPr dirty="0" lang="en-US" err="1" smtClean="0">
                <a:solidFill>
                  <a:srgbClr val="FF0000"/>
                </a:solidFill>
              </a:rPr>
              <a:t>getWhether</a:t>
            </a:r>
            <a:r>
              <a:rPr dirty="0" lang="en-US" smtClean="0">
                <a:solidFill>
                  <a:srgbClr val="FF0000"/>
                </a:solidFill>
              </a:rPr>
              <a:t>(String zip){</a:t>
            </a:r>
          </a:p>
          <a:p>
            <a:pPr indent="0" marL="0">
              <a:buNone/>
            </a:pPr>
            <a:r>
              <a:rPr dirty="0" lang="en-US">
                <a:solidFill>
                  <a:srgbClr val="FF0000"/>
                </a:solidFill>
              </a:rPr>
              <a:t>		</a:t>
            </a:r>
            <a:r>
              <a:rPr dirty="0" lang="en-US" err="1" smtClean="0">
                <a:solidFill>
                  <a:srgbClr val="FF0000"/>
                </a:solidFill>
              </a:rPr>
              <a:t>iwf</a:t>
            </a:r>
            <a:r>
              <a:rPr dirty="0" lang="en-US">
                <a:solidFill>
                  <a:srgbClr val="FF0000"/>
                </a:solidFill>
              </a:rPr>
              <a:t> </a:t>
            </a:r>
            <a:r>
              <a:rPr dirty="0" lang="en-US" smtClean="0">
                <a:solidFill>
                  <a:srgbClr val="FF0000"/>
                </a:solidFill>
              </a:rPr>
              <a:t>= new </a:t>
            </a:r>
            <a:r>
              <a:rPr dirty="0" lang="en-US" err="1" smtClean="0">
                <a:solidFill>
                  <a:srgbClr val="FF0000"/>
                </a:solidFill>
              </a:rPr>
              <a:t>IBMWhetherFinder</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Stirng</a:t>
            </a:r>
            <a:r>
              <a:rPr dirty="0" lang="en-US" smtClean="0">
                <a:solidFill>
                  <a:srgbClr val="FF0000"/>
                </a:solidFill>
              </a:rPr>
              <a:t> </a:t>
            </a:r>
            <a:r>
              <a:rPr dirty="0" lang="en-US" err="1" smtClean="0">
                <a:solidFill>
                  <a:srgbClr val="FF0000"/>
                </a:solidFill>
              </a:rPr>
              <a:t>zipNo</a:t>
            </a:r>
            <a:r>
              <a:rPr dirty="0" lang="en-US" smtClean="0">
                <a:solidFill>
                  <a:srgbClr val="FF0000"/>
                </a:solidFill>
              </a:rPr>
              <a:t> = zip;</a:t>
            </a:r>
          </a:p>
          <a:p>
            <a:pPr indent="0" marL="0">
              <a:buNone/>
            </a:pPr>
            <a:r>
              <a:rPr dirty="0" lang="en-US">
                <a:solidFill>
                  <a:srgbClr val="FF0000"/>
                </a:solidFill>
              </a:rPr>
              <a:t>	</a:t>
            </a:r>
            <a:r>
              <a:rPr dirty="0" lang="en-US" smtClean="0">
                <a:solidFill>
                  <a:srgbClr val="FF0000"/>
                </a:solidFill>
              </a:rPr>
              <a:t>	String temp=</a:t>
            </a:r>
            <a:r>
              <a:rPr dirty="0" lang="en-US" err="1" smtClean="0">
                <a:solidFill>
                  <a:srgbClr val="FF0000"/>
                </a:solidFill>
              </a:rPr>
              <a:t>iwf.getWhether</a:t>
            </a:r>
            <a:r>
              <a:rPr dirty="0" lang="en-US" smtClean="0">
                <a:solidFill>
                  <a:srgbClr val="FF0000"/>
                </a:solidFill>
              </a:rPr>
              <a:t>(</a:t>
            </a:r>
            <a:r>
              <a:rPr dirty="0" lang="en-US" err="1" smtClean="0">
                <a:solidFill>
                  <a:srgbClr val="FF0000"/>
                </a:solidFill>
              </a:rPr>
              <a:t>zipNo</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resp.getWriter.print</a:t>
            </a:r>
            <a:r>
              <a:rPr dirty="0" lang="en-US" smtClean="0">
                <a:solidFill>
                  <a:srgbClr val="FF0000"/>
                </a:solidFill>
              </a:rPr>
              <a:t>(“temp :”+temp);</a:t>
            </a:r>
          </a:p>
          <a:p>
            <a:pPr indent="0" marL="0">
              <a:buNone/>
            </a:pPr>
            <a:r>
              <a:rPr dirty="0" lang="en-US">
                <a:solidFill>
                  <a:srgbClr val="FF0000"/>
                </a:solidFill>
              </a:rPr>
              <a:t>	</a:t>
            </a:r>
            <a:r>
              <a:rPr dirty="0" lang="en-US" smtClean="0">
                <a:solidFill>
                  <a:srgbClr val="FF0000"/>
                </a:solidFill>
              </a:rPr>
              <a:t>}</a:t>
            </a:r>
          </a:p>
          <a:p>
            <a:pPr indent="0" marL="0">
              <a:buNone/>
            </a:pPr>
            <a:r>
              <a:rPr dirty="0" lang="en-US" smtClean="0">
                <a:solidFill>
                  <a:srgbClr val="FF0000"/>
                </a:solidFill>
              </a:rPr>
              <a:t>}</a:t>
            </a:r>
          </a:p>
          <a:p>
            <a:r>
              <a:rPr dirty="0" lang="en-US" smtClean="0"/>
              <a:t>To switch from </a:t>
            </a:r>
            <a:r>
              <a:rPr dirty="0" lang="en-US" err="1" smtClean="0"/>
              <a:t>OracleWhetherFinder</a:t>
            </a:r>
            <a:r>
              <a:rPr dirty="0" lang="en-US" smtClean="0"/>
              <a:t> to </a:t>
            </a:r>
            <a:r>
              <a:rPr dirty="0" lang="en-US" err="1" smtClean="0"/>
              <a:t>IBMWhetherFinder</a:t>
            </a:r>
            <a:r>
              <a:rPr dirty="0" lang="en-US" smtClean="0"/>
              <a:t> just change the instantiation object from </a:t>
            </a:r>
            <a:r>
              <a:rPr dirty="0" lang="en-US" err="1" smtClean="0"/>
              <a:t>OracleWF</a:t>
            </a:r>
            <a:r>
              <a:rPr dirty="0" lang="en-US" smtClean="0"/>
              <a:t> to IBMWF.</a:t>
            </a:r>
          </a:p>
          <a:p>
            <a:r>
              <a:rPr dirty="0" lang="en-US" smtClean="0"/>
              <a:t>The above class now final means no one can extends this class and override the </a:t>
            </a:r>
            <a:r>
              <a:rPr dirty="0" lang="en-US" err="1" smtClean="0"/>
              <a:t>IBMWhetherFinderImpl</a:t>
            </a:r>
            <a:r>
              <a:rPr dirty="0" lang="en-US" smtClean="0"/>
              <a:t> class for replacements.</a:t>
            </a:r>
          </a:p>
          <a:p>
            <a:pPr indent="0" marL="0">
              <a:buNone/>
            </a:pPr>
            <a:r>
              <a:rPr dirty="0" lang="en-US" smtClean="0"/>
              <a:t>That </a:t>
            </a:r>
            <a:r>
              <a:rPr dirty="0" lang="en-US" err="1" smtClean="0"/>
              <a:t>whats</a:t>
            </a:r>
            <a:r>
              <a:rPr dirty="0" lang="en-US" smtClean="0"/>
              <a:t> the principal we are using here </a:t>
            </a:r>
            <a:r>
              <a:rPr dirty="0" lang="en-US" smtClean="0">
                <a:solidFill>
                  <a:srgbClr val="FF0000"/>
                </a:solidFill>
              </a:rPr>
              <a:t>open for extension but closed for modification.</a:t>
            </a:r>
          </a:p>
          <a:p>
            <a:pPr indent="0" marL="0">
              <a:buNone/>
            </a:pPr>
            <a:endParaRPr dirty="0" lang="en-US"/>
          </a:p>
          <a:p>
            <a:pPr indent="0" marL="0">
              <a:buNone/>
            </a:pPr>
            <a:endParaRPr dirty="0" lang="en-US" smtClean="0"/>
          </a:p>
          <a:p>
            <a:pPr indent="0" marL="0">
              <a:buNone/>
            </a:pPr>
            <a:endParaRPr dirty="0" lang="en-US"/>
          </a:p>
        </p:txBody>
      </p:sp>
      <p:sp>
        <p:nvSpPr>
          <p:cNvPr id="104867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8675" name="Title 1"/>
          <p:cNvSpPr>
            <a:spLocks noGrp="1"/>
          </p:cNvSpPr>
          <p:nvPr>
            <p:ph type="title"/>
          </p:nvPr>
        </p:nvSpPr>
        <p:spPr/>
        <p:txBody>
          <a:bodyPr/>
          <a:p>
            <a:r>
              <a:rPr dirty="0" lang="en-US" smtClean="0">
                <a:solidFill>
                  <a:srgbClr val="FF0000"/>
                </a:solidFill>
              </a:rPr>
              <a:t>Spring 13 class</a:t>
            </a:r>
            <a:endParaRPr dirty="0" lang="en-US">
              <a:solidFill>
                <a:srgbClr val="FF0000"/>
              </a:solidFill>
            </a:endParaRPr>
          </a:p>
        </p:txBody>
      </p:sp>
      <p:sp>
        <p:nvSpPr>
          <p:cNvPr id="1048676" name="Content Placeholder 2"/>
          <p:cNvSpPr>
            <a:spLocks noGrp="1"/>
          </p:cNvSpPr>
          <p:nvPr>
            <p:ph idx="1"/>
          </p:nvPr>
        </p:nvSpPr>
        <p:spPr>
          <a:blipFill rotWithShape="1" dpi="0">
            <a:blip xmlns:r="http://schemas.openxmlformats.org/officeDocument/2006/relationships" r:embed="rId1"/>
            <a:srcRect/>
            <a:stretch>
              <a:fillRect/>
            </a:stretch>
          </a:blipFill>
        </p:spPr>
        <p:txBody>
          <a:bodyPr>
            <a:normAutofit lnSpcReduction="10000"/>
          </a:bodyPr>
          <a:p>
            <a:endParaRPr dirty="0" lang="en-US" smtClean="0"/>
          </a:p>
          <a:p>
            <a:endParaRPr dirty="0" lang="en-US"/>
          </a:p>
          <a:p>
            <a:endParaRPr dirty="0" lang="en-US" smtClean="0"/>
          </a:p>
          <a:p>
            <a:endParaRPr dirty="0" lang="en-US"/>
          </a:p>
          <a:p>
            <a:endParaRPr dirty="0" lang="en-US" smtClean="0"/>
          </a:p>
          <a:p>
            <a:r>
              <a:rPr dirty="0" lang="en-US" smtClean="0"/>
              <a:t>Just zoom and see the diagram.</a:t>
            </a:r>
          </a:p>
          <a:p>
            <a:r>
              <a:rPr dirty="0" lang="en-US" smtClean="0"/>
              <a:t>How we distributed the classes how we used the strategy design pattern.</a:t>
            </a:r>
            <a:endParaRPr dirty="0" lang="en-US"/>
          </a:p>
        </p:txBody>
      </p:sp>
      <p:sp>
        <p:nvSpPr>
          <p:cNvPr id="104867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605" name="Content Placeholder 2"/>
          <p:cNvSpPr>
            <a:spLocks noGrp="1"/>
          </p:cNvSpPr>
          <p:nvPr>
            <p:ph idx="1"/>
          </p:nvPr>
        </p:nvSpPr>
        <p:spPr>
          <a:xfrm>
            <a:off x="457200" y="152400"/>
            <a:ext cx="8229600" cy="5973763"/>
          </a:xfrm>
        </p:spPr>
        <p:txBody>
          <a:bodyPr/>
          <a:p>
            <a:r>
              <a:rPr dirty="0" lang="en-US" smtClean="0"/>
              <a:t>Using servlet and </a:t>
            </a:r>
            <a:r>
              <a:rPr dirty="0" lang="en-US" err="1" smtClean="0"/>
              <a:t>jsp</a:t>
            </a:r>
            <a:r>
              <a:rPr dirty="0" lang="en-US"/>
              <a:t> </a:t>
            </a:r>
            <a:r>
              <a:rPr dirty="0" lang="en-US" smtClean="0"/>
              <a:t>we have to write more number of lines of code. More code more bugs, more bugs more time , more time more budget, more developers, more testing , more maintenance……there are  so many problems we have to face.</a:t>
            </a:r>
          </a:p>
          <a:p>
            <a:r>
              <a:rPr dirty="0" lang="en-US" smtClean="0"/>
              <a:t>We cant develop an application using one or two APIs.</a:t>
            </a:r>
          </a:p>
          <a:p>
            <a:r>
              <a:rPr dirty="0" lang="en-US" smtClean="0"/>
              <a:t>Again a lot more problems are available………</a:t>
            </a:r>
          </a:p>
          <a:p>
            <a:endParaRPr dirty="0" lang="en-US" smtClean="0"/>
          </a:p>
        </p:txBody>
      </p:sp>
      <p:sp>
        <p:nvSpPr>
          <p:cNvPr id="104860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8678" name="Title 1"/>
          <p:cNvSpPr>
            <a:spLocks noGrp="1"/>
          </p:cNvSpPr>
          <p:nvPr>
            <p:ph type="title"/>
          </p:nvPr>
        </p:nvSpPr>
        <p:spPr>
          <a:xfrm>
            <a:off x="457200" y="274638"/>
            <a:ext cx="8229600" cy="487362"/>
          </a:xfrm>
        </p:spPr>
        <p:txBody>
          <a:bodyPr>
            <a:normAutofit fontScale="90000"/>
          </a:bodyPr>
          <a:p>
            <a:r>
              <a:rPr dirty="0" lang="en-US" smtClean="0">
                <a:solidFill>
                  <a:srgbClr val="FF0000"/>
                </a:solidFill>
              </a:rPr>
              <a:t>Spring 14 class</a:t>
            </a:r>
            <a:endParaRPr dirty="0" lang="en-US">
              <a:solidFill>
                <a:srgbClr val="FF0000"/>
              </a:solidFill>
            </a:endParaRPr>
          </a:p>
        </p:txBody>
      </p:sp>
      <p:sp>
        <p:nvSpPr>
          <p:cNvPr id="1048679" name="Content Placeholder 2"/>
          <p:cNvSpPr>
            <a:spLocks noGrp="1"/>
          </p:cNvSpPr>
          <p:nvPr>
            <p:ph idx="1"/>
          </p:nvPr>
        </p:nvSpPr>
        <p:spPr>
          <a:xfrm>
            <a:off x="228600" y="1143000"/>
            <a:ext cx="8763000" cy="5486400"/>
          </a:xfrm>
        </p:spPr>
        <p:txBody>
          <a:bodyPr>
            <a:normAutofit lnSpcReduction="10000"/>
          </a:bodyPr>
          <a:p>
            <a:r>
              <a:rPr dirty="0" lang="en-US" smtClean="0"/>
              <a:t>In this session we discussed about the above diagram and how we used strategy design pattern.</a:t>
            </a:r>
          </a:p>
          <a:p>
            <a:r>
              <a:rPr dirty="0" lang="en-US" smtClean="0">
                <a:solidFill>
                  <a:srgbClr val="FF0000"/>
                </a:solidFill>
              </a:rPr>
              <a:t>What is the use of strategy design pattern?</a:t>
            </a:r>
          </a:p>
          <a:p>
            <a:r>
              <a:rPr dirty="0" lang="en-US" smtClean="0">
                <a:solidFill>
                  <a:srgbClr val="FF0000"/>
                </a:solidFill>
              </a:rPr>
              <a:t>What are the problems present in Inheritance?</a:t>
            </a:r>
          </a:p>
          <a:p>
            <a:r>
              <a:rPr dirty="0" lang="en-US" smtClean="0">
                <a:solidFill>
                  <a:srgbClr val="FF0000"/>
                </a:solidFill>
              </a:rPr>
              <a:t>What are the problems present in Composition?</a:t>
            </a:r>
          </a:p>
          <a:p>
            <a:r>
              <a:rPr dirty="0" lang="en-US" smtClean="0">
                <a:solidFill>
                  <a:srgbClr val="FF0000"/>
                </a:solidFill>
              </a:rPr>
              <a:t>What are the principles present in SDP?</a:t>
            </a:r>
          </a:p>
          <a:p>
            <a:r>
              <a:rPr dirty="0" lang="en-US" smtClean="0">
                <a:solidFill>
                  <a:srgbClr val="FF0000"/>
                </a:solidFill>
              </a:rPr>
              <a:t>Why do we use SDP?</a:t>
            </a:r>
          </a:p>
          <a:p>
            <a:r>
              <a:rPr dirty="0" lang="en-US" smtClean="0"/>
              <a:t>Just reviews the all topics prior to the above questions. </a:t>
            </a:r>
            <a:endParaRPr dirty="0" lang="en-US"/>
          </a:p>
        </p:txBody>
      </p:sp>
      <p:sp>
        <p:nvSpPr>
          <p:cNvPr id="104868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8681" name="Content Placeholder 2"/>
          <p:cNvSpPr>
            <a:spLocks noGrp="1"/>
          </p:cNvSpPr>
          <p:nvPr>
            <p:ph idx="1"/>
          </p:nvPr>
        </p:nvSpPr>
        <p:spPr>
          <a:xfrm>
            <a:off x="228600" y="304800"/>
            <a:ext cx="8763000" cy="6324600"/>
          </a:xfrm>
        </p:spPr>
        <p:txBody>
          <a:bodyPr>
            <a:normAutofit fontScale="77500" lnSpcReduction="20000"/>
          </a:bodyPr>
          <a:p>
            <a:r>
              <a:rPr dirty="0" lang="en-US" smtClean="0"/>
              <a:t>Just see the another example which use the Spring code and Strategy design pattern to manage the dependency.</a:t>
            </a:r>
          </a:p>
          <a:p>
            <a:pPr indent="0" marL="0">
              <a:buNone/>
            </a:pPr>
            <a:r>
              <a:rPr dirty="0" lang="en-US" smtClean="0"/>
              <a:t>There is class </a:t>
            </a:r>
            <a:r>
              <a:rPr dirty="0" lang="en-US" err="1" smtClean="0"/>
              <a:t>MessageWriter</a:t>
            </a:r>
            <a:r>
              <a:rPr dirty="0" lang="en-US" smtClean="0"/>
              <a:t> which is used to take input and print the output for the uses. It contains a method </a:t>
            </a:r>
            <a:r>
              <a:rPr dirty="0" lang="en-US" err="1" smtClean="0"/>
              <a:t>writeMessage</a:t>
            </a:r>
            <a:r>
              <a:rPr dirty="0" lang="en-US" smtClean="0"/>
              <a:t>(string message).</a:t>
            </a:r>
          </a:p>
          <a:p>
            <a:pPr indent="0" marL="0">
              <a:buNone/>
            </a:pPr>
            <a:r>
              <a:rPr dirty="0" lang="en-US" err="1" smtClean="0"/>
              <a:t>WriteMessage</a:t>
            </a:r>
            <a:r>
              <a:rPr dirty="0" lang="en-US" smtClean="0"/>
              <a:t>() method take input and produce the output in different format. </a:t>
            </a:r>
          </a:p>
          <a:p>
            <a:pPr indent="0" marL="0">
              <a:buNone/>
            </a:pPr>
            <a:r>
              <a:rPr dirty="0" lang="en-US" smtClean="0">
                <a:solidFill>
                  <a:srgbClr val="FF0000"/>
                </a:solidFill>
              </a:rPr>
              <a:t>Class </a:t>
            </a:r>
            <a:r>
              <a:rPr dirty="0" lang="en-US" err="1" smtClean="0">
                <a:solidFill>
                  <a:srgbClr val="FF0000"/>
                </a:solidFill>
              </a:rPr>
              <a:t>MessageWriter</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void </a:t>
            </a:r>
            <a:r>
              <a:rPr dirty="0" lang="en-US" err="1" smtClean="0">
                <a:solidFill>
                  <a:srgbClr val="FF0000"/>
                </a:solidFill>
              </a:rPr>
              <a:t>writeMessage</a:t>
            </a:r>
            <a:r>
              <a:rPr dirty="0" lang="en-US" smtClean="0">
                <a:solidFill>
                  <a:srgbClr val="FF0000"/>
                </a:solidFill>
              </a:rPr>
              <a:t>(String message){</a:t>
            </a:r>
          </a:p>
          <a:p>
            <a:pPr indent="0" marL="0">
              <a:buNone/>
            </a:pPr>
            <a:r>
              <a:rPr dirty="0" lang="en-US">
                <a:solidFill>
                  <a:srgbClr val="FF0000"/>
                </a:solidFill>
              </a:rPr>
              <a:t>		</a:t>
            </a:r>
            <a:r>
              <a:rPr dirty="0" lang="en-US" smtClean="0">
                <a:solidFill>
                  <a:srgbClr val="FF0000"/>
                </a:solidFill>
              </a:rPr>
              <a:t>String </a:t>
            </a:r>
            <a:r>
              <a:rPr dirty="0" lang="en-US" err="1" smtClean="0">
                <a:solidFill>
                  <a:srgbClr val="FF0000"/>
                </a:solidFill>
              </a:rPr>
              <a:t>htmlMessage</a:t>
            </a:r>
            <a:r>
              <a:rPr dirty="0" lang="en-US" smtClean="0">
                <a:solidFill>
                  <a:srgbClr val="FF0000"/>
                </a:solidFill>
              </a:rPr>
              <a:t> = “&lt;html&gt;”+message+”&lt;/html&gt;	“;</a:t>
            </a:r>
          </a:p>
          <a:p>
            <a:pPr indent="0" marL="0">
              <a:buNone/>
            </a:pPr>
            <a:r>
              <a:rPr dirty="0" lang="en-US">
                <a:solidFill>
                  <a:srgbClr val="FF0000"/>
                </a:solidFill>
              </a:rPr>
              <a:t>	</a:t>
            </a:r>
            <a:r>
              <a:rPr dirty="0" lang="en-US" smtClean="0">
                <a:solidFill>
                  <a:srgbClr val="FF0000"/>
                </a:solidFill>
              </a:rPr>
              <a:t>sop(</a:t>
            </a:r>
            <a:r>
              <a:rPr dirty="0" lang="en-US" err="1" smtClean="0">
                <a:solidFill>
                  <a:srgbClr val="FF0000"/>
                </a:solidFill>
              </a:rPr>
              <a:t>htmlMessage</a:t>
            </a:r>
            <a:r>
              <a:rPr dirty="0" lang="en-US" smtClean="0">
                <a:solidFill>
                  <a:srgbClr val="FF0000"/>
                </a:solidFill>
              </a:rPr>
              <a:t>);</a:t>
            </a:r>
          </a:p>
          <a:p>
            <a:pPr indent="0" marL="0">
              <a:buNone/>
            </a:pPr>
            <a:r>
              <a:rPr dirty="0" lang="en-US" smtClean="0">
                <a:solidFill>
                  <a:srgbClr val="FF0000"/>
                </a:solidFill>
              </a:rPr>
              <a:t>	}</a:t>
            </a:r>
          </a:p>
          <a:p>
            <a:pPr indent="0" marL="0">
              <a:buNone/>
            </a:pPr>
            <a:r>
              <a:rPr dirty="0" lang="en-US" smtClean="0">
                <a:solidFill>
                  <a:srgbClr val="FF0000"/>
                </a:solidFill>
              </a:rPr>
              <a:t>}</a:t>
            </a:r>
          </a:p>
          <a:p>
            <a:pPr indent="0" marL="0">
              <a:buNone/>
            </a:pPr>
            <a:r>
              <a:rPr dirty="0" lang="en-US" smtClean="0"/>
              <a:t>But the problems is user never want one format data he can approach for html format , excel format, PDF format…etc.</a:t>
            </a:r>
          </a:p>
          <a:p>
            <a:pPr indent="0" marL="0">
              <a:buNone/>
            </a:pPr>
            <a:r>
              <a:rPr dirty="0" lang="en-US" smtClean="0"/>
              <a:t>So we can’t develop one single class for HTML, PDF, excel, ..etc.</a:t>
            </a:r>
          </a:p>
          <a:p>
            <a:pPr indent="0" marL="0">
              <a:buNone/>
            </a:pPr>
            <a:endParaRPr dirty="0" lang="en-US"/>
          </a:p>
        </p:txBody>
      </p:sp>
      <p:sp>
        <p:nvSpPr>
          <p:cNvPr id="104868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8683" name="Content Placeholder 2"/>
          <p:cNvSpPr>
            <a:spLocks noGrp="1"/>
          </p:cNvSpPr>
          <p:nvPr>
            <p:ph idx="1"/>
          </p:nvPr>
        </p:nvSpPr>
        <p:spPr>
          <a:xfrm>
            <a:off x="457200" y="228600"/>
            <a:ext cx="8229600" cy="5897563"/>
          </a:xfrm>
        </p:spPr>
        <p:txBody>
          <a:bodyPr/>
          <a:p>
            <a:r>
              <a:rPr dirty="0" lang="en-US" smtClean="0"/>
              <a:t>If we take one class and written code for HTML after period of time user can approach for PDF or Excel. </a:t>
            </a:r>
          </a:p>
          <a:p>
            <a:r>
              <a:rPr dirty="0" lang="en-US" smtClean="0"/>
              <a:t>So better to use a Strategy Design Pattern to develop such kind of application.</a:t>
            </a:r>
          </a:p>
          <a:p>
            <a:r>
              <a:rPr dirty="0" lang="en-US" smtClean="0"/>
              <a:t>Take an interface with one convert(string message)methods which can implements all the classes and provide implementation for that interface by writing respective logic in it.</a:t>
            </a:r>
          </a:p>
          <a:p>
            <a:r>
              <a:rPr dirty="0" lang="en-US" smtClean="0"/>
              <a:t>For better understanding Lets see the diagram. </a:t>
            </a:r>
            <a:endParaRPr dirty="0" lang="en-US"/>
          </a:p>
        </p:txBody>
      </p:sp>
      <p:sp>
        <p:nvSpPr>
          <p:cNvPr id="104868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6000" t="5000" r="-85000" b="-80000"/>
          </a:stretch>
        </a:blipFill>
      </p:bgPr>
    </p:bg>
    <p:spTree>
      <p:nvGrpSpPr>
        <p:cNvPr id="320" name=""/>
        <p:cNvGrpSpPr/>
        <p:nvPr/>
      </p:nvGrpSpPr>
      <p:grpSpPr>
        <a:xfrm>
          <a:off x="0" y="0"/>
          <a:ext cx="0" cy="0"/>
          <a:chOff x="0" y="0"/>
          <a:chExt cx="0" cy="0"/>
        </a:xfrm>
      </p:grpSpPr>
      <p:sp>
        <p:nvSpPr>
          <p:cNvPr id="1048685" name="Content Placeholder 2"/>
          <p:cNvSpPr>
            <a:spLocks noGrp="1"/>
          </p:cNvSpPr>
          <p:nvPr>
            <p:ph idx="1"/>
          </p:nvPr>
        </p:nvSpPr>
        <p:spPr>
          <a:xfrm>
            <a:off x="381000" y="914400"/>
            <a:ext cx="8229600" cy="4525963"/>
          </a:xfrm>
        </p:spPr>
        <p:txBody>
          <a:bodyPr/>
          <a:p>
            <a:pPr indent="0" marL="0">
              <a:buNone/>
            </a:pPr>
            <a:r>
              <a:rPr dirty="0" lang="en-US" smtClean="0"/>
              <a:t>.</a:t>
            </a:r>
            <a:endParaRPr dirty="0" lang="en-US"/>
          </a:p>
        </p:txBody>
      </p:sp>
      <p:sp>
        <p:nvSpPr>
          <p:cNvPr id="104868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8687" name="Title 1"/>
          <p:cNvSpPr>
            <a:spLocks noGrp="1"/>
          </p:cNvSpPr>
          <p:nvPr>
            <p:ph type="title"/>
          </p:nvPr>
        </p:nvSpPr>
        <p:spPr>
          <a:xfrm>
            <a:off x="457200" y="274638"/>
            <a:ext cx="8229600" cy="639762"/>
          </a:xfrm>
        </p:spPr>
        <p:txBody>
          <a:bodyPr>
            <a:normAutofit fontScale="90000"/>
          </a:bodyPr>
          <a:p>
            <a:r>
              <a:rPr dirty="0" lang="en-US" smtClean="0">
                <a:solidFill>
                  <a:srgbClr val="FF0000"/>
                </a:solidFill>
              </a:rPr>
              <a:t>Spring 15</a:t>
            </a:r>
            <a:endParaRPr dirty="0" lang="en-US">
              <a:solidFill>
                <a:srgbClr val="FF0000"/>
              </a:solidFill>
            </a:endParaRPr>
          </a:p>
        </p:txBody>
      </p:sp>
      <p:sp>
        <p:nvSpPr>
          <p:cNvPr id="1048688" name="Content Placeholder 2"/>
          <p:cNvSpPr>
            <a:spLocks noGrp="1"/>
          </p:cNvSpPr>
          <p:nvPr>
            <p:ph idx="1"/>
          </p:nvPr>
        </p:nvSpPr>
        <p:spPr>
          <a:xfrm>
            <a:off x="228600" y="1066800"/>
            <a:ext cx="8763000" cy="5410200"/>
          </a:xfrm>
        </p:spPr>
        <p:txBody>
          <a:bodyPr>
            <a:normAutofit fontScale="77500" lnSpcReduction="20000"/>
          </a:bodyPr>
          <a:p>
            <a:r>
              <a:rPr dirty="0" lang="en-US" smtClean="0"/>
              <a:t>As per the strategy design pattern we developed above example. But using SDP we can’t develop our application completely loosely coupled. </a:t>
            </a:r>
          </a:p>
          <a:p>
            <a:r>
              <a:rPr dirty="0" lang="en-US" smtClean="0">
                <a:solidFill>
                  <a:srgbClr val="FF0000"/>
                </a:solidFill>
              </a:rPr>
              <a:t>There are two problems are generated.</a:t>
            </a:r>
          </a:p>
          <a:p>
            <a:r>
              <a:rPr dirty="0" lang="en-US" smtClean="0">
                <a:solidFill>
                  <a:srgbClr val="FF0000"/>
                </a:solidFill>
              </a:rPr>
              <a:t>1.</a:t>
            </a:r>
            <a:r>
              <a:rPr dirty="0" lang="en-US" smtClean="0"/>
              <a:t> while instantiating an object we are using concrete class which can affect our application, if we change an object from one concrete class to other concrete class we have to change all code which is concern to that concrete class.</a:t>
            </a:r>
          </a:p>
          <a:p>
            <a:r>
              <a:rPr dirty="0" lang="en-US" smtClean="0"/>
              <a:t>Example if </a:t>
            </a:r>
            <a:r>
              <a:rPr dirty="0" lang="en-US" err="1" smtClean="0"/>
              <a:t>HTMLMessageProduser</a:t>
            </a:r>
            <a:r>
              <a:rPr dirty="0" lang="en-US" smtClean="0"/>
              <a:t> is the concrete class and there may be other classes which are depends on the </a:t>
            </a:r>
            <a:r>
              <a:rPr dirty="0" lang="en-US" err="1" smtClean="0"/>
              <a:t>HTMLMessageProduser</a:t>
            </a:r>
            <a:r>
              <a:rPr dirty="0" lang="en-US" smtClean="0"/>
              <a:t>.</a:t>
            </a:r>
          </a:p>
          <a:p>
            <a:r>
              <a:rPr dirty="0" lang="en-US" smtClean="0"/>
              <a:t>If we change that instantiation object from </a:t>
            </a:r>
            <a:r>
              <a:rPr dirty="0" lang="en-US" err="1" smtClean="0"/>
              <a:t>HTMLMessageProduser</a:t>
            </a:r>
            <a:r>
              <a:rPr dirty="0" lang="en-US" smtClean="0"/>
              <a:t> to </a:t>
            </a:r>
            <a:r>
              <a:rPr dirty="0" lang="en-US" err="1" smtClean="0"/>
              <a:t>PDFMessagePraduser</a:t>
            </a:r>
            <a:r>
              <a:rPr dirty="0" lang="en-US" smtClean="0"/>
              <a:t>  then it may impact on our application.</a:t>
            </a:r>
          </a:p>
          <a:p>
            <a:r>
              <a:rPr dirty="0" lang="en-US" smtClean="0"/>
              <a:t>For seeing it is one line code only but it impact several classes.</a:t>
            </a:r>
            <a:endParaRPr dirty="0" lang="en-US"/>
          </a:p>
        </p:txBody>
      </p:sp>
      <p:sp>
        <p:nvSpPr>
          <p:cNvPr id="1048689"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8690" name="Content Placeholder 2"/>
          <p:cNvSpPr>
            <a:spLocks noGrp="1"/>
          </p:cNvSpPr>
          <p:nvPr>
            <p:ph idx="1"/>
          </p:nvPr>
        </p:nvSpPr>
        <p:spPr>
          <a:xfrm>
            <a:off x="228600" y="152400"/>
            <a:ext cx="8763000" cy="6477000"/>
          </a:xfrm>
        </p:spPr>
        <p:txBody>
          <a:bodyPr>
            <a:normAutofit fontScale="62500" lnSpcReduction="20000"/>
          </a:bodyPr>
          <a:p>
            <a:r>
              <a:rPr dirty="0" lang="en-US" smtClean="0">
                <a:solidFill>
                  <a:srgbClr val="FF0000"/>
                </a:solidFill>
              </a:rPr>
              <a:t>2. </a:t>
            </a:r>
            <a:r>
              <a:rPr dirty="0" lang="en-US" smtClean="0">
                <a:solidFill>
                  <a:schemeClr val="tx1">
                    <a:lumMod val="95000"/>
                    <a:lumOff val="5000"/>
                  </a:schemeClr>
                </a:solidFill>
              </a:rPr>
              <a:t>while instantiating an object we have to know all the information about the corresponding class.</a:t>
            </a:r>
          </a:p>
          <a:p>
            <a:r>
              <a:rPr dirty="0" lang="en-US" smtClean="0">
                <a:solidFill>
                  <a:schemeClr val="tx1">
                    <a:lumMod val="95000"/>
                    <a:lumOff val="5000"/>
                  </a:schemeClr>
                </a:solidFill>
              </a:rPr>
              <a:t>For example </a:t>
            </a:r>
          </a:p>
          <a:p>
            <a:pPr indent="0" marL="0">
              <a:buNone/>
            </a:pPr>
            <a:r>
              <a:rPr dirty="0" lang="en-US" smtClean="0">
                <a:solidFill>
                  <a:srgbClr val="FF0000"/>
                </a:solidFill>
              </a:rPr>
              <a:t>Class A{</a:t>
            </a:r>
          </a:p>
          <a:p>
            <a:pPr indent="0" marL="0">
              <a:buNone/>
            </a:pPr>
            <a:r>
              <a:rPr dirty="0" lang="en-US">
                <a:solidFill>
                  <a:srgbClr val="FF0000"/>
                </a:solidFill>
              </a:rPr>
              <a:t>	</a:t>
            </a:r>
            <a:r>
              <a:rPr dirty="0" lang="en-US" smtClean="0">
                <a:solidFill>
                  <a:srgbClr val="FF0000"/>
                </a:solidFill>
              </a:rPr>
              <a:t>A(B a){}</a:t>
            </a:r>
          </a:p>
          <a:p>
            <a:pPr indent="0" marL="0">
              <a:buNone/>
            </a:pPr>
            <a:r>
              <a:rPr dirty="0" lang="en-US" smtClean="0">
                <a:solidFill>
                  <a:srgbClr val="FF0000"/>
                </a:solidFill>
              </a:rPr>
              <a:t>}</a:t>
            </a:r>
          </a:p>
          <a:p>
            <a:pPr indent="0" marL="0">
              <a:buNone/>
            </a:pPr>
            <a:r>
              <a:rPr dirty="0" lang="en-US" smtClean="0">
                <a:solidFill>
                  <a:srgbClr val="FF0000"/>
                </a:solidFill>
              </a:rPr>
              <a:t>Class B{</a:t>
            </a:r>
          </a:p>
          <a:p>
            <a:pPr indent="0" marL="0">
              <a:buNone/>
            </a:pPr>
            <a:r>
              <a:rPr dirty="0" lang="en-US">
                <a:solidFill>
                  <a:srgbClr val="FF0000"/>
                </a:solidFill>
              </a:rPr>
              <a:t>	</a:t>
            </a:r>
            <a:r>
              <a:rPr dirty="0" lang="en-US" smtClean="0">
                <a:solidFill>
                  <a:srgbClr val="FF0000"/>
                </a:solidFill>
              </a:rPr>
              <a:t>B(C c){}</a:t>
            </a:r>
          </a:p>
          <a:p>
            <a:pPr indent="0" marL="0">
              <a:buNone/>
            </a:pPr>
            <a:r>
              <a:rPr dirty="0" lang="en-US" smtClean="0">
                <a:solidFill>
                  <a:srgbClr val="FF0000"/>
                </a:solidFill>
              </a:rPr>
              <a:t>}</a:t>
            </a:r>
          </a:p>
          <a:p>
            <a:pPr indent="0" marL="0">
              <a:buNone/>
            </a:pPr>
            <a:r>
              <a:rPr dirty="0" lang="en-US" smtClean="0">
                <a:solidFill>
                  <a:srgbClr val="FF0000"/>
                </a:solidFill>
              </a:rPr>
              <a:t>Class C{</a:t>
            </a:r>
          </a:p>
          <a:p>
            <a:pPr indent="0" marL="0">
              <a:buNone/>
            </a:pPr>
            <a:r>
              <a:rPr dirty="0" lang="en-US" smtClean="0">
                <a:solidFill>
                  <a:srgbClr val="FF0000"/>
                </a:solidFill>
              </a:rPr>
              <a:t>	C(){}</a:t>
            </a:r>
          </a:p>
          <a:p>
            <a:pPr indent="0" marL="0">
              <a:buNone/>
            </a:pPr>
            <a:r>
              <a:rPr dirty="0" lang="en-US" smtClean="0">
                <a:solidFill>
                  <a:srgbClr val="FF0000"/>
                </a:solidFill>
              </a:rPr>
              <a:t>}</a:t>
            </a:r>
          </a:p>
          <a:p>
            <a:pPr indent="0" marL="0">
              <a:buNone/>
            </a:pPr>
            <a:r>
              <a:rPr dirty="0" lang="en-US" smtClean="0">
                <a:solidFill>
                  <a:schemeClr val="tx1">
                    <a:lumMod val="95000"/>
                    <a:lumOff val="5000"/>
                  </a:schemeClr>
                </a:solidFill>
              </a:rPr>
              <a:t>In the above example if I want to create an object of class A then how we’ll create lets see </a:t>
            </a:r>
          </a:p>
          <a:p>
            <a:pPr indent="0" marL="0">
              <a:buNone/>
            </a:pPr>
            <a:r>
              <a:rPr dirty="0" lang="en-US" smtClean="0">
                <a:solidFill>
                  <a:schemeClr val="tx1">
                    <a:lumMod val="95000"/>
                    <a:lumOff val="5000"/>
                  </a:schemeClr>
                </a:solidFill>
              </a:rPr>
              <a:t>We can not create directly  </a:t>
            </a:r>
            <a:r>
              <a:rPr dirty="0" lang="en-US" smtClean="0">
                <a:solidFill>
                  <a:srgbClr val="FF0000"/>
                </a:solidFill>
              </a:rPr>
              <a:t>A </a:t>
            </a:r>
            <a:r>
              <a:rPr dirty="0" lang="en-US" err="1" smtClean="0">
                <a:solidFill>
                  <a:srgbClr val="FF0000"/>
                </a:solidFill>
              </a:rPr>
              <a:t>a</a:t>
            </a:r>
            <a:r>
              <a:rPr dirty="0" lang="en-US" smtClean="0">
                <a:solidFill>
                  <a:srgbClr val="FF0000"/>
                </a:solidFill>
              </a:rPr>
              <a:t> = new A();</a:t>
            </a:r>
            <a:r>
              <a:rPr dirty="0" lang="en-US">
                <a:solidFill>
                  <a:schemeClr val="tx1">
                    <a:lumMod val="95000"/>
                    <a:lumOff val="5000"/>
                  </a:schemeClr>
                </a:solidFill>
              </a:rPr>
              <a:t> </a:t>
            </a:r>
            <a:r>
              <a:rPr dirty="0" lang="en-US" err="1" smtClean="0">
                <a:solidFill>
                  <a:schemeClr val="tx1">
                    <a:lumMod val="95000"/>
                    <a:lumOff val="5000"/>
                  </a:schemeClr>
                </a:solidFill>
              </a:rPr>
              <a:t>B’z</a:t>
            </a:r>
            <a:r>
              <a:rPr dirty="0" lang="en-US" smtClean="0">
                <a:solidFill>
                  <a:schemeClr val="tx1">
                    <a:lumMod val="95000"/>
                    <a:lumOff val="5000"/>
                  </a:schemeClr>
                </a:solidFill>
              </a:rPr>
              <a:t>  </a:t>
            </a:r>
            <a:r>
              <a:rPr dirty="0" lang="en-US" smtClean="0">
                <a:solidFill>
                  <a:srgbClr val="FF0000"/>
                </a:solidFill>
              </a:rPr>
              <a:t>A class </a:t>
            </a:r>
            <a:r>
              <a:rPr dirty="0" lang="en-US" smtClean="0">
                <a:solidFill>
                  <a:schemeClr val="tx1">
                    <a:lumMod val="95000"/>
                    <a:lumOff val="5000"/>
                  </a:schemeClr>
                </a:solidFill>
              </a:rPr>
              <a:t>constructor want Object of </a:t>
            </a:r>
            <a:r>
              <a:rPr dirty="0" lang="en-US" smtClean="0">
                <a:solidFill>
                  <a:srgbClr val="FF0000"/>
                </a:solidFill>
              </a:rPr>
              <a:t>B class</a:t>
            </a:r>
            <a:r>
              <a:rPr dirty="0" lang="en-US" smtClean="0">
                <a:solidFill>
                  <a:schemeClr val="tx1">
                    <a:lumMod val="95000"/>
                    <a:lumOff val="5000"/>
                  </a:schemeClr>
                </a:solidFill>
              </a:rPr>
              <a:t> and if want to create an object of </a:t>
            </a:r>
            <a:r>
              <a:rPr dirty="0" lang="en-US" smtClean="0">
                <a:solidFill>
                  <a:srgbClr val="FF0000"/>
                </a:solidFill>
              </a:rPr>
              <a:t>class B </a:t>
            </a:r>
            <a:r>
              <a:rPr dirty="0" lang="en-US" smtClean="0">
                <a:solidFill>
                  <a:schemeClr val="tx1">
                    <a:lumMod val="95000"/>
                    <a:lumOff val="5000"/>
                  </a:schemeClr>
                </a:solidFill>
              </a:rPr>
              <a:t>the we want object of </a:t>
            </a:r>
            <a:r>
              <a:rPr dirty="0" lang="en-US" smtClean="0">
                <a:solidFill>
                  <a:srgbClr val="FF0000"/>
                </a:solidFill>
              </a:rPr>
              <a:t>class C</a:t>
            </a:r>
            <a:r>
              <a:rPr dirty="0" lang="en-US" smtClean="0">
                <a:solidFill>
                  <a:schemeClr val="tx1">
                    <a:lumMod val="95000"/>
                    <a:lumOff val="5000"/>
                  </a:schemeClr>
                </a:solidFill>
              </a:rPr>
              <a:t>.</a:t>
            </a:r>
          </a:p>
          <a:p>
            <a:pPr indent="0" marL="0">
              <a:buNone/>
            </a:pPr>
            <a:r>
              <a:rPr dirty="0" lang="en-US" smtClean="0">
                <a:solidFill>
                  <a:schemeClr val="tx1">
                    <a:lumMod val="95000"/>
                    <a:lumOff val="5000"/>
                  </a:schemeClr>
                </a:solidFill>
              </a:rPr>
              <a:t>Then the procedure is </a:t>
            </a:r>
          </a:p>
          <a:p>
            <a:pPr indent="0" marL="0">
              <a:buNone/>
            </a:pPr>
            <a:r>
              <a:rPr b="1" dirty="0" lang="en-US" smtClean="0">
                <a:solidFill>
                  <a:srgbClr val="FF0000"/>
                </a:solidFill>
              </a:rPr>
              <a:t>		C </a:t>
            </a:r>
            <a:r>
              <a:rPr b="1" dirty="0" lang="en-US" err="1" smtClean="0">
                <a:solidFill>
                  <a:srgbClr val="FF0000"/>
                </a:solidFill>
              </a:rPr>
              <a:t>c</a:t>
            </a:r>
            <a:r>
              <a:rPr b="1" dirty="0" lang="en-US" smtClean="0">
                <a:solidFill>
                  <a:srgbClr val="FF0000"/>
                </a:solidFill>
              </a:rPr>
              <a:t> = new C();</a:t>
            </a:r>
          </a:p>
          <a:p>
            <a:pPr indent="0" marL="0">
              <a:buNone/>
            </a:pPr>
            <a:r>
              <a:rPr b="1" dirty="0" lang="en-US" smtClean="0">
                <a:solidFill>
                  <a:srgbClr val="FF0000"/>
                </a:solidFill>
              </a:rPr>
              <a:t>		B </a:t>
            </a:r>
            <a:r>
              <a:rPr b="1" dirty="0" lang="en-US" err="1" smtClean="0">
                <a:solidFill>
                  <a:srgbClr val="FF0000"/>
                </a:solidFill>
              </a:rPr>
              <a:t>b</a:t>
            </a:r>
            <a:r>
              <a:rPr b="1" dirty="0" lang="en-US" smtClean="0">
                <a:solidFill>
                  <a:srgbClr val="FF0000"/>
                </a:solidFill>
              </a:rPr>
              <a:t> = new B(c);</a:t>
            </a:r>
          </a:p>
          <a:p>
            <a:pPr indent="0" marL="0">
              <a:buNone/>
            </a:pPr>
            <a:r>
              <a:rPr b="1" dirty="0" lang="en-US" smtClean="0">
                <a:solidFill>
                  <a:srgbClr val="FF0000"/>
                </a:solidFill>
              </a:rPr>
              <a:t>		A </a:t>
            </a:r>
            <a:r>
              <a:rPr b="1" dirty="0" lang="en-US" err="1" smtClean="0">
                <a:solidFill>
                  <a:srgbClr val="FF0000"/>
                </a:solidFill>
              </a:rPr>
              <a:t>a</a:t>
            </a:r>
            <a:r>
              <a:rPr b="1" dirty="0" lang="en-US" smtClean="0">
                <a:solidFill>
                  <a:srgbClr val="FF0000"/>
                </a:solidFill>
              </a:rPr>
              <a:t> = new  A(b);</a:t>
            </a:r>
          </a:p>
          <a:p>
            <a:pPr indent="0" marL="0">
              <a:buNone/>
            </a:pPr>
            <a:endParaRPr b="1" dirty="0" lang="en-US" smtClean="0">
              <a:solidFill>
                <a:srgbClr val="FF0000"/>
              </a:solidFill>
            </a:endParaRPr>
          </a:p>
          <a:p>
            <a:pPr indent="0" marL="0">
              <a:buNone/>
            </a:pPr>
            <a:endParaRPr dirty="0" lang="en-US" smtClean="0">
              <a:solidFill>
                <a:schemeClr val="tx1">
                  <a:lumMod val="95000"/>
                  <a:lumOff val="5000"/>
                </a:schemeClr>
              </a:solidFill>
            </a:endParaRPr>
          </a:p>
        </p:txBody>
      </p:sp>
      <p:sp>
        <p:nvSpPr>
          <p:cNvPr id="104869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8692" name="Content Placeholder 2"/>
          <p:cNvSpPr>
            <a:spLocks noGrp="1"/>
          </p:cNvSpPr>
          <p:nvPr>
            <p:ph idx="1"/>
          </p:nvPr>
        </p:nvSpPr>
        <p:spPr>
          <a:xfrm>
            <a:off x="152400" y="152400"/>
            <a:ext cx="8839200" cy="6629400"/>
          </a:xfrm>
        </p:spPr>
        <p:txBody>
          <a:bodyPr>
            <a:normAutofit/>
          </a:bodyPr>
          <a:p>
            <a:r>
              <a:rPr dirty="0" lang="en-US" smtClean="0"/>
              <a:t>Lets see the below diagram to completion of  app.</a:t>
            </a:r>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pPr indent="0" marL="0">
              <a:buNone/>
            </a:pPr>
            <a:endParaRPr dirty="0" lang="en-US" smtClean="0"/>
          </a:p>
        </p:txBody>
      </p:sp>
      <p:sp>
        <p:nvSpPr>
          <p:cNvPr id="1048693" name="Rectangle 3"/>
          <p:cNvSpPr/>
          <p:nvPr/>
        </p:nvSpPr>
        <p:spPr>
          <a:xfrm>
            <a:off x="533400" y="762000"/>
            <a:ext cx="7772400" cy="5715000"/>
          </a:xfrm>
          <a:prstGeom prst="rect"/>
          <a:blipFill rotWithShape="1" dpi="0">
            <a:blip xmlns:r="http://schemas.openxmlformats.org/officeDocument/2006/relationships" r:embed="rId1"/>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8695" name="Content Placeholder 2"/>
          <p:cNvSpPr>
            <a:spLocks noGrp="1"/>
          </p:cNvSpPr>
          <p:nvPr>
            <p:ph idx="1"/>
          </p:nvPr>
        </p:nvSpPr>
        <p:spPr>
          <a:xfrm>
            <a:off x="152400" y="304800"/>
            <a:ext cx="8839200" cy="6477000"/>
          </a:xfrm>
        </p:spPr>
        <p:txBody>
          <a:bodyPr>
            <a:normAutofit fontScale="85000" lnSpcReduction="20000"/>
          </a:bodyPr>
          <a:p>
            <a:r>
              <a:rPr dirty="0" lang="en-US" smtClean="0">
                <a:solidFill>
                  <a:srgbClr val="FF0000"/>
                </a:solidFill>
              </a:rPr>
              <a:t>BRD(Business Requirement Documentation)</a:t>
            </a:r>
          </a:p>
          <a:p>
            <a:r>
              <a:rPr dirty="0" lang="en-US" smtClean="0"/>
              <a:t>It is the first phase where client will give the all requirement.</a:t>
            </a:r>
          </a:p>
          <a:p>
            <a:r>
              <a:rPr dirty="0" lang="en-US" smtClean="0"/>
              <a:t>Org. people gather all the data in the form of documentation.</a:t>
            </a:r>
          </a:p>
          <a:p>
            <a:r>
              <a:rPr dirty="0" lang="en-US" smtClean="0"/>
              <a:t>To finalize the document there are different techniques are used. </a:t>
            </a:r>
          </a:p>
          <a:p>
            <a:r>
              <a:rPr dirty="0" lang="en-US" smtClean="0"/>
              <a:t>Before the development environment there should be a perfect design, perfect architecture, finalize the budget, time, required developer and so on.</a:t>
            </a:r>
          </a:p>
          <a:p>
            <a:r>
              <a:rPr dirty="0" lang="en-US" smtClean="0"/>
              <a:t>Every one has to follow the BRD only to meet the determination of the application.</a:t>
            </a:r>
          </a:p>
          <a:p>
            <a:r>
              <a:rPr dirty="0" lang="en-US" smtClean="0"/>
              <a:t>Single mistake may lead big problems in the project, understanding the BRD is very important.</a:t>
            </a:r>
          </a:p>
          <a:p>
            <a:r>
              <a:rPr dirty="0" lang="en-US" smtClean="0"/>
              <a:t>After the design only project given to the development environment. </a:t>
            </a:r>
            <a:endParaRPr dirty="0" lang="en-US"/>
          </a:p>
        </p:txBody>
      </p:sp>
      <p:sp>
        <p:nvSpPr>
          <p:cNvPr id="104869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8697" name="Content Placeholder 2"/>
          <p:cNvSpPr>
            <a:spLocks noGrp="1"/>
          </p:cNvSpPr>
          <p:nvPr>
            <p:ph idx="1"/>
          </p:nvPr>
        </p:nvSpPr>
        <p:spPr>
          <a:xfrm>
            <a:off x="152400" y="304800"/>
            <a:ext cx="8763000" cy="6248400"/>
          </a:xfrm>
        </p:spPr>
        <p:txBody>
          <a:bodyPr>
            <a:normAutofit fontScale="92500" lnSpcReduction="20000"/>
          </a:bodyPr>
          <a:p>
            <a:r>
              <a:rPr dirty="0" lang="en-US" smtClean="0">
                <a:solidFill>
                  <a:srgbClr val="FF0000"/>
                </a:solidFill>
              </a:rPr>
              <a:t>Development Environment</a:t>
            </a:r>
          </a:p>
          <a:p>
            <a:r>
              <a:rPr dirty="0" lang="en-US" smtClean="0"/>
              <a:t>DE is the place where Org. will provide the system to the all the developers to develop an application.</a:t>
            </a:r>
          </a:p>
          <a:p>
            <a:r>
              <a:rPr dirty="0" lang="en-US" smtClean="0"/>
              <a:t>Developer job is to follow the design all develop an application. After completion of app. Developer has to test it, this procedure called as unit testing.</a:t>
            </a:r>
          </a:p>
          <a:p>
            <a:r>
              <a:rPr dirty="0" lang="en-US" smtClean="0"/>
              <a:t>Developer has to write some test cases also for understanding to he other people.</a:t>
            </a:r>
          </a:p>
          <a:p>
            <a:r>
              <a:rPr dirty="0" lang="en-US" smtClean="0"/>
              <a:t>After unit testing application will give to the QAP(Quality Assurance people), QAP people going to check whether any bug are available in the project, if bug are found by QAP then they report the DE to fixed the bugs and asking progress report.</a:t>
            </a:r>
          </a:p>
          <a:p>
            <a:r>
              <a:rPr dirty="0" lang="en-US" smtClean="0"/>
              <a:t>Until and unless they get zero bugs they will repeat the above procedure to remove the bugs.</a:t>
            </a:r>
            <a:endParaRPr dirty="0" lang="en-US"/>
          </a:p>
        </p:txBody>
      </p:sp>
      <p:sp>
        <p:nvSpPr>
          <p:cNvPr id="104869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8699" name="Content Placeholder 2"/>
          <p:cNvSpPr>
            <a:spLocks noGrp="1"/>
          </p:cNvSpPr>
          <p:nvPr>
            <p:ph idx="1"/>
          </p:nvPr>
        </p:nvSpPr>
        <p:spPr>
          <a:xfrm>
            <a:off x="152400" y="228600"/>
            <a:ext cx="8839200" cy="6477000"/>
          </a:xfrm>
        </p:spPr>
        <p:txBody>
          <a:bodyPr>
            <a:normAutofit lnSpcReduction="10000"/>
          </a:bodyPr>
          <a:p>
            <a:r>
              <a:rPr dirty="0" lang="en-US" smtClean="0">
                <a:solidFill>
                  <a:srgbClr val="FF0000"/>
                </a:solidFill>
              </a:rPr>
              <a:t>Quality Assurance Regression</a:t>
            </a:r>
          </a:p>
          <a:p>
            <a:r>
              <a:rPr dirty="0" lang="en-US" smtClean="0"/>
              <a:t>After the QAP there is other phage will again check whether application will contains any bugs. If bugs are available again the same procedure will done by QAR phase.  </a:t>
            </a:r>
            <a:endParaRPr dirty="0" lang="en-US"/>
          </a:p>
          <a:p>
            <a:r>
              <a:rPr dirty="0" lang="en-US" smtClean="0">
                <a:solidFill>
                  <a:srgbClr val="FF0000"/>
                </a:solidFill>
              </a:rPr>
              <a:t>User Acceptance Team(UAT)</a:t>
            </a:r>
          </a:p>
          <a:p>
            <a:r>
              <a:rPr dirty="0" lang="en-US" smtClean="0"/>
              <a:t>It will perform business operation to check whether our application working as per client requirement or not. By help of BRD they can analysis the application.</a:t>
            </a:r>
          </a:p>
          <a:p>
            <a:r>
              <a:rPr dirty="0" lang="en-US" smtClean="0"/>
              <a:t>After UAT again there is a phase called </a:t>
            </a:r>
            <a:r>
              <a:rPr dirty="0" lang="en-US" smtClean="0">
                <a:solidFill>
                  <a:srgbClr val="FF0000"/>
                </a:solidFill>
              </a:rPr>
              <a:t>UAT Regression</a:t>
            </a:r>
            <a:r>
              <a:rPr dirty="0" lang="en-US" smtClean="0"/>
              <a:t> which cross checks all the requirement, and so on.</a:t>
            </a:r>
            <a:endParaRPr dirty="0" lang="en-US"/>
          </a:p>
        </p:txBody>
      </p:sp>
      <p:sp>
        <p:nvSpPr>
          <p:cNvPr id="104870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607" name="Content Placeholder 2"/>
          <p:cNvSpPr>
            <a:spLocks noGrp="1"/>
          </p:cNvSpPr>
          <p:nvPr>
            <p:ph idx="1"/>
          </p:nvPr>
        </p:nvSpPr>
        <p:spPr>
          <a:xfrm>
            <a:off x="457200" y="609600"/>
            <a:ext cx="8229600" cy="5516563"/>
          </a:xfrm>
        </p:spPr>
        <p:txBody>
          <a:bodyPr>
            <a:normAutofit fontScale="85000" lnSpcReduction="20000"/>
          </a:bodyPr>
          <a:p>
            <a:r>
              <a:rPr dirty="0" sz="3800" lang="en-US" smtClean="0">
                <a:solidFill>
                  <a:srgbClr val="FF0000"/>
                </a:solidFill>
              </a:rPr>
              <a:t>Struts</a:t>
            </a:r>
            <a:r>
              <a:rPr dirty="0" sz="3800" lang="en-US" smtClean="0"/>
              <a:t>:</a:t>
            </a:r>
            <a:r>
              <a:rPr dirty="0" lang="en-US" smtClean="0"/>
              <a:t> Struts is the Framework which specially developed for web Application development.</a:t>
            </a:r>
          </a:p>
          <a:p>
            <a:r>
              <a:rPr dirty="0" lang="en-US" smtClean="0"/>
              <a:t>Struts is the combination of Servlet and </a:t>
            </a:r>
            <a:r>
              <a:rPr dirty="0" lang="en-US" err="1" smtClean="0"/>
              <a:t>Jsp</a:t>
            </a:r>
            <a:r>
              <a:rPr dirty="0" lang="en-US" smtClean="0"/>
              <a:t>.</a:t>
            </a:r>
          </a:p>
          <a:p>
            <a:r>
              <a:rPr dirty="0" lang="en-US" smtClean="0"/>
              <a:t>It provides bunch of classes and interfaces to develop an web based application.</a:t>
            </a:r>
          </a:p>
          <a:p>
            <a:r>
              <a:rPr dirty="0" lang="en-US" smtClean="0"/>
              <a:t>Struts also provided boiler plat logic for web development. </a:t>
            </a:r>
          </a:p>
          <a:p>
            <a:r>
              <a:rPr dirty="0" lang="en-US" smtClean="0"/>
              <a:t>To develop an enterprise and distributed app struts may not sufficient, </a:t>
            </a:r>
            <a:r>
              <a:rPr dirty="0" lang="en-US" err="1" smtClean="0"/>
              <a:t>B’z</a:t>
            </a:r>
            <a:r>
              <a:rPr dirty="0" lang="en-US" smtClean="0"/>
              <a:t> there are no other part available like business logic, persistency logic to develop an distributed app.</a:t>
            </a:r>
          </a:p>
          <a:p>
            <a:r>
              <a:rPr dirty="0" lang="en-US" smtClean="0"/>
              <a:t>Struts will not fulfill the requirements of the market .</a:t>
            </a:r>
          </a:p>
          <a:p>
            <a:r>
              <a:rPr dirty="0" lang="en-US" smtClean="0">
                <a:solidFill>
                  <a:srgbClr val="FF0000"/>
                </a:solidFill>
              </a:rPr>
              <a:t>To Overcome the above problems Spring Frameworks has been invented  by Spring people.</a:t>
            </a:r>
            <a:endParaRPr dirty="0" lang="en-US">
              <a:solidFill>
                <a:srgbClr val="FF0000"/>
              </a:solidFill>
            </a:endParaRPr>
          </a:p>
        </p:txBody>
      </p:sp>
      <p:sp>
        <p:nvSpPr>
          <p:cNvPr id="1048608" name="Rectangle 3"/>
          <p:cNvSpPr/>
          <p:nvPr/>
        </p:nvSpPr>
        <p:spPr>
          <a:xfrm>
            <a:off x="609600" y="135082"/>
            <a:ext cx="7848600" cy="381000"/>
          </a:xfrm>
          <a:prstGeom prst="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800" lang="en-US" smtClean="0">
                <a:solidFill>
                  <a:srgbClr val="FF0000"/>
                </a:solidFill>
              </a:rPr>
              <a:t>Spring 2 class</a:t>
            </a:r>
            <a:endParaRPr b="1" dirty="0" sz="2800" lang="en-US">
              <a:solidFill>
                <a:srgbClr val="FF0000"/>
              </a:solidFill>
            </a:endParaRPr>
          </a:p>
        </p:txBody>
      </p:sp>
      <p:sp>
        <p:nvSpPr>
          <p:cNvPr id="104860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8701" name="Content Placeholder 2"/>
          <p:cNvSpPr>
            <a:spLocks noGrp="1"/>
          </p:cNvSpPr>
          <p:nvPr>
            <p:ph idx="1"/>
          </p:nvPr>
        </p:nvSpPr>
        <p:spPr>
          <a:xfrm>
            <a:off x="457200" y="304800"/>
            <a:ext cx="8229600" cy="5821363"/>
          </a:xfrm>
        </p:spPr>
        <p:txBody>
          <a:bodyPr>
            <a:normAutofit fontScale="85000" lnSpcReduction="20000"/>
          </a:bodyPr>
          <a:p>
            <a:r>
              <a:rPr dirty="0" lang="en-US" smtClean="0">
                <a:solidFill>
                  <a:srgbClr val="FF0000"/>
                </a:solidFill>
              </a:rPr>
              <a:t>There are numbers of shortcut keys are available</a:t>
            </a:r>
          </a:p>
          <a:p>
            <a:pPr lvl="0"/>
            <a:r>
              <a:rPr dirty="0" lang="en-US"/>
              <a:t>1</a:t>
            </a:r>
            <a:r>
              <a:rPr dirty="0" lang="en-US" smtClean="0"/>
              <a:t>) </a:t>
            </a:r>
            <a:r>
              <a:rPr b="1" dirty="0" lang="en-US"/>
              <a:t>Ctrl + T</a:t>
            </a:r>
            <a:r>
              <a:rPr dirty="0" lang="en-US"/>
              <a:t> for finding class even from jar</a:t>
            </a:r>
          </a:p>
          <a:p>
            <a:pPr lvl="0"/>
            <a:r>
              <a:rPr dirty="0" lang="en-US"/>
              <a:t>2) </a:t>
            </a:r>
            <a:r>
              <a:rPr b="1" dirty="0" lang="en-US" smtClean="0"/>
              <a:t>Ctrl </a:t>
            </a:r>
            <a:r>
              <a:rPr b="1" dirty="0" lang="en-US"/>
              <a:t>+ R </a:t>
            </a:r>
            <a:r>
              <a:rPr dirty="0" lang="en-US"/>
              <a:t>for finding any resource (file) including </a:t>
            </a:r>
            <a:r>
              <a:rPr dirty="0" lang="en-US" err="1"/>
              <a:t>config</a:t>
            </a:r>
            <a:r>
              <a:rPr dirty="0" lang="en-US"/>
              <a:t> xml files</a:t>
            </a:r>
          </a:p>
          <a:p>
            <a:pPr lvl="0"/>
            <a:r>
              <a:rPr dirty="0" lang="en-US" smtClean="0"/>
              <a:t>3</a:t>
            </a:r>
            <a:r>
              <a:rPr dirty="0" lang="en-US"/>
              <a:t>) </a:t>
            </a:r>
            <a:r>
              <a:rPr b="1" dirty="0" lang="en-US" smtClean="0"/>
              <a:t>Ctrl </a:t>
            </a:r>
            <a:r>
              <a:rPr b="1" dirty="0" lang="en-US"/>
              <a:t>+ 1 </a:t>
            </a:r>
            <a:r>
              <a:rPr dirty="0" lang="en-US"/>
              <a:t>for quick fix</a:t>
            </a:r>
            <a:br>
              <a:rPr dirty="0" lang="en-US"/>
            </a:br>
            <a:r>
              <a:rPr dirty="0" lang="en-US" smtClean="0"/>
              <a:t>4) </a:t>
            </a:r>
            <a:r>
              <a:rPr b="1" dirty="0" lang="en-US"/>
              <a:t>Ctrl + Shift + o</a:t>
            </a:r>
            <a:r>
              <a:rPr dirty="0" lang="en-US"/>
              <a:t> for organize imports</a:t>
            </a:r>
          </a:p>
          <a:p>
            <a:r>
              <a:rPr dirty="0" lang="en-US" smtClean="0"/>
              <a:t>7</a:t>
            </a:r>
            <a:r>
              <a:rPr dirty="0" lang="en-US"/>
              <a:t>) </a:t>
            </a:r>
            <a:r>
              <a:rPr b="1" dirty="0" lang="en-US"/>
              <a:t>Ctrl + o</a:t>
            </a:r>
            <a:r>
              <a:rPr dirty="0" lang="en-US"/>
              <a:t> for quick outline going quickly to method</a:t>
            </a:r>
          </a:p>
          <a:p>
            <a:r>
              <a:rPr dirty="0" lang="en-US"/>
              <a:t>9) </a:t>
            </a:r>
            <a:r>
              <a:rPr b="1" dirty="0" lang="en-US"/>
              <a:t>Alt + right </a:t>
            </a:r>
            <a:r>
              <a:rPr dirty="0" lang="en-US"/>
              <a:t>and </a:t>
            </a:r>
            <a:r>
              <a:rPr b="1" dirty="0" lang="en-US"/>
              <a:t>Alt + left</a:t>
            </a:r>
            <a:r>
              <a:rPr dirty="0" lang="en-US"/>
              <a:t> for going back and forth while editing.</a:t>
            </a:r>
          </a:p>
          <a:p>
            <a:r>
              <a:rPr dirty="0" lang="en-US"/>
              <a:t>12) </a:t>
            </a:r>
            <a:r>
              <a:rPr b="1" dirty="0" lang="en-US"/>
              <a:t>Alt + Shift + W </a:t>
            </a:r>
            <a:r>
              <a:rPr dirty="0" lang="en-US"/>
              <a:t>for show in package explorer</a:t>
            </a:r>
          </a:p>
          <a:p>
            <a:r>
              <a:rPr dirty="0" lang="en-US"/>
              <a:t>13) </a:t>
            </a:r>
            <a:r>
              <a:rPr b="1" dirty="0" lang="en-US"/>
              <a:t>Ctrl + Shift + Up </a:t>
            </a:r>
            <a:r>
              <a:rPr dirty="0" lang="en-US"/>
              <a:t>and down for navigating from member to member (variables and methods)</a:t>
            </a:r>
          </a:p>
          <a:p>
            <a:r>
              <a:rPr dirty="0" lang="en-US"/>
              <a:t>15) </a:t>
            </a:r>
            <a:r>
              <a:rPr b="1" dirty="0" lang="en-US"/>
              <a:t>Ctrl + k </a:t>
            </a:r>
            <a:r>
              <a:rPr dirty="0" lang="en-US"/>
              <a:t>and </a:t>
            </a:r>
            <a:r>
              <a:rPr b="1" dirty="0" lang="en-US"/>
              <a:t>Ctrl + Shift +K </a:t>
            </a:r>
            <a:r>
              <a:rPr dirty="0" lang="en-US"/>
              <a:t>for find next/previous</a:t>
            </a:r>
          </a:p>
          <a:p>
            <a:r>
              <a:rPr dirty="0" lang="en-US"/>
              <a:t>24) Go to a type declaration: </a:t>
            </a:r>
            <a:r>
              <a:rPr b="1" dirty="0" lang="en-US"/>
              <a:t>F3</a:t>
            </a:r>
            <a:r>
              <a:rPr dirty="0" lang="en-US"/>
              <a:t>,</a:t>
            </a:r>
            <a:r>
              <a:rPr b="1" dirty="0" lang="en-US"/>
              <a:t> </a:t>
            </a:r>
            <a:r>
              <a:rPr dirty="0" lang="en-US"/>
              <a:t>This Eclipse shortcut is very useful to see function definition very quickly</a:t>
            </a:r>
            <a:r>
              <a:rPr dirty="0" lang="en-US" smtClean="0"/>
              <a:t>.</a:t>
            </a:r>
            <a:endParaRPr dirty="0" lang="en-US"/>
          </a:p>
        </p:txBody>
      </p:sp>
      <p:sp>
        <p:nvSpPr>
          <p:cNvPr id="104870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8703" name="Content Placeholder 2"/>
          <p:cNvSpPr>
            <a:spLocks noGrp="1"/>
          </p:cNvSpPr>
          <p:nvPr>
            <p:ph idx="1"/>
          </p:nvPr>
        </p:nvSpPr>
        <p:spPr>
          <a:xfrm>
            <a:off x="457200" y="381000"/>
            <a:ext cx="8229600" cy="5745163"/>
          </a:xfrm>
        </p:spPr>
        <p:txBody>
          <a:bodyPr>
            <a:normAutofit fontScale="77500" lnSpcReduction="20000"/>
          </a:bodyPr>
          <a:p>
            <a:r>
              <a:rPr b="1" dirty="0" lang="en-US">
                <a:solidFill>
                  <a:srgbClr val="FF0000"/>
                </a:solidFill>
              </a:rPr>
              <a:t>Eclipse Shortcut for Editing Code</a:t>
            </a:r>
          </a:p>
          <a:p>
            <a:r>
              <a:rPr dirty="0" lang="en-US"/>
              <a:t>These Eclipse shortcuts are very helpful for editing code in Eclipse.</a:t>
            </a:r>
          </a:p>
          <a:p>
            <a:r>
              <a:rPr dirty="0" lang="en-US"/>
              <a:t>5) </a:t>
            </a:r>
            <a:r>
              <a:rPr b="1" dirty="0" lang="en-US"/>
              <a:t>Ctrl + / </a:t>
            </a:r>
            <a:r>
              <a:rPr dirty="0" lang="en-US"/>
              <a:t>for commenting, un commenting lines and blocks</a:t>
            </a:r>
          </a:p>
          <a:p>
            <a:r>
              <a:rPr dirty="0" lang="en-US"/>
              <a:t>6) </a:t>
            </a:r>
            <a:r>
              <a:rPr b="1" dirty="0" lang="en-US"/>
              <a:t>Ctrl + Shift + /</a:t>
            </a:r>
            <a:r>
              <a:rPr dirty="0" lang="en-US"/>
              <a:t> for commenting, un commenting lines with block comment</a:t>
            </a:r>
          </a:p>
          <a:p>
            <a:r>
              <a:rPr dirty="0" lang="en-US"/>
              <a:t>8) Selecting class and pressing </a:t>
            </a:r>
            <a:r>
              <a:rPr b="1" dirty="0" lang="en-US"/>
              <a:t>F4</a:t>
            </a:r>
            <a:r>
              <a:rPr dirty="0" lang="en-US"/>
              <a:t> to see its Type hierarchy</a:t>
            </a:r>
          </a:p>
          <a:p>
            <a:r>
              <a:rPr dirty="0" lang="en-US"/>
              <a:t>10) </a:t>
            </a:r>
            <a:r>
              <a:rPr b="1" dirty="0" lang="en-US"/>
              <a:t>Ctrl + F4 or Ctrl + w</a:t>
            </a:r>
            <a:r>
              <a:rPr dirty="0" lang="en-US"/>
              <a:t> for closing current file</a:t>
            </a:r>
          </a:p>
          <a:p>
            <a:r>
              <a:rPr dirty="0" lang="en-US"/>
              <a:t>11) </a:t>
            </a:r>
            <a:r>
              <a:rPr b="1" dirty="0" lang="en-US" err="1"/>
              <a:t>Ctrl+Shirt+W</a:t>
            </a:r>
            <a:r>
              <a:rPr b="1" dirty="0" lang="en-US"/>
              <a:t> for</a:t>
            </a:r>
            <a:r>
              <a:rPr dirty="0" lang="en-US"/>
              <a:t> closing all files.</a:t>
            </a:r>
          </a:p>
          <a:p>
            <a:r>
              <a:rPr dirty="0" lang="en-US"/>
              <a:t>14) </a:t>
            </a:r>
            <a:r>
              <a:rPr b="1" dirty="0" lang="en-US"/>
              <a:t>Ctrl + l </a:t>
            </a:r>
            <a:r>
              <a:rPr dirty="0" lang="en-US"/>
              <a:t>go to line</a:t>
            </a:r>
          </a:p>
          <a:p>
            <a:r>
              <a:rPr dirty="0" lang="en-US"/>
              <a:t>16) Select text and press </a:t>
            </a:r>
            <a:r>
              <a:rPr b="1" dirty="0" lang="en-US"/>
              <a:t>Ctrl + Shift + F</a:t>
            </a:r>
            <a:r>
              <a:rPr dirty="0" lang="en-US"/>
              <a:t> for formatting.</a:t>
            </a:r>
          </a:p>
          <a:p>
            <a:r>
              <a:rPr dirty="0" lang="en-US"/>
              <a:t>17) </a:t>
            </a:r>
            <a:r>
              <a:rPr b="1" dirty="0" lang="en-US"/>
              <a:t>Ctrl + F</a:t>
            </a:r>
            <a:r>
              <a:rPr dirty="0" lang="en-US"/>
              <a:t> for find, find/replace</a:t>
            </a:r>
          </a:p>
          <a:p>
            <a:r>
              <a:rPr dirty="0" lang="en-US"/>
              <a:t>18) </a:t>
            </a:r>
            <a:r>
              <a:rPr b="1" dirty="0" lang="en-US"/>
              <a:t>Ctrl + D</a:t>
            </a:r>
            <a:r>
              <a:rPr dirty="0" lang="en-US"/>
              <a:t> to delete a line</a:t>
            </a:r>
          </a:p>
          <a:p>
            <a:r>
              <a:rPr dirty="0" lang="en-US"/>
              <a:t>19) </a:t>
            </a:r>
            <a:r>
              <a:rPr b="1" dirty="0" lang="en-US"/>
              <a:t>Ctrl + Q</a:t>
            </a:r>
            <a:r>
              <a:rPr dirty="0" lang="en-US"/>
              <a:t> for going to last edited place</a:t>
            </a:r>
          </a:p>
          <a:p>
            <a:endParaRPr dirty="0" lang="en-US"/>
          </a:p>
        </p:txBody>
      </p:sp>
      <p:sp>
        <p:nvSpPr>
          <p:cNvPr id="104870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8705" name="Content Placeholder 2"/>
          <p:cNvSpPr>
            <a:spLocks noGrp="1"/>
          </p:cNvSpPr>
          <p:nvPr>
            <p:ph idx="1"/>
          </p:nvPr>
        </p:nvSpPr>
        <p:spPr>
          <a:xfrm>
            <a:off x="457200" y="381000"/>
            <a:ext cx="8229600" cy="6172200"/>
          </a:xfrm>
        </p:spPr>
        <p:txBody>
          <a:bodyPr>
            <a:normAutofit fontScale="70000" lnSpcReduction="20000"/>
          </a:bodyPr>
          <a:p>
            <a:r>
              <a:rPr b="1" dirty="0" lang="en-US">
                <a:solidFill>
                  <a:srgbClr val="FF0000"/>
                </a:solidFill>
              </a:rPr>
              <a:t>Miscellaneous Eclipse Shortcuts</a:t>
            </a:r>
          </a:p>
          <a:p>
            <a:r>
              <a:rPr dirty="0" lang="en-US"/>
              <a:t>These are different </a:t>
            </a:r>
            <a:r>
              <a:rPr dirty="0" i="1" lang="en-US"/>
              <a:t>Eclipse keyboard shortcuts</a:t>
            </a:r>
            <a:r>
              <a:rPr dirty="0" lang="en-US"/>
              <a:t> which doesn’t fit on any category but quite helpful and make life very easy while working in Eclipse.</a:t>
            </a:r>
          </a:p>
          <a:p>
            <a:r>
              <a:rPr dirty="0" lang="en-US" smtClean="0"/>
              <a:t>20</a:t>
            </a:r>
            <a:r>
              <a:rPr dirty="0" lang="en-US"/>
              <a:t>) </a:t>
            </a:r>
            <a:r>
              <a:rPr b="1" dirty="0" lang="en-US"/>
              <a:t>Ctrl + T</a:t>
            </a:r>
            <a:r>
              <a:rPr dirty="0" lang="en-US"/>
              <a:t> for toggling between super type and subtype</a:t>
            </a:r>
          </a:p>
          <a:p>
            <a:r>
              <a:rPr dirty="0" lang="en-US"/>
              <a:t>21) Go to other open editors: </a:t>
            </a:r>
            <a:r>
              <a:rPr b="1" dirty="0" lang="en-US"/>
              <a:t>Ctrl + E</a:t>
            </a:r>
            <a:r>
              <a:rPr dirty="0" lang="en-US"/>
              <a:t>.</a:t>
            </a:r>
          </a:p>
          <a:p>
            <a:r>
              <a:rPr dirty="0" lang="en-US"/>
              <a:t>22) Move to one problem (i.e.: error, warning) to the next (or previous) in a file:</a:t>
            </a:r>
            <a:r>
              <a:rPr b="1" dirty="0" lang="en-US"/>
              <a:t> Ctrl +. </a:t>
            </a:r>
            <a:r>
              <a:rPr dirty="0" lang="en-US"/>
              <a:t>For next, and Ctrl +, for previous problem</a:t>
            </a:r>
          </a:p>
          <a:p>
            <a:r>
              <a:rPr dirty="0" lang="en-US"/>
              <a:t>23) Hop back and forth through the files you have visited: </a:t>
            </a:r>
            <a:r>
              <a:rPr b="1" dirty="0" lang="en-US"/>
              <a:t>Alt + ← and Alt + →,</a:t>
            </a:r>
            <a:r>
              <a:rPr dirty="0" lang="en-US"/>
              <a:t> respectively.</a:t>
            </a:r>
          </a:p>
          <a:p>
            <a:r>
              <a:rPr dirty="0" lang="en-US"/>
              <a:t>25)</a:t>
            </a:r>
            <a:r>
              <a:rPr b="1" dirty="0" lang="en-US"/>
              <a:t> </a:t>
            </a:r>
            <a:r>
              <a:rPr b="1" dirty="0" lang="en-US" err="1"/>
              <a:t>CTRL+Shift+G</a:t>
            </a:r>
            <a:r>
              <a:rPr dirty="0" lang="en-US"/>
              <a:t>, which searches the workspace for references to the selected method or variable</a:t>
            </a:r>
          </a:p>
          <a:p>
            <a:r>
              <a:rPr dirty="0" lang="en-US"/>
              <a:t>26) </a:t>
            </a:r>
            <a:r>
              <a:rPr b="1" dirty="0" lang="en-US" err="1"/>
              <a:t>Ctrl+Shift+L</a:t>
            </a:r>
            <a:r>
              <a:rPr dirty="0" lang="en-US"/>
              <a:t> to view listing for all Eclipse keyboard shortcuts.</a:t>
            </a:r>
          </a:p>
          <a:p>
            <a:r>
              <a:rPr dirty="0" lang="en-US"/>
              <a:t>27) </a:t>
            </a:r>
            <a:r>
              <a:rPr b="1" dirty="0" lang="en-US"/>
              <a:t>Alt + Shift + j </a:t>
            </a:r>
            <a:r>
              <a:rPr dirty="0" lang="en-US"/>
              <a:t>to add </a:t>
            </a:r>
            <a:r>
              <a:rPr dirty="0" lang="en-US" err="1"/>
              <a:t>javadoc</a:t>
            </a:r>
            <a:r>
              <a:rPr dirty="0" lang="en-US"/>
              <a:t> at any place in java source file.</a:t>
            </a:r>
          </a:p>
          <a:p>
            <a:r>
              <a:rPr dirty="0" lang="en-US"/>
              <a:t>28)</a:t>
            </a:r>
            <a:r>
              <a:rPr b="1" dirty="0" lang="en-US"/>
              <a:t> CTRL+SHIFT+P </a:t>
            </a:r>
            <a:r>
              <a:rPr dirty="0" lang="en-US"/>
              <a:t>to find closing brace. Place the cursor at opening brace and use this.</a:t>
            </a:r>
          </a:p>
          <a:p>
            <a:r>
              <a:rPr dirty="0" lang="en-US"/>
              <a:t>29) </a:t>
            </a:r>
            <a:r>
              <a:rPr b="1" dirty="0" lang="en-US" err="1"/>
              <a:t>Alt+Shift+X</a:t>
            </a:r>
            <a:r>
              <a:rPr b="1" dirty="0" lang="en-US"/>
              <a:t>, Q </a:t>
            </a:r>
            <a:r>
              <a:rPr dirty="0" lang="en-US"/>
              <a:t>to run Ant build file using keyboard shortcuts in Eclipse.</a:t>
            </a:r>
          </a:p>
          <a:p>
            <a:r>
              <a:rPr dirty="0" lang="en-US"/>
              <a:t>30)</a:t>
            </a:r>
            <a:r>
              <a:rPr b="1" dirty="0" lang="en-US"/>
              <a:t> Ctrl + Shift +F</a:t>
            </a:r>
            <a:r>
              <a:rPr dirty="0" lang="en-US"/>
              <a:t> for </a:t>
            </a:r>
            <a:r>
              <a:rPr dirty="0" lang="en-US" err="1"/>
              <a:t>Autoformating</a:t>
            </a:r>
            <a:r>
              <a:rPr dirty="0" lang="en-US"/>
              <a:t>.</a:t>
            </a:r>
          </a:p>
          <a:p>
            <a:endParaRPr dirty="0" lang="en-US"/>
          </a:p>
        </p:txBody>
      </p:sp>
      <p:sp>
        <p:nvSpPr>
          <p:cNvPr id="104870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707" name="Title 1"/>
          <p:cNvSpPr>
            <a:spLocks noGrp="1"/>
          </p:cNvSpPr>
          <p:nvPr>
            <p:ph type="title"/>
          </p:nvPr>
        </p:nvSpPr>
        <p:spPr>
          <a:xfrm>
            <a:off x="457200" y="274638"/>
            <a:ext cx="8229600" cy="487362"/>
          </a:xfrm>
        </p:spPr>
        <p:txBody>
          <a:bodyPr>
            <a:normAutofit fontScale="90000"/>
          </a:bodyPr>
          <a:p>
            <a:r>
              <a:rPr dirty="0" lang="en-US" smtClean="0">
                <a:solidFill>
                  <a:srgbClr val="FF0000"/>
                </a:solidFill>
              </a:rPr>
              <a:t>Spring 16</a:t>
            </a:r>
            <a:endParaRPr dirty="0" lang="en-US">
              <a:solidFill>
                <a:srgbClr val="FF0000"/>
              </a:solidFill>
            </a:endParaRPr>
          </a:p>
        </p:txBody>
      </p:sp>
      <p:sp>
        <p:nvSpPr>
          <p:cNvPr id="1048708" name="Content Placeholder 2"/>
          <p:cNvSpPr>
            <a:spLocks noGrp="1"/>
          </p:cNvSpPr>
          <p:nvPr>
            <p:ph idx="1"/>
          </p:nvPr>
        </p:nvSpPr>
        <p:spPr>
          <a:xfrm>
            <a:off x="228600" y="914400"/>
            <a:ext cx="8763000" cy="5791200"/>
          </a:xfrm>
        </p:spPr>
        <p:txBody>
          <a:bodyPr>
            <a:normAutofit fontScale="92500" lnSpcReduction="20000"/>
          </a:bodyPr>
          <a:p>
            <a:r>
              <a:rPr dirty="0" lang="en-US" smtClean="0"/>
              <a:t>As we discussed in the above theory what are the problems we going to face using SDP.</a:t>
            </a:r>
          </a:p>
          <a:p>
            <a:r>
              <a:rPr dirty="0" lang="en-US" smtClean="0"/>
              <a:t>To overcome the above problem we have to use </a:t>
            </a:r>
            <a:r>
              <a:rPr dirty="0" lang="en-US" smtClean="0">
                <a:solidFill>
                  <a:srgbClr val="FF0000"/>
                </a:solidFill>
              </a:rPr>
              <a:t>Factory Design Pattern.</a:t>
            </a:r>
          </a:p>
          <a:p>
            <a:r>
              <a:rPr dirty="0" lang="en-US" smtClean="0">
                <a:solidFill>
                  <a:srgbClr val="FF0000"/>
                </a:solidFill>
              </a:rPr>
              <a:t>Factory Design Pattern: </a:t>
            </a:r>
          </a:p>
          <a:p>
            <a:pPr indent="0" marL="0">
              <a:buNone/>
            </a:pPr>
            <a:r>
              <a:rPr dirty="0" lang="en-US" smtClean="0">
                <a:solidFill>
                  <a:srgbClr val="FF0000"/>
                </a:solidFill>
              </a:rPr>
              <a:t>FDP use to remove the complexity while creating an Object of the respective class. It hide the complexity and it will allow to create an object without knowing the internal details of the class and respective belongings. </a:t>
            </a:r>
          </a:p>
          <a:p>
            <a:r>
              <a:rPr dirty="0" lang="en-US" smtClean="0"/>
              <a:t>As per the above examples we used Strategy Design Pattern, now we will use FDP to solve the problem.</a:t>
            </a:r>
          </a:p>
          <a:p>
            <a:pPr indent="0" marL="0">
              <a:buNone/>
            </a:pPr>
            <a:r>
              <a:rPr dirty="0" lang="en-US" smtClean="0"/>
              <a:t>Just create a class which can able to return the object of particular class.</a:t>
            </a:r>
          </a:p>
          <a:p>
            <a:pPr indent="0" marL="0">
              <a:buNone/>
            </a:pPr>
            <a:endParaRPr dirty="0" lang="en-US"/>
          </a:p>
        </p:txBody>
      </p:sp>
      <p:sp>
        <p:nvSpPr>
          <p:cNvPr id="1048709"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8710" name="Content Placeholder 2"/>
          <p:cNvSpPr>
            <a:spLocks noGrp="1"/>
          </p:cNvSpPr>
          <p:nvPr>
            <p:ph idx="1"/>
          </p:nvPr>
        </p:nvSpPr>
        <p:spPr>
          <a:xfrm>
            <a:off x="228600" y="152400"/>
            <a:ext cx="8610600" cy="6477000"/>
          </a:xfrm>
        </p:spPr>
        <p:txBody>
          <a:bodyPr>
            <a:normAutofit fontScale="92500" lnSpcReduction="20000"/>
          </a:bodyPr>
          <a:p>
            <a:r>
              <a:rPr dirty="0" lang="en-US" smtClean="0"/>
              <a:t>As per the above </a:t>
            </a:r>
            <a:r>
              <a:rPr dirty="0" lang="en-US" err="1" smtClean="0"/>
              <a:t>usecase</a:t>
            </a:r>
            <a:r>
              <a:rPr dirty="0" lang="en-US" smtClean="0"/>
              <a:t> we going to create Factory class.</a:t>
            </a:r>
          </a:p>
          <a:p>
            <a:pPr indent="0" marL="0">
              <a:buNone/>
            </a:pPr>
            <a:r>
              <a:rPr dirty="0" lang="en-US" smtClean="0">
                <a:solidFill>
                  <a:srgbClr val="FF0000"/>
                </a:solidFill>
              </a:rPr>
              <a:t>Class </a:t>
            </a:r>
            <a:r>
              <a:rPr dirty="0" lang="en-US" err="1" smtClean="0">
                <a:solidFill>
                  <a:srgbClr val="FF0000"/>
                </a:solidFill>
              </a:rPr>
              <a:t>FactoryMessageProducer</a:t>
            </a:r>
            <a:r>
              <a:rPr dirty="0" lang="en-US" smtClean="0">
                <a:solidFill>
                  <a:srgbClr val="FF0000"/>
                </a:solidFill>
              </a:rPr>
              <a:t>{</a:t>
            </a:r>
          </a:p>
          <a:p>
            <a:pPr indent="0" marL="0">
              <a:buNone/>
            </a:pPr>
            <a:r>
              <a:rPr dirty="0" lang="en-US" smtClean="0">
                <a:solidFill>
                  <a:srgbClr val="FF0000"/>
                </a:solidFill>
              </a:rPr>
              <a:t>	public static </a:t>
            </a:r>
            <a:r>
              <a:rPr dirty="0" lang="en-US" err="1" smtClean="0">
                <a:solidFill>
                  <a:srgbClr val="FF0000"/>
                </a:solidFill>
              </a:rPr>
              <a:t>IMessageProducer</a:t>
            </a:r>
            <a:r>
              <a:rPr dirty="0" lang="en-US" smtClean="0">
                <a:solidFill>
                  <a:srgbClr val="FF0000"/>
                </a:solidFill>
              </a:rPr>
              <a:t>  					</a:t>
            </a:r>
            <a:r>
              <a:rPr dirty="0" lang="en-US" err="1" smtClean="0">
                <a:solidFill>
                  <a:srgbClr val="FF0000"/>
                </a:solidFill>
              </a:rPr>
              <a:t>createMessageProducer</a:t>
            </a:r>
            <a:r>
              <a:rPr dirty="0" lang="en-US" smtClean="0">
                <a:solidFill>
                  <a:srgbClr val="FF0000"/>
                </a:solidFill>
              </a:rPr>
              <a:t>(String type){</a:t>
            </a:r>
          </a:p>
          <a:p>
            <a:pPr indent="0" marL="0">
              <a:buNone/>
            </a:pPr>
            <a:r>
              <a:rPr dirty="0" lang="en-US">
                <a:solidFill>
                  <a:srgbClr val="FF0000"/>
                </a:solidFill>
              </a:rPr>
              <a:t>	</a:t>
            </a:r>
            <a:r>
              <a:rPr dirty="0" lang="en-US" smtClean="0">
                <a:solidFill>
                  <a:srgbClr val="FF0000"/>
                </a:solidFill>
              </a:rPr>
              <a:t>	private </a:t>
            </a:r>
            <a:r>
              <a:rPr dirty="0" lang="en-US" err="1" smtClean="0">
                <a:solidFill>
                  <a:srgbClr val="FF0000"/>
                </a:solidFill>
              </a:rPr>
              <a:t>IMessageProducer</a:t>
            </a:r>
            <a:r>
              <a:rPr dirty="0" lang="en-US" smtClean="0">
                <a:solidFill>
                  <a:srgbClr val="FF0000"/>
                </a:solidFill>
              </a:rPr>
              <a:t> = null;</a:t>
            </a:r>
          </a:p>
          <a:p>
            <a:pPr indent="0" marL="0">
              <a:buNone/>
            </a:pPr>
            <a:r>
              <a:rPr dirty="0" lang="en-US">
                <a:solidFill>
                  <a:srgbClr val="FF0000"/>
                </a:solidFill>
              </a:rPr>
              <a:t>	</a:t>
            </a:r>
            <a:r>
              <a:rPr dirty="0" lang="en-US" smtClean="0">
                <a:solidFill>
                  <a:srgbClr val="FF0000"/>
                </a:solidFill>
              </a:rPr>
              <a:t>	if(</a:t>
            </a:r>
            <a:r>
              <a:rPr dirty="0" lang="en-US" err="1" smtClean="0">
                <a:solidFill>
                  <a:srgbClr val="FF0000"/>
                </a:solidFill>
              </a:rPr>
              <a:t>type.equals</a:t>
            </a:r>
            <a:r>
              <a:rPr dirty="0" lang="en-US" smtClean="0">
                <a:solidFill>
                  <a:srgbClr val="FF0000"/>
                </a:solidFill>
              </a:rPr>
              <a:t>(“html”))</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IMessageProducer</a:t>
            </a:r>
            <a:r>
              <a:rPr dirty="0" lang="en-US" smtClean="0">
                <a:solidFill>
                  <a:srgbClr val="FF0000"/>
                </a:solidFill>
              </a:rPr>
              <a:t> = new 					</a:t>
            </a:r>
            <a:r>
              <a:rPr dirty="0" lang="en-US" err="1" smtClean="0">
                <a:solidFill>
                  <a:srgbClr val="FF0000"/>
                </a:solidFill>
              </a:rPr>
              <a:t>HTMLMessageProducer</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	else if(</a:t>
            </a:r>
            <a:r>
              <a:rPr dirty="0" lang="en-US" err="1" smtClean="0">
                <a:solidFill>
                  <a:srgbClr val="FF0000"/>
                </a:solidFill>
              </a:rPr>
              <a:t>type.equals</a:t>
            </a:r>
            <a:r>
              <a:rPr dirty="0" lang="en-US" smtClean="0">
                <a:solidFill>
                  <a:srgbClr val="FF0000"/>
                </a:solidFill>
              </a:rPr>
              <a:t>(“pdf”))</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IMessageProducer</a:t>
            </a:r>
            <a:r>
              <a:rPr dirty="0" lang="en-US" smtClean="0">
                <a:solidFill>
                  <a:srgbClr val="FF0000"/>
                </a:solidFill>
              </a:rPr>
              <a:t> </a:t>
            </a:r>
            <a:r>
              <a:rPr dirty="0" lang="en-US">
                <a:solidFill>
                  <a:srgbClr val="FF0000"/>
                </a:solidFill>
              </a:rPr>
              <a:t>= new </a:t>
            </a:r>
            <a:endParaRPr dirty="0" lang="en-US" smtClean="0">
              <a:solidFill>
                <a:srgbClr val="FF0000"/>
              </a:solidFill>
            </a:endParaRPr>
          </a:p>
          <a:p>
            <a:pPr indent="0" marL="0">
              <a:buNone/>
            </a:pPr>
            <a:r>
              <a:rPr dirty="0" lang="en-US" smtClean="0">
                <a:solidFill>
                  <a:srgbClr val="FF0000"/>
                </a:solidFill>
              </a:rPr>
              <a:t>		</a:t>
            </a:r>
            <a:r>
              <a:rPr dirty="0" lang="en-US" err="1" smtClean="0">
                <a:solidFill>
                  <a:srgbClr val="FF0000"/>
                </a:solidFill>
              </a:rPr>
              <a:t>PDFMessageProducer</a:t>
            </a:r>
            <a:r>
              <a:rPr dirty="0" lang="en-US" smtClean="0">
                <a:solidFill>
                  <a:srgbClr val="FF0000"/>
                </a:solidFill>
              </a:rPr>
              <a:t>();</a:t>
            </a:r>
          </a:p>
          <a:p>
            <a:pPr indent="0" marL="0">
              <a:buNone/>
            </a:pPr>
            <a:r>
              <a:rPr dirty="0" lang="en-US">
                <a:solidFill>
                  <a:srgbClr val="FF0000"/>
                </a:solidFill>
              </a:rPr>
              <a:t>	</a:t>
            </a:r>
            <a:r>
              <a:rPr dirty="0" lang="en-US" smtClean="0"/>
              <a:t>return </a:t>
            </a:r>
            <a:r>
              <a:rPr dirty="0" lang="en-US" err="1" smtClean="0"/>
              <a:t>IMessageProducer</a:t>
            </a:r>
            <a:r>
              <a:rPr dirty="0" lang="en-US" smtClean="0"/>
              <a:t>;</a:t>
            </a:r>
          </a:p>
          <a:p>
            <a:pPr indent="0" marL="0">
              <a:buNone/>
            </a:pPr>
            <a:r>
              <a:rPr dirty="0" lang="en-US" smtClean="0">
                <a:solidFill>
                  <a:srgbClr val="FF0000"/>
                </a:solidFill>
              </a:rPr>
              <a:t>}</a:t>
            </a:r>
          </a:p>
          <a:p>
            <a:endParaRPr dirty="0" lang="en-US"/>
          </a:p>
        </p:txBody>
      </p:sp>
      <p:sp>
        <p:nvSpPr>
          <p:cNvPr id="104871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8712" name="Content Placeholder 2"/>
          <p:cNvSpPr>
            <a:spLocks noGrp="1"/>
          </p:cNvSpPr>
          <p:nvPr>
            <p:ph idx="1"/>
          </p:nvPr>
        </p:nvSpPr>
        <p:spPr>
          <a:xfrm>
            <a:off x="228600" y="228600"/>
            <a:ext cx="8763000" cy="6324600"/>
          </a:xfrm>
          <a:blipFill rotWithShape="1" dpi="0">
            <a:blip xmlns:r="http://schemas.openxmlformats.org/officeDocument/2006/relationships" r:embed="rId1"/>
            <a:srcRect/>
            <a:stretch>
              <a:fillRect r="-96000" b="-80000"/>
            </a:stretch>
          </a:blipFill>
        </p:spPr>
        <p:txBody>
          <a:bodyPr/>
          <a:p>
            <a:pPr indent="0" marL="0">
              <a:buNone/>
            </a:pPr>
            <a:r>
              <a:rPr dirty="0" lang="en-US" smtClean="0"/>
              <a:t>.</a:t>
            </a:r>
            <a:endParaRPr dirty="0" lang="en-US"/>
          </a:p>
        </p:txBody>
      </p:sp>
      <p:sp>
        <p:nvSpPr>
          <p:cNvPr id="1048713"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8714" name="Content Placeholder 2"/>
          <p:cNvSpPr>
            <a:spLocks noGrp="1"/>
          </p:cNvSpPr>
          <p:nvPr>
            <p:ph idx="1"/>
          </p:nvPr>
        </p:nvSpPr>
        <p:spPr>
          <a:xfrm>
            <a:off x="228600" y="152400"/>
            <a:ext cx="8458200" cy="6477000"/>
          </a:xfrm>
          <a:blipFill rotWithShape="1" dpi="0">
            <a:blip xmlns:r="http://schemas.openxmlformats.org/officeDocument/2006/relationships" r:embed="rId1">
              <a:alphaModFix amt="99000"/>
            </a:blip>
            <a:srcRect/>
            <a:stretch>
              <a:fillRect b="-7000"/>
            </a:stretch>
          </a:blipFill>
        </p:spPr>
        <p:txBody>
          <a:bodyPr/>
          <a:p>
            <a:pPr indent="0" marL="0">
              <a:buNone/>
            </a:pPr>
            <a:r>
              <a:rPr dirty="0" lang="en-US" smtClean="0"/>
              <a:t>.</a:t>
            </a:r>
            <a:endParaRPr dirty="0" lang="en-US"/>
          </a:p>
        </p:txBody>
      </p:sp>
      <p:sp>
        <p:nvSpPr>
          <p:cNvPr id="104871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8716" name="Content Placeholder 2"/>
          <p:cNvSpPr>
            <a:spLocks noGrp="1"/>
          </p:cNvSpPr>
          <p:nvPr>
            <p:ph idx="1"/>
          </p:nvPr>
        </p:nvSpPr>
        <p:spPr>
          <a:xfrm>
            <a:off x="457200" y="304800"/>
            <a:ext cx="8229600" cy="5821363"/>
          </a:xfrm>
        </p:spPr>
        <p:txBody>
          <a:bodyPr>
            <a:normAutofit fontScale="62500" lnSpcReduction="20000"/>
          </a:bodyPr>
          <a:p>
            <a:r>
              <a:rPr dirty="0" lang="en-US" smtClean="0"/>
              <a:t>Factory class contains static method only </a:t>
            </a:r>
            <a:r>
              <a:rPr dirty="0" lang="en-US" err="1" smtClean="0"/>
              <a:t>B’z</a:t>
            </a:r>
            <a:r>
              <a:rPr dirty="0" lang="en-US" smtClean="0"/>
              <a:t> there is no need to create an object for Factory classes.</a:t>
            </a:r>
          </a:p>
          <a:p>
            <a:r>
              <a:rPr dirty="0" lang="en-US" smtClean="0"/>
              <a:t>We never use any attributes in factory class so Object is not required.</a:t>
            </a:r>
          </a:p>
          <a:p>
            <a:r>
              <a:rPr dirty="0" lang="en-US" smtClean="0"/>
              <a:t>Example</a:t>
            </a:r>
          </a:p>
          <a:p>
            <a:pPr indent="0" marL="0">
              <a:buNone/>
            </a:pPr>
            <a:r>
              <a:rPr dirty="0" lang="en-US" smtClean="0">
                <a:solidFill>
                  <a:srgbClr val="FF0000"/>
                </a:solidFill>
              </a:rPr>
              <a:t>Class A{	</a:t>
            </a:r>
          </a:p>
          <a:p>
            <a:pPr indent="0" marL="0">
              <a:buNone/>
            </a:pPr>
            <a:r>
              <a:rPr dirty="0" lang="en-US" smtClean="0">
                <a:solidFill>
                  <a:srgbClr val="FF0000"/>
                </a:solidFill>
              </a:rPr>
              <a:t>//</a:t>
            </a:r>
            <a:r>
              <a:rPr dirty="0" lang="en-US">
                <a:solidFill>
                  <a:srgbClr val="FF0000"/>
                </a:solidFill>
              </a:rPr>
              <a:t>	</a:t>
            </a:r>
            <a:r>
              <a:rPr dirty="0" lang="en-US" err="1" smtClean="0">
                <a:solidFill>
                  <a:srgbClr val="FF0000"/>
                </a:solidFill>
              </a:rPr>
              <a:t>int</a:t>
            </a:r>
            <a:r>
              <a:rPr dirty="0" lang="en-US" smtClean="0">
                <a:solidFill>
                  <a:srgbClr val="FF0000"/>
                </a:solidFill>
              </a:rPr>
              <a:t> </a:t>
            </a:r>
            <a:r>
              <a:rPr dirty="0" lang="en-US" err="1" smtClean="0">
                <a:solidFill>
                  <a:srgbClr val="FF0000"/>
                </a:solidFill>
              </a:rPr>
              <a:t>i</a:t>
            </a:r>
            <a:r>
              <a:rPr dirty="0" lang="en-US" smtClean="0">
                <a:solidFill>
                  <a:srgbClr val="FF0000"/>
                </a:solidFill>
              </a:rPr>
              <a:t>=10;</a:t>
            </a:r>
          </a:p>
          <a:p>
            <a:pPr indent="0" marL="0">
              <a:buNone/>
            </a:pPr>
            <a:r>
              <a:rPr dirty="0" lang="en-US">
                <a:solidFill>
                  <a:srgbClr val="FF0000"/>
                </a:solidFill>
              </a:rPr>
              <a:t>	</a:t>
            </a:r>
            <a:r>
              <a:rPr dirty="0" lang="en-US" smtClean="0">
                <a:solidFill>
                  <a:srgbClr val="FF0000"/>
                </a:solidFill>
              </a:rPr>
              <a:t>public static void m1(){}</a:t>
            </a:r>
          </a:p>
          <a:p>
            <a:pPr indent="0" marL="0">
              <a:buNone/>
            </a:pPr>
            <a:r>
              <a:rPr dirty="0" lang="en-US" smtClean="0">
                <a:solidFill>
                  <a:srgbClr val="FF0000"/>
                </a:solidFill>
              </a:rPr>
              <a:t>}</a:t>
            </a:r>
          </a:p>
          <a:p>
            <a:pPr indent="0" marL="0">
              <a:buNone/>
            </a:pPr>
            <a:r>
              <a:rPr dirty="0" lang="en-US" smtClean="0">
                <a:solidFill>
                  <a:srgbClr val="FF0000"/>
                </a:solidFill>
              </a:rPr>
              <a:t>A </a:t>
            </a:r>
            <a:r>
              <a:rPr dirty="0" lang="en-US" err="1" smtClean="0">
                <a:solidFill>
                  <a:srgbClr val="FF0000"/>
                </a:solidFill>
              </a:rPr>
              <a:t>a</a:t>
            </a:r>
            <a:r>
              <a:rPr dirty="0" lang="en-US" smtClean="0">
                <a:solidFill>
                  <a:srgbClr val="FF0000"/>
                </a:solidFill>
              </a:rPr>
              <a:t> = new A();</a:t>
            </a:r>
          </a:p>
          <a:p>
            <a:pPr indent="0" marL="0">
              <a:buNone/>
            </a:pPr>
            <a:r>
              <a:rPr dirty="0" lang="en-US" smtClean="0"/>
              <a:t>Here object ‘a’ contains attribute ‘I’ but not m1() methods </a:t>
            </a:r>
            <a:r>
              <a:rPr dirty="0" lang="en-US" err="1" smtClean="0"/>
              <a:t>B’z</a:t>
            </a:r>
            <a:r>
              <a:rPr dirty="0" lang="en-US" smtClean="0"/>
              <a:t> m1() methods for all the objects which are created in to the class. So it is not possible to place method into every object.</a:t>
            </a:r>
          </a:p>
          <a:p>
            <a:pPr indent="0" marL="0">
              <a:buNone/>
            </a:pPr>
            <a:endParaRPr dirty="0" lang="en-US"/>
          </a:p>
          <a:p>
            <a:pPr indent="0" marL="0">
              <a:buNone/>
            </a:pPr>
            <a:r>
              <a:rPr dirty="0" lang="en-US" smtClean="0"/>
              <a:t>To access m1() method there is no need to create an object with class name we can access it. Make that method static and access by using class name.</a:t>
            </a:r>
          </a:p>
          <a:p>
            <a:pPr indent="0" marL="0">
              <a:buNone/>
            </a:pPr>
            <a:r>
              <a:rPr dirty="0" lang="en-US"/>
              <a:t>	</a:t>
            </a:r>
            <a:r>
              <a:rPr dirty="0" lang="en-US" smtClean="0">
                <a:solidFill>
                  <a:srgbClr val="FF0000"/>
                </a:solidFill>
              </a:rPr>
              <a:t>A.m1();</a:t>
            </a:r>
          </a:p>
          <a:p>
            <a:r>
              <a:rPr dirty="0" lang="en-US" smtClean="0"/>
              <a:t>To get more examples just see the spring folder.</a:t>
            </a:r>
            <a:endParaRPr dirty="0" lang="en-US"/>
          </a:p>
        </p:txBody>
      </p:sp>
      <p:sp>
        <p:nvSpPr>
          <p:cNvPr id="104871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8718" name="Title 1"/>
          <p:cNvSpPr>
            <a:spLocks noGrp="1"/>
          </p:cNvSpPr>
          <p:nvPr>
            <p:ph type="title"/>
          </p:nvPr>
        </p:nvSpPr>
        <p:spPr>
          <a:xfrm>
            <a:off x="457200" y="274638"/>
            <a:ext cx="8229600" cy="639762"/>
          </a:xfrm>
        </p:spPr>
        <p:txBody>
          <a:bodyPr>
            <a:normAutofit fontScale="90000"/>
          </a:bodyPr>
          <a:p>
            <a:r>
              <a:rPr dirty="0" lang="en-US" smtClean="0">
                <a:solidFill>
                  <a:srgbClr val="FF0000"/>
                </a:solidFill>
              </a:rPr>
              <a:t>Spring 17</a:t>
            </a:r>
            <a:endParaRPr dirty="0" lang="en-US">
              <a:solidFill>
                <a:srgbClr val="FF0000"/>
              </a:solidFill>
            </a:endParaRPr>
          </a:p>
        </p:txBody>
      </p:sp>
      <p:sp>
        <p:nvSpPr>
          <p:cNvPr id="1048719" name="Content Placeholder 2"/>
          <p:cNvSpPr>
            <a:spLocks noGrp="1"/>
          </p:cNvSpPr>
          <p:nvPr>
            <p:ph idx="1"/>
          </p:nvPr>
        </p:nvSpPr>
        <p:spPr>
          <a:xfrm>
            <a:off x="228600" y="1066800"/>
            <a:ext cx="8763000" cy="5638800"/>
          </a:xfrm>
        </p:spPr>
        <p:txBody>
          <a:bodyPr>
            <a:normAutofit fontScale="70000" lnSpcReduction="20000"/>
          </a:bodyPr>
          <a:p>
            <a:r>
              <a:rPr dirty="0" lang="en-US" smtClean="0"/>
              <a:t>As we used factory class for making our classes completely loosely coupled but physically we solved it but still logically we have to provide the type of requirement to create an object of the particular class .</a:t>
            </a:r>
          </a:p>
          <a:p>
            <a:r>
              <a:rPr dirty="0" lang="en-US" smtClean="0"/>
              <a:t>We are using </a:t>
            </a:r>
          </a:p>
          <a:p>
            <a:r>
              <a:rPr dirty="0" sz="2400" lang="en-US" err="1" smtClean="0">
                <a:solidFill>
                  <a:srgbClr val="FF0000"/>
                </a:solidFill>
              </a:rPr>
              <a:t>Messageproducer</a:t>
            </a:r>
            <a:r>
              <a:rPr dirty="0" sz="2400" lang="en-US" smtClean="0">
                <a:solidFill>
                  <a:srgbClr val="FF0000"/>
                </a:solidFill>
              </a:rPr>
              <a:t> = </a:t>
            </a:r>
            <a:r>
              <a:rPr dirty="0" sz="2400" lang="en-US" err="1" smtClean="0">
                <a:solidFill>
                  <a:srgbClr val="FF0000"/>
                </a:solidFill>
              </a:rPr>
              <a:t>FactoryMessageProducer.createMessageProducer</a:t>
            </a:r>
            <a:r>
              <a:rPr dirty="0" lang="en-US" smtClean="0">
                <a:solidFill>
                  <a:srgbClr val="FF0000"/>
                </a:solidFill>
              </a:rPr>
              <a:t>(“html”);</a:t>
            </a:r>
          </a:p>
          <a:p>
            <a:r>
              <a:rPr dirty="0" lang="en-US" smtClean="0"/>
              <a:t>If we want </a:t>
            </a:r>
            <a:r>
              <a:rPr dirty="0" lang="en-US" err="1" smtClean="0"/>
              <a:t>PDFMessageProducer</a:t>
            </a:r>
            <a:r>
              <a:rPr dirty="0" lang="en-US" smtClean="0"/>
              <a:t> then we have to manually change the logic.</a:t>
            </a:r>
          </a:p>
          <a:p>
            <a:r>
              <a:rPr dirty="0" lang="en-US" smtClean="0"/>
              <a:t>Here we are asking to other person to create an object of concern class but we have to tell him which class object he has to create by passing logical name of the class this concept called as </a:t>
            </a:r>
            <a:r>
              <a:rPr dirty="0" lang="en-US" smtClean="0">
                <a:solidFill>
                  <a:srgbClr val="FF0000"/>
                </a:solidFill>
              </a:rPr>
              <a:t>Dependency pulling.</a:t>
            </a:r>
          </a:p>
          <a:p>
            <a:r>
              <a:rPr dirty="0" lang="en-US" smtClean="0"/>
              <a:t>We approaching to factory class to create an object of particular class and return to the main class called as Dependency pulling.</a:t>
            </a:r>
          </a:p>
          <a:p>
            <a:r>
              <a:rPr dirty="0" lang="en-US" smtClean="0"/>
              <a:t>We can solve this problem, don’t create any object, even don’t ask any one to create an object, whoever want the object let them to create an object and set to our class . Just provide one proven to get the object from other class.</a:t>
            </a:r>
          </a:p>
          <a:p>
            <a:r>
              <a:rPr dirty="0" lang="en-US" smtClean="0"/>
              <a:t>Lets see in the below example</a:t>
            </a:r>
          </a:p>
        </p:txBody>
      </p:sp>
      <p:sp>
        <p:nvSpPr>
          <p:cNvPr id="104872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8721" name="Content Placeholder 2"/>
          <p:cNvSpPr>
            <a:spLocks noGrp="1"/>
          </p:cNvSpPr>
          <p:nvPr>
            <p:ph idx="1"/>
          </p:nvPr>
        </p:nvSpPr>
        <p:spPr>
          <a:xfrm>
            <a:off x="152400" y="76200"/>
            <a:ext cx="8839200" cy="6781800"/>
          </a:xfrm>
          <a:blipFill rotWithShape="1" dpi="0">
            <a:blip xmlns:r="http://schemas.openxmlformats.org/officeDocument/2006/relationships" r:embed="rId1"/>
            <a:srcRect/>
            <a:stretch>
              <a:fillRect t="-2000" r="-6000" b="-12000"/>
            </a:stretch>
          </a:blipFill>
        </p:spPr>
        <p:txBody>
          <a:bodyPr/>
          <a:p>
            <a:pPr indent="0" marL="0">
              <a:buNone/>
            </a:pPr>
            <a:r>
              <a:rPr dirty="0" lang="en-US" smtClean="0"/>
              <a:t>.</a:t>
            </a:r>
            <a:endParaRPr dirty="0" lang="en-US"/>
          </a:p>
        </p:txBody>
      </p:sp>
      <p:cxnSp>
        <p:nvCxnSpPr>
          <p:cNvPr id="3145731" name="Straight Arrow Connector 6"/>
          <p:cNvCxnSpPr>
            <a:cxnSpLocks/>
          </p:cNvCxnSpPr>
          <p:nvPr/>
        </p:nvCxnSpPr>
        <p:spPr>
          <a:xfrm flipH="1">
            <a:off x="2514600" y="3810000"/>
            <a:ext cx="228600" cy="304800"/>
          </a:xfrm>
          <a:prstGeom prst="straightConnector1"/>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872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610" name="Title 1"/>
          <p:cNvSpPr>
            <a:spLocks noGrp="1"/>
          </p:cNvSpPr>
          <p:nvPr>
            <p:ph type="title"/>
          </p:nvPr>
        </p:nvSpPr>
        <p:spPr/>
        <p:txBody>
          <a:bodyPr/>
          <a:p>
            <a:r>
              <a:rPr dirty="0" lang="en-US" smtClean="0">
                <a:solidFill>
                  <a:srgbClr val="FF0000"/>
                </a:solidFill>
              </a:rPr>
              <a:t>Spring 3 class </a:t>
            </a:r>
            <a:endParaRPr dirty="0" lang="en-US">
              <a:solidFill>
                <a:srgbClr val="FF0000"/>
              </a:solidFill>
            </a:endParaRPr>
          </a:p>
        </p:txBody>
      </p:sp>
      <p:sp>
        <p:nvSpPr>
          <p:cNvPr id="1048611" name="Content Placeholder 2"/>
          <p:cNvSpPr>
            <a:spLocks noGrp="1"/>
          </p:cNvSpPr>
          <p:nvPr>
            <p:ph idx="1"/>
          </p:nvPr>
        </p:nvSpPr>
        <p:spPr/>
        <p:txBody>
          <a:bodyPr>
            <a:normAutofit fontScale="92500" lnSpcReduction="20000"/>
          </a:bodyPr>
          <a:p>
            <a:r>
              <a:rPr dirty="0" lang="en-US" smtClean="0">
                <a:solidFill>
                  <a:srgbClr val="FF0000"/>
                </a:solidFill>
              </a:rPr>
              <a:t>Spring Framework:</a:t>
            </a:r>
            <a:endParaRPr dirty="0" lang="en-US" smtClean="0"/>
          </a:p>
          <a:p>
            <a:r>
              <a:rPr dirty="0" lang="en-US" smtClean="0"/>
              <a:t>It is the Framework which provide end-to-end application development.</a:t>
            </a:r>
          </a:p>
          <a:p>
            <a:r>
              <a:rPr dirty="0" lang="en-US" smtClean="0"/>
              <a:t>SF is the very big Frameworks which can support multiple kinds of application.</a:t>
            </a:r>
          </a:p>
          <a:p>
            <a:r>
              <a:rPr dirty="0" lang="en-US" smtClean="0"/>
              <a:t>We can develop core app, web app, RMI app, distributed app,..</a:t>
            </a:r>
            <a:r>
              <a:rPr dirty="0" lang="en-US" err="1" smtClean="0"/>
              <a:t>etc</a:t>
            </a:r>
            <a:r>
              <a:rPr dirty="0" lang="en-US" smtClean="0"/>
              <a:t>.</a:t>
            </a:r>
          </a:p>
          <a:p>
            <a:r>
              <a:rPr dirty="0" lang="en-US" smtClean="0"/>
              <a:t>SF is the Super Framework it is also called as Frameworks of Framework.</a:t>
            </a:r>
          </a:p>
          <a:p>
            <a:r>
              <a:rPr dirty="0" lang="en-US" smtClean="0"/>
              <a:t>It provides boiler plat logic.</a:t>
            </a:r>
          </a:p>
          <a:p>
            <a:pPr indent="0" marL="0">
              <a:buNone/>
            </a:pPr>
            <a:endParaRPr dirty="0" lang="en-US" smtClean="0"/>
          </a:p>
          <a:p>
            <a:endParaRPr dirty="0" lang="en-US" smtClean="0"/>
          </a:p>
          <a:p>
            <a:endParaRPr dirty="0" lang="en-US" smtClean="0">
              <a:solidFill>
                <a:srgbClr val="FF0000"/>
              </a:solidFill>
            </a:endParaRPr>
          </a:p>
          <a:p>
            <a:endParaRPr dirty="0" lang="en-US" smtClean="0">
              <a:solidFill>
                <a:srgbClr val="FF0000"/>
              </a:solidFill>
            </a:endParaRPr>
          </a:p>
          <a:p>
            <a:pPr indent="0" marL="0">
              <a:buNone/>
            </a:pPr>
            <a:endParaRPr dirty="0" lang="en-US"/>
          </a:p>
        </p:txBody>
      </p:sp>
      <p:sp>
        <p:nvSpPr>
          <p:cNvPr id="104861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8723" name="Content Placeholder 2"/>
          <p:cNvSpPr>
            <a:spLocks noGrp="1"/>
          </p:cNvSpPr>
          <p:nvPr>
            <p:ph idx="1"/>
          </p:nvPr>
        </p:nvSpPr>
        <p:spPr>
          <a:xfrm>
            <a:off x="228600" y="152400"/>
            <a:ext cx="8686800" cy="6477000"/>
          </a:xfrm>
        </p:spPr>
        <p:txBody>
          <a:bodyPr/>
          <a:p>
            <a:r>
              <a:rPr dirty="0" lang="en-US" err="1" smtClean="0"/>
              <a:t>SPTest</a:t>
            </a:r>
            <a:r>
              <a:rPr dirty="0" lang="en-US" smtClean="0"/>
              <a:t> class is going to take an object from concern </a:t>
            </a:r>
            <a:r>
              <a:rPr dirty="0" lang="en-US" err="1" smtClean="0"/>
              <a:t>MessageProducer</a:t>
            </a:r>
            <a:r>
              <a:rPr dirty="0" lang="en-US" smtClean="0"/>
              <a:t> and he is passing that object to the </a:t>
            </a:r>
            <a:r>
              <a:rPr dirty="0" lang="en-US" err="1" smtClean="0"/>
              <a:t>MessageWriter</a:t>
            </a:r>
            <a:r>
              <a:rPr dirty="0" lang="en-US" smtClean="0"/>
              <a:t>, but the problem is if </a:t>
            </a:r>
            <a:r>
              <a:rPr dirty="0" lang="en-US" err="1" smtClean="0"/>
              <a:t>SPTest</a:t>
            </a:r>
            <a:r>
              <a:rPr dirty="0" lang="en-US" smtClean="0"/>
              <a:t> want pdf, after that html, xml then </a:t>
            </a:r>
            <a:r>
              <a:rPr dirty="0" lang="en-US" err="1" smtClean="0"/>
              <a:t>SPTest</a:t>
            </a:r>
            <a:r>
              <a:rPr dirty="0" lang="en-US" smtClean="0"/>
              <a:t> has to change there logic to get particular object.</a:t>
            </a:r>
          </a:p>
          <a:p>
            <a:r>
              <a:rPr dirty="0" lang="en-US" err="1" smtClean="0"/>
              <a:t>SPTest</a:t>
            </a:r>
            <a:r>
              <a:rPr dirty="0" lang="en-US" smtClean="0"/>
              <a:t> has to pass which </a:t>
            </a:r>
            <a:r>
              <a:rPr dirty="0" lang="en-US" err="1" smtClean="0"/>
              <a:t>MassageProducer</a:t>
            </a:r>
            <a:r>
              <a:rPr dirty="0" lang="en-US" smtClean="0"/>
              <a:t> he want. He has to pass the type of producer. means still some amount of coupling is there.</a:t>
            </a:r>
          </a:p>
          <a:p>
            <a:r>
              <a:rPr dirty="0" lang="en-US" smtClean="0"/>
              <a:t>We are unable to make our classes completely loosely coupled even by using </a:t>
            </a:r>
            <a:r>
              <a:rPr dirty="0" lang="en-US" err="1" smtClean="0"/>
              <a:t>SPTest</a:t>
            </a:r>
            <a:r>
              <a:rPr dirty="0" lang="en-US" smtClean="0"/>
              <a:t> class. Still there is some amount of coupling is there.</a:t>
            </a:r>
          </a:p>
          <a:p>
            <a:endParaRPr dirty="0" lang="en-US"/>
          </a:p>
        </p:txBody>
      </p:sp>
      <p:sp>
        <p:nvSpPr>
          <p:cNvPr id="104872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8725" name="Title 1"/>
          <p:cNvSpPr>
            <a:spLocks noGrp="1"/>
          </p:cNvSpPr>
          <p:nvPr>
            <p:ph type="title"/>
          </p:nvPr>
        </p:nvSpPr>
        <p:spPr>
          <a:xfrm>
            <a:off x="457200" y="274638"/>
            <a:ext cx="8229600" cy="563562"/>
          </a:xfrm>
        </p:spPr>
        <p:txBody>
          <a:bodyPr>
            <a:normAutofit fontScale="90000"/>
          </a:bodyPr>
          <a:p>
            <a:r>
              <a:rPr dirty="0" lang="en-US" smtClean="0">
                <a:solidFill>
                  <a:srgbClr val="FF0000"/>
                </a:solidFill>
              </a:rPr>
              <a:t>Spring 18 and 19</a:t>
            </a:r>
            <a:endParaRPr dirty="0" lang="en-US">
              <a:solidFill>
                <a:srgbClr val="FF0000"/>
              </a:solidFill>
            </a:endParaRPr>
          </a:p>
        </p:txBody>
      </p:sp>
      <p:sp>
        <p:nvSpPr>
          <p:cNvPr id="1048726" name="Content Placeholder 2"/>
          <p:cNvSpPr>
            <a:spLocks noGrp="1"/>
          </p:cNvSpPr>
          <p:nvPr>
            <p:ph idx="1"/>
          </p:nvPr>
        </p:nvSpPr>
        <p:spPr>
          <a:xfrm>
            <a:off x="152400" y="914400"/>
            <a:ext cx="8839200" cy="5791200"/>
          </a:xfrm>
        </p:spPr>
        <p:txBody>
          <a:bodyPr>
            <a:normAutofit fontScale="77500" lnSpcReduction="20000"/>
          </a:bodyPr>
          <a:p>
            <a:r>
              <a:rPr dirty="0" lang="en-US" smtClean="0"/>
              <a:t>As we discussed above </a:t>
            </a:r>
            <a:r>
              <a:rPr dirty="0" lang="en-US" err="1" smtClean="0"/>
              <a:t>SPTest</a:t>
            </a:r>
            <a:r>
              <a:rPr dirty="0" lang="en-US" smtClean="0"/>
              <a:t> also having problem. To make our application completely loosely coupled we have to use properties file. If we use properties then there is no need to create an object in classes just read the class name from the properties file and create an object.</a:t>
            </a:r>
          </a:p>
          <a:p>
            <a:r>
              <a:rPr dirty="0" lang="en-US" smtClean="0"/>
              <a:t>Properties file is the collection class which going to store character based data in the form for key and value.</a:t>
            </a:r>
          </a:p>
          <a:p>
            <a:r>
              <a:rPr dirty="0" lang="en-US" smtClean="0"/>
              <a:t>Kay represent the identity of the value.</a:t>
            </a:r>
          </a:p>
          <a:p>
            <a:r>
              <a:rPr dirty="0" lang="en-US" smtClean="0"/>
              <a:t>Properties is a Map type class </a:t>
            </a:r>
            <a:r>
              <a:rPr dirty="0" lang="en-US" err="1" smtClean="0"/>
              <a:t>B’z</a:t>
            </a:r>
            <a:r>
              <a:rPr dirty="0" lang="en-US" smtClean="0"/>
              <a:t> it going to store data in the form of key and values.</a:t>
            </a:r>
          </a:p>
          <a:p>
            <a:pPr indent="0" marL="0">
              <a:buNone/>
            </a:pPr>
            <a:r>
              <a:rPr dirty="0" lang="en-US" smtClean="0"/>
              <a:t>For example:</a:t>
            </a:r>
          </a:p>
          <a:p>
            <a:pPr indent="0" marL="0">
              <a:buNone/>
            </a:pPr>
            <a:r>
              <a:rPr dirty="0" lang="en-US" smtClean="0"/>
              <a:t>Name=</a:t>
            </a:r>
            <a:r>
              <a:rPr dirty="0" lang="en-US" err="1" smtClean="0"/>
              <a:t>com.sp.sachin_gaikwad</a:t>
            </a:r>
            <a:endParaRPr dirty="0" lang="en-US" smtClean="0"/>
          </a:p>
          <a:p>
            <a:pPr indent="0" marL="0">
              <a:buNone/>
            </a:pPr>
            <a:r>
              <a:rPr dirty="0" lang="en-US" smtClean="0"/>
              <a:t>Mob=8125060647</a:t>
            </a:r>
          </a:p>
          <a:p>
            <a:pPr indent="0" marL="0">
              <a:buNone/>
            </a:pPr>
            <a:r>
              <a:rPr dirty="0" lang="en-US"/>
              <a:t>	</a:t>
            </a:r>
            <a:r>
              <a:rPr dirty="0" lang="en-US" smtClean="0"/>
              <a:t>Here  Name and Mob represent the key and ‘=‘ is the separator which split the key and value. ‘</a:t>
            </a:r>
            <a:r>
              <a:rPr dirty="0" lang="en-US" err="1" smtClean="0"/>
              <a:t>com.sp.sachin_gaikwad</a:t>
            </a:r>
            <a:r>
              <a:rPr dirty="0" lang="en-US" smtClean="0"/>
              <a:t> and 8125060647 are the values.</a:t>
            </a:r>
          </a:p>
          <a:p>
            <a:pPr indent="0" marL="0">
              <a:buNone/>
            </a:pPr>
            <a:endParaRPr dirty="0" lang="en-US"/>
          </a:p>
        </p:txBody>
      </p:sp>
      <p:sp>
        <p:nvSpPr>
          <p:cNvPr id="104872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8728" name="Content Placeholder 2"/>
          <p:cNvSpPr>
            <a:spLocks noGrp="1"/>
          </p:cNvSpPr>
          <p:nvPr>
            <p:ph idx="1"/>
          </p:nvPr>
        </p:nvSpPr>
        <p:spPr>
          <a:xfrm>
            <a:off x="228600" y="304800"/>
            <a:ext cx="8686800" cy="6400800"/>
          </a:xfrm>
        </p:spPr>
        <p:txBody>
          <a:bodyPr>
            <a:normAutofit fontScale="77500" lnSpcReduction="20000"/>
          </a:bodyPr>
          <a:p>
            <a:r>
              <a:rPr dirty="0" lang="en-US" smtClean="0"/>
              <a:t>There is some sort of procedure to create a properties file and read a file and use it.</a:t>
            </a:r>
          </a:p>
          <a:p>
            <a:r>
              <a:rPr dirty="0" lang="en-US" smtClean="0"/>
              <a:t>To get value from properties file we should have provide the key as input to the file then only it will return the value by some sort of procedure.</a:t>
            </a:r>
          </a:p>
          <a:p>
            <a:r>
              <a:rPr dirty="0" lang="en-US" smtClean="0"/>
              <a:t>Assume </a:t>
            </a:r>
            <a:r>
              <a:rPr dirty="0" lang="en-US" err="1" smtClean="0">
                <a:solidFill>
                  <a:srgbClr val="FF0000"/>
                </a:solidFill>
              </a:rPr>
              <a:t>AppProp.properties</a:t>
            </a:r>
            <a:r>
              <a:rPr dirty="0" lang="en-US" smtClean="0">
                <a:solidFill>
                  <a:srgbClr val="FF0000"/>
                </a:solidFill>
              </a:rPr>
              <a:t> </a:t>
            </a:r>
            <a:r>
              <a:rPr dirty="0" lang="en-US" smtClean="0"/>
              <a:t>file.</a:t>
            </a:r>
            <a:endParaRPr dirty="0" lang="en-US"/>
          </a:p>
          <a:p>
            <a:pPr indent="0" marL="0">
              <a:buNone/>
            </a:pPr>
            <a:r>
              <a:rPr dirty="0" lang="en-US" smtClean="0"/>
              <a:t>Lets see the example</a:t>
            </a:r>
          </a:p>
          <a:p>
            <a:pPr indent="0" marL="0">
              <a:buNone/>
            </a:pPr>
            <a:r>
              <a:rPr dirty="0" lang="en-US">
                <a:solidFill>
                  <a:srgbClr val="FF0000"/>
                </a:solidFill>
              </a:rPr>
              <a:t>	</a:t>
            </a:r>
            <a:r>
              <a:rPr dirty="0" lang="en-US" smtClean="0">
                <a:solidFill>
                  <a:srgbClr val="FF0000"/>
                </a:solidFill>
              </a:rPr>
              <a:t>Properties prop = new Properties();</a:t>
            </a:r>
          </a:p>
          <a:p>
            <a:pPr indent="0" marL="0">
              <a:buNone/>
            </a:pPr>
            <a:r>
              <a:rPr dirty="0" lang="en-US">
                <a:solidFill>
                  <a:srgbClr val="FF0000"/>
                </a:solidFill>
              </a:rPr>
              <a:t>	</a:t>
            </a:r>
            <a:r>
              <a:rPr dirty="0" lang="en-US" err="1" smtClean="0">
                <a:solidFill>
                  <a:srgbClr val="FF0000"/>
                </a:solidFill>
              </a:rPr>
              <a:t>FileInputStream</a:t>
            </a:r>
            <a:r>
              <a:rPr dirty="0" lang="en-US" smtClean="0">
                <a:solidFill>
                  <a:srgbClr val="FF0000"/>
                </a:solidFill>
              </a:rPr>
              <a:t> </a:t>
            </a:r>
            <a:r>
              <a:rPr dirty="0" lang="en-US" err="1" smtClean="0">
                <a:solidFill>
                  <a:srgbClr val="FF0000"/>
                </a:solidFill>
              </a:rPr>
              <a:t>fis</a:t>
            </a:r>
            <a:r>
              <a:rPr dirty="0" lang="en-US">
                <a:solidFill>
                  <a:srgbClr val="FF0000"/>
                </a:solidFill>
              </a:rPr>
              <a:t> </a:t>
            </a:r>
            <a:r>
              <a:rPr dirty="0" lang="en-US" smtClean="0">
                <a:solidFill>
                  <a:srgbClr val="FF0000"/>
                </a:solidFill>
              </a:rPr>
              <a:t>= new </a:t>
            </a:r>
            <a:r>
              <a:rPr dirty="0" lang="en-US" err="1" smtClean="0">
                <a:solidFill>
                  <a:srgbClr val="FF0000"/>
                </a:solidFill>
              </a:rPr>
              <a:t>FileInputStream</a:t>
            </a:r>
            <a:r>
              <a:rPr dirty="0" lang="en-US" smtClean="0">
                <a:solidFill>
                  <a:srgbClr val="FF0000"/>
                </a:solidFill>
              </a:rPr>
              <a:t>(new File</a:t>
            </a:r>
            <a:r>
              <a:rPr dirty="0" lang="en-US" smtClean="0">
                <a:solidFill>
                  <a:schemeClr val="accent5">
                    <a:lumMod val="50000"/>
                  </a:schemeClr>
                </a:solidFill>
              </a:rPr>
              <a:t>(“a:\\</a:t>
            </a:r>
            <a:r>
              <a:rPr dirty="0" lang="en-US" err="1" smtClean="0">
                <a:solidFill>
                  <a:schemeClr val="accent5">
                    <a:lumMod val="50000"/>
                  </a:schemeClr>
                </a:solidFill>
              </a:rPr>
              <a:t>AppProp.properties</a:t>
            </a:r>
            <a:r>
              <a:rPr dirty="0" lang="en-US" smtClean="0">
                <a:solidFill>
                  <a:schemeClr val="accent5">
                    <a:lumMod val="50000"/>
                  </a:schemeClr>
                </a:solidFill>
              </a:rPr>
              <a:t>”)) </a:t>
            </a:r>
            <a:r>
              <a:rPr dirty="0" lang="en-US" smtClean="0">
                <a:solidFill>
                  <a:srgbClr val="FF0000"/>
                </a:solidFill>
              </a:rPr>
              <a:t>;</a:t>
            </a:r>
          </a:p>
          <a:p>
            <a:pPr indent="0" marL="0">
              <a:buNone/>
            </a:pPr>
            <a:r>
              <a:rPr dirty="0" lang="en-US" err="1" smtClean="0">
                <a:solidFill>
                  <a:srgbClr val="FF0000"/>
                </a:solidFill>
              </a:rPr>
              <a:t>Prop.load</a:t>
            </a:r>
            <a:r>
              <a:rPr dirty="0" lang="en-US" smtClean="0">
                <a:solidFill>
                  <a:srgbClr val="FF0000"/>
                </a:solidFill>
              </a:rPr>
              <a:t>(</a:t>
            </a:r>
            <a:r>
              <a:rPr dirty="0" lang="en-US" err="1" smtClean="0">
                <a:solidFill>
                  <a:srgbClr val="FF0000"/>
                </a:solidFill>
              </a:rPr>
              <a:t>fis</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string value=</a:t>
            </a:r>
            <a:r>
              <a:rPr dirty="0" lang="en-US" err="1" smtClean="0">
                <a:solidFill>
                  <a:srgbClr val="FF0000"/>
                </a:solidFill>
              </a:rPr>
              <a:t>prop.getProperty</a:t>
            </a:r>
            <a:r>
              <a:rPr dirty="0" lang="en-US" smtClean="0">
                <a:solidFill>
                  <a:srgbClr val="FF0000"/>
                </a:solidFill>
              </a:rPr>
              <a:t>(key);</a:t>
            </a:r>
          </a:p>
          <a:p>
            <a:pPr indent="0" marL="0">
              <a:buNone/>
            </a:pPr>
            <a:r>
              <a:rPr dirty="0" lang="en-US">
                <a:solidFill>
                  <a:srgbClr val="FF0000"/>
                </a:solidFill>
              </a:rPr>
              <a:t>	</a:t>
            </a:r>
            <a:r>
              <a:rPr dirty="0" lang="en-US" smtClean="0">
                <a:solidFill>
                  <a:srgbClr val="FF0000"/>
                </a:solidFill>
              </a:rPr>
              <a:t>sop(value);</a:t>
            </a:r>
          </a:p>
          <a:p>
            <a:r>
              <a:rPr dirty="0" lang="en-US" smtClean="0"/>
              <a:t>Using above procedure we can deals with properties file.</a:t>
            </a:r>
          </a:p>
          <a:p>
            <a:r>
              <a:rPr dirty="0" lang="en-US" smtClean="0"/>
              <a:t>To create an object use below procedure</a:t>
            </a:r>
          </a:p>
          <a:p>
            <a:pPr indent="0" marL="0">
              <a:buNone/>
            </a:pPr>
            <a:r>
              <a:rPr dirty="0" lang="en-US"/>
              <a:t>	</a:t>
            </a:r>
            <a:r>
              <a:rPr dirty="0" lang="en-US" smtClean="0">
                <a:solidFill>
                  <a:srgbClr val="FF0000"/>
                </a:solidFill>
              </a:rPr>
              <a:t>Object </a:t>
            </a:r>
            <a:r>
              <a:rPr dirty="0" lang="en-US" err="1" smtClean="0">
                <a:solidFill>
                  <a:srgbClr val="FF0000"/>
                </a:solidFill>
              </a:rPr>
              <a:t>obj</a:t>
            </a:r>
            <a:r>
              <a:rPr dirty="0" lang="en-US" smtClean="0">
                <a:solidFill>
                  <a:srgbClr val="FF0000"/>
                </a:solidFill>
              </a:rPr>
              <a:t> = </a:t>
            </a:r>
            <a:r>
              <a:rPr dirty="0" lang="en-US" err="1" smtClean="0">
                <a:solidFill>
                  <a:srgbClr val="FF0000"/>
                </a:solidFill>
              </a:rPr>
              <a:t>Class.forName</a:t>
            </a:r>
            <a:r>
              <a:rPr dirty="0" lang="en-US" smtClean="0">
                <a:solidFill>
                  <a:srgbClr val="FF0000"/>
                </a:solidFill>
              </a:rPr>
              <a:t>(</a:t>
            </a:r>
            <a:r>
              <a:rPr dirty="0" lang="en-US" err="1" smtClean="0">
                <a:solidFill>
                  <a:srgbClr val="FF0000"/>
                </a:solidFill>
              </a:rPr>
              <a:t>className</a:t>
            </a:r>
            <a:r>
              <a:rPr dirty="0" lang="en-US" smtClean="0">
                <a:solidFill>
                  <a:srgbClr val="FF0000"/>
                </a:solidFill>
              </a:rPr>
              <a:t>).</a:t>
            </a:r>
            <a:r>
              <a:rPr dirty="0" lang="en-US" err="1" smtClean="0">
                <a:solidFill>
                  <a:srgbClr val="FF0000"/>
                </a:solidFill>
              </a:rPr>
              <a:t>newInstance</a:t>
            </a:r>
            <a:r>
              <a:rPr dirty="0" lang="en-US" smtClean="0">
                <a:solidFill>
                  <a:srgbClr val="FF0000"/>
                </a:solidFill>
              </a:rPr>
              <a:t>();</a:t>
            </a:r>
          </a:p>
          <a:p>
            <a:pPr indent="0" marL="0">
              <a:buNone/>
            </a:pPr>
            <a:r>
              <a:rPr dirty="0" lang="en-US" smtClean="0">
                <a:solidFill>
                  <a:srgbClr val="FF0000"/>
                </a:solidFill>
              </a:rPr>
              <a:t>Let see the example in eclipse.</a:t>
            </a:r>
            <a:endParaRPr dirty="0" lang="en-US">
              <a:solidFill>
                <a:srgbClr val="FF0000"/>
              </a:solidFill>
            </a:endParaRPr>
          </a:p>
        </p:txBody>
      </p:sp>
      <p:cxnSp>
        <p:nvCxnSpPr>
          <p:cNvPr id="3145732" name="Straight Arrow Connector 3"/>
          <p:cNvCxnSpPr>
            <a:cxnSpLocks/>
          </p:cNvCxnSpPr>
          <p:nvPr/>
        </p:nvCxnSpPr>
        <p:spPr>
          <a:xfrm flipH="1" flipV="1">
            <a:off x="3124200" y="3810000"/>
            <a:ext cx="685800" cy="304800"/>
          </a:xfrm>
          <a:prstGeom prst="straightConnector1"/>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4872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8730" name="Title 1"/>
          <p:cNvSpPr>
            <a:spLocks noGrp="1"/>
          </p:cNvSpPr>
          <p:nvPr>
            <p:ph type="title"/>
          </p:nvPr>
        </p:nvSpPr>
        <p:spPr>
          <a:xfrm>
            <a:off x="457200" y="274638"/>
            <a:ext cx="8229600" cy="639762"/>
          </a:xfrm>
        </p:spPr>
        <p:txBody>
          <a:bodyPr>
            <a:normAutofit fontScale="90000"/>
          </a:bodyPr>
          <a:p>
            <a:r>
              <a:rPr dirty="0" lang="en-US" smtClean="0">
                <a:solidFill>
                  <a:srgbClr val="FF0000"/>
                </a:solidFill>
              </a:rPr>
              <a:t>Spring 20</a:t>
            </a:r>
            <a:endParaRPr dirty="0" lang="en-US">
              <a:solidFill>
                <a:srgbClr val="FF0000"/>
              </a:solidFill>
            </a:endParaRPr>
          </a:p>
        </p:txBody>
      </p:sp>
      <p:sp>
        <p:nvSpPr>
          <p:cNvPr id="1048731" name="Content Placeholder 2"/>
          <p:cNvSpPr>
            <a:spLocks noGrp="1"/>
          </p:cNvSpPr>
          <p:nvPr>
            <p:ph idx="1"/>
          </p:nvPr>
        </p:nvSpPr>
        <p:spPr>
          <a:xfrm>
            <a:off x="152400" y="990600"/>
            <a:ext cx="8763000" cy="5715000"/>
          </a:xfrm>
        </p:spPr>
        <p:txBody>
          <a:bodyPr>
            <a:normAutofit fontScale="77500" lnSpcReduction="20000"/>
          </a:bodyPr>
          <a:p>
            <a:r>
              <a:rPr dirty="0" lang="en-US" smtClean="0"/>
              <a:t>While making our application loosely coupled we used properties file but still we are lacking to achieve it. In properties file we have provided absolute path as the property file location. If tomorrow our project location going to change from D: drive to E: drive then our project will not work.</a:t>
            </a:r>
          </a:p>
          <a:p>
            <a:r>
              <a:rPr dirty="0" lang="en-US" smtClean="0"/>
              <a:t>Once after the compilation we unable to change the code which is in the AppFactory.java class .</a:t>
            </a:r>
          </a:p>
          <a:p>
            <a:r>
              <a:rPr dirty="0" lang="en-US" smtClean="0"/>
              <a:t>So it is not possible to run our application in other systems.</a:t>
            </a:r>
          </a:p>
          <a:p>
            <a:r>
              <a:rPr dirty="0" lang="en-US" smtClean="0"/>
              <a:t>To make our application as global executable use relative path.</a:t>
            </a:r>
          </a:p>
          <a:p>
            <a:r>
              <a:rPr dirty="0" lang="en-US" smtClean="0"/>
              <a:t>After compilation our .class files going to stored in bin directory which is common for storing .class files.</a:t>
            </a:r>
          </a:p>
          <a:p>
            <a:r>
              <a:rPr dirty="0" lang="en-US" err="1" smtClean="0"/>
              <a:t>Elipse</a:t>
            </a:r>
            <a:r>
              <a:rPr dirty="0" lang="en-US" smtClean="0"/>
              <a:t> IDE will take care of compilation procedure and placing .class files into bin directory and it also place all extra file which is in the </a:t>
            </a:r>
            <a:r>
              <a:rPr dirty="0" lang="en-US" err="1" smtClean="0"/>
              <a:t>scr</a:t>
            </a:r>
            <a:r>
              <a:rPr dirty="0" lang="en-US" smtClean="0"/>
              <a:t> folder.</a:t>
            </a:r>
          </a:p>
          <a:p>
            <a:r>
              <a:rPr dirty="0" lang="en-US" smtClean="0"/>
              <a:t>So as programmer job is to give the relative path in to the project.</a:t>
            </a:r>
          </a:p>
          <a:p>
            <a:endParaRPr dirty="0" lang="en-US" smtClean="0"/>
          </a:p>
          <a:p>
            <a:pPr indent="0" marL="0">
              <a:buNone/>
            </a:pPr>
            <a:endParaRPr dirty="0" lang="en-US"/>
          </a:p>
        </p:txBody>
      </p:sp>
      <p:sp>
        <p:nvSpPr>
          <p:cNvPr id="104873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sp>
        <p:nvSpPr>
          <p:cNvPr id="1048733" name="Content Placeholder 2"/>
          <p:cNvSpPr>
            <a:spLocks noGrp="1"/>
          </p:cNvSpPr>
          <p:nvPr>
            <p:ph idx="1"/>
          </p:nvPr>
        </p:nvSpPr>
        <p:spPr>
          <a:xfrm>
            <a:off x="152400" y="152400"/>
            <a:ext cx="8534400" cy="6553200"/>
          </a:xfrm>
        </p:spPr>
        <p:txBody>
          <a:bodyPr/>
          <a:p>
            <a:r>
              <a:rPr dirty="0" lang="en-US" smtClean="0"/>
              <a:t>Java has provided a method which is able to copy the relative path and give to the properties to load the data.</a:t>
            </a:r>
          </a:p>
          <a:p>
            <a:r>
              <a:rPr dirty="0" lang="en-US" smtClean="0"/>
              <a:t>&lt;</a:t>
            </a:r>
            <a:r>
              <a:rPr dirty="0" lang="en-US" err="1" smtClean="0"/>
              <a:t>class_name.class</a:t>
            </a:r>
            <a:r>
              <a:rPr dirty="0" lang="en-US" smtClean="0"/>
              <a:t>&gt;.</a:t>
            </a:r>
            <a:r>
              <a:rPr dirty="0" lang="en-US" err="1" smtClean="0"/>
              <a:t>getResourceAsStream</a:t>
            </a:r>
            <a:r>
              <a:rPr dirty="0" lang="en-US" smtClean="0"/>
              <a:t>(“../../../&lt;</a:t>
            </a:r>
            <a:r>
              <a:rPr dirty="0" lang="en-US" err="1" smtClean="0"/>
              <a:t>file_name.extention</a:t>
            </a:r>
            <a:r>
              <a:rPr dirty="0" lang="en-US" smtClean="0"/>
              <a:t>&gt;”);</a:t>
            </a:r>
          </a:p>
          <a:p>
            <a:r>
              <a:rPr dirty="0" lang="en-US" smtClean="0"/>
              <a:t>Ex.</a:t>
            </a:r>
          </a:p>
          <a:p>
            <a:pPr indent="0" lvl="1" marL="457200">
              <a:buNone/>
            </a:pPr>
            <a:r>
              <a:rPr dirty="0" lang="en-US" err="1" smtClean="0">
                <a:solidFill>
                  <a:srgbClr val="FF0000"/>
                </a:solidFill>
              </a:rPr>
              <a:t>InputStream</a:t>
            </a:r>
            <a:r>
              <a:rPr dirty="0" lang="en-US" smtClean="0">
                <a:solidFill>
                  <a:srgbClr val="FF0000"/>
                </a:solidFill>
              </a:rPr>
              <a:t> is=null;</a:t>
            </a:r>
          </a:p>
          <a:p>
            <a:pPr indent="0" lvl="1" marL="457200">
              <a:buNone/>
            </a:pPr>
            <a:r>
              <a:rPr dirty="0" lang="en-US">
                <a:solidFill>
                  <a:srgbClr val="FF0000"/>
                </a:solidFill>
              </a:rPr>
              <a:t>i</a:t>
            </a:r>
            <a:r>
              <a:rPr dirty="0" lang="en-US" smtClean="0">
                <a:solidFill>
                  <a:srgbClr val="FF0000"/>
                </a:solidFill>
              </a:rPr>
              <a:t>s=</a:t>
            </a:r>
            <a:r>
              <a:rPr dirty="0" lang="en-US" err="1" smtClean="0">
                <a:solidFill>
                  <a:srgbClr val="FF0000"/>
                </a:solidFill>
              </a:rPr>
              <a:t>AppFactory.class.getResourceAsStream</a:t>
            </a:r>
            <a:r>
              <a:rPr dirty="0" lang="en-US" smtClean="0">
                <a:solidFill>
                  <a:srgbClr val="FF0000"/>
                </a:solidFill>
              </a:rPr>
              <a:t>(../../../</a:t>
            </a:r>
            <a:r>
              <a:rPr dirty="0" lang="en-US" err="1" smtClean="0">
                <a:solidFill>
                  <a:srgbClr val="FF0000"/>
                </a:solidFill>
              </a:rPr>
              <a:t>AppProperties.properties</a:t>
            </a:r>
            <a:r>
              <a:rPr dirty="0" lang="en-US" smtClean="0">
                <a:solidFill>
                  <a:srgbClr val="FF0000"/>
                </a:solidFill>
              </a:rPr>
              <a:t>”);</a:t>
            </a:r>
            <a:endParaRPr dirty="0" lang="en-US"/>
          </a:p>
          <a:p>
            <a:pPr indent="0" marL="57150">
              <a:buNone/>
            </a:pPr>
            <a:r>
              <a:rPr dirty="0" lang="en-US" smtClean="0"/>
              <a:t>Just see the application in eclipse with the name </a:t>
            </a:r>
            <a:r>
              <a:rPr dirty="0" lang="en-US" err="1" smtClean="0"/>
              <a:t>FDAppUsingProperties</a:t>
            </a:r>
            <a:endParaRPr dirty="0" lang="en-US" smtClean="0"/>
          </a:p>
        </p:txBody>
      </p:sp>
      <p:sp>
        <p:nvSpPr>
          <p:cNvPr id="104873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8735" name="Content Placeholder 2"/>
          <p:cNvSpPr>
            <a:spLocks noGrp="1"/>
          </p:cNvSpPr>
          <p:nvPr>
            <p:ph idx="1"/>
          </p:nvPr>
        </p:nvSpPr>
        <p:spPr>
          <a:xfrm>
            <a:off x="0" y="10887"/>
            <a:ext cx="9144000" cy="6923314"/>
          </a:xfrm>
        </p:spPr>
        <p:txBody>
          <a:bodyPr>
            <a:normAutofit fontScale="47500" lnSpcReduction="20000"/>
          </a:bodyPr>
          <a:p>
            <a:r>
              <a:rPr b="1" lang="en-US" smtClean="0">
                <a:solidFill>
                  <a:srgbClr val="FF0000"/>
                </a:solidFill>
              </a:rPr>
              <a:t> </a:t>
            </a:r>
            <a:r>
              <a:rPr b="1" dirty="0" lang="en-US">
                <a:solidFill>
                  <a:srgbClr val="FF0000"/>
                </a:solidFill>
              </a:rPr>
              <a:t>public class </a:t>
            </a:r>
            <a:r>
              <a:rPr b="1" dirty="0" lang="en-US" err="1">
                <a:solidFill>
                  <a:srgbClr val="FF0000"/>
                </a:solidFill>
              </a:rPr>
              <a:t>AppFactory</a:t>
            </a:r>
            <a:r>
              <a:rPr b="1" dirty="0" lang="en-US">
                <a:solidFill>
                  <a:srgbClr val="FF0000"/>
                </a:solidFill>
              </a:rPr>
              <a:t> {</a:t>
            </a:r>
          </a:p>
          <a:p>
            <a:r>
              <a:rPr b="1" dirty="0" lang="en-US">
                <a:solidFill>
                  <a:srgbClr val="FF0000"/>
                </a:solidFill>
              </a:rPr>
              <a:t>public static Object </a:t>
            </a:r>
            <a:r>
              <a:rPr b="1" dirty="0" lang="en-US" err="1">
                <a:solidFill>
                  <a:srgbClr val="FF0000"/>
                </a:solidFill>
              </a:rPr>
              <a:t>createObject</a:t>
            </a:r>
            <a:r>
              <a:rPr b="1" dirty="0" lang="en-US">
                <a:solidFill>
                  <a:srgbClr val="FF0000"/>
                </a:solidFill>
              </a:rPr>
              <a:t>(String </a:t>
            </a:r>
            <a:r>
              <a:rPr b="1" dirty="0" lang="en-US" err="1">
                <a:solidFill>
                  <a:srgbClr val="FF0000"/>
                </a:solidFill>
              </a:rPr>
              <a:t>lclassNm</a:t>
            </a:r>
            <a:r>
              <a:rPr b="1" dirty="0" lang="en-US">
                <a:solidFill>
                  <a:srgbClr val="FF0000"/>
                </a:solidFill>
              </a:rPr>
              <a:t>) throws </a:t>
            </a:r>
            <a:r>
              <a:rPr b="1" dirty="0" lang="en-US" err="1">
                <a:solidFill>
                  <a:srgbClr val="FF0000"/>
                </a:solidFill>
              </a:rPr>
              <a:t>IOException</a:t>
            </a:r>
            <a:r>
              <a:rPr b="1" dirty="0" lang="en-US">
                <a:solidFill>
                  <a:srgbClr val="FF0000"/>
                </a:solidFill>
              </a:rPr>
              <a:t>, </a:t>
            </a:r>
            <a:r>
              <a:rPr b="1" dirty="0" lang="en-US" err="1">
                <a:solidFill>
                  <a:srgbClr val="FF0000"/>
                </a:solidFill>
              </a:rPr>
              <a:t>ClassNotFoundException</a:t>
            </a:r>
            <a:r>
              <a:rPr b="1" dirty="0" lang="en-US">
                <a:solidFill>
                  <a:srgbClr val="FF0000"/>
                </a:solidFill>
              </a:rPr>
              <a:t>, </a:t>
            </a:r>
            <a:r>
              <a:rPr b="1" dirty="0" lang="en-US" err="1">
                <a:solidFill>
                  <a:srgbClr val="FF0000"/>
                </a:solidFill>
              </a:rPr>
              <a:t>InstantiationException</a:t>
            </a:r>
            <a:r>
              <a:rPr b="1" dirty="0" lang="en-US">
                <a:solidFill>
                  <a:srgbClr val="FF0000"/>
                </a:solidFill>
              </a:rPr>
              <a:t>, </a:t>
            </a:r>
            <a:r>
              <a:rPr b="1" dirty="0" lang="en-US" err="1">
                <a:solidFill>
                  <a:srgbClr val="FF0000"/>
                </a:solidFill>
              </a:rPr>
              <a:t>IllegalAccessException</a:t>
            </a:r>
            <a:r>
              <a:rPr b="1" dirty="0" lang="en-US">
                <a:solidFill>
                  <a:srgbClr val="FF0000"/>
                </a:solidFill>
              </a:rPr>
              <a:t>{</a:t>
            </a:r>
          </a:p>
          <a:p>
            <a:r>
              <a:rPr dirty="0" lang="en-US">
                <a:solidFill>
                  <a:srgbClr val="FF0000"/>
                </a:solidFill>
              </a:rPr>
              <a:t>Object </a:t>
            </a:r>
            <a:r>
              <a:rPr dirty="0" lang="en-US" err="1">
                <a:solidFill>
                  <a:srgbClr val="FF0000"/>
                </a:solidFill>
              </a:rPr>
              <a:t>obj</a:t>
            </a:r>
            <a:r>
              <a:rPr dirty="0" lang="en-US">
                <a:solidFill>
                  <a:srgbClr val="FF0000"/>
                </a:solidFill>
              </a:rPr>
              <a:t>= </a:t>
            </a:r>
            <a:r>
              <a:rPr b="1" dirty="0" lang="en-US">
                <a:solidFill>
                  <a:srgbClr val="FF0000"/>
                </a:solidFill>
              </a:rPr>
              <a:t>null;</a:t>
            </a:r>
          </a:p>
          <a:p>
            <a:r>
              <a:rPr dirty="0" lang="en-US">
                <a:solidFill>
                  <a:srgbClr val="FF0000"/>
                </a:solidFill>
              </a:rPr>
              <a:t>String </a:t>
            </a:r>
            <a:r>
              <a:rPr dirty="0" lang="en-US" err="1">
                <a:solidFill>
                  <a:srgbClr val="FF0000"/>
                </a:solidFill>
              </a:rPr>
              <a:t>className</a:t>
            </a:r>
            <a:r>
              <a:rPr dirty="0" lang="en-US">
                <a:solidFill>
                  <a:srgbClr val="FF0000"/>
                </a:solidFill>
              </a:rPr>
              <a:t> = </a:t>
            </a:r>
            <a:r>
              <a:rPr b="1" dirty="0" lang="en-US">
                <a:solidFill>
                  <a:srgbClr val="FF0000"/>
                </a:solidFill>
              </a:rPr>
              <a:t>null;</a:t>
            </a:r>
          </a:p>
          <a:p>
            <a:endParaRPr dirty="0" lang="en-US">
              <a:solidFill>
                <a:srgbClr val="FF0000"/>
              </a:solidFill>
            </a:endParaRPr>
          </a:p>
          <a:p>
            <a:r>
              <a:rPr dirty="0" lang="en-US">
                <a:solidFill>
                  <a:srgbClr val="FF0000"/>
                </a:solidFill>
              </a:rPr>
              <a:t>Properties </a:t>
            </a:r>
            <a:r>
              <a:rPr dirty="0" lang="en-US" err="1">
                <a:solidFill>
                  <a:srgbClr val="FF0000"/>
                </a:solidFill>
              </a:rPr>
              <a:t>properties</a:t>
            </a:r>
            <a:r>
              <a:rPr dirty="0" lang="en-US">
                <a:solidFill>
                  <a:srgbClr val="FF0000"/>
                </a:solidFill>
              </a:rPr>
              <a:t> =</a:t>
            </a:r>
            <a:r>
              <a:rPr b="1" dirty="0" lang="en-US">
                <a:solidFill>
                  <a:srgbClr val="FF0000"/>
                </a:solidFill>
              </a:rPr>
              <a:t>null;</a:t>
            </a:r>
          </a:p>
          <a:p>
            <a:r>
              <a:rPr dirty="0" lang="en-US">
                <a:solidFill>
                  <a:srgbClr val="FF0000"/>
                </a:solidFill>
              </a:rPr>
              <a:t>//</a:t>
            </a:r>
            <a:r>
              <a:rPr dirty="0" lang="en-US" err="1">
                <a:solidFill>
                  <a:srgbClr val="FF0000"/>
                </a:solidFill>
              </a:rPr>
              <a:t>FileInputStream</a:t>
            </a:r>
            <a:r>
              <a:rPr dirty="0" lang="en-US">
                <a:solidFill>
                  <a:srgbClr val="FF0000"/>
                </a:solidFill>
              </a:rPr>
              <a:t> </a:t>
            </a:r>
            <a:r>
              <a:rPr dirty="0" lang="en-US" err="1" u="sng">
                <a:solidFill>
                  <a:srgbClr val="FF0000"/>
                </a:solidFill>
              </a:rPr>
              <a:t>fis</a:t>
            </a:r>
            <a:r>
              <a:rPr dirty="0" lang="en-US" u="sng">
                <a:solidFill>
                  <a:srgbClr val="FF0000"/>
                </a:solidFill>
              </a:rPr>
              <a:t> =null;</a:t>
            </a:r>
          </a:p>
          <a:p>
            <a:r>
              <a:rPr dirty="0" lang="en-US" err="1">
                <a:solidFill>
                  <a:srgbClr val="FF0000"/>
                </a:solidFill>
              </a:rPr>
              <a:t>InputStream</a:t>
            </a:r>
            <a:r>
              <a:rPr dirty="0" lang="en-US">
                <a:solidFill>
                  <a:srgbClr val="FF0000"/>
                </a:solidFill>
              </a:rPr>
              <a:t> is =</a:t>
            </a:r>
            <a:r>
              <a:rPr dirty="0" lang="en-US" err="1">
                <a:solidFill>
                  <a:srgbClr val="FF0000"/>
                </a:solidFill>
              </a:rPr>
              <a:t>AppFactory.</a:t>
            </a:r>
            <a:r>
              <a:rPr b="1" dirty="0" lang="en-US" err="1">
                <a:solidFill>
                  <a:srgbClr val="FF0000"/>
                </a:solidFill>
              </a:rPr>
              <a:t>class.getResourceAsStream</a:t>
            </a:r>
            <a:r>
              <a:rPr b="1" dirty="0" lang="en-US">
                <a:solidFill>
                  <a:srgbClr val="FF0000"/>
                </a:solidFill>
              </a:rPr>
              <a:t>("..\\..\\..\\</a:t>
            </a:r>
            <a:r>
              <a:rPr b="1" dirty="0" lang="en-US" err="1">
                <a:solidFill>
                  <a:srgbClr val="FF0000"/>
                </a:solidFill>
              </a:rPr>
              <a:t>AppProperties.properties</a:t>
            </a:r>
            <a:r>
              <a:rPr b="1" dirty="0" lang="en-US">
                <a:solidFill>
                  <a:srgbClr val="FF0000"/>
                </a:solidFill>
              </a:rPr>
              <a:t>");</a:t>
            </a:r>
          </a:p>
          <a:p>
            <a:r>
              <a:rPr dirty="0" lang="en-US">
                <a:solidFill>
                  <a:srgbClr val="FF0000"/>
                </a:solidFill>
              </a:rPr>
              <a:t>//</a:t>
            </a:r>
            <a:r>
              <a:rPr dirty="0" lang="en-US" err="1" u="sng">
                <a:solidFill>
                  <a:srgbClr val="FF0000"/>
                </a:solidFill>
              </a:rPr>
              <a:t>fis</a:t>
            </a:r>
            <a:r>
              <a:rPr dirty="0" lang="en-US" u="sng">
                <a:solidFill>
                  <a:srgbClr val="FF0000"/>
                </a:solidFill>
              </a:rPr>
              <a:t> = new </a:t>
            </a:r>
            <a:r>
              <a:rPr dirty="0" lang="en-US" err="1" u="sng">
                <a:solidFill>
                  <a:srgbClr val="FF0000"/>
                </a:solidFill>
              </a:rPr>
              <a:t>FileInputStream</a:t>
            </a:r>
            <a:r>
              <a:rPr dirty="0" lang="en-US" u="sng">
                <a:solidFill>
                  <a:srgbClr val="FF0000"/>
                </a:solidFill>
              </a:rPr>
              <a:t>(new File("A:\\Spring Data\\Spring </a:t>
            </a:r>
            <a:r>
              <a:rPr dirty="0" lang="en-US" err="1" u="sng">
                <a:solidFill>
                  <a:srgbClr val="FF0000"/>
                </a:solidFill>
              </a:rPr>
              <a:t>WorkPlace</a:t>
            </a:r>
            <a:r>
              <a:rPr dirty="0" lang="en-US" u="sng">
                <a:solidFill>
                  <a:srgbClr val="FF0000"/>
                </a:solidFill>
              </a:rPr>
              <a:t>\\</a:t>
            </a:r>
            <a:r>
              <a:rPr dirty="0" lang="en-US" err="1" u="sng">
                <a:solidFill>
                  <a:srgbClr val="FF0000"/>
                </a:solidFill>
              </a:rPr>
              <a:t>FDPusingProperties</a:t>
            </a:r>
            <a:r>
              <a:rPr dirty="0" lang="en-US" u="sng">
                <a:solidFill>
                  <a:srgbClr val="FF0000"/>
                </a:solidFill>
              </a:rPr>
              <a:t>\\</a:t>
            </a:r>
            <a:r>
              <a:rPr dirty="0" lang="en-US" err="1" u="sng">
                <a:solidFill>
                  <a:srgbClr val="FF0000"/>
                </a:solidFill>
              </a:rPr>
              <a:t>src</a:t>
            </a:r>
            <a:r>
              <a:rPr dirty="0" lang="en-US" u="sng">
                <a:solidFill>
                  <a:srgbClr val="FF0000"/>
                </a:solidFill>
              </a:rPr>
              <a:t>\\</a:t>
            </a:r>
            <a:r>
              <a:rPr dirty="0" lang="en-US" err="1" u="sng">
                <a:solidFill>
                  <a:srgbClr val="FF0000"/>
                </a:solidFill>
              </a:rPr>
              <a:t>AppProperties.properties</a:t>
            </a:r>
            <a:r>
              <a:rPr dirty="0" lang="en-US" u="sng">
                <a:solidFill>
                  <a:srgbClr val="FF0000"/>
                </a:solidFill>
              </a:rPr>
              <a:t>"));</a:t>
            </a:r>
          </a:p>
          <a:p>
            <a:r>
              <a:rPr dirty="0" lang="en-US">
                <a:solidFill>
                  <a:srgbClr val="FF0000"/>
                </a:solidFill>
              </a:rPr>
              <a:t>properties = </a:t>
            </a:r>
            <a:r>
              <a:rPr b="1" dirty="0" lang="en-US">
                <a:solidFill>
                  <a:srgbClr val="FF0000"/>
                </a:solidFill>
              </a:rPr>
              <a:t>new Properties();</a:t>
            </a:r>
          </a:p>
          <a:p>
            <a:r>
              <a:rPr dirty="0" lang="en-US">
                <a:solidFill>
                  <a:srgbClr val="FF0000"/>
                </a:solidFill>
              </a:rPr>
              <a:t>//</a:t>
            </a:r>
            <a:r>
              <a:rPr dirty="0" lang="en-US" err="1">
                <a:solidFill>
                  <a:srgbClr val="FF0000"/>
                </a:solidFill>
              </a:rPr>
              <a:t>properties.load</a:t>
            </a:r>
            <a:r>
              <a:rPr dirty="0" lang="en-US">
                <a:solidFill>
                  <a:srgbClr val="FF0000"/>
                </a:solidFill>
              </a:rPr>
              <a:t>(</a:t>
            </a:r>
            <a:r>
              <a:rPr dirty="0" lang="en-US" err="1" u="sng">
                <a:solidFill>
                  <a:srgbClr val="FF0000"/>
                </a:solidFill>
              </a:rPr>
              <a:t>fis</a:t>
            </a:r>
            <a:r>
              <a:rPr dirty="0" lang="en-US" u="sng">
                <a:solidFill>
                  <a:srgbClr val="FF0000"/>
                </a:solidFill>
              </a:rPr>
              <a:t>);</a:t>
            </a:r>
          </a:p>
          <a:p>
            <a:r>
              <a:rPr dirty="0" lang="en-US" err="1">
                <a:solidFill>
                  <a:srgbClr val="FF0000"/>
                </a:solidFill>
              </a:rPr>
              <a:t>properties.load</a:t>
            </a:r>
            <a:r>
              <a:rPr dirty="0" lang="en-US">
                <a:solidFill>
                  <a:srgbClr val="FF0000"/>
                </a:solidFill>
              </a:rPr>
              <a:t>(is);</a:t>
            </a:r>
          </a:p>
          <a:p>
            <a:r>
              <a:rPr b="1" dirty="0" lang="en-US">
                <a:solidFill>
                  <a:srgbClr val="FF0000"/>
                </a:solidFill>
              </a:rPr>
              <a:t>if(</a:t>
            </a:r>
            <a:r>
              <a:rPr b="1" dirty="0" lang="en-US" err="1">
                <a:solidFill>
                  <a:srgbClr val="FF0000"/>
                </a:solidFill>
              </a:rPr>
              <a:t>properties.size</a:t>
            </a:r>
            <a:r>
              <a:rPr b="1" dirty="0" lang="en-US">
                <a:solidFill>
                  <a:srgbClr val="FF0000"/>
                </a:solidFill>
              </a:rPr>
              <a:t>()&lt;0){</a:t>
            </a:r>
          </a:p>
          <a:p>
            <a:r>
              <a:rPr b="1" dirty="0" lang="en-US">
                <a:solidFill>
                  <a:srgbClr val="FF0000"/>
                </a:solidFill>
              </a:rPr>
              <a:t>throw new </a:t>
            </a:r>
            <a:r>
              <a:rPr b="1" dirty="0" lang="en-US" err="1">
                <a:solidFill>
                  <a:srgbClr val="FF0000"/>
                </a:solidFill>
              </a:rPr>
              <a:t>ClassNotFoundException</a:t>
            </a:r>
            <a:r>
              <a:rPr b="1" dirty="0" lang="en-US">
                <a:solidFill>
                  <a:srgbClr val="FF0000"/>
                </a:solidFill>
              </a:rPr>
              <a:t>("Unable to initialized your file");</a:t>
            </a:r>
          </a:p>
          <a:p>
            <a:endParaRPr dirty="0" lang="en-US">
              <a:solidFill>
                <a:srgbClr val="FF0000"/>
              </a:solidFill>
            </a:endParaRPr>
          </a:p>
          <a:p>
            <a:r>
              <a:rPr dirty="0" lang="en-US">
                <a:solidFill>
                  <a:srgbClr val="FF0000"/>
                </a:solidFill>
              </a:rPr>
              <a:t>}</a:t>
            </a:r>
            <a:r>
              <a:rPr b="1" dirty="0" lang="en-US">
                <a:solidFill>
                  <a:srgbClr val="FF0000"/>
                </a:solidFill>
              </a:rPr>
              <a:t>else if(</a:t>
            </a:r>
            <a:r>
              <a:rPr b="1" dirty="0" lang="en-US" err="1">
                <a:solidFill>
                  <a:srgbClr val="FF0000"/>
                </a:solidFill>
              </a:rPr>
              <a:t>properties.containsKey</a:t>
            </a:r>
            <a:r>
              <a:rPr b="1" dirty="0" lang="en-US">
                <a:solidFill>
                  <a:srgbClr val="FF0000"/>
                </a:solidFill>
              </a:rPr>
              <a:t>(</a:t>
            </a:r>
            <a:r>
              <a:rPr b="1" dirty="0" lang="en-US" err="1">
                <a:solidFill>
                  <a:srgbClr val="FF0000"/>
                </a:solidFill>
              </a:rPr>
              <a:t>lclassNm</a:t>
            </a:r>
            <a:r>
              <a:rPr b="1" dirty="0" lang="en-US">
                <a:solidFill>
                  <a:srgbClr val="FF0000"/>
                </a:solidFill>
              </a:rPr>
              <a:t>)==false){</a:t>
            </a:r>
          </a:p>
          <a:p>
            <a:r>
              <a:rPr b="1" dirty="0" lang="en-US">
                <a:solidFill>
                  <a:srgbClr val="FF0000"/>
                </a:solidFill>
              </a:rPr>
              <a:t>throw new </a:t>
            </a:r>
            <a:r>
              <a:rPr b="1" dirty="0" lang="en-US" err="1">
                <a:solidFill>
                  <a:srgbClr val="FF0000"/>
                </a:solidFill>
              </a:rPr>
              <a:t>ClassNotFoundException</a:t>
            </a:r>
            <a:r>
              <a:rPr b="1" dirty="0" lang="en-US">
                <a:solidFill>
                  <a:srgbClr val="FF0000"/>
                </a:solidFill>
              </a:rPr>
              <a:t>("Unable to find key in the file "+</a:t>
            </a:r>
            <a:r>
              <a:rPr b="1" dirty="0" lang="en-US" err="1">
                <a:solidFill>
                  <a:srgbClr val="FF0000"/>
                </a:solidFill>
              </a:rPr>
              <a:t>lclassNm</a:t>
            </a:r>
            <a:r>
              <a:rPr b="1" dirty="0" lang="en-US">
                <a:solidFill>
                  <a:srgbClr val="FF0000"/>
                </a:solidFill>
              </a:rPr>
              <a:t>);</a:t>
            </a:r>
          </a:p>
          <a:p>
            <a:r>
              <a:rPr dirty="0" lang="en-US">
                <a:solidFill>
                  <a:srgbClr val="FF0000"/>
                </a:solidFill>
              </a:rPr>
              <a:t>}</a:t>
            </a:r>
          </a:p>
          <a:p>
            <a:r>
              <a:rPr dirty="0" lang="en-US" err="1">
                <a:solidFill>
                  <a:srgbClr val="FF0000"/>
                </a:solidFill>
              </a:rPr>
              <a:t>className</a:t>
            </a:r>
            <a:r>
              <a:rPr dirty="0" lang="en-US">
                <a:solidFill>
                  <a:srgbClr val="FF0000"/>
                </a:solidFill>
              </a:rPr>
              <a:t> = </a:t>
            </a:r>
            <a:r>
              <a:rPr dirty="0" lang="en-US" err="1">
                <a:solidFill>
                  <a:srgbClr val="FF0000"/>
                </a:solidFill>
              </a:rPr>
              <a:t>properties.getProperty</a:t>
            </a:r>
            <a:r>
              <a:rPr dirty="0" lang="en-US">
                <a:solidFill>
                  <a:srgbClr val="FF0000"/>
                </a:solidFill>
              </a:rPr>
              <a:t>(</a:t>
            </a:r>
            <a:r>
              <a:rPr dirty="0" lang="en-US" err="1">
                <a:solidFill>
                  <a:srgbClr val="FF0000"/>
                </a:solidFill>
              </a:rPr>
              <a:t>lclassNm</a:t>
            </a:r>
            <a:r>
              <a:rPr dirty="0" lang="en-US">
                <a:solidFill>
                  <a:srgbClr val="FF0000"/>
                </a:solidFill>
              </a:rPr>
              <a:t>);</a:t>
            </a:r>
          </a:p>
          <a:p>
            <a:r>
              <a:rPr dirty="0" lang="en-US" err="1">
                <a:solidFill>
                  <a:srgbClr val="FF0000"/>
                </a:solidFill>
              </a:rPr>
              <a:t>obj</a:t>
            </a:r>
            <a:r>
              <a:rPr dirty="0" lang="en-US">
                <a:solidFill>
                  <a:srgbClr val="FF0000"/>
                </a:solidFill>
              </a:rPr>
              <a:t> = </a:t>
            </a:r>
            <a:r>
              <a:rPr dirty="0" lang="en-US" err="1">
                <a:solidFill>
                  <a:srgbClr val="FF0000"/>
                </a:solidFill>
              </a:rPr>
              <a:t>Class.</a:t>
            </a:r>
            <a:r>
              <a:rPr dirty="0" i="1" lang="en-US" err="1">
                <a:solidFill>
                  <a:srgbClr val="FF0000"/>
                </a:solidFill>
              </a:rPr>
              <a:t>forName</a:t>
            </a:r>
            <a:r>
              <a:rPr dirty="0" i="1" lang="en-US">
                <a:solidFill>
                  <a:srgbClr val="FF0000"/>
                </a:solidFill>
              </a:rPr>
              <a:t>(</a:t>
            </a:r>
            <a:r>
              <a:rPr dirty="0" i="1" lang="en-US" err="1">
                <a:solidFill>
                  <a:srgbClr val="FF0000"/>
                </a:solidFill>
              </a:rPr>
              <a:t>className</a:t>
            </a:r>
            <a:r>
              <a:rPr dirty="0" i="1" lang="en-US">
                <a:solidFill>
                  <a:srgbClr val="FF0000"/>
                </a:solidFill>
              </a:rPr>
              <a:t>).</a:t>
            </a:r>
            <a:r>
              <a:rPr dirty="0" i="1" lang="en-US" err="1">
                <a:solidFill>
                  <a:srgbClr val="FF0000"/>
                </a:solidFill>
              </a:rPr>
              <a:t>newInstance</a:t>
            </a:r>
            <a:r>
              <a:rPr dirty="0" i="1" lang="en-US">
                <a:solidFill>
                  <a:srgbClr val="FF0000"/>
                </a:solidFill>
              </a:rPr>
              <a:t>();</a:t>
            </a:r>
          </a:p>
          <a:p>
            <a:r>
              <a:rPr b="1" dirty="0" lang="en-US">
                <a:solidFill>
                  <a:srgbClr val="FF0000"/>
                </a:solidFill>
              </a:rPr>
              <a:t>return </a:t>
            </a:r>
            <a:r>
              <a:rPr b="1" dirty="0" lang="en-US" err="1">
                <a:solidFill>
                  <a:srgbClr val="FF0000"/>
                </a:solidFill>
              </a:rPr>
              <a:t>obj</a:t>
            </a:r>
            <a:r>
              <a:rPr b="1" dirty="0" lang="en-US">
                <a:solidFill>
                  <a:srgbClr val="FF0000"/>
                </a:solidFill>
              </a:rPr>
              <a:t>;</a:t>
            </a:r>
          </a:p>
          <a:p>
            <a:r>
              <a:rPr dirty="0" lang="en-US">
                <a:solidFill>
                  <a:srgbClr val="FF0000"/>
                </a:solidFill>
              </a:rPr>
              <a:t>}</a:t>
            </a:r>
          </a:p>
          <a:p>
            <a:endParaRPr dirty="0" lang="en-US">
              <a:solidFill>
                <a:srgbClr val="FF0000"/>
              </a:solidFill>
            </a:endParaRPr>
          </a:p>
          <a:p>
            <a:r>
              <a:rPr dirty="0" lang="en-US">
                <a:solidFill>
                  <a:srgbClr val="FF0000"/>
                </a:solidFill>
              </a:rPr>
              <a:t>}</a:t>
            </a:r>
          </a:p>
          <a:p>
            <a:pPr indent="0" marL="0">
              <a:buNone/>
            </a:pPr>
            <a:endParaRPr dirty="0" lang="en-US"/>
          </a:p>
        </p:txBody>
      </p:sp>
      <p:sp>
        <p:nvSpPr>
          <p:cNvPr id="104873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8737" name="Title 1"/>
          <p:cNvSpPr>
            <a:spLocks noGrp="1"/>
          </p:cNvSpPr>
          <p:nvPr>
            <p:ph type="title"/>
          </p:nvPr>
        </p:nvSpPr>
        <p:spPr>
          <a:xfrm>
            <a:off x="457200" y="274638"/>
            <a:ext cx="8229600" cy="411162"/>
          </a:xfrm>
        </p:spPr>
        <p:txBody>
          <a:bodyPr>
            <a:normAutofit fontScale="90000"/>
          </a:bodyPr>
          <a:p>
            <a:r>
              <a:rPr dirty="0" lang="en-US" smtClean="0">
                <a:solidFill>
                  <a:srgbClr val="FF0000"/>
                </a:solidFill>
              </a:rPr>
              <a:t>Spring 21 &amp; 22</a:t>
            </a:r>
            <a:endParaRPr dirty="0" lang="en-US">
              <a:solidFill>
                <a:srgbClr val="FF0000"/>
              </a:solidFill>
            </a:endParaRPr>
          </a:p>
        </p:txBody>
      </p:sp>
      <p:sp>
        <p:nvSpPr>
          <p:cNvPr id="1048738" name="Content Placeholder 2"/>
          <p:cNvSpPr>
            <a:spLocks noGrp="1"/>
          </p:cNvSpPr>
          <p:nvPr>
            <p:ph idx="1"/>
          </p:nvPr>
        </p:nvSpPr>
        <p:spPr>
          <a:xfrm>
            <a:off x="152400" y="838200"/>
            <a:ext cx="8915400" cy="5867400"/>
          </a:xfrm>
        </p:spPr>
        <p:txBody>
          <a:bodyPr>
            <a:normAutofit fontScale="77500" lnSpcReduction="20000"/>
          </a:bodyPr>
          <a:p>
            <a:r>
              <a:rPr dirty="0" lang="en-US" smtClean="0"/>
              <a:t>Using property file we can manages the dependency between the classes but there are multiple classes are available as part of application so it is not possible to manage by using the properties file. </a:t>
            </a:r>
          </a:p>
          <a:p>
            <a:r>
              <a:rPr dirty="0" lang="en-US" smtClean="0"/>
              <a:t>Using </a:t>
            </a:r>
            <a:r>
              <a:rPr dirty="0" lang="en-US" err="1" smtClean="0"/>
              <a:t>AppFactory</a:t>
            </a:r>
            <a:r>
              <a:rPr dirty="0" lang="en-US" smtClean="0"/>
              <a:t> we will manage dependency but we have to write more number of lines of code .</a:t>
            </a:r>
          </a:p>
          <a:p>
            <a:r>
              <a:rPr dirty="0" lang="en-US" smtClean="0"/>
              <a:t>So as programmer we will going to write boiler plat logic in every application while developing .</a:t>
            </a:r>
          </a:p>
          <a:p>
            <a:r>
              <a:rPr dirty="0" lang="en-US" smtClean="0"/>
              <a:t>To manage it effectively we have to give our classes to the spring as ask to the spring to manage the dependency.</a:t>
            </a:r>
          </a:p>
          <a:p>
            <a:r>
              <a:rPr dirty="0" lang="en-US" smtClean="0"/>
              <a:t>Spring has provided a spring-bean-configuration-file , which is used to configure our classes and to manage the dependency between them. </a:t>
            </a:r>
          </a:p>
          <a:p>
            <a:r>
              <a:rPr dirty="0" lang="en-US" smtClean="0"/>
              <a:t>Spring-bean-configuration-file root tag is </a:t>
            </a:r>
            <a:r>
              <a:rPr dirty="0" lang="en-US" smtClean="0">
                <a:solidFill>
                  <a:srgbClr val="FF0000"/>
                </a:solidFill>
              </a:rPr>
              <a:t>&lt;beans&gt;&lt;/beans&gt;, </a:t>
            </a:r>
            <a:r>
              <a:rPr dirty="0" lang="en-US" smtClean="0"/>
              <a:t>so we have to configure our classes into the bean-configuration file. To configure  use </a:t>
            </a:r>
            <a:r>
              <a:rPr dirty="0" lang="en-US" smtClean="0">
                <a:solidFill>
                  <a:srgbClr val="FF0000"/>
                </a:solidFill>
              </a:rPr>
              <a:t>&lt;bean&gt;</a:t>
            </a:r>
            <a:r>
              <a:rPr dirty="0" lang="en-US" smtClean="0"/>
              <a:t> is one more tag which having two properties  </a:t>
            </a:r>
            <a:r>
              <a:rPr dirty="0" lang="en-US" smtClean="0">
                <a:solidFill>
                  <a:srgbClr val="FF0000"/>
                </a:solidFill>
              </a:rPr>
              <a:t>id</a:t>
            </a:r>
            <a:r>
              <a:rPr dirty="0" lang="en-US" smtClean="0"/>
              <a:t> and </a:t>
            </a:r>
            <a:r>
              <a:rPr dirty="0" lang="en-US" smtClean="0">
                <a:solidFill>
                  <a:srgbClr val="FF0000"/>
                </a:solidFill>
              </a:rPr>
              <a:t>class.</a:t>
            </a:r>
          </a:p>
          <a:p>
            <a:pPr indent="0" marL="0">
              <a:buNone/>
            </a:pPr>
            <a:endParaRPr dirty="0" lang="en-US" smtClean="0">
              <a:solidFill>
                <a:srgbClr val="FF0000"/>
              </a:solidFill>
            </a:endParaRPr>
          </a:p>
        </p:txBody>
      </p:sp>
      <p:sp>
        <p:nvSpPr>
          <p:cNvPr id="1048739"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8740" name="Content Placeholder 2"/>
          <p:cNvSpPr>
            <a:spLocks noGrp="1"/>
          </p:cNvSpPr>
          <p:nvPr>
            <p:ph idx="1"/>
          </p:nvPr>
        </p:nvSpPr>
        <p:spPr>
          <a:xfrm>
            <a:off x="0" y="0"/>
            <a:ext cx="9144000" cy="6858000"/>
          </a:xfrm>
        </p:spPr>
        <p:txBody>
          <a:bodyPr>
            <a:normAutofit fontScale="85000" lnSpcReduction="10000"/>
          </a:bodyPr>
          <a:p>
            <a:r>
              <a:rPr dirty="0" lang="en-US" smtClean="0"/>
              <a:t>Let see the example to understand</a:t>
            </a:r>
          </a:p>
          <a:p>
            <a:pPr indent="0" marL="0">
              <a:buNone/>
            </a:pPr>
            <a:r>
              <a:rPr dirty="0" lang="en-US" smtClean="0">
                <a:solidFill>
                  <a:srgbClr val="FF0000"/>
                </a:solidFill>
              </a:rPr>
              <a:t>&lt;beans&gt;</a:t>
            </a:r>
          </a:p>
          <a:p>
            <a:pPr indent="0" marL="0">
              <a:buNone/>
            </a:pPr>
            <a:r>
              <a:rPr dirty="0" lang="en-US">
                <a:solidFill>
                  <a:srgbClr val="FF0000"/>
                </a:solidFill>
              </a:rPr>
              <a:t>	</a:t>
            </a:r>
            <a:r>
              <a:rPr dirty="0" lang="en-US" smtClean="0">
                <a:solidFill>
                  <a:srgbClr val="FF0000"/>
                </a:solidFill>
              </a:rPr>
              <a:t>&lt;bean id=“first” class=“</a:t>
            </a:r>
            <a:r>
              <a:rPr dirty="0" lang="en-US" err="1" smtClean="0">
                <a:solidFill>
                  <a:srgbClr val="FF0000"/>
                </a:solidFill>
              </a:rPr>
              <a:t>com.ss.beans.FirstClass</a:t>
            </a:r>
            <a:r>
              <a:rPr dirty="0" lang="en-US" smtClean="0">
                <a:solidFill>
                  <a:srgbClr val="FF0000"/>
                </a:solidFill>
              </a:rPr>
              <a:t>”&gt;&lt;/bean&gt;</a:t>
            </a:r>
          </a:p>
          <a:p>
            <a:pPr indent="0" marL="0">
              <a:buNone/>
            </a:pPr>
            <a:r>
              <a:rPr dirty="0" lang="en-US">
                <a:solidFill>
                  <a:srgbClr val="FF0000"/>
                </a:solidFill>
              </a:rPr>
              <a:t>	</a:t>
            </a:r>
            <a:r>
              <a:rPr dirty="0" lang="en-US" smtClean="0">
                <a:solidFill>
                  <a:srgbClr val="FF0000"/>
                </a:solidFill>
              </a:rPr>
              <a:t>&lt;bean id=“second” class=“</a:t>
            </a:r>
            <a:r>
              <a:rPr dirty="0" lang="en-US" err="1" smtClean="0">
                <a:solidFill>
                  <a:srgbClr val="FF0000"/>
                </a:solidFill>
              </a:rPr>
              <a:t>com.ss.beans.SecondClass</a:t>
            </a:r>
            <a:r>
              <a:rPr dirty="0" lang="en-US" smtClean="0">
                <a:solidFill>
                  <a:srgbClr val="FF0000"/>
                </a:solidFill>
              </a:rPr>
              <a:t>”&gt;&lt;/bean&gt;</a:t>
            </a:r>
          </a:p>
          <a:p>
            <a:pPr indent="0" marL="0">
              <a:buNone/>
            </a:pPr>
            <a:r>
              <a:rPr dirty="0" lang="en-US" smtClean="0">
                <a:solidFill>
                  <a:srgbClr val="FF0000"/>
                </a:solidFill>
              </a:rPr>
              <a:t>&lt;/beans&gt;</a:t>
            </a:r>
          </a:p>
          <a:p>
            <a:pPr indent="0" marL="0">
              <a:buNone/>
            </a:pPr>
            <a:r>
              <a:rPr dirty="0" lang="en-US" smtClean="0"/>
              <a:t>It is the convention to write the spring-bean-configuration-file. We have to follow the syntax and rule of the </a:t>
            </a:r>
            <a:r>
              <a:rPr dirty="0" lang="en-US" err="1" smtClean="0"/>
              <a:t>dtd</a:t>
            </a:r>
            <a:r>
              <a:rPr dirty="0" lang="en-US" smtClean="0"/>
              <a:t> and </a:t>
            </a:r>
            <a:r>
              <a:rPr dirty="0" lang="en-US" err="1" smtClean="0"/>
              <a:t>xsd</a:t>
            </a:r>
            <a:r>
              <a:rPr dirty="0" lang="en-US" smtClean="0"/>
              <a:t>.</a:t>
            </a:r>
          </a:p>
          <a:p>
            <a:pPr indent="0" marL="0">
              <a:buNone/>
            </a:pPr>
            <a:r>
              <a:rPr dirty="0" lang="en-US" smtClean="0"/>
              <a:t>By help of </a:t>
            </a:r>
            <a:r>
              <a:rPr dirty="0" lang="en-US" smtClean="0">
                <a:solidFill>
                  <a:srgbClr val="FF0000"/>
                </a:solidFill>
              </a:rPr>
              <a:t>id</a:t>
            </a:r>
            <a:r>
              <a:rPr dirty="0" lang="en-US" smtClean="0"/>
              <a:t> we going to get particular class object.</a:t>
            </a:r>
          </a:p>
          <a:p>
            <a:pPr indent="0" marL="0">
              <a:buNone/>
            </a:pPr>
            <a:r>
              <a:rPr dirty="0" lang="en-US" smtClean="0"/>
              <a:t>And </a:t>
            </a:r>
            <a:r>
              <a:rPr dirty="0" lang="en-US" smtClean="0">
                <a:solidFill>
                  <a:srgbClr val="FF0000"/>
                </a:solidFill>
              </a:rPr>
              <a:t>class</a:t>
            </a:r>
            <a:r>
              <a:rPr dirty="0" lang="en-US" smtClean="0"/>
              <a:t> property represent the actual class path location for creating an object.</a:t>
            </a:r>
          </a:p>
          <a:p>
            <a:r>
              <a:rPr dirty="0" lang="en-US" smtClean="0"/>
              <a:t>If we want to refer an object of the one class to the other class then another tag has been used i.e</a:t>
            </a:r>
            <a:r>
              <a:rPr dirty="0" lang="en-US" smtClean="0">
                <a:solidFill>
                  <a:srgbClr val="FF0000"/>
                </a:solidFill>
              </a:rPr>
              <a:t>. property </a:t>
            </a:r>
            <a:r>
              <a:rPr dirty="0" lang="en-US" smtClean="0"/>
              <a:t>tag.</a:t>
            </a:r>
          </a:p>
          <a:p>
            <a:r>
              <a:rPr dirty="0" lang="en-US" smtClean="0"/>
              <a:t>It contains name and </a:t>
            </a:r>
            <a:r>
              <a:rPr lang="en-US" smtClean="0"/>
              <a:t>ref attribute, name is used for  </a:t>
            </a:r>
            <a:endParaRPr dirty="0" lang="en-US"/>
          </a:p>
          <a:p>
            <a:pPr indent="0" marL="0">
              <a:buNone/>
            </a:pPr>
            <a:endParaRPr dirty="0" lang="en-US">
              <a:solidFill>
                <a:srgbClr val="FF0000"/>
              </a:solidFill>
            </a:endParaRPr>
          </a:p>
        </p:txBody>
      </p:sp>
      <p:sp>
        <p:nvSpPr>
          <p:cNvPr id="104874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sp>
        <p:nvSpPr>
          <p:cNvPr id="1048742" name="Title 1"/>
          <p:cNvSpPr>
            <a:spLocks noGrp="1"/>
          </p:cNvSpPr>
          <p:nvPr>
            <p:ph type="title"/>
          </p:nvPr>
        </p:nvSpPr>
        <p:spPr>
          <a:xfrm>
            <a:off x="381000" y="0"/>
            <a:ext cx="8229600" cy="563562"/>
          </a:xfrm>
        </p:spPr>
        <p:txBody>
          <a:bodyPr>
            <a:normAutofit fontScale="90000"/>
          </a:bodyPr>
          <a:p>
            <a:r>
              <a:rPr dirty="0" lang="en-US" smtClean="0">
                <a:solidFill>
                  <a:srgbClr val="FF0000"/>
                </a:solidFill>
              </a:rPr>
              <a:t>Spring 24</a:t>
            </a:r>
            <a:endParaRPr dirty="0" lang="en-US">
              <a:solidFill>
                <a:srgbClr val="FF0000"/>
              </a:solidFill>
            </a:endParaRPr>
          </a:p>
        </p:txBody>
      </p:sp>
      <p:sp>
        <p:nvSpPr>
          <p:cNvPr id="1048743" name="Content Placeholder 2"/>
          <p:cNvSpPr>
            <a:spLocks noGrp="1"/>
          </p:cNvSpPr>
          <p:nvPr>
            <p:ph idx="1"/>
          </p:nvPr>
        </p:nvSpPr>
        <p:spPr>
          <a:xfrm>
            <a:off x="152400" y="685800"/>
            <a:ext cx="8839200" cy="6019800"/>
          </a:xfrm>
        </p:spPr>
        <p:txBody>
          <a:bodyPr>
            <a:normAutofit fontScale="70000" lnSpcReduction="20000"/>
          </a:bodyPr>
          <a:p>
            <a:r>
              <a:rPr b="1" dirty="0" lang="en-US" smtClean="0">
                <a:solidFill>
                  <a:srgbClr val="FF0000"/>
                </a:solidFill>
              </a:rPr>
              <a:t>IOC principle:</a:t>
            </a:r>
          </a:p>
          <a:p>
            <a:pPr lvl="1"/>
            <a:r>
              <a:rPr dirty="0" lang="en-US" smtClean="0"/>
              <a:t>It is used to managing the dependency between the objects.</a:t>
            </a:r>
          </a:p>
          <a:p>
            <a:pPr lvl="1"/>
            <a:r>
              <a:rPr dirty="0" lang="en-US" smtClean="0"/>
              <a:t>It collaborating an object and managing the lifecycle of the object.</a:t>
            </a:r>
          </a:p>
          <a:p>
            <a:r>
              <a:rPr dirty="0" lang="en-US" smtClean="0"/>
              <a:t>IOC is the logical memory in the JVM memory.</a:t>
            </a:r>
          </a:p>
          <a:p>
            <a:r>
              <a:rPr dirty="0" lang="en-US" smtClean="0"/>
              <a:t>When we going to execute the </a:t>
            </a:r>
            <a:r>
              <a:rPr dirty="0" lang="en-US" err="1" smtClean="0"/>
              <a:t>XMLBeanFactory</a:t>
            </a:r>
            <a:r>
              <a:rPr dirty="0" lang="en-US" smtClean="0"/>
              <a:t>() method this memory will be created by </a:t>
            </a:r>
            <a:r>
              <a:rPr dirty="0" lang="en-US" err="1" smtClean="0"/>
              <a:t>XMLBeanFactory</a:t>
            </a:r>
            <a:r>
              <a:rPr dirty="0" lang="en-US" smtClean="0"/>
              <a:t> to keep an object .</a:t>
            </a:r>
          </a:p>
          <a:p>
            <a:r>
              <a:rPr dirty="0" lang="en-US" smtClean="0"/>
              <a:t>IOC also called as Core Container.</a:t>
            </a:r>
          </a:p>
          <a:p>
            <a:r>
              <a:rPr dirty="0" lang="en-US" smtClean="0"/>
              <a:t>IOC container memory having two parts </a:t>
            </a:r>
          </a:p>
          <a:p>
            <a:pPr lvl="1"/>
            <a:r>
              <a:rPr dirty="0" lang="en-US" smtClean="0"/>
              <a:t>In memory METADATA</a:t>
            </a:r>
          </a:p>
          <a:p>
            <a:pPr lvl="1"/>
            <a:r>
              <a:rPr dirty="0" lang="en-US" smtClean="0"/>
              <a:t>Empty(for storing the object (key=value format)).</a:t>
            </a:r>
          </a:p>
          <a:p>
            <a:pPr indent="-457200" marL="514350"/>
            <a:r>
              <a:rPr dirty="0" lang="en-US" err="1" smtClean="0"/>
              <a:t>XMLBeanFactory</a:t>
            </a:r>
            <a:r>
              <a:rPr dirty="0" lang="en-US" smtClean="0"/>
              <a:t>() method will take an object resource from the </a:t>
            </a:r>
            <a:r>
              <a:rPr dirty="0" lang="en-US" err="1" smtClean="0"/>
              <a:t>ClassPathResource</a:t>
            </a:r>
            <a:r>
              <a:rPr dirty="0" lang="en-US" smtClean="0"/>
              <a:t>() and create the object and keep it in to the IOC Container.</a:t>
            </a:r>
          </a:p>
          <a:p>
            <a:pPr indent="-457200" marL="514350"/>
            <a:endParaRPr dirty="0" lang="en-US" smtClean="0"/>
          </a:p>
          <a:p>
            <a:pPr indent="-457200" marL="514350"/>
            <a:endParaRPr dirty="0" lang="en-US" smtClean="0"/>
          </a:p>
          <a:p>
            <a:pPr indent="-457200" marL="514350"/>
            <a:endParaRPr dirty="0" lang="en-US"/>
          </a:p>
          <a:p>
            <a:pPr indent="-457200" marL="514350"/>
            <a:endParaRPr dirty="0" lang="en-US" smtClean="0"/>
          </a:p>
          <a:p>
            <a:pPr indent="0" marL="57150">
              <a:buNone/>
            </a:pPr>
            <a:r>
              <a:rPr dirty="0" lang="en-US"/>
              <a:t>	</a:t>
            </a:r>
            <a:endParaRPr dirty="0" lang="en-US" smtClean="0"/>
          </a:p>
          <a:p>
            <a:pPr indent="0" marL="0">
              <a:buNone/>
            </a:pPr>
            <a:endParaRPr dirty="0" lang="en-US"/>
          </a:p>
        </p:txBody>
      </p:sp>
      <p:sp>
        <p:nvSpPr>
          <p:cNvPr id="1048744" name="Rectangle 3"/>
          <p:cNvSpPr/>
          <p:nvPr/>
        </p:nvSpPr>
        <p:spPr>
          <a:xfrm>
            <a:off x="2971800" y="4648200"/>
            <a:ext cx="3048000" cy="1600200"/>
          </a:xfrm>
          <a:prstGeom prst="rect"/>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rtlCol="0"/>
          <a:p>
            <a:pPr algn="ctr"/>
            <a:r>
              <a:rPr dirty="0" lang="en-US" smtClean="0">
                <a:solidFill>
                  <a:schemeClr val="tx1"/>
                </a:solidFill>
              </a:rPr>
              <a:t>In memory metadata</a:t>
            </a:r>
            <a:endParaRPr dirty="0" lang="en-US">
              <a:solidFill>
                <a:schemeClr val="tx1"/>
              </a:solidFill>
            </a:endParaRPr>
          </a:p>
        </p:txBody>
      </p:sp>
      <p:cxnSp>
        <p:nvCxnSpPr>
          <p:cNvPr id="3145733" name="Straight Connector 5"/>
          <p:cNvCxnSpPr>
            <a:cxnSpLocks/>
          </p:cNvCxnSpPr>
          <p:nvPr/>
        </p:nvCxnSpPr>
        <p:spPr>
          <a:xfrm>
            <a:off x="2971800" y="5722374"/>
            <a:ext cx="3048000" cy="0"/>
          </a:xfrm>
          <a:prstGeom prst="line"/>
        </p:spPr>
        <p:style>
          <a:lnRef idx="1">
            <a:schemeClr val="accent1"/>
          </a:lnRef>
          <a:fillRef idx="0">
            <a:schemeClr val="accent1"/>
          </a:fillRef>
          <a:effectRef idx="0">
            <a:schemeClr val="accent1"/>
          </a:effectRef>
          <a:fontRef idx="minor">
            <a:schemeClr val="tx1"/>
          </a:fontRef>
        </p:style>
      </p:cxnSp>
      <p:cxnSp>
        <p:nvCxnSpPr>
          <p:cNvPr id="3145734" name="Straight Connector 8"/>
          <p:cNvCxnSpPr>
            <a:cxnSpLocks/>
          </p:cNvCxnSpPr>
          <p:nvPr/>
        </p:nvCxnSpPr>
        <p:spPr>
          <a:xfrm>
            <a:off x="4114800" y="4655574"/>
            <a:ext cx="0" cy="1066800"/>
          </a:xfrm>
          <a:prstGeom prst="line"/>
        </p:spPr>
        <p:style>
          <a:lnRef idx="1">
            <a:schemeClr val="accent1"/>
          </a:lnRef>
          <a:fillRef idx="0">
            <a:schemeClr val="accent1"/>
          </a:fillRef>
          <a:effectRef idx="0">
            <a:schemeClr val="accent1"/>
          </a:effectRef>
          <a:fontRef idx="minor">
            <a:schemeClr val="tx1"/>
          </a:fontRef>
        </p:style>
      </p:cxnSp>
      <p:sp>
        <p:nvSpPr>
          <p:cNvPr id="1048745" name="TextBox 9"/>
          <p:cNvSpPr txBox="1"/>
          <p:nvPr/>
        </p:nvSpPr>
        <p:spPr>
          <a:xfrm>
            <a:off x="3505200" y="4800600"/>
            <a:ext cx="499560" cy="369332"/>
          </a:xfrm>
          <a:prstGeom prst="rect"/>
          <a:solidFill>
            <a:schemeClr val="bg2">
              <a:lumMod val="75000"/>
            </a:schemeClr>
          </a:solidFill>
        </p:spPr>
        <p:txBody>
          <a:bodyPr rtlCol="0" wrap="none">
            <a:spAutoFit/>
          </a:bodyPr>
          <a:p>
            <a:r>
              <a:rPr dirty="0" lang="en-US" smtClean="0"/>
              <a:t>key</a:t>
            </a:r>
            <a:endParaRPr dirty="0" lang="en-US"/>
          </a:p>
        </p:txBody>
      </p:sp>
      <p:sp>
        <p:nvSpPr>
          <p:cNvPr id="1048746" name="TextBox 11"/>
          <p:cNvSpPr txBox="1"/>
          <p:nvPr/>
        </p:nvSpPr>
        <p:spPr>
          <a:xfrm>
            <a:off x="4495798" y="4819642"/>
            <a:ext cx="772969" cy="369332"/>
          </a:xfrm>
          <a:prstGeom prst="rect"/>
          <a:noFill/>
        </p:spPr>
        <p:txBody>
          <a:bodyPr rtlCol="0" wrap="none">
            <a:spAutoFit/>
          </a:bodyPr>
          <a:p>
            <a:r>
              <a:rPr dirty="0" lang="en-US" smtClean="0"/>
              <a:t>object</a:t>
            </a:r>
            <a:endParaRPr dirty="0" lang="en-US"/>
          </a:p>
        </p:txBody>
      </p:sp>
      <p:sp>
        <p:nvSpPr>
          <p:cNvPr id="1048747" name="Oval 12"/>
          <p:cNvSpPr/>
          <p:nvPr/>
        </p:nvSpPr>
        <p:spPr>
          <a:xfrm>
            <a:off x="4343400" y="5188974"/>
            <a:ext cx="1219200" cy="350290"/>
          </a:xfrm>
          <a:prstGeom prst="ellipse"/>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8" name="Rectangle 13"/>
          <p:cNvSpPr/>
          <p:nvPr/>
        </p:nvSpPr>
        <p:spPr>
          <a:xfrm>
            <a:off x="6054213" y="5004308"/>
            <a:ext cx="2590800" cy="8001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lang="en-US" smtClean="0"/>
              <a:t>IOC Container/Core Container</a:t>
            </a:r>
            <a:endParaRPr b="1" dirty="0" lang="en-US"/>
          </a:p>
        </p:txBody>
      </p:sp>
      <p:sp>
        <p:nvSpPr>
          <p:cNvPr id="1048749" name="Footer Placeholder 4"/>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8750" name="Content Placeholder 2"/>
          <p:cNvSpPr>
            <a:spLocks noGrp="1"/>
          </p:cNvSpPr>
          <p:nvPr>
            <p:ph idx="1"/>
          </p:nvPr>
        </p:nvSpPr>
        <p:spPr>
          <a:xfrm>
            <a:off x="76200" y="0"/>
            <a:ext cx="8991600" cy="6629400"/>
          </a:xfrm>
        </p:spPr>
        <p:txBody>
          <a:bodyPr>
            <a:normAutofit fontScale="70000" lnSpcReduction="20000"/>
          </a:bodyPr>
          <a:p>
            <a:r>
              <a:rPr dirty="0" lang="en-US" smtClean="0"/>
              <a:t>IOC principle is not the part of the Spring. </a:t>
            </a:r>
          </a:p>
          <a:p>
            <a:r>
              <a:rPr dirty="0" lang="en-US" smtClean="0"/>
              <a:t>It is categorized into two ways </a:t>
            </a:r>
          </a:p>
          <a:p>
            <a:pPr lvl="1"/>
            <a:r>
              <a:rPr dirty="0" lang="en-US" smtClean="0">
                <a:solidFill>
                  <a:srgbClr val="FF0000"/>
                </a:solidFill>
              </a:rPr>
              <a:t>1).Dependency pull</a:t>
            </a:r>
          </a:p>
          <a:p>
            <a:pPr lvl="2"/>
            <a:r>
              <a:rPr dirty="0" lang="en-US" err="1" smtClean="0">
                <a:solidFill>
                  <a:srgbClr val="FF0000"/>
                </a:solidFill>
              </a:rPr>
              <a:t>i</a:t>
            </a:r>
            <a:r>
              <a:rPr dirty="0" lang="en-US" smtClean="0">
                <a:solidFill>
                  <a:srgbClr val="FF0000"/>
                </a:solidFill>
              </a:rPr>
              <a:t>).dependency lookup</a:t>
            </a:r>
          </a:p>
          <a:p>
            <a:pPr lvl="2"/>
            <a:r>
              <a:rPr dirty="0" lang="en-US" smtClean="0">
                <a:solidFill>
                  <a:srgbClr val="FF0000"/>
                </a:solidFill>
              </a:rPr>
              <a:t>Ii).contextual dependency </a:t>
            </a:r>
          </a:p>
          <a:p>
            <a:pPr lvl="1"/>
            <a:r>
              <a:rPr dirty="0" lang="en-US" smtClean="0">
                <a:solidFill>
                  <a:srgbClr val="FF0000"/>
                </a:solidFill>
              </a:rPr>
              <a:t>2).Dependency Injection</a:t>
            </a:r>
          </a:p>
          <a:p>
            <a:pPr lvl="2"/>
            <a:r>
              <a:rPr dirty="0" lang="en-US" err="1" smtClean="0">
                <a:solidFill>
                  <a:srgbClr val="FF0000"/>
                </a:solidFill>
              </a:rPr>
              <a:t>i</a:t>
            </a:r>
            <a:r>
              <a:rPr dirty="0" lang="en-US" smtClean="0">
                <a:solidFill>
                  <a:srgbClr val="FF0000"/>
                </a:solidFill>
              </a:rPr>
              <a:t>). Constructor injection</a:t>
            </a:r>
          </a:p>
          <a:p>
            <a:pPr lvl="2"/>
            <a:r>
              <a:rPr dirty="0" lang="en-US" smtClean="0">
                <a:solidFill>
                  <a:srgbClr val="FF0000"/>
                </a:solidFill>
              </a:rPr>
              <a:t>Ii).setter injection</a:t>
            </a:r>
          </a:p>
          <a:p>
            <a:pPr indent="0" marL="114300">
              <a:buNone/>
            </a:pPr>
            <a:r>
              <a:rPr dirty="0" lang="en-US" smtClean="0">
                <a:solidFill>
                  <a:srgbClr val="FF0000"/>
                </a:solidFill>
              </a:rPr>
              <a:t>1).Dependency pull</a:t>
            </a:r>
            <a:r>
              <a:rPr dirty="0" lang="en-US" smtClean="0"/>
              <a:t>: A class asking or taking help from other class to perform a task called as dependency.</a:t>
            </a:r>
          </a:p>
          <a:p>
            <a:pPr indent="0" marL="114300">
              <a:buNone/>
            </a:pPr>
            <a:r>
              <a:rPr dirty="0" lang="en-US" smtClean="0"/>
              <a:t>As we seem in the above example how we going to pull the object from the factory classes .</a:t>
            </a:r>
          </a:p>
          <a:p>
            <a:pPr indent="0" marL="114300">
              <a:buNone/>
            </a:pPr>
            <a:r>
              <a:rPr dirty="0" lang="en-US" err="1" smtClean="0">
                <a:solidFill>
                  <a:srgbClr val="FF0000"/>
                </a:solidFill>
              </a:rPr>
              <a:t>i</a:t>
            </a:r>
            <a:r>
              <a:rPr dirty="0" lang="en-US" smtClean="0">
                <a:solidFill>
                  <a:srgbClr val="FF0000"/>
                </a:solidFill>
              </a:rPr>
              <a:t>).Dependency lookup:</a:t>
            </a:r>
          </a:p>
          <a:p>
            <a:pPr indent="0" marL="114300">
              <a:buNone/>
            </a:pPr>
            <a:r>
              <a:rPr dirty="0" lang="en-US"/>
              <a:t>	</a:t>
            </a:r>
            <a:r>
              <a:rPr dirty="0" lang="en-US" smtClean="0"/>
              <a:t>A class is completely depend on the other class object is called as dependency lookup.</a:t>
            </a:r>
          </a:p>
          <a:p>
            <a:pPr indent="0" marL="114300">
              <a:buNone/>
            </a:pPr>
            <a:r>
              <a:rPr dirty="0" lang="en-US"/>
              <a:t>	</a:t>
            </a:r>
            <a:r>
              <a:rPr dirty="0" lang="en-US" smtClean="0"/>
              <a:t>A programmer want to persist data into the database but he can’t write logic in his program </a:t>
            </a:r>
            <a:r>
              <a:rPr dirty="0" lang="en-US" err="1" smtClean="0"/>
              <a:t>B’z</a:t>
            </a:r>
            <a:r>
              <a:rPr dirty="0" lang="en-US" smtClean="0"/>
              <a:t> it is J2EE application. For persisting the data we have to take connection from the JNDI registry and then we can persist the data into database.</a:t>
            </a:r>
          </a:p>
          <a:p>
            <a:pPr indent="0" marL="114300">
              <a:buNone/>
            </a:pPr>
            <a:r>
              <a:rPr dirty="0" lang="en-US" smtClean="0">
                <a:solidFill>
                  <a:srgbClr val="FF0000"/>
                </a:solidFill>
              </a:rPr>
              <a:t>What is JNDI registry?</a:t>
            </a:r>
          </a:p>
          <a:p>
            <a:pPr indent="0" marL="114300">
              <a:buNone/>
            </a:pPr>
            <a:r>
              <a:rPr dirty="0" lang="en-US"/>
              <a:t>	</a:t>
            </a:r>
            <a:r>
              <a:rPr dirty="0" lang="en-US" smtClean="0"/>
              <a:t>It is global memory where sharable data can be placed. To exposing sharable resources to the user or client we going to use JNDI Registry.</a:t>
            </a:r>
          </a:p>
          <a:p>
            <a:pPr indent="0" marL="114300">
              <a:buNone/>
            </a:pPr>
            <a:endParaRPr dirty="0" lang="en-US"/>
          </a:p>
        </p:txBody>
      </p:sp>
      <p:sp>
        <p:nvSpPr>
          <p:cNvPr id="1048751"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613" name="Content Placeholder 2"/>
          <p:cNvSpPr>
            <a:spLocks noGrp="1"/>
          </p:cNvSpPr>
          <p:nvPr>
            <p:ph idx="1"/>
          </p:nvPr>
        </p:nvSpPr>
        <p:spPr>
          <a:xfrm>
            <a:off x="457200" y="228600"/>
            <a:ext cx="8229600" cy="5897563"/>
          </a:xfrm>
        </p:spPr>
        <p:txBody>
          <a:bodyPr>
            <a:normAutofit fontScale="77500" lnSpcReduction="20000"/>
          </a:bodyPr>
          <a:p>
            <a:r>
              <a:rPr dirty="0" lang="en-US" smtClean="0">
                <a:solidFill>
                  <a:srgbClr val="FF0000"/>
                </a:solidFill>
              </a:rPr>
              <a:t>Advantages:</a:t>
            </a:r>
          </a:p>
          <a:p>
            <a:r>
              <a:rPr dirty="0" lang="en-US" smtClean="0"/>
              <a:t>SF provide boiler plat logic which help developer in many way. </a:t>
            </a:r>
          </a:p>
          <a:p>
            <a:r>
              <a:rPr dirty="0" lang="en-US" smtClean="0"/>
              <a:t>Developer need not write same code multiple time in the app.</a:t>
            </a:r>
          </a:p>
          <a:p>
            <a:r>
              <a:rPr dirty="0" lang="en-US" smtClean="0"/>
              <a:t>It reduces all the drawbacks of the Java API.</a:t>
            </a:r>
          </a:p>
          <a:p>
            <a:r>
              <a:rPr dirty="0" lang="en-US" smtClean="0"/>
              <a:t>By help of  SF we can reduces the line of code, maintenance of the code, less code means less bug , less testing time, less budget, less developer……etc.</a:t>
            </a:r>
          </a:p>
          <a:p>
            <a:r>
              <a:rPr dirty="0" lang="en-US" err="1" smtClean="0"/>
              <a:t>B’z</a:t>
            </a:r>
            <a:r>
              <a:rPr dirty="0" lang="en-US" smtClean="0"/>
              <a:t> of pre-identified classes our code will be more efficient compared with java API.</a:t>
            </a:r>
          </a:p>
          <a:p>
            <a:r>
              <a:rPr dirty="0" lang="en-US" smtClean="0"/>
              <a:t>SF people removed total dependency between classes. Means one model is completely independent on other model.</a:t>
            </a:r>
          </a:p>
          <a:p>
            <a:r>
              <a:rPr dirty="0" lang="en-US" smtClean="0"/>
              <a:t>We need not to learn all the packages or classes to develop an app.</a:t>
            </a:r>
          </a:p>
          <a:p>
            <a:endParaRPr dirty="0" lang="en-US" smtClean="0"/>
          </a:p>
          <a:p>
            <a:endParaRPr dirty="0" lang="en-US"/>
          </a:p>
        </p:txBody>
      </p:sp>
      <p:sp>
        <p:nvSpPr>
          <p:cNvPr id="104861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8752" name="Content Placeholder 2"/>
          <p:cNvSpPr>
            <a:spLocks noGrp="1"/>
          </p:cNvSpPr>
          <p:nvPr>
            <p:ph idx="1"/>
          </p:nvPr>
        </p:nvSpPr>
        <p:spPr>
          <a:xfrm>
            <a:off x="0" y="0"/>
            <a:ext cx="9144000" cy="6858000"/>
          </a:xfrm>
        </p:spPr>
        <p:txBody>
          <a:bodyPr>
            <a:normAutofit fontScale="77500" lnSpcReduction="20000"/>
          </a:bodyPr>
          <a:p>
            <a:r>
              <a:rPr dirty="0" lang="en-US" smtClean="0"/>
              <a:t>Before placing connection object into JNDI registry first we have to create an object and place into the connection pool.</a:t>
            </a:r>
          </a:p>
          <a:p>
            <a:r>
              <a:rPr dirty="0" lang="en-US" smtClean="0"/>
              <a:t>Using </a:t>
            </a:r>
            <a:r>
              <a:rPr dirty="0" lang="en-US" err="1" smtClean="0"/>
              <a:t>DataSource</a:t>
            </a:r>
            <a:r>
              <a:rPr dirty="0" lang="en-US" smtClean="0"/>
              <a:t> object we can provide the required info to the application server and server going to create the connection with database. And it will place into the </a:t>
            </a:r>
            <a:r>
              <a:rPr dirty="0" lang="en-US" err="1" smtClean="0"/>
              <a:t>connectionPool</a:t>
            </a:r>
            <a:r>
              <a:rPr dirty="0" lang="en-US" smtClean="0"/>
              <a:t>.</a:t>
            </a:r>
          </a:p>
          <a:p>
            <a:r>
              <a:rPr dirty="0" lang="en-US" smtClean="0"/>
              <a:t>So any programmer going to get the connection from the connection pool.</a:t>
            </a:r>
          </a:p>
          <a:p>
            <a:pPr indent="0" marL="0">
              <a:buNone/>
            </a:pPr>
            <a:r>
              <a:rPr dirty="0" lang="en-US" smtClean="0">
                <a:solidFill>
                  <a:srgbClr val="FF0000"/>
                </a:solidFill>
              </a:rPr>
              <a:t>Class person{</a:t>
            </a:r>
          </a:p>
          <a:p>
            <a:pPr indent="0" marL="0">
              <a:buNone/>
            </a:pPr>
            <a:r>
              <a:rPr dirty="0" lang="en-US" smtClean="0">
                <a:solidFill>
                  <a:srgbClr val="FF0000"/>
                </a:solidFill>
              </a:rPr>
              <a:t>	public void </a:t>
            </a:r>
            <a:r>
              <a:rPr dirty="0" lang="en-US" err="1" smtClean="0">
                <a:solidFill>
                  <a:srgbClr val="FF0000"/>
                </a:solidFill>
              </a:rPr>
              <a:t>savePerson</a:t>
            </a:r>
            <a:r>
              <a:rPr dirty="0" lang="en-US" smtClean="0">
                <a:solidFill>
                  <a:srgbClr val="FF0000"/>
                </a:solidFill>
              </a:rPr>
              <a:t>(string id ,String Name){</a:t>
            </a:r>
          </a:p>
          <a:p>
            <a:pPr indent="0" marL="0">
              <a:buNone/>
            </a:pPr>
            <a:r>
              <a:rPr dirty="0" lang="en-US" smtClean="0">
                <a:solidFill>
                  <a:srgbClr val="FF0000"/>
                </a:solidFill>
              </a:rPr>
              <a:t>	</a:t>
            </a:r>
            <a:r>
              <a:rPr dirty="0" lang="en-US" err="1" smtClean="0">
                <a:solidFill>
                  <a:srgbClr val="FF0000"/>
                </a:solidFill>
              </a:rPr>
              <a:t>InitialContext</a:t>
            </a:r>
            <a:r>
              <a:rPr dirty="0" lang="en-US" smtClean="0">
                <a:solidFill>
                  <a:srgbClr val="FF0000"/>
                </a:solidFill>
              </a:rPr>
              <a:t> </a:t>
            </a:r>
            <a:r>
              <a:rPr dirty="0" lang="en-US" err="1" smtClean="0">
                <a:solidFill>
                  <a:srgbClr val="FF0000"/>
                </a:solidFill>
              </a:rPr>
              <a:t>ic</a:t>
            </a:r>
            <a:r>
              <a:rPr dirty="0" lang="en-US" smtClean="0">
                <a:solidFill>
                  <a:srgbClr val="FF0000"/>
                </a:solidFill>
              </a:rPr>
              <a:t> = new </a:t>
            </a:r>
            <a:r>
              <a:rPr dirty="0" lang="en-US" err="1" smtClean="0">
                <a:solidFill>
                  <a:srgbClr val="FF0000"/>
                </a:solidFill>
              </a:rPr>
              <a:t>InitialContext</a:t>
            </a:r>
            <a:r>
              <a:rPr dirty="0" lang="en-US" smtClean="0">
                <a:solidFill>
                  <a:srgbClr val="FF0000"/>
                </a:solidFill>
              </a:rPr>
              <a:t>();</a:t>
            </a:r>
            <a:r>
              <a:rPr dirty="0" lang="en-US">
                <a:solidFill>
                  <a:srgbClr val="FF0000"/>
                </a:solidFill>
              </a:rPr>
              <a:t>		</a:t>
            </a:r>
            <a:endParaRPr dirty="0" lang="en-US" smtClean="0">
              <a:solidFill>
                <a:srgbClr val="FF0000"/>
              </a:solidFill>
            </a:endParaRPr>
          </a:p>
          <a:p>
            <a:pPr indent="0" marL="0">
              <a:buNone/>
            </a:pPr>
            <a:r>
              <a:rPr dirty="0" lang="en-US" smtClean="0">
                <a:solidFill>
                  <a:srgbClr val="FF0000"/>
                </a:solidFill>
              </a:rPr>
              <a:t>	</a:t>
            </a:r>
            <a:r>
              <a:rPr dirty="0" lang="en-US" err="1" smtClean="0">
                <a:solidFill>
                  <a:srgbClr val="FF0000"/>
                </a:solidFill>
              </a:rPr>
              <a:t>DataSource</a:t>
            </a:r>
            <a:r>
              <a:rPr dirty="0" lang="en-US" smtClean="0">
                <a:solidFill>
                  <a:srgbClr val="FF0000"/>
                </a:solidFill>
              </a:rPr>
              <a:t> ds =(</a:t>
            </a:r>
            <a:r>
              <a:rPr dirty="0" lang="en-US" err="1" smtClean="0">
                <a:solidFill>
                  <a:srgbClr val="FF0000"/>
                </a:solidFill>
              </a:rPr>
              <a:t>DataSource</a:t>
            </a:r>
            <a:r>
              <a:rPr dirty="0" lang="en-US" smtClean="0">
                <a:solidFill>
                  <a:srgbClr val="FF0000"/>
                </a:solidFill>
              </a:rPr>
              <a:t>)</a:t>
            </a:r>
            <a:r>
              <a:rPr dirty="0" lang="en-US" err="1" smtClean="0">
                <a:solidFill>
                  <a:srgbClr val="FF0000"/>
                </a:solidFill>
              </a:rPr>
              <a:t>ic.getConnection</a:t>
            </a:r>
            <a:r>
              <a:rPr dirty="0" lang="en-US" smtClean="0">
                <a:solidFill>
                  <a:srgbClr val="FF0000"/>
                </a:solidFill>
              </a:rPr>
              <a:t>(“/JNDI Registry Name”);</a:t>
            </a:r>
          </a:p>
          <a:p>
            <a:pPr indent="0" marL="0">
              <a:buNone/>
            </a:pPr>
            <a:r>
              <a:rPr dirty="0" lang="en-US">
                <a:solidFill>
                  <a:srgbClr val="FF0000"/>
                </a:solidFill>
              </a:rPr>
              <a:t>	</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a:t>
            </a:r>
          </a:p>
          <a:p>
            <a:pPr indent="0" marL="0">
              <a:buNone/>
            </a:pPr>
            <a:r>
              <a:rPr dirty="0" lang="en-US" smtClean="0">
                <a:solidFill>
                  <a:srgbClr val="FF0000"/>
                </a:solidFill>
              </a:rPr>
              <a:t>}</a:t>
            </a:r>
          </a:p>
          <a:p>
            <a:pPr indent="0" marL="0">
              <a:buNone/>
            </a:pPr>
            <a:r>
              <a:rPr dirty="0" lang="en-US" smtClean="0"/>
              <a:t>In the above example a </a:t>
            </a:r>
            <a:r>
              <a:rPr dirty="0" lang="en-US" smtClean="0">
                <a:solidFill>
                  <a:srgbClr val="FF0000"/>
                </a:solidFill>
              </a:rPr>
              <a:t>person class</a:t>
            </a:r>
            <a:r>
              <a:rPr dirty="0" lang="en-US" smtClean="0"/>
              <a:t> want to store data into the database but without connection a person class can’t do anything.</a:t>
            </a:r>
          </a:p>
          <a:p>
            <a:pPr indent="0" marL="0">
              <a:buNone/>
            </a:pPr>
            <a:r>
              <a:rPr dirty="0" lang="en-US" smtClean="0"/>
              <a:t>To get the connection person class has to </a:t>
            </a:r>
            <a:r>
              <a:rPr dirty="0" lang="en-US" smtClean="0">
                <a:solidFill>
                  <a:srgbClr val="FF0000"/>
                </a:solidFill>
              </a:rPr>
              <a:t>lookup</a:t>
            </a:r>
            <a:r>
              <a:rPr dirty="0" lang="en-US" smtClean="0"/>
              <a:t> the </a:t>
            </a:r>
            <a:r>
              <a:rPr dirty="0" lang="en-US" smtClean="0">
                <a:solidFill>
                  <a:srgbClr val="FF0000"/>
                </a:solidFill>
              </a:rPr>
              <a:t>JNDI registry </a:t>
            </a:r>
            <a:r>
              <a:rPr dirty="0" lang="en-US" smtClean="0"/>
              <a:t>to get the connection.  </a:t>
            </a:r>
          </a:p>
          <a:p>
            <a:pPr indent="0" marL="0">
              <a:buNone/>
            </a:pPr>
            <a:endParaRPr dirty="0" lang="en-US"/>
          </a:p>
        </p:txBody>
      </p:sp>
      <p:sp>
        <p:nvSpPr>
          <p:cNvPr id="1048753"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8754" name="Content Placeholder 2"/>
          <p:cNvSpPr>
            <a:spLocks noGrp="1"/>
          </p:cNvSpPr>
          <p:nvPr>
            <p:ph idx="1"/>
          </p:nvPr>
        </p:nvSpPr>
        <p:spPr>
          <a:xfrm>
            <a:off x="0" y="0"/>
            <a:ext cx="9144000" cy="6858000"/>
          </a:xfrm>
        </p:spPr>
        <p:txBody>
          <a:bodyPr>
            <a:normAutofit fontScale="70000" lnSpcReduction="20000"/>
          </a:bodyPr>
          <a:p>
            <a:pPr indent="0" marL="0">
              <a:buNone/>
            </a:pPr>
            <a:r>
              <a:rPr dirty="0" lang="en-US" smtClean="0">
                <a:solidFill>
                  <a:srgbClr val="FF0000"/>
                </a:solidFill>
              </a:rPr>
              <a:t>ii). Contextual dependency lookup</a:t>
            </a:r>
          </a:p>
          <a:p>
            <a:pPr indent="0" marL="0">
              <a:buNone/>
            </a:pPr>
            <a:r>
              <a:rPr dirty="0" lang="en-US"/>
              <a:t>	</a:t>
            </a:r>
            <a:r>
              <a:rPr dirty="0" lang="en-US" smtClean="0"/>
              <a:t>Here also we are taking a object from other class or container or runtime environment to perform an operation.</a:t>
            </a:r>
          </a:p>
          <a:p>
            <a:pPr indent="0" marL="0">
              <a:buNone/>
            </a:pPr>
            <a:r>
              <a:rPr dirty="0" lang="en-US" smtClean="0"/>
              <a:t>If we want to get the internal details of the servlets, version, absolute path, port No, </a:t>
            </a:r>
            <a:r>
              <a:rPr dirty="0" lang="en-US" err="1" smtClean="0"/>
              <a:t>ip</a:t>
            </a:r>
            <a:r>
              <a:rPr dirty="0" lang="en-US" smtClean="0"/>
              <a:t>, so we have to use Servlet Context object. But to get the servlet context object first we have to follow some steps. we should have to implements the Servlet interface and override the </a:t>
            </a:r>
            <a:r>
              <a:rPr dirty="0" lang="en-US" err="1" smtClean="0"/>
              <a:t>init</a:t>
            </a:r>
            <a:r>
              <a:rPr dirty="0" lang="en-US" smtClean="0"/>
              <a:t>(</a:t>
            </a:r>
            <a:r>
              <a:rPr dirty="0" lang="en-US" err="1" smtClean="0"/>
              <a:t>ServletConfig</a:t>
            </a:r>
            <a:r>
              <a:rPr dirty="0" lang="en-US" smtClean="0"/>
              <a:t> </a:t>
            </a:r>
            <a:r>
              <a:rPr dirty="0" lang="en-US" err="1" smtClean="0"/>
              <a:t>config</a:t>
            </a:r>
            <a:r>
              <a:rPr dirty="0" lang="en-US" smtClean="0"/>
              <a:t>) method.</a:t>
            </a:r>
          </a:p>
          <a:p>
            <a:pPr indent="0" marL="0">
              <a:buNone/>
            </a:pPr>
            <a:r>
              <a:rPr dirty="0" lang="en-US" smtClean="0"/>
              <a:t>Lets see the procedure…</a:t>
            </a:r>
          </a:p>
          <a:p>
            <a:pPr indent="0" marL="0">
              <a:buNone/>
            </a:pPr>
            <a:r>
              <a:rPr dirty="0" lang="en-US" smtClean="0">
                <a:solidFill>
                  <a:srgbClr val="FF0000"/>
                </a:solidFill>
              </a:rPr>
              <a:t>Class </a:t>
            </a:r>
            <a:r>
              <a:rPr dirty="0" lang="en-US" err="1" smtClean="0">
                <a:solidFill>
                  <a:srgbClr val="FF0000"/>
                </a:solidFill>
              </a:rPr>
              <a:t>Xservlet</a:t>
            </a:r>
            <a:r>
              <a:rPr dirty="0" lang="en-US" smtClean="0">
                <a:solidFill>
                  <a:srgbClr val="FF0000"/>
                </a:solidFill>
              </a:rPr>
              <a:t> extends </a:t>
            </a:r>
            <a:r>
              <a:rPr dirty="0" lang="en-US" err="1" smtClean="0">
                <a:solidFill>
                  <a:srgbClr val="FF0000"/>
                </a:solidFill>
              </a:rPr>
              <a:t>HttpServlet</a:t>
            </a:r>
            <a:r>
              <a:rPr dirty="0" lang="en-US" smtClean="0">
                <a:solidFill>
                  <a:srgbClr val="FF0000"/>
                </a:solidFill>
              </a:rPr>
              <a:t> implements Servlet{</a:t>
            </a:r>
          </a:p>
          <a:p>
            <a:pPr indent="0" marL="0">
              <a:buNone/>
            </a:pPr>
            <a:r>
              <a:rPr dirty="0" lang="en-US">
                <a:solidFill>
                  <a:srgbClr val="FF0000"/>
                </a:solidFill>
              </a:rPr>
              <a:t>	</a:t>
            </a:r>
            <a:r>
              <a:rPr dirty="0" lang="en-US" err="1" smtClean="0">
                <a:solidFill>
                  <a:srgbClr val="FF0000"/>
                </a:solidFill>
              </a:rPr>
              <a:t>ServletConfig</a:t>
            </a:r>
            <a:r>
              <a:rPr dirty="0" lang="en-US" smtClean="0">
                <a:solidFill>
                  <a:srgbClr val="FF0000"/>
                </a:solidFill>
              </a:rPr>
              <a:t> </a:t>
            </a:r>
            <a:r>
              <a:rPr dirty="0" lang="en-US" err="1" smtClean="0">
                <a:solidFill>
                  <a:srgbClr val="FF0000"/>
                </a:solidFill>
              </a:rPr>
              <a:t>cong</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public </a:t>
            </a:r>
            <a:r>
              <a:rPr dirty="0" lang="en-US" err="1" smtClean="0">
                <a:solidFill>
                  <a:srgbClr val="FF0000"/>
                </a:solidFill>
              </a:rPr>
              <a:t>init</a:t>
            </a:r>
            <a:r>
              <a:rPr dirty="0" lang="en-US" smtClean="0">
                <a:solidFill>
                  <a:srgbClr val="FF0000"/>
                </a:solidFill>
              </a:rPr>
              <a:t>(</a:t>
            </a:r>
            <a:r>
              <a:rPr dirty="0" lang="en-US" err="1" smtClean="0">
                <a:solidFill>
                  <a:srgbClr val="FF0000"/>
                </a:solidFill>
              </a:rPr>
              <a:t>ServletConfig</a:t>
            </a:r>
            <a:r>
              <a:rPr dirty="0" lang="en-US" smtClean="0">
                <a:solidFill>
                  <a:srgbClr val="FF0000"/>
                </a:solidFill>
              </a:rPr>
              <a:t> </a:t>
            </a:r>
            <a:r>
              <a:rPr dirty="0" lang="en-US" err="1" smtClean="0">
                <a:solidFill>
                  <a:srgbClr val="FF0000"/>
                </a:solidFill>
              </a:rPr>
              <a:t>config</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this.config</a:t>
            </a:r>
            <a:r>
              <a:rPr dirty="0" lang="en-US" smtClean="0">
                <a:solidFill>
                  <a:srgbClr val="FF0000"/>
                </a:solidFill>
              </a:rPr>
              <a:t>=</a:t>
            </a:r>
            <a:r>
              <a:rPr dirty="0" lang="en-US" err="1" smtClean="0">
                <a:solidFill>
                  <a:srgbClr val="FF0000"/>
                </a:solidFill>
              </a:rPr>
              <a:t>config</a:t>
            </a:r>
            <a:r>
              <a:rPr dirty="0" lang="en-US" smtClean="0">
                <a:solidFill>
                  <a:srgbClr val="FF0000"/>
                </a:solidFill>
              </a:rPr>
              <a:t>;</a:t>
            </a:r>
          </a:p>
          <a:p>
            <a:pPr indent="0" marL="0">
              <a:buNone/>
            </a:pPr>
            <a:r>
              <a:rPr dirty="0" lang="en-US" smtClean="0">
                <a:solidFill>
                  <a:srgbClr val="FF0000"/>
                </a:solidFill>
              </a:rPr>
              <a:t>	}</a:t>
            </a:r>
          </a:p>
          <a:p>
            <a:pPr indent="0" marL="0">
              <a:buNone/>
            </a:pPr>
            <a:r>
              <a:rPr dirty="0" lang="en-US">
                <a:solidFill>
                  <a:srgbClr val="FF0000"/>
                </a:solidFill>
              </a:rPr>
              <a:t>	</a:t>
            </a:r>
            <a:r>
              <a:rPr dirty="0" lang="en-US" err="1" smtClean="0">
                <a:solidFill>
                  <a:srgbClr val="FF0000"/>
                </a:solidFill>
              </a:rPr>
              <a:t>ServletContext</a:t>
            </a:r>
            <a:r>
              <a:rPr dirty="0" lang="en-US" smtClean="0">
                <a:solidFill>
                  <a:srgbClr val="FF0000"/>
                </a:solidFill>
              </a:rPr>
              <a:t> context = </a:t>
            </a:r>
            <a:r>
              <a:rPr dirty="0" lang="en-US" err="1" smtClean="0">
                <a:solidFill>
                  <a:srgbClr val="FF0000"/>
                </a:solidFill>
              </a:rPr>
              <a:t>config.getServletContext</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…………………….//logic to get internal details</a:t>
            </a:r>
          </a:p>
          <a:p>
            <a:pPr indent="0" marL="0">
              <a:buNone/>
            </a:pPr>
            <a:r>
              <a:rPr dirty="0" lang="en-US">
                <a:solidFill>
                  <a:srgbClr val="FF0000"/>
                </a:solidFill>
              </a:rPr>
              <a:t>}</a:t>
            </a:r>
            <a:r>
              <a:rPr dirty="0" lang="en-US" smtClean="0">
                <a:solidFill>
                  <a:srgbClr val="FF0000"/>
                </a:solidFill>
              </a:rPr>
              <a:t> </a:t>
            </a:r>
          </a:p>
          <a:p>
            <a:pPr indent="0" marL="0">
              <a:buNone/>
            </a:pPr>
            <a:r>
              <a:rPr dirty="0" lang="en-US" smtClean="0"/>
              <a:t>By the above example we come to know the contextual procedure to get the context object.</a:t>
            </a:r>
          </a:p>
          <a:p>
            <a:pPr indent="0" marL="0">
              <a:buNone/>
            </a:pPr>
            <a:r>
              <a:rPr dirty="0" lang="en-US" smtClean="0"/>
              <a:t>There are certain rules are available and  we should have to follow them.</a:t>
            </a:r>
          </a:p>
          <a:p>
            <a:pPr indent="0" marL="0">
              <a:buNone/>
            </a:pPr>
            <a:endParaRPr dirty="0" lang="en-US"/>
          </a:p>
        </p:txBody>
      </p:sp>
      <p:sp>
        <p:nvSpPr>
          <p:cNvPr id="104875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8756" name="Title 1"/>
          <p:cNvSpPr>
            <a:spLocks noGrp="1"/>
          </p:cNvSpPr>
          <p:nvPr>
            <p:ph type="title"/>
          </p:nvPr>
        </p:nvSpPr>
        <p:spPr>
          <a:xfrm>
            <a:off x="457200" y="274638"/>
            <a:ext cx="8229600" cy="411162"/>
          </a:xfrm>
        </p:spPr>
        <p:txBody>
          <a:bodyPr>
            <a:normAutofit fontScale="90000"/>
          </a:bodyPr>
          <a:p>
            <a:r>
              <a:rPr dirty="0" lang="en-US" smtClean="0">
                <a:solidFill>
                  <a:srgbClr val="FF0000"/>
                </a:solidFill>
              </a:rPr>
              <a:t>Spring 25</a:t>
            </a:r>
            <a:endParaRPr dirty="0" lang="en-US">
              <a:solidFill>
                <a:srgbClr val="FF0000"/>
              </a:solidFill>
            </a:endParaRPr>
          </a:p>
        </p:txBody>
      </p:sp>
      <p:sp>
        <p:nvSpPr>
          <p:cNvPr id="1048757" name="Content Placeholder 2"/>
          <p:cNvSpPr>
            <a:spLocks noGrp="1"/>
          </p:cNvSpPr>
          <p:nvPr>
            <p:ph idx="1"/>
          </p:nvPr>
        </p:nvSpPr>
        <p:spPr>
          <a:xfrm>
            <a:off x="152400" y="838200"/>
            <a:ext cx="8839200" cy="5791200"/>
          </a:xfrm>
        </p:spPr>
        <p:txBody>
          <a:bodyPr>
            <a:normAutofit fontScale="70000" lnSpcReduction="20000"/>
          </a:bodyPr>
          <a:p>
            <a:r>
              <a:rPr dirty="0" lang="en-US" smtClean="0">
                <a:solidFill>
                  <a:srgbClr val="FF0000"/>
                </a:solidFill>
              </a:rPr>
              <a:t>2).Dependency Injection</a:t>
            </a:r>
          </a:p>
          <a:p>
            <a:pPr lvl="1"/>
            <a:r>
              <a:rPr dirty="0" lang="en-US" smtClean="0"/>
              <a:t>In dependency pull a class is totally depends on the other class or other runtime environment. As we learnt in previous classes in factory design pattern how one class is depends on other class.</a:t>
            </a:r>
          </a:p>
          <a:p>
            <a:pPr lvl="1"/>
            <a:r>
              <a:rPr dirty="0" lang="en-US" smtClean="0"/>
              <a:t>To make our classes completely loosely coupled ,we have to use dependency injection concept from IOC principle.</a:t>
            </a:r>
          </a:p>
          <a:p>
            <a:pPr lvl="1"/>
            <a:r>
              <a:rPr dirty="0" lang="en-US" smtClean="0"/>
              <a:t>While performing an dependency injection there are two components are compulsory.</a:t>
            </a:r>
          </a:p>
          <a:p>
            <a:pPr lvl="1"/>
            <a:r>
              <a:rPr dirty="0" lang="en-US" smtClean="0"/>
              <a:t>And one component is depends on other components.</a:t>
            </a:r>
          </a:p>
          <a:p>
            <a:pPr lvl="1"/>
            <a:r>
              <a:rPr dirty="0" lang="en-US" smtClean="0"/>
              <a:t>One is considered as </a:t>
            </a:r>
            <a:r>
              <a:rPr dirty="0" lang="en-US" smtClean="0">
                <a:solidFill>
                  <a:srgbClr val="FF0000"/>
                </a:solidFill>
              </a:rPr>
              <a:t>target</a:t>
            </a:r>
            <a:r>
              <a:rPr dirty="0" lang="en-US" smtClean="0"/>
              <a:t> and another one  is </a:t>
            </a:r>
            <a:r>
              <a:rPr dirty="0" lang="en-US" smtClean="0">
                <a:solidFill>
                  <a:srgbClr val="FF0000"/>
                </a:solidFill>
              </a:rPr>
              <a:t>dependent</a:t>
            </a:r>
            <a:r>
              <a:rPr dirty="0" lang="en-US" smtClean="0"/>
              <a:t>.</a:t>
            </a:r>
          </a:p>
          <a:p>
            <a:pPr indent="0" lvl="1" marL="457200">
              <a:buNone/>
            </a:pPr>
            <a:r>
              <a:rPr b="1" dirty="0" lang="en-US" err="1" smtClean="0">
                <a:solidFill>
                  <a:srgbClr val="FF0000"/>
                </a:solidFill>
              </a:rPr>
              <a:t>i</a:t>
            </a:r>
            <a:r>
              <a:rPr b="1" dirty="0" lang="en-US" smtClean="0">
                <a:solidFill>
                  <a:srgbClr val="FF0000"/>
                </a:solidFill>
              </a:rPr>
              <a:t>). Setter injection :  </a:t>
            </a:r>
          </a:p>
          <a:p>
            <a:pPr indent="0" lvl="1" marL="457200">
              <a:buNone/>
            </a:pPr>
            <a:r>
              <a:rPr dirty="0" lang="en-US"/>
              <a:t>	</a:t>
            </a:r>
            <a:r>
              <a:rPr dirty="0" lang="en-US" smtClean="0"/>
              <a:t>In setter injection a dependent object is going to inject to the target component.</a:t>
            </a:r>
          </a:p>
          <a:p>
            <a:pPr indent="0" lvl="1" marL="457200">
              <a:buNone/>
            </a:pPr>
            <a:r>
              <a:rPr dirty="0" lang="en-US" smtClean="0"/>
              <a:t>Class B is going to inject with class A is called as  setter injection.</a:t>
            </a:r>
          </a:p>
          <a:p>
            <a:pPr indent="0" lvl="1" marL="457200">
              <a:buNone/>
            </a:pPr>
            <a:r>
              <a:rPr dirty="0" lang="en-US" smtClean="0"/>
              <a:t>Setter injection we achieve by </a:t>
            </a:r>
            <a:r>
              <a:rPr dirty="0" lang="en-US" smtClean="0">
                <a:solidFill>
                  <a:srgbClr val="FF0000"/>
                </a:solidFill>
              </a:rPr>
              <a:t>property</a:t>
            </a:r>
            <a:r>
              <a:rPr dirty="0" lang="en-US" smtClean="0"/>
              <a:t> tag which is provided by the </a:t>
            </a:r>
            <a:r>
              <a:rPr dirty="0" lang="en-US" smtClean="0">
                <a:solidFill>
                  <a:srgbClr val="FF0000"/>
                </a:solidFill>
              </a:rPr>
              <a:t>spring bean configuration file.</a:t>
            </a:r>
          </a:p>
          <a:p>
            <a:pPr indent="0" lvl="1" marL="457200">
              <a:buNone/>
            </a:pPr>
            <a:r>
              <a:rPr dirty="0" lang="en-US"/>
              <a:t>	</a:t>
            </a:r>
            <a:r>
              <a:rPr dirty="0" lang="en-US" smtClean="0">
                <a:solidFill>
                  <a:srgbClr val="FF0000"/>
                </a:solidFill>
              </a:rPr>
              <a:t>&lt;bean id=“” class=“”&gt;</a:t>
            </a:r>
          </a:p>
          <a:p>
            <a:pPr indent="0" lvl="1" marL="457200">
              <a:buNone/>
            </a:pPr>
            <a:r>
              <a:rPr dirty="0" lang="en-US">
                <a:solidFill>
                  <a:srgbClr val="FF0000"/>
                </a:solidFill>
              </a:rPr>
              <a:t>	</a:t>
            </a:r>
            <a:r>
              <a:rPr dirty="0" lang="en-US" smtClean="0">
                <a:solidFill>
                  <a:srgbClr val="FF0000"/>
                </a:solidFill>
              </a:rPr>
              <a:t>	&lt;property name=“&lt;</a:t>
            </a:r>
            <a:r>
              <a:rPr dirty="0" lang="en-US" err="1" smtClean="0">
                <a:solidFill>
                  <a:srgbClr val="FF0000"/>
                </a:solidFill>
              </a:rPr>
              <a:t>attribute_name</a:t>
            </a:r>
            <a:r>
              <a:rPr dirty="0" lang="en-US" smtClean="0">
                <a:solidFill>
                  <a:srgbClr val="FF0000"/>
                </a:solidFill>
              </a:rPr>
              <a:t>&gt;” ref=“&lt;</a:t>
            </a:r>
            <a:r>
              <a:rPr dirty="0" lang="en-US" err="1" smtClean="0">
                <a:solidFill>
                  <a:srgbClr val="FF0000"/>
                </a:solidFill>
              </a:rPr>
              <a:t>class_name</a:t>
            </a:r>
            <a:r>
              <a:rPr dirty="0" lang="en-US" smtClean="0">
                <a:solidFill>
                  <a:srgbClr val="FF0000"/>
                </a:solidFill>
              </a:rPr>
              <a:t>&gt;”&gt;</a:t>
            </a:r>
          </a:p>
          <a:p>
            <a:pPr indent="0" lvl="1" marL="457200">
              <a:buNone/>
            </a:pPr>
            <a:r>
              <a:rPr dirty="0" lang="en-US">
                <a:solidFill>
                  <a:srgbClr val="FF0000"/>
                </a:solidFill>
              </a:rPr>
              <a:t>	</a:t>
            </a:r>
            <a:r>
              <a:rPr dirty="0" lang="en-US" smtClean="0">
                <a:solidFill>
                  <a:srgbClr val="FF0000"/>
                </a:solidFill>
              </a:rPr>
              <a:t>&lt;/bean&gt;</a:t>
            </a:r>
          </a:p>
        </p:txBody>
      </p:sp>
      <p:sp>
        <p:nvSpPr>
          <p:cNvPr id="1048758"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8759" name="Content Placeholder 2"/>
          <p:cNvSpPr>
            <a:spLocks noGrp="1"/>
          </p:cNvSpPr>
          <p:nvPr>
            <p:ph idx="1"/>
          </p:nvPr>
        </p:nvSpPr>
        <p:spPr>
          <a:xfrm>
            <a:off x="152400" y="0"/>
            <a:ext cx="8839200" cy="6705600"/>
          </a:xfrm>
        </p:spPr>
        <p:txBody>
          <a:bodyPr>
            <a:normAutofit fontScale="70000" lnSpcReduction="20000"/>
          </a:bodyPr>
          <a:p>
            <a:r>
              <a:rPr dirty="0" lang="en-US" smtClean="0"/>
              <a:t>In spring bean configuration file </a:t>
            </a:r>
            <a:r>
              <a:rPr dirty="0" lang="en-US" smtClean="0">
                <a:solidFill>
                  <a:srgbClr val="FF0000"/>
                </a:solidFill>
              </a:rPr>
              <a:t>property</a:t>
            </a:r>
            <a:r>
              <a:rPr dirty="0" lang="en-US" smtClean="0"/>
              <a:t> tag act as a </a:t>
            </a:r>
            <a:r>
              <a:rPr dirty="0" lang="en-US" smtClean="0">
                <a:solidFill>
                  <a:srgbClr val="FF0000"/>
                </a:solidFill>
              </a:rPr>
              <a:t>setter</a:t>
            </a:r>
            <a:r>
              <a:rPr dirty="0" lang="en-US" smtClean="0"/>
              <a:t> method. Here the bean class itself going to inject the object to the target class.</a:t>
            </a:r>
          </a:p>
          <a:p>
            <a:r>
              <a:rPr dirty="0" lang="en-US" err="1" smtClean="0"/>
              <a:t>B’z</a:t>
            </a:r>
            <a:r>
              <a:rPr dirty="0" lang="en-US" smtClean="0"/>
              <a:t> of that we called as setter injection.</a:t>
            </a:r>
          </a:p>
          <a:p>
            <a:endParaRPr dirty="0" lang="en-US"/>
          </a:p>
          <a:p>
            <a:r>
              <a:rPr dirty="0" lang="en-US" smtClean="0">
                <a:solidFill>
                  <a:srgbClr val="FF0000"/>
                </a:solidFill>
              </a:rPr>
              <a:t>ii). Constructor injection</a:t>
            </a:r>
            <a:r>
              <a:rPr dirty="0" lang="en-US" smtClean="0"/>
              <a:t>: It </a:t>
            </a:r>
            <a:r>
              <a:rPr dirty="0" lang="en-US"/>
              <a:t>i</a:t>
            </a:r>
            <a:r>
              <a:rPr dirty="0" lang="en-US" smtClean="0"/>
              <a:t>s also same as setter injection only a dependent class is going to inject the object to the target class.</a:t>
            </a:r>
          </a:p>
          <a:p>
            <a:r>
              <a:rPr dirty="0" lang="en-US" smtClean="0"/>
              <a:t>But here we are using different tag to inject the object.</a:t>
            </a:r>
          </a:p>
          <a:p>
            <a:r>
              <a:rPr dirty="0" lang="en-US" smtClean="0"/>
              <a:t>In spring bean configuration file under bean tag there is another tag called </a:t>
            </a:r>
            <a:r>
              <a:rPr dirty="0" lang="en-US" smtClean="0">
                <a:solidFill>
                  <a:srgbClr val="FF0000"/>
                </a:solidFill>
              </a:rPr>
              <a:t>constructor–</a:t>
            </a:r>
            <a:r>
              <a:rPr dirty="0" lang="en-US" err="1" smtClean="0">
                <a:solidFill>
                  <a:srgbClr val="FF0000"/>
                </a:solidFill>
              </a:rPr>
              <a:t>arg</a:t>
            </a:r>
            <a:r>
              <a:rPr dirty="0" lang="en-US" smtClean="0">
                <a:solidFill>
                  <a:srgbClr val="FF0000"/>
                </a:solidFill>
              </a:rPr>
              <a:t> </a:t>
            </a:r>
            <a:r>
              <a:rPr dirty="0" lang="en-US" smtClean="0"/>
              <a:t>which is used to inject the object of another class to the target class.</a:t>
            </a:r>
          </a:p>
          <a:p>
            <a:pPr indent="0" marL="0">
              <a:buNone/>
            </a:pPr>
            <a:r>
              <a:rPr dirty="0" lang="en-US" smtClean="0"/>
              <a:t>	</a:t>
            </a:r>
            <a:r>
              <a:rPr dirty="0" lang="en-US" smtClean="0">
                <a:solidFill>
                  <a:srgbClr val="FF0000"/>
                </a:solidFill>
              </a:rPr>
              <a:t>&lt;beans&gt;</a:t>
            </a:r>
          </a:p>
          <a:p>
            <a:pPr indent="0" marL="0">
              <a:buNone/>
            </a:pPr>
            <a:r>
              <a:rPr dirty="0" lang="en-US">
                <a:solidFill>
                  <a:srgbClr val="FF0000"/>
                </a:solidFill>
              </a:rPr>
              <a:t>	</a:t>
            </a:r>
            <a:r>
              <a:rPr dirty="0" lang="en-US" smtClean="0">
                <a:solidFill>
                  <a:srgbClr val="FF0000"/>
                </a:solidFill>
              </a:rPr>
              <a:t>	&lt;bean id=“ ” class=“ “&gt;</a:t>
            </a:r>
          </a:p>
          <a:p>
            <a:pPr indent="0" marL="0">
              <a:buNone/>
            </a:pPr>
            <a:r>
              <a:rPr dirty="0" lang="en-US">
                <a:solidFill>
                  <a:srgbClr val="FF0000"/>
                </a:solidFill>
              </a:rPr>
              <a:t>	</a:t>
            </a:r>
            <a:r>
              <a:rPr dirty="0" lang="en-US" smtClean="0">
                <a:solidFill>
                  <a:srgbClr val="FF0000"/>
                </a:solidFill>
              </a:rPr>
              <a:t>	&lt;constructor-</a:t>
            </a:r>
            <a:r>
              <a:rPr dirty="0" lang="en-US" err="1" smtClean="0">
                <a:solidFill>
                  <a:srgbClr val="FF0000"/>
                </a:solidFill>
              </a:rPr>
              <a:t>arg</a:t>
            </a:r>
            <a:r>
              <a:rPr dirty="0" lang="en-US" smtClean="0">
                <a:solidFill>
                  <a:srgbClr val="FF0000"/>
                </a:solidFill>
              </a:rPr>
              <a:t> ref=“&lt;</a:t>
            </a:r>
            <a:r>
              <a:rPr dirty="0" lang="en-US" err="1" smtClean="0">
                <a:solidFill>
                  <a:srgbClr val="FF0000"/>
                </a:solidFill>
              </a:rPr>
              <a:t>class_name</a:t>
            </a:r>
            <a:r>
              <a:rPr dirty="0" lang="en-US" smtClean="0">
                <a:solidFill>
                  <a:srgbClr val="FF0000"/>
                </a:solidFill>
              </a:rPr>
              <a:t>&gt;”&gt;</a:t>
            </a:r>
          </a:p>
          <a:p>
            <a:pPr indent="0" marL="0">
              <a:buNone/>
            </a:pPr>
            <a:r>
              <a:rPr dirty="0" lang="en-US">
                <a:solidFill>
                  <a:srgbClr val="FF0000"/>
                </a:solidFill>
              </a:rPr>
              <a:t>	</a:t>
            </a:r>
            <a:r>
              <a:rPr dirty="0" lang="en-US" smtClean="0">
                <a:solidFill>
                  <a:srgbClr val="FF0000"/>
                </a:solidFill>
              </a:rPr>
              <a:t>	&lt;/bean&gt;</a:t>
            </a:r>
          </a:p>
          <a:p>
            <a:pPr indent="0" marL="0">
              <a:buNone/>
            </a:pPr>
            <a:r>
              <a:rPr dirty="0" lang="en-US">
                <a:solidFill>
                  <a:srgbClr val="FF0000"/>
                </a:solidFill>
              </a:rPr>
              <a:t>	</a:t>
            </a:r>
            <a:r>
              <a:rPr dirty="0" lang="en-US" smtClean="0">
                <a:solidFill>
                  <a:srgbClr val="FF0000"/>
                </a:solidFill>
              </a:rPr>
              <a:t>	//..other bean logic</a:t>
            </a:r>
          </a:p>
          <a:p>
            <a:pPr indent="0" marL="0">
              <a:buNone/>
            </a:pPr>
            <a:r>
              <a:rPr dirty="0" lang="en-US">
                <a:solidFill>
                  <a:srgbClr val="FF0000"/>
                </a:solidFill>
              </a:rPr>
              <a:t>	</a:t>
            </a:r>
            <a:r>
              <a:rPr dirty="0" lang="en-US" smtClean="0">
                <a:solidFill>
                  <a:srgbClr val="FF0000"/>
                </a:solidFill>
              </a:rPr>
              <a:t>&lt;beans&gt;</a:t>
            </a:r>
          </a:p>
          <a:p>
            <a:r>
              <a:rPr dirty="0" lang="en-US"/>
              <a:t> IOC going to support all the four ways of the managing the dependency.</a:t>
            </a:r>
          </a:p>
          <a:p>
            <a:r>
              <a:rPr dirty="0" lang="en-US"/>
              <a:t>IOC(Inversion of control)</a:t>
            </a:r>
          </a:p>
          <a:p>
            <a:pPr indent="0" marL="0">
              <a:buNone/>
            </a:pPr>
            <a:endParaRPr dirty="0" lang="en-US" smtClean="0">
              <a:solidFill>
                <a:srgbClr val="FF0000"/>
              </a:solidFill>
            </a:endParaRPr>
          </a:p>
          <a:p>
            <a:pPr indent="0" marL="0">
              <a:buNone/>
            </a:pPr>
            <a:r>
              <a:rPr dirty="0" lang="en-US">
                <a:solidFill>
                  <a:srgbClr val="FF0000"/>
                </a:solidFill>
              </a:rPr>
              <a:t>What do you mean by IOC ?</a:t>
            </a:r>
          </a:p>
          <a:p>
            <a:pPr indent="0" marL="0">
              <a:buNone/>
            </a:pPr>
            <a:endParaRPr dirty="0" lang="en-US"/>
          </a:p>
          <a:p>
            <a:pPr indent="0" marL="0">
              <a:buNone/>
            </a:pPr>
            <a:endParaRPr dirty="0" lang="en-US">
              <a:solidFill>
                <a:srgbClr val="FF0000"/>
              </a:solidFill>
            </a:endParaRPr>
          </a:p>
          <a:p>
            <a:endParaRPr dirty="0" lang="en-US"/>
          </a:p>
        </p:txBody>
      </p:sp>
      <p:sp>
        <p:nvSpPr>
          <p:cNvPr id="104876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8761" name="Content Placeholder 2"/>
          <p:cNvSpPr>
            <a:spLocks noGrp="1"/>
          </p:cNvSpPr>
          <p:nvPr>
            <p:ph idx="1"/>
          </p:nvPr>
        </p:nvSpPr>
        <p:spPr>
          <a:xfrm>
            <a:off x="76200" y="0"/>
            <a:ext cx="9067800" cy="6858000"/>
          </a:xfrm>
          <a:blipFill rotWithShape="1" dpi="0">
            <a:blip xmlns:r="http://schemas.openxmlformats.org/officeDocument/2006/relationships" r:embed="rId1"/>
            <a:srcRect/>
            <a:stretch>
              <a:fillRect b="22000"/>
            </a:stretch>
          </a:blipFill>
        </p:spPr>
        <p:txBody>
          <a:bodyPr>
            <a:normAutofit lnSpcReduction="10000"/>
          </a:bodyPr>
          <a:p>
            <a:pPr indent="0" marL="0">
              <a:buNone/>
            </a:pPr>
            <a:r>
              <a:rPr dirty="0" lang="en-US" smtClean="0"/>
              <a:t>.</a:t>
            </a:r>
          </a:p>
          <a:p>
            <a:pPr indent="0" marL="0">
              <a:buNone/>
            </a:pPr>
            <a:endParaRPr dirty="0" lang="en-US" smtClean="0"/>
          </a:p>
          <a:p>
            <a:pPr indent="0" marL="0">
              <a:buNone/>
            </a:pPr>
            <a:endParaRPr dirty="0" lang="en-US"/>
          </a:p>
          <a:p>
            <a:pPr indent="0" marL="0">
              <a:buNone/>
            </a:pPr>
            <a:endParaRPr dirty="0" lang="en-US" smtClean="0"/>
          </a:p>
          <a:p>
            <a:pPr indent="0" marL="0">
              <a:buNone/>
            </a:pPr>
            <a:endParaRPr dirty="0" lang="en-US"/>
          </a:p>
          <a:p>
            <a:pPr indent="0" marL="0">
              <a:buNone/>
            </a:pPr>
            <a:endParaRPr dirty="0" lang="en-US" smtClean="0"/>
          </a:p>
          <a:p>
            <a:pPr indent="0" marL="0">
              <a:buNone/>
            </a:pPr>
            <a:endParaRPr dirty="0" lang="en-US"/>
          </a:p>
          <a:p>
            <a:pPr indent="0" marL="0">
              <a:buNone/>
            </a:pPr>
            <a:endParaRPr dirty="0" lang="en-US" smtClean="0"/>
          </a:p>
          <a:p>
            <a:pPr indent="0" marL="0">
              <a:buNone/>
            </a:pPr>
            <a:endParaRPr dirty="0" lang="en-US"/>
          </a:p>
          <a:p>
            <a:pPr indent="0" marL="0">
              <a:buNone/>
            </a:pPr>
            <a:endParaRPr dirty="0" lang="en-US" smtClean="0"/>
          </a:p>
          <a:p>
            <a:pPr indent="0" marL="0">
              <a:buNone/>
            </a:pPr>
            <a:r>
              <a:rPr dirty="0" lang="en-US" err="1" smtClean="0">
                <a:solidFill>
                  <a:srgbClr val="FF0000"/>
                </a:solidFill>
              </a:rPr>
              <a:t>Q.All</a:t>
            </a:r>
            <a:r>
              <a:rPr dirty="0" lang="en-US" smtClean="0">
                <a:solidFill>
                  <a:srgbClr val="FF0000"/>
                </a:solidFill>
              </a:rPr>
              <a:t> ready setter injection is there so what is the need for constructor injection? </a:t>
            </a:r>
          </a:p>
          <a:p>
            <a:pPr indent="0" marL="0">
              <a:buNone/>
            </a:pPr>
            <a:endParaRPr dirty="0" lang="en-US"/>
          </a:p>
        </p:txBody>
      </p:sp>
      <p:sp>
        <p:nvSpPr>
          <p:cNvPr id="104876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8763" name="Title 1"/>
          <p:cNvSpPr>
            <a:spLocks noGrp="1"/>
          </p:cNvSpPr>
          <p:nvPr>
            <p:ph type="title"/>
          </p:nvPr>
        </p:nvSpPr>
        <p:spPr>
          <a:xfrm>
            <a:off x="457200" y="274638"/>
            <a:ext cx="8229600" cy="487362"/>
          </a:xfrm>
        </p:spPr>
        <p:txBody>
          <a:bodyPr>
            <a:normAutofit fontScale="90000"/>
          </a:bodyPr>
          <a:p>
            <a:r>
              <a:rPr dirty="0" lang="en-US" smtClean="0">
                <a:solidFill>
                  <a:srgbClr val="FF0000"/>
                </a:solidFill>
              </a:rPr>
              <a:t>Spring 26</a:t>
            </a:r>
            <a:endParaRPr dirty="0" lang="en-US">
              <a:solidFill>
                <a:srgbClr val="FF0000"/>
              </a:solidFill>
            </a:endParaRPr>
          </a:p>
        </p:txBody>
      </p:sp>
      <p:sp>
        <p:nvSpPr>
          <p:cNvPr id="1048764" name="Content Placeholder 2"/>
          <p:cNvSpPr>
            <a:spLocks noGrp="1"/>
          </p:cNvSpPr>
          <p:nvPr>
            <p:ph idx="1"/>
          </p:nvPr>
        </p:nvSpPr>
        <p:spPr>
          <a:xfrm>
            <a:off x="76200" y="838200"/>
            <a:ext cx="8915400" cy="6019800"/>
          </a:xfrm>
        </p:spPr>
        <p:txBody>
          <a:bodyPr>
            <a:normAutofit fontScale="55000" lnSpcReduction="20000"/>
          </a:bodyPr>
          <a:p>
            <a:r>
              <a:rPr dirty="0" lang="en-US" smtClean="0"/>
              <a:t>As per the previous class we learnt that what is setter injection and what is constructor injection.</a:t>
            </a:r>
          </a:p>
          <a:p>
            <a:r>
              <a:rPr dirty="0" lang="en-US" smtClean="0"/>
              <a:t>In case of setter injection always a depends class is injected after the target class object created.</a:t>
            </a:r>
          </a:p>
          <a:p>
            <a:pPr indent="0" marL="0">
              <a:buNone/>
            </a:pPr>
            <a:r>
              <a:rPr dirty="0" lang="en-US">
                <a:solidFill>
                  <a:srgbClr val="FF0000"/>
                </a:solidFill>
              </a:rPr>
              <a:t>	</a:t>
            </a:r>
            <a:r>
              <a:rPr dirty="0" lang="en-US" smtClean="0">
                <a:solidFill>
                  <a:srgbClr val="FF0000"/>
                </a:solidFill>
              </a:rPr>
              <a:t>A{//A is the target </a:t>
            </a:r>
          </a:p>
          <a:p>
            <a:pPr indent="0" marL="0">
              <a:buNone/>
            </a:pPr>
            <a:r>
              <a:rPr dirty="0" lang="en-US">
                <a:solidFill>
                  <a:srgbClr val="FF0000"/>
                </a:solidFill>
              </a:rPr>
              <a:t>	</a:t>
            </a:r>
            <a:r>
              <a:rPr dirty="0" lang="en-US" smtClean="0">
                <a:solidFill>
                  <a:srgbClr val="FF0000"/>
                </a:solidFill>
              </a:rPr>
              <a:t>	B a;</a:t>
            </a:r>
          </a:p>
          <a:p>
            <a:pPr indent="0" marL="0">
              <a:buNone/>
            </a:pPr>
            <a:r>
              <a:rPr dirty="0" lang="en-US" smtClean="0">
                <a:solidFill>
                  <a:srgbClr val="FF0000"/>
                </a:solidFill>
              </a:rPr>
              <a:t>		A</a:t>
            </a:r>
            <a:r>
              <a:rPr dirty="0" lang="en-US">
                <a:solidFill>
                  <a:srgbClr val="FF0000"/>
                </a:solidFill>
              </a:rPr>
              <a:t>(){</a:t>
            </a:r>
          </a:p>
          <a:p>
            <a:pPr indent="0" marL="0">
              <a:buNone/>
            </a:pPr>
            <a:r>
              <a:rPr dirty="0" lang="en-US">
                <a:solidFill>
                  <a:srgbClr val="FF0000"/>
                </a:solidFill>
              </a:rPr>
              <a:t>			</a:t>
            </a:r>
            <a:r>
              <a:rPr dirty="0" lang="en-US" smtClean="0">
                <a:solidFill>
                  <a:srgbClr val="FF0000"/>
                </a:solidFill>
              </a:rPr>
              <a:t>b.m2();</a:t>
            </a:r>
            <a:r>
              <a:rPr dirty="0" lang="en-US">
                <a:solidFill>
                  <a:srgbClr val="FF0000"/>
                </a:solidFill>
              </a:rPr>
              <a:t>	</a:t>
            </a:r>
          </a:p>
          <a:p>
            <a:pPr indent="0" marL="0">
              <a:buNone/>
            </a:pPr>
            <a:r>
              <a:rPr dirty="0" lang="en-US">
                <a:solidFill>
                  <a:srgbClr val="FF0000"/>
                </a:solidFill>
              </a:rPr>
              <a:t>		}</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setB</a:t>
            </a:r>
            <a:r>
              <a:rPr dirty="0" lang="en-US" smtClean="0">
                <a:solidFill>
                  <a:srgbClr val="FF0000"/>
                </a:solidFill>
              </a:rPr>
              <a:t>(B b){}</a:t>
            </a:r>
          </a:p>
          <a:p>
            <a:pPr indent="0" marL="0">
              <a:buNone/>
            </a:pPr>
            <a:r>
              <a:rPr dirty="0" lang="en-US">
                <a:solidFill>
                  <a:srgbClr val="FF0000"/>
                </a:solidFill>
              </a:rPr>
              <a:t>	</a:t>
            </a:r>
            <a:r>
              <a:rPr dirty="0" lang="en-US" smtClean="0">
                <a:solidFill>
                  <a:srgbClr val="FF0000"/>
                </a:solidFill>
              </a:rPr>
              <a:t>	</a:t>
            </a:r>
            <a:r>
              <a:rPr dirty="0" lang="en-US">
                <a:solidFill>
                  <a:srgbClr val="FF0000"/>
                </a:solidFill>
              </a:rPr>
              <a:t>	</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B{//dependent class inject with target class</a:t>
            </a:r>
          </a:p>
          <a:p>
            <a:pPr indent="0" marL="0">
              <a:buNone/>
            </a:pPr>
            <a:r>
              <a:rPr dirty="0" lang="en-US">
                <a:solidFill>
                  <a:srgbClr val="FF0000"/>
                </a:solidFill>
              </a:rPr>
              <a:t>	</a:t>
            </a:r>
            <a:r>
              <a:rPr dirty="0" lang="en-US" smtClean="0">
                <a:solidFill>
                  <a:srgbClr val="FF0000"/>
                </a:solidFill>
              </a:rPr>
              <a:t>}</a:t>
            </a:r>
          </a:p>
          <a:p>
            <a:pPr indent="0" marL="0">
              <a:buNone/>
            </a:pPr>
            <a:r>
              <a:rPr dirty="0" lang="en-US" smtClean="0">
                <a:solidFill>
                  <a:srgbClr val="FF0000"/>
                </a:solidFill>
              </a:rPr>
              <a:t>	A </a:t>
            </a:r>
            <a:r>
              <a:rPr dirty="0" lang="en-US" err="1" smtClean="0">
                <a:solidFill>
                  <a:srgbClr val="FF0000"/>
                </a:solidFill>
              </a:rPr>
              <a:t>a</a:t>
            </a:r>
            <a:r>
              <a:rPr dirty="0" lang="en-US" smtClean="0">
                <a:solidFill>
                  <a:srgbClr val="FF0000"/>
                </a:solidFill>
              </a:rPr>
              <a:t> = new A();</a:t>
            </a:r>
          </a:p>
          <a:p>
            <a:pPr indent="0" marL="0">
              <a:buNone/>
            </a:pPr>
            <a:r>
              <a:rPr dirty="0" lang="en-US" smtClean="0">
                <a:solidFill>
                  <a:srgbClr val="FF0000"/>
                </a:solidFill>
              </a:rPr>
              <a:t>	B </a:t>
            </a:r>
            <a:r>
              <a:rPr dirty="0" lang="en-US" err="1" smtClean="0">
                <a:solidFill>
                  <a:srgbClr val="FF0000"/>
                </a:solidFill>
              </a:rPr>
              <a:t>b</a:t>
            </a:r>
            <a:r>
              <a:rPr dirty="0" lang="en-US" smtClean="0">
                <a:solidFill>
                  <a:srgbClr val="FF0000"/>
                </a:solidFill>
              </a:rPr>
              <a:t> =new B();</a:t>
            </a:r>
          </a:p>
          <a:p>
            <a:pPr indent="0" marL="0">
              <a:buNone/>
            </a:pPr>
            <a:r>
              <a:rPr dirty="0" lang="en-US" smtClean="0">
                <a:solidFill>
                  <a:srgbClr val="FF0000"/>
                </a:solidFill>
              </a:rPr>
              <a:t>	</a:t>
            </a:r>
            <a:r>
              <a:rPr dirty="0" lang="en-US" err="1" smtClean="0">
                <a:solidFill>
                  <a:srgbClr val="FF0000"/>
                </a:solidFill>
              </a:rPr>
              <a:t>a.setB</a:t>
            </a:r>
            <a:r>
              <a:rPr dirty="0" lang="en-US" smtClean="0">
                <a:solidFill>
                  <a:srgbClr val="FF0000"/>
                </a:solidFill>
              </a:rPr>
              <a:t>(b);</a:t>
            </a:r>
          </a:p>
          <a:p>
            <a:pPr indent="0" marL="0">
              <a:buNone/>
            </a:pPr>
            <a:endParaRPr dirty="0" lang="en-US" smtClean="0">
              <a:solidFill>
                <a:srgbClr val="FF0000"/>
              </a:solidFill>
            </a:endParaRPr>
          </a:p>
          <a:p>
            <a:pPr indent="0" marL="0">
              <a:buNone/>
            </a:pPr>
            <a:r>
              <a:rPr dirty="0" lang="en-US" smtClean="0"/>
              <a:t>In the above example A is the target and B is the dependent class,  B is going to inject with the class A .</a:t>
            </a:r>
          </a:p>
          <a:p>
            <a:pPr indent="0" marL="0">
              <a:buNone/>
            </a:pPr>
            <a:r>
              <a:rPr dirty="0" lang="en-US" smtClean="0"/>
              <a:t>But the until creating the object of target class we can not use B. means first target class object has to created after the dependent class. Here dependent component is depends on the target class .and we can not access  dependent class  properties in the constructor of the target class.</a:t>
            </a:r>
            <a:endParaRPr dirty="0" lang="en-US"/>
          </a:p>
        </p:txBody>
      </p:sp>
      <p:sp>
        <p:nvSpPr>
          <p:cNvPr id="1048765"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8766" name="Content Placeholder 2"/>
          <p:cNvSpPr>
            <a:spLocks noGrp="1"/>
          </p:cNvSpPr>
          <p:nvPr>
            <p:ph idx="1"/>
          </p:nvPr>
        </p:nvSpPr>
        <p:spPr>
          <a:xfrm>
            <a:off x="152400" y="76200"/>
            <a:ext cx="8839200" cy="6629400"/>
          </a:xfrm>
        </p:spPr>
        <p:txBody>
          <a:bodyPr>
            <a:normAutofit fontScale="92500" lnSpcReduction="20000"/>
          </a:bodyPr>
          <a:p>
            <a:r>
              <a:rPr dirty="0" lang="en-US" smtClean="0"/>
              <a:t>But in constructor injection while creating the object of target class we have to inject the dependent class to the target class.</a:t>
            </a:r>
          </a:p>
          <a:p>
            <a:r>
              <a:rPr dirty="0" lang="en-US" smtClean="0"/>
              <a:t>Means we can use dependent class properties into the target class easily.</a:t>
            </a:r>
          </a:p>
          <a:p>
            <a:pPr indent="0" lvl="1" marL="457200">
              <a:buNone/>
            </a:pPr>
            <a:r>
              <a:rPr dirty="0" lang="en-US" smtClean="0">
                <a:solidFill>
                  <a:srgbClr val="FF0000"/>
                </a:solidFill>
              </a:rPr>
              <a:t>A{//target class</a:t>
            </a:r>
          </a:p>
          <a:p>
            <a:pPr indent="0" lvl="1" marL="457200">
              <a:buNone/>
            </a:pPr>
            <a:r>
              <a:rPr dirty="0" lang="en-US">
                <a:solidFill>
                  <a:srgbClr val="FF0000"/>
                </a:solidFill>
              </a:rPr>
              <a:t>	</a:t>
            </a:r>
            <a:r>
              <a:rPr dirty="0" lang="en-US" smtClean="0">
                <a:solidFill>
                  <a:srgbClr val="FF0000"/>
                </a:solidFill>
              </a:rPr>
              <a:t>A(B b){</a:t>
            </a:r>
          </a:p>
          <a:p>
            <a:pPr indent="0" lvl="1" marL="457200">
              <a:buNone/>
            </a:pPr>
            <a:r>
              <a:rPr dirty="0" lang="en-US">
                <a:solidFill>
                  <a:srgbClr val="FF0000"/>
                </a:solidFill>
              </a:rPr>
              <a:t>	</a:t>
            </a:r>
            <a:r>
              <a:rPr dirty="0" lang="en-US" smtClean="0">
                <a:solidFill>
                  <a:srgbClr val="FF0000"/>
                </a:solidFill>
              </a:rPr>
              <a:t>	b.m2()</a:t>
            </a:r>
          </a:p>
          <a:p>
            <a:pPr indent="0" lvl="1" marL="457200">
              <a:buNone/>
            </a:pPr>
            <a:r>
              <a:rPr dirty="0" lang="en-US" smtClean="0">
                <a:solidFill>
                  <a:srgbClr val="FF0000"/>
                </a:solidFill>
              </a:rPr>
              <a:t>	}</a:t>
            </a:r>
          </a:p>
          <a:p>
            <a:pPr indent="0" lvl="1" marL="457200">
              <a:buNone/>
            </a:pPr>
            <a:r>
              <a:rPr dirty="0" lang="en-US" smtClean="0">
                <a:solidFill>
                  <a:srgbClr val="FF0000"/>
                </a:solidFill>
              </a:rPr>
              <a:t>}</a:t>
            </a:r>
          </a:p>
          <a:p>
            <a:pPr indent="0" lvl="1" marL="457200">
              <a:buNone/>
            </a:pPr>
            <a:r>
              <a:rPr dirty="0" lang="en-US" smtClean="0">
                <a:solidFill>
                  <a:srgbClr val="FF0000"/>
                </a:solidFill>
              </a:rPr>
              <a:t>B{}//dependent class</a:t>
            </a:r>
          </a:p>
          <a:p>
            <a:pPr indent="0" lvl="1" marL="457200">
              <a:buNone/>
            </a:pPr>
            <a:r>
              <a:rPr dirty="0" lang="en-US" smtClean="0">
                <a:solidFill>
                  <a:srgbClr val="FF0000"/>
                </a:solidFill>
              </a:rPr>
              <a:t>A </a:t>
            </a:r>
            <a:r>
              <a:rPr dirty="0" lang="en-US" err="1" smtClean="0">
                <a:solidFill>
                  <a:srgbClr val="FF0000"/>
                </a:solidFill>
              </a:rPr>
              <a:t>a</a:t>
            </a:r>
            <a:r>
              <a:rPr dirty="0" lang="en-US" smtClean="0">
                <a:solidFill>
                  <a:srgbClr val="FF0000"/>
                </a:solidFill>
              </a:rPr>
              <a:t> = new A(new B);//inject B while creating A class Object.</a:t>
            </a:r>
          </a:p>
          <a:p>
            <a:pPr indent="-457200" marL="514350"/>
            <a:r>
              <a:rPr dirty="0" lang="en-US" smtClean="0"/>
              <a:t>Without B class object we unable to create the object of A.</a:t>
            </a:r>
            <a:endParaRPr dirty="0" lang="en-US"/>
          </a:p>
          <a:p>
            <a:pPr indent="-457200" marL="514350"/>
            <a:r>
              <a:rPr dirty="0" lang="en-US" smtClean="0"/>
              <a:t>In constructor injection, we can use the dependent properties into the target class.</a:t>
            </a:r>
          </a:p>
        </p:txBody>
      </p:sp>
      <p:sp>
        <p:nvSpPr>
          <p:cNvPr id="104876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8768" name="Content Placeholder 2"/>
          <p:cNvSpPr>
            <a:spLocks noGrp="1"/>
          </p:cNvSpPr>
          <p:nvPr>
            <p:ph idx="1"/>
          </p:nvPr>
        </p:nvSpPr>
        <p:spPr>
          <a:xfrm>
            <a:off x="152400" y="228600"/>
            <a:ext cx="8763000" cy="6400800"/>
          </a:xfrm>
        </p:spPr>
        <p:txBody>
          <a:bodyPr>
            <a:normAutofit fontScale="77500" lnSpcReduction="20000"/>
          </a:bodyPr>
          <a:p>
            <a:r>
              <a:rPr dirty="0" lang="en-US" smtClean="0"/>
              <a:t>2.)We can not handle circular dependency using the constructor injection </a:t>
            </a:r>
            <a:r>
              <a:rPr dirty="0" lang="en-US" err="1" smtClean="0"/>
              <a:t>B’z</a:t>
            </a:r>
            <a:r>
              <a:rPr dirty="0" lang="en-US" smtClean="0"/>
              <a:t> its leads to he deadlock. One is totally depends on other one in circular manner.</a:t>
            </a:r>
          </a:p>
          <a:p>
            <a:pPr indent="0" marL="0">
              <a:buNone/>
            </a:pPr>
            <a:r>
              <a:rPr dirty="0" lang="en-US"/>
              <a:t>	</a:t>
            </a:r>
            <a:r>
              <a:rPr dirty="0" lang="en-US" smtClean="0">
                <a:solidFill>
                  <a:srgbClr val="FF0000"/>
                </a:solidFill>
              </a:rPr>
              <a:t>A{</a:t>
            </a:r>
          </a:p>
          <a:p>
            <a:pPr indent="0" marL="0">
              <a:buNone/>
            </a:pPr>
            <a:r>
              <a:rPr dirty="0" lang="en-US">
                <a:solidFill>
                  <a:srgbClr val="FF0000"/>
                </a:solidFill>
              </a:rPr>
              <a:t>	</a:t>
            </a:r>
            <a:r>
              <a:rPr dirty="0" lang="en-US" smtClean="0">
                <a:solidFill>
                  <a:srgbClr val="FF0000"/>
                </a:solidFill>
              </a:rPr>
              <a:t>	A(B a){}</a:t>
            </a:r>
          </a:p>
          <a:p>
            <a:pPr indent="0" marL="0">
              <a:buNone/>
            </a:pPr>
            <a:r>
              <a:rPr dirty="0" lang="en-US" smtClean="0">
                <a:solidFill>
                  <a:srgbClr val="FF0000"/>
                </a:solidFill>
              </a:rPr>
              <a:t>	}	</a:t>
            </a:r>
          </a:p>
          <a:p>
            <a:pPr indent="0" marL="0">
              <a:buNone/>
            </a:pPr>
            <a:r>
              <a:rPr dirty="0" lang="en-US">
                <a:solidFill>
                  <a:srgbClr val="FF0000"/>
                </a:solidFill>
              </a:rPr>
              <a:t>	</a:t>
            </a:r>
            <a:r>
              <a:rPr dirty="0" lang="en-US" smtClean="0">
                <a:solidFill>
                  <a:srgbClr val="FF0000"/>
                </a:solidFill>
              </a:rPr>
              <a:t>B{</a:t>
            </a:r>
          </a:p>
          <a:p>
            <a:pPr indent="0" marL="0">
              <a:buNone/>
            </a:pPr>
            <a:r>
              <a:rPr dirty="0" lang="en-US">
                <a:solidFill>
                  <a:srgbClr val="FF0000"/>
                </a:solidFill>
              </a:rPr>
              <a:t>	</a:t>
            </a:r>
            <a:r>
              <a:rPr dirty="0" lang="en-US" smtClean="0">
                <a:solidFill>
                  <a:srgbClr val="FF0000"/>
                </a:solidFill>
              </a:rPr>
              <a:t>	B(C c){}</a:t>
            </a:r>
          </a:p>
          <a:p>
            <a:pPr indent="0" marL="0">
              <a:buNone/>
            </a:pPr>
            <a:r>
              <a:rPr dirty="0" lang="en-US">
                <a:solidFill>
                  <a:srgbClr val="FF0000"/>
                </a:solidFill>
              </a:rPr>
              <a:t>	</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C{</a:t>
            </a:r>
          </a:p>
          <a:p>
            <a:pPr indent="0" marL="0">
              <a:buNone/>
            </a:pPr>
            <a:r>
              <a:rPr dirty="0" lang="en-US">
                <a:solidFill>
                  <a:srgbClr val="FF0000"/>
                </a:solidFill>
              </a:rPr>
              <a:t>	</a:t>
            </a:r>
            <a:r>
              <a:rPr dirty="0" lang="en-US" smtClean="0">
                <a:solidFill>
                  <a:srgbClr val="FF0000"/>
                </a:solidFill>
              </a:rPr>
              <a:t>	C(A a){}	</a:t>
            </a:r>
          </a:p>
          <a:p>
            <a:pPr indent="0" marL="0">
              <a:buNone/>
            </a:pPr>
            <a:r>
              <a:rPr dirty="0" lang="en-US" smtClean="0">
                <a:solidFill>
                  <a:srgbClr val="FF0000"/>
                </a:solidFill>
              </a:rPr>
              <a:t>	}</a:t>
            </a:r>
          </a:p>
          <a:p>
            <a:pPr indent="0" marL="0">
              <a:buNone/>
            </a:pPr>
            <a:r>
              <a:rPr dirty="0" lang="en-US" smtClean="0"/>
              <a:t>In the above example we can’t create the object of A class without B class and we can’t create the object of B without C and also Without A we can’t create the object of C class so it is circular dependency, and we can’t handle by using constructor injection.</a:t>
            </a:r>
          </a:p>
        </p:txBody>
      </p:sp>
      <p:sp>
        <p:nvSpPr>
          <p:cNvPr id="1048769" name="Oval 3"/>
          <p:cNvSpPr/>
          <p:nvPr/>
        </p:nvSpPr>
        <p:spPr>
          <a:xfrm>
            <a:off x="4953000" y="1600200"/>
            <a:ext cx="838200" cy="76200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A</a:t>
            </a:r>
            <a:endParaRPr dirty="0" lang="en-US"/>
          </a:p>
        </p:txBody>
      </p:sp>
      <p:sp>
        <p:nvSpPr>
          <p:cNvPr id="1048770" name="Oval 4"/>
          <p:cNvSpPr/>
          <p:nvPr/>
        </p:nvSpPr>
        <p:spPr>
          <a:xfrm>
            <a:off x="6858000" y="1565787"/>
            <a:ext cx="1066800" cy="76200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t>B</a:t>
            </a:r>
            <a:endParaRPr dirty="0" lang="en-US"/>
          </a:p>
        </p:txBody>
      </p:sp>
      <p:sp>
        <p:nvSpPr>
          <p:cNvPr id="1048771" name="Oval 5"/>
          <p:cNvSpPr/>
          <p:nvPr/>
        </p:nvSpPr>
        <p:spPr>
          <a:xfrm>
            <a:off x="5919019" y="2895600"/>
            <a:ext cx="914400" cy="76200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C</a:t>
            </a:r>
          </a:p>
        </p:txBody>
      </p:sp>
      <p:cxnSp>
        <p:nvCxnSpPr>
          <p:cNvPr id="3145735" name="Straight Arrow Connector 7"/>
          <p:cNvCxnSpPr>
            <a:cxnSpLocks/>
            <a:stCxn id="1048770" idx="2"/>
            <a:endCxn id="1048769" idx="6"/>
          </p:cNvCxnSpPr>
          <p:nvPr/>
        </p:nvCxnSpPr>
        <p:spPr>
          <a:xfrm flipH="1">
            <a:off x="5791200" y="1946787"/>
            <a:ext cx="1066800" cy="34413"/>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6" name="Straight Arrow Connector 9"/>
          <p:cNvCxnSpPr>
            <a:cxnSpLocks/>
            <a:stCxn id="1048771" idx="7"/>
            <a:endCxn id="1048770" idx="3"/>
          </p:cNvCxnSpPr>
          <p:nvPr/>
        </p:nvCxnSpPr>
        <p:spPr>
          <a:xfrm flipV="1">
            <a:off x="6699508" y="2216195"/>
            <a:ext cx="314721" cy="79099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7" name="Straight Arrow Connector 12"/>
          <p:cNvCxnSpPr>
            <a:cxnSpLocks/>
            <a:stCxn id="1048769" idx="4"/>
            <a:endCxn id="1048771" idx="1"/>
          </p:cNvCxnSpPr>
          <p:nvPr/>
        </p:nvCxnSpPr>
        <p:spPr>
          <a:xfrm>
            <a:off x="5372100" y="2362200"/>
            <a:ext cx="680830" cy="644992"/>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77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8773" name="Content Placeholder 2"/>
          <p:cNvSpPr>
            <a:spLocks noGrp="1"/>
          </p:cNvSpPr>
          <p:nvPr>
            <p:ph idx="1"/>
          </p:nvPr>
        </p:nvSpPr>
        <p:spPr>
          <a:xfrm>
            <a:off x="152400" y="152400"/>
            <a:ext cx="8839200" cy="6477000"/>
          </a:xfrm>
        </p:spPr>
        <p:txBody>
          <a:bodyPr>
            <a:normAutofit fontScale="62500" lnSpcReduction="20000"/>
          </a:bodyPr>
          <a:p>
            <a:r>
              <a:rPr dirty="0" lang="en-US" smtClean="0"/>
              <a:t>But we can handle circular dependency using the setter injection .</a:t>
            </a:r>
          </a:p>
          <a:p>
            <a:pPr indent="0" marL="0">
              <a:buNone/>
            </a:pPr>
            <a:r>
              <a:rPr dirty="0" lang="en-US"/>
              <a:t>	</a:t>
            </a:r>
            <a:r>
              <a:rPr dirty="0" lang="en-US">
                <a:solidFill>
                  <a:srgbClr val="FF0000"/>
                </a:solidFill>
              </a:rPr>
              <a:t>A{</a:t>
            </a:r>
          </a:p>
          <a:p>
            <a:pPr indent="0" marL="0">
              <a:buNone/>
            </a:pPr>
            <a:r>
              <a:rPr dirty="0" lang="en-US">
                <a:solidFill>
                  <a:srgbClr val="FF0000"/>
                </a:solidFill>
              </a:rPr>
              <a:t>		</a:t>
            </a:r>
            <a:r>
              <a:rPr dirty="0" lang="en-US" smtClean="0">
                <a:solidFill>
                  <a:srgbClr val="FF0000"/>
                </a:solidFill>
              </a:rPr>
              <a:t>A(){}</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setB</a:t>
            </a:r>
            <a:r>
              <a:rPr dirty="0" lang="en-US" smtClean="0">
                <a:solidFill>
                  <a:srgbClr val="FF0000"/>
                </a:solidFill>
              </a:rPr>
              <a:t>(B a){}</a:t>
            </a:r>
            <a:endParaRPr dirty="0" lang="en-US">
              <a:solidFill>
                <a:srgbClr val="FF0000"/>
              </a:solidFill>
            </a:endParaRPr>
          </a:p>
          <a:p>
            <a:pPr indent="0" marL="0">
              <a:buNone/>
            </a:pPr>
            <a:r>
              <a:rPr dirty="0" lang="en-US">
                <a:solidFill>
                  <a:srgbClr val="FF0000"/>
                </a:solidFill>
              </a:rPr>
              <a:t>	}	</a:t>
            </a:r>
          </a:p>
          <a:p>
            <a:pPr indent="0" marL="0">
              <a:buNone/>
            </a:pPr>
            <a:r>
              <a:rPr dirty="0" lang="en-US">
                <a:solidFill>
                  <a:srgbClr val="FF0000"/>
                </a:solidFill>
              </a:rPr>
              <a:t>	B{</a:t>
            </a:r>
          </a:p>
          <a:p>
            <a:pPr indent="0" marL="0">
              <a:buNone/>
            </a:pPr>
            <a:r>
              <a:rPr dirty="0" lang="en-US">
                <a:solidFill>
                  <a:srgbClr val="FF0000"/>
                </a:solidFill>
              </a:rPr>
              <a:t>		</a:t>
            </a:r>
            <a:r>
              <a:rPr dirty="0" lang="en-US" smtClean="0">
                <a:solidFill>
                  <a:srgbClr val="FF0000"/>
                </a:solidFill>
              </a:rPr>
              <a:t>B(){}</a:t>
            </a: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setC</a:t>
            </a:r>
            <a:r>
              <a:rPr dirty="0" lang="en-US" smtClean="0">
                <a:solidFill>
                  <a:srgbClr val="FF0000"/>
                </a:solidFill>
              </a:rPr>
              <a:t>(C c){}</a:t>
            </a:r>
            <a:endParaRPr dirty="0" lang="en-US">
              <a:solidFill>
                <a:srgbClr val="FF0000"/>
              </a:solidFill>
            </a:endParaRPr>
          </a:p>
          <a:p>
            <a:pPr indent="0" marL="0">
              <a:buNone/>
            </a:pPr>
            <a:r>
              <a:rPr dirty="0" lang="en-US">
                <a:solidFill>
                  <a:srgbClr val="FF0000"/>
                </a:solidFill>
              </a:rPr>
              <a:t>	}</a:t>
            </a:r>
          </a:p>
          <a:p>
            <a:pPr indent="0" marL="0">
              <a:buNone/>
            </a:pPr>
            <a:r>
              <a:rPr dirty="0" lang="en-US">
                <a:solidFill>
                  <a:srgbClr val="FF0000"/>
                </a:solidFill>
              </a:rPr>
              <a:t>	C{</a:t>
            </a:r>
          </a:p>
          <a:p>
            <a:pPr indent="0" marL="0">
              <a:buNone/>
            </a:pPr>
            <a:r>
              <a:rPr dirty="0" lang="en-US">
                <a:solidFill>
                  <a:srgbClr val="FF0000"/>
                </a:solidFill>
              </a:rPr>
              <a:t>		</a:t>
            </a:r>
            <a:r>
              <a:rPr dirty="0" lang="en-US" smtClean="0">
                <a:solidFill>
                  <a:srgbClr val="FF0000"/>
                </a:solidFill>
              </a:rPr>
              <a:t>C(){}</a:t>
            </a:r>
            <a:r>
              <a:rPr dirty="0" lang="en-US">
                <a:solidFill>
                  <a:srgbClr val="FF0000"/>
                </a:solidFill>
              </a:rPr>
              <a:t>	</a:t>
            </a:r>
            <a:endParaRPr dirty="0" lang="en-US" smtClean="0">
              <a:solidFill>
                <a:srgbClr val="FF0000"/>
              </a:solidFill>
            </a:endParaRPr>
          </a:p>
          <a:p>
            <a:pPr indent="0" marL="0">
              <a:buNone/>
            </a:pPr>
            <a:r>
              <a:rPr dirty="0" lang="en-US">
                <a:solidFill>
                  <a:srgbClr val="FF0000"/>
                </a:solidFill>
              </a:rPr>
              <a:t>	</a:t>
            </a:r>
            <a:r>
              <a:rPr dirty="0" lang="en-US" smtClean="0">
                <a:solidFill>
                  <a:srgbClr val="FF0000"/>
                </a:solidFill>
              </a:rPr>
              <a:t>	</a:t>
            </a:r>
            <a:r>
              <a:rPr dirty="0" lang="en-US" err="1" smtClean="0">
                <a:solidFill>
                  <a:srgbClr val="FF0000"/>
                </a:solidFill>
              </a:rPr>
              <a:t>setA</a:t>
            </a:r>
            <a:r>
              <a:rPr dirty="0" lang="en-US" smtClean="0">
                <a:solidFill>
                  <a:srgbClr val="FF0000"/>
                </a:solidFill>
              </a:rPr>
              <a:t>(A a){}</a:t>
            </a:r>
            <a:endParaRPr dirty="0" lang="en-US">
              <a:solidFill>
                <a:srgbClr val="FF0000"/>
              </a:solidFill>
            </a:endParaRPr>
          </a:p>
          <a:p>
            <a:pPr indent="0" marL="0">
              <a:buNone/>
            </a:pPr>
            <a:r>
              <a:rPr dirty="0" lang="en-US">
                <a:solidFill>
                  <a:srgbClr val="FF0000"/>
                </a:solidFill>
              </a:rPr>
              <a:t>	</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A </a:t>
            </a:r>
            <a:r>
              <a:rPr dirty="0" lang="en-US" err="1" smtClean="0">
                <a:solidFill>
                  <a:srgbClr val="FF0000"/>
                </a:solidFill>
              </a:rPr>
              <a:t>a</a:t>
            </a:r>
            <a:r>
              <a:rPr dirty="0" lang="en-US" smtClean="0">
                <a:solidFill>
                  <a:srgbClr val="FF0000"/>
                </a:solidFill>
              </a:rPr>
              <a:t> = new A();</a:t>
            </a:r>
          </a:p>
          <a:p>
            <a:pPr indent="0" marL="0">
              <a:buNone/>
            </a:pPr>
            <a:r>
              <a:rPr dirty="0" lang="en-US">
                <a:solidFill>
                  <a:srgbClr val="FF0000"/>
                </a:solidFill>
              </a:rPr>
              <a:t>	</a:t>
            </a:r>
            <a:r>
              <a:rPr dirty="0" lang="en-US" smtClean="0">
                <a:solidFill>
                  <a:srgbClr val="FF0000"/>
                </a:solidFill>
              </a:rPr>
              <a:t>B </a:t>
            </a:r>
            <a:r>
              <a:rPr dirty="0" lang="en-US" err="1" smtClean="0">
                <a:solidFill>
                  <a:srgbClr val="FF0000"/>
                </a:solidFill>
              </a:rPr>
              <a:t>b</a:t>
            </a:r>
            <a:r>
              <a:rPr dirty="0" lang="en-US" smtClean="0">
                <a:solidFill>
                  <a:srgbClr val="FF0000"/>
                </a:solidFill>
              </a:rPr>
              <a:t> = new B();</a:t>
            </a:r>
          </a:p>
          <a:p>
            <a:pPr indent="0" marL="0">
              <a:buNone/>
            </a:pPr>
            <a:r>
              <a:rPr dirty="0" lang="en-US">
                <a:solidFill>
                  <a:srgbClr val="FF0000"/>
                </a:solidFill>
              </a:rPr>
              <a:t>	</a:t>
            </a:r>
            <a:r>
              <a:rPr dirty="0" lang="en-US" smtClean="0">
                <a:solidFill>
                  <a:srgbClr val="FF0000"/>
                </a:solidFill>
              </a:rPr>
              <a:t>C </a:t>
            </a:r>
            <a:r>
              <a:rPr dirty="0" lang="en-US" err="1" smtClean="0">
                <a:solidFill>
                  <a:srgbClr val="FF0000"/>
                </a:solidFill>
              </a:rPr>
              <a:t>c</a:t>
            </a:r>
            <a:r>
              <a:rPr dirty="0" lang="en-US" smtClean="0">
                <a:solidFill>
                  <a:srgbClr val="FF0000"/>
                </a:solidFill>
              </a:rPr>
              <a:t> = new C();</a:t>
            </a:r>
          </a:p>
          <a:p>
            <a:pPr indent="0" marL="0">
              <a:buNone/>
            </a:pPr>
            <a:r>
              <a:rPr dirty="0" lang="en-US" smtClean="0">
                <a:solidFill>
                  <a:srgbClr val="FF0000"/>
                </a:solidFill>
              </a:rPr>
              <a:t>	</a:t>
            </a:r>
            <a:r>
              <a:rPr dirty="0" lang="en-US" err="1" smtClean="0">
                <a:solidFill>
                  <a:srgbClr val="FF0000"/>
                </a:solidFill>
              </a:rPr>
              <a:t>a.setB</a:t>
            </a:r>
            <a:r>
              <a:rPr dirty="0" lang="en-US" smtClean="0">
                <a:solidFill>
                  <a:srgbClr val="FF0000"/>
                </a:solidFill>
              </a:rPr>
              <a:t>(b);</a:t>
            </a:r>
          </a:p>
          <a:p>
            <a:pPr indent="0" marL="0">
              <a:buNone/>
            </a:pPr>
            <a:r>
              <a:rPr dirty="0" lang="en-US">
                <a:solidFill>
                  <a:srgbClr val="FF0000"/>
                </a:solidFill>
              </a:rPr>
              <a:t>	</a:t>
            </a:r>
            <a:r>
              <a:rPr dirty="0" lang="en-US" err="1" smtClean="0">
                <a:solidFill>
                  <a:srgbClr val="FF0000"/>
                </a:solidFill>
              </a:rPr>
              <a:t>b.setC</a:t>
            </a:r>
            <a:r>
              <a:rPr dirty="0" lang="en-US" smtClean="0">
                <a:solidFill>
                  <a:srgbClr val="FF0000"/>
                </a:solidFill>
              </a:rPr>
              <a:t>(c);</a:t>
            </a:r>
          </a:p>
          <a:p>
            <a:pPr indent="0" marL="0">
              <a:buNone/>
            </a:pPr>
            <a:r>
              <a:rPr dirty="0" lang="en-US">
                <a:solidFill>
                  <a:srgbClr val="FF0000"/>
                </a:solidFill>
              </a:rPr>
              <a:t>	</a:t>
            </a:r>
            <a:r>
              <a:rPr dirty="0" lang="en-US" err="1" smtClean="0">
                <a:solidFill>
                  <a:srgbClr val="FF0000"/>
                </a:solidFill>
              </a:rPr>
              <a:t>c.setA</a:t>
            </a:r>
            <a:r>
              <a:rPr dirty="0" lang="en-US" smtClean="0">
                <a:solidFill>
                  <a:srgbClr val="FF0000"/>
                </a:solidFill>
              </a:rPr>
              <a:t>(a);</a:t>
            </a:r>
          </a:p>
          <a:p>
            <a:r>
              <a:rPr dirty="0" lang="en-US" smtClean="0"/>
              <a:t>As per the above example we can understand the use of setter injection.</a:t>
            </a:r>
          </a:p>
          <a:p>
            <a:pPr indent="0" marL="0">
              <a:buNone/>
            </a:pPr>
            <a:endParaRPr dirty="0" lang="en-US">
              <a:solidFill>
                <a:srgbClr val="FF0000"/>
              </a:solidFill>
            </a:endParaRPr>
          </a:p>
          <a:p>
            <a:pPr indent="0" marL="0">
              <a:buNone/>
            </a:pPr>
            <a:endParaRPr dirty="0" lang="en-US" smtClean="0"/>
          </a:p>
          <a:p>
            <a:pPr indent="0" marL="0">
              <a:buNone/>
            </a:pPr>
            <a:endParaRPr dirty="0" lang="en-US"/>
          </a:p>
          <a:p>
            <a:pPr indent="0" marL="0">
              <a:buNone/>
            </a:pPr>
            <a:endParaRPr dirty="0" lang="en-US"/>
          </a:p>
        </p:txBody>
      </p:sp>
      <p:sp>
        <p:nvSpPr>
          <p:cNvPr id="104877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8775" name="Title 1"/>
          <p:cNvSpPr>
            <a:spLocks noGrp="1"/>
          </p:cNvSpPr>
          <p:nvPr>
            <p:ph type="title"/>
          </p:nvPr>
        </p:nvSpPr>
        <p:spPr>
          <a:xfrm>
            <a:off x="457200" y="274638"/>
            <a:ext cx="8229600" cy="411162"/>
          </a:xfrm>
        </p:spPr>
        <p:txBody>
          <a:bodyPr>
            <a:normAutofit fontScale="90000"/>
          </a:bodyPr>
          <a:p>
            <a:r>
              <a:rPr dirty="0" lang="en-US" smtClean="0"/>
              <a:t>Spring 27</a:t>
            </a:r>
            <a:endParaRPr dirty="0" lang="en-US"/>
          </a:p>
        </p:txBody>
      </p:sp>
      <p:sp>
        <p:nvSpPr>
          <p:cNvPr id="1048776" name="Content Placeholder 2"/>
          <p:cNvSpPr>
            <a:spLocks noGrp="1"/>
          </p:cNvSpPr>
          <p:nvPr>
            <p:ph idx="1"/>
          </p:nvPr>
        </p:nvSpPr>
        <p:spPr>
          <a:xfrm>
            <a:off x="152400" y="914400"/>
            <a:ext cx="8534400" cy="5715000"/>
          </a:xfrm>
        </p:spPr>
        <p:txBody>
          <a:bodyPr/>
          <a:p>
            <a:r>
              <a:rPr dirty="0" lang="en-US" smtClean="0"/>
              <a:t>Spring support four kinds of list collection injection dependency.</a:t>
            </a:r>
          </a:p>
          <a:p>
            <a:pPr lvl="1"/>
            <a:r>
              <a:rPr dirty="0" lang="en-US" smtClean="0"/>
              <a:t>List</a:t>
            </a:r>
          </a:p>
          <a:p>
            <a:pPr lvl="1"/>
            <a:r>
              <a:rPr dirty="0" lang="en-US" smtClean="0"/>
              <a:t>Set </a:t>
            </a:r>
          </a:p>
          <a:p>
            <a:pPr lvl="1"/>
            <a:r>
              <a:rPr dirty="0" lang="en-US" smtClean="0"/>
              <a:t>Map</a:t>
            </a:r>
          </a:p>
          <a:p>
            <a:pPr lvl="1"/>
            <a:r>
              <a:rPr dirty="0" lang="en-US" smtClean="0"/>
              <a:t>Properties</a:t>
            </a:r>
          </a:p>
          <a:p>
            <a:endParaRPr dirty="0" lang="en-US"/>
          </a:p>
        </p:txBody>
      </p:sp>
      <p:sp>
        <p:nvSpPr>
          <p:cNvPr id="1048777"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615" name="Title 1"/>
          <p:cNvSpPr>
            <a:spLocks noGrp="1"/>
          </p:cNvSpPr>
          <p:nvPr>
            <p:ph type="title"/>
          </p:nvPr>
        </p:nvSpPr>
        <p:spPr/>
        <p:txBody>
          <a:bodyPr/>
          <a:p>
            <a:r>
              <a:rPr dirty="0" lang="en-US" smtClean="0">
                <a:solidFill>
                  <a:srgbClr val="FF0000"/>
                </a:solidFill>
              </a:rPr>
              <a:t>Spring 4 Class </a:t>
            </a:r>
            <a:endParaRPr dirty="0" lang="en-US">
              <a:solidFill>
                <a:srgbClr val="FF0000"/>
              </a:solidFill>
            </a:endParaRPr>
          </a:p>
        </p:txBody>
      </p:sp>
      <p:sp>
        <p:nvSpPr>
          <p:cNvPr id="1048616" name="Content Placeholder 2"/>
          <p:cNvSpPr>
            <a:spLocks noGrp="1"/>
          </p:cNvSpPr>
          <p:nvPr>
            <p:ph idx="1"/>
          </p:nvPr>
        </p:nvSpPr>
        <p:spPr/>
        <p:txBody>
          <a:bodyPr/>
          <a:p>
            <a:r>
              <a:rPr dirty="0" lang="en-US" smtClean="0">
                <a:solidFill>
                  <a:srgbClr val="FF0000"/>
                </a:solidFill>
              </a:rPr>
              <a:t>Architecture of Spring </a:t>
            </a:r>
          </a:p>
          <a:p>
            <a:endParaRPr dirty="0" lang="en-US">
              <a:solidFill>
                <a:srgbClr val="FF0000"/>
              </a:solidFill>
            </a:endParaRPr>
          </a:p>
        </p:txBody>
      </p:sp>
      <p:sp>
        <p:nvSpPr>
          <p:cNvPr id="1048617" name="Rounded Rectangle 3"/>
          <p:cNvSpPr/>
          <p:nvPr/>
        </p:nvSpPr>
        <p:spPr>
          <a:xfrm>
            <a:off x="685800" y="5410200"/>
            <a:ext cx="7772400" cy="1219200"/>
          </a:xfrm>
          <a:prstGeom prst="roundRect"/>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4400" lang="en-US" smtClean="0">
                <a:solidFill>
                  <a:srgbClr val="FF0000"/>
                </a:solidFill>
              </a:rPr>
              <a:t>Spring Core model</a:t>
            </a:r>
            <a:endParaRPr b="1" dirty="0" lang="en-US">
              <a:solidFill>
                <a:srgbClr val="FF0000"/>
              </a:solidFill>
            </a:endParaRPr>
          </a:p>
        </p:txBody>
      </p:sp>
      <p:sp>
        <p:nvSpPr>
          <p:cNvPr id="1048618" name="Rectangle 4"/>
          <p:cNvSpPr/>
          <p:nvPr/>
        </p:nvSpPr>
        <p:spPr>
          <a:xfrm>
            <a:off x="838200" y="3886200"/>
            <a:ext cx="1981200" cy="1371600"/>
          </a:xfrm>
          <a:prstGeom prst="rect"/>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600" lang="en-US" smtClean="0">
                <a:solidFill>
                  <a:srgbClr val="FF0000"/>
                </a:solidFill>
              </a:rPr>
              <a:t>ORM</a:t>
            </a:r>
            <a:endParaRPr b="1" dirty="0" lang="en-US">
              <a:solidFill>
                <a:srgbClr val="FF0000"/>
              </a:solidFill>
            </a:endParaRPr>
          </a:p>
        </p:txBody>
      </p:sp>
      <p:sp>
        <p:nvSpPr>
          <p:cNvPr id="1048619" name="Rectangle 5"/>
          <p:cNvSpPr/>
          <p:nvPr/>
        </p:nvSpPr>
        <p:spPr>
          <a:xfrm>
            <a:off x="2978727" y="3886200"/>
            <a:ext cx="1593273" cy="1371600"/>
          </a:xfrm>
          <a:prstGeom prst="rect"/>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4000" lang="en-US" err="1" smtClean="0">
                <a:solidFill>
                  <a:srgbClr val="FF0000"/>
                </a:solidFill>
              </a:rPr>
              <a:t>Jdbc</a:t>
            </a:r>
            <a:endParaRPr b="1" dirty="0" lang="en-US">
              <a:solidFill>
                <a:srgbClr val="FF0000"/>
              </a:solidFill>
            </a:endParaRPr>
          </a:p>
        </p:txBody>
      </p:sp>
      <p:sp>
        <p:nvSpPr>
          <p:cNvPr id="1048620" name="Rectangle 6"/>
          <p:cNvSpPr/>
          <p:nvPr/>
        </p:nvSpPr>
        <p:spPr>
          <a:xfrm>
            <a:off x="4800600" y="3886200"/>
            <a:ext cx="1600200" cy="1371600"/>
          </a:xfrm>
          <a:prstGeom prst="rect"/>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smtClean="0">
                <a:solidFill>
                  <a:srgbClr val="FF0000"/>
                </a:solidFill>
              </a:rPr>
              <a:t>Transaction </a:t>
            </a:r>
          </a:p>
          <a:p>
            <a:pPr algn="ctr"/>
            <a:r>
              <a:rPr b="1" dirty="0" sz="2000" lang="en-US" err="1" smtClean="0">
                <a:solidFill>
                  <a:srgbClr val="FF0000"/>
                </a:solidFill>
              </a:rPr>
              <a:t>Mngt</a:t>
            </a:r>
            <a:r>
              <a:rPr b="1" dirty="0" sz="2000" lang="en-US" smtClean="0">
                <a:solidFill>
                  <a:srgbClr val="FF0000"/>
                </a:solidFill>
              </a:rPr>
              <a:t> Model</a:t>
            </a:r>
            <a:endParaRPr b="1" dirty="0" sz="2000" lang="en-US">
              <a:solidFill>
                <a:srgbClr val="FF0000"/>
              </a:solidFill>
            </a:endParaRPr>
          </a:p>
        </p:txBody>
      </p:sp>
      <p:sp>
        <p:nvSpPr>
          <p:cNvPr id="1048621" name="Rectangle 7"/>
          <p:cNvSpPr/>
          <p:nvPr/>
        </p:nvSpPr>
        <p:spPr>
          <a:xfrm>
            <a:off x="6629400" y="3886200"/>
            <a:ext cx="1600200" cy="1371600"/>
          </a:xfrm>
          <a:prstGeom prst="rect"/>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lang="en-US" err="1" smtClean="0">
                <a:solidFill>
                  <a:srgbClr val="FF0000"/>
                </a:solidFill>
              </a:rPr>
              <a:t>aop</a:t>
            </a:r>
            <a:endParaRPr b="1" dirty="0" sz="3200" lang="en-US">
              <a:solidFill>
                <a:srgbClr val="FF0000"/>
              </a:solidFill>
            </a:endParaRPr>
          </a:p>
        </p:txBody>
      </p:sp>
      <p:sp>
        <p:nvSpPr>
          <p:cNvPr id="1048622" name="Rounded Rectangle 8"/>
          <p:cNvSpPr/>
          <p:nvPr/>
        </p:nvSpPr>
        <p:spPr>
          <a:xfrm>
            <a:off x="685800" y="2438400"/>
            <a:ext cx="7772400" cy="1219200"/>
          </a:xfrm>
          <a:prstGeom prst="roundRect"/>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5400" lang="en-US" smtClean="0">
                <a:solidFill>
                  <a:srgbClr val="FF0000"/>
                </a:solidFill>
              </a:rPr>
              <a:t>MVC</a:t>
            </a:r>
            <a:endParaRPr b="1" dirty="0" lang="en-US">
              <a:solidFill>
                <a:srgbClr val="FF0000"/>
              </a:solidFill>
            </a:endParaRPr>
          </a:p>
        </p:txBody>
      </p:sp>
      <p:sp>
        <p:nvSpPr>
          <p:cNvPr id="1048623" name="Footer Placeholder 9"/>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8778" name="Title 1"/>
          <p:cNvSpPr>
            <a:spLocks noGrp="1"/>
          </p:cNvSpPr>
          <p:nvPr>
            <p:ph type="title"/>
          </p:nvPr>
        </p:nvSpPr>
        <p:spPr/>
        <p:txBody>
          <a:bodyPr/>
          <a:p>
            <a:r>
              <a:rPr dirty="0" lang="en-US" smtClean="0"/>
              <a:t>Spring 28</a:t>
            </a:r>
            <a:endParaRPr dirty="0" lang="en-US"/>
          </a:p>
        </p:txBody>
      </p:sp>
      <p:sp>
        <p:nvSpPr>
          <p:cNvPr id="1048779" name="Content Placeholder 2"/>
          <p:cNvSpPr>
            <a:spLocks noGrp="1"/>
          </p:cNvSpPr>
          <p:nvPr>
            <p:ph idx="1"/>
          </p:nvPr>
        </p:nvSpPr>
        <p:spPr/>
        <p:txBody>
          <a:bodyPr/>
          <a:p>
            <a:r>
              <a:rPr dirty="0" lang="en-US" smtClean="0"/>
              <a:t>Problems with List collection injection dependency  and how to use the &lt;</a:t>
            </a:r>
            <a:r>
              <a:rPr b="1" dirty="0" lang="en-US" err="1" smtClean="0"/>
              <a:t>util</a:t>
            </a:r>
            <a:r>
              <a:rPr b="1" dirty="0" lang="en-US" smtClean="0"/>
              <a:t>&gt; tag  </a:t>
            </a:r>
            <a:r>
              <a:rPr dirty="0" lang="en-US" smtClean="0"/>
              <a:t>and what are the different attributes are available with </a:t>
            </a:r>
            <a:r>
              <a:rPr dirty="0" lang="en-US" err="1" smtClean="0"/>
              <a:t>util</a:t>
            </a:r>
            <a:r>
              <a:rPr dirty="0" lang="en-US" smtClean="0"/>
              <a:t> tag.</a:t>
            </a:r>
            <a:endParaRPr b="1" dirty="0" lang="en-US"/>
          </a:p>
        </p:txBody>
      </p:sp>
      <p:sp>
        <p:nvSpPr>
          <p:cNvPr id="104878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8781" name="Title 1"/>
          <p:cNvSpPr>
            <a:spLocks noGrp="1"/>
          </p:cNvSpPr>
          <p:nvPr>
            <p:ph type="title"/>
          </p:nvPr>
        </p:nvSpPr>
        <p:spPr>
          <a:xfrm>
            <a:off x="457200" y="274638"/>
            <a:ext cx="8229600" cy="563562"/>
          </a:xfrm>
        </p:spPr>
        <p:txBody>
          <a:bodyPr>
            <a:normAutofit fontScale="90000"/>
          </a:bodyPr>
          <a:p>
            <a:r>
              <a:rPr dirty="0" lang="en-US" smtClean="0"/>
              <a:t>Spring 29</a:t>
            </a:r>
            <a:endParaRPr dirty="0" lang="en-US"/>
          </a:p>
        </p:txBody>
      </p:sp>
      <p:sp>
        <p:nvSpPr>
          <p:cNvPr id="1048782" name="Content Placeholder 2"/>
          <p:cNvSpPr>
            <a:spLocks noGrp="1"/>
          </p:cNvSpPr>
          <p:nvPr>
            <p:ph idx="1"/>
          </p:nvPr>
        </p:nvSpPr>
        <p:spPr/>
        <p:txBody>
          <a:bodyPr/>
          <a:p>
            <a:r>
              <a:rPr dirty="0" lang="en-US" smtClean="0"/>
              <a:t>constructor confusion and different attributes are used to resolve the constructor confusion, </a:t>
            </a:r>
            <a:r>
              <a:rPr dirty="0" lang="en-US" err="1" smtClean="0"/>
              <a:t>i.e</a:t>
            </a:r>
            <a:r>
              <a:rPr dirty="0" lang="en-US" smtClean="0"/>
              <a:t> </a:t>
            </a:r>
          </a:p>
          <a:p>
            <a:pPr lvl="1"/>
            <a:r>
              <a:rPr dirty="0" lang="en-US" smtClean="0"/>
              <a:t>Type attribute</a:t>
            </a:r>
          </a:p>
          <a:p>
            <a:pPr lvl="1"/>
            <a:r>
              <a:rPr dirty="0" lang="en-US" smtClean="0"/>
              <a:t>Index attribute</a:t>
            </a:r>
          </a:p>
          <a:p>
            <a:pPr lvl="1"/>
            <a:r>
              <a:rPr dirty="0" lang="en-US" smtClean="0"/>
              <a:t>Name attribute</a:t>
            </a:r>
          </a:p>
          <a:p>
            <a:pPr indent="0" lvl="1" marL="457200">
              <a:buNone/>
            </a:pPr>
            <a:endParaRPr dirty="0" lang="en-US"/>
          </a:p>
        </p:txBody>
      </p:sp>
      <p:sp>
        <p:nvSpPr>
          <p:cNvPr id="1048783"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8784" name="Title 1"/>
          <p:cNvSpPr>
            <a:spLocks noGrp="1"/>
          </p:cNvSpPr>
          <p:nvPr>
            <p:ph type="title"/>
          </p:nvPr>
        </p:nvSpPr>
        <p:spPr>
          <a:xfrm>
            <a:off x="457200" y="274638"/>
            <a:ext cx="8229600" cy="639762"/>
          </a:xfrm>
        </p:spPr>
        <p:txBody>
          <a:bodyPr>
            <a:normAutofit fontScale="90000"/>
          </a:bodyPr>
          <a:p>
            <a:r>
              <a:rPr dirty="0" lang="en-US" smtClean="0"/>
              <a:t>Spring 31</a:t>
            </a:r>
            <a:endParaRPr dirty="0" lang="en-US"/>
          </a:p>
        </p:txBody>
      </p:sp>
      <p:sp>
        <p:nvSpPr>
          <p:cNvPr id="1048785" name="Content Placeholder 2"/>
          <p:cNvSpPr>
            <a:spLocks noGrp="1"/>
          </p:cNvSpPr>
          <p:nvPr>
            <p:ph idx="1"/>
          </p:nvPr>
        </p:nvSpPr>
        <p:spPr>
          <a:xfrm>
            <a:off x="457200" y="1066800"/>
            <a:ext cx="8229600" cy="5059363"/>
          </a:xfrm>
        </p:spPr>
        <p:txBody>
          <a:bodyPr/>
          <a:p>
            <a:r>
              <a:rPr dirty="0" lang="en-US" smtClean="0"/>
              <a:t>What is mean by Inner Bean and way we use inner bean concept?</a:t>
            </a:r>
          </a:p>
          <a:p>
            <a:r>
              <a:rPr dirty="0" lang="en-US" smtClean="0"/>
              <a:t>What is the bean inheritance ?</a:t>
            </a:r>
            <a:endParaRPr dirty="0" lang="en-US"/>
          </a:p>
        </p:txBody>
      </p:sp>
      <p:sp>
        <p:nvSpPr>
          <p:cNvPr id="1048786"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8787" name="Title 1"/>
          <p:cNvSpPr>
            <a:spLocks noGrp="1"/>
          </p:cNvSpPr>
          <p:nvPr>
            <p:ph type="title"/>
          </p:nvPr>
        </p:nvSpPr>
        <p:spPr>
          <a:xfrm>
            <a:off x="457200" y="274638"/>
            <a:ext cx="8229600" cy="411162"/>
          </a:xfrm>
        </p:spPr>
        <p:txBody>
          <a:bodyPr>
            <a:normAutofit fontScale="90000"/>
          </a:bodyPr>
          <a:p>
            <a:r>
              <a:rPr dirty="0" lang="en-US" smtClean="0"/>
              <a:t>Spring 32 33</a:t>
            </a:r>
            <a:endParaRPr dirty="0" lang="en-US"/>
          </a:p>
        </p:txBody>
      </p:sp>
      <p:sp>
        <p:nvSpPr>
          <p:cNvPr id="1048788" name="Content Placeholder 2"/>
          <p:cNvSpPr>
            <a:spLocks noGrp="1"/>
          </p:cNvSpPr>
          <p:nvPr>
            <p:ph idx="1"/>
          </p:nvPr>
        </p:nvSpPr>
        <p:spPr/>
        <p:txBody>
          <a:bodyPr>
            <a:normAutofit lnSpcReduction="10000"/>
          </a:bodyPr>
          <a:p>
            <a:pPr indent="0" marL="0">
              <a:buNone/>
            </a:pPr>
            <a:r>
              <a:rPr dirty="0" lang="en-US" smtClean="0"/>
              <a:t>What is bean aliasing? How to work with bean aliasing?</a:t>
            </a:r>
          </a:p>
          <a:p>
            <a:pPr indent="0" marL="0">
              <a:buNone/>
            </a:pPr>
            <a:endParaRPr dirty="0" lang="en-US"/>
          </a:p>
          <a:p>
            <a:pPr indent="0" marL="0">
              <a:buNone/>
            </a:pPr>
            <a:r>
              <a:rPr dirty="0" lang="en-US" smtClean="0"/>
              <a:t>Spring 2.0 &gt; name is the attribute are used to give the aliases to the beans </a:t>
            </a:r>
          </a:p>
          <a:p>
            <a:pPr indent="0" marL="0">
              <a:buNone/>
            </a:pPr>
            <a:r>
              <a:rPr dirty="0" lang="en-US" smtClean="0"/>
              <a:t>Spring 2.0 &lt; alias tag used to give the alias name to the bean.</a:t>
            </a:r>
          </a:p>
          <a:p>
            <a:pPr indent="0" marL="0">
              <a:buNone/>
            </a:pPr>
            <a:r>
              <a:rPr dirty="0" lang="en-US" smtClean="0"/>
              <a:t>Way two attributes are there for aliasing the bean?</a:t>
            </a:r>
            <a:endParaRPr dirty="0" lang="en-US"/>
          </a:p>
        </p:txBody>
      </p:sp>
      <p:sp>
        <p:nvSpPr>
          <p:cNvPr id="1048789"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8790" name="Title 1"/>
          <p:cNvSpPr>
            <a:spLocks noGrp="1"/>
          </p:cNvSpPr>
          <p:nvPr>
            <p:ph type="title"/>
          </p:nvPr>
        </p:nvSpPr>
        <p:spPr/>
        <p:txBody>
          <a:bodyPr/>
          <a:p>
            <a:r>
              <a:rPr dirty="0" lang="en-US" smtClean="0"/>
              <a:t>Spring 34 </a:t>
            </a:r>
            <a:endParaRPr dirty="0" lang="en-US"/>
          </a:p>
        </p:txBody>
      </p:sp>
      <p:sp>
        <p:nvSpPr>
          <p:cNvPr id="1048791" name="Content Placeholder 2"/>
          <p:cNvSpPr>
            <a:spLocks noGrp="1"/>
          </p:cNvSpPr>
          <p:nvPr>
            <p:ph idx="1"/>
          </p:nvPr>
        </p:nvSpPr>
        <p:spPr/>
        <p:txBody>
          <a:bodyPr/>
          <a:p>
            <a:r>
              <a:rPr dirty="0" lang="en-US" smtClean="0"/>
              <a:t>How to inject null to the constructor?</a:t>
            </a:r>
          </a:p>
          <a:p>
            <a:r>
              <a:rPr dirty="0" lang="en-US" smtClean="0"/>
              <a:t>Importance of bean </a:t>
            </a:r>
            <a:r>
              <a:rPr dirty="0" lang="en-US" err="1" smtClean="0"/>
              <a:t>autowiring</a:t>
            </a:r>
            <a:r>
              <a:rPr dirty="0" lang="en-US" smtClean="0"/>
              <a:t>?</a:t>
            </a:r>
          </a:p>
          <a:p>
            <a:endParaRPr dirty="0" lang="en-US" smtClean="0"/>
          </a:p>
          <a:p>
            <a:pPr indent="0" marL="0">
              <a:buNone/>
            </a:pPr>
            <a:r>
              <a:rPr dirty="0" lang="en-US"/>
              <a:t>	</a:t>
            </a:r>
          </a:p>
        </p:txBody>
      </p:sp>
      <p:sp>
        <p:nvSpPr>
          <p:cNvPr id="104879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8793" name="Title 1"/>
          <p:cNvSpPr>
            <a:spLocks noGrp="1"/>
          </p:cNvSpPr>
          <p:nvPr>
            <p:ph type="title"/>
          </p:nvPr>
        </p:nvSpPr>
        <p:spPr>
          <a:xfrm>
            <a:off x="457200" y="274638"/>
            <a:ext cx="8229600" cy="411162"/>
          </a:xfrm>
        </p:spPr>
        <p:txBody>
          <a:bodyPr>
            <a:normAutofit fontScale="90000"/>
          </a:bodyPr>
          <a:p>
            <a:r>
              <a:rPr dirty="0" lang="en-US" smtClean="0"/>
              <a:t>Spring 35 36</a:t>
            </a:r>
            <a:br>
              <a:rPr dirty="0" lang="en-US" smtClean="0"/>
            </a:br>
            <a:r>
              <a:rPr dirty="0" lang="en-US" smtClean="0"/>
              <a:t>Bean </a:t>
            </a:r>
            <a:r>
              <a:rPr dirty="0" lang="en-US" err="1" smtClean="0"/>
              <a:t>autowiring</a:t>
            </a:r>
            <a:endParaRPr dirty="0" lang="en-IN"/>
          </a:p>
        </p:txBody>
      </p:sp>
      <p:sp>
        <p:nvSpPr>
          <p:cNvPr id="1048794" name="Content Placeholder 2"/>
          <p:cNvSpPr>
            <a:spLocks noGrp="1"/>
          </p:cNvSpPr>
          <p:nvPr>
            <p:ph idx="1"/>
          </p:nvPr>
        </p:nvSpPr>
        <p:spPr>
          <a:xfrm>
            <a:off x="75156" y="1143000"/>
            <a:ext cx="8934189" cy="5608529"/>
          </a:xfrm>
        </p:spPr>
        <p:txBody>
          <a:bodyPr>
            <a:normAutofit fontScale="85000" lnSpcReduction="20000"/>
          </a:bodyPr>
          <a:p>
            <a:pPr indent="0" marL="0">
              <a:spcBef>
                <a:spcPts val="0"/>
              </a:spcBef>
              <a:buNone/>
            </a:pPr>
            <a:r>
              <a:rPr dirty="0" lang="en-US"/>
              <a:t>c</a:t>
            </a:r>
            <a:r>
              <a:rPr dirty="0" lang="en-US" smtClean="0"/>
              <a:t>lass A{</a:t>
            </a:r>
          </a:p>
          <a:p>
            <a:pPr indent="0" marL="0">
              <a:spcBef>
                <a:spcPts val="0"/>
              </a:spcBef>
              <a:buNone/>
            </a:pPr>
            <a:r>
              <a:rPr dirty="0" lang="en-US" smtClean="0"/>
              <a:t>private B </a:t>
            </a:r>
            <a:r>
              <a:rPr dirty="0" lang="en-US" err="1" smtClean="0"/>
              <a:t>b</a:t>
            </a:r>
            <a:r>
              <a:rPr dirty="0" lang="en-US" smtClean="0"/>
              <a:t>;</a:t>
            </a:r>
          </a:p>
          <a:p>
            <a:pPr indent="0" marL="0">
              <a:spcBef>
                <a:spcPts val="0"/>
              </a:spcBef>
              <a:buNone/>
            </a:pPr>
            <a:r>
              <a:rPr dirty="0" lang="en-US" smtClean="0"/>
              <a:t>//setter</a:t>
            </a:r>
          </a:p>
          <a:p>
            <a:pPr indent="0" marL="0">
              <a:spcBef>
                <a:spcPts val="0"/>
              </a:spcBef>
              <a:buNone/>
            </a:pPr>
            <a:r>
              <a:rPr dirty="0" lang="en-US" smtClean="0"/>
              <a:t>}</a:t>
            </a:r>
          </a:p>
          <a:p>
            <a:pPr indent="0" marL="0">
              <a:spcBef>
                <a:spcPts val="0"/>
              </a:spcBef>
              <a:buNone/>
            </a:pPr>
            <a:r>
              <a:rPr dirty="0" lang="en-US" smtClean="0"/>
              <a:t>class B{</a:t>
            </a:r>
          </a:p>
          <a:p>
            <a:pPr indent="0" marL="0">
              <a:spcBef>
                <a:spcPts val="0"/>
              </a:spcBef>
              <a:buNone/>
            </a:pPr>
            <a:r>
              <a:rPr dirty="0" lang="en-US" smtClean="0"/>
              <a:t>}</a:t>
            </a:r>
          </a:p>
          <a:p>
            <a:pPr indent="0" marL="0">
              <a:spcBef>
                <a:spcPts val="0"/>
              </a:spcBef>
              <a:buNone/>
            </a:pPr>
            <a:r>
              <a:rPr dirty="0" lang="en-US" smtClean="0"/>
              <a:t>&lt;bean id=“a” class=“A”/&gt;</a:t>
            </a:r>
          </a:p>
          <a:p>
            <a:pPr indent="0" marL="0">
              <a:spcBef>
                <a:spcPts val="0"/>
              </a:spcBef>
              <a:buNone/>
            </a:pPr>
            <a:r>
              <a:rPr dirty="0" lang="en-US" smtClean="0"/>
              <a:t>&lt;bean id=“b” class=“B”/&gt;</a:t>
            </a:r>
          </a:p>
          <a:p>
            <a:pPr>
              <a:spcBef>
                <a:spcPts val="0"/>
              </a:spcBef>
            </a:pPr>
            <a:r>
              <a:rPr dirty="0" lang="en-US" smtClean="0"/>
              <a:t>In this case IOC container can only create the objects ,but it can’t manage the dependencies, to manage the dependencies we have to provide </a:t>
            </a:r>
            <a:r>
              <a:rPr dirty="0" lang="en-US" smtClean="0">
                <a:solidFill>
                  <a:srgbClr val="FF0000"/>
                </a:solidFill>
              </a:rPr>
              <a:t>additional configuration details</a:t>
            </a:r>
            <a:r>
              <a:rPr dirty="0" lang="en-US" smtClean="0"/>
              <a:t>. </a:t>
            </a:r>
          </a:p>
          <a:p>
            <a:pPr indent="0" marL="0">
              <a:spcBef>
                <a:spcPts val="0"/>
              </a:spcBef>
              <a:buNone/>
            </a:pPr>
            <a:r>
              <a:rPr dirty="0" lang="en-US"/>
              <a:t>&lt;bean id=“a” class=“A</a:t>
            </a:r>
            <a:r>
              <a:rPr dirty="0" lang="en-US" smtClean="0"/>
              <a:t>”&gt;</a:t>
            </a:r>
          </a:p>
          <a:p>
            <a:pPr indent="0" marL="0">
              <a:spcBef>
                <a:spcPts val="0"/>
              </a:spcBef>
              <a:buNone/>
            </a:pPr>
            <a:r>
              <a:rPr dirty="0" lang="en-US" smtClean="0"/>
              <a:t>&lt;property name=“b” ref=“b”/&gt;  &lt;/bean&gt;</a:t>
            </a:r>
            <a:endParaRPr dirty="0" lang="en-US"/>
          </a:p>
          <a:p>
            <a:pPr indent="0" marL="0">
              <a:spcBef>
                <a:spcPts val="0"/>
              </a:spcBef>
              <a:buNone/>
            </a:pPr>
            <a:r>
              <a:rPr dirty="0" lang="en-US"/>
              <a:t>&lt;bean id=“b” class=“B</a:t>
            </a:r>
            <a:r>
              <a:rPr dirty="0" lang="en-US" smtClean="0"/>
              <a:t>”/&gt;</a:t>
            </a:r>
            <a:endParaRPr dirty="0" lang="en-US"/>
          </a:p>
          <a:p>
            <a:pPr indent="0" marL="0">
              <a:spcBef>
                <a:spcPts val="0"/>
              </a:spcBef>
              <a:buNone/>
            </a:pPr>
            <a:endParaRPr dirty="0" lang="en-US" smtClean="0"/>
          </a:p>
        </p:txBody>
      </p:sp>
      <p:sp>
        <p:nvSpPr>
          <p:cNvPr id="1048795" name="Footer Placeholder 3"/>
          <p:cNvSpPr>
            <a:spLocks noGrp="1"/>
          </p:cNvSpPr>
          <p:nvPr>
            <p:ph type="ftr" sz="quarter" idx="11"/>
          </p:nvPr>
        </p:nvSpPr>
        <p:spPr/>
        <p:txBody>
          <a:bodyPr/>
          <a:p>
            <a:r>
              <a:rPr lang="en-US" smtClean="0"/>
              <a:t>By Mr.Sachin Gaikwad</a:t>
            </a:r>
            <a:endParaRPr lang="en-US"/>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8796" name="Content Placeholder 2"/>
          <p:cNvSpPr>
            <a:spLocks noGrp="1"/>
          </p:cNvSpPr>
          <p:nvPr>
            <p:ph idx="1"/>
          </p:nvPr>
        </p:nvSpPr>
        <p:spPr>
          <a:xfrm>
            <a:off x="103339" y="601250"/>
            <a:ext cx="8962373" cy="6075123"/>
          </a:xfrm>
        </p:spPr>
        <p:txBody>
          <a:bodyPr>
            <a:normAutofit fontScale="70000" lnSpcReduction="20000"/>
          </a:bodyPr>
          <a:p>
            <a:r>
              <a:rPr dirty="0" lang="en-US" smtClean="0">
                <a:solidFill>
                  <a:srgbClr val="00B0F0"/>
                </a:solidFill>
                <a:latin typeface="Consolas" pitchFamily="49" charset="0"/>
                <a:cs typeface="Consolas" pitchFamily="49" charset="0"/>
              </a:rPr>
              <a:t>Instead of we provide the additional configuration details to manage the dependencies, IOC container can manage dependencies using </a:t>
            </a:r>
            <a:r>
              <a:rPr dirty="0" lang="en-US" err="1" smtClean="0">
                <a:solidFill>
                  <a:srgbClr val="00B0F0"/>
                </a:solidFill>
                <a:latin typeface="Consolas" pitchFamily="49" charset="0"/>
                <a:cs typeface="Consolas" pitchFamily="49" charset="0"/>
              </a:rPr>
              <a:t>autowiring,by</a:t>
            </a:r>
            <a:r>
              <a:rPr dirty="0" lang="en-US" smtClean="0">
                <a:solidFill>
                  <a:srgbClr val="00B0F0"/>
                </a:solidFill>
                <a:latin typeface="Consolas" pitchFamily="49" charset="0"/>
                <a:cs typeface="Consolas" pitchFamily="49" charset="0"/>
              </a:rPr>
              <a:t> default </a:t>
            </a:r>
            <a:r>
              <a:rPr dirty="0" lang="en-US" err="1" smtClean="0">
                <a:solidFill>
                  <a:srgbClr val="00B0F0"/>
                </a:solidFill>
                <a:latin typeface="Consolas" pitchFamily="49" charset="0"/>
                <a:cs typeface="Consolas" pitchFamily="49" charset="0"/>
              </a:rPr>
              <a:t>autowire</a:t>
            </a:r>
            <a:r>
              <a:rPr dirty="0" lang="en-US" smtClean="0">
                <a:solidFill>
                  <a:srgbClr val="00B0F0"/>
                </a:solidFill>
                <a:latin typeface="Consolas" pitchFamily="49" charset="0"/>
                <a:cs typeface="Consolas" pitchFamily="49" charset="0"/>
              </a:rPr>
              <a:t> is </a:t>
            </a:r>
            <a:r>
              <a:rPr dirty="0" lang="en-US" err="1" smtClean="0">
                <a:solidFill>
                  <a:srgbClr val="00B0F0"/>
                </a:solidFill>
                <a:latin typeface="Consolas" pitchFamily="49" charset="0"/>
                <a:cs typeface="Consolas" pitchFamily="49" charset="0"/>
              </a:rPr>
              <a:t>turnedoff</a:t>
            </a:r>
            <a:r>
              <a:rPr dirty="0" lang="en-US" smtClean="0">
                <a:solidFill>
                  <a:srgbClr val="00B0F0"/>
                </a:solidFill>
                <a:latin typeface="Consolas" pitchFamily="49" charset="0"/>
                <a:cs typeface="Consolas" pitchFamily="49" charset="0"/>
              </a:rPr>
              <a:t>.</a:t>
            </a:r>
          </a:p>
          <a:p>
            <a:pPr indent="0" marL="0">
              <a:spcBef>
                <a:spcPts val="0"/>
              </a:spcBef>
              <a:buNone/>
            </a:pPr>
            <a:r>
              <a:rPr dirty="0" lang="en-US" smtClean="0">
                <a:solidFill>
                  <a:srgbClr val="00B0F0"/>
                </a:solidFill>
              </a:rPr>
              <a:t>	&lt;</a:t>
            </a:r>
            <a:r>
              <a:rPr dirty="0" lang="en-US">
                <a:solidFill>
                  <a:srgbClr val="00B0F0"/>
                </a:solidFill>
              </a:rPr>
              <a:t>bean id=“a” class=“A</a:t>
            </a:r>
            <a:r>
              <a:rPr dirty="0" lang="en-US" smtClean="0">
                <a:solidFill>
                  <a:srgbClr val="00B0F0"/>
                </a:solidFill>
              </a:rPr>
              <a:t>” </a:t>
            </a:r>
            <a:r>
              <a:rPr dirty="0" lang="en-US" err="1" smtClean="0">
                <a:solidFill>
                  <a:srgbClr val="00B0F0"/>
                </a:solidFill>
              </a:rPr>
              <a:t>autowire</a:t>
            </a:r>
            <a:r>
              <a:rPr dirty="0" lang="en-US" smtClean="0">
                <a:solidFill>
                  <a:srgbClr val="00B0F0"/>
                </a:solidFill>
              </a:rPr>
              <a:t>=MODE&gt;</a:t>
            </a:r>
            <a:endParaRPr dirty="0" lang="en-US">
              <a:solidFill>
                <a:srgbClr val="00B0F0"/>
              </a:solidFill>
            </a:endParaRPr>
          </a:p>
          <a:p>
            <a:pPr indent="0" marL="0">
              <a:spcBef>
                <a:spcPts val="0"/>
              </a:spcBef>
              <a:buNone/>
            </a:pPr>
            <a:r>
              <a:rPr dirty="0" lang="en-US" smtClean="0">
                <a:solidFill>
                  <a:srgbClr val="00B0F0"/>
                </a:solidFill>
              </a:rPr>
              <a:t>	&lt;</a:t>
            </a:r>
            <a:r>
              <a:rPr dirty="0" lang="en-US">
                <a:solidFill>
                  <a:srgbClr val="00B0F0"/>
                </a:solidFill>
              </a:rPr>
              <a:t>bean id=“b” class=“B</a:t>
            </a:r>
            <a:r>
              <a:rPr dirty="0" lang="en-US" smtClean="0">
                <a:solidFill>
                  <a:srgbClr val="00B0F0"/>
                </a:solidFill>
              </a:rPr>
              <a:t>”&gt;</a:t>
            </a:r>
          </a:p>
          <a:p>
            <a:pPr>
              <a:spcBef>
                <a:spcPts val="0"/>
              </a:spcBef>
            </a:pPr>
            <a:r>
              <a:rPr dirty="0" lang="en-US" smtClean="0">
                <a:solidFill>
                  <a:srgbClr val="00B0F0"/>
                </a:solidFill>
              </a:rPr>
              <a:t>We have to use </a:t>
            </a:r>
            <a:r>
              <a:rPr dirty="0" lang="en-US" err="1" smtClean="0">
                <a:solidFill>
                  <a:srgbClr val="00B0F0"/>
                </a:solidFill>
              </a:rPr>
              <a:t>autowire</a:t>
            </a:r>
            <a:r>
              <a:rPr dirty="0" lang="en-US" smtClean="0">
                <a:solidFill>
                  <a:srgbClr val="00B0F0"/>
                </a:solidFill>
              </a:rPr>
              <a:t> at bean level, and MODE means how the IOC will manage the dependencies, there are 4 MODEs are there, they are</a:t>
            </a:r>
          </a:p>
          <a:p>
            <a:pPr indent="0" marL="0">
              <a:spcBef>
                <a:spcPts val="0"/>
              </a:spcBef>
              <a:buNone/>
            </a:pPr>
            <a:r>
              <a:rPr dirty="0" lang="en-US">
                <a:solidFill>
                  <a:srgbClr val="00B0F0"/>
                </a:solidFill>
              </a:rPr>
              <a:t>	</a:t>
            </a:r>
            <a:r>
              <a:rPr dirty="0" lang="en-US" smtClean="0">
                <a:solidFill>
                  <a:srgbClr val="00B0F0"/>
                </a:solidFill>
              </a:rPr>
              <a:t>1)</a:t>
            </a:r>
            <a:r>
              <a:rPr dirty="0" lang="en-US" err="1" smtClean="0">
                <a:solidFill>
                  <a:srgbClr val="00B0F0"/>
                </a:solidFill>
              </a:rPr>
              <a:t>byName</a:t>
            </a:r>
            <a:endParaRPr dirty="0" lang="en-US" smtClean="0">
              <a:solidFill>
                <a:srgbClr val="00B0F0"/>
              </a:solidFill>
            </a:endParaRPr>
          </a:p>
          <a:p>
            <a:pPr indent="0" marL="0">
              <a:spcBef>
                <a:spcPts val="0"/>
              </a:spcBef>
              <a:buNone/>
            </a:pPr>
            <a:r>
              <a:rPr dirty="0" lang="en-US">
                <a:solidFill>
                  <a:srgbClr val="00B0F0"/>
                </a:solidFill>
              </a:rPr>
              <a:t>	</a:t>
            </a:r>
            <a:r>
              <a:rPr dirty="0" lang="en-US" smtClean="0">
                <a:solidFill>
                  <a:srgbClr val="00B0F0"/>
                </a:solidFill>
              </a:rPr>
              <a:t>2)</a:t>
            </a:r>
            <a:r>
              <a:rPr dirty="0" lang="en-US" err="1" smtClean="0">
                <a:solidFill>
                  <a:srgbClr val="00B0F0"/>
                </a:solidFill>
              </a:rPr>
              <a:t>byType</a:t>
            </a:r>
            <a:endParaRPr dirty="0" lang="en-US" smtClean="0">
              <a:solidFill>
                <a:srgbClr val="00B0F0"/>
              </a:solidFill>
            </a:endParaRPr>
          </a:p>
          <a:p>
            <a:pPr indent="0" marL="0">
              <a:spcBef>
                <a:spcPts val="0"/>
              </a:spcBef>
              <a:buNone/>
            </a:pPr>
            <a:r>
              <a:rPr dirty="0" lang="en-US">
                <a:solidFill>
                  <a:srgbClr val="00B0F0"/>
                </a:solidFill>
              </a:rPr>
              <a:t>	</a:t>
            </a:r>
            <a:r>
              <a:rPr dirty="0" lang="en-US" smtClean="0">
                <a:solidFill>
                  <a:srgbClr val="00B0F0"/>
                </a:solidFill>
              </a:rPr>
              <a:t>3)constructor</a:t>
            </a:r>
          </a:p>
          <a:p>
            <a:pPr indent="0" marL="0">
              <a:spcBef>
                <a:spcPts val="0"/>
              </a:spcBef>
              <a:buNone/>
            </a:pPr>
            <a:r>
              <a:rPr dirty="0" lang="en-US">
                <a:solidFill>
                  <a:srgbClr val="00B0F0"/>
                </a:solidFill>
              </a:rPr>
              <a:t>	</a:t>
            </a:r>
            <a:r>
              <a:rPr dirty="0" lang="en-US" smtClean="0">
                <a:solidFill>
                  <a:srgbClr val="00B0F0"/>
                </a:solidFill>
              </a:rPr>
              <a:t>4)</a:t>
            </a:r>
            <a:r>
              <a:rPr dirty="0" lang="en-US" err="1" smtClean="0">
                <a:solidFill>
                  <a:srgbClr val="00B0F0"/>
                </a:solidFill>
              </a:rPr>
              <a:t>autodetect</a:t>
            </a:r>
            <a:r>
              <a:rPr dirty="0" lang="en-US">
                <a:solidFill>
                  <a:srgbClr val="00B0F0"/>
                </a:solidFill>
              </a:rPr>
              <a:t> </a:t>
            </a:r>
            <a:r>
              <a:rPr dirty="0" lang="en-US" smtClean="0">
                <a:solidFill>
                  <a:srgbClr val="00B0F0"/>
                </a:solidFill>
              </a:rPr>
              <a:t>[it is </a:t>
            </a:r>
            <a:r>
              <a:rPr dirty="0" lang="en-US" err="1" smtClean="0">
                <a:solidFill>
                  <a:srgbClr val="00B0F0"/>
                </a:solidFill>
              </a:rPr>
              <a:t>depricated</a:t>
            </a:r>
            <a:r>
              <a:rPr dirty="0" lang="en-US" smtClean="0">
                <a:solidFill>
                  <a:srgbClr val="00B0F0"/>
                </a:solidFill>
              </a:rPr>
              <a:t> in Spring 2.5 and not available from Spring 3.0]</a:t>
            </a:r>
          </a:p>
          <a:p>
            <a:pPr indent="0" marL="0">
              <a:spcBef>
                <a:spcPts val="0"/>
              </a:spcBef>
              <a:buNone/>
            </a:pPr>
            <a:r>
              <a:rPr dirty="0" lang="en-US" smtClean="0">
                <a:solidFill>
                  <a:srgbClr val="00B0F0"/>
                </a:solidFill>
              </a:rPr>
              <a:t>1)</a:t>
            </a:r>
            <a:r>
              <a:rPr dirty="0" lang="en-US" err="1" smtClean="0">
                <a:solidFill>
                  <a:srgbClr val="00B0F0"/>
                </a:solidFill>
              </a:rPr>
              <a:t>byName</a:t>
            </a:r>
            <a:r>
              <a:rPr dirty="0" lang="en-US" smtClean="0">
                <a:solidFill>
                  <a:srgbClr val="00B0F0"/>
                </a:solidFill>
              </a:rPr>
              <a:t>:</a:t>
            </a:r>
          </a:p>
          <a:p>
            <a:pPr indent="0" marL="0">
              <a:spcBef>
                <a:spcPts val="0"/>
              </a:spcBef>
              <a:buNone/>
            </a:pPr>
            <a:r>
              <a:rPr dirty="0" lang="en-US" smtClean="0">
                <a:solidFill>
                  <a:srgbClr val="00B0F0"/>
                </a:solidFill>
              </a:rPr>
              <a:t>---------------</a:t>
            </a:r>
          </a:p>
          <a:p>
            <a:pPr>
              <a:spcBef>
                <a:spcPts val="0"/>
              </a:spcBef>
            </a:pPr>
            <a:r>
              <a:rPr dirty="0" lang="en-US" smtClean="0">
                <a:solidFill>
                  <a:srgbClr val="00B0F0"/>
                </a:solidFill>
              </a:rPr>
              <a:t>When we set </a:t>
            </a:r>
            <a:r>
              <a:rPr dirty="0" lang="en-US" err="1" smtClean="0">
                <a:solidFill>
                  <a:srgbClr val="00B0F0"/>
                </a:solidFill>
              </a:rPr>
              <a:t>autowire</a:t>
            </a:r>
            <a:r>
              <a:rPr dirty="0" lang="en-US" smtClean="0">
                <a:solidFill>
                  <a:srgbClr val="00B0F0"/>
                </a:solidFill>
              </a:rPr>
              <a:t>=“</a:t>
            </a:r>
            <a:r>
              <a:rPr dirty="0" lang="en-US" err="1" smtClean="0">
                <a:solidFill>
                  <a:srgbClr val="00B0F0"/>
                </a:solidFill>
              </a:rPr>
              <a:t>byName</a:t>
            </a:r>
            <a:r>
              <a:rPr dirty="0" lang="en-US" smtClean="0">
                <a:solidFill>
                  <a:srgbClr val="00B0F0"/>
                </a:solidFill>
              </a:rPr>
              <a:t>”, the IOC container will manage the dependencies via </a:t>
            </a:r>
            <a:r>
              <a:rPr dirty="0" lang="en-US" smtClean="0">
                <a:solidFill>
                  <a:srgbClr val="FF0000"/>
                </a:solidFill>
              </a:rPr>
              <a:t>setter</a:t>
            </a:r>
            <a:r>
              <a:rPr dirty="0" lang="en-US" smtClean="0">
                <a:solidFill>
                  <a:srgbClr val="00B0F0"/>
                </a:solidFill>
              </a:rPr>
              <a:t>, after creation of the target class, it will check the </a:t>
            </a:r>
            <a:r>
              <a:rPr dirty="0" lang="en-US" err="1" smtClean="0">
                <a:solidFill>
                  <a:srgbClr val="00B0F0"/>
                </a:solidFill>
              </a:rPr>
              <a:t>autowire</a:t>
            </a:r>
            <a:r>
              <a:rPr dirty="0" lang="en-US" smtClean="0">
                <a:solidFill>
                  <a:srgbClr val="00B0F0"/>
                </a:solidFill>
              </a:rPr>
              <a:t> mode, if it is </a:t>
            </a:r>
            <a:r>
              <a:rPr dirty="0" lang="en-US" err="1" smtClean="0">
                <a:solidFill>
                  <a:srgbClr val="00B0F0"/>
                </a:solidFill>
              </a:rPr>
              <a:t>byName</a:t>
            </a:r>
            <a:r>
              <a:rPr dirty="0" lang="en-US" smtClean="0">
                <a:solidFill>
                  <a:srgbClr val="00B0F0"/>
                </a:solidFill>
              </a:rPr>
              <a:t> then it holds the target object and then checks the target class attributes which having setter and then it checks the attribute name with the bean id, if both are matched, then it will create the object of dependent bean and pass it as an argument to the setter, then it returns the target class object.</a:t>
            </a:r>
            <a:endParaRPr dirty="0" lang="en-US" smtClean="0">
              <a:solidFill>
                <a:srgbClr val="FF0000"/>
              </a:solidFill>
            </a:endParaRPr>
          </a:p>
          <a:p>
            <a:pPr>
              <a:spcBef>
                <a:spcPts val="0"/>
              </a:spcBef>
            </a:pPr>
            <a:endParaRPr dirty="0" lang="en-US">
              <a:solidFill>
                <a:srgbClr val="00B0F0"/>
              </a:solidFill>
            </a:endParaRPr>
          </a:p>
          <a:p>
            <a:pPr indent="0" marL="0">
              <a:buNone/>
            </a:pPr>
            <a:endParaRPr dirty="0" lang="en-IN">
              <a:solidFill>
                <a:srgbClr val="00B0F0"/>
              </a:solidFill>
              <a:latin typeface="Consolas" pitchFamily="49" charset="0"/>
              <a:cs typeface="Consolas" pitchFamily="49" charset="0"/>
            </a:endParaRPr>
          </a:p>
        </p:txBody>
      </p:sp>
      <p:sp>
        <p:nvSpPr>
          <p:cNvPr id="1048797" name="Footer Placeholder 1"/>
          <p:cNvSpPr>
            <a:spLocks noGrp="1"/>
          </p:cNvSpPr>
          <p:nvPr>
            <p:ph type="ftr" sz="quarter" idx="11"/>
          </p:nvPr>
        </p:nvSpPr>
        <p:spPr/>
        <p:txBody>
          <a:bodyPr/>
          <a:p>
            <a:r>
              <a:rPr lang="en-US" smtClean="0"/>
              <a:t>By Mr.Sachin Gaikwad</a:t>
            </a:r>
            <a:endParaRPr lang="en-US"/>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8798" name="Content Placeholder 2"/>
          <p:cNvSpPr>
            <a:spLocks noGrp="1"/>
          </p:cNvSpPr>
          <p:nvPr>
            <p:ph idx="1"/>
          </p:nvPr>
        </p:nvSpPr>
        <p:spPr>
          <a:xfrm>
            <a:off x="0" y="0"/>
            <a:ext cx="9144000" cy="6858000"/>
          </a:xfrm>
        </p:spPr>
        <p:txBody>
          <a:bodyPr>
            <a:normAutofit fontScale="70000" lnSpcReduction="20000"/>
          </a:bodyPr>
          <a:p>
            <a:pPr indent="0" marL="0">
              <a:spcBef>
                <a:spcPts val="0"/>
              </a:spcBef>
              <a:buNone/>
            </a:pPr>
            <a:r>
              <a:rPr dirty="0" lang="en-US" smtClean="0">
                <a:solidFill>
                  <a:srgbClr val="00B0F0"/>
                </a:solidFill>
              </a:rPr>
              <a:t>Ex:-</a:t>
            </a:r>
          </a:p>
          <a:p>
            <a:pPr indent="0" marL="0">
              <a:spcBef>
                <a:spcPts val="0"/>
              </a:spcBef>
              <a:buNone/>
            </a:pPr>
            <a:r>
              <a:rPr dirty="0" lang="en-US" smtClean="0">
                <a:solidFill>
                  <a:srgbClr val="00B0F0"/>
                </a:solidFill>
              </a:rPr>
              <a:t>-----</a:t>
            </a:r>
          </a:p>
          <a:p>
            <a:pPr indent="0" marL="0">
              <a:spcBef>
                <a:spcPts val="0"/>
              </a:spcBef>
              <a:buNone/>
            </a:pPr>
            <a:r>
              <a:rPr dirty="0" lang="en-US">
                <a:solidFill>
                  <a:srgbClr val="00B0F0"/>
                </a:solidFill>
              </a:rPr>
              <a:t>class Car{</a:t>
            </a:r>
          </a:p>
          <a:p>
            <a:pPr indent="0" marL="0">
              <a:spcBef>
                <a:spcPts val="0"/>
              </a:spcBef>
              <a:buNone/>
            </a:pPr>
            <a:r>
              <a:rPr dirty="0" lang="en-US">
                <a:solidFill>
                  <a:srgbClr val="00B0F0"/>
                </a:solidFill>
              </a:rPr>
              <a:t>private Engine </a:t>
            </a:r>
            <a:r>
              <a:rPr dirty="0" lang="en-US" err="1">
                <a:solidFill>
                  <a:srgbClr val="00B0F0"/>
                </a:solidFill>
              </a:rPr>
              <a:t>engine</a:t>
            </a:r>
            <a:r>
              <a:rPr dirty="0" lang="en-US">
                <a:solidFill>
                  <a:srgbClr val="00B0F0"/>
                </a:solidFill>
              </a:rPr>
              <a:t>;</a:t>
            </a:r>
          </a:p>
          <a:p>
            <a:pPr indent="0" marL="0">
              <a:spcBef>
                <a:spcPts val="0"/>
              </a:spcBef>
              <a:buNone/>
            </a:pPr>
            <a:r>
              <a:rPr dirty="0" lang="en-US">
                <a:solidFill>
                  <a:srgbClr val="00B0F0"/>
                </a:solidFill>
              </a:rPr>
              <a:t>//setters</a:t>
            </a:r>
          </a:p>
          <a:p>
            <a:pPr indent="0" marL="0">
              <a:spcBef>
                <a:spcPts val="0"/>
              </a:spcBef>
              <a:buNone/>
            </a:pPr>
            <a:r>
              <a:rPr dirty="0" lang="en-US">
                <a:solidFill>
                  <a:srgbClr val="00B0F0"/>
                </a:solidFill>
              </a:rPr>
              <a:t>}</a:t>
            </a:r>
          </a:p>
          <a:p>
            <a:pPr indent="0" marL="0">
              <a:spcBef>
                <a:spcPts val="0"/>
              </a:spcBef>
              <a:buNone/>
            </a:pPr>
            <a:r>
              <a:rPr dirty="0" lang="en-US">
                <a:solidFill>
                  <a:srgbClr val="00B0F0"/>
                </a:solidFill>
              </a:rPr>
              <a:t>class Engine{</a:t>
            </a:r>
          </a:p>
          <a:p>
            <a:pPr indent="0" marL="0">
              <a:spcBef>
                <a:spcPts val="0"/>
              </a:spcBef>
              <a:buNone/>
            </a:pPr>
            <a:r>
              <a:rPr dirty="0" lang="en-US" smtClean="0">
                <a:solidFill>
                  <a:srgbClr val="00B0F0"/>
                </a:solidFill>
              </a:rPr>
              <a:t>}</a:t>
            </a:r>
          </a:p>
          <a:p>
            <a:pPr indent="0" marL="0">
              <a:spcBef>
                <a:spcPts val="0"/>
              </a:spcBef>
              <a:buNone/>
            </a:pPr>
            <a:r>
              <a:rPr dirty="0" lang="en-US" smtClean="0">
                <a:solidFill>
                  <a:srgbClr val="00B0F0"/>
                </a:solidFill>
              </a:rPr>
              <a:t>&lt;bean id=“car” class=“Car” </a:t>
            </a:r>
            <a:r>
              <a:rPr dirty="0" lang="en-US" err="1" smtClean="0">
                <a:solidFill>
                  <a:srgbClr val="00B0F0"/>
                </a:solidFill>
              </a:rPr>
              <a:t>autowire</a:t>
            </a:r>
            <a:r>
              <a:rPr dirty="0" lang="en-US" smtClean="0">
                <a:solidFill>
                  <a:srgbClr val="00B0F0"/>
                </a:solidFill>
              </a:rPr>
              <a:t>=“</a:t>
            </a:r>
            <a:r>
              <a:rPr dirty="0" lang="en-US" err="1" smtClean="0">
                <a:solidFill>
                  <a:srgbClr val="00B0F0"/>
                </a:solidFill>
              </a:rPr>
              <a:t>byName</a:t>
            </a:r>
            <a:r>
              <a:rPr dirty="0" lang="en-US" smtClean="0">
                <a:solidFill>
                  <a:srgbClr val="00B0F0"/>
                </a:solidFill>
              </a:rPr>
              <a:t>”/&gt;</a:t>
            </a:r>
          </a:p>
          <a:p>
            <a:pPr indent="0" marL="0">
              <a:spcBef>
                <a:spcPts val="0"/>
              </a:spcBef>
              <a:buNone/>
            </a:pPr>
            <a:r>
              <a:rPr dirty="0" lang="en-US" smtClean="0">
                <a:solidFill>
                  <a:srgbClr val="00B0F0"/>
                </a:solidFill>
              </a:rPr>
              <a:t>&lt;bean id=“engine” class=“Engine”/&gt;</a:t>
            </a:r>
          </a:p>
          <a:p>
            <a:pPr>
              <a:spcBef>
                <a:spcPts val="0"/>
              </a:spcBef>
            </a:pPr>
            <a:r>
              <a:rPr dirty="0" lang="en-US" smtClean="0">
                <a:solidFill>
                  <a:srgbClr val="00B0F0"/>
                </a:solidFill>
              </a:rPr>
              <a:t>Here, IOC will creates the car(Target) object , and then holds it, then it creates the object of Car class attribute name which having setter i.e., engine, and passes as parameter to the Target class.</a:t>
            </a:r>
          </a:p>
          <a:p>
            <a:pPr indent="0" marL="0">
              <a:spcBef>
                <a:spcPts val="0"/>
              </a:spcBef>
              <a:buNone/>
            </a:pPr>
            <a:r>
              <a:rPr dirty="0" lang="en-US" smtClean="0">
                <a:solidFill>
                  <a:srgbClr val="FF0000"/>
                </a:solidFill>
              </a:rPr>
              <a:t>2)</a:t>
            </a:r>
            <a:r>
              <a:rPr dirty="0" lang="en-US" err="1" smtClean="0">
                <a:solidFill>
                  <a:srgbClr val="FF0000"/>
                </a:solidFill>
              </a:rPr>
              <a:t>byType</a:t>
            </a:r>
            <a:r>
              <a:rPr dirty="0" lang="en-US" smtClean="0">
                <a:solidFill>
                  <a:srgbClr val="FF0000"/>
                </a:solidFill>
              </a:rPr>
              <a:t>:</a:t>
            </a:r>
          </a:p>
          <a:p>
            <a:pPr indent="0" marL="0">
              <a:spcBef>
                <a:spcPts val="0"/>
              </a:spcBef>
              <a:buNone/>
            </a:pPr>
            <a:r>
              <a:rPr dirty="0" lang="en-US" smtClean="0">
                <a:solidFill>
                  <a:srgbClr val="FF0000"/>
                </a:solidFill>
              </a:rPr>
              <a:t>------------- </a:t>
            </a:r>
          </a:p>
          <a:p>
            <a:pPr>
              <a:spcBef>
                <a:spcPts val="0"/>
              </a:spcBef>
            </a:pPr>
            <a:r>
              <a:rPr dirty="0" lang="en-US" smtClean="0">
                <a:solidFill>
                  <a:srgbClr val="00B0F0"/>
                </a:solidFill>
              </a:rPr>
              <a:t>In this case it will check the attribute type which is having the setter and matches with the bean class type.</a:t>
            </a:r>
          </a:p>
          <a:p>
            <a:pPr indent="0" marL="0">
              <a:spcBef>
                <a:spcPts val="0"/>
              </a:spcBef>
              <a:buNone/>
            </a:pPr>
            <a:r>
              <a:rPr dirty="0" lang="en-US">
                <a:solidFill>
                  <a:srgbClr val="00B0F0"/>
                </a:solidFill>
              </a:rPr>
              <a:t>&lt;bean id=“car” class=“Car” </a:t>
            </a:r>
            <a:r>
              <a:rPr dirty="0" lang="en-US" err="1">
                <a:solidFill>
                  <a:srgbClr val="00B0F0"/>
                </a:solidFill>
              </a:rPr>
              <a:t>autowire</a:t>
            </a:r>
            <a:r>
              <a:rPr dirty="0" lang="en-US">
                <a:solidFill>
                  <a:srgbClr val="00B0F0"/>
                </a:solidFill>
              </a:rPr>
              <a:t>=“</a:t>
            </a:r>
            <a:r>
              <a:rPr dirty="0" lang="en-US" err="1" smtClean="0">
                <a:solidFill>
                  <a:srgbClr val="00B0F0"/>
                </a:solidFill>
              </a:rPr>
              <a:t>byType</a:t>
            </a:r>
            <a:r>
              <a:rPr dirty="0" lang="en-US" smtClean="0">
                <a:solidFill>
                  <a:srgbClr val="00B0F0"/>
                </a:solidFill>
              </a:rPr>
              <a:t>”/&gt;</a:t>
            </a:r>
            <a:endParaRPr dirty="0" lang="en-US">
              <a:solidFill>
                <a:srgbClr val="00B0F0"/>
              </a:solidFill>
            </a:endParaRPr>
          </a:p>
          <a:p>
            <a:pPr indent="0" marL="0">
              <a:spcBef>
                <a:spcPts val="0"/>
              </a:spcBef>
              <a:buNone/>
            </a:pPr>
            <a:r>
              <a:rPr dirty="0" lang="en-US">
                <a:solidFill>
                  <a:srgbClr val="00B0F0"/>
                </a:solidFill>
              </a:rPr>
              <a:t>&lt;bean id=“engine” class=“Engine”/&gt;</a:t>
            </a:r>
          </a:p>
          <a:p>
            <a:pPr indent="0" marL="0">
              <a:spcBef>
                <a:spcPts val="0"/>
              </a:spcBef>
              <a:buNone/>
            </a:pPr>
            <a:r>
              <a:rPr dirty="0" lang="en-US" smtClean="0">
                <a:solidFill>
                  <a:srgbClr val="00B0F0"/>
                </a:solidFill>
              </a:rPr>
              <a:t>&lt;bean id=“engine1” class=“Engine”/&gt;</a:t>
            </a:r>
          </a:p>
          <a:p>
            <a:pPr>
              <a:spcBef>
                <a:spcPts val="0"/>
              </a:spcBef>
            </a:pPr>
            <a:r>
              <a:rPr dirty="0" lang="en-US" smtClean="0">
                <a:solidFill>
                  <a:srgbClr val="00B0F0"/>
                </a:solidFill>
              </a:rPr>
              <a:t>In this case IOC will be ambiguous , why means both the beans class type is Engine, to resolve this, we use </a:t>
            </a:r>
            <a:r>
              <a:rPr dirty="0" lang="en-US" err="1" smtClean="0">
                <a:solidFill>
                  <a:srgbClr val="FF0000"/>
                </a:solidFill>
              </a:rPr>
              <a:t>autowire</a:t>
            </a:r>
            <a:r>
              <a:rPr dirty="0" lang="en-US" smtClean="0">
                <a:solidFill>
                  <a:srgbClr val="FF0000"/>
                </a:solidFill>
              </a:rPr>
              <a:t>-candidate=“false”, </a:t>
            </a:r>
            <a:r>
              <a:rPr dirty="0" lang="en-US" smtClean="0">
                <a:solidFill>
                  <a:srgbClr val="00B0F0"/>
                </a:solidFill>
              </a:rPr>
              <a:t>by default it is “</a:t>
            </a:r>
            <a:r>
              <a:rPr dirty="0" lang="en-US" smtClean="0">
                <a:solidFill>
                  <a:srgbClr val="FF0000"/>
                </a:solidFill>
              </a:rPr>
              <a:t>true</a:t>
            </a:r>
            <a:r>
              <a:rPr dirty="0" lang="en-US" smtClean="0">
                <a:solidFill>
                  <a:srgbClr val="00B0F0"/>
                </a:solidFill>
              </a:rPr>
              <a:t>”.</a:t>
            </a:r>
          </a:p>
          <a:p>
            <a:pPr indent="0" marL="0">
              <a:spcBef>
                <a:spcPts val="0"/>
              </a:spcBef>
              <a:buNone/>
            </a:pPr>
            <a:endParaRPr dirty="0" lang="en-US">
              <a:solidFill>
                <a:srgbClr val="00B0F0"/>
              </a:solidFill>
            </a:endParaRPr>
          </a:p>
          <a:p>
            <a:pPr indent="0" marL="0">
              <a:spcBef>
                <a:spcPts val="0"/>
              </a:spcBef>
              <a:buNone/>
            </a:pPr>
            <a:endParaRPr dirty="0" lang="en-US" smtClean="0">
              <a:solidFill>
                <a:srgbClr val="00B0F0"/>
              </a:solidFill>
            </a:endParaRPr>
          </a:p>
          <a:p>
            <a:pPr indent="0" marL="0">
              <a:spcBef>
                <a:spcPts val="0"/>
              </a:spcBef>
              <a:buNone/>
            </a:pPr>
            <a:endParaRPr dirty="0" lang="en-US" smtClean="0">
              <a:solidFill>
                <a:srgbClr val="00B0F0"/>
              </a:solidFill>
            </a:endParaRPr>
          </a:p>
        </p:txBody>
      </p:sp>
      <p:sp>
        <p:nvSpPr>
          <p:cNvPr id="1048799" name="Footer Placeholder 1"/>
          <p:cNvSpPr>
            <a:spLocks noGrp="1"/>
          </p:cNvSpPr>
          <p:nvPr>
            <p:ph type="ftr" sz="quarter" idx="11"/>
          </p:nvPr>
        </p:nvSpPr>
        <p:spPr/>
        <p:txBody>
          <a:bodyPr/>
          <a:p>
            <a:r>
              <a:rPr lang="en-US" smtClean="0"/>
              <a:t>By Mr.Sachin Gaikwad</a:t>
            </a:r>
            <a:endParaRPr lang="en-US"/>
          </a:p>
        </p:txBody>
      </p:sp>
    </p:spTree>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8800" name="Content Placeholder 2"/>
          <p:cNvSpPr>
            <a:spLocks noGrp="1"/>
          </p:cNvSpPr>
          <p:nvPr>
            <p:ph idx="1"/>
          </p:nvPr>
        </p:nvSpPr>
        <p:spPr>
          <a:xfrm>
            <a:off x="0" y="1"/>
            <a:ext cx="9144000" cy="6858000"/>
          </a:xfrm>
        </p:spPr>
        <p:txBody>
          <a:bodyPr>
            <a:normAutofit fontScale="85000" lnSpcReduction="10000"/>
          </a:bodyPr>
          <a:p>
            <a:pPr indent="0" marL="0">
              <a:spcBef>
                <a:spcPts val="0"/>
              </a:spcBef>
              <a:buNone/>
            </a:pPr>
            <a:r>
              <a:rPr dirty="0" lang="en-US">
                <a:solidFill>
                  <a:srgbClr val="00B0F0"/>
                </a:solidFill>
              </a:rPr>
              <a:t>&lt;bean id=“car” class=“Car” </a:t>
            </a:r>
            <a:r>
              <a:rPr dirty="0" lang="en-US" err="1">
                <a:solidFill>
                  <a:srgbClr val="00B0F0"/>
                </a:solidFill>
              </a:rPr>
              <a:t>autowire</a:t>
            </a:r>
            <a:r>
              <a:rPr dirty="0" lang="en-US">
                <a:solidFill>
                  <a:srgbClr val="00B0F0"/>
                </a:solidFill>
              </a:rPr>
              <a:t>=“</a:t>
            </a:r>
            <a:r>
              <a:rPr dirty="0" lang="en-US" err="1">
                <a:solidFill>
                  <a:srgbClr val="00B0F0"/>
                </a:solidFill>
              </a:rPr>
              <a:t>byType</a:t>
            </a:r>
            <a:r>
              <a:rPr dirty="0" lang="en-US">
                <a:solidFill>
                  <a:srgbClr val="00B0F0"/>
                </a:solidFill>
              </a:rPr>
              <a:t>”/&gt;</a:t>
            </a:r>
          </a:p>
          <a:p>
            <a:pPr indent="0" marL="0">
              <a:spcBef>
                <a:spcPts val="0"/>
              </a:spcBef>
              <a:buNone/>
            </a:pPr>
            <a:r>
              <a:rPr dirty="0" lang="en-US">
                <a:solidFill>
                  <a:srgbClr val="00B0F0"/>
                </a:solidFill>
              </a:rPr>
              <a:t>&lt;bean id=“engine” class=“Engine</a:t>
            </a:r>
            <a:r>
              <a:rPr dirty="0" lang="en-US" smtClean="0">
                <a:solidFill>
                  <a:srgbClr val="00B0F0"/>
                </a:solidFill>
              </a:rPr>
              <a:t>” </a:t>
            </a:r>
            <a:r>
              <a:rPr dirty="0" lang="en-US" err="1" smtClean="0">
                <a:solidFill>
                  <a:srgbClr val="00B0F0"/>
                </a:solidFill>
              </a:rPr>
              <a:t>autowire</a:t>
            </a:r>
            <a:r>
              <a:rPr dirty="0" lang="en-US" smtClean="0">
                <a:solidFill>
                  <a:srgbClr val="00B0F0"/>
                </a:solidFill>
              </a:rPr>
              <a:t>-candidate=“false”/&gt;</a:t>
            </a:r>
            <a:endParaRPr dirty="0" lang="en-US">
              <a:solidFill>
                <a:srgbClr val="00B0F0"/>
              </a:solidFill>
            </a:endParaRPr>
          </a:p>
          <a:p>
            <a:pPr indent="0" marL="0">
              <a:spcBef>
                <a:spcPts val="0"/>
              </a:spcBef>
              <a:buNone/>
            </a:pPr>
            <a:r>
              <a:rPr dirty="0" lang="en-US">
                <a:solidFill>
                  <a:srgbClr val="00B0F0"/>
                </a:solidFill>
              </a:rPr>
              <a:t>&lt;bean id=“engine1” class=“Engine</a:t>
            </a:r>
            <a:r>
              <a:rPr dirty="0" lang="en-US" smtClean="0">
                <a:solidFill>
                  <a:srgbClr val="00B0F0"/>
                </a:solidFill>
              </a:rPr>
              <a:t>”/&gt;</a:t>
            </a:r>
          </a:p>
          <a:p>
            <a:pPr>
              <a:spcBef>
                <a:spcPts val="0"/>
              </a:spcBef>
            </a:pPr>
            <a:r>
              <a:rPr dirty="0" lang="en-US" smtClean="0">
                <a:solidFill>
                  <a:srgbClr val="00B0F0"/>
                </a:solidFill>
              </a:rPr>
              <a:t>Here the bean tells the IOC that , when you manage the dependencies automatically don’t consider me.</a:t>
            </a:r>
          </a:p>
          <a:p>
            <a:pPr indent="0" marL="0">
              <a:spcBef>
                <a:spcPts val="0"/>
              </a:spcBef>
              <a:buNone/>
            </a:pPr>
            <a:r>
              <a:rPr dirty="0" lang="en-US" smtClean="0">
                <a:solidFill>
                  <a:srgbClr val="FF0000"/>
                </a:solidFill>
              </a:rPr>
              <a:t>3)constructor:-</a:t>
            </a:r>
          </a:p>
          <a:p>
            <a:pPr indent="0" marL="0">
              <a:spcBef>
                <a:spcPts val="0"/>
              </a:spcBef>
              <a:buNone/>
            </a:pPr>
            <a:r>
              <a:rPr dirty="0" lang="en-US" smtClean="0">
                <a:solidFill>
                  <a:srgbClr val="FF0000"/>
                </a:solidFill>
              </a:rPr>
              <a:t>--------------------</a:t>
            </a:r>
          </a:p>
          <a:p>
            <a:pPr>
              <a:spcBef>
                <a:spcPts val="0"/>
              </a:spcBef>
            </a:pPr>
            <a:r>
              <a:rPr dirty="0" lang="en-US" smtClean="0">
                <a:solidFill>
                  <a:srgbClr val="00B0F0"/>
                </a:solidFill>
              </a:rPr>
              <a:t>It is also matches attribute type and bean class type, but for those attributes which are having the Constructor.(Constructor Injection).</a:t>
            </a:r>
          </a:p>
          <a:p>
            <a:pPr>
              <a:spcBef>
                <a:spcPts val="0"/>
              </a:spcBef>
            </a:pPr>
            <a:r>
              <a:rPr dirty="0" lang="en-US" smtClean="0">
                <a:solidFill>
                  <a:srgbClr val="00B0F0"/>
                </a:solidFill>
              </a:rPr>
              <a:t>If multiple constructors are there, then it gives the highest priority to the maximum parameter constructor, if one of the parameter is not configured bean , then the priority is second maximum parameter constructor. If every constructor is  having same parameters then highest priority given to the first configured constructor in the class in top to bottom manner.</a:t>
            </a:r>
          </a:p>
          <a:p>
            <a:pPr indent="0" marL="0">
              <a:spcBef>
                <a:spcPts val="0"/>
              </a:spcBef>
              <a:buNone/>
            </a:pPr>
            <a:endParaRPr dirty="0" lang="en-US" smtClean="0">
              <a:solidFill>
                <a:srgbClr val="00B0F0"/>
              </a:solidFill>
            </a:endParaRPr>
          </a:p>
          <a:p>
            <a:pPr indent="0" marL="0">
              <a:spcBef>
                <a:spcPts val="0"/>
              </a:spcBef>
              <a:buNone/>
            </a:pPr>
            <a:endParaRPr dirty="0" lang="en-US">
              <a:solidFill>
                <a:srgbClr val="00B0F0"/>
              </a:solidFill>
            </a:endParaRPr>
          </a:p>
        </p:txBody>
      </p:sp>
      <p:sp>
        <p:nvSpPr>
          <p:cNvPr id="1048801" name="Footer Placeholder 1"/>
          <p:cNvSpPr>
            <a:spLocks noGrp="1"/>
          </p:cNvSpPr>
          <p:nvPr>
            <p:ph type="ftr" sz="quarter" idx="11"/>
          </p:nvPr>
        </p:nvSpPr>
        <p:spPr/>
        <p:txBody>
          <a:bodyPr/>
          <a:p>
            <a:r>
              <a:rPr lang="en-US" smtClean="0"/>
              <a:t>By Mr.Sachin Gaikwad</a:t>
            </a:r>
            <a:endParaRPr lang="en-US"/>
          </a:p>
        </p:txBody>
      </p:sp>
    </p:spTree>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381000" y="762000"/>
            <a:ext cx="8229600" cy="1699664"/>
          </a:xfrm>
          <a:prstGeom prst="rect"/>
        </p:spPr>
      </p:pic>
      <p:sp>
        <p:nvSpPr>
          <p:cNvPr id="104880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8624" name="Content Placeholder 2"/>
          <p:cNvSpPr>
            <a:spLocks noGrp="1"/>
          </p:cNvSpPr>
          <p:nvPr>
            <p:ph idx="1"/>
          </p:nvPr>
        </p:nvSpPr>
        <p:spPr>
          <a:xfrm>
            <a:off x="457200" y="304800"/>
            <a:ext cx="8229600" cy="5821363"/>
          </a:xfrm>
        </p:spPr>
        <p:txBody>
          <a:bodyPr>
            <a:normAutofit fontScale="85000" lnSpcReduction="20000"/>
          </a:bodyPr>
          <a:p>
            <a:r>
              <a:rPr dirty="0" lang="en-US" smtClean="0">
                <a:solidFill>
                  <a:srgbClr val="FF0000"/>
                </a:solidFill>
              </a:rPr>
              <a:t>Why Spring called  loosely coupled ?</a:t>
            </a:r>
          </a:p>
          <a:p>
            <a:r>
              <a:rPr dirty="0" lang="en-US" smtClean="0"/>
              <a:t>As we seem in the above architecture diagram, according to arch. SF is loosely coupled Framework.</a:t>
            </a:r>
          </a:p>
          <a:p>
            <a:r>
              <a:rPr dirty="0" lang="en-US" err="1" smtClean="0"/>
              <a:t>B’z</a:t>
            </a:r>
            <a:r>
              <a:rPr dirty="0" lang="en-US" smtClean="0"/>
              <a:t> SF divided into different models and these model are totally independent to each other.</a:t>
            </a:r>
          </a:p>
          <a:p>
            <a:r>
              <a:rPr dirty="0" lang="en-US" smtClean="0"/>
              <a:t>If we </a:t>
            </a:r>
            <a:r>
              <a:rPr dirty="0" lang="en-US" err="1" smtClean="0"/>
              <a:t>wanna</a:t>
            </a:r>
            <a:r>
              <a:rPr dirty="0" lang="en-US" smtClean="0"/>
              <a:t> develop an app using Spring code and respective model we can develop an app.</a:t>
            </a:r>
          </a:p>
          <a:p>
            <a:r>
              <a:rPr dirty="0" lang="en-US" smtClean="0"/>
              <a:t>We need not to learn whole models to built an app.</a:t>
            </a:r>
          </a:p>
          <a:p>
            <a:r>
              <a:rPr dirty="0" lang="en-US" smtClean="0"/>
              <a:t>Loosely coupled means there is no complete dependencies between the classes and interfaces while building an app. Almost it’s zero dependency.</a:t>
            </a:r>
          </a:p>
          <a:p>
            <a:r>
              <a:rPr dirty="0" lang="en-US" smtClean="0"/>
              <a:t>Arch. Itself broken into different part which lead to loosely coupled design.</a:t>
            </a:r>
          </a:p>
          <a:p>
            <a:pPr indent="0" marL="0">
              <a:buNone/>
            </a:pPr>
            <a:r>
              <a:rPr dirty="0" lang="en-US" smtClean="0"/>
              <a:t> </a:t>
            </a:r>
            <a:endParaRPr dirty="0" lang="en-US"/>
          </a:p>
        </p:txBody>
      </p:sp>
      <p:sp>
        <p:nvSpPr>
          <p:cNvPr id="1048625"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8803" name="Title 1"/>
          <p:cNvSpPr>
            <a:spLocks noGrp="1"/>
          </p:cNvSpPr>
          <p:nvPr>
            <p:ph type="title"/>
          </p:nvPr>
        </p:nvSpPr>
        <p:spPr>
          <a:xfrm>
            <a:off x="457200" y="274638"/>
            <a:ext cx="8229600" cy="487362"/>
          </a:xfrm>
        </p:spPr>
        <p:txBody>
          <a:bodyPr>
            <a:normAutofit fontScale="90000"/>
          </a:bodyPr>
          <a:p>
            <a:r>
              <a:rPr dirty="0" lang="en-US" smtClean="0"/>
              <a:t>Spring 37,38</a:t>
            </a:r>
            <a:endParaRPr dirty="0" lang="en-US"/>
          </a:p>
        </p:txBody>
      </p:sp>
      <p:sp>
        <p:nvSpPr>
          <p:cNvPr id="1048804" name="Content Placeholder 2"/>
          <p:cNvSpPr>
            <a:spLocks noGrp="1"/>
          </p:cNvSpPr>
          <p:nvPr>
            <p:ph idx="1"/>
          </p:nvPr>
        </p:nvSpPr>
        <p:spPr>
          <a:xfrm>
            <a:off x="0" y="914400"/>
            <a:ext cx="9144000" cy="5943600"/>
          </a:xfrm>
        </p:spPr>
        <p:txBody>
          <a:bodyPr>
            <a:normAutofit fontScale="85000" lnSpcReduction="10000"/>
          </a:bodyPr>
          <a:p>
            <a:r>
              <a:rPr dirty="0" lang="en-US" smtClean="0">
                <a:solidFill>
                  <a:srgbClr val="FF0000"/>
                </a:solidFill>
              </a:rPr>
              <a:t>Nested BeanFactory: </a:t>
            </a:r>
            <a:r>
              <a:rPr dirty="0" lang="en-US" smtClean="0"/>
              <a:t>Means one </a:t>
            </a:r>
            <a:r>
              <a:rPr dirty="0" lang="en-US" err="1" smtClean="0"/>
              <a:t>beanfactory</a:t>
            </a:r>
            <a:r>
              <a:rPr dirty="0" lang="en-US" smtClean="0"/>
              <a:t> inside another </a:t>
            </a:r>
            <a:r>
              <a:rPr dirty="0" lang="en-US" err="1" smtClean="0"/>
              <a:t>beanfactory</a:t>
            </a:r>
            <a:r>
              <a:rPr dirty="0" lang="en-US" smtClean="0"/>
              <a:t>.</a:t>
            </a:r>
          </a:p>
          <a:p>
            <a:r>
              <a:rPr dirty="0" lang="en-US" smtClean="0"/>
              <a:t>There are some situation we have to use such kind of concept. For example if car is there but without engine car cannot run. Means to  drive a car engine must be there.</a:t>
            </a:r>
          </a:p>
          <a:p>
            <a:r>
              <a:rPr dirty="0" lang="en-US" smtClean="0"/>
              <a:t>Another example if motor is there without chain motor can not work……</a:t>
            </a:r>
          </a:p>
          <a:p>
            <a:r>
              <a:rPr dirty="0" lang="en-US" smtClean="0"/>
              <a:t>Actually Nested BeanFactory means we can create one IOC container inside another IOC container.</a:t>
            </a:r>
          </a:p>
          <a:p>
            <a:r>
              <a:rPr dirty="0" lang="en-US" smtClean="0"/>
              <a:t>A IOC container going to inject into another IOC container called parent IOC container, and another one called as Child IOC Container.</a:t>
            </a:r>
          </a:p>
          <a:p>
            <a:r>
              <a:rPr dirty="0" lang="en-US" smtClean="0"/>
              <a:t>There parent IOC container going to inject inside the child IOC container.</a:t>
            </a:r>
          </a:p>
          <a:p>
            <a:endParaRPr dirty="0" lang="en-US" smtClean="0"/>
          </a:p>
          <a:p>
            <a:endParaRPr dirty="0" lang="en-US" smtClean="0"/>
          </a:p>
          <a:p>
            <a:endParaRPr dirty="0" lang="en-US" smtClean="0"/>
          </a:p>
          <a:p>
            <a:pPr indent="0" lvl="1" marL="457200">
              <a:buNone/>
            </a:pPr>
            <a:endParaRPr dirty="0" lang="en-US"/>
          </a:p>
        </p:txBody>
      </p:sp>
      <p:sp>
        <p:nvSpPr>
          <p:cNvPr id="1048805"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8806" name="Content Placeholder 2"/>
          <p:cNvSpPr>
            <a:spLocks noGrp="1"/>
          </p:cNvSpPr>
          <p:nvPr>
            <p:ph idx="1"/>
          </p:nvPr>
        </p:nvSpPr>
        <p:spPr>
          <a:xfrm>
            <a:off x="0" y="0"/>
            <a:ext cx="9144000" cy="6858000"/>
          </a:xfrm>
        </p:spPr>
        <p:txBody>
          <a:bodyPr>
            <a:normAutofit fontScale="85000" lnSpcReduction="10000"/>
          </a:bodyPr>
          <a:p>
            <a:r>
              <a:rPr dirty="0" lang="en-US" smtClean="0"/>
              <a:t>First configure parent class into the spring bean configuration file and give Parent.xml as name.</a:t>
            </a:r>
          </a:p>
          <a:p>
            <a:r>
              <a:rPr dirty="0" lang="en-US" smtClean="0"/>
              <a:t>Now Configure child classes into the spring bean configuration file and give Child.xml as name.</a:t>
            </a:r>
          </a:p>
          <a:p>
            <a:r>
              <a:rPr dirty="0" lang="en-US" smtClean="0"/>
              <a:t>After creating both configuration file, now create </a:t>
            </a:r>
            <a:r>
              <a:rPr dirty="0" lang="en-US" err="1" smtClean="0"/>
              <a:t>parentBeanFactory</a:t>
            </a:r>
            <a:r>
              <a:rPr dirty="0" lang="en-US" smtClean="0"/>
              <a:t>, now create </a:t>
            </a:r>
            <a:r>
              <a:rPr dirty="0" lang="en-US" err="1" smtClean="0"/>
              <a:t>childBeanFactory</a:t>
            </a:r>
            <a:r>
              <a:rPr dirty="0" lang="en-US" smtClean="0"/>
              <a:t> and pass </a:t>
            </a:r>
            <a:r>
              <a:rPr dirty="0" lang="en-US" err="1" smtClean="0"/>
              <a:t>parentBeanFactory</a:t>
            </a:r>
            <a:r>
              <a:rPr dirty="0" lang="en-US" smtClean="0"/>
              <a:t> reference to the </a:t>
            </a:r>
            <a:r>
              <a:rPr dirty="0" lang="en-US" err="1" smtClean="0"/>
              <a:t>ChildBeanFactory</a:t>
            </a:r>
            <a:r>
              <a:rPr dirty="0" lang="en-US" smtClean="0"/>
              <a:t>.</a:t>
            </a:r>
          </a:p>
          <a:p>
            <a:r>
              <a:rPr dirty="0" lang="en-US" smtClean="0"/>
              <a:t>For example..</a:t>
            </a:r>
          </a:p>
          <a:p>
            <a:pPr indent="0" marL="0">
              <a:buNone/>
            </a:pPr>
            <a:r>
              <a:rPr b="1" dirty="0" lang="en-US"/>
              <a:t>public static void main(String[] </a:t>
            </a:r>
            <a:r>
              <a:rPr b="1" dirty="0" lang="en-US" err="1"/>
              <a:t>args</a:t>
            </a:r>
            <a:r>
              <a:rPr b="1" dirty="0" lang="en-US"/>
              <a:t>) {</a:t>
            </a:r>
          </a:p>
          <a:p>
            <a:pPr indent="0" marL="0">
              <a:buNone/>
            </a:pPr>
            <a:r>
              <a:rPr dirty="0" lang="en-US">
                <a:solidFill>
                  <a:srgbClr val="FF0000"/>
                </a:solidFill>
              </a:rPr>
              <a:t>BeanFactory </a:t>
            </a:r>
            <a:r>
              <a:rPr dirty="0" lang="en-US" err="1">
                <a:solidFill>
                  <a:schemeClr val="accent2">
                    <a:lumMod val="50000"/>
                  </a:schemeClr>
                </a:solidFill>
              </a:rPr>
              <a:t>parentFactory</a:t>
            </a:r>
            <a:r>
              <a:rPr dirty="0" lang="en-US">
                <a:solidFill>
                  <a:srgbClr val="FF0000"/>
                </a:solidFill>
              </a:rPr>
              <a:t> = </a:t>
            </a:r>
            <a:r>
              <a:rPr b="1" dirty="0" lang="en-US">
                <a:solidFill>
                  <a:srgbClr val="FF0000"/>
                </a:solidFill>
              </a:rPr>
              <a:t>new </a:t>
            </a:r>
            <a:r>
              <a:rPr b="1" dirty="0" lang="en-US" err="1">
                <a:solidFill>
                  <a:srgbClr val="FF0000"/>
                </a:solidFill>
              </a:rPr>
              <a:t>XmlBeanFactory</a:t>
            </a:r>
            <a:r>
              <a:rPr b="1" dirty="0" lang="en-US">
                <a:solidFill>
                  <a:srgbClr val="FF0000"/>
                </a:solidFill>
              </a:rPr>
              <a:t>(new </a:t>
            </a:r>
            <a:r>
              <a:rPr b="1" dirty="0" lang="en-US" err="1">
                <a:solidFill>
                  <a:srgbClr val="FF0000"/>
                </a:solidFill>
              </a:rPr>
              <a:t>ClassPathResource</a:t>
            </a:r>
            <a:r>
              <a:rPr b="1" dirty="0" lang="en-US">
                <a:solidFill>
                  <a:srgbClr val="FF0000"/>
                </a:solidFill>
              </a:rPr>
              <a:t>("com/</a:t>
            </a:r>
            <a:r>
              <a:rPr b="1" dirty="0" lang="en-US" err="1">
                <a:solidFill>
                  <a:srgbClr val="FF0000"/>
                </a:solidFill>
              </a:rPr>
              <a:t>nbf</a:t>
            </a:r>
            <a:r>
              <a:rPr b="1" dirty="0" lang="en-US">
                <a:solidFill>
                  <a:srgbClr val="FF0000"/>
                </a:solidFill>
              </a:rPr>
              <a:t>/common/parent-bean.xml"));</a:t>
            </a:r>
          </a:p>
          <a:p>
            <a:pPr indent="0" marL="0">
              <a:buNone/>
            </a:pPr>
            <a:r>
              <a:rPr dirty="0" lang="en-US">
                <a:solidFill>
                  <a:schemeClr val="accent3">
                    <a:lumMod val="50000"/>
                  </a:schemeClr>
                </a:solidFill>
              </a:rPr>
              <a:t>BeanFactory </a:t>
            </a:r>
            <a:r>
              <a:rPr dirty="0" lang="en-US" err="1">
                <a:solidFill>
                  <a:schemeClr val="accent3">
                    <a:lumMod val="50000"/>
                  </a:schemeClr>
                </a:solidFill>
              </a:rPr>
              <a:t>childeFactory</a:t>
            </a:r>
            <a:r>
              <a:rPr dirty="0" lang="en-US">
                <a:solidFill>
                  <a:schemeClr val="accent3">
                    <a:lumMod val="50000"/>
                  </a:schemeClr>
                </a:solidFill>
              </a:rPr>
              <a:t> = </a:t>
            </a:r>
            <a:r>
              <a:rPr b="1" dirty="0" lang="en-US">
                <a:solidFill>
                  <a:schemeClr val="accent3">
                    <a:lumMod val="50000"/>
                  </a:schemeClr>
                </a:solidFill>
              </a:rPr>
              <a:t>new </a:t>
            </a:r>
            <a:r>
              <a:rPr b="1" dirty="0" lang="en-US" err="1">
                <a:solidFill>
                  <a:schemeClr val="accent3">
                    <a:lumMod val="50000"/>
                  </a:schemeClr>
                </a:solidFill>
              </a:rPr>
              <a:t>XmlBeanFactory</a:t>
            </a:r>
            <a:r>
              <a:rPr b="1" dirty="0" lang="en-US">
                <a:solidFill>
                  <a:schemeClr val="accent3">
                    <a:lumMod val="50000"/>
                  </a:schemeClr>
                </a:solidFill>
              </a:rPr>
              <a:t>(new </a:t>
            </a:r>
            <a:r>
              <a:rPr b="1" dirty="0" lang="en-US" err="1">
                <a:solidFill>
                  <a:schemeClr val="accent3">
                    <a:lumMod val="50000"/>
                  </a:schemeClr>
                </a:solidFill>
              </a:rPr>
              <a:t>ClassPathResource</a:t>
            </a:r>
            <a:r>
              <a:rPr b="1" dirty="0" lang="en-US">
                <a:solidFill>
                  <a:schemeClr val="accent3">
                    <a:lumMod val="50000"/>
                  </a:schemeClr>
                </a:solidFill>
              </a:rPr>
              <a:t>("com/</a:t>
            </a:r>
            <a:r>
              <a:rPr b="1" dirty="0" lang="en-US" err="1">
                <a:solidFill>
                  <a:schemeClr val="accent3">
                    <a:lumMod val="50000"/>
                  </a:schemeClr>
                </a:solidFill>
              </a:rPr>
              <a:t>nbf</a:t>
            </a:r>
            <a:r>
              <a:rPr b="1" dirty="0" lang="en-US">
                <a:solidFill>
                  <a:schemeClr val="accent3">
                    <a:lumMod val="50000"/>
                  </a:schemeClr>
                </a:solidFill>
              </a:rPr>
              <a:t>/common/child-bean.xml"),</a:t>
            </a:r>
            <a:r>
              <a:rPr b="1" dirty="0" lang="en-US" err="1">
                <a:solidFill>
                  <a:schemeClr val="accent2">
                    <a:lumMod val="50000"/>
                  </a:schemeClr>
                </a:solidFill>
              </a:rPr>
              <a:t>parentFactory</a:t>
            </a:r>
            <a:r>
              <a:rPr b="1" dirty="0" lang="en-US">
                <a:solidFill>
                  <a:schemeClr val="accent3">
                    <a:lumMod val="50000"/>
                  </a:schemeClr>
                </a:solidFill>
              </a:rPr>
              <a:t>);</a:t>
            </a:r>
          </a:p>
          <a:p>
            <a:pPr indent="0" marL="0">
              <a:buNone/>
            </a:pPr>
            <a:r>
              <a:rPr dirty="0" lang="en-US" smtClean="0"/>
              <a:t>….. </a:t>
            </a:r>
          </a:p>
          <a:p>
            <a:pPr indent="0" marL="0">
              <a:buNone/>
            </a:pPr>
            <a:r>
              <a:rPr dirty="0" lang="en-US" smtClean="0"/>
              <a:t>}</a:t>
            </a:r>
          </a:p>
          <a:p>
            <a:pPr indent="0" marL="0">
              <a:buNone/>
            </a:pPr>
            <a:endParaRPr dirty="0" lang="en-US"/>
          </a:p>
        </p:txBody>
      </p:sp>
      <p:sp>
        <p:nvSpPr>
          <p:cNvPr id="104880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8808" name="Content Placeholder 2"/>
          <p:cNvSpPr>
            <a:spLocks noGrp="1"/>
          </p:cNvSpPr>
          <p:nvPr>
            <p:ph idx="1"/>
          </p:nvPr>
        </p:nvSpPr>
        <p:spPr>
          <a:xfrm>
            <a:off x="0" y="0"/>
            <a:ext cx="9144000" cy="6858000"/>
          </a:xfrm>
        </p:spPr>
        <p:txBody>
          <a:bodyPr>
            <a:normAutofit fontScale="62500" lnSpcReduction="20000"/>
          </a:bodyPr>
          <a:p>
            <a:r>
              <a:rPr dirty="0" lang="en-US" smtClean="0"/>
              <a:t>Example </a:t>
            </a:r>
          </a:p>
          <a:p>
            <a:pPr indent="0" marL="0">
              <a:buNone/>
            </a:pPr>
            <a:r>
              <a:rPr dirty="0" lang="en-US" smtClean="0">
                <a:solidFill>
                  <a:srgbClr val="FF0000"/>
                </a:solidFill>
              </a:rPr>
              <a:t>Parent-bean.xml</a:t>
            </a:r>
          </a:p>
          <a:p>
            <a:pPr indent="0" marL="0">
              <a:buNone/>
            </a:pPr>
            <a:r>
              <a:rPr dirty="0" lang="en-US"/>
              <a:t>&lt;bean id=</a:t>
            </a:r>
            <a:r>
              <a:rPr dirty="0" i="1" lang="en-US"/>
              <a:t>"chain" class="</a:t>
            </a:r>
            <a:r>
              <a:rPr dirty="0" i="1" lang="en-US" err="1"/>
              <a:t>com.nbf.beans.Chain</a:t>
            </a:r>
            <a:r>
              <a:rPr dirty="0" i="1" lang="en-US"/>
              <a:t>"&gt;</a:t>
            </a:r>
          </a:p>
          <a:p>
            <a:pPr indent="0" marL="0">
              <a:buNone/>
            </a:pPr>
            <a:r>
              <a:rPr dirty="0" lang="en-US" smtClean="0"/>
              <a:t>	&lt;</a:t>
            </a:r>
            <a:r>
              <a:rPr dirty="0" lang="en-US"/>
              <a:t>property name=</a:t>
            </a:r>
            <a:r>
              <a:rPr dirty="0" i="1" lang="en-US"/>
              <a:t>"id" value="10" /&gt;</a:t>
            </a:r>
          </a:p>
          <a:p>
            <a:pPr indent="0" marL="0">
              <a:buNone/>
            </a:pPr>
            <a:r>
              <a:rPr dirty="0" lang="en-US" smtClean="0"/>
              <a:t>	&lt;</a:t>
            </a:r>
            <a:r>
              <a:rPr dirty="0" lang="en-US"/>
              <a:t>property name=</a:t>
            </a:r>
            <a:r>
              <a:rPr dirty="0" i="1" lang="en-US"/>
              <a:t>"type" value="metal" /&gt;</a:t>
            </a:r>
          </a:p>
          <a:p>
            <a:pPr indent="0" marL="0">
              <a:buNone/>
            </a:pPr>
            <a:r>
              <a:rPr dirty="0" lang="en-US"/>
              <a:t>&lt;/bean</a:t>
            </a:r>
            <a:r>
              <a:rPr dirty="0" lang="en-US" smtClean="0"/>
              <a:t>&gt;</a:t>
            </a:r>
          </a:p>
          <a:p>
            <a:pPr indent="0" marL="0">
              <a:buNone/>
            </a:pPr>
            <a:r>
              <a:rPr dirty="0" lang="en-US" smtClean="0">
                <a:solidFill>
                  <a:srgbClr val="FF0000"/>
                </a:solidFill>
              </a:rPr>
              <a:t>Child-bean.xml</a:t>
            </a:r>
          </a:p>
          <a:p>
            <a:pPr indent="0" marL="0">
              <a:buNone/>
            </a:pPr>
            <a:r>
              <a:rPr dirty="0" lang="en-US"/>
              <a:t>&lt;bean id=</a:t>
            </a:r>
            <a:r>
              <a:rPr dirty="0" i="1" lang="en-US"/>
              <a:t>"motor" class="</a:t>
            </a:r>
            <a:r>
              <a:rPr dirty="0" i="1" lang="en-US" err="1"/>
              <a:t>com.nbf.beans.Motor</a:t>
            </a:r>
            <a:r>
              <a:rPr dirty="0" i="1" lang="en-US"/>
              <a:t>"&gt;</a:t>
            </a:r>
          </a:p>
          <a:p>
            <a:pPr indent="0" marL="0">
              <a:buNone/>
            </a:pPr>
            <a:r>
              <a:rPr dirty="0" lang="en-US" smtClean="0"/>
              <a:t>	&lt;</a:t>
            </a:r>
            <a:r>
              <a:rPr dirty="0" lang="en-US"/>
              <a:t>property name=</a:t>
            </a:r>
            <a:r>
              <a:rPr dirty="0" i="1" lang="en-US"/>
              <a:t>"chain" </a:t>
            </a:r>
            <a:r>
              <a:rPr dirty="0" i="1" lang="en-US">
                <a:solidFill>
                  <a:srgbClr val="FF0000"/>
                </a:solidFill>
              </a:rPr>
              <a:t>ref</a:t>
            </a:r>
            <a:r>
              <a:rPr dirty="0" i="1" lang="en-US"/>
              <a:t>="chain"&gt;</a:t>
            </a:r>
          </a:p>
          <a:p>
            <a:pPr indent="0" marL="0">
              <a:buNone/>
            </a:pPr>
            <a:r>
              <a:rPr dirty="0" lang="en-US" smtClean="0"/>
              <a:t>	&lt;!-- &lt;</a:t>
            </a:r>
            <a:r>
              <a:rPr dirty="0" lang="en-US" smtClean="0">
                <a:solidFill>
                  <a:srgbClr val="FF0000"/>
                </a:solidFill>
              </a:rPr>
              <a:t>ref parent="chain"</a:t>
            </a:r>
            <a:r>
              <a:rPr dirty="0" lang="en-US" smtClean="0"/>
              <a:t>/&gt; --&gt;</a:t>
            </a:r>
          </a:p>
          <a:p>
            <a:pPr indent="0" marL="0">
              <a:buNone/>
            </a:pPr>
            <a:r>
              <a:rPr dirty="0" lang="en-US" smtClean="0"/>
              <a:t>	&lt;!-- &lt;</a:t>
            </a:r>
            <a:r>
              <a:rPr dirty="0" lang="en-US" smtClean="0">
                <a:solidFill>
                  <a:srgbClr val="FF0000"/>
                </a:solidFill>
              </a:rPr>
              <a:t>ref local="chain"</a:t>
            </a:r>
            <a:r>
              <a:rPr dirty="0" lang="en-US" smtClean="0"/>
              <a:t>&gt;</a:t>
            </a:r>
            <a:r>
              <a:rPr dirty="0" lang="en-US" u="sng" smtClean="0"/>
              <a:t>&lt;/ref&gt; --&gt;</a:t>
            </a:r>
          </a:p>
          <a:p>
            <a:pPr indent="0" marL="0">
              <a:buNone/>
            </a:pPr>
            <a:r>
              <a:rPr dirty="0" lang="en-US" smtClean="0"/>
              <a:t>	&lt;/</a:t>
            </a:r>
            <a:r>
              <a:rPr dirty="0" lang="en-US"/>
              <a:t>property&gt;</a:t>
            </a:r>
          </a:p>
          <a:p>
            <a:pPr indent="0" marL="0">
              <a:buNone/>
            </a:pPr>
            <a:r>
              <a:rPr dirty="0" lang="en-US"/>
              <a:t>&lt;/bean&gt;</a:t>
            </a:r>
          </a:p>
          <a:p>
            <a:pPr indent="0" marL="0">
              <a:buNone/>
            </a:pPr>
            <a:r>
              <a:rPr dirty="0" lang="en-US"/>
              <a:t>&lt;bean id=</a:t>
            </a:r>
            <a:r>
              <a:rPr dirty="0" i="1" lang="en-US"/>
              <a:t>"chain" class="</a:t>
            </a:r>
            <a:r>
              <a:rPr dirty="0" i="1" lang="en-US" err="1"/>
              <a:t>com.nbf.beans.Chain</a:t>
            </a:r>
            <a:r>
              <a:rPr dirty="0" i="1" lang="en-US"/>
              <a:t>"&gt;</a:t>
            </a:r>
          </a:p>
          <a:p>
            <a:pPr indent="0" marL="0">
              <a:buNone/>
            </a:pPr>
            <a:r>
              <a:rPr dirty="0" lang="en-US" smtClean="0"/>
              <a:t>	&lt;</a:t>
            </a:r>
            <a:r>
              <a:rPr dirty="0" lang="en-US"/>
              <a:t>property name=</a:t>
            </a:r>
            <a:r>
              <a:rPr dirty="0" i="1" lang="en-US"/>
              <a:t>"id" value="20"/&gt;</a:t>
            </a:r>
          </a:p>
          <a:p>
            <a:pPr indent="0" marL="0">
              <a:buNone/>
            </a:pPr>
            <a:r>
              <a:rPr dirty="0" lang="en-US" smtClean="0"/>
              <a:t>	&lt;</a:t>
            </a:r>
            <a:r>
              <a:rPr dirty="0" lang="en-US"/>
              <a:t>property name=</a:t>
            </a:r>
            <a:r>
              <a:rPr dirty="0" i="1" lang="en-US"/>
              <a:t>"type" value="Rubber"/&gt;</a:t>
            </a:r>
          </a:p>
          <a:p>
            <a:pPr indent="0" marL="0">
              <a:buNone/>
            </a:pPr>
            <a:r>
              <a:rPr dirty="0" lang="en-US"/>
              <a:t>&lt;/bean&gt;</a:t>
            </a:r>
          </a:p>
          <a:p>
            <a:pPr indent="0" marL="0">
              <a:buNone/>
            </a:pPr>
            <a:r>
              <a:rPr dirty="0" lang="en-US" smtClean="0"/>
              <a:t>There are three attributes are available to </a:t>
            </a:r>
          </a:p>
          <a:p>
            <a:pPr lvl="1"/>
            <a:r>
              <a:rPr b="1" dirty="0" lang="en-US" smtClean="0">
                <a:solidFill>
                  <a:srgbClr val="FF0000"/>
                </a:solidFill>
              </a:rPr>
              <a:t>Ref :</a:t>
            </a:r>
            <a:r>
              <a:rPr dirty="0" lang="en-US" smtClean="0">
                <a:solidFill>
                  <a:srgbClr val="FF0000"/>
                </a:solidFill>
              </a:rPr>
              <a:t> it will check first in local context, if required bean available in local then it will inject local, if it is not then it will check into parent-bean.xml.</a:t>
            </a:r>
          </a:p>
          <a:p>
            <a:pPr lvl="1"/>
            <a:r>
              <a:rPr b="1" dirty="0" lang="en-US" smtClean="0">
                <a:solidFill>
                  <a:srgbClr val="FF0000"/>
                </a:solidFill>
              </a:rPr>
              <a:t>&lt;ref local =“chain”&gt;</a:t>
            </a:r>
            <a:r>
              <a:rPr dirty="0" lang="en-US" smtClean="0">
                <a:solidFill>
                  <a:srgbClr val="FF0000"/>
                </a:solidFill>
              </a:rPr>
              <a:t>: it will  check in local only.</a:t>
            </a:r>
          </a:p>
          <a:p>
            <a:pPr lvl="1"/>
            <a:r>
              <a:rPr b="1" dirty="0" lang="en-US" smtClean="0">
                <a:solidFill>
                  <a:srgbClr val="FF0000"/>
                </a:solidFill>
              </a:rPr>
              <a:t>&lt;ref parent=“chain”&gt;</a:t>
            </a:r>
            <a:r>
              <a:rPr dirty="0" lang="en-US" smtClean="0">
                <a:solidFill>
                  <a:srgbClr val="FF0000"/>
                </a:solidFill>
              </a:rPr>
              <a:t>: it will check in parent –bean.xml only.</a:t>
            </a:r>
            <a:endParaRPr dirty="0" lang="en-US">
              <a:solidFill>
                <a:srgbClr val="FF0000"/>
              </a:solidFill>
            </a:endParaRPr>
          </a:p>
        </p:txBody>
      </p:sp>
      <p:sp>
        <p:nvSpPr>
          <p:cNvPr id="1048809"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8810" name="Title 1"/>
          <p:cNvSpPr>
            <a:spLocks noGrp="1"/>
          </p:cNvSpPr>
          <p:nvPr>
            <p:ph type="title"/>
          </p:nvPr>
        </p:nvSpPr>
        <p:spPr>
          <a:xfrm>
            <a:off x="457200" y="274638"/>
            <a:ext cx="8229600" cy="639762"/>
          </a:xfrm>
        </p:spPr>
        <p:txBody>
          <a:bodyPr>
            <a:normAutofit fontScale="90000"/>
          </a:bodyPr>
          <a:p>
            <a:r>
              <a:rPr dirty="0" lang="en-US" smtClean="0"/>
              <a:t>Spring 39 </a:t>
            </a:r>
            <a:endParaRPr dirty="0" lang="en-US"/>
          </a:p>
        </p:txBody>
      </p:sp>
      <p:sp>
        <p:nvSpPr>
          <p:cNvPr id="1048811" name="Content Placeholder 2"/>
          <p:cNvSpPr>
            <a:spLocks noGrp="1"/>
          </p:cNvSpPr>
          <p:nvPr>
            <p:ph idx="1"/>
          </p:nvPr>
        </p:nvSpPr>
        <p:spPr>
          <a:xfrm>
            <a:off x="0" y="914400"/>
            <a:ext cx="9144000" cy="5943600"/>
          </a:xfrm>
        </p:spPr>
        <p:txBody>
          <a:bodyPr>
            <a:normAutofit fontScale="47500" lnSpcReduction="20000"/>
          </a:bodyPr>
          <a:p>
            <a:r>
              <a:rPr dirty="0" lang="en-US" smtClean="0">
                <a:solidFill>
                  <a:srgbClr val="FF0000"/>
                </a:solidFill>
              </a:rPr>
              <a:t>IDREF</a:t>
            </a:r>
          </a:p>
          <a:p>
            <a:r>
              <a:rPr dirty="0" lang="en-US" smtClean="0"/>
              <a:t>To make our classes loosely coupled there are two ways </a:t>
            </a:r>
          </a:p>
          <a:p>
            <a:pPr lvl="1"/>
            <a:r>
              <a:rPr dirty="0" lang="en-US" smtClean="0"/>
              <a:t>Dependency pull</a:t>
            </a:r>
          </a:p>
          <a:p>
            <a:pPr lvl="1"/>
            <a:r>
              <a:rPr dirty="0" lang="en-US" smtClean="0"/>
              <a:t>Dependency injection </a:t>
            </a:r>
          </a:p>
          <a:p>
            <a:pPr indent="0" marL="57150">
              <a:buNone/>
            </a:pPr>
            <a:r>
              <a:rPr dirty="0" lang="en-US" smtClean="0"/>
              <a:t>We learnt how to use dependency injection make our classes loosely coupled, but there are some limitations  are available with the dependency injection.</a:t>
            </a:r>
            <a:endParaRPr dirty="0" lang="en-US"/>
          </a:p>
          <a:p>
            <a:pPr indent="0" marL="57150">
              <a:buNone/>
            </a:pPr>
            <a:r>
              <a:rPr dirty="0" lang="en-US" smtClean="0"/>
              <a:t>So to make our classes loosely coupled how can use dependency pulling concept. One of the concept is </a:t>
            </a:r>
            <a:r>
              <a:rPr dirty="0" lang="en-US" smtClean="0">
                <a:solidFill>
                  <a:srgbClr val="FF0000"/>
                </a:solidFill>
              </a:rPr>
              <a:t>IDREF</a:t>
            </a:r>
            <a:r>
              <a:rPr dirty="0" lang="en-US" smtClean="0"/>
              <a:t> which can make classes loosely coupled.</a:t>
            </a:r>
          </a:p>
          <a:p>
            <a:pPr indent="-457200" marL="514350"/>
            <a:r>
              <a:rPr dirty="0" lang="en-US" smtClean="0"/>
              <a:t>IDREF word itself describes, it refers to the id of another bean.</a:t>
            </a:r>
          </a:p>
          <a:p>
            <a:r>
              <a:rPr dirty="0" lang="en-US" smtClean="0"/>
              <a:t>By </a:t>
            </a:r>
            <a:r>
              <a:rPr dirty="0" lang="en-US"/>
              <a:t>using IDREF attribute of spring we can make our classes loosely coupled, </a:t>
            </a:r>
            <a:endParaRPr dirty="0" lang="en-US" smtClean="0"/>
          </a:p>
          <a:p>
            <a:pPr indent="0" marL="0">
              <a:buNone/>
            </a:pPr>
            <a:endParaRPr dirty="0" lang="en-US" smtClean="0"/>
          </a:p>
          <a:p>
            <a:pPr indent="0" marL="0">
              <a:buNone/>
            </a:pPr>
            <a:r>
              <a:rPr dirty="0" lang="en-US" smtClean="0"/>
              <a:t>public </a:t>
            </a:r>
            <a:r>
              <a:rPr dirty="0" lang="en-US"/>
              <a:t>class Car {</a:t>
            </a:r>
          </a:p>
          <a:p>
            <a:pPr indent="0" marL="0">
              <a:buNone/>
            </a:pPr>
            <a:r>
              <a:rPr dirty="0" lang="en-US"/>
              <a:t> </a:t>
            </a:r>
          </a:p>
          <a:p>
            <a:pPr indent="0" marL="0">
              <a:buNone/>
            </a:pPr>
            <a:r>
              <a:rPr dirty="0" lang="en-US" smtClean="0"/>
              <a:t>	private </a:t>
            </a:r>
            <a:r>
              <a:rPr dirty="0" lang="en-US" err="1"/>
              <a:t>IEngine</a:t>
            </a:r>
            <a:r>
              <a:rPr dirty="0" lang="en-US"/>
              <a:t> engine;</a:t>
            </a:r>
          </a:p>
          <a:p>
            <a:pPr indent="0" marL="0">
              <a:buNone/>
            </a:pPr>
            <a:r>
              <a:rPr dirty="0" lang="en-US" smtClean="0"/>
              <a:t>	public </a:t>
            </a:r>
            <a:r>
              <a:rPr dirty="0" lang="en-US"/>
              <a:t>void run()</a:t>
            </a:r>
          </a:p>
          <a:p>
            <a:pPr indent="0" marL="0">
              <a:buNone/>
            </a:pPr>
            <a:r>
              <a:rPr dirty="0" lang="en-US" smtClean="0"/>
              <a:t>	{</a:t>
            </a:r>
            <a:endParaRPr dirty="0" lang="en-US"/>
          </a:p>
          <a:p>
            <a:pPr indent="0" marL="0">
              <a:buNone/>
            </a:pPr>
            <a:r>
              <a:rPr dirty="0" lang="en-US" smtClean="0"/>
              <a:t>		</a:t>
            </a:r>
            <a:r>
              <a:rPr dirty="0" lang="en-US" err="1" smtClean="0"/>
              <a:t>engine.start</a:t>
            </a:r>
            <a:r>
              <a:rPr dirty="0" lang="en-US"/>
              <a:t>();</a:t>
            </a:r>
          </a:p>
          <a:p>
            <a:pPr indent="0" marL="0">
              <a:buNone/>
            </a:pPr>
            <a:r>
              <a:rPr dirty="0" lang="en-US" smtClean="0"/>
              <a:t>		</a:t>
            </a:r>
            <a:r>
              <a:rPr dirty="0" lang="en-US" err="1" smtClean="0"/>
              <a:t>System.out.println</a:t>
            </a:r>
            <a:r>
              <a:rPr dirty="0" lang="en-US"/>
              <a:t>("Car is running............");</a:t>
            </a:r>
          </a:p>
          <a:p>
            <a:pPr indent="0" marL="0">
              <a:buNone/>
            </a:pPr>
            <a:r>
              <a:rPr dirty="0" lang="en-US" smtClean="0"/>
              <a:t>	}	</a:t>
            </a:r>
            <a:endParaRPr dirty="0" lang="en-US"/>
          </a:p>
          <a:p>
            <a:pPr indent="0" marL="0">
              <a:buNone/>
            </a:pPr>
            <a:r>
              <a:rPr dirty="0" lang="en-US" smtClean="0"/>
              <a:t>	public </a:t>
            </a:r>
            <a:r>
              <a:rPr dirty="0" lang="en-US"/>
              <a:t>void </a:t>
            </a:r>
            <a:r>
              <a:rPr dirty="0" lang="en-US" err="1"/>
              <a:t>setEngine</a:t>
            </a:r>
            <a:r>
              <a:rPr dirty="0" lang="en-US"/>
              <a:t>(</a:t>
            </a:r>
            <a:r>
              <a:rPr dirty="0" lang="en-US" err="1"/>
              <a:t>IEngine</a:t>
            </a:r>
            <a:r>
              <a:rPr dirty="0" lang="en-US"/>
              <a:t> engine) {</a:t>
            </a:r>
          </a:p>
          <a:p>
            <a:pPr indent="0" marL="0">
              <a:buNone/>
            </a:pPr>
            <a:r>
              <a:rPr dirty="0" lang="en-US" smtClean="0"/>
              <a:t>		</a:t>
            </a:r>
            <a:r>
              <a:rPr dirty="0" lang="en-US" err="1" smtClean="0"/>
              <a:t>this.engine</a:t>
            </a:r>
            <a:r>
              <a:rPr dirty="0" lang="en-US" smtClean="0"/>
              <a:t> </a:t>
            </a:r>
            <a:r>
              <a:rPr dirty="0" lang="en-US"/>
              <a:t>= engine;</a:t>
            </a:r>
          </a:p>
          <a:p>
            <a:pPr indent="0" marL="0">
              <a:buNone/>
            </a:pPr>
            <a:r>
              <a:rPr dirty="0" lang="en-US" smtClean="0"/>
              <a:t>	}</a:t>
            </a:r>
            <a:endParaRPr dirty="0" lang="en-US"/>
          </a:p>
          <a:p>
            <a:pPr indent="0" marL="0">
              <a:buNone/>
            </a:pPr>
            <a:r>
              <a:rPr dirty="0" lang="en-US" smtClean="0"/>
              <a:t>}</a:t>
            </a:r>
            <a:endParaRPr dirty="0" lang="en-US"/>
          </a:p>
          <a:p>
            <a:pPr indent="0" marL="57150">
              <a:buNone/>
            </a:pPr>
            <a:endParaRPr dirty="0" lang="en-US" smtClean="0"/>
          </a:p>
        </p:txBody>
      </p:sp>
      <p:sp>
        <p:nvSpPr>
          <p:cNvPr id="1048812"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8813" name="Content Placeholder 2"/>
          <p:cNvSpPr>
            <a:spLocks noGrp="1"/>
          </p:cNvSpPr>
          <p:nvPr>
            <p:ph idx="1"/>
          </p:nvPr>
        </p:nvSpPr>
        <p:spPr>
          <a:xfrm>
            <a:off x="0" y="0"/>
            <a:ext cx="9144000" cy="6858000"/>
          </a:xfrm>
        </p:spPr>
        <p:txBody>
          <a:bodyPr>
            <a:normAutofit fontScale="77500" lnSpcReduction="20000"/>
          </a:bodyPr>
          <a:p>
            <a:r>
              <a:rPr dirty="0" lang="en-US"/>
              <a:t>There are two ways available to get the values from other class</a:t>
            </a:r>
          </a:p>
          <a:p>
            <a:r>
              <a:rPr dirty="0" lang="en-US" smtClean="0">
                <a:solidFill>
                  <a:srgbClr val="FF0000"/>
                </a:solidFill>
              </a:rPr>
              <a:t>1). Make </a:t>
            </a:r>
            <a:r>
              <a:rPr dirty="0" lang="en-US">
                <a:solidFill>
                  <a:srgbClr val="FF0000"/>
                </a:solidFill>
              </a:rPr>
              <a:t>our method to get the value from other </a:t>
            </a:r>
            <a:r>
              <a:rPr dirty="0" lang="en-US" smtClean="0">
                <a:solidFill>
                  <a:srgbClr val="FF0000"/>
                </a:solidFill>
              </a:rPr>
              <a:t>class</a:t>
            </a:r>
          </a:p>
          <a:p>
            <a:pPr indent="0" marL="0">
              <a:buNone/>
            </a:pPr>
            <a:r>
              <a:rPr dirty="0" lang="en-US" smtClean="0"/>
              <a:t>For </a:t>
            </a:r>
            <a:r>
              <a:rPr dirty="0" lang="en-US"/>
              <a:t>example</a:t>
            </a:r>
          </a:p>
          <a:p>
            <a:pPr indent="0" marL="0">
              <a:buNone/>
            </a:pPr>
            <a:r>
              <a:rPr dirty="0" lang="en-US" smtClean="0"/>
              <a:t>	</a:t>
            </a:r>
            <a:r>
              <a:rPr dirty="0" lang="en-US" smtClean="0">
                <a:solidFill>
                  <a:srgbClr val="FF0000"/>
                </a:solidFill>
              </a:rPr>
              <a:t>public </a:t>
            </a:r>
            <a:r>
              <a:rPr dirty="0" lang="en-US">
                <a:solidFill>
                  <a:srgbClr val="FF0000"/>
                </a:solidFill>
              </a:rPr>
              <a:t>void m1( </a:t>
            </a:r>
            <a:r>
              <a:rPr dirty="0" lang="en-US" err="1" u="sng">
                <a:solidFill>
                  <a:srgbClr val="FF0000"/>
                </a:solidFill>
              </a:rPr>
              <a:t>int</a:t>
            </a:r>
            <a:r>
              <a:rPr dirty="0" lang="en-US" u="sng">
                <a:solidFill>
                  <a:srgbClr val="FF0000"/>
                </a:solidFill>
              </a:rPr>
              <a:t> </a:t>
            </a:r>
            <a:r>
              <a:rPr dirty="0" lang="en-US" err="1" u="sng">
                <a:solidFill>
                  <a:srgbClr val="FF0000"/>
                </a:solidFill>
              </a:rPr>
              <a:t>i</a:t>
            </a:r>
            <a:r>
              <a:rPr dirty="0" lang="en-US" u="sng">
                <a:solidFill>
                  <a:srgbClr val="FF0000"/>
                </a:solidFill>
              </a:rPr>
              <a:t>){}</a:t>
            </a:r>
          </a:p>
          <a:p>
            <a:pPr indent="0" marL="0">
              <a:buNone/>
            </a:pPr>
            <a:r>
              <a:rPr dirty="0" lang="en-US" smtClean="0"/>
              <a:t>	But </a:t>
            </a:r>
            <a:r>
              <a:rPr dirty="0" lang="en-US"/>
              <a:t>it is specific to the method </a:t>
            </a:r>
            <a:r>
              <a:rPr dirty="0" lang="en-US" smtClean="0"/>
              <a:t>only. </a:t>
            </a:r>
          </a:p>
          <a:p>
            <a:r>
              <a:rPr dirty="0" lang="en-US" smtClean="0">
                <a:solidFill>
                  <a:srgbClr val="FF0000"/>
                </a:solidFill>
              </a:rPr>
              <a:t>2).Declared Attribute at class level </a:t>
            </a:r>
            <a:endParaRPr dirty="0" lang="en-US">
              <a:solidFill>
                <a:srgbClr val="FF0000"/>
              </a:solidFill>
            </a:endParaRPr>
          </a:p>
          <a:p>
            <a:pPr indent="0" marL="0">
              <a:buNone/>
            </a:pPr>
            <a:r>
              <a:rPr dirty="0" lang="en-US" smtClean="0"/>
              <a:t>	if </a:t>
            </a:r>
            <a:r>
              <a:rPr dirty="0" lang="en-US"/>
              <a:t>a value used by through out the class then declared that variable as class </a:t>
            </a:r>
            <a:r>
              <a:rPr dirty="0" lang="en-US" smtClean="0"/>
              <a:t>level and </a:t>
            </a:r>
            <a:r>
              <a:rPr dirty="0" lang="en-US"/>
              <a:t>initialize into the constructor, </a:t>
            </a:r>
            <a:endParaRPr dirty="0" lang="en-US" smtClean="0"/>
          </a:p>
          <a:p>
            <a:pPr indent="0" marL="0">
              <a:buNone/>
            </a:pPr>
            <a:r>
              <a:rPr dirty="0" lang="en-US" smtClean="0"/>
              <a:t>for </a:t>
            </a:r>
            <a:r>
              <a:rPr dirty="0" lang="en-US"/>
              <a:t>example</a:t>
            </a:r>
          </a:p>
          <a:p>
            <a:pPr indent="0" marL="0">
              <a:buNone/>
            </a:pPr>
            <a:r>
              <a:rPr dirty="0" lang="en-US" smtClean="0">
                <a:solidFill>
                  <a:srgbClr val="FF0000"/>
                </a:solidFill>
              </a:rPr>
              <a:t>class </a:t>
            </a:r>
            <a:r>
              <a:rPr dirty="0" lang="en-US">
                <a:solidFill>
                  <a:srgbClr val="FF0000"/>
                </a:solidFill>
              </a:rPr>
              <a:t>A{</a:t>
            </a:r>
          </a:p>
          <a:p>
            <a:pPr indent="0" marL="0">
              <a:buNone/>
            </a:pPr>
            <a:r>
              <a:rPr dirty="0" lang="en-US" smtClean="0">
                <a:solidFill>
                  <a:srgbClr val="FF0000"/>
                </a:solidFill>
              </a:rPr>
              <a:t>	private </a:t>
            </a:r>
            <a:r>
              <a:rPr dirty="0" lang="en-US" err="1" u="sng">
                <a:solidFill>
                  <a:srgbClr val="FF0000"/>
                </a:solidFill>
              </a:rPr>
              <a:t>int</a:t>
            </a:r>
            <a:r>
              <a:rPr dirty="0" lang="en-US" u="sng">
                <a:solidFill>
                  <a:srgbClr val="FF0000"/>
                </a:solidFill>
              </a:rPr>
              <a:t> </a:t>
            </a:r>
            <a:r>
              <a:rPr dirty="0" lang="en-US" err="1" u="sng">
                <a:solidFill>
                  <a:srgbClr val="FF0000"/>
                </a:solidFill>
              </a:rPr>
              <a:t>i</a:t>
            </a:r>
            <a:r>
              <a:rPr dirty="0" lang="en-US" u="sng">
                <a:solidFill>
                  <a:srgbClr val="FF0000"/>
                </a:solidFill>
              </a:rPr>
              <a:t>;</a:t>
            </a:r>
          </a:p>
          <a:p>
            <a:pPr indent="0" marL="0">
              <a:buNone/>
            </a:pPr>
            <a:r>
              <a:rPr dirty="0" lang="en-US" smtClean="0">
                <a:solidFill>
                  <a:srgbClr val="FF0000"/>
                </a:solidFill>
              </a:rPr>
              <a:t>	A(</a:t>
            </a:r>
            <a:r>
              <a:rPr dirty="0" lang="en-US" err="1" u="sng" smtClean="0">
                <a:solidFill>
                  <a:srgbClr val="FF0000"/>
                </a:solidFill>
              </a:rPr>
              <a:t>int</a:t>
            </a:r>
            <a:r>
              <a:rPr dirty="0" lang="en-US" u="sng" smtClean="0">
                <a:solidFill>
                  <a:srgbClr val="FF0000"/>
                </a:solidFill>
              </a:rPr>
              <a:t> </a:t>
            </a:r>
            <a:r>
              <a:rPr dirty="0" lang="en-US" err="1" u="sng">
                <a:solidFill>
                  <a:srgbClr val="FF0000"/>
                </a:solidFill>
              </a:rPr>
              <a:t>i</a:t>
            </a:r>
            <a:r>
              <a:rPr dirty="0" lang="en-US" u="sng">
                <a:solidFill>
                  <a:srgbClr val="FF0000"/>
                </a:solidFill>
              </a:rPr>
              <a:t>){</a:t>
            </a:r>
          </a:p>
          <a:p>
            <a:pPr indent="0" marL="0">
              <a:buNone/>
            </a:pPr>
            <a:r>
              <a:rPr dirty="0" lang="en-US" smtClean="0">
                <a:solidFill>
                  <a:srgbClr val="FF0000"/>
                </a:solidFill>
              </a:rPr>
              <a:t>		</a:t>
            </a:r>
            <a:r>
              <a:rPr dirty="0" lang="en-US" err="1" smtClean="0">
                <a:solidFill>
                  <a:srgbClr val="FF0000"/>
                </a:solidFill>
              </a:rPr>
              <a:t>this.i</a:t>
            </a:r>
            <a:r>
              <a:rPr dirty="0" lang="en-US" smtClean="0">
                <a:solidFill>
                  <a:srgbClr val="FF0000"/>
                </a:solidFill>
              </a:rPr>
              <a:t>=</a:t>
            </a:r>
            <a:r>
              <a:rPr dirty="0" lang="en-US" err="1" smtClean="0">
                <a:solidFill>
                  <a:srgbClr val="FF0000"/>
                </a:solidFill>
              </a:rPr>
              <a:t>i</a:t>
            </a:r>
            <a:r>
              <a:rPr dirty="0" lang="en-US">
                <a:solidFill>
                  <a:srgbClr val="FF0000"/>
                </a:solidFill>
              </a:rPr>
              <a:t>;</a:t>
            </a:r>
          </a:p>
          <a:p>
            <a:pPr indent="0" marL="0">
              <a:buNone/>
            </a:pPr>
            <a:r>
              <a:rPr dirty="0" lang="en-US" smtClean="0">
                <a:solidFill>
                  <a:srgbClr val="FF0000"/>
                </a:solidFill>
              </a:rPr>
              <a:t>	}</a:t>
            </a:r>
            <a:endParaRPr dirty="0" lang="en-US">
              <a:solidFill>
                <a:srgbClr val="FF0000"/>
              </a:solidFill>
            </a:endParaRPr>
          </a:p>
          <a:p>
            <a:pPr indent="0" marL="0">
              <a:buNone/>
            </a:pPr>
            <a:r>
              <a:rPr dirty="0" lang="en-US" smtClean="0">
                <a:solidFill>
                  <a:srgbClr val="FF0000"/>
                </a:solidFill>
              </a:rPr>
              <a:t>}</a:t>
            </a:r>
            <a:endParaRPr dirty="0" lang="en-US">
              <a:solidFill>
                <a:srgbClr val="FF0000"/>
              </a:solidFill>
            </a:endParaRPr>
          </a:p>
          <a:p>
            <a:pPr indent="0" marL="0">
              <a:buNone/>
            </a:pPr>
            <a:r>
              <a:rPr dirty="0" lang="en-US" smtClean="0">
                <a:solidFill>
                  <a:srgbClr val="FF0000"/>
                </a:solidFill>
              </a:rPr>
              <a:t>we know the above procedure but there are some problems available. </a:t>
            </a:r>
            <a:endParaRPr dirty="0" lang="en-US">
              <a:solidFill>
                <a:srgbClr val="FF0000"/>
              </a:solidFill>
            </a:endParaRPr>
          </a:p>
        </p:txBody>
      </p:sp>
      <p:sp>
        <p:nvSpPr>
          <p:cNvPr id="104881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8815" name="Content Placeholder 2"/>
          <p:cNvSpPr>
            <a:spLocks noGrp="1"/>
          </p:cNvSpPr>
          <p:nvPr>
            <p:ph idx="1"/>
          </p:nvPr>
        </p:nvSpPr>
        <p:spPr>
          <a:xfrm>
            <a:off x="0" y="0"/>
            <a:ext cx="9144000" cy="6858000"/>
          </a:xfrm>
        </p:spPr>
        <p:txBody>
          <a:bodyPr>
            <a:normAutofit fontScale="70000" lnSpcReduction="20000"/>
          </a:bodyPr>
          <a:p>
            <a:pPr indent="0" marL="0">
              <a:buNone/>
            </a:pPr>
            <a:r>
              <a:rPr dirty="0" lang="en-US" smtClean="0">
                <a:solidFill>
                  <a:srgbClr val="FF0000"/>
                </a:solidFill>
              </a:rPr>
              <a:t>1</a:t>
            </a:r>
            <a:r>
              <a:rPr dirty="0" lang="en-US">
                <a:solidFill>
                  <a:srgbClr val="FF0000"/>
                </a:solidFill>
              </a:rPr>
              <a:t>. &lt;bean id="car" class="</a:t>
            </a:r>
            <a:r>
              <a:rPr dirty="0" lang="en-US" err="1">
                <a:solidFill>
                  <a:srgbClr val="FF0000"/>
                </a:solidFill>
              </a:rPr>
              <a:t>com.idr.beans.Car</a:t>
            </a:r>
            <a:r>
              <a:rPr dirty="0" lang="en-US">
                <a:solidFill>
                  <a:srgbClr val="FF0000"/>
                </a:solidFill>
              </a:rPr>
              <a:t>"&gt;</a:t>
            </a:r>
          </a:p>
          <a:p>
            <a:pPr indent="0" marL="0">
              <a:buNone/>
            </a:pPr>
            <a:r>
              <a:rPr dirty="0" lang="en-US" smtClean="0">
                <a:solidFill>
                  <a:srgbClr val="FF0000"/>
                </a:solidFill>
              </a:rPr>
              <a:t> 	&lt;</a:t>
            </a:r>
            <a:r>
              <a:rPr dirty="0" lang="en-US">
                <a:solidFill>
                  <a:srgbClr val="FF0000"/>
                </a:solidFill>
              </a:rPr>
              <a:t>property name="engine" </a:t>
            </a:r>
            <a:r>
              <a:rPr dirty="0" lang="en-US" u="sng">
                <a:solidFill>
                  <a:srgbClr val="FF0000"/>
                </a:solidFill>
              </a:rPr>
              <a:t>ref="</a:t>
            </a:r>
            <a:r>
              <a:rPr dirty="0" lang="en-US" err="1" u="sng">
                <a:solidFill>
                  <a:srgbClr val="FF0000"/>
                </a:solidFill>
              </a:rPr>
              <a:t>suzukiengine</a:t>
            </a:r>
            <a:r>
              <a:rPr dirty="0" lang="en-US" u="sng">
                <a:solidFill>
                  <a:srgbClr val="FF0000"/>
                </a:solidFill>
              </a:rPr>
              <a:t>"&gt;&lt;/</a:t>
            </a:r>
            <a:r>
              <a:rPr dirty="0" lang="en-US" u="sng" smtClean="0">
                <a:solidFill>
                  <a:srgbClr val="FF0000"/>
                </a:solidFill>
              </a:rPr>
              <a:t>property&gt;</a:t>
            </a:r>
          </a:p>
          <a:p>
            <a:pPr indent="0" marL="0">
              <a:buNone/>
            </a:pPr>
            <a:r>
              <a:rPr dirty="0" lang="en-US" smtClean="0">
                <a:solidFill>
                  <a:srgbClr val="FF0000"/>
                </a:solidFill>
              </a:rPr>
              <a:t>&lt;/bean&gt; --&gt;</a:t>
            </a:r>
          </a:p>
          <a:p>
            <a:pPr indent="0" marL="0">
              <a:buNone/>
            </a:pPr>
            <a:r>
              <a:rPr dirty="0" lang="en-US" smtClean="0">
                <a:solidFill>
                  <a:srgbClr val="FF0000"/>
                </a:solidFill>
              </a:rPr>
              <a:t>2. </a:t>
            </a:r>
            <a:r>
              <a:rPr dirty="0" lang="en-US">
                <a:solidFill>
                  <a:srgbClr val="FF0000"/>
                </a:solidFill>
              </a:rPr>
              <a:t>&lt;!-- &lt;bean id="car" class="</a:t>
            </a:r>
            <a:r>
              <a:rPr dirty="0" lang="en-US" err="1">
                <a:solidFill>
                  <a:srgbClr val="FF0000"/>
                </a:solidFill>
              </a:rPr>
              <a:t>com.idr.beans.Car</a:t>
            </a:r>
            <a:r>
              <a:rPr dirty="0" lang="en-US">
                <a:solidFill>
                  <a:srgbClr val="FF0000"/>
                </a:solidFill>
              </a:rPr>
              <a:t>"&gt;</a:t>
            </a:r>
          </a:p>
          <a:p>
            <a:pPr indent="0" marL="0">
              <a:buNone/>
            </a:pPr>
            <a:r>
              <a:rPr dirty="0" lang="en-US" smtClean="0">
                <a:solidFill>
                  <a:srgbClr val="FF0000"/>
                </a:solidFill>
              </a:rPr>
              <a:t>	&lt;</a:t>
            </a:r>
            <a:r>
              <a:rPr dirty="0" lang="en-US">
                <a:solidFill>
                  <a:srgbClr val="FF0000"/>
                </a:solidFill>
              </a:rPr>
              <a:t>property name="</a:t>
            </a:r>
            <a:r>
              <a:rPr dirty="0" lang="en-US" err="1">
                <a:solidFill>
                  <a:srgbClr val="FF0000"/>
                </a:solidFill>
              </a:rPr>
              <a:t>beanId</a:t>
            </a:r>
            <a:r>
              <a:rPr dirty="0" lang="en-US">
                <a:solidFill>
                  <a:srgbClr val="FF0000"/>
                </a:solidFill>
              </a:rPr>
              <a:t>" value="</a:t>
            </a:r>
            <a:r>
              <a:rPr dirty="0" lang="en-US" err="1" u="sng">
                <a:solidFill>
                  <a:srgbClr val="FF0000"/>
                </a:solidFill>
              </a:rPr>
              <a:t>yamahaengine</a:t>
            </a:r>
            <a:r>
              <a:rPr dirty="0" lang="en-US" u="sng">
                <a:solidFill>
                  <a:srgbClr val="FF0000"/>
                </a:solidFill>
              </a:rPr>
              <a:t>"&gt;&lt;/property&gt;</a:t>
            </a:r>
          </a:p>
          <a:p>
            <a:pPr indent="0" marL="0">
              <a:buNone/>
            </a:pPr>
            <a:r>
              <a:rPr dirty="0" lang="en-US">
                <a:solidFill>
                  <a:srgbClr val="FF0000"/>
                </a:solidFill>
              </a:rPr>
              <a:t>&lt;/bean&gt; --&gt;</a:t>
            </a:r>
          </a:p>
          <a:p>
            <a:endParaRPr dirty="0" lang="en-US"/>
          </a:p>
          <a:p>
            <a:r>
              <a:rPr dirty="0" lang="en-US" smtClean="0"/>
              <a:t>By </a:t>
            </a:r>
            <a:r>
              <a:rPr dirty="0" lang="en-US"/>
              <a:t>using dependency injection we can inject the other bean in to the target bean but </a:t>
            </a:r>
            <a:r>
              <a:rPr dirty="0" lang="en-US" smtClean="0"/>
              <a:t> here </a:t>
            </a:r>
            <a:r>
              <a:rPr dirty="0" lang="en-US" err="1"/>
              <a:t>i</a:t>
            </a:r>
            <a:r>
              <a:rPr dirty="0" lang="en-US"/>
              <a:t> </a:t>
            </a:r>
            <a:r>
              <a:rPr dirty="0" lang="en-US" err="1" u="sng"/>
              <a:t>dont</a:t>
            </a:r>
            <a:r>
              <a:rPr dirty="0" lang="en-US" u="sng"/>
              <a:t> want to use dependency injection, rather my target class pull corresponding </a:t>
            </a:r>
            <a:r>
              <a:rPr dirty="0" lang="en-US" u="sng" smtClean="0"/>
              <a:t>object </a:t>
            </a:r>
            <a:r>
              <a:rPr dirty="0" lang="en-US" smtClean="0"/>
              <a:t>from </a:t>
            </a:r>
            <a:r>
              <a:rPr dirty="0" lang="en-US"/>
              <a:t>the Spring bean configuration file, we can make our target class </a:t>
            </a:r>
            <a:r>
              <a:rPr dirty="0" lang="en-US" smtClean="0"/>
              <a:t>to pull the </a:t>
            </a:r>
            <a:r>
              <a:rPr dirty="0" lang="en-US"/>
              <a:t>correspond object by two ways </a:t>
            </a:r>
          </a:p>
          <a:p>
            <a:r>
              <a:rPr dirty="0" lang="en-US">
                <a:solidFill>
                  <a:srgbClr val="FF0000"/>
                </a:solidFill>
              </a:rPr>
              <a:t>1. by declared one attribute in target class and inject a </a:t>
            </a:r>
            <a:r>
              <a:rPr dirty="0" lang="en-US" err="1" u="sng">
                <a:solidFill>
                  <a:srgbClr val="FF0000"/>
                </a:solidFill>
              </a:rPr>
              <a:t>perticular</a:t>
            </a:r>
            <a:r>
              <a:rPr dirty="0" lang="en-US" u="sng">
                <a:solidFill>
                  <a:srgbClr val="FF0000"/>
                </a:solidFill>
              </a:rPr>
              <a:t> bean id to the target attribute</a:t>
            </a:r>
          </a:p>
          <a:p>
            <a:r>
              <a:rPr dirty="0" lang="en-US">
                <a:solidFill>
                  <a:srgbClr val="FF0000"/>
                </a:solidFill>
              </a:rPr>
              <a:t>2. by using IDREF attribute </a:t>
            </a:r>
          </a:p>
          <a:p>
            <a:endParaRPr dirty="0" lang="en-US"/>
          </a:p>
          <a:p>
            <a:r>
              <a:rPr dirty="0" lang="en-US"/>
              <a:t>if we use value="</a:t>
            </a:r>
            <a:r>
              <a:rPr dirty="0" lang="en-US" err="1" u="sng"/>
              <a:t>yamahaengine</a:t>
            </a:r>
            <a:r>
              <a:rPr dirty="0" lang="en-US" u="sng"/>
              <a:t>" it may not give a correct context about what kind of </a:t>
            </a:r>
            <a:r>
              <a:rPr dirty="0" lang="en-US" smtClean="0"/>
              <a:t>value </a:t>
            </a:r>
            <a:r>
              <a:rPr dirty="0" lang="en-US"/>
              <a:t>we are injecting. other developer may get confuse, but if we use IDREF it </a:t>
            </a:r>
            <a:r>
              <a:rPr dirty="0" lang="en-US" smtClean="0"/>
              <a:t>will clearly </a:t>
            </a:r>
            <a:r>
              <a:rPr dirty="0" lang="en-US"/>
              <a:t>specify </a:t>
            </a:r>
            <a:r>
              <a:rPr dirty="0" lang="en-US" err="1" u="sng"/>
              <a:t>Idref</a:t>
            </a:r>
            <a:r>
              <a:rPr dirty="0" lang="en-US" u="sng"/>
              <a:t> attribute using other bean id for injection. </a:t>
            </a:r>
            <a:endParaRPr dirty="0" lang="en-US" u="sng" smtClean="0"/>
          </a:p>
          <a:p>
            <a:endParaRPr dirty="0" lang="en-US" u="sng"/>
          </a:p>
        </p:txBody>
      </p:sp>
      <p:sp>
        <p:nvSpPr>
          <p:cNvPr id="104881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8817" name="Content Placeholder 2"/>
          <p:cNvSpPr>
            <a:spLocks noGrp="1"/>
          </p:cNvSpPr>
          <p:nvPr>
            <p:ph idx="1"/>
          </p:nvPr>
        </p:nvSpPr>
        <p:spPr>
          <a:xfrm>
            <a:off x="0" y="0"/>
            <a:ext cx="9144000" cy="6705600"/>
          </a:xfrm>
        </p:spPr>
        <p:txBody>
          <a:bodyPr>
            <a:normAutofit fontScale="47500" lnSpcReduction="20000"/>
          </a:bodyPr>
          <a:p>
            <a:r>
              <a:rPr dirty="0" lang="en-US" smtClean="0"/>
              <a:t>So we can configure the bean using property attribute of bean and clearly specify the </a:t>
            </a:r>
            <a:r>
              <a:rPr dirty="0" lang="en-US" err="1" smtClean="0"/>
              <a:t>idref</a:t>
            </a:r>
            <a:r>
              <a:rPr dirty="0" lang="en-US" smtClean="0"/>
              <a:t> to the bean.</a:t>
            </a:r>
          </a:p>
          <a:p>
            <a:pPr indent="0" marL="0">
              <a:buNone/>
            </a:pPr>
            <a:r>
              <a:rPr dirty="0" lang="en-US" smtClean="0">
                <a:solidFill>
                  <a:srgbClr val="FF0000"/>
                </a:solidFill>
              </a:rPr>
              <a:t>&lt;</a:t>
            </a:r>
            <a:r>
              <a:rPr dirty="0" lang="en-US">
                <a:solidFill>
                  <a:srgbClr val="FF0000"/>
                </a:solidFill>
              </a:rPr>
              <a:t>bean id=</a:t>
            </a:r>
            <a:r>
              <a:rPr dirty="0" i="1" lang="en-US">
                <a:solidFill>
                  <a:srgbClr val="FF0000"/>
                </a:solidFill>
              </a:rPr>
              <a:t>"car" class="</a:t>
            </a:r>
            <a:r>
              <a:rPr dirty="0" i="1" lang="en-US" err="1">
                <a:solidFill>
                  <a:srgbClr val="FF0000"/>
                </a:solidFill>
              </a:rPr>
              <a:t>com.idr.beans.Car</a:t>
            </a:r>
            <a:r>
              <a:rPr dirty="0" i="1" lang="en-US">
                <a:solidFill>
                  <a:srgbClr val="FF0000"/>
                </a:solidFill>
              </a:rPr>
              <a:t>"&gt;</a:t>
            </a:r>
          </a:p>
          <a:p>
            <a:pPr indent="0" marL="0">
              <a:buNone/>
            </a:pPr>
            <a:r>
              <a:rPr dirty="0" lang="en-US" smtClean="0">
                <a:solidFill>
                  <a:srgbClr val="FF0000"/>
                </a:solidFill>
              </a:rPr>
              <a:t>	&lt;</a:t>
            </a:r>
            <a:r>
              <a:rPr dirty="0" lang="en-US">
                <a:solidFill>
                  <a:srgbClr val="FF0000"/>
                </a:solidFill>
              </a:rPr>
              <a:t>property name=</a:t>
            </a:r>
            <a:r>
              <a:rPr dirty="0" i="1" lang="en-US">
                <a:solidFill>
                  <a:srgbClr val="FF0000"/>
                </a:solidFill>
              </a:rPr>
              <a:t>"</a:t>
            </a:r>
            <a:r>
              <a:rPr dirty="0" i="1" lang="en-US" err="1">
                <a:solidFill>
                  <a:srgbClr val="FF0000"/>
                </a:solidFill>
              </a:rPr>
              <a:t>beanId</a:t>
            </a:r>
            <a:r>
              <a:rPr dirty="0" i="1" lang="en-US">
                <a:solidFill>
                  <a:srgbClr val="FF0000"/>
                </a:solidFill>
              </a:rPr>
              <a:t>"&gt;</a:t>
            </a:r>
          </a:p>
          <a:p>
            <a:pPr indent="0" marL="0">
              <a:buNone/>
            </a:pPr>
            <a:r>
              <a:rPr dirty="0" lang="en-US" smtClean="0">
                <a:solidFill>
                  <a:srgbClr val="FF0000"/>
                </a:solidFill>
              </a:rPr>
              <a:t>	&lt;</a:t>
            </a:r>
            <a:r>
              <a:rPr dirty="0" lang="en-US" err="1">
                <a:solidFill>
                  <a:srgbClr val="FF0000"/>
                </a:solidFill>
              </a:rPr>
              <a:t>idref</a:t>
            </a:r>
            <a:r>
              <a:rPr dirty="0" lang="en-US">
                <a:solidFill>
                  <a:srgbClr val="FF0000"/>
                </a:solidFill>
              </a:rPr>
              <a:t> bean=</a:t>
            </a:r>
            <a:r>
              <a:rPr dirty="0" i="1" lang="en-US">
                <a:solidFill>
                  <a:srgbClr val="FF0000"/>
                </a:solidFill>
              </a:rPr>
              <a:t>"</a:t>
            </a:r>
            <a:r>
              <a:rPr dirty="0" i="1" lang="en-US" err="1">
                <a:solidFill>
                  <a:srgbClr val="FF0000"/>
                </a:solidFill>
              </a:rPr>
              <a:t>suzukiengine</a:t>
            </a:r>
            <a:r>
              <a:rPr dirty="0" i="1" lang="en-US">
                <a:solidFill>
                  <a:srgbClr val="FF0000"/>
                </a:solidFill>
              </a:rPr>
              <a:t>"/&gt;</a:t>
            </a:r>
          </a:p>
          <a:p>
            <a:pPr indent="0" marL="0">
              <a:buNone/>
            </a:pPr>
            <a:r>
              <a:rPr dirty="0" lang="en-US" smtClean="0">
                <a:solidFill>
                  <a:srgbClr val="FF0000"/>
                </a:solidFill>
              </a:rPr>
              <a:t>	&lt;/</a:t>
            </a:r>
            <a:r>
              <a:rPr dirty="0" lang="en-US">
                <a:solidFill>
                  <a:srgbClr val="FF0000"/>
                </a:solidFill>
              </a:rPr>
              <a:t>property&gt;</a:t>
            </a:r>
          </a:p>
          <a:p>
            <a:pPr indent="0" marL="0">
              <a:buNone/>
            </a:pPr>
            <a:r>
              <a:rPr dirty="0" lang="en-US">
                <a:solidFill>
                  <a:srgbClr val="FF0000"/>
                </a:solidFill>
              </a:rPr>
              <a:t>&lt;/bean&gt;</a:t>
            </a:r>
          </a:p>
          <a:p>
            <a:pPr indent="0" marL="0">
              <a:buNone/>
            </a:pPr>
            <a:r>
              <a:rPr dirty="0" lang="en-US">
                <a:solidFill>
                  <a:srgbClr val="FF0000"/>
                </a:solidFill>
              </a:rPr>
              <a:t>&lt;bean id=</a:t>
            </a:r>
            <a:r>
              <a:rPr dirty="0" i="1" lang="en-US">
                <a:solidFill>
                  <a:srgbClr val="FF0000"/>
                </a:solidFill>
              </a:rPr>
              <a:t>"yamahaengine1" </a:t>
            </a:r>
            <a:r>
              <a:rPr dirty="0" i="1" lang="en-US" smtClean="0">
                <a:solidFill>
                  <a:srgbClr val="FF0000"/>
                </a:solidFill>
              </a:rPr>
              <a:t>	class</a:t>
            </a:r>
            <a:r>
              <a:rPr dirty="0" i="1" lang="en-US">
                <a:solidFill>
                  <a:srgbClr val="FF0000"/>
                </a:solidFill>
              </a:rPr>
              <a:t>="</a:t>
            </a:r>
            <a:r>
              <a:rPr dirty="0" i="1" lang="en-US" err="1">
                <a:solidFill>
                  <a:srgbClr val="FF0000"/>
                </a:solidFill>
              </a:rPr>
              <a:t>com.idr.beans.YamahaEngine</a:t>
            </a:r>
            <a:r>
              <a:rPr dirty="0" i="1" lang="en-US">
                <a:solidFill>
                  <a:srgbClr val="FF0000"/>
                </a:solidFill>
              </a:rPr>
              <a:t>"&gt;&lt;/bean&gt;</a:t>
            </a:r>
          </a:p>
          <a:p>
            <a:pPr indent="0" marL="0">
              <a:buNone/>
            </a:pPr>
            <a:r>
              <a:rPr dirty="0" lang="en-US" smtClean="0">
                <a:solidFill>
                  <a:srgbClr val="FF0000"/>
                </a:solidFill>
              </a:rPr>
              <a:t>&lt;</a:t>
            </a:r>
            <a:r>
              <a:rPr dirty="0" lang="en-US">
                <a:solidFill>
                  <a:srgbClr val="FF0000"/>
                </a:solidFill>
              </a:rPr>
              <a:t>bean id=</a:t>
            </a:r>
            <a:r>
              <a:rPr dirty="0" i="1" lang="en-US">
                <a:solidFill>
                  <a:srgbClr val="FF0000"/>
                </a:solidFill>
              </a:rPr>
              <a:t>"</a:t>
            </a:r>
            <a:r>
              <a:rPr dirty="0" i="1" lang="en-US" err="1">
                <a:solidFill>
                  <a:srgbClr val="FF0000"/>
                </a:solidFill>
              </a:rPr>
              <a:t>suzukiengine</a:t>
            </a:r>
            <a:r>
              <a:rPr dirty="0" i="1" lang="en-US">
                <a:solidFill>
                  <a:srgbClr val="FF0000"/>
                </a:solidFill>
              </a:rPr>
              <a:t>" </a:t>
            </a:r>
            <a:r>
              <a:rPr dirty="0" i="1" lang="en-US" smtClean="0">
                <a:solidFill>
                  <a:srgbClr val="FF0000"/>
                </a:solidFill>
              </a:rPr>
              <a:t>	class</a:t>
            </a:r>
            <a:r>
              <a:rPr dirty="0" i="1" lang="en-US">
                <a:solidFill>
                  <a:srgbClr val="FF0000"/>
                </a:solidFill>
              </a:rPr>
              <a:t>="</a:t>
            </a:r>
            <a:r>
              <a:rPr dirty="0" i="1" lang="en-US" err="1">
                <a:solidFill>
                  <a:srgbClr val="FF0000"/>
                </a:solidFill>
              </a:rPr>
              <a:t>com.idr.beans.SuzukiEngine</a:t>
            </a:r>
            <a:r>
              <a:rPr dirty="0" i="1" lang="en-US">
                <a:solidFill>
                  <a:srgbClr val="FF0000"/>
                </a:solidFill>
              </a:rPr>
              <a:t>"&gt;&lt;/bean&gt;</a:t>
            </a:r>
          </a:p>
          <a:p>
            <a:pPr indent="0" marL="0">
              <a:buNone/>
            </a:pPr>
            <a:r>
              <a:rPr dirty="0" lang="en-US">
                <a:solidFill>
                  <a:srgbClr val="FF0000"/>
                </a:solidFill>
              </a:rPr>
              <a:t>&lt;/beans&gt;</a:t>
            </a:r>
          </a:p>
          <a:p>
            <a:r>
              <a:rPr dirty="0" lang="en-US" smtClean="0"/>
              <a:t>Let see the example  </a:t>
            </a:r>
            <a:r>
              <a:rPr dirty="0" lang="en-US" err="1" smtClean="0"/>
              <a:t>idref</a:t>
            </a:r>
            <a:r>
              <a:rPr dirty="0" lang="en-US" smtClean="0"/>
              <a:t>.</a:t>
            </a:r>
          </a:p>
          <a:p>
            <a:r>
              <a:rPr b="1" dirty="0" lang="en-US"/>
              <a:t>public class Car {</a:t>
            </a:r>
          </a:p>
          <a:p>
            <a:r>
              <a:rPr b="1" dirty="0" lang="en-US"/>
              <a:t>private String </a:t>
            </a:r>
            <a:r>
              <a:rPr b="1" dirty="0" lang="en-US" err="1"/>
              <a:t>beanId</a:t>
            </a:r>
            <a:r>
              <a:rPr b="1" dirty="0" lang="en-US"/>
              <a:t>;</a:t>
            </a:r>
          </a:p>
          <a:p>
            <a:r>
              <a:rPr b="1" dirty="0" lang="en-US" smtClean="0"/>
              <a:t>public </a:t>
            </a:r>
            <a:r>
              <a:rPr b="1" dirty="0" lang="en-US"/>
              <a:t>void run()</a:t>
            </a:r>
          </a:p>
          <a:p>
            <a:r>
              <a:rPr dirty="0" lang="en-US"/>
              <a:t>{</a:t>
            </a:r>
          </a:p>
          <a:p>
            <a:r>
              <a:rPr dirty="0" lang="en-US" err="1"/>
              <a:t>IEngine</a:t>
            </a:r>
            <a:r>
              <a:rPr dirty="0" lang="en-US"/>
              <a:t> engine = </a:t>
            </a:r>
            <a:r>
              <a:rPr b="1" dirty="0" lang="en-US"/>
              <a:t>null;</a:t>
            </a:r>
          </a:p>
          <a:p>
            <a:r>
              <a:rPr dirty="0" lang="en-US"/>
              <a:t>/*</a:t>
            </a:r>
            <a:r>
              <a:rPr dirty="0" lang="en-US" err="1"/>
              <a:t>System.out.println</a:t>
            </a:r>
            <a:r>
              <a:rPr dirty="0" lang="en-US"/>
              <a:t>(</a:t>
            </a:r>
            <a:r>
              <a:rPr dirty="0" lang="en-US" err="1"/>
              <a:t>beanId</a:t>
            </a:r>
            <a:r>
              <a:rPr dirty="0" lang="en-US"/>
              <a:t>);*/</a:t>
            </a:r>
          </a:p>
          <a:p>
            <a:r>
              <a:rPr dirty="0" lang="en-US"/>
              <a:t>BeanFactory factory = </a:t>
            </a:r>
            <a:r>
              <a:rPr b="1" dirty="0" lang="en-US"/>
              <a:t>new </a:t>
            </a:r>
            <a:r>
              <a:rPr b="1" dirty="0" lang="en-US" err="1"/>
              <a:t>XmlBeanFactory</a:t>
            </a:r>
            <a:r>
              <a:rPr b="1" dirty="0" lang="en-US"/>
              <a:t>(new </a:t>
            </a:r>
            <a:r>
              <a:rPr b="1" dirty="0" lang="en-US" err="1"/>
              <a:t>ClassPathResource</a:t>
            </a:r>
            <a:r>
              <a:rPr b="1" dirty="0" lang="en-US"/>
              <a:t>("com/</a:t>
            </a:r>
            <a:r>
              <a:rPr b="1" dirty="0" lang="en-US" err="1"/>
              <a:t>idr</a:t>
            </a:r>
            <a:r>
              <a:rPr b="1" dirty="0" lang="en-US"/>
              <a:t>/common/application-context.xml"));</a:t>
            </a:r>
          </a:p>
          <a:p>
            <a:r>
              <a:rPr dirty="0" lang="en-US"/>
              <a:t>engine = </a:t>
            </a:r>
            <a:r>
              <a:rPr dirty="0" lang="en-US" err="1"/>
              <a:t>factory.getBean</a:t>
            </a:r>
            <a:r>
              <a:rPr dirty="0" lang="en-US"/>
              <a:t>(</a:t>
            </a:r>
            <a:r>
              <a:rPr dirty="0" lang="en-US" err="1"/>
              <a:t>beanId</a:t>
            </a:r>
            <a:r>
              <a:rPr dirty="0" lang="en-US"/>
              <a:t>, </a:t>
            </a:r>
            <a:r>
              <a:rPr dirty="0" lang="en-US" err="1"/>
              <a:t>IEngine.</a:t>
            </a:r>
            <a:r>
              <a:rPr b="1" dirty="0" lang="en-US" err="1"/>
              <a:t>class</a:t>
            </a:r>
            <a:r>
              <a:rPr b="1" dirty="0" lang="en-US"/>
              <a:t>);</a:t>
            </a:r>
          </a:p>
          <a:p>
            <a:r>
              <a:rPr dirty="0" lang="en-US" err="1"/>
              <a:t>engine.start</a:t>
            </a:r>
            <a:r>
              <a:rPr dirty="0" lang="en-US"/>
              <a:t>();</a:t>
            </a:r>
          </a:p>
          <a:p>
            <a:r>
              <a:rPr dirty="0" lang="en-US" err="1"/>
              <a:t>System.</a:t>
            </a:r>
            <a:r>
              <a:rPr b="1" dirty="0" i="1" lang="en-US" err="1"/>
              <a:t>out.println</a:t>
            </a:r>
            <a:r>
              <a:rPr b="1" dirty="0" i="1" lang="en-US"/>
              <a:t>("Car is running............");</a:t>
            </a:r>
          </a:p>
          <a:p>
            <a:r>
              <a:rPr dirty="0" lang="en-US"/>
              <a:t>}</a:t>
            </a:r>
          </a:p>
          <a:p>
            <a:r>
              <a:rPr b="1" dirty="0" lang="en-US" smtClean="0"/>
              <a:t>public </a:t>
            </a:r>
            <a:r>
              <a:rPr b="1" dirty="0" lang="en-US"/>
              <a:t>void </a:t>
            </a:r>
            <a:r>
              <a:rPr b="1" dirty="0" lang="en-US" err="1"/>
              <a:t>setBeanId</a:t>
            </a:r>
            <a:r>
              <a:rPr b="1" dirty="0" lang="en-US"/>
              <a:t>(String </a:t>
            </a:r>
            <a:r>
              <a:rPr b="1" dirty="0" lang="en-US" err="1"/>
              <a:t>beanId</a:t>
            </a:r>
            <a:r>
              <a:rPr b="1" dirty="0" lang="en-US"/>
              <a:t>) {</a:t>
            </a:r>
          </a:p>
          <a:p>
            <a:r>
              <a:rPr b="1" dirty="0" lang="en-US" err="1"/>
              <a:t>this.beanId</a:t>
            </a:r>
            <a:r>
              <a:rPr b="1" dirty="0" lang="en-US"/>
              <a:t> = </a:t>
            </a:r>
            <a:r>
              <a:rPr b="1" dirty="0" lang="en-US" err="1"/>
              <a:t>beanId</a:t>
            </a:r>
            <a:r>
              <a:rPr b="1" dirty="0" lang="en-US"/>
              <a:t>;</a:t>
            </a:r>
          </a:p>
          <a:p>
            <a:r>
              <a:rPr dirty="0" lang="en-US"/>
              <a:t>}</a:t>
            </a:r>
          </a:p>
          <a:p>
            <a:r>
              <a:rPr dirty="0" lang="en-US"/>
              <a:t>}</a:t>
            </a:r>
          </a:p>
          <a:p>
            <a:endParaRPr dirty="0" lang="en-US"/>
          </a:p>
        </p:txBody>
      </p:sp>
      <p:sp>
        <p:nvSpPr>
          <p:cNvPr id="104881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8819" name="Title 1"/>
          <p:cNvSpPr>
            <a:spLocks noGrp="1"/>
          </p:cNvSpPr>
          <p:nvPr>
            <p:ph type="title"/>
          </p:nvPr>
        </p:nvSpPr>
        <p:spPr>
          <a:xfrm>
            <a:off x="457200" y="274638"/>
            <a:ext cx="8229600" cy="487362"/>
          </a:xfrm>
        </p:spPr>
        <p:txBody>
          <a:bodyPr>
            <a:normAutofit fontScale="90000"/>
          </a:bodyPr>
          <a:p>
            <a:r>
              <a:rPr dirty="0" lang="en-US" smtClean="0"/>
              <a:t>Spring 40</a:t>
            </a:r>
            <a:endParaRPr dirty="0" lang="en-US"/>
          </a:p>
        </p:txBody>
      </p:sp>
      <p:sp>
        <p:nvSpPr>
          <p:cNvPr id="1048820" name="Content Placeholder 2"/>
          <p:cNvSpPr>
            <a:spLocks noGrp="1"/>
          </p:cNvSpPr>
          <p:nvPr>
            <p:ph idx="1"/>
          </p:nvPr>
        </p:nvSpPr>
        <p:spPr>
          <a:xfrm>
            <a:off x="12510" y="848436"/>
            <a:ext cx="9131490" cy="6019800"/>
          </a:xfrm>
        </p:spPr>
        <p:txBody>
          <a:bodyPr>
            <a:normAutofit fontScale="62500" lnSpcReduction="20000"/>
          </a:bodyPr>
          <a:p>
            <a:r>
              <a:rPr b="1" dirty="0" lang="en-US" smtClean="0">
                <a:solidFill>
                  <a:srgbClr val="FF0000"/>
                </a:solidFill>
              </a:rPr>
              <a:t>P and C </a:t>
            </a:r>
            <a:r>
              <a:rPr b="1" dirty="0" lang="en-US" err="1" smtClean="0">
                <a:solidFill>
                  <a:srgbClr val="FF0000"/>
                </a:solidFill>
              </a:rPr>
              <a:t>NameSpaces</a:t>
            </a:r>
            <a:r>
              <a:rPr b="1" dirty="0" lang="en-US" smtClean="0">
                <a:solidFill>
                  <a:srgbClr val="FF0000"/>
                </a:solidFill>
              </a:rPr>
              <a:t>:</a:t>
            </a:r>
          </a:p>
          <a:p>
            <a:r>
              <a:rPr dirty="0" lang="en-US" smtClean="0"/>
              <a:t>It is the shortcut procedure to use the property and constructor attributes into the bean.</a:t>
            </a:r>
          </a:p>
          <a:p>
            <a:r>
              <a:rPr dirty="0" lang="en-US" smtClean="0"/>
              <a:t>Because there are multiple properties are available into the class, so it is too heavy to configure all the properties using property tag and constructor tag.</a:t>
            </a:r>
          </a:p>
          <a:p>
            <a:r>
              <a:rPr dirty="0" lang="en-US" smtClean="0"/>
              <a:t>To make it is simple we can use P and C </a:t>
            </a:r>
            <a:r>
              <a:rPr dirty="0" lang="en-US" err="1" smtClean="0"/>
              <a:t>nameSpaces</a:t>
            </a:r>
            <a:r>
              <a:rPr dirty="0" lang="en-US" smtClean="0"/>
              <a:t>.</a:t>
            </a:r>
          </a:p>
          <a:p>
            <a:r>
              <a:rPr dirty="0" lang="en-US" smtClean="0"/>
              <a:t>For example </a:t>
            </a:r>
          </a:p>
          <a:p>
            <a:r>
              <a:rPr dirty="0" lang="en-US">
                <a:solidFill>
                  <a:srgbClr val="FF0000"/>
                </a:solidFill>
              </a:rPr>
              <a:t>&lt;bean id=</a:t>
            </a:r>
            <a:r>
              <a:rPr dirty="0" i="1" lang="en-US">
                <a:solidFill>
                  <a:srgbClr val="FF0000"/>
                </a:solidFill>
              </a:rPr>
              <a:t>"person" class="</a:t>
            </a:r>
            <a:r>
              <a:rPr dirty="0" i="1" lang="en-US" err="1">
                <a:solidFill>
                  <a:srgbClr val="FF0000"/>
                </a:solidFill>
              </a:rPr>
              <a:t>com.pc.beans.Person</a:t>
            </a:r>
            <a:r>
              <a:rPr dirty="0" i="1" lang="en-US">
                <a:solidFill>
                  <a:srgbClr val="FF0000"/>
                </a:solidFill>
              </a:rPr>
              <a:t>" p:ssn="10" p:name="sachin" p:address-ref="address" p:details-ref="personalDetails"&gt;&lt;/bean&gt;</a:t>
            </a:r>
          </a:p>
          <a:p>
            <a:r>
              <a:rPr dirty="0" lang="en-US" smtClean="0">
                <a:solidFill>
                  <a:srgbClr val="FF0000"/>
                </a:solidFill>
              </a:rPr>
              <a:t>&lt;</a:t>
            </a:r>
            <a:r>
              <a:rPr dirty="0" lang="en-US">
                <a:solidFill>
                  <a:srgbClr val="FF0000"/>
                </a:solidFill>
              </a:rPr>
              <a:t>bean id=</a:t>
            </a:r>
            <a:r>
              <a:rPr dirty="0" i="1" lang="en-US">
                <a:solidFill>
                  <a:srgbClr val="FF0000"/>
                </a:solidFill>
              </a:rPr>
              <a:t>"</a:t>
            </a:r>
            <a:r>
              <a:rPr dirty="0" i="1" lang="en-US" err="1">
                <a:solidFill>
                  <a:srgbClr val="FF0000"/>
                </a:solidFill>
              </a:rPr>
              <a:t>personalDetails</a:t>
            </a:r>
            <a:r>
              <a:rPr dirty="0" i="1" lang="en-US">
                <a:solidFill>
                  <a:srgbClr val="FF0000"/>
                </a:solidFill>
              </a:rPr>
              <a:t>" class="</a:t>
            </a:r>
            <a:r>
              <a:rPr dirty="0" i="1" lang="en-US" err="1">
                <a:solidFill>
                  <a:srgbClr val="FF0000"/>
                </a:solidFill>
              </a:rPr>
              <a:t>com.pc.beans.PersonalDetails</a:t>
            </a:r>
            <a:r>
              <a:rPr dirty="0" i="1" lang="en-US">
                <a:solidFill>
                  <a:srgbClr val="FF0000"/>
                </a:solidFill>
              </a:rPr>
              <a:t>" c:mobNo="+91-8125060647" c:qualification="MCA" c:experience="5 years"&gt;&lt;/bean</a:t>
            </a:r>
            <a:r>
              <a:rPr dirty="0" i="1" lang="en-US" smtClean="0">
                <a:solidFill>
                  <a:srgbClr val="FF0000"/>
                </a:solidFill>
              </a:rPr>
              <a:t>&gt;</a:t>
            </a:r>
          </a:p>
          <a:p>
            <a:endParaRPr dirty="0" i="1" lang="en-US">
              <a:solidFill>
                <a:srgbClr val="FF0000"/>
              </a:solidFill>
            </a:endParaRPr>
          </a:p>
          <a:p>
            <a:r>
              <a:rPr dirty="0" i="1" lang="en-US" smtClean="0"/>
              <a:t>while taking spring bean configuration file add two additional beans information.</a:t>
            </a:r>
          </a:p>
          <a:p>
            <a:r>
              <a:rPr dirty="0" lang="en-US" err="1">
                <a:solidFill>
                  <a:srgbClr val="002060"/>
                </a:solidFill>
              </a:rPr>
              <a:t>xmlns:c</a:t>
            </a:r>
            <a:r>
              <a:rPr dirty="0" lang="en-US">
                <a:solidFill>
                  <a:srgbClr val="002060"/>
                </a:solidFill>
              </a:rPr>
              <a:t>=</a:t>
            </a:r>
            <a:r>
              <a:rPr dirty="0" i="1" lang="en-US">
                <a:solidFill>
                  <a:srgbClr val="002060"/>
                </a:solidFill>
              </a:rPr>
              <a:t>"http://www.springframework.org/schema/c"</a:t>
            </a:r>
          </a:p>
          <a:p>
            <a:r>
              <a:rPr dirty="0" lang="en-US" err="1">
                <a:solidFill>
                  <a:srgbClr val="002060"/>
                </a:solidFill>
              </a:rPr>
              <a:t>xmlns:p</a:t>
            </a:r>
            <a:r>
              <a:rPr dirty="0" lang="en-US">
                <a:solidFill>
                  <a:srgbClr val="002060"/>
                </a:solidFill>
              </a:rPr>
              <a:t>=</a:t>
            </a:r>
            <a:r>
              <a:rPr dirty="0" i="1" lang="en-US">
                <a:solidFill>
                  <a:srgbClr val="002060"/>
                </a:solidFill>
              </a:rPr>
              <a:t>"http://www.springframework.org/schema/p"</a:t>
            </a:r>
          </a:p>
          <a:p>
            <a:pPr indent="0" marL="0">
              <a:buNone/>
            </a:pPr>
            <a:r>
              <a:rPr dirty="0" lang="en-US" smtClean="0">
                <a:solidFill>
                  <a:srgbClr val="002060"/>
                </a:solidFill>
              </a:rPr>
              <a:t> </a:t>
            </a:r>
            <a:endParaRPr dirty="0" lang="en-US">
              <a:solidFill>
                <a:srgbClr val="002060"/>
              </a:solidFill>
            </a:endParaRPr>
          </a:p>
        </p:txBody>
      </p:sp>
      <p:sp>
        <p:nvSpPr>
          <p:cNvPr id="1048821"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8822" name="Title 1"/>
          <p:cNvSpPr>
            <a:spLocks noGrp="1"/>
          </p:cNvSpPr>
          <p:nvPr>
            <p:ph type="title"/>
          </p:nvPr>
        </p:nvSpPr>
        <p:spPr>
          <a:xfrm>
            <a:off x="457200" y="274638"/>
            <a:ext cx="8229600" cy="411162"/>
          </a:xfrm>
        </p:spPr>
        <p:txBody>
          <a:bodyPr>
            <a:normAutofit fontScale="90000"/>
          </a:bodyPr>
          <a:p>
            <a:r>
              <a:rPr dirty="0" lang="en-US" smtClean="0"/>
              <a:t>Spring 41,42,43,44</a:t>
            </a:r>
            <a:endParaRPr dirty="0" lang="en-US"/>
          </a:p>
        </p:txBody>
      </p:sp>
      <p:sp>
        <p:nvSpPr>
          <p:cNvPr id="1048823" name="Content Placeholder 2"/>
          <p:cNvSpPr>
            <a:spLocks noGrp="1"/>
          </p:cNvSpPr>
          <p:nvPr>
            <p:ph idx="1"/>
          </p:nvPr>
        </p:nvSpPr>
        <p:spPr>
          <a:xfrm>
            <a:off x="0" y="914400"/>
            <a:ext cx="9144000" cy="5943600"/>
          </a:xfrm>
        </p:spPr>
        <p:txBody>
          <a:bodyPr>
            <a:normAutofit fontScale="85000" lnSpcReduction="20000"/>
          </a:bodyPr>
          <a:p>
            <a:r>
              <a:rPr dirty="0" lang="en-US" smtClean="0">
                <a:solidFill>
                  <a:srgbClr val="FF0000"/>
                </a:solidFill>
              </a:rPr>
              <a:t>Bean Scope:</a:t>
            </a:r>
          </a:p>
          <a:p>
            <a:r>
              <a:rPr dirty="0" lang="en-US" smtClean="0">
                <a:solidFill>
                  <a:srgbClr val="FF0000"/>
                </a:solidFill>
              </a:rPr>
              <a:t>Singleton Design pattern:</a:t>
            </a:r>
          </a:p>
          <a:p>
            <a:pPr indent="0" marL="0">
              <a:buNone/>
            </a:pPr>
            <a:r>
              <a:rPr dirty="0" lang="en-US" smtClean="0"/>
              <a:t>A class is going to allow you to create only one object of a class called as singleton class.</a:t>
            </a:r>
          </a:p>
          <a:p>
            <a:r>
              <a:rPr dirty="0" lang="en-US" smtClean="0"/>
              <a:t>There are several reasons available, why we are creating singleton class.</a:t>
            </a:r>
          </a:p>
          <a:p>
            <a:r>
              <a:rPr dirty="0" lang="en-US" smtClean="0"/>
              <a:t>In some cases a object or a configuration will be common to whole application.</a:t>
            </a:r>
          </a:p>
          <a:p>
            <a:r>
              <a:rPr dirty="0" lang="en-US" smtClean="0"/>
              <a:t>If every one going to create the object of common thing then is it duplicating among the application, and we are wasting JVM memory.</a:t>
            </a:r>
          </a:p>
          <a:p>
            <a:r>
              <a:rPr dirty="0" lang="en-US" smtClean="0"/>
              <a:t>If there is common requirement then create a singleton class which going to share same object through out the application.</a:t>
            </a:r>
          </a:p>
          <a:p>
            <a:r>
              <a:rPr dirty="0" lang="en-US" smtClean="0"/>
              <a:t>Let see the example of how to create singleton class.</a:t>
            </a:r>
            <a:endParaRPr dirty="0" lang="en-US"/>
          </a:p>
        </p:txBody>
      </p:sp>
      <p:sp>
        <p:nvSpPr>
          <p:cNvPr id="1048824"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8825" name="Content Placeholder 2"/>
          <p:cNvSpPr>
            <a:spLocks noGrp="1"/>
          </p:cNvSpPr>
          <p:nvPr>
            <p:ph idx="1"/>
          </p:nvPr>
        </p:nvSpPr>
        <p:spPr>
          <a:xfrm>
            <a:off x="0" y="0"/>
            <a:ext cx="9144000" cy="6858000"/>
          </a:xfrm>
        </p:spPr>
        <p:txBody>
          <a:bodyPr>
            <a:normAutofit fontScale="85000" lnSpcReduction="20000"/>
          </a:bodyPr>
          <a:p>
            <a:pPr indent="0" marL="0">
              <a:buNone/>
            </a:pPr>
            <a:r>
              <a:rPr dirty="0" lang="en-US" smtClean="0">
                <a:solidFill>
                  <a:srgbClr val="FF0000"/>
                </a:solidFill>
              </a:rPr>
              <a:t>Singleton design pattern </a:t>
            </a:r>
          </a:p>
          <a:p>
            <a:pPr indent="0" marL="0">
              <a:buNone/>
            </a:pPr>
            <a:r>
              <a:rPr dirty="0" lang="en-US" smtClean="0"/>
              <a:t>Class </a:t>
            </a:r>
            <a:r>
              <a:rPr dirty="0" lang="en-US" err="1" smtClean="0"/>
              <a:t>DateUtil</a:t>
            </a:r>
            <a:r>
              <a:rPr dirty="0" lang="en-US" smtClean="0"/>
              <a:t> implements </a:t>
            </a:r>
            <a:r>
              <a:rPr dirty="0" lang="en-US" err="1" smtClean="0">
                <a:solidFill>
                  <a:srgbClr val="002060"/>
                </a:solidFill>
              </a:rPr>
              <a:t>Cloneable</a:t>
            </a:r>
            <a:r>
              <a:rPr dirty="0" lang="en-US" smtClean="0"/>
              <a:t>{</a:t>
            </a:r>
          </a:p>
          <a:p>
            <a:pPr indent="0" marL="0">
              <a:buNone/>
            </a:pPr>
            <a:r>
              <a:rPr dirty="0" lang="en-US"/>
              <a:t>	</a:t>
            </a:r>
            <a:r>
              <a:rPr dirty="0" lang="en-US" smtClean="0"/>
              <a:t>private static </a:t>
            </a:r>
            <a:r>
              <a:rPr dirty="0" lang="en-US" err="1" smtClean="0"/>
              <a:t>DateUtil</a:t>
            </a:r>
            <a:r>
              <a:rPr dirty="0" lang="en-US" smtClean="0"/>
              <a:t> </a:t>
            </a:r>
            <a:r>
              <a:rPr dirty="0" lang="en-US" err="1" smtClean="0"/>
              <a:t>dateUtil</a:t>
            </a:r>
            <a:r>
              <a:rPr dirty="0" lang="en-US" smtClean="0"/>
              <a:t>;</a:t>
            </a:r>
          </a:p>
          <a:p>
            <a:pPr indent="0" marL="0">
              <a:buNone/>
            </a:pPr>
            <a:r>
              <a:rPr dirty="0" lang="en-US"/>
              <a:t>	</a:t>
            </a:r>
            <a:r>
              <a:rPr dirty="0" lang="en-US" smtClean="0">
                <a:solidFill>
                  <a:srgbClr val="FF0000"/>
                </a:solidFill>
              </a:rPr>
              <a:t>private </a:t>
            </a:r>
            <a:r>
              <a:rPr dirty="0" lang="en-US" err="1" smtClean="0">
                <a:solidFill>
                  <a:srgbClr val="FF0000"/>
                </a:solidFill>
              </a:rPr>
              <a:t>DateUtil</a:t>
            </a:r>
            <a:r>
              <a:rPr dirty="0" lang="en-US" smtClean="0">
                <a:solidFill>
                  <a:srgbClr val="FF0000"/>
                </a:solidFill>
              </a:rPr>
              <a:t>(){}</a:t>
            </a:r>
          </a:p>
          <a:p>
            <a:pPr indent="0" marL="0">
              <a:buNone/>
            </a:pPr>
            <a:r>
              <a:rPr dirty="0" lang="en-US"/>
              <a:t>	</a:t>
            </a:r>
            <a:r>
              <a:rPr dirty="0" lang="en-US" smtClean="0"/>
              <a:t>public </a:t>
            </a:r>
            <a:r>
              <a:rPr dirty="0" lang="en-US" smtClean="0">
                <a:solidFill>
                  <a:srgbClr val="FF0000"/>
                </a:solidFill>
              </a:rPr>
              <a:t>static</a:t>
            </a:r>
            <a:r>
              <a:rPr dirty="0" lang="en-US" smtClean="0"/>
              <a:t> </a:t>
            </a:r>
            <a:r>
              <a:rPr dirty="0" lang="en-US" err="1" smtClean="0"/>
              <a:t>DateUtil</a:t>
            </a:r>
            <a:r>
              <a:rPr dirty="0" lang="en-US" smtClean="0"/>
              <a:t> </a:t>
            </a:r>
            <a:r>
              <a:rPr dirty="0" lang="en-US" err="1" smtClean="0">
                <a:solidFill>
                  <a:srgbClr val="FF0000"/>
                </a:solidFill>
              </a:rPr>
              <a:t>getInstance</a:t>
            </a:r>
            <a:r>
              <a:rPr dirty="0" lang="en-US" smtClean="0"/>
              <a:t>(){</a:t>
            </a:r>
          </a:p>
          <a:p>
            <a:pPr indent="0" marL="0">
              <a:buNone/>
            </a:pPr>
            <a:r>
              <a:rPr dirty="0" lang="en-US"/>
              <a:t>	 </a:t>
            </a:r>
            <a:r>
              <a:rPr dirty="0" lang="en-US" smtClean="0"/>
              <a:t> if(</a:t>
            </a:r>
            <a:r>
              <a:rPr dirty="0" lang="en-US" err="1"/>
              <a:t>d</a:t>
            </a:r>
            <a:r>
              <a:rPr dirty="0" lang="en-US" err="1" smtClean="0"/>
              <a:t>ateUtil</a:t>
            </a:r>
            <a:r>
              <a:rPr dirty="0" lang="en-US" smtClean="0"/>
              <a:t>==null){</a:t>
            </a:r>
          </a:p>
          <a:p>
            <a:pPr indent="0" marL="0">
              <a:buNone/>
            </a:pPr>
            <a:r>
              <a:rPr dirty="0" lang="en-US"/>
              <a:t>	 </a:t>
            </a:r>
            <a:r>
              <a:rPr dirty="0" lang="en-US" smtClean="0"/>
              <a:t>    </a:t>
            </a:r>
            <a:r>
              <a:rPr dirty="0" lang="en-US" err="1" smtClean="0"/>
              <a:t>DateUtil</a:t>
            </a:r>
            <a:r>
              <a:rPr dirty="0" lang="en-US" smtClean="0"/>
              <a:t> </a:t>
            </a:r>
            <a:r>
              <a:rPr dirty="0" lang="en-US" err="1" smtClean="0"/>
              <a:t>dateUtil</a:t>
            </a:r>
            <a:r>
              <a:rPr dirty="0" lang="en-US" smtClean="0"/>
              <a:t> = new </a:t>
            </a:r>
            <a:r>
              <a:rPr dirty="0" lang="en-US" err="1" smtClean="0"/>
              <a:t>DateUtil</a:t>
            </a:r>
            <a:r>
              <a:rPr dirty="0" lang="en-US" smtClean="0"/>
              <a:t>();</a:t>
            </a:r>
          </a:p>
          <a:p>
            <a:pPr indent="0" marL="0">
              <a:buNone/>
            </a:pPr>
            <a:r>
              <a:rPr dirty="0" lang="en-US"/>
              <a:t>	</a:t>
            </a:r>
            <a:r>
              <a:rPr dirty="0" lang="en-US" smtClean="0"/>
              <a:t>    }	</a:t>
            </a:r>
          </a:p>
          <a:p>
            <a:pPr indent="0" marL="0">
              <a:buNone/>
            </a:pPr>
            <a:r>
              <a:rPr dirty="0" lang="en-US"/>
              <a:t>	</a:t>
            </a:r>
            <a:r>
              <a:rPr dirty="0" lang="en-US" smtClean="0"/>
              <a:t>	return </a:t>
            </a:r>
            <a:r>
              <a:rPr dirty="0" lang="en-US" err="1" smtClean="0">
                <a:solidFill>
                  <a:srgbClr val="FF0000"/>
                </a:solidFill>
              </a:rPr>
              <a:t>dateUtil</a:t>
            </a:r>
            <a:r>
              <a:rPr dirty="0" lang="en-US" smtClean="0">
                <a:solidFill>
                  <a:srgbClr val="FF0000"/>
                </a:solidFill>
              </a:rPr>
              <a:t>;</a:t>
            </a:r>
          </a:p>
          <a:p>
            <a:pPr indent="0" marL="0">
              <a:buNone/>
            </a:pPr>
            <a:r>
              <a:rPr dirty="0" lang="en-US"/>
              <a:t>	</a:t>
            </a:r>
            <a:r>
              <a:rPr dirty="0" lang="en-US" smtClean="0"/>
              <a:t>}</a:t>
            </a:r>
          </a:p>
          <a:p>
            <a:pPr indent="0" marL="0">
              <a:buNone/>
            </a:pPr>
            <a:r>
              <a:rPr dirty="0" lang="en-US" smtClean="0">
                <a:solidFill>
                  <a:srgbClr val="002060"/>
                </a:solidFill>
              </a:rPr>
              <a:t>	public Object clone()throws </a:t>
            </a:r>
            <a:r>
              <a:rPr dirty="0" lang="en-US" err="1" smtClean="0">
                <a:solidFill>
                  <a:srgbClr val="002060"/>
                </a:solidFill>
              </a:rPr>
              <a:t>CloneNotSupportedExcetion</a:t>
            </a:r>
            <a:r>
              <a:rPr dirty="0" lang="en-US" smtClean="0">
                <a:solidFill>
                  <a:srgbClr val="002060"/>
                </a:solidFill>
              </a:rPr>
              <a:t>{</a:t>
            </a:r>
          </a:p>
          <a:p>
            <a:pPr indent="0" marL="0">
              <a:buNone/>
            </a:pPr>
            <a:r>
              <a:rPr dirty="0" lang="en-US" smtClean="0">
                <a:solidFill>
                  <a:srgbClr val="002060"/>
                </a:solidFill>
              </a:rPr>
              <a:t>	throws new </a:t>
            </a:r>
            <a:r>
              <a:rPr dirty="0" lang="en-US" err="1" smtClean="0">
                <a:solidFill>
                  <a:srgbClr val="002060"/>
                </a:solidFill>
              </a:rPr>
              <a:t>CloneNotSupportedException</a:t>
            </a:r>
            <a:r>
              <a:rPr dirty="0" lang="en-US" smtClean="0">
                <a:solidFill>
                  <a:srgbClr val="002060"/>
                </a:solidFill>
              </a:rPr>
              <a:t>();</a:t>
            </a:r>
            <a:r>
              <a:rPr dirty="0" lang="en-US" smtClean="0"/>
              <a:t>	</a:t>
            </a:r>
          </a:p>
          <a:p>
            <a:pPr indent="0" marL="0">
              <a:buNone/>
            </a:pPr>
            <a:r>
              <a:rPr dirty="0" lang="en-US" smtClean="0"/>
              <a:t>}</a:t>
            </a:r>
          </a:p>
          <a:p>
            <a:pPr indent="0" marL="0">
              <a:buNone/>
            </a:pPr>
            <a:r>
              <a:rPr dirty="0" lang="en-US" smtClean="0"/>
              <a:t>While we are dealing with normal application we can use such kind of singleton design pattern.</a:t>
            </a:r>
          </a:p>
          <a:p>
            <a:pPr indent="0" marL="0">
              <a:buNone/>
            </a:pPr>
            <a:r>
              <a:rPr dirty="0" lang="en-US" smtClean="0"/>
              <a:t>There are lot more thing available to discuss about singleton design pattern.</a:t>
            </a:r>
          </a:p>
          <a:p>
            <a:pPr indent="0" marL="0">
              <a:buNone/>
            </a:pPr>
            <a:endParaRPr dirty="0" lang="en-US" smtClean="0"/>
          </a:p>
        </p:txBody>
      </p:sp>
      <p:sp>
        <p:nvSpPr>
          <p:cNvPr id="104882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626" name="Content Placeholder 2"/>
          <p:cNvSpPr>
            <a:spLocks noGrp="1"/>
          </p:cNvSpPr>
          <p:nvPr>
            <p:ph idx="1"/>
          </p:nvPr>
        </p:nvSpPr>
        <p:spPr>
          <a:xfrm>
            <a:off x="457200" y="152400"/>
            <a:ext cx="8229600" cy="5973763"/>
          </a:xfrm>
        </p:spPr>
        <p:txBody>
          <a:bodyPr>
            <a:normAutofit fontScale="62500" lnSpcReduction="20000"/>
          </a:bodyPr>
          <a:p>
            <a:r>
              <a:rPr dirty="0" lang="en-US" smtClean="0">
                <a:solidFill>
                  <a:srgbClr val="FF0000"/>
                </a:solidFill>
              </a:rPr>
              <a:t>Why spring Framework so much popular in the market?</a:t>
            </a:r>
          </a:p>
          <a:p>
            <a:r>
              <a:rPr dirty="0" lang="en-US">
                <a:solidFill>
                  <a:srgbClr val="FF0000"/>
                </a:solidFill>
              </a:rPr>
              <a:t> </a:t>
            </a:r>
            <a:r>
              <a:rPr dirty="0" lang="en-US" smtClean="0"/>
              <a:t>There are so many reason but the most popular and most strong and unique features are </a:t>
            </a:r>
          </a:p>
          <a:p>
            <a:r>
              <a:rPr dirty="0" lang="en-US" smtClean="0"/>
              <a:t>1. versatile application development. </a:t>
            </a:r>
          </a:p>
          <a:p>
            <a:r>
              <a:rPr dirty="0" lang="en-US" smtClean="0"/>
              <a:t>2. Non-invasiveness app development.</a:t>
            </a:r>
          </a:p>
          <a:p>
            <a:r>
              <a:rPr dirty="0" sz="4000" lang="en-US" u="sng" smtClean="0">
                <a:solidFill>
                  <a:srgbClr val="FF0000"/>
                </a:solidFill>
              </a:rPr>
              <a:t>Versatile:</a:t>
            </a:r>
          </a:p>
          <a:p>
            <a:r>
              <a:rPr dirty="0" lang="en-US" smtClean="0"/>
              <a:t>The word versatile make you to understand.</a:t>
            </a:r>
          </a:p>
          <a:p>
            <a:r>
              <a:rPr dirty="0" lang="en-US" smtClean="0"/>
              <a:t>Versatile means Flexible.</a:t>
            </a:r>
          </a:p>
          <a:p>
            <a:r>
              <a:rPr dirty="0" lang="en-US" smtClean="0"/>
              <a:t>Let’s take an ex.</a:t>
            </a:r>
          </a:p>
          <a:p>
            <a:r>
              <a:rPr dirty="0" lang="en-US" smtClean="0"/>
              <a:t>If a org. developing a app using struts there are so many drawbacks available in the struts. its not a complete Framework to develop an app. It doesn’t have business layer and persistency layer to develop a complete project.</a:t>
            </a:r>
          </a:p>
          <a:p>
            <a:r>
              <a:rPr dirty="0" lang="en-US" smtClean="0"/>
              <a:t>SF provide a feature called versatile  which easily integrate any application without rewriting a code in it. </a:t>
            </a:r>
          </a:p>
          <a:p>
            <a:r>
              <a:rPr dirty="0" lang="en-US" smtClean="0"/>
              <a:t>We can easily integrate an application at any part of an application without any change in the existing project, that is the greatness of SF.</a:t>
            </a:r>
          </a:p>
          <a:p>
            <a:r>
              <a:rPr dirty="0" lang="en-US" smtClean="0"/>
              <a:t>We can integrate any technology with the SF. It’s too flexible ….</a:t>
            </a:r>
          </a:p>
          <a:p>
            <a:endParaRPr dirty="0" lang="en-US"/>
          </a:p>
        </p:txBody>
      </p:sp>
      <p:sp>
        <p:nvSpPr>
          <p:cNvPr id="1048627"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8827" name="Content Placeholder 2"/>
          <p:cNvSpPr>
            <a:spLocks noGrp="1"/>
          </p:cNvSpPr>
          <p:nvPr>
            <p:ph idx="1"/>
          </p:nvPr>
        </p:nvSpPr>
        <p:spPr>
          <a:xfrm>
            <a:off x="0" y="0"/>
            <a:ext cx="9144000" cy="6858000"/>
          </a:xfrm>
        </p:spPr>
        <p:txBody>
          <a:bodyPr>
            <a:normAutofit fontScale="77500" lnSpcReduction="20000"/>
          </a:bodyPr>
          <a:p>
            <a:r>
              <a:rPr dirty="0" lang="en-US" smtClean="0"/>
              <a:t>Why constructor must be private ?</a:t>
            </a:r>
          </a:p>
          <a:p>
            <a:r>
              <a:rPr dirty="0" lang="en-US" smtClean="0"/>
              <a:t>Why we should implements from </a:t>
            </a:r>
            <a:r>
              <a:rPr dirty="0" lang="en-US" err="1" smtClean="0"/>
              <a:t>Cloneable</a:t>
            </a:r>
            <a:r>
              <a:rPr dirty="0" lang="en-US" smtClean="0"/>
              <a:t> interface?</a:t>
            </a:r>
          </a:p>
          <a:p>
            <a:r>
              <a:rPr dirty="0" lang="en-US" smtClean="0"/>
              <a:t>Is it create only one object into the JVM or not ?</a:t>
            </a:r>
          </a:p>
          <a:p>
            <a:r>
              <a:rPr dirty="0" lang="en-US" smtClean="0"/>
              <a:t>Again there are several thing available which talks about singleton class.</a:t>
            </a:r>
          </a:p>
          <a:p>
            <a:r>
              <a:rPr dirty="0" lang="en-US" smtClean="0"/>
              <a:t>First of all </a:t>
            </a:r>
            <a:r>
              <a:rPr dirty="0" lang="en-US" smtClean="0">
                <a:solidFill>
                  <a:srgbClr val="C00000"/>
                </a:solidFill>
              </a:rPr>
              <a:t>why constructor should be private</a:t>
            </a:r>
            <a:r>
              <a:rPr dirty="0" lang="en-US" smtClean="0"/>
              <a:t>, </a:t>
            </a:r>
            <a:r>
              <a:rPr dirty="0" lang="en-US" err="1" smtClean="0"/>
              <a:t>B’z</a:t>
            </a:r>
            <a:r>
              <a:rPr dirty="0" lang="en-US" smtClean="0"/>
              <a:t> we are restricting other classes to creating the object of a class. To create a object default constructor is mandatory if we made as private then other people unable to create the object of the class.</a:t>
            </a:r>
          </a:p>
          <a:p>
            <a:r>
              <a:rPr dirty="0" lang="en-US" smtClean="0"/>
              <a:t>Second one is </a:t>
            </a:r>
            <a:r>
              <a:rPr dirty="0" lang="en-US" smtClean="0">
                <a:solidFill>
                  <a:srgbClr val="C00000"/>
                </a:solidFill>
              </a:rPr>
              <a:t>why should we implements </a:t>
            </a:r>
            <a:r>
              <a:rPr dirty="0" lang="en-US" err="1" smtClean="0">
                <a:solidFill>
                  <a:srgbClr val="C00000"/>
                </a:solidFill>
              </a:rPr>
              <a:t>Cloneable</a:t>
            </a:r>
            <a:r>
              <a:rPr dirty="0" lang="en-US" smtClean="0">
                <a:solidFill>
                  <a:srgbClr val="C00000"/>
                </a:solidFill>
              </a:rPr>
              <a:t> interface</a:t>
            </a:r>
            <a:r>
              <a:rPr dirty="0" lang="en-US" smtClean="0"/>
              <a:t> ,Actually </a:t>
            </a:r>
            <a:r>
              <a:rPr dirty="0" lang="en-US" err="1" smtClean="0"/>
              <a:t>Cloneable</a:t>
            </a:r>
            <a:r>
              <a:rPr dirty="0" lang="en-US" smtClean="0"/>
              <a:t> is in object class and it’s return type is protected, even we can not implements also no one can clone our class, but in singleton class there is specific reason is available to implements the </a:t>
            </a:r>
            <a:r>
              <a:rPr dirty="0" lang="en-US" err="1" smtClean="0"/>
              <a:t>Cloneable</a:t>
            </a:r>
            <a:r>
              <a:rPr dirty="0" lang="en-US" smtClean="0"/>
              <a:t> interface.</a:t>
            </a:r>
          </a:p>
          <a:p>
            <a:r>
              <a:rPr dirty="0" lang="en-US" smtClean="0"/>
              <a:t>Actually my class is not using </a:t>
            </a:r>
            <a:r>
              <a:rPr dirty="0" lang="en-US" err="1" smtClean="0"/>
              <a:t>cloneable</a:t>
            </a:r>
            <a:r>
              <a:rPr dirty="0" lang="en-US" smtClean="0"/>
              <a:t> interface but in feature there is requirement every class has to provide security to there own classes by extending Authentication class, and here if Authentication class is implements from the </a:t>
            </a:r>
            <a:r>
              <a:rPr dirty="0" lang="en-US" err="1" smtClean="0"/>
              <a:t>Cloneable</a:t>
            </a:r>
            <a:r>
              <a:rPr dirty="0" lang="en-US" smtClean="0"/>
              <a:t> interface then  my singleton class became </a:t>
            </a:r>
            <a:r>
              <a:rPr dirty="0" lang="en-US" err="1" smtClean="0"/>
              <a:t>cloneable</a:t>
            </a:r>
            <a:r>
              <a:rPr dirty="0" lang="en-US" smtClean="0"/>
              <a:t>. To avoid such kinds of situation </a:t>
            </a:r>
            <a:r>
              <a:rPr dirty="0" lang="en-US" err="1" smtClean="0"/>
              <a:t>cloneable</a:t>
            </a:r>
            <a:r>
              <a:rPr dirty="0" lang="en-US" smtClean="0"/>
              <a:t> interface implements.</a:t>
            </a:r>
          </a:p>
          <a:p>
            <a:endParaRPr dirty="0" lang="en-US" smtClean="0"/>
          </a:p>
          <a:p>
            <a:endParaRPr dirty="0" lang="en-US"/>
          </a:p>
        </p:txBody>
      </p:sp>
      <p:sp>
        <p:nvSpPr>
          <p:cNvPr id="104882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8829" name="Content Placeholder 2"/>
          <p:cNvSpPr>
            <a:spLocks noGrp="1"/>
          </p:cNvSpPr>
          <p:nvPr>
            <p:ph idx="1"/>
          </p:nvPr>
        </p:nvSpPr>
        <p:spPr>
          <a:xfrm>
            <a:off x="0" y="0"/>
            <a:ext cx="9144000" cy="6858000"/>
          </a:xfrm>
        </p:spPr>
        <p:txBody>
          <a:bodyPr>
            <a:normAutofit lnSpcReduction="10000"/>
          </a:bodyPr>
          <a:p>
            <a:r>
              <a:rPr dirty="0" lang="en-US" smtClean="0"/>
              <a:t>For Example :</a:t>
            </a:r>
            <a:endParaRPr dirty="0" lang="en-US" smtClean="0">
              <a:solidFill>
                <a:srgbClr val="FF0000"/>
              </a:solidFill>
            </a:endParaRPr>
          </a:p>
          <a:p>
            <a:pPr indent="0" marL="0">
              <a:buNone/>
            </a:pPr>
            <a:r>
              <a:rPr dirty="0" lang="en-US" smtClean="0">
                <a:solidFill>
                  <a:srgbClr val="FF0000"/>
                </a:solidFill>
              </a:rPr>
              <a:t>class	Authentication implements </a:t>
            </a:r>
            <a:r>
              <a:rPr dirty="0" lang="en-US" err="1" smtClean="0">
                <a:solidFill>
                  <a:srgbClr val="FF0000"/>
                </a:solidFill>
              </a:rPr>
              <a:t>Cloneable</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a:t>
            </a:r>
            <a:r>
              <a:rPr dirty="0" lang="en-US" err="1" smtClean="0">
                <a:solidFill>
                  <a:srgbClr val="FF0000"/>
                </a:solidFill>
              </a:rPr>
              <a:t>auth</a:t>
            </a:r>
            <a:r>
              <a:rPr dirty="0" lang="en-US" smtClean="0">
                <a:solidFill>
                  <a:srgbClr val="FF0000"/>
                </a:solidFill>
              </a:rPr>
              <a:t> logic</a:t>
            </a:r>
          </a:p>
          <a:p>
            <a:pPr indent="0" marL="0">
              <a:buNone/>
            </a:pPr>
            <a:r>
              <a:rPr dirty="0" lang="en-US" smtClean="0">
                <a:solidFill>
                  <a:srgbClr val="FF0000"/>
                </a:solidFill>
              </a:rPr>
              <a:t>}</a:t>
            </a:r>
          </a:p>
          <a:p>
            <a:pPr indent="0" marL="0">
              <a:buNone/>
            </a:pPr>
            <a:r>
              <a:rPr dirty="0" lang="en-US" smtClean="0">
                <a:solidFill>
                  <a:srgbClr val="FF0000"/>
                </a:solidFill>
              </a:rPr>
              <a:t>Class </a:t>
            </a:r>
            <a:r>
              <a:rPr dirty="0" lang="en-US" err="1" smtClean="0">
                <a:solidFill>
                  <a:srgbClr val="FF0000"/>
                </a:solidFill>
              </a:rPr>
              <a:t>DateUtil</a:t>
            </a:r>
            <a:r>
              <a:rPr dirty="0" lang="en-US" smtClean="0">
                <a:solidFill>
                  <a:srgbClr val="FF0000"/>
                </a:solidFill>
              </a:rPr>
              <a:t> extends Authentication{</a:t>
            </a:r>
          </a:p>
          <a:p>
            <a:pPr indent="0" marL="0">
              <a:buNone/>
            </a:pPr>
            <a:r>
              <a:rPr dirty="0" lang="en-US" smtClean="0">
                <a:solidFill>
                  <a:srgbClr val="FF0000"/>
                </a:solidFill>
              </a:rPr>
              <a:t>	//to avoid such situation we have to implements </a:t>
            </a:r>
            <a:r>
              <a:rPr dirty="0" lang="en-US" err="1" smtClean="0">
                <a:solidFill>
                  <a:srgbClr val="FF0000"/>
                </a:solidFill>
              </a:rPr>
              <a:t>cloneable</a:t>
            </a:r>
            <a:r>
              <a:rPr dirty="0" lang="en-US" smtClean="0">
                <a:solidFill>
                  <a:srgbClr val="FF0000"/>
                </a:solidFill>
              </a:rPr>
              <a:t> interface </a:t>
            </a:r>
            <a:br>
              <a:rPr dirty="0" lang="en-US" smtClean="0">
                <a:solidFill>
                  <a:srgbClr val="FF0000"/>
                </a:solidFill>
              </a:rPr>
            </a:br>
            <a:r>
              <a:rPr dirty="0" lang="en-US" smtClean="0">
                <a:solidFill>
                  <a:srgbClr val="FF0000"/>
                </a:solidFill>
              </a:rPr>
              <a:t>}</a:t>
            </a:r>
          </a:p>
          <a:p>
            <a:pPr indent="0" marL="0">
              <a:buNone/>
            </a:pPr>
            <a:r>
              <a:rPr dirty="0" lang="en-US" smtClean="0">
                <a:solidFill>
                  <a:srgbClr val="FF0000"/>
                </a:solidFill>
              </a:rPr>
              <a:t>Class </a:t>
            </a:r>
            <a:r>
              <a:rPr dirty="0" lang="en-US" err="1" smtClean="0">
                <a:solidFill>
                  <a:srgbClr val="FF0000"/>
                </a:solidFill>
              </a:rPr>
              <a:t>DateUtil</a:t>
            </a:r>
            <a:r>
              <a:rPr dirty="0" lang="en-US" smtClean="0">
                <a:solidFill>
                  <a:srgbClr val="FF0000"/>
                </a:solidFill>
              </a:rPr>
              <a:t> extends Authentication </a:t>
            </a:r>
            <a:r>
              <a:rPr dirty="0" lang="en-US" err="1" smtClean="0">
                <a:solidFill>
                  <a:srgbClr val="FF0000"/>
                </a:solidFill>
              </a:rPr>
              <a:t>impl</a:t>
            </a:r>
            <a:r>
              <a:rPr dirty="0" lang="en-US" smtClean="0">
                <a:solidFill>
                  <a:srgbClr val="FF0000"/>
                </a:solidFill>
              </a:rPr>
              <a:t> </a:t>
            </a:r>
            <a:r>
              <a:rPr dirty="0" lang="en-US" err="1" smtClean="0">
                <a:solidFill>
                  <a:srgbClr val="FF0000"/>
                </a:solidFill>
              </a:rPr>
              <a:t>Cloneable</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public Object clone()throws </a:t>
            </a:r>
            <a:r>
              <a:rPr dirty="0" lang="en-US" err="1" smtClean="0">
                <a:solidFill>
                  <a:srgbClr val="FF0000"/>
                </a:solidFill>
              </a:rPr>
              <a:t>CloneNotSuppotedException</a:t>
            </a:r>
            <a:r>
              <a:rPr dirty="0" lang="en-US" smtClean="0">
                <a:solidFill>
                  <a:srgbClr val="FF0000"/>
                </a:solidFill>
              </a:rPr>
              <a:t>{</a:t>
            </a:r>
          </a:p>
          <a:p>
            <a:pPr indent="0" marL="0">
              <a:buNone/>
            </a:pPr>
            <a:r>
              <a:rPr dirty="0" lang="en-US">
                <a:solidFill>
                  <a:srgbClr val="FF0000"/>
                </a:solidFill>
              </a:rPr>
              <a:t>	</a:t>
            </a:r>
            <a:r>
              <a:rPr dirty="0" lang="en-US" smtClean="0">
                <a:solidFill>
                  <a:srgbClr val="FF0000"/>
                </a:solidFill>
              </a:rPr>
              <a:t>throw new </a:t>
            </a:r>
            <a:r>
              <a:rPr dirty="0" lang="en-US" err="1" smtClean="0">
                <a:solidFill>
                  <a:srgbClr val="FF0000"/>
                </a:solidFill>
              </a:rPr>
              <a:t>CloneNotSuppotedException</a:t>
            </a:r>
            <a:r>
              <a:rPr dirty="0" lang="en-US" smtClean="0">
                <a:solidFill>
                  <a:srgbClr val="FF0000"/>
                </a:solidFill>
              </a:rPr>
              <a:t>()</a:t>
            </a:r>
          </a:p>
          <a:p>
            <a:pPr indent="0" marL="0">
              <a:buNone/>
            </a:pPr>
            <a:r>
              <a:rPr dirty="0" lang="en-US" smtClean="0">
                <a:solidFill>
                  <a:srgbClr val="FF0000"/>
                </a:solidFill>
              </a:rPr>
              <a:t>}</a:t>
            </a:r>
          </a:p>
          <a:p>
            <a:pPr indent="0" marL="0">
              <a:buNone/>
            </a:pPr>
            <a:endParaRPr dirty="0" lang="en-US" smtClean="0"/>
          </a:p>
        </p:txBody>
      </p:sp>
      <p:sp>
        <p:nvSpPr>
          <p:cNvPr id="1048830"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8831" name="Content Placeholder 2"/>
          <p:cNvSpPr>
            <a:spLocks noGrp="1"/>
          </p:cNvSpPr>
          <p:nvPr>
            <p:ph idx="1"/>
          </p:nvPr>
        </p:nvSpPr>
        <p:spPr>
          <a:xfrm>
            <a:off x="0" y="0"/>
            <a:ext cx="9144000" cy="6858000"/>
          </a:xfrm>
        </p:spPr>
        <p:txBody>
          <a:bodyPr>
            <a:normAutofit fontScale="55000" lnSpcReduction="20000"/>
          </a:bodyPr>
          <a:p>
            <a:pPr indent="0" marL="0">
              <a:buNone/>
            </a:pPr>
            <a:r>
              <a:rPr dirty="0" lang="en-US"/>
              <a:t>1).</a:t>
            </a:r>
          </a:p>
          <a:p>
            <a:pPr indent="0" marL="0">
              <a:buNone/>
            </a:pPr>
            <a:r>
              <a:rPr dirty="0" lang="en-US" smtClean="0"/>
              <a:t>	public </a:t>
            </a:r>
            <a:r>
              <a:rPr dirty="0" lang="en-US"/>
              <a:t>static </a:t>
            </a:r>
            <a:r>
              <a:rPr dirty="0" lang="en-US" err="1" smtClean="0"/>
              <a:t>DateUtil</a:t>
            </a:r>
            <a:r>
              <a:rPr dirty="0" lang="en-US" smtClean="0"/>
              <a:t> </a:t>
            </a:r>
            <a:r>
              <a:rPr dirty="0" lang="en-US" err="1" smtClean="0"/>
              <a:t>getInstance</a:t>
            </a:r>
            <a:r>
              <a:rPr dirty="0" lang="en-US" smtClean="0"/>
              <a:t>(){</a:t>
            </a:r>
            <a:endParaRPr dirty="0" lang="en-US"/>
          </a:p>
          <a:p>
            <a:pPr indent="0" marL="0">
              <a:buNone/>
            </a:pPr>
            <a:r>
              <a:rPr dirty="0" lang="en-US" smtClean="0"/>
              <a:t>		If(</a:t>
            </a:r>
            <a:r>
              <a:rPr dirty="0" lang="en-US" err="1" smtClean="0"/>
              <a:t>dateUtil</a:t>
            </a:r>
            <a:r>
              <a:rPr dirty="0" lang="en-US" smtClean="0"/>
              <a:t> </a:t>
            </a:r>
            <a:r>
              <a:rPr dirty="0" lang="en-US"/>
              <a:t>== null){</a:t>
            </a:r>
          </a:p>
          <a:p>
            <a:pPr indent="0" lvl="1" marL="457200">
              <a:buNone/>
            </a:pPr>
            <a:r>
              <a:rPr dirty="0" lang="en-US" smtClean="0"/>
              <a:t>		</a:t>
            </a:r>
            <a:r>
              <a:rPr dirty="0" lang="en-US" err="1" smtClean="0"/>
              <a:t>dateUtil</a:t>
            </a:r>
            <a:r>
              <a:rPr dirty="0" lang="en-US" smtClean="0"/>
              <a:t> = new </a:t>
            </a:r>
            <a:r>
              <a:rPr dirty="0" lang="en-US" err="1" smtClean="0"/>
              <a:t>DateUtil</a:t>
            </a:r>
            <a:r>
              <a:rPr dirty="0" lang="en-US" smtClean="0"/>
              <a:t>();</a:t>
            </a:r>
          </a:p>
          <a:p>
            <a:pPr indent="0" marL="0">
              <a:buNone/>
            </a:pPr>
            <a:r>
              <a:rPr dirty="0" lang="en-US" smtClean="0"/>
              <a:t>		}</a:t>
            </a:r>
            <a:endParaRPr dirty="0" lang="en-US"/>
          </a:p>
          <a:p>
            <a:pPr indent="0" marL="0">
              <a:buNone/>
            </a:pPr>
            <a:r>
              <a:rPr dirty="0" lang="en-US" smtClean="0"/>
              <a:t>		return </a:t>
            </a:r>
            <a:r>
              <a:rPr dirty="0" lang="en-US" err="1" smtClean="0"/>
              <a:t>dateUtil</a:t>
            </a:r>
            <a:r>
              <a:rPr dirty="0" lang="en-US" smtClean="0"/>
              <a:t>;</a:t>
            </a:r>
            <a:endParaRPr dirty="0" lang="en-US"/>
          </a:p>
          <a:p>
            <a:pPr indent="0" marL="0">
              <a:buNone/>
            </a:pPr>
            <a:r>
              <a:rPr dirty="0" lang="en-US" smtClean="0"/>
              <a:t>	}</a:t>
            </a:r>
            <a:endParaRPr dirty="0" lang="en-US"/>
          </a:p>
          <a:p>
            <a:pPr indent="0" marL="0">
              <a:buNone/>
            </a:pPr>
            <a:r>
              <a:rPr dirty="0" lang="en-US"/>
              <a:t>In the above code if we uses thread concept to get the </a:t>
            </a:r>
            <a:r>
              <a:rPr dirty="0" lang="en-US" err="1" smtClean="0"/>
              <a:t>DateUtil</a:t>
            </a:r>
            <a:endParaRPr dirty="0" lang="en-US"/>
          </a:p>
          <a:p>
            <a:pPr indent="0" marL="0">
              <a:buNone/>
            </a:pPr>
            <a:r>
              <a:rPr dirty="0" lang="en-US"/>
              <a:t>object </a:t>
            </a:r>
            <a:r>
              <a:rPr dirty="0" lang="en-US" smtClean="0"/>
              <a:t>then there </a:t>
            </a:r>
            <a:r>
              <a:rPr dirty="0" lang="en-US"/>
              <a:t>may create multiple object. </a:t>
            </a:r>
            <a:r>
              <a:rPr dirty="0" lang="en-US" err="1" u="sng"/>
              <a:t>bz</a:t>
            </a:r>
            <a:r>
              <a:rPr dirty="0" lang="en-US" u="sng"/>
              <a:t> thread going to execute </a:t>
            </a:r>
            <a:r>
              <a:rPr dirty="0" lang="en-US" err="1" u="sng"/>
              <a:t>symulteneously</a:t>
            </a:r>
            <a:endParaRPr dirty="0" lang="en-US" u="sng"/>
          </a:p>
          <a:p>
            <a:pPr indent="0" marL="0">
              <a:buNone/>
            </a:pPr>
            <a:r>
              <a:rPr dirty="0" lang="en-US"/>
              <a:t>and it lead to create multiple </a:t>
            </a:r>
            <a:r>
              <a:rPr dirty="0" lang="en-US" smtClean="0"/>
              <a:t>object , As </a:t>
            </a:r>
            <a:r>
              <a:rPr dirty="0" lang="en-US"/>
              <a:t>we seem in the current example. </a:t>
            </a:r>
          </a:p>
          <a:p>
            <a:endParaRPr dirty="0" lang="en-US"/>
          </a:p>
          <a:p>
            <a:pPr indent="0" marL="0">
              <a:buNone/>
            </a:pPr>
            <a:r>
              <a:rPr dirty="0" lang="en-US"/>
              <a:t>2</a:t>
            </a:r>
            <a:r>
              <a:rPr dirty="0" lang="en-US" smtClean="0"/>
              <a:t>).	</a:t>
            </a:r>
            <a:endParaRPr dirty="0" lang="en-US"/>
          </a:p>
          <a:p>
            <a:pPr indent="0" marL="0">
              <a:buNone/>
            </a:pPr>
            <a:r>
              <a:rPr dirty="0" lang="en-US" smtClean="0"/>
              <a:t>	public </a:t>
            </a:r>
            <a:r>
              <a:rPr dirty="0" lang="en-US"/>
              <a:t>static synchronized </a:t>
            </a:r>
            <a:r>
              <a:rPr dirty="0" lang="en-US" err="1" smtClean="0"/>
              <a:t>DateUtil</a:t>
            </a:r>
            <a:r>
              <a:rPr dirty="0" lang="en-US" smtClean="0"/>
              <a:t> </a:t>
            </a:r>
            <a:r>
              <a:rPr dirty="0" lang="en-US" err="1" smtClean="0"/>
              <a:t>getInstance</a:t>
            </a:r>
            <a:r>
              <a:rPr dirty="0" lang="en-US" smtClean="0"/>
              <a:t>(){</a:t>
            </a:r>
            <a:endParaRPr dirty="0" lang="en-US"/>
          </a:p>
          <a:p>
            <a:pPr indent="0" marL="0">
              <a:buNone/>
            </a:pPr>
            <a:r>
              <a:rPr dirty="0" lang="en-US" smtClean="0"/>
              <a:t>		if(</a:t>
            </a:r>
            <a:r>
              <a:rPr dirty="0" lang="en-US" err="1" smtClean="0"/>
              <a:t>dateUtil</a:t>
            </a:r>
            <a:r>
              <a:rPr dirty="0" lang="en-US" smtClean="0"/>
              <a:t> </a:t>
            </a:r>
            <a:r>
              <a:rPr dirty="0" lang="en-US"/>
              <a:t>== null</a:t>
            </a:r>
            <a:r>
              <a:rPr dirty="0" lang="en-US" smtClean="0"/>
              <a:t>){</a:t>
            </a:r>
          </a:p>
          <a:p>
            <a:pPr indent="0" marL="0">
              <a:buNone/>
            </a:pPr>
            <a:r>
              <a:rPr dirty="0" lang="en-US" smtClean="0"/>
              <a:t>		</a:t>
            </a:r>
            <a:r>
              <a:rPr dirty="0" lang="en-US" err="1" smtClean="0"/>
              <a:t>dateUtil</a:t>
            </a:r>
            <a:r>
              <a:rPr dirty="0" lang="en-US" smtClean="0"/>
              <a:t> </a:t>
            </a:r>
            <a:r>
              <a:rPr dirty="0" lang="en-US"/>
              <a:t>= new </a:t>
            </a:r>
            <a:r>
              <a:rPr dirty="0" lang="en-US" err="1"/>
              <a:t>DateUtil</a:t>
            </a:r>
            <a:r>
              <a:rPr dirty="0" lang="en-US"/>
              <a:t>();</a:t>
            </a:r>
          </a:p>
          <a:p>
            <a:pPr indent="0" marL="0">
              <a:buNone/>
            </a:pPr>
            <a:r>
              <a:rPr dirty="0" lang="en-US" smtClean="0"/>
              <a:t>		}</a:t>
            </a:r>
            <a:endParaRPr dirty="0" lang="en-US"/>
          </a:p>
          <a:p>
            <a:pPr indent="0" marL="0">
              <a:buNone/>
            </a:pPr>
            <a:r>
              <a:rPr dirty="0" lang="en-US" smtClean="0"/>
              <a:t>		return </a:t>
            </a:r>
            <a:r>
              <a:rPr dirty="0" lang="en-US" err="1"/>
              <a:t>dateUtil</a:t>
            </a:r>
            <a:r>
              <a:rPr dirty="0" lang="en-US"/>
              <a:t>;</a:t>
            </a:r>
          </a:p>
          <a:p>
            <a:pPr indent="0" marL="0">
              <a:buNone/>
            </a:pPr>
            <a:r>
              <a:rPr dirty="0" lang="en-US" smtClean="0"/>
              <a:t>	}</a:t>
            </a:r>
            <a:endParaRPr dirty="0" lang="en-US"/>
          </a:p>
          <a:p>
            <a:pPr indent="0" marL="0">
              <a:buNone/>
            </a:pPr>
            <a:r>
              <a:rPr dirty="0" lang="en-US"/>
              <a:t>In the above code if we make our method as synchronized then our application </a:t>
            </a:r>
          </a:p>
          <a:p>
            <a:pPr indent="0" marL="0">
              <a:buNone/>
            </a:pPr>
            <a:r>
              <a:rPr dirty="0" lang="en-US"/>
              <a:t>performance going to down, </a:t>
            </a:r>
            <a:r>
              <a:rPr dirty="0" lang="en-US" err="1" u="sng"/>
              <a:t>bz</a:t>
            </a:r>
            <a:r>
              <a:rPr dirty="0" lang="en-US" u="sng"/>
              <a:t> synchronized method allows only one thread or request</a:t>
            </a:r>
          </a:p>
          <a:p>
            <a:pPr indent="0" marL="0">
              <a:buNone/>
            </a:pPr>
            <a:r>
              <a:rPr dirty="0" lang="en-US"/>
              <a:t>at a time until and unless other request has to wait to get the object.</a:t>
            </a:r>
          </a:p>
          <a:p>
            <a:endParaRPr dirty="0" lang="en-US"/>
          </a:p>
        </p:txBody>
      </p:sp>
      <p:sp>
        <p:nvSpPr>
          <p:cNvPr id="104883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8833" name="Content Placeholder 2"/>
          <p:cNvSpPr>
            <a:spLocks noGrp="1"/>
          </p:cNvSpPr>
          <p:nvPr>
            <p:ph idx="1"/>
          </p:nvPr>
        </p:nvSpPr>
        <p:spPr>
          <a:xfrm>
            <a:off x="0" y="0"/>
            <a:ext cx="9144000" cy="6858000"/>
          </a:xfrm>
        </p:spPr>
        <p:txBody>
          <a:bodyPr>
            <a:normAutofit fontScale="70000" lnSpcReduction="20000"/>
          </a:bodyPr>
          <a:p>
            <a:pPr indent="0" marL="0">
              <a:buNone/>
            </a:pPr>
            <a:r>
              <a:rPr dirty="0" lang="en-US"/>
              <a:t>3).</a:t>
            </a:r>
          </a:p>
          <a:p>
            <a:pPr indent="0" marL="0">
              <a:buNone/>
            </a:pPr>
            <a:r>
              <a:rPr dirty="0" lang="en-US" smtClean="0"/>
              <a:t>	public </a:t>
            </a:r>
            <a:r>
              <a:rPr dirty="0" lang="en-US"/>
              <a:t>static  </a:t>
            </a:r>
            <a:r>
              <a:rPr dirty="0" lang="en-US" err="1" smtClean="0"/>
              <a:t>DateUtil</a:t>
            </a:r>
            <a:r>
              <a:rPr dirty="0" lang="en-US" smtClean="0"/>
              <a:t> </a:t>
            </a:r>
            <a:r>
              <a:rPr dirty="0" lang="en-US" err="1" smtClean="0"/>
              <a:t>getInstance</a:t>
            </a:r>
            <a:r>
              <a:rPr dirty="0" lang="en-US" smtClean="0"/>
              <a:t>(){</a:t>
            </a:r>
            <a:endParaRPr dirty="0" lang="en-US"/>
          </a:p>
          <a:p>
            <a:pPr indent="0" marL="0">
              <a:buNone/>
            </a:pPr>
            <a:r>
              <a:rPr dirty="0" lang="en-US" smtClean="0"/>
              <a:t>		</a:t>
            </a:r>
            <a:r>
              <a:rPr dirty="0" lang="en-US" err="1" smtClean="0"/>
              <a:t>int</a:t>
            </a:r>
            <a:r>
              <a:rPr dirty="0" lang="en-US" smtClean="0"/>
              <a:t> </a:t>
            </a:r>
            <a:r>
              <a:rPr dirty="0" lang="en-US"/>
              <a:t>count=0;</a:t>
            </a:r>
          </a:p>
          <a:p>
            <a:pPr indent="0" marL="0">
              <a:buNone/>
            </a:pPr>
            <a:r>
              <a:rPr dirty="0" lang="en-US" smtClean="0"/>
              <a:t>		synchronized(</a:t>
            </a:r>
            <a:r>
              <a:rPr dirty="0" lang="en-US" err="1" smtClean="0"/>
              <a:t>DateUtil.class</a:t>
            </a:r>
            <a:r>
              <a:rPr dirty="0" lang="en-US"/>
              <a:t>){</a:t>
            </a:r>
          </a:p>
          <a:p>
            <a:pPr indent="0" marL="0">
              <a:buNone/>
            </a:pPr>
            <a:r>
              <a:rPr dirty="0" lang="en-US" smtClean="0"/>
              <a:t>			if(</a:t>
            </a:r>
            <a:r>
              <a:rPr dirty="0" lang="en-US" err="1" smtClean="0"/>
              <a:t>dateUtil</a:t>
            </a:r>
            <a:r>
              <a:rPr dirty="0" lang="en-US" smtClean="0"/>
              <a:t>== </a:t>
            </a:r>
            <a:r>
              <a:rPr dirty="0" lang="en-US"/>
              <a:t>null){</a:t>
            </a:r>
          </a:p>
          <a:p>
            <a:pPr indent="0" marL="0">
              <a:buNone/>
            </a:pPr>
            <a:r>
              <a:rPr dirty="0" lang="en-US" smtClean="0"/>
              <a:t>			count</a:t>
            </a:r>
            <a:r>
              <a:rPr dirty="0" lang="en-US"/>
              <a:t>++;</a:t>
            </a:r>
          </a:p>
          <a:p>
            <a:pPr indent="0" marL="0">
              <a:buNone/>
            </a:pPr>
            <a:r>
              <a:rPr dirty="0" lang="en-US" smtClean="0"/>
              <a:t>		</a:t>
            </a:r>
            <a:r>
              <a:rPr dirty="0" lang="en-US"/>
              <a:t>	</a:t>
            </a:r>
            <a:r>
              <a:rPr dirty="0" lang="en-US" err="1" smtClean="0"/>
              <a:t>dateUtil</a:t>
            </a:r>
            <a:r>
              <a:rPr dirty="0" lang="en-US" smtClean="0"/>
              <a:t> = new </a:t>
            </a:r>
            <a:r>
              <a:rPr dirty="0" lang="en-US" err="1" smtClean="0"/>
              <a:t>DateUtil</a:t>
            </a:r>
            <a:r>
              <a:rPr dirty="0" lang="en-US" smtClean="0"/>
              <a:t>();</a:t>
            </a:r>
          </a:p>
          <a:p>
            <a:pPr indent="0" marL="0">
              <a:buNone/>
            </a:pPr>
            <a:r>
              <a:rPr dirty="0" lang="en-US" smtClean="0"/>
              <a:t>			</a:t>
            </a:r>
            <a:r>
              <a:rPr dirty="0" lang="en-US" err="1" smtClean="0"/>
              <a:t>System.out.println</a:t>
            </a:r>
            <a:r>
              <a:rPr dirty="0" lang="en-US"/>
              <a:t>("first </a:t>
            </a:r>
            <a:r>
              <a:rPr dirty="0" lang="en-US" err="1"/>
              <a:t>time"+count</a:t>
            </a:r>
            <a:r>
              <a:rPr dirty="0" lang="en-US"/>
              <a:t>);</a:t>
            </a:r>
          </a:p>
          <a:p>
            <a:pPr indent="0" marL="0">
              <a:buNone/>
            </a:pPr>
            <a:r>
              <a:rPr dirty="0" lang="en-US" smtClean="0"/>
              <a:t>			}</a:t>
            </a:r>
            <a:endParaRPr dirty="0" lang="en-US"/>
          </a:p>
          <a:p>
            <a:pPr indent="0" marL="0">
              <a:buNone/>
            </a:pPr>
            <a:r>
              <a:rPr dirty="0" lang="en-US" smtClean="0"/>
              <a:t>		return </a:t>
            </a:r>
            <a:r>
              <a:rPr dirty="0" lang="en-US" err="1" smtClean="0"/>
              <a:t>dateUtil</a:t>
            </a:r>
            <a:r>
              <a:rPr dirty="0" lang="en-US" smtClean="0"/>
              <a:t>;</a:t>
            </a:r>
            <a:endParaRPr dirty="0" lang="en-US"/>
          </a:p>
          <a:p>
            <a:pPr indent="0" marL="0">
              <a:buNone/>
            </a:pPr>
            <a:r>
              <a:rPr dirty="0" lang="en-US" smtClean="0"/>
              <a:t>		}</a:t>
            </a:r>
            <a:endParaRPr dirty="0" lang="en-US"/>
          </a:p>
          <a:p>
            <a:pPr indent="0" marL="0">
              <a:buNone/>
            </a:pPr>
            <a:r>
              <a:rPr dirty="0" lang="en-US" smtClean="0"/>
              <a:t>	}</a:t>
            </a:r>
            <a:endParaRPr dirty="0" lang="en-US"/>
          </a:p>
          <a:p>
            <a:endParaRPr dirty="0" lang="en-US"/>
          </a:p>
          <a:p>
            <a:r>
              <a:rPr dirty="0" lang="en-US"/>
              <a:t>In the above code we are using synchronized block which is used to lock and </a:t>
            </a:r>
            <a:r>
              <a:rPr dirty="0" lang="en-US" smtClean="0"/>
              <a:t>unlock the </a:t>
            </a:r>
            <a:r>
              <a:rPr dirty="0" lang="en-US"/>
              <a:t>particular lock, but the problems with synchronized block is it will </a:t>
            </a:r>
            <a:r>
              <a:rPr dirty="0" lang="en-US" smtClean="0"/>
              <a:t>allow </a:t>
            </a:r>
            <a:r>
              <a:rPr dirty="0" lang="en-US"/>
              <a:t>one request </a:t>
            </a:r>
            <a:r>
              <a:rPr dirty="0" lang="en-US" smtClean="0"/>
              <a:t> to </a:t>
            </a:r>
            <a:r>
              <a:rPr dirty="0" lang="en-US"/>
              <a:t>entered into the block and place the lock after getting the object release the </a:t>
            </a:r>
            <a:r>
              <a:rPr dirty="0" lang="en-US" smtClean="0"/>
              <a:t>lack but </a:t>
            </a:r>
            <a:r>
              <a:rPr dirty="0" lang="en-US"/>
              <a:t>as per above example synchronized block </a:t>
            </a:r>
            <a:r>
              <a:rPr dirty="0" lang="en-US" err="1"/>
              <a:t>westing</a:t>
            </a:r>
            <a:r>
              <a:rPr dirty="0" lang="en-US"/>
              <a:t> to much time to locking, </a:t>
            </a:r>
            <a:r>
              <a:rPr dirty="0" lang="en-US" smtClean="0"/>
              <a:t>checking, unlocking </a:t>
            </a:r>
            <a:r>
              <a:rPr dirty="0" lang="en-US"/>
              <a:t>the request. As per the above example it is also time consuming </a:t>
            </a:r>
            <a:r>
              <a:rPr dirty="0" lang="en-US" smtClean="0"/>
              <a:t>process and </a:t>
            </a:r>
            <a:r>
              <a:rPr dirty="0" lang="en-US"/>
              <a:t>it will </a:t>
            </a:r>
            <a:r>
              <a:rPr dirty="0" lang="en-US" smtClean="0"/>
              <a:t>kill </a:t>
            </a:r>
            <a:r>
              <a:rPr dirty="0" lang="en-US"/>
              <a:t>the </a:t>
            </a:r>
            <a:r>
              <a:rPr dirty="0" lang="en-US" err="1"/>
              <a:t>applicaion</a:t>
            </a:r>
            <a:r>
              <a:rPr dirty="0" lang="en-US"/>
              <a:t> performance.  </a:t>
            </a:r>
          </a:p>
          <a:p>
            <a:endParaRPr dirty="0" lang="en-US"/>
          </a:p>
        </p:txBody>
      </p:sp>
      <p:sp>
        <p:nvSpPr>
          <p:cNvPr id="104883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8835" name="Content Placeholder 2"/>
          <p:cNvSpPr>
            <a:spLocks noGrp="1"/>
          </p:cNvSpPr>
          <p:nvPr>
            <p:ph idx="1"/>
          </p:nvPr>
        </p:nvSpPr>
        <p:spPr>
          <a:xfrm>
            <a:off x="0" y="0"/>
            <a:ext cx="9144000" cy="6858000"/>
          </a:xfrm>
        </p:spPr>
        <p:txBody>
          <a:bodyPr>
            <a:normAutofit fontScale="92500" lnSpcReduction="20000"/>
          </a:bodyPr>
          <a:p>
            <a:r>
              <a:rPr dirty="0" lang="en-US"/>
              <a:t>4).</a:t>
            </a:r>
          </a:p>
          <a:p>
            <a:pPr indent="0" marL="0">
              <a:buNone/>
            </a:pPr>
            <a:r>
              <a:rPr dirty="0" lang="en-US" smtClean="0"/>
              <a:t>	static{</a:t>
            </a:r>
          </a:p>
          <a:p>
            <a:pPr indent="0" marL="0">
              <a:buNone/>
            </a:pPr>
            <a:r>
              <a:rPr dirty="0" lang="en-US"/>
              <a:t>	</a:t>
            </a:r>
            <a:r>
              <a:rPr dirty="0" lang="en-US" smtClean="0"/>
              <a:t>	</a:t>
            </a:r>
            <a:r>
              <a:rPr dirty="0" lang="en-US" err="1" smtClean="0"/>
              <a:t>dateUtil</a:t>
            </a:r>
            <a:r>
              <a:rPr dirty="0" lang="en-US" smtClean="0"/>
              <a:t> = new </a:t>
            </a:r>
            <a:r>
              <a:rPr dirty="0" lang="en-US" err="1" smtClean="0"/>
              <a:t>DateUtil</a:t>
            </a:r>
            <a:r>
              <a:rPr dirty="0" lang="en-US" smtClean="0"/>
              <a:t>();</a:t>
            </a:r>
          </a:p>
          <a:p>
            <a:pPr indent="0" marL="0">
              <a:buNone/>
            </a:pPr>
            <a:r>
              <a:rPr dirty="0" lang="en-US"/>
              <a:t>	</a:t>
            </a:r>
            <a:r>
              <a:rPr dirty="0" lang="en-US" smtClean="0"/>
              <a:t>}</a:t>
            </a:r>
          </a:p>
          <a:p>
            <a:pPr indent="0" marL="0">
              <a:buNone/>
            </a:pPr>
            <a:r>
              <a:rPr dirty="0" lang="en-US"/>
              <a:t>	</a:t>
            </a:r>
            <a:r>
              <a:rPr dirty="0" lang="en-US" smtClean="0"/>
              <a:t>public static </a:t>
            </a:r>
            <a:r>
              <a:rPr dirty="0" lang="en-US" err="1" smtClean="0"/>
              <a:t>DateUtil</a:t>
            </a:r>
            <a:r>
              <a:rPr dirty="0" lang="en-US" smtClean="0"/>
              <a:t> </a:t>
            </a:r>
            <a:r>
              <a:rPr dirty="0" lang="en-US" err="1" smtClean="0"/>
              <a:t>getInstance</a:t>
            </a:r>
            <a:r>
              <a:rPr dirty="0" lang="en-US" smtClean="0"/>
              <a:t>(){</a:t>
            </a:r>
          </a:p>
          <a:p>
            <a:pPr indent="0" marL="0">
              <a:buNone/>
            </a:pPr>
            <a:r>
              <a:rPr dirty="0" lang="en-US" smtClean="0"/>
              <a:t>		return  </a:t>
            </a:r>
            <a:r>
              <a:rPr dirty="0" lang="en-US" err="1" smtClean="0"/>
              <a:t>dateUtil</a:t>
            </a:r>
            <a:r>
              <a:rPr dirty="0" lang="en-US" smtClean="0"/>
              <a:t>;</a:t>
            </a:r>
          </a:p>
          <a:p>
            <a:pPr indent="0" marL="0">
              <a:buNone/>
            </a:pPr>
            <a:r>
              <a:rPr dirty="0" lang="en-US"/>
              <a:t>	</a:t>
            </a:r>
            <a:r>
              <a:rPr dirty="0" lang="en-US" smtClean="0"/>
              <a:t>}</a:t>
            </a:r>
            <a:endParaRPr dirty="0" lang="en-US"/>
          </a:p>
          <a:p>
            <a:r>
              <a:rPr dirty="0" lang="en-US" smtClean="0"/>
              <a:t>In this context we going to create the object of the </a:t>
            </a:r>
            <a:r>
              <a:rPr dirty="0" lang="en-US" err="1" smtClean="0"/>
              <a:t>DateUtil</a:t>
            </a:r>
            <a:r>
              <a:rPr dirty="0" lang="en-US" smtClean="0"/>
              <a:t> class at the class loading time. Some time it is important to create at class loading time. But the disadvantages are at loading it self it consume the </a:t>
            </a:r>
            <a:r>
              <a:rPr dirty="0" lang="en-US" err="1" smtClean="0"/>
              <a:t>jvm</a:t>
            </a:r>
            <a:r>
              <a:rPr dirty="0" lang="en-US" smtClean="0"/>
              <a:t> memory , and we can’t predict we will use that object or not in feature. </a:t>
            </a:r>
            <a:r>
              <a:rPr dirty="0" lang="en-US"/>
              <a:t>it may useful or not </a:t>
            </a:r>
          </a:p>
          <a:p>
            <a:pPr indent="0" marL="0">
              <a:buNone/>
            </a:pPr>
            <a:r>
              <a:rPr dirty="0" lang="en-US"/>
              <a:t>we </a:t>
            </a:r>
            <a:r>
              <a:rPr dirty="0" lang="en-US" err="1"/>
              <a:t>dont</a:t>
            </a:r>
            <a:r>
              <a:rPr dirty="0" lang="en-US"/>
              <a:t> no. it is the drawback while using static block in the singleton design pattern.</a:t>
            </a:r>
          </a:p>
          <a:p>
            <a:endParaRPr dirty="0" lang="en-US"/>
          </a:p>
          <a:p>
            <a:endParaRPr dirty="0" lang="en-US"/>
          </a:p>
          <a:p>
            <a:endParaRPr dirty="0" lang="en-US"/>
          </a:p>
        </p:txBody>
      </p:sp>
      <p:sp>
        <p:nvSpPr>
          <p:cNvPr id="104883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82" name=""/>
        <p:cNvGrpSpPr/>
        <p:nvPr/>
      </p:nvGrpSpPr>
      <p:grpSpPr>
        <a:xfrm>
          <a:off x="0" y="0"/>
          <a:ext cx="0" cy="0"/>
          <a:chOff x="0" y="0"/>
          <a:chExt cx="0" cy="0"/>
        </a:xfrm>
      </p:grpSpPr>
      <p:pic>
        <p:nvPicPr>
          <p:cNvPr id="2097156" name="Picture 2" descr="http://2.bp.blogspot.com/-4g8GW68TQy4/T0J4DOqkE1I/AAAAAAAAJGE/k62CUFwPtRc/s1600/JVM-arc1.png"/>
          <p:cNvPicPr>
            <a:picLocks noChangeAspect="1" noChangeArrowheads="1"/>
          </p:cNvPicPr>
          <p:nvPr/>
        </p:nvPicPr>
        <p:blipFill>
          <a:blip xmlns:r="http://schemas.openxmlformats.org/officeDocument/2006/relationships" r:embed="rId1"/>
          <a:srcRect/>
          <a:stretch>
            <a:fillRect/>
          </a:stretch>
        </p:blipFill>
        <p:spPr bwMode="auto">
          <a:xfrm>
            <a:off x="676701" y="1981200"/>
            <a:ext cx="7315200" cy="3505200"/>
          </a:xfrm>
          <a:prstGeom prst="rect"/>
          <a:ln>
            <a:noFill/>
          </a:ln>
          <a:effectLst>
            <a:outerShdw algn="tl" blurRad="292100" dir="2700000" dist="139700" rotWithShape="0">
              <a:srgbClr val="333333">
                <a:alpha val="65000"/>
              </a:srgbClr>
            </a:outerShdw>
          </a:effectLst>
        </p:spPr>
      </p:pic>
      <p:sp>
        <p:nvSpPr>
          <p:cNvPr id="1048837" name="Title 1"/>
          <p:cNvSpPr>
            <a:spLocks noGrp="1"/>
          </p:cNvSpPr>
          <p:nvPr>
            <p:ph type="title"/>
          </p:nvPr>
        </p:nvSpPr>
        <p:spPr>
          <a:xfrm>
            <a:off x="457200" y="274638"/>
            <a:ext cx="8229600" cy="487362"/>
          </a:xfrm>
        </p:spPr>
        <p:txBody>
          <a:bodyPr>
            <a:normAutofit fontScale="90000"/>
          </a:bodyPr>
          <a:p>
            <a:r>
              <a:rPr dirty="0" lang="en-US" smtClean="0"/>
              <a:t>Spring 45</a:t>
            </a:r>
            <a:endParaRPr dirty="0" lang="en-US"/>
          </a:p>
        </p:txBody>
      </p:sp>
      <p:sp>
        <p:nvSpPr>
          <p:cNvPr id="1048838" name="Content Placeholder 2"/>
          <p:cNvSpPr>
            <a:spLocks noGrp="1"/>
          </p:cNvSpPr>
          <p:nvPr>
            <p:ph idx="1"/>
          </p:nvPr>
        </p:nvSpPr>
        <p:spPr>
          <a:xfrm>
            <a:off x="0" y="838200"/>
            <a:ext cx="9144000" cy="6019800"/>
          </a:xfrm>
        </p:spPr>
        <p:txBody>
          <a:bodyPr>
            <a:normAutofit/>
          </a:bodyPr>
          <a:p>
            <a:r>
              <a:rPr dirty="0" lang="en-US" smtClean="0"/>
              <a:t>Class Loader:  </a:t>
            </a:r>
            <a:r>
              <a:rPr dirty="0" lang="en-US" err="1"/>
              <a:t>Classloader</a:t>
            </a:r>
            <a:r>
              <a:rPr dirty="0" lang="en-US"/>
              <a:t> is a subsystem of JVM that is </a:t>
            </a:r>
            <a:r>
              <a:rPr dirty="0" lang="en-US" smtClean="0"/>
              <a:t>used </a:t>
            </a:r>
            <a:r>
              <a:rPr dirty="0" lang="en-US"/>
              <a:t>to load class files</a:t>
            </a:r>
            <a:r>
              <a:rPr dirty="0" lang="en-US" smtClean="0"/>
              <a:t>.</a:t>
            </a:r>
          </a:p>
          <a:p>
            <a:endParaRPr dirty="0" lang="en-US"/>
          </a:p>
          <a:p>
            <a:endParaRPr dirty="0" lang="en-US" smtClean="0"/>
          </a:p>
          <a:p>
            <a:endParaRPr dirty="0" lang="en-US"/>
          </a:p>
          <a:p>
            <a:endParaRPr dirty="0" lang="en-US" smtClean="0"/>
          </a:p>
          <a:p>
            <a:endParaRPr dirty="0" lang="en-US"/>
          </a:p>
          <a:p>
            <a:endParaRPr dirty="0" lang="en-US" smtClean="0"/>
          </a:p>
          <a:p>
            <a:r>
              <a:rPr dirty="0" lang="en-US" smtClean="0"/>
              <a:t>Actually JVM will call the </a:t>
            </a:r>
            <a:r>
              <a:rPr dirty="0" lang="en-US" err="1" smtClean="0"/>
              <a:t>Classloader</a:t>
            </a:r>
            <a:r>
              <a:rPr dirty="0" lang="en-US" smtClean="0"/>
              <a:t> to load the classes into the JVM memory.</a:t>
            </a:r>
          </a:p>
          <a:p>
            <a:pPr indent="0" marL="0">
              <a:buNone/>
            </a:pPr>
            <a:endParaRPr dirty="0" lang="en-US" smtClean="0"/>
          </a:p>
          <a:p>
            <a:endParaRPr dirty="0" lang="en-US" smtClean="0"/>
          </a:p>
        </p:txBody>
      </p:sp>
      <p:sp>
        <p:nvSpPr>
          <p:cNvPr id="1048839" name="Rectangle 4"/>
          <p:cNvSpPr/>
          <p:nvPr/>
        </p:nvSpPr>
        <p:spPr>
          <a:xfrm>
            <a:off x="676701" y="2133600"/>
            <a:ext cx="999699" cy="685800"/>
          </a:xfrm>
          <a:prstGeom prst="rect"/>
          <a:solidFill>
            <a:schemeClr val="accent5">
              <a:lumMod val="20000"/>
              <a:lumOff val="80000"/>
            </a:schemeClr>
          </a:solidFill>
          <a:ln>
            <a:solidFill>
              <a:schemeClr val="accent1"/>
            </a:solidFill>
          </a:ln>
          <a:scene3d>
            <a:camera prst="perspectiveFront"/>
            <a:lightRig dir="t" rig="threePt"/>
          </a:scene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solidFill>
                  <a:schemeClr val="tx1"/>
                </a:solidFill>
              </a:rPr>
              <a:t>JVM</a:t>
            </a:r>
            <a:endParaRPr dirty="0" lang="en-US">
              <a:solidFill>
                <a:schemeClr val="tx1"/>
              </a:solidFill>
            </a:endParaRPr>
          </a:p>
        </p:txBody>
      </p:sp>
      <p:sp>
        <p:nvSpPr>
          <p:cNvPr id="1048840" name="Footer Placeholder 3"/>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8841" name="Content Placeholder 2"/>
          <p:cNvSpPr>
            <a:spLocks noGrp="1"/>
          </p:cNvSpPr>
          <p:nvPr>
            <p:ph idx="1"/>
          </p:nvPr>
        </p:nvSpPr>
        <p:spPr>
          <a:xfrm>
            <a:off x="0" y="0"/>
            <a:ext cx="9144000" cy="6858000"/>
          </a:xfrm>
        </p:spPr>
        <p:txBody>
          <a:bodyPr>
            <a:normAutofit fontScale="85000" lnSpcReduction="20000"/>
          </a:bodyPr>
          <a:p>
            <a:r>
              <a:rPr dirty="0" lang="en-US" smtClean="0"/>
              <a:t>Class loader will take the .class byte code into the memory but before load into the JVM memory, it will follow certain set of procedure.</a:t>
            </a:r>
          </a:p>
          <a:p>
            <a:r>
              <a:rPr dirty="0" lang="en-US" smtClean="0"/>
              <a:t>Actually there are three class loaders available into the JVM memory </a:t>
            </a:r>
          </a:p>
          <a:p>
            <a:pPr lvl="1"/>
            <a:r>
              <a:rPr dirty="0" lang="en-US" smtClean="0">
                <a:solidFill>
                  <a:srgbClr val="00B0F0"/>
                </a:solidFill>
              </a:rPr>
              <a:t> 1. </a:t>
            </a:r>
            <a:r>
              <a:rPr dirty="0" lang="en-US" err="1" smtClean="0">
                <a:solidFill>
                  <a:srgbClr val="00B0F0"/>
                </a:solidFill>
              </a:rPr>
              <a:t>BootStraps</a:t>
            </a:r>
            <a:r>
              <a:rPr dirty="0" lang="en-US" smtClean="0">
                <a:solidFill>
                  <a:srgbClr val="00B0F0"/>
                </a:solidFill>
              </a:rPr>
              <a:t> </a:t>
            </a:r>
            <a:r>
              <a:rPr dirty="0" lang="en-US" err="1" smtClean="0">
                <a:solidFill>
                  <a:srgbClr val="00B0F0"/>
                </a:solidFill>
              </a:rPr>
              <a:t>ClassLoader</a:t>
            </a:r>
            <a:r>
              <a:rPr dirty="0" lang="en-US" smtClean="0">
                <a:solidFill>
                  <a:srgbClr val="00B0F0"/>
                </a:solidFill>
              </a:rPr>
              <a:t> </a:t>
            </a:r>
          </a:p>
          <a:p>
            <a:pPr lvl="1"/>
            <a:r>
              <a:rPr dirty="0" lang="en-US" smtClean="0">
                <a:solidFill>
                  <a:srgbClr val="00B0F0"/>
                </a:solidFill>
              </a:rPr>
              <a:t>2. </a:t>
            </a:r>
            <a:r>
              <a:rPr dirty="0" lang="en-US" err="1" smtClean="0">
                <a:solidFill>
                  <a:srgbClr val="00B0F0"/>
                </a:solidFill>
              </a:rPr>
              <a:t>Extention</a:t>
            </a:r>
            <a:r>
              <a:rPr dirty="0" lang="en-US" smtClean="0">
                <a:solidFill>
                  <a:srgbClr val="00B0F0"/>
                </a:solidFill>
              </a:rPr>
              <a:t> </a:t>
            </a:r>
            <a:r>
              <a:rPr dirty="0" lang="en-US" err="1" smtClean="0">
                <a:solidFill>
                  <a:srgbClr val="00B0F0"/>
                </a:solidFill>
              </a:rPr>
              <a:t>ClassLoader</a:t>
            </a:r>
            <a:endParaRPr dirty="0" lang="en-US" smtClean="0">
              <a:solidFill>
                <a:srgbClr val="00B0F0"/>
              </a:solidFill>
            </a:endParaRPr>
          </a:p>
          <a:p>
            <a:pPr lvl="1"/>
            <a:r>
              <a:rPr dirty="0" lang="en-US" smtClean="0">
                <a:solidFill>
                  <a:srgbClr val="00B0F0"/>
                </a:solidFill>
              </a:rPr>
              <a:t>3. Application </a:t>
            </a:r>
            <a:r>
              <a:rPr dirty="0" lang="en-US" err="1" smtClean="0">
                <a:solidFill>
                  <a:srgbClr val="00B0F0"/>
                </a:solidFill>
              </a:rPr>
              <a:t>ClassLoader</a:t>
            </a:r>
            <a:endParaRPr dirty="0" lang="en-US" smtClean="0">
              <a:solidFill>
                <a:srgbClr val="00B0F0"/>
              </a:solidFill>
            </a:endParaRPr>
          </a:p>
          <a:p>
            <a:r>
              <a:rPr dirty="0" lang="en-US" smtClean="0">
                <a:solidFill>
                  <a:srgbClr val="FF0000"/>
                </a:solidFill>
              </a:rPr>
              <a:t>1)</a:t>
            </a:r>
            <a:r>
              <a:rPr dirty="0" lang="en-US" err="1" smtClean="0">
                <a:solidFill>
                  <a:srgbClr val="FF0000"/>
                </a:solidFill>
              </a:rPr>
              <a:t>BootStraps</a:t>
            </a:r>
            <a:r>
              <a:rPr dirty="0" lang="en-US" smtClean="0">
                <a:solidFill>
                  <a:srgbClr val="FF0000"/>
                </a:solidFill>
              </a:rPr>
              <a:t> </a:t>
            </a:r>
            <a:r>
              <a:rPr dirty="0" lang="en-US" err="1" smtClean="0">
                <a:solidFill>
                  <a:srgbClr val="FF0000"/>
                </a:solidFill>
              </a:rPr>
              <a:t>ClassLoader</a:t>
            </a:r>
            <a:r>
              <a:rPr dirty="0" lang="en-US" smtClean="0">
                <a:solidFill>
                  <a:srgbClr val="FF0000"/>
                </a:solidFill>
              </a:rPr>
              <a:t>:</a:t>
            </a:r>
            <a:r>
              <a:rPr dirty="0" lang="en-US">
                <a:solidFill>
                  <a:srgbClr val="FF0000"/>
                </a:solidFill>
              </a:rPr>
              <a:t>	</a:t>
            </a:r>
            <a:endParaRPr dirty="0" lang="en-US" smtClean="0">
              <a:solidFill>
                <a:srgbClr val="FF0000"/>
              </a:solidFill>
            </a:endParaRPr>
          </a:p>
          <a:p>
            <a:pPr lvl="1"/>
            <a:r>
              <a:rPr dirty="0" lang="en-US" err="1" smtClean="0"/>
              <a:t>BootStraps</a:t>
            </a:r>
            <a:r>
              <a:rPr dirty="0" lang="en-US" smtClean="0"/>
              <a:t> </a:t>
            </a:r>
            <a:r>
              <a:rPr dirty="0" lang="en-US" err="1" smtClean="0"/>
              <a:t>classLoader</a:t>
            </a:r>
            <a:r>
              <a:rPr dirty="0" lang="en-US" smtClean="0"/>
              <a:t> is the root class loader which is come with core </a:t>
            </a:r>
            <a:r>
              <a:rPr dirty="0" lang="en-US" err="1" smtClean="0"/>
              <a:t>jdk</a:t>
            </a:r>
            <a:r>
              <a:rPr dirty="0" lang="en-US" smtClean="0"/>
              <a:t>, Actually platform to platform this </a:t>
            </a:r>
            <a:r>
              <a:rPr dirty="0" lang="en-US" err="1" smtClean="0"/>
              <a:t>bootStraps</a:t>
            </a:r>
            <a:r>
              <a:rPr dirty="0" lang="en-US" smtClean="0"/>
              <a:t> class loader will be changes. </a:t>
            </a:r>
            <a:r>
              <a:rPr dirty="0" lang="en-US" err="1" smtClean="0"/>
              <a:t>B’z</a:t>
            </a:r>
            <a:r>
              <a:rPr dirty="0" lang="en-US" smtClean="0"/>
              <a:t> it will loaded by native machine libraries, means </a:t>
            </a:r>
            <a:r>
              <a:rPr dirty="0" lang="en-US" err="1" smtClean="0"/>
              <a:t>bootStraps</a:t>
            </a:r>
            <a:r>
              <a:rPr dirty="0" lang="en-US" smtClean="0"/>
              <a:t> class loader will loaded by operating system native libraries.</a:t>
            </a:r>
          </a:p>
          <a:p>
            <a:pPr lvl="1"/>
            <a:r>
              <a:rPr dirty="0" lang="en-US" err="1" smtClean="0"/>
              <a:t>bootStrap</a:t>
            </a:r>
            <a:r>
              <a:rPr dirty="0" lang="en-US" smtClean="0"/>
              <a:t> class loader will load all the core </a:t>
            </a:r>
            <a:r>
              <a:rPr dirty="0" lang="en-US" err="1" smtClean="0"/>
              <a:t>jdk</a:t>
            </a:r>
            <a:r>
              <a:rPr dirty="0" lang="en-US" smtClean="0"/>
              <a:t> libraries and all the common environment which help </a:t>
            </a:r>
            <a:r>
              <a:rPr dirty="0" lang="en-US"/>
              <a:t> </a:t>
            </a:r>
            <a:r>
              <a:rPr dirty="0" lang="en-US" smtClean="0"/>
              <a:t>other class loader to load the all functionalities.</a:t>
            </a:r>
          </a:p>
          <a:p>
            <a:pPr lvl="1"/>
            <a:r>
              <a:rPr dirty="0" lang="en-US" smtClean="0"/>
              <a:t>  Actually </a:t>
            </a:r>
            <a:r>
              <a:rPr dirty="0" lang="en-US" err="1" smtClean="0"/>
              <a:t>bootStrap</a:t>
            </a:r>
            <a:r>
              <a:rPr dirty="0" lang="en-US" smtClean="0"/>
              <a:t> class loader is the parent class loader for remaining two class loader. </a:t>
            </a:r>
          </a:p>
          <a:p>
            <a:pPr lvl="1"/>
            <a:r>
              <a:rPr dirty="0" lang="en-US" err="1" smtClean="0"/>
              <a:t>BootStrap</a:t>
            </a:r>
            <a:r>
              <a:rPr dirty="0" lang="en-US" smtClean="0"/>
              <a:t> class loader directory is “</a:t>
            </a:r>
            <a:r>
              <a:rPr dirty="0" lang="en-US" err="1" smtClean="0">
                <a:solidFill>
                  <a:schemeClr val="tx2"/>
                </a:solidFill>
              </a:rPr>
              <a:t>java_home</a:t>
            </a:r>
            <a:r>
              <a:rPr dirty="0" lang="en-US" smtClean="0">
                <a:solidFill>
                  <a:schemeClr val="tx2"/>
                </a:solidFill>
              </a:rPr>
              <a:t>/</a:t>
            </a:r>
            <a:r>
              <a:rPr dirty="0" lang="en-US" err="1" smtClean="0">
                <a:solidFill>
                  <a:schemeClr val="tx2"/>
                </a:solidFill>
              </a:rPr>
              <a:t>jdk</a:t>
            </a:r>
            <a:r>
              <a:rPr dirty="0" lang="en-US" smtClean="0">
                <a:solidFill>
                  <a:schemeClr val="tx2"/>
                </a:solidFill>
              </a:rPr>
              <a:t>/bin”.</a:t>
            </a:r>
          </a:p>
        </p:txBody>
      </p:sp>
      <p:sp>
        <p:nvSpPr>
          <p:cNvPr id="1048842"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8843" name="Content Placeholder 2"/>
          <p:cNvSpPr>
            <a:spLocks noGrp="1"/>
          </p:cNvSpPr>
          <p:nvPr>
            <p:ph idx="1"/>
          </p:nvPr>
        </p:nvSpPr>
        <p:spPr>
          <a:xfrm>
            <a:off x="0" y="0"/>
            <a:ext cx="9144000" cy="6858000"/>
          </a:xfrm>
        </p:spPr>
        <p:txBody>
          <a:bodyPr>
            <a:normAutofit lnSpcReduction="10000"/>
          </a:bodyPr>
          <a:p>
            <a:r>
              <a:rPr dirty="0" lang="en-US" smtClean="0">
                <a:solidFill>
                  <a:srgbClr val="FF0000"/>
                </a:solidFill>
              </a:rPr>
              <a:t>2)Extension </a:t>
            </a:r>
            <a:r>
              <a:rPr dirty="0" lang="en-US" err="1" smtClean="0">
                <a:solidFill>
                  <a:srgbClr val="FF0000"/>
                </a:solidFill>
              </a:rPr>
              <a:t>ClassLoader</a:t>
            </a:r>
            <a:r>
              <a:rPr dirty="0" lang="en-US" smtClean="0">
                <a:solidFill>
                  <a:srgbClr val="FF0000"/>
                </a:solidFill>
              </a:rPr>
              <a:t> </a:t>
            </a:r>
            <a:r>
              <a:rPr dirty="0" lang="en-US" smtClean="0"/>
              <a:t>: It is the Child </a:t>
            </a:r>
            <a:r>
              <a:rPr dirty="0" lang="en-US" err="1" smtClean="0"/>
              <a:t>classloader</a:t>
            </a:r>
            <a:r>
              <a:rPr dirty="0" lang="en-US" smtClean="0"/>
              <a:t> of </a:t>
            </a:r>
            <a:r>
              <a:rPr dirty="0" lang="en-US" err="1" smtClean="0"/>
              <a:t>BootStrap</a:t>
            </a:r>
            <a:r>
              <a:rPr dirty="0" lang="en-US" smtClean="0"/>
              <a:t> </a:t>
            </a:r>
            <a:r>
              <a:rPr dirty="0" lang="en-US" err="1" smtClean="0"/>
              <a:t>classloader</a:t>
            </a:r>
            <a:r>
              <a:rPr dirty="0" lang="en-US" smtClean="0"/>
              <a:t>. </a:t>
            </a:r>
          </a:p>
          <a:p>
            <a:r>
              <a:rPr dirty="0" lang="en-US" smtClean="0"/>
              <a:t>Extension </a:t>
            </a:r>
            <a:r>
              <a:rPr dirty="0" lang="en-US" err="1" smtClean="0"/>
              <a:t>classloader</a:t>
            </a:r>
            <a:r>
              <a:rPr dirty="0" lang="en-US" smtClean="0"/>
              <a:t> loaded by </a:t>
            </a:r>
            <a:r>
              <a:rPr dirty="0" lang="en-US" err="1" smtClean="0"/>
              <a:t>BootStrap</a:t>
            </a:r>
            <a:r>
              <a:rPr dirty="0" lang="en-US" smtClean="0"/>
              <a:t> </a:t>
            </a:r>
            <a:r>
              <a:rPr dirty="0" lang="en-US" err="1" smtClean="0"/>
              <a:t>classLoader</a:t>
            </a:r>
            <a:r>
              <a:rPr dirty="0" lang="en-US" smtClean="0"/>
              <a:t>.</a:t>
            </a:r>
          </a:p>
          <a:p>
            <a:r>
              <a:rPr dirty="0" lang="en-US" smtClean="0">
                <a:solidFill>
                  <a:srgbClr val="FF0000"/>
                </a:solidFill>
              </a:rPr>
              <a:t> 3)Application </a:t>
            </a:r>
            <a:r>
              <a:rPr dirty="0" lang="en-US" err="1" smtClean="0">
                <a:solidFill>
                  <a:srgbClr val="FF0000"/>
                </a:solidFill>
              </a:rPr>
              <a:t>ClassLoader</a:t>
            </a:r>
            <a:r>
              <a:rPr dirty="0" lang="en-US" smtClean="0">
                <a:solidFill>
                  <a:srgbClr val="FF0000"/>
                </a:solidFill>
              </a:rPr>
              <a:t> </a:t>
            </a:r>
            <a:r>
              <a:rPr dirty="0" lang="en-US" smtClean="0"/>
              <a:t>: It is the Child of Extension class Loader.</a:t>
            </a:r>
          </a:p>
          <a:p>
            <a:pPr lvl="1"/>
            <a:r>
              <a:rPr dirty="0" lang="en-US" smtClean="0"/>
              <a:t>It is loaded by extension class loader.</a:t>
            </a:r>
          </a:p>
          <a:p>
            <a:pPr lvl="1"/>
            <a:r>
              <a:rPr dirty="0" lang="en-US" smtClean="0"/>
              <a:t>While loading any class into the </a:t>
            </a:r>
            <a:r>
              <a:rPr dirty="0" lang="en-US" err="1" smtClean="0"/>
              <a:t>classloader</a:t>
            </a:r>
            <a:r>
              <a:rPr dirty="0" lang="en-US" smtClean="0"/>
              <a:t> first class come into feature that is Application class loader. </a:t>
            </a:r>
          </a:p>
          <a:p>
            <a:pPr lvl="1"/>
            <a:r>
              <a:rPr dirty="0" lang="en-US" smtClean="0"/>
              <a:t>These </a:t>
            </a:r>
            <a:r>
              <a:rPr dirty="0" lang="en-US" err="1" smtClean="0"/>
              <a:t>classloaders</a:t>
            </a:r>
            <a:r>
              <a:rPr dirty="0" lang="en-US" smtClean="0"/>
              <a:t> follow certain rules to load the byte code in to the </a:t>
            </a:r>
            <a:r>
              <a:rPr dirty="0" lang="en-US" err="1" smtClean="0"/>
              <a:t>jvm</a:t>
            </a:r>
            <a:r>
              <a:rPr dirty="0" lang="en-US" smtClean="0"/>
              <a:t> memory.</a:t>
            </a:r>
          </a:p>
          <a:p>
            <a:pPr lvl="1"/>
            <a:r>
              <a:rPr dirty="0" lang="en-US" err="1" smtClean="0"/>
              <a:t>Jvm</a:t>
            </a:r>
            <a:r>
              <a:rPr dirty="0" lang="en-US" smtClean="0"/>
              <a:t> memory is expensive memory without validation it is not possible.</a:t>
            </a:r>
          </a:p>
          <a:p>
            <a:pPr lvl="1"/>
            <a:r>
              <a:rPr dirty="0" lang="en-US" smtClean="0"/>
              <a:t>To validate the byte code </a:t>
            </a:r>
            <a:r>
              <a:rPr dirty="0" lang="en-US" err="1" smtClean="0"/>
              <a:t>classloader</a:t>
            </a:r>
            <a:r>
              <a:rPr dirty="0" lang="en-US" smtClean="0"/>
              <a:t> follows three principles.</a:t>
            </a:r>
          </a:p>
          <a:p>
            <a:pPr lvl="1"/>
            <a:endParaRPr dirty="0" lang="en-US" smtClean="0"/>
          </a:p>
          <a:p>
            <a:pPr lvl="1"/>
            <a:endParaRPr dirty="0" lang="en-US" smtClean="0"/>
          </a:p>
        </p:txBody>
      </p:sp>
      <p:sp>
        <p:nvSpPr>
          <p:cNvPr id="1048844"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8845" name="Content Placeholder 2"/>
          <p:cNvSpPr>
            <a:spLocks noGrp="1"/>
          </p:cNvSpPr>
          <p:nvPr>
            <p:ph idx="1"/>
          </p:nvPr>
        </p:nvSpPr>
        <p:spPr>
          <a:xfrm>
            <a:off x="0" y="0"/>
            <a:ext cx="9144000" cy="6858000"/>
          </a:xfrm>
        </p:spPr>
        <p:txBody>
          <a:bodyPr>
            <a:normAutofit fontScale="77500" lnSpcReduction="20000"/>
          </a:bodyPr>
          <a:p>
            <a:r>
              <a:rPr dirty="0" lang="en-US" smtClean="0"/>
              <a:t>Principles of </a:t>
            </a:r>
            <a:r>
              <a:rPr dirty="0" lang="en-US" err="1" smtClean="0"/>
              <a:t>classloaders</a:t>
            </a:r>
            <a:r>
              <a:rPr dirty="0" lang="en-US" smtClean="0"/>
              <a:t>:</a:t>
            </a:r>
          </a:p>
          <a:p>
            <a:pPr lvl="1"/>
            <a:r>
              <a:rPr dirty="0" lang="en-US" smtClean="0"/>
              <a:t>1). Principle of delegation </a:t>
            </a:r>
          </a:p>
          <a:p>
            <a:pPr lvl="1"/>
            <a:r>
              <a:rPr dirty="0" lang="en-US" smtClean="0"/>
              <a:t>2). Principle of visibility</a:t>
            </a:r>
          </a:p>
          <a:p>
            <a:pPr lvl="1"/>
            <a:r>
              <a:rPr dirty="0" lang="en-US" smtClean="0"/>
              <a:t>3).principle of uniqueness</a:t>
            </a:r>
          </a:p>
          <a:p>
            <a:r>
              <a:rPr dirty="0" lang="en-US" smtClean="0"/>
              <a:t>Above declared principles plays vital role while loading any byte code into the JVM memory.</a:t>
            </a:r>
          </a:p>
          <a:p>
            <a:r>
              <a:rPr dirty="0" lang="en-US" smtClean="0"/>
              <a:t>It will restrict duplication of the byte code over the cycle.</a:t>
            </a:r>
          </a:p>
          <a:p>
            <a:r>
              <a:rPr dirty="0" lang="en-US" smtClean="0">
                <a:solidFill>
                  <a:srgbClr val="FF0000"/>
                </a:solidFill>
              </a:rPr>
              <a:t>1).Principle of delegation=&gt; </a:t>
            </a:r>
          </a:p>
          <a:p>
            <a:pPr lvl="1"/>
            <a:r>
              <a:rPr dirty="0" lang="en-US" smtClean="0"/>
              <a:t>Actually byte code loaded by Application class loader but to check it is available through out the cycle or not principle of delegation will be used.</a:t>
            </a:r>
          </a:p>
          <a:p>
            <a:pPr lvl="1"/>
            <a:r>
              <a:rPr dirty="0" lang="en-US" smtClean="0"/>
              <a:t>First Application </a:t>
            </a:r>
            <a:r>
              <a:rPr dirty="0" lang="en-US" err="1" smtClean="0"/>
              <a:t>classloader</a:t>
            </a:r>
            <a:r>
              <a:rPr dirty="0" lang="en-US" smtClean="0"/>
              <a:t> will check into cache of the application </a:t>
            </a:r>
            <a:r>
              <a:rPr dirty="0" lang="en-US" err="1" smtClean="0"/>
              <a:t>classloader</a:t>
            </a:r>
            <a:r>
              <a:rPr dirty="0" lang="en-US" smtClean="0"/>
              <a:t> , if it is available it will not load same bytecode into the JVM memory.</a:t>
            </a:r>
          </a:p>
          <a:p>
            <a:pPr lvl="1"/>
            <a:r>
              <a:rPr dirty="0" lang="en-US" smtClean="0"/>
              <a:t>If it not available then it will delete to the extension class loader  to check it is available or not, ECL will check into cache, if it is available it will load the same byte code neither it will delegate to the </a:t>
            </a:r>
            <a:r>
              <a:rPr dirty="0" lang="en-US" err="1" smtClean="0"/>
              <a:t>BootStrap</a:t>
            </a:r>
            <a:r>
              <a:rPr dirty="0" lang="en-US" smtClean="0"/>
              <a:t> </a:t>
            </a:r>
            <a:r>
              <a:rPr dirty="0" lang="en-US" err="1" smtClean="0"/>
              <a:t>classloader</a:t>
            </a:r>
            <a:r>
              <a:rPr dirty="0" lang="en-US" smtClean="0"/>
              <a:t>.</a:t>
            </a:r>
          </a:p>
          <a:p>
            <a:pPr lvl="1"/>
            <a:r>
              <a:rPr dirty="0" lang="en-US" smtClean="0"/>
              <a:t>BCL will check into the cache if it available it will load same , if it is not available , it will again delegates to the ECL and ECL will delegates to the ACL. And ACL will load the byte code into the memory. </a:t>
            </a:r>
          </a:p>
          <a:p>
            <a:pPr lvl="2"/>
            <a:endParaRPr dirty="0" lang="en-US" smtClean="0"/>
          </a:p>
          <a:p>
            <a:pPr indent="0" lvl="1" marL="457200">
              <a:buNone/>
            </a:pPr>
            <a:endParaRPr dirty="0" lang="en-US" smtClean="0"/>
          </a:p>
        </p:txBody>
      </p:sp>
      <p:sp>
        <p:nvSpPr>
          <p:cNvPr id="1048846"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8847" name="Content Placeholder 2"/>
          <p:cNvSpPr>
            <a:spLocks noGrp="1"/>
          </p:cNvSpPr>
          <p:nvPr>
            <p:ph idx="1"/>
          </p:nvPr>
        </p:nvSpPr>
        <p:spPr>
          <a:xfrm>
            <a:off x="0" y="0"/>
            <a:ext cx="9144000" cy="6858000"/>
          </a:xfrm>
        </p:spPr>
        <p:txBody>
          <a:bodyPr/>
          <a:p>
            <a:r>
              <a:rPr dirty="0" lang="en-US" smtClean="0">
                <a:solidFill>
                  <a:srgbClr val="FF0000"/>
                </a:solidFill>
              </a:rPr>
              <a:t>2). Principle to visibility:</a:t>
            </a:r>
          </a:p>
          <a:p>
            <a:pPr lvl="1"/>
            <a:r>
              <a:rPr dirty="0" lang="en-US" smtClean="0"/>
              <a:t>Here parent-child relation available . Same as parent child relationship in java. </a:t>
            </a:r>
            <a:endParaRPr dirty="0" lang="en-US"/>
          </a:p>
          <a:p>
            <a:pPr lvl="1"/>
            <a:r>
              <a:rPr dirty="0" lang="en-US" smtClean="0"/>
              <a:t>Child can access all the properties of the parent but parent can not access child properties.</a:t>
            </a:r>
          </a:p>
          <a:p>
            <a:pPr lvl="1"/>
            <a:r>
              <a:rPr dirty="0" lang="en-US" smtClean="0"/>
              <a:t>Here parent class properties are visible to the child class loader but child class loader properties can not be visible to the parent.</a:t>
            </a:r>
          </a:p>
          <a:p>
            <a:pPr lvl="1"/>
            <a:r>
              <a:rPr dirty="0" lang="en-US" smtClean="0"/>
              <a:t>Application </a:t>
            </a:r>
            <a:r>
              <a:rPr dirty="0" lang="en-US" err="1" smtClean="0"/>
              <a:t>Classloader</a:t>
            </a:r>
            <a:r>
              <a:rPr dirty="0" lang="en-US" smtClean="0"/>
              <a:t> can see the ECL and BCL loaded classes but ECL can not see the ACL loaded byte code and BCL can not see the ECL bytecode.</a:t>
            </a:r>
          </a:p>
          <a:p>
            <a:pPr lvl="1"/>
            <a:r>
              <a:rPr dirty="0" lang="en-US" smtClean="0"/>
              <a:t>But ECL can see the BCL bytecode.</a:t>
            </a:r>
          </a:p>
          <a:p>
            <a:pPr indent="0" lvl="1" marL="457200">
              <a:buNone/>
            </a:pPr>
            <a:endParaRPr dirty="0" lang="en-US"/>
          </a:p>
        </p:txBody>
      </p:sp>
      <p:sp>
        <p:nvSpPr>
          <p:cNvPr id="1048848" name="Footer Placeholder 1"/>
          <p:cNvSpPr>
            <a:spLocks noGrp="1"/>
          </p:cNvSpPr>
          <p:nvPr>
            <p:ph type="ftr" sz="quarter" idx="11"/>
          </p:nvPr>
        </p:nvSpPr>
        <p:spPr/>
        <p:txBody>
          <a:bodyPr/>
          <a:p>
            <a:r>
              <a:rPr lang="en-US" smtClean="0"/>
              <a:t>By Mr.Sachin Gaikwad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Spring 1 class</dc:title>
  <dc:creator>sachin Gaikwad</dc:creator>
  <cp:lastModifiedBy>SACHIN-G</cp:lastModifiedBy>
  <dcterms:created xsi:type="dcterms:W3CDTF">2006-08-11T21:00:00Z</dcterms:created>
  <dcterms:modified xsi:type="dcterms:W3CDTF">2017-10-15T11:01:07Z</dcterms:modified>
</cp:coreProperties>
</file>