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191" y="4306204"/>
            <a:ext cx="2486817" cy="573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2677"/>
            <a:ext cx="5734685" cy="870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Development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For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Measure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Energy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Consumption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9079">
              <a:lnSpc>
                <a:spcPct val="1102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Data Collection: First, you need to obtain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dataset related to energy consumption. This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 could come from various sources, such as smart meters, IoT devices, or publicly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available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datasets. Ensure you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have the necessary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permissions to use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19685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Data Loading: Import the dataset into your project. The data might be in various formats,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such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 </a:t>
            </a:r>
            <a:r>
              <a:rPr dirty="0" sz="1100" spc="-30">
                <a:latin typeface="Arial MT"/>
                <a:cs typeface="Arial MT"/>
              </a:rPr>
              <a:t>CSV,</a:t>
            </a:r>
            <a:r>
              <a:rPr dirty="0" sz="1100" spc="-5">
                <a:latin typeface="Arial MT"/>
                <a:cs typeface="Arial MT"/>
              </a:rPr>
              <a:t> Excel, 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database. Use appropriate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libraries or tools to load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data into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project environment. For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example, in Python,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 can use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Pandas to read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CSV files.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224154">
              <a:lnSpc>
                <a:spcPct val="1102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Data Exploration: Start by exploring the dataset to understand its structure. Check for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columns,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 types,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 any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initial insights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about energy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consumption patterns. </a:t>
            </a:r>
            <a:r>
              <a:rPr dirty="0" sz="1100" spc="-40">
                <a:latin typeface="Arial MT"/>
                <a:cs typeface="Arial MT"/>
              </a:rPr>
              <a:t>You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can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Pandas for basic data exploration.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158115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Data Preprocessing: Preprocess the dataset to clean and prepare it for analysis. This may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involve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handling missing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values, removing duplicates,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 converting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 types.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5">
                <a:latin typeface="Arial MT"/>
                <a:cs typeface="Arial MT"/>
              </a:rPr>
              <a:t>Additionally,</a:t>
            </a:r>
            <a:r>
              <a:rPr dirty="0" sz="1100" spc="-5">
                <a:latin typeface="Arial MT"/>
                <a:cs typeface="Arial MT"/>
              </a:rPr>
              <a:t> you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might want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 create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new features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 aggregate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 if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necessary.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514350">
              <a:lnSpc>
                <a:spcPct val="110200"/>
              </a:lnSpc>
            </a:pPr>
            <a:r>
              <a:rPr dirty="0" sz="1100" spc="-15">
                <a:latin typeface="Arial MT"/>
                <a:cs typeface="Arial MT"/>
              </a:rPr>
              <a:t>Time </a:t>
            </a:r>
            <a:r>
              <a:rPr dirty="0" sz="1100" spc="-5">
                <a:latin typeface="Arial MT"/>
                <a:cs typeface="Arial MT"/>
              </a:rPr>
              <a:t>Series Data: If your dataset involves time series data (e.g., hourly energy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consumption), consider resampling, smoothing, or aggregating the data to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suitable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granularity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 your analysis.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Data </a:t>
            </a:r>
            <a:r>
              <a:rPr dirty="0" sz="1100" spc="-10">
                <a:latin typeface="Arial MT"/>
                <a:cs typeface="Arial MT"/>
              </a:rPr>
              <a:t>Visualization:</a:t>
            </a:r>
            <a:r>
              <a:rPr dirty="0" sz="1100" spc="-5">
                <a:latin typeface="Arial MT"/>
                <a:cs typeface="Arial MT"/>
              </a:rPr>
              <a:t> Create visualizations to gain insights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into energy consumption trends and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patterns.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Matplotlib or Seaborn can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help with data visualization 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Python.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7747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Feature Engineering: Depending on your project goals, engineer features that may help in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modeling energy consumption more </a:t>
            </a:r>
            <a:r>
              <a:rPr dirty="0" sz="1100" spc="-15">
                <a:latin typeface="Arial MT"/>
                <a:cs typeface="Arial MT"/>
              </a:rPr>
              <a:t>effectively. </a:t>
            </a:r>
            <a:r>
              <a:rPr dirty="0" sz="1100" spc="-5">
                <a:latin typeface="Arial MT"/>
                <a:cs typeface="Arial MT"/>
              </a:rPr>
              <a:t>For example, you could create features that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capture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time-of-day patterns, day of the week, or </a:t>
            </a:r>
            <a:r>
              <a:rPr dirty="0" sz="1100" spc="-15">
                <a:latin typeface="Arial MT"/>
                <a:cs typeface="Arial MT"/>
              </a:rPr>
              <a:t>seasonality.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8382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Data Splitting: If you're building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predictive model, split the dataset into training and testing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sets.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This is important for model evaluation.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116205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Save Preprocessed Data: Save the preprocessed data, so you don't need to repeat these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steps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every time you run your project. </a:t>
            </a:r>
            <a:r>
              <a:rPr dirty="0" sz="1100" spc="-40">
                <a:latin typeface="Arial MT"/>
                <a:cs typeface="Arial MT"/>
              </a:rPr>
              <a:t>You</a:t>
            </a:r>
            <a:r>
              <a:rPr dirty="0" sz="1100" spc="-5">
                <a:latin typeface="Arial MT"/>
                <a:cs typeface="Arial MT"/>
              </a:rPr>
              <a:t> can use Pandas to save data to CSV or another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format.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96520">
              <a:lnSpc>
                <a:spcPct val="1102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Once you've completed these steps, you'll be ready to proceed with your project, whether it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involves building predictive models, analyzing energy consumption patterns, or any other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specific goals you have in mind. If you have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more specific dataset or project in mind, feel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free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 provide more details, and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can </a:t>
            </a:r>
            <a:r>
              <a:rPr dirty="0" sz="1100" spc="-10">
                <a:latin typeface="Arial MT"/>
                <a:cs typeface="Arial MT"/>
              </a:rPr>
              <a:t>offer</a:t>
            </a:r>
            <a:r>
              <a:rPr dirty="0" sz="1100" spc="-5">
                <a:latin typeface="Arial MT"/>
                <a:cs typeface="Arial MT"/>
              </a:rPr>
              <a:t> more tailored advice.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Program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12700" marR="2803525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Input: Sample daily energy consumption data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energy_data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[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8"/>
            <a:ext cx="4949825" cy="37204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34"/>
              </a:spcBef>
            </a:pPr>
            <a:r>
              <a:rPr dirty="0" sz="1100" spc="-5">
                <a:latin typeface="Arial MT"/>
                <a:cs typeface="Arial MT"/>
              </a:rPr>
              <a:t>{'date':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'2023-10-01',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'consumption_kWh':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100},</a:t>
            </a:r>
            <a:endParaRPr sz="11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{'date':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'2023-10-02',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'consumption_kWh':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120},</a:t>
            </a:r>
            <a:endParaRPr sz="1100">
              <a:latin typeface="Arial MT"/>
              <a:cs typeface="Arial MT"/>
            </a:endParaRPr>
          </a:p>
          <a:p>
            <a:pPr marL="167640" marR="195961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{'date': '2023-10-03', 'consumption_kWh': 90},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Add more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 points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here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 MT"/>
                <a:cs typeface="Arial MT"/>
              </a:rPr>
              <a:t>]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156845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Output: Calculate average daily energy consumption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calculate_average_consumption(data):</a:t>
            </a:r>
            <a:endParaRPr sz="1100">
              <a:latin typeface="Arial MT"/>
              <a:cs typeface="Arial MT"/>
            </a:endParaRPr>
          </a:p>
          <a:p>
            <a:pPr marL="167640" marR="340360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total_consumption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0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entry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data:</a:t>
            </a:r>
            <a:endParaRPr sz="1100">
              <a:latin typeface="Arial MT"/>
              <a:cs typeface="Arial MT"/>
            </a:endParaRPr>
          </a:p>
          <a:p>
            <a:pPr marL="167640" marR="1655445" indent="15494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total_consumption += entry['consumption_kWh']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num_entries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len(data)</a:t>
            </a:r>
            <a:endParaRPr sz="1100">
              <a:latin typeface="Arial MT"/>
              <a:cs typeface="Arial MT"/>
            </a:endParaRPr>
          </a:p>
          <a:p>
            <a:pPr marL="167640" marR="122428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average_consumption </a:t>
            </a:r>
            <a:r>
              <a:rPr dirty="0" sz="1100">
                <a:latin typeface="Arial MT"/>
                <a:cs typeface="Arial MT"/>
              </a:rPr>
              <a:t>= </a:t>
            </a:r>
            <a:r>
              <a:rPr dirty="0" sz="1100" spc="-5">
                <a:latin typeface="Arial MT"/>
                <a:cs typeface="Arial MT"/>
              </a:rPr>
              <a:t>total_consumption </a:t>
            </a:r>
            <a:r>
              <a:rPr dirty="0" sz="1100">
                <a:latin typeface="Arial MT"/>
                <a:cs typeface="Arial MT"/>
              </a:rPr>
              <a:t>/ </a:t>
            </a:r>
            <a:r>
              <a:rPr dirty="0" sz="1100" spc="-5">
                <a:latin typeface="Arial MT"/>
                <a:cs typeface="Arial MT"/>
              </a:rPr>
              <a:t>num_entries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return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average_consumption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Main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program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3435" algn="l"/>
              </a:tabLst>
            </a:pPr>
            <a:r>
              <a:rPr dirty="0" sz="1100" spc="-5">
                <a:latin typeface="Arial MT"/>
                <a:cs typeface="Arial MT"/>
              </a:rPr>
              <a:t>if</a:t>
            </a:r>
            <a:r>
              <a:rPr dirty="0" u="sng" sz="1100" spc="4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 spc="4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name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Arial MT"/>
                <a:cs typeface="Arial MT"/>
              </a:rPr>
              <a:t>==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"</a:t>
            </a:r>
            <a:r>
              <a:rPr dirty="0" u="sng" sz="1100" spc="88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main</a:t>
            </a:r>
            <a:r>
              <a:rPr dirty="0" u="sng" sz="1100" spc="88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":</a:t>
            </a:r>
            <a:endParaRPr sz="1100">
              <a:latin typeface="Arial MT"/>
              <a:cs typeface="Arial MT"/>
            </a:endParaRPr>
          </a:p>
          <a:p>
            <a:pPr marL="167640" marR="508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average_daily_consumption </a:t>
            </a:r>
            <a:r>
              <a:rPr dirty="0" sz="1100">
                <a:latin typeface="Arial MT"/>
                <a:cs typeface="Arial MT"/>
              </a:rPr>
              <a:t>= </a:t>
            </a:r>
            <a:r>
              <a:rPr dirty="0" sz="1100" spc="-5">
                <a:latin typeface="Arial MT"/>
                <a:cs typeface="Arial MT"/>
              </a:rPr>
              <a:t>calculate_average_consumption(energy_data)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print("Average </a:t>
            </a:r>
            <a:r>
              <a:rPr dirty="0" sz="1100" spc="-5">
                <a:latin typeface="Arial MT"/>
                <a:cs typeface="Arial MT"/>
              </a:rPr>
              <a:t>Daily Energy Consumption: {:.2f}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kWh".format(average_daily_consumption))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3692" y="3149924"/>
            <a:ext cx="4331970" cy="4255770"/>
          </a:xfrm>
          <a:custGeom>
            <a:avLst/>
            <a:gdLst/>
            <a:ahLst/>
            <a:cxnLst/>
            <a:rect l="l" t="t" r="r" b="b"/>
            <a:pathLst>
              <a:path w="4331970" h="4255770">
                <a:moveTo>
                  <a:pt x="4331943" y="4255746"/>
                </a:moveTo>
                <a:lnTo>
                  <a:pt x="0" y="4255746"/>
                </a:lnTo>
                <a:lnTo>
                  <a:pt x="0" y="0"/>
                </a:lnTo>
                <a:lnTo>
                  <a:pt x="4331943" y="0"/>
                </a:lnTo>
                <a:lnTo>
                  <a:pt x="4331943" y="4255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8340" y="3826248"/>
            <a:ext cx="3446779" cy="1554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0"/>
              </a:spcBef>
            </a:pPr>
            <a:r>
              <a:rPr dirty="0" sz="3350" spc="28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350" spc="-2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350" spc="-19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350" spc="-1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350" spc="13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350" spc="-13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35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350" spc="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350" spc="-2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350" spc="3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350" spc="5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35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50" spc="-1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3350" spc="-13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350" spc="245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dirty="0" sz="3350" spc="-15">
                <a:solidFill>
                  <a:srgbClr val="FFFFFF"/>
                </a:solidFill>
                <a:latin typeface="Arial"/>
                <a:cs typeface="Arial"/>
              </a:rPr>
              <a:t>Measure </a:t>
            </a:r>
            <a:r>
              <a:rPr dirty="0" sz="3350" spc="-4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33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350" spc="-15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endParaRPr sz="3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00" y="3692316"/>
            <a:ext cx="2113507" cy="3303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489" y="3878056"/>
            <a:ext cx="2596515" cy="163131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10"/>
              </a:spcBef>
            </a:pPr>
            <a:r>
              <a:rPr dirty="0" sz="1850" spc="-5" b="1">
                <a:latin typeface="Cambria"/>
                <a:cs typeface="Cambria"/>
              </a:rPr>
              <a:t>Powering</a:t>
            </a:r>
            <a:r>
              <a:rPr dirty="0" sz="1850" spc="15" b="1">
                <a:latin typeface="Cambria"/>
                <a:cs typeface="Cambria"/>
              </a:rPr>
              <a:t> </a:t>
            </a:r>
            <a:r>
              <a:rPr dirty="0" sz="1850" spc="10" b="1">
                <a:latin typeface="Cambria"/>
                <a:cs typeface="Cambria"/>
              </a:rPr>
              <a:t>up</a:t>
            </a:r>
            <a:r>
              <a:rPr dirty="0" sz="1850" spc="15" b="1">
                <a:latin typeface="Cambria"/>
                <a:cs typeface="Cambria"/>
              </a:rPr>
              <a:t> </a:t>
            </a:r>
            <a:r>
              <a:rPr dirty="0" sz="1850" spc="105" b="1">
                <a:latin typeface="Cambria"/>
                <a:cs typeface="Cambria"/>
              </a:rPr>
              <a:t>E  </a:t>
            </a:r>
            <a:r>
              <a:rPr dirty="0" sz="1850" spc="360" b="1">
                <a:latin typeface="Cambria"/>
                <a:cs typeface="Cambria"/>
              </a:rPr>
              <a:t> </a:t>
            </a:r>
            <a:r>
              <a:rPr dirty="0" sz="1850" spc="5" b="1">
                <a:latin typeface="Cambria"/>
                <a:cs typeface="Cambria"/>
              </a:rPr>
              <a:t>ciency</a:t>
            </a:r>
            <a:endParaRPr sz="1850">
              <a:latin typeface="Cambria"/>
              <a:cs typeface="Cambria"/>
            </a:endParaRPr>
          </a:p>
          <a:p>
            <a:pPr algn="r" marL="12700" marR="6350" indent="459105">
              <a:lnSpc>
                <a:spcPct val="117300"/>
              </a:lnSpc>
              <a:spcBef>
                <a:spcPts val="1870"/>
              </a:spcBef>
            </a:pPr>
            <a:r>
              <a:rPr dirty="0" sz="1000" spc="85">
                <a:latin typeface="Verdana"/>
                <a:cs typeface="Verdana"/>
              </a:rPr>
              <a:t>W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110">
                <a:latin typeface="Verdana"/>
                <a:cs typeface="Verdana"/>
              </a:rPr>
              <a:t>m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</a:t>
            </a:r>
            <a:r>
              <a:rPr dirty="0" sz="1000" spc="30">
                <a:latin typeface="Verdana"/>
                <a:cs typeface="Verdana"/>
              </a:rPr>
              <a:t>o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-20">
                <a:latin typeface="Verdana"/>
                <a:cs typeface="Verdana"/>
              </a:rPr>
              <a:t>r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40">
                <a:latin typeface="Verdana"/>
                <a:cs typeface="Verdana"/>
              </a:rPr>
              <a:t>n  </a:t>
            </a:r>
            <a:r>
              <a:rPr dirty="0" sz="1050" spc="-15" i="1">
                <a:latin typeface="Verdana"/>
                <a:cs typeface="Verdana"/>
              </a:rPr>
              <a:t>energy </a:t>
            </a:r>
            <a:r>
              <a:rPr dirty="0" sz="1050" spc="5" i="1">
                <a:latin typeface="Verdana"/>
                <a:cs typeface="Verdana"/>
              </a:rPr>
              <a:t>consumption </a:t>
            </a:r>
            <a:r>
              <a:rPr dirty="0" sz="1050" spc="-15" i="1">
                <a:latin typeface="Verdana"/>
                <a:cs typeface="Verdana"/>
              </a:rPr>
              <a:t>measurement</a:t>
            </a:r>
            <a:r>
              <a:rPr dirty="0" sz="1000" spc="-15">
                <a:latin typeface="Verdana"/>
                <a:cs typeface="Verdana"/>
              </a:rPr>
              <a:t>! 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-90">
                <a:latin typeface="Verdana"/>
                <a:cs typeface="Verdana"/>
              </a:rPr>
              <a:t>T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-15">
                <a:latin typeface="Verdana"/>
                <a:cs typeface="Verdana"/>
              </a:rPr>
              <a:t>a</a:t>
            </a:r>
            <a:r>
              <a:rPr dirty="0" sz="1000" spc="-80">
                <a:latin typeface="Verdana"/>
                <a:cs typeface="Verdana"/>
              </a:rPr>
              <a:t>y</a:t>
            </a:r>
            <a:r>
              <a:rPr dirty="0" sz="1000" spc="-150">
                <a:latin typeface="Verdana"/>
                <a:cs typeface="Verdana"/>
              </a:rPr>
              <a:t>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w</a:t>
            </a:r>
            <a:r>
              <a:rPr dirty="0" sz="1000" spc="-10">
                <a:latin typeface="Verdana"/>
                <a:cs typeface="Verdana"/>
              </a:rPr>
              <a:t>e</a:t>
            </a:r>
            <a:r>
              <a:rPr dirty="0" sz="1000" spc="-70">
                <a:latin typeface="Verdana"/>
                <a:cs typeface="Verdana"/>
              </a:rPr>
              <a:t>'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>
                <a:latin typeface="Verdana"/>
                <a:cs typeface="Verdana"/>
              </a:rPr>
              <a:t>l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b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5">
                <a:latin typeface="Verdana"/>
                <a:cs typeface="Verdana"/>
              </a:rPr>
              <a:t>x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-30">
                <a:latin typeface="Verdana"/>
                <a:cs typeface="Verdana"/>
              </a:rPr>
              <a:t>r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75">
                <a:latin typeface="Verdana"/>
                <a:cs typeface="Verdana"/>
              </a:rPr>
              <a:t>g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-5">
                <a:latin typeface="Verdana"/>
                <a:cs typeface="Verdana"/>
              </a:rPr>
              <a:t>f  </a:t>
            </a:r>
            <a:r>
              <a:rPr dirty="0" sz="1000" spc="25">
                <a:latin typeface="Verdana"/>
                <a:cs typeface="Verdana"/>
              </a:rPr>
              <a:t>measuring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00" spc="30">
                <a:latin typeface="Verdana"/>
                <a:cs typeface="Verdana"/>
              </a:rPr>
              <a:t>optimizing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 usage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to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improve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efﬁciency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reduce</a:t>
            </a:r>
            <a:endParaRPr sz="1000">
              <a:latin typeface="Verdana"/>
              <a:cs typeface="Verdana"/>
            </a:endParaRPr>
          </a:p>
          <a:p>
            <a:pPr algn="r" marR="6350">
              <a:lnSpc>
                <a:spcPct val="100000"/>
              </a:lnSpc>
              <a:spcBef>
                <a:spcPts val="225"/>
              </a:spcBef>
            </a:pPr>
            <a:r>
              <a:rPr dirty="0" sz="1000" spc="-20">
                <a:latin typeface="Verdana"/>
                <a:cs typeface="Verdana"/>
              </a:rPr>
              <a:t>costs.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624" y="3219845"/>
            <a:ext cx="3779794" cy="42557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528" y="3219846"/>
            <a:ext cx="3780154" cy="4255770"/>
            <a:chOff x="296528" y="3219846"/>
            <a:chExt cx="3780154" cy="4255770"/>
          </a:xfrm>
        </p:grpSpPr>
        <p:sp>
          <p:nvSpPr>
            <p:cNvPr id="3" name="object 3"/>
            <p:cNvSpPr/>
            <p:nvPr/>
          </p:nvSpPr>
          <p:spPr>
            <a:xfrm>
              <a:off x="296528" y="3219846"/>
              <a:ext cx="3780154" cy="4255770"/>
            </a:xfrm>
            <a:custGeom>
              <a:avLst/>
              <a:gdLst/>
              <a:ahLst/>
              <a:cxnLst/>
              <a:rect l="l" t="t" r="r" b="b"/>
              <a:pathLst>
                <a:path w="3780154" h="4255770">
                  <a:moveTo>
                    <a:pt x="3779790" y="4255746"/>
                  </a:moveTo>
                  <a:lnTo>
                    <a:pt x="0" y="4255746"/>
                  </a:lnTo>
                  <a:lnTo>
                    <a:pt x="0" y="0"/>
                  </a:lnTo>
                  <a:lnTo>
                    <a:pt x="3779790" y="0"/>
                  </a:lnTo>
                  <a:lnTo>
                    <a:pt x="3779790" y="4255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517" y="3692316"/>
              <a:ext cx="2675333" cy="330369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51528" y="3897514"/>
            <a:ext cx="2606040" cy="225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5" b="1">
                <a:latin typeface="Times New Roman"/>
                <a:cs typeface="Times New Roman"/>
              </a:rPr>
              <a:t>Tools</a:t>
            </a:r>
            <a:r>
              <a:rPr dirty="0" sz="1050" spc="-30" b="1">
                <a:latin typeface="Times New Roman"/>
                <a:cs typeface="Times New Roman"/>
              </a:rPr>
              <a:t> </a:t>
            </a:r>
            <a:r>
              <a:rPr dirty="0" sz="1050" spc="30" b="1">
                <a:latin typeface="Times New Roman"/>
                <a:cs typeface="Times New Roman"/>
              </a:rPr>
              <a:t>for</a:t>
            </a:r>
            <a:r>
              <a:rPr dirty="0" sz="1050" spc="-45" b="1">
                <a:latin typeface="Times New Roman"/>
                <a:cs typeface="Times New Roman"/>
              </a:rPr>
              <a:t> </a:t>
            </a:r>
            <a:r>
              <a:rPr dirty="0" sz="1050" spc="35" b="1">
                <a:latin typeface="Times New Roman"/>
                <a:cs typeface="Times New Roman"/>
              </a:rPr>
              <a:t>Measuring</a:t>
            </a:r>
            <a:r>
              <a:rPr dirty="0" sz="1050" spc="-25" b="1">
                <a:latin typeface="Times New Roman"/>
                <a:cs typeface="Times New Roman"/>
              </a:rPr>
              <a:t> </a:t>
            </a:r>
            <a:r>
              <a:rPr dirty="0" sz="1050" spc="25" b="1">
                <a:latin typeface="Times New Roman"/>
                <a:cs typeface="Times New Roman"/>
              </a:rPr>
              <a:t>Energy</a:t>
            </a:r>
            <a:r>
              <a:rPr dirty="0" sz="1050" spc="-60" b="1">
                <a:latin typeface="Times New Roman"/>
                <a:cs typeface="Times New Roman"/>
              </a:rPr>
              <a:t> </a:t>
            </a:r>
            <a:r>
              <a:rPr dirty="0" sz="1050" spc="45" b="1">
                <a:latin typeface="Times New Roman"/>
                <a:cs typeface="Times New Roman"/>
              </a:rPr>
              <a:t>Consumption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106680">
              <a:lnSpc>
                <a:spcPct val="103800"/>
              </a:lnSpc>
              <a:spcBef>
                <a:spcPts val="994"/>
              </a:spcBef>
            </a:pPr>
            <a:r>
              <a:rPr dirty="0" sz="1000" spc="-35">
                <a:latin typeface="Verdana"/>
                <a:cs typeface="Verdana"/>
              </a:rPr>
              <a:t>T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40">
                <a:latin typeface="Verdana"/>
                <a:cs typeface="Verdana"/>
              </a:rPr>
              <a:t>n</a:t>
            </a:r>
            <a:r>
              <a:rPr dirty="0" sz="1000" spc="-40">
                <a:latin typeface="Verdana"/>
                <a:cs typeface="Verdana"/>
              </a:rPr>
              <a:t>y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</a:t>
            </a:r>
            <a:r>
              <a:rPr dirty="0" sz="1000" spc="25">
                <a:latin typeface="Verdana"/>
                <a:cs typeface="Verdana"/>
              </a:rPr>
              <a:t>oo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15">
                <a:latin typeface="Verdana"/>
                <a:cs typeface="Verdana"/>
              </a:rPr>
              <a:t>a</a:t>
            </a:r>
            <a:r>
              <a:rPr dirty="0" sz="1000" spc="-60">
                <a:latin typeface="Verdana"/>
                <a:cs typeface="Verdana"/>
              </a:rPr>
              <a:t>v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5">
                <a:latin typeface="Verdana"/>
                <a:cs typeface="Verdana"/>
              </a:rPr>
              <a:t>il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65">
                <a:latin typeface="Verdana"/>
                <a:cs typeface="Verdana"/>
              </a:rPr>
              <a:t>b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15">
                <a:latin typeface="Verdana"/>
                <a:cs typeface="Verdana"/>
              </a:rPr>
              <a:t>f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-15">
                <a:latin typeface="Verdana"/>
                <a:cs typeface="Verdana"/>
              </a:rPr>
              <a:t>r  </a:t>
            </a:r>
            <a:r>
              <a:rPr dirty="0" sz="1000" spc="25">
                <a:latin typeface="Verdana"/>
                <a:cs typeface="Verdana"/>
              </a:rPr>
              <a:t>measuring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consumption, 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including </a:t>
            </a:r>
            <a:r>
              <a:rPr dirty="0" sz="1000" spc="15">
                <a:latin typeface="Verdana"/>
                <a:cs typeface="Verdana"/>
              </a:rPr>
              <a:t>smart </a:t>
            </a:r>
            <a:r>
              <a:rPr dirty="0" sz="1000" spc="-10">
                <a:latin typeface="Verdana"/>
                <a:cs typeface="Verdana"/>
              </a:rPr>
              <a:t>meters, </a:t>
            </a:r>
            <a:r>
              <a:rPr dirty="0" sz="1000">
                <a:latin typeface="Verdana"/>
                <a:cs typeface="Verdana"/>
              </a:rPr>
              <a:t>submeters, 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70">
                <a:latin typeface="Verdana"/>
                <a:cs typeface="Verdana"/>
              </a:rPr>
              <a:t>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70">
                <a:latin typeface="Verdana"/>
                <a:cs typeface="Verdana"/>
              </a:rPr>
              <a:t>g</a:t>
            </a:r>
            <a:r>
              <a:rPr dirty="0" sz="1000" spc="-40">
                <a:latin typeface="Verdana"/>
                <a:cs typeface="Verdana"/>
              </a:rPr>
              <a:t>y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70">
                <a:latin typeface="Verdana"/>
                <a:cs typeface="Verdana"/>
              </a:rPr>
              <a:t>g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110">
                <a:latin typeface="Verdana"/>
                <a:cs typeface="Verdana"/>
              </a:rPr>
              <a:t>m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20">
                <a:latin typeface="Verdana"/>
                <a:cs typeface="Verdana"/>
              </a:rPr>
              <a:t>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40">
                <a:latin typeface="Verdana"/>
                <a:cs typeface="Verdana"/>
              </a:rPr>
              <a:t>s</a:t>
            </a:r>
            <a:r>
              <a:rPr dirty="0" sz="1000" spc="-50">
                <a:latin typeface="Verdana"/>
                <a:cs typeface="Verdana"/>
              </a:rPr>
              <a:t>y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>
                <a:latin typeface="Verdana"/>
                <a:cs typeface="Verdana"/>
              </a:rPr>
              <a:t>t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145">
                <a:latin typeface="Verdana"/>
                <a:cs typeface="Verdana"/>
              </a:rPr>
              <a:t>.  </a:t>
            </a:r>
            <a:r>
              <a:rPr dirty="0" sz="1000" spc="-35">
                <a:latin typeface="Verdana"/>
                <a:cs typeface="Verdana"/>
              </a:rPr>
              <a:t>T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</a:t>
            </a:r>
            <a:r>
              <a:rPr dirty="0" sz="1000" spc="25">
                <a:latin typeface="Verdana"/>
                <a:cs typeface="Verdana"/>
              </a:rPr>
              <a:t>oo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10">
                <a:latin typeface="Verdana"/>
                <a:cs typeface="Verdana"/>
              </a:rPr>
              <a:t>o</a:t>
            </a:r>
            <a:r>
              <a:rPr dirty="0" sz="1000" spc="-45">
                <a:latin typeface="Verdana"/>
                <a:cs typeface="Verdana"/>
              </a:rPr>
              <a:t>v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-60">
                <a:latin typeface="Verdana"/>
                <a:cs typeface="Verdana"/>
              </a:rPr>
              <a:t>-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110">
                <a:latin typeface="Verdana"/>
                <a:cs typeface="Verdana"/>
              </a:rPr>
              <a:t>m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>
                <a:latin typeface="Verdana"/>
                <a:cs typeface="Verdana"/>
              </a:rPr>
              <a:t>a  </a:t>
            </a:r>
            <a:r>
              <a:rPr dirty="0" sz="1000" spc="40">
                <a:latin typeface="Verdana"/>
                <a:cs typeface="Verdana"/>
              </a:rPr>
              <a:t>on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usage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00" spc="35">
                <a:latin typeface="Verdana"/>
                <a:cs typeface="Verdana"/>
              </a:rPr>
              <a:t>help </a:t>
            </a:r>
            <a:r>
              <a:rPr dirty="0" sz="1000" spc="10">
                <a:latin typeface="Verdana"/>
                <a:cs typeface="Verdana"/>
              </a:rPr>
              <a:t>identify 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-15">
                <a:latin typeface="Verdana"/>
                <a:cs typeface="Verdana"/>
              </a:rPr>
              <a:t>areas </a:t>
            </a:r>
            <a:r>
              <a:rPr dirty="0" sz="1000" spc="-5">
                <a:latin typeface="Verdana"/>
                <a:cs typeface="Verdana"/>
              </a:rPr>
              <a:t>for </a:t>
            </a:r>
            <a:r>
              <a:rPr dirty="0" sz="1000" spc="10">
                <a:latin typeface="Verdana"/>
                <a:cs typeface="Verdana"/>
              </a:rPr>
              <a:t>improvement. </a:t>
            </a:r>
            <a:r>
              <a:rPr dirty="0" sz="1000" spc="20">
                <a:latin typeface="Verdana"/>
                <a:cs typeface="Verdana"/>
              </a:rPr>
              <a:t>By </a:t>
            </a:r>
            <a:r>
              <a:rPr dirty="0" sz="1000" spc="30">
                <a:latin typeface="Verdana"/>
                <a:cs typeface="Verdana"/>
              </a:rPr>
              <a:t>using </a:t>
            </a:r>
            <a:r>
              <a:rPr dirty="0" sz="1000" spc="3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</a:t>
            </a:r>
            <a:r>
              <a:rPr dirty="0" sz="1000" spc="25">
                <a:latin typeface="Verdana"/>
                <a:cs typeface="Verdana"/>
              </a:rPr>
              <a:t>oo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150">
                <a:latin typeface="Verdana"/>
                <a:cs typeface="Verdana"/>
              </a:rPr>
              <a:t>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w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70">
                <a:latin typeface="Verdana"/>
                <a:cs typeface="Verdana"/>
              </a:rPr>
              <a:t>g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b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">
                <a:latin typeface="Verdana"/>
                <a:cs typeface="Verdana"/>
              </a:rPr>
              <a:t>t</a:t>
            </a:r>
            <a:r>
              <a:rPr dirty="0" sz="1000">
                <a:latin typeface="Verdana"/>
                <a:cs typeface="Verdana"/>
              </a:rPr>
              <a:t>t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15">
                <a:latin typeface="Verdana"/>
                <a:cs typeface="Verdana"/>
              </a:rPr>
              <a:t>r  </a:t>
            </a:r>
            <a:r>
              <a:rPr dirty="0" sz="1000" spc="30">
                <a:latin typeface="Verdana"/>
                <a:cs typeface="Verdana"/>
              </a:rPr>
              <a:t>understanding </a:t>
            </a:r>
            <a:r>
              <a:rPr dirty="0" sz="1000" spc="10">
                <a:latin typeface="Verdana"/>
                <a:cs typeface="Verdana"/>
              </a:rPr>
              <a:t>of </a:t>
            </a:r>
            <a:r>
              <a:rPr dirty="0" sz="1000" spc="20">
                <a:latin typeface="Verdana"/>
                <a:cs typeface="Verdana"/>
              </a:rPr>
              <a:t>our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consumption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00" spc="30">
                <a:latin typeface="Verdana"/>
                <a:cs typeface="Verdana"/>
              </a:rPr>
              <a:t>make </a:t>
            </a:r>
            <a:r>
              <a:rPr dirty="0" sz="1000" spc="25">
                <a:latin typeface="Verdana"/>
                <a:cs typeface="Verdana"/>
              </a:rPr>
              <a:t>informed 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decisions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to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optimize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efﬁciency.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528" y="3219846"/>
            <a:ext cx="3780154" cy="4255770"/>
            <a:chOff x="296528" y="3219846"/>
            <a:chExt cx="3780154" cy="4255770"/>
          </a:xfrm>
        </p:grpSpPr>
        <p:sp>
          <p:nvSpPr>
            <p:cNvPr id="3" name="object 3"/>
            <p:cNvSpPr/>
            <p:nvPr/>
          </p:nvSpPr>
          <p:spPr>
            <a:xfrm>
              <a:off x="296528" y="3219846"/>
              <a:ext cx="3780154" cy="4255770"/>
            </a:xfrm>
            <a:custGeom>
              <a:avLst/>
              <a:gdLst/>
              <a:ahLst/>
              <a:cxnLst/>
              <a:rect l="l" t="t" r="r" b="b"/>
              <a:pathLst>
                <a:path w="3780154" h="4255770">
                  <a:moveTo>
                    <a:pt x="3779790" y="4255746"/>
                  </a:moveTo>
                  <a:lnTo>
                    <a:pt x="0" y="4255746"/>
                  </a:lnTo>
                  <a:lnTo>
                    <a:pt x="0" y="0"/>
                  </a:lnTo>
                  <a:lnTo>
                    <a:pt x="3779790" y="0"/>
                  </a:lnTo>
                  <a:lnTo>
                    <a:pt x="3779790" y="4255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517" y="3692316"/>
              <a:ext cx="2675333" cy="330369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51528" y="3901842"/>
            <a:ext cx="2604770" cy="22523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30" b="1">
                <a:latin typeface="Cambria"/>
                <a:cs typeface="Cambria"/>
              </a:rPr>
              <a:t>Optimizing</a:t>
            </a:r>
            <a:r>
              <a:rPr dirty="0" sz="1300" spc="-5" b="1">
                <a:latin typeface="Cambria"/>
                <a:cs typeface="Cambria"/>
              </a:rPr>
              <a:t> </a:t>
            </a:r>
            <a:r>
              <a:rPr dirty="0" sz="1300" spc="25" b="1">
                <a:latin typeface="Cambria"/>
                <a:cs typeface="Cambria"/>
              </a:rPr>
              <a:t>Energy</a:t>
            </a:r>
            <a:r>
              <a:rPr dirty="0" sz="1300" spc="-35" b="1">
                <a:latin typeface="Cambria"/>
                <a:cs typeface="Cambria"/>
              </a:rPr>
              <a:t> </a:t>
            </a:r>
            <a:r>
              <a:rPr dirty="0" sz="1300" spc="30" b="1">
                <a:latin typeface="Cambria"/>
                <a:cs typeface="Cambria"/>
              </a:rPr>
              <a:t>Consumption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mbria"/>
              <a:cs typeface="Cambria"/>
            </a:endParaRPr>
          </a:p>
          <a:p>
            <a:pPr marL="12700" marR="118745">
              <a:lnSpc>
                <a:spcPct val="103800"/>
              </a:lnSpc>
            </a:pPr>
            <a:r>
              <a:rPr dirty="0" sz="1000" spc="65">
                <a:latin typeface="Verdana"/>
                <a:cs typeface="Verdana"/>
              </a:rPr>
              <a:t>O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w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h</a:t>
            </a:r>
            <a:r>
              <a:rPr dirty="0" sz="1000" spc="-15">
                <a:latin typeface="Verdana"/>
                <a:cs typeface="Verdana"/>
              </a:rPr>
              <a:t>a</a:t>
            </a:r>
            <a:r>
              <a:rPr dirty="0" sz="1000" spc="-60">
                <a:latin typeface="Verdana"/>
                <a:cs typeface="Verdana"/>
              </a:rPr>
              <a:t>v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70">
                <a:latin typeface="Verdana"/>
                <a:cs typeface="Verdana"/>
              </a:rPr>
              <a:t>ﬁ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70">
                <a:latin typeface="Verdana"/>
                <a:cs typeface="Verdana"/>
              </a:rPr>
              <a:t>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15">
                <a:latin typeface="Verdana"/>
                <a:cs typeface="Verdana"/>
              </a:rPr>
              <a:t>f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-15">
                <a:latin typeface="Verdana"/>
                <a:cs typeface="Verdana"/>
              </a:rPr>
              <a:t>r  </a:t>
            </a:r>
            <a:r>
              <a:rPr dirty="0" sz="1000" spc="10">
                <a:latin typeface="Verdana"/>
                <a:cs typeface="Verdana"/>
              </a:rPr>
              <a:t>improvement, </a:t>
            </a:r>
            <a:r>
              <a:rPr dirty="0" sz="1000" spc="40">
                <a:latin typeface="Verdana"/>
                <a:cs typeface="Verdana"/>
              </a:rPr>
              <a:t>we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 spc="40">
                <a:latin typeface="Verdana"/>
                <a:cs typeface="Verdana"/>
              </a:rPr>
              <a:t>implement 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changes </a:t>
            </a:r>
            <a:r>
              <a:rPr dirty="0" sz="1000" spc="15">
                <a:latin typeface="Verdana"/>
                <a:cs typeface="Verdana"/>
              </a:rPr>
              <a:t>to </a:t>
            </a:r>
            <a:r>
              <a:rPr dirty="0" sz="1000" spc="25">
                <a:latin typeface="Verdana"/>
                <a:cs typeface="Verdana"/>
              </a:rPr>
              <a:t>optimize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-150">
                <a:latin typeface="Verdana"/>
                <a:cs typeface="Verdana"/>
              </a:rPr>
              <a:t>.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35">
                <a:latin typeface="Verdana"/>
                <a:cs typeface="Verdana"/>
              </a:rPr>
              <a:t>T</a:t>
            </a:r>
            <a:r>
              <a:rPr dirty="0" sz="1000" spc="50">
                <a:latin typeface="Verdana"/>
                <a:cs typeface="Verdana"/>
              </a:rPr>
              <a:t>h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15">
                <a:latin typeface="Verdana"/>
                <a:cs typeface="Verdana"/>
              </a:rPr>
              <a:t>e  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70">
                <a:latin typeface="Verdana"/>
                <a:cs typeface="Verdana"/>
              </a:rPr>
              <a:t>g</a:t>
            </a:r>
            <a:r>
              <a:rPr dirty="0" sz="1000" spc="-30">
                <a:latin typeface="Verdana"/>
                <a:cs typeface="Verdana"/>
              </a:rPr>
              <a:t>r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75">
                <a:latin typeface="Verdana"/>
                <a:cs typeface="Verdana"/>
              </a:rPr>
              <a:t>g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65">
                <a:latin typeface="Verdana"/>
                <a:cs typeface="Verdana"/>
              </a:rPr>
              <a:t>q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110">
                <a:latin typeface="Verdana"/>
                <a:cs typeface="Verdana"/>
              </a:rPr>
              <a:t>m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25">
                <a:latin typeface="Verdana"/>
                <a:cs typeface="Verdana"/>
              </a:rPr>
              <a:t>t</a:t>
            </a:r>
            <a:r>
              <a:rPr dirty="0" sz="1000" spc="-150">
                <a:latin typeface="Verdana"/>
                <a:cs typeface="Verdana"/>
              </a:rPr>
              <a:t>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110">
                <a:latin typeface="Verdana"/>
                <a:cs typeface="Verdana"/>
              </a:rPr>
              <a:t>m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55">
                <a:latin typeface="Verdana"/>
                <a:cs typeface="Verdana"/>
              </a:rPr>
              <a:t>g  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70">
                <a:latin typeface="Verdana"/>
                <a:cs typeface="Verdana"/>
              </a:rPr>
              <a:t>g</a:t>
            </a:r>
            <a:r>
              <a:rPr dirty="0" sz="1000" spc="-55">
                <a:latin typeface="Verdana"/>
                <a:cs typeface="Verdana"/>
              </a:rPr>
              <a:t>y</a:t>
            </a:r>
            <a:r>
              <a:rPr dirty="0" sz="1000" spc="-60">
                <a:latin typeface="Verdana"/>
                <a:cs typeface="Verdana"/>
              </a:rPr>
              <a:t>-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10">
                <a:latin typeface="Verdana"/>
                <a:cs typeface="Verdana"/>
              </a:rPr>
              <a:t>f</a:t>
            </a:r>
            <a:r>
              <a:rPr dirty="0" sz="1000" spc="70">
                <a:latin typeface="Verdana"/>
                <a:cs typeface="Verdana"/>
              </a:rPr>
              <a:t>ﬁ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50">
                <a:latin typeface="Verdana"/>
                <a:cs typeface="Verdana"/>
              </a:rPr>
              <a:t>n</a:t>
            </a:r>
            <a:r>
              <a:rPr dirty="0" sz="1000" spc="20">
                <a:latin typeface="Verdana"/>
                <a:cs typeface="Verdana"/>
              </a:rPr>
              <a:t>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30">
                <a:latin typeface="Verdana"/>
                <a:cs typeface="Verdana"/>
              </a:rPr>
              <a:t>r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60">
                <a:latin typeface="Verdana"/>
                <a:cs typeface="Verdana"/>
              </a:rPr>
              <a:t>c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150">
                <a:latin typeface="Verdana"/>
                <a:cs typeface="Verdana"/>
              </a:rPr>
              <a:t>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50">
                <a:latin typeface="Verdana"/>
                <a:cs typeface="Verdana"/>
              </a:rPr>
              <a:t>d  </a:t>
            </a:r>
            <a:r>
              <a:rPr dirty="0" sz="1000" spc="15">
                <a:latin typeface="Verdana"/>
                <a:cs typeface="Verdana"/>
              </a:rPr>
              <a:t>adjusting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schedules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to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reduce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-33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70">
                <a:latin typeface="Verdana"/>
                <a:cs typeface="Verdana"/>
              </a:rPr>
              <a:t>g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-30">
                <a:latin typeface="Verdana"/>
                <a:cs typeface="Verdana"/>
              </a:rPr>
              <a:t>r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75">
                <a:latin typeface="Verdana"/>
                <a:cs typeface="Verdana"/>
              </a:rPr>
              <a:t>g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20">
                <a:latin typeface="Verdana"/>
                <a:cs typeface="Verdana"/>
              </a:rPr>
              <a:t>k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-25">
                <a:latin typeface="Verdana"/>
                <a:cs typeface="Verdana"/>
              </a:rPr>
              <a:t>r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150">
                <a:latin typeface="Verdana"/>
                <a:cs typeface="Verdana"/>
              </a:rPr>
              <a:t>.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80">
                <a:latin typeface="Verdana"/>
                <a:cs typeface="Verdana"/>
              </a:rPr>
              <a:t>B</a:t>
            </a:r>
            <a:r>
              <a:rPr dirty="0" sz="1000" spc="-30">
                <a:latin typeface="Verdana"/>
                <a:cs typeface="Verdana"/>
              </a:rPr>
              <a:t>y  </a:t>
            </a:r>
            <a:r>
              <a:rPr dirty="0" sz="1000" spc="30">
                <a:latin typeface="Verdana"/>
                <a:cs typeface="Verdana"/>
              </a:rPr>
              <a:t>optimizing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consumption, </a:t>
            </a:r>
            <a:r>
              <a:rPr dirty="0" sz="1000" spc="40">
                <a:latin typeface="Verdana"/>
                <a:cs typeface="Verdana"/>
              </a:rPr>
              <a:t>we 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 spc="25">
                <a:latin typeface="Verdana"/>
                <a:cs typeface="Verdana"/>
              </a:rPr>
              <a:t>reduce </a:t>
            </a:r>
            <a:r>
              <a:rPr dirty="0" sz="1000" spc="5">
                <a:latin typeface="Verdana"/>
                <a:cs typeface="Verdana"/>
              </a:rPr>
              <a:t>costs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00" spc="15">
                <a:latin typeface="Verdana"/>
                <a:cs typeface="Verdana"/>
              </a:rPr>
              <a:t>improve </a:t>
            </a:r>
            <a:r>
              <a:rPr dirty="0" sz="1000" spc="20">
                <a:latin typeface="Verdana"/>
                <a:cs typeface="Verdana"/>
              </a:rPr>
              <a:t>our 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environmental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impact.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95" y="3219845"/>
            <a:ext cx="3360846" cy="42557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27190" y="3685336"/>
            <a:ext cx="3571875" cy="723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7335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65"/>
              </a:spcBef>
            </a:pPr>
            <a:r>
              <a:rPr dirty="0" sz="1200" spc="40" b="1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Times New Roman"/>
                <a:cs typeface="Times New Roman"/>
              </a:rPr>
              <a:t>Study: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200" spc="6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50" b="1">
                <a:solidFill>
                  <a:srgbClr val="FFFFFF"/>
                </a:solidFill>
                <a:latin typeface="Times New Roman"/>
                <a:cs typeface="Times New Roman"/>
              </a:rPr>
              <a:t>ciency</a:t>
            </a: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55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Times New Roman"/>
                <a:cs typeface="Times New Roman"/>
              </a:rPr>
              <a:t>Manufacturing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3808" y="4607747"/>
            <a:ext cx="3229610" cy="13017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-635">
              <a:lnSpc>
                <a:spcPct val="119800"/>
              </a:lnSpc>
              <a:spcBef>
                <a:spcPts val="80"/>
              </a:spcBef>
            </a:pPr>
            <a:r>
              <a:rPr dirty="0" sz="1000" spc="-120">
                <a:latin typeface="Verdana"/>
                <a:cs typeface="Verdana"/>
              </a:rPr>
              <a:t>I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50">
                <a:latin typeface="Verdana"/>
                <a:cs typeface="Verdana"/>
              </a:rPr>
              <a:t>h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-80">
                <a:latin typeface="Verdana"/>
                <a:cs typeface="Verdana"/>
              </a:rPr>
              <a:t>y</a:t>
            </a:r>
            <a:r>
              <a:rPr dirty="0" sz="1000" spc="-150">
                <a:latin typeface="Verdana"/>
                <a:cs typeface="Verdana"/>
              </a:rPr>
              <a:t>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w</a:t>
            </a:r>
            <a:r>
              <a:rPr dirty="0" sz="1000" spc="-10">
                <a:latin typeface="Verdana"/>
                <a:cs typeface="Verdana"/>
              </a:rPr>
              <a:t>e</a:t>
            </a:r>
            <a:r>
              <a:rPr dirty="0" sz="1000" spc="-70">
                <a:latin typeface="Verdana"/>
                <a:cs typeface="Verdana"/>
              </a:rPr>
              <a:t>'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>
                <a:latin typeface="Verdana"/>
                <a:cs typeface="Verdana"/>
              </a:rPr>
              <a:t>l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5">
                <a:latin typeface="Verdana"/>
                <a:cs typeface="Verdana"/>
              </a:rPr>
              <a:t>x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25">
                <a:latin typeface="Verdana"/>
                <a:cs typeface="Verdana"/>
              </a:rPr>
              <a:t>o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10">
                <a:latin typeface="Verdana"/>
                <a:cs typeface="Verdana"/>
              </a:rPr>
              <a:t>o</a:t>
            </a:r>
            <a:r>
              <a:rPr dirty="0" sz="1000" spc="80">
                <a:latin typeface="Verdana"/>
                <a:cs typeface="Verdana"/>
              </a:rPr>
              <a:t>w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  </a:t>
            </a:r>
            <a:r>
              <a:rPr dirty="0" sz="1000" spc="30">
                <a:latin typeface="Verdana"/>
                <a:cs typeface="Verdana"/>
              </a:rPr>
              <a:t>manufacturing </a:t>
            </a:r>
            <a:r>
              <a:rPr dirty="0" sz="1000" spc="35">
                <a:latin typeface="Verdana"/>
                <a:cs typeface="Verdana"/>
              </a:rPr>
              <a:t>company </a:t>
            </a:r>
            <a:r>
              <a:rPr dirty="0" sz="1000" spc="40">
                <a:latin typeface="Verdana"/>
                <a:cs typeface="Verdana"/>
              </a:rPr>
              <a:t>implemented </a:t>
            </a:r>
            <a:r>
              <a:rPr dirty="0" sz="1000">
                <a:latin typeface="Verdana"/>
                <a:cs typeface="Verdana"/>
              </a:rPr>
              <a:t>energy- 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efﬁcient </a:t>
            </a:r>
            <a:r>
              <a:rPr dirty="0" sz="1000" spc="15">
                <a:latin typeface="Verdana"/>
                <a:cs typeface="Verdana"/>
              </a:rPr>
              <a:t>practices to </a:t>
            </a:r>
            <a:r>
              <a:rPr dirty="0" sz="1000" spc="25">
                <a:latin typeface="Verdana"/>
                <a:cs typeface="Verdana"/>
              </a:rPr>
              <a:t>reduce </a:t>
            </a:r>
            <a:r>
              <a:rPr dirty="0" sz="1000" spc="5">
                <a:latin typeface="Verdana"/>
                <a:cs typeface="Verdana"/>
              </a:rPr>
              <a:t>costs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00" spc="15">
                <a:latin typeface="Verdana"/>
                <a:cs typeface="Verdana"/>
              </a:rPr>
              <a:t>improve 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efﬁciency. </a:t>
            </a:r>
            <a:r>
              <a:rPr dirty="0" sz="1000" spc="20">
                <a:latin typeface="Verdana"/>
                <a:cs typeface="Verdana"/>
              </a:rPr>
              <a:t>By </a:t>
            </a:r>
            <a:r>
              <a:rPr dirty="0" sz="1000" spc="40">
                <a:latin typeface="Verdana"/>
                <a:cs typeface="Verdana"/>
              </a:rPr>
              <a:t>implementing </a:t>
            </a:r>
            <a:r>
              <a:rPr dirty="0" sz="1000" spc="30">
                <a:latin typeface="Verdana"/>
                <a:cs typeface="Verdana"/>
              </a:rPr>
              <a:t>changes such </a:t>
            </a:r>
            <a:r>
              <a:rPr dirty="0" sz="1000" spc="-15">
                <a:latin typeface="Verdana"/>
                <a:cs typeface="Verdana"/>
              </a:rPr>
              <a:t>as 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upgrading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equipment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optimizing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schedules,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the </a:t>
            </a:r>
            <a:r>
              <a:rPr dirty="0" sz="1000" spc="35">
                <a:latin typeface="Verdana"/>
                <a:cs typeface="Verdana"/>
              </a:rPr>
              <a:t>company </a:t>
            </a:r>
            <a:r>
              <a:rPr dirty="0" sz="1000" spc="10">
                <a:latin typeface="Verdana"/>
                <a:cs typeface="Verdana"/>
              </a:rPr>
              <a:t>was </a:t>
            </a:r>
            <a:r>
              <a:rPr dirty="0" sz="1000" spc="20">
                <a:latin typeface="Verdana"/>
                <a:cs typeface="Verdana"/>
              </a:rPr>
              <a:t>able </a:t>
            </a:r>
            <a:r>
              <a:rPr dirty="0" sz="1000" spc="15">
                <a:latin typeface="Verdana"/>
                <a:cs typeface="Verdana"/>
              </a:rPr>
              <a:t>to </a:t>
            </a:r>
            <a:r>
              <a:rPr dirty="0" sz="1000" spc="25">
                <a:latin typeface="Verdana"/>
                <a:cs typeface="Verdana"/>
              </a:rPr>
              <a:t>reduce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20">
                <a:latin typeface="Verdana"/>
                <a:cs typeface="Verdana"/>
              </a:rPr>
              <a:t>usage 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b</a:t>
            </a:r>
            <a:r>
              <a:rPr dirty="0" sz="1000" spc="-40">
                <a:latin typeface="Verdana"/>
                <a:cs typeface="Verdana"/>
              </a:rPr>
              <a:t>y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60">
                <a:latin typeface="Verdana"/>
                <a:cs typeface="Verdana"/>
              </a:rPr>
              <a:t>2</a:t>
            </a:r>
            <a:r>
              <a:rPr dirty="0" sz="1000" spc="35">
                <a:latin typeface="Verdana"/>
                <a:cs typeface="Verdana"/>
              </a:rPr>
              <a:t>0</a:t>
            </a:r>
            <a:r>
              <a:rPr dirty="0" sz="1000" spc="-229">
                <a:latin typeface="Verdana"/>
                <a:cs typeface="Verdana"/>
              </a:rPr>
              <a:t>%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70">
                <a:latin typeface="Verdana"/>
                <a:cs typeface="Verdana"/>
              </a:rPr>
              <a:t>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15">
                <a:latin typeface="Verdana"/>
                <a:cs typeface="Verdana"/>
              </a:rPr>
              <a:t>a</a:t>
            </a:r>
            <a:r>
              <a:rPr dirty="0" sz="1000" spc="-60">
                <a:latin typeface="Verdana"/>
                <a:cs typeface="Verdana"/>
              </a:rPr>
              <a:t>v</a:t>
            </a:r>
            <a:r>
              <a:rPr dirty="0" sz="1000" spc="20">
                <a:latin typeface="Verdana"/>
                <a:cs typeface="Verdana"/>
              </a:rPr>
              <a:t>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25">
                <a:latin typeface="Verdana"/>
                <a:cs typeface="Verdana"/>
              </a:rPr>
              <a:t>$</a:t>
            </a:r>
            <a:r>
              <a:rPr dirty="0" sz="1000" spc="-275">
                <a:latin typeface="Verdana"/>
                <a:cs typeface="Verdana"/>
              </a:rPr>
              <a:t>1</a:t>
            </a:r>
            <a:r>
              <a:rPr dirty="0" sz="1000" spc="35">
                <a:latin typeface="Verdana"/>
                <a:cs typeface="Verdana"/>
              </a:rPr>
              <a:t>0</a:t>
            </a:r>
            <a:r>
              <a:rPr dirty="0" sz="1000" spc="25">
                <a:latin typeface="Verdana"/>
                <a:cs typeface="Verdana"/>
              </a:rPr>
              <a:t>0</a:t>
            </a:r>
            <a:r>
              <a:rPr dirty="0" sz="1000" spc="-165">
                <a:latin typeface="Verdana"/>
                <a:cs typeface="Verdana"/>
              </a:rPr>
              <a:t>,</a:t>
            </a:r>
            <a:r>
              <a:rPr dirty="0" sz="1000" spc="35">
                <a:latin typeface="Verdana"/>
                <a:cs typeface="Verdana"/>
              </a:rPr>
              <a:t>00</a:t>
            </a:r>
            <a:r>
              <a:rPr dirty="0" sz="1000" spc="40">
                <a:latin typeface="Verdana"/>
                <a:cs typeface="Verdana"/>
              </a:rPr>
              <a:t>0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0">
                <a:latin typeface="Verdana"/>
                <a:cs typeface="Verdana"/>
              </a:rPr>
              <a:t>nn</a:t>
            </a:r>
            <a:r>
              <a:rPr dirty="0" sz="1000" spc="50">
                <a:latin typeface="Verdana"/>
                <a:cs typeface="Verdana"/>
              </a:rPr>
              <a:t>u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5">
                <a:latin typeface="Verdana"/>
                <a:cs typeface="Verdana"/>
              </a:rPr>
              <a:t>ll</a:t>
            </a:r>
            <a:r>
              <a:rPr dirty="0" sz="1000" spc="-80">
                <a:latin typeface="Verdana"/>
                <a:cs typeface="Verdana"/>
              </a:rPr>
              <a:t>y</a:t>
            </a:r>
            <a:r>
              <a:rPr dirty="0" sz="1000" spc="-15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993" y="6966264"/>
            <a:ext cx="2437765" cy="508634"/>
          </a:xfrm>
          <a:custGeom>
            <a:avLst/>
            <a:gdLst/>
            <a:ahLst/>
            <a:cxnLst/>
            <a:rect l="l" t="t" r="r" b="b"/>
            <a:pathLst>
              <a:path w="2437765" h="508634">
                <a:moveTo>
                  <a:pt x="2437604" y="508114"/>
                </a:moveTo>
                <a:lnTo>
                  <a:pt x="0" y="508114"/>
                </a:lnTo>
                <a:lnTo>
                  <a:pt x="0" y="0"/>
                </a:lnTo>
                <a:lnTo>
                  <a:pt x="2437604" y="0"/>
                </a:lnTo>
                <a:lnTo>
                  <a:pt x="2437604" y="508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4191" y="3219246"/>
            <a:ext cx="2675890" cy="4255770"/>
          </a:xfrm>
          <a:custGeom>
            <a:avLst/>
            <a:gdLst/>
            <a:ahLst/>
            <a:cxnLst/>
            <a:rect l="l" t="t" r="r" b="b"/>
            <a:pathLst>
              <a:path w="2675890" h="4255770">
                <a:moveTo>
                  <a:pt x="2675394" y="0"/>
                </a:moveTo>
                <a:lnTo>
                  <a:pt x="0" y="0"/>
                </a:lnTo>
                <a:lnTo>
                  <a:pt x="0" y="506857"/>
                </a:lnTo>
                <a:lnTo>
                  <a:pt x="2168601" y="506857"/>
                </a:lnTo>
                <a:lnTo>
                  <a:pt x="2168601" y="3748760"/>
                </a:lnTo>
                <a:lnTo>
                  <a:pt x="0" y="3748760"/>
                </a:lnTo>
                <a:lnTo>
                  <a:pt x="0" y="4255630"/>
                </a:lnTo>
                <a:lnTo>
                  <a:pt x="2675394" y="4255630"/>
                </a:lnTo>
                <a:lnTo>
                  <a:pt x="2675394" y="3748760"/>
                </a:lnTo>
                <a:lnTo>
                  <a:pt x="2675394" y="506857"/>
                </a:lnTo>
                <a:lnTo>
                  <a:pt x="267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9246"/>
            <a:ext cx="4998720" cy="4255770"/>
          </a:xfrm>
          <a:custGeom>
            <a:avLst/>
            <a:gdLst/>
            <a:ahLst/>
            <a:cxnLst/>
            <a:rect l="l" t="t" r="r" b="b"/>
            <a:pathLst>
              <a:path w="4998720" h="4255770">
                <a:moveTo>
                  <a:pt x="4998593" y="635"/>
                </a:moveTo>
                <a:lnTo>
                  <a:pt x="2675382" y="635"/>
                </a:lnTo>
                <a:lnTo>
                  <a:pt x="2675382" y="0"/>
                </a:lnTo>
                <a:lnTo>
                  <a:pt x="0" y="0"/>
                </a:lnTo>
                <a:lnTo>
                  <a:pt x="0" y="506857"/>
                </a:lnTo>
                <a:lnTo>
                  <a:pt x="0" y="3748760"/>
                </a:lnTo>
                <a:lnTo>
                  <a:pt x="0" y="4255630"/>
                </a:lnTo>
                <a:lnTo>
                  <a:pt x="2675382" y="4255630"/>
                </a:lnTo>
                <a:lnTo>
                  <a:pt x="2675382" y="3748760"/>
                </a:lnTo>
                <a:lnTo>
                  <a:pt x="506780" y="3748760"/>
                </a:lnTo>
                <a:lnTo>
                  <a:pt x="506780" y="506857"/>
                </a:lnTo>
                <a:lnTo>
                  <a:pt x="2560993" y="506857"/>
                </a:lnTo>
                <a:lnTo>
                  <a:pt x="2560993" y="508749"/>
                </a:lnTo>
                <a:lnTo>
                  <a:pt x="4998593" y="508749"/>
                </a:lnTo>
                <a:lnTo>
                  <a:pt x="4998593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1191" y="4306204"/>
            <a:ext cx="2476500" cy="5734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05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3240" y="5165135"/>
            <a:ext cx="3905885" cy="8102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>
              <a:lnSpc>
                <a:spcPct val="103099"/>
              </a:lnSpc>
              <a:spcBef>
                <a:spcPts val="85"/>
              </a:spcBef>
            </a:pPr>
            <a:r>
              <a:rPr dirty="0" sz="1000" spc="20">
                <a:latin typeface="Verdana"/>
                <a:cs typeface="Verdana"/>
              </a:rPr>
              <a:t>By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measuring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optimizing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energy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consumption,</a:t>
            </a:r>
            <a:r>
              <a:rPr dirty="0" sz="1000" spc="-8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we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 spc="-33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improve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efﬁciency,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reduce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20">
                <a:latin typeface="Verdana"/>
                <a:cs typeface="Verdana"/>
              </a:rPr>
              <a:t>costs,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have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positive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impact </a:t>
            </a:r>
            <a:r>
              <a:rPr dirty="0" sz="1000" spc="-33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on </a:t>
            </a:r>
            <a:r>
              <a:rPr dirty="0" sz="1000" spc="30">
                <a:latin typeface="Verdana"/>
                <a:cs typeface="Verdana"/>
              </a:rPr>
              <a:t>the </a:t>
            </a:r>
            <a:r>
              <a:rPr dirty="0" sz="1000" spc="10">
                <a:latin typeface="Verdana"/>
                <a:cs typeface="Verdana"/>
              </a:rPr>
              <a:t>environment. </a:t>
            </a:r>
            <a:r>
              <a:rPr dirty="0" sz="1000" spc="45">
                <a:latin typeface="Verdana"/>
                <a:cs typeface="Verdana"/>
              </a:rPr>
              <a:t>With </a:t>
            </a:r>
            <a:r>
              <a:rPr dirty="0" sz="1000" spc="30">
                <a:latin typeface="Verdana"/>
                <a:cs typeface="Verdana"/>
              </a:rPr>
              <a:t>the </a:t>
            </a:r>
            <a:r>
              <a:rPr dirty="0" sz="1000" spc="20">
                <a:latin typeface="Verdana"/>
                <a:cs typeface="Verdana"/>
              </a:rPr>
              <a:t>right </a:t>
            </a:r>
            <a:r>
              <a:rPr dirty="0" sz="1000" spc="5">
                <a:latin typeface="Verdana"/>
                <a:cs typeface="Verdana"/>
              </a:rPr>
              <a:t>tools </a:t>
            </a:r>
            <a:r>
              <a:rPr dirty="0" sz="1000" spc="40">
                <a:latin typeface="Verdana"/>
                <a:cs typeface="Verdana"/>
              </a:rPr>
              <a:t>and </a:t>
            </a:r>
            <a:r>
              <a:rPr dirty="0" sz="1000" spc="15">
                <a:latin typeface="Verdana"/>
                <a:cs typeface="Verdana"/>
              </a:rPr>
              <a:t>practices </a:t>
            </a:r>
            <a:r>
              <a:rPr dirty="0" sz="1000" spc="25">
                <a:latin typeface="Verdana"/>
                <a:cs typeface="Verdana"/>
              </a:rPr>
              <a:t>in </a:t>
            </a:r>
            <a:r>
              <a:rPr dirty="0" sz="1000" spc="3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place, </a:t>
            </a:r>
            <a:r>
              <a:rPr dirty="0" sz="1000" spc="40">
                <a:latin typeface="Verdana"/>
                <a:cs typeface="Verdana"/>
              </a:rPr>
              <a:t>we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 spc="30">
                <a:latin typeface="Verdana"/>
                <a:cs typeface="Verdana"/>
              </a:rPr>
              <a:t>unlock the </a:t>
            </a:r>
            <a:r>
              <a:rPr dirty="0" sz="1000">
                <a:latin typeface="Verdana"/>
                <a:cs typeface="Verdana"/>
              </a:rPr>
              <a:t>secrets </a:t>
            </a:r>
            <a:r>
              <a:rPr dirty="0" sz="1000" spc="10">
                <a:latin typeface="Verdana"/>
                <a:cs typeface="Verdana"/>
              </a:rPr>
              <a:t>of </a:t>
            </a:r>
            <a:r>
              <a:rPr dirty="0" sz="1000" spc="15">
                <a:latin typeface="Verdana"/>
                <a:cs typeface="Verdana"/>
              </a:rPr>
              <a:t>energy </a:t>
            </a:r>
            <a:r>
              <a:rPr dirty="0" sz="1000" spc="35">
                <a:latin typeface="Verdana"/>
                <a:cs typeface="Verdana"/>
              </a:rPr>
              <a:t>consumption </a:t>
            </a:r>
            <a:r>
              <a:rPr dirty="0" sz="1000" spc="40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measurement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power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up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our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efﬁciency!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document</dc:title>
  <dcterms:created xsi:type="dcterms:W3CDTF">2023-10-12T13:50:11Z</dcterms:created>
  <dcterms:modified xsi:type="dcterms:W3CDTF">2023-10-12T13:50:11Z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2023-10-12T00:00:00Z</vt:filetime>
  </property>
</Properties>
</file>