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3716000" cy="10058400"/>
  <p:notesSz cx="137160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3118104"/>
            <a:ext cx="1165860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5632704"/>
            <a:ext cx="960120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5800" y="2313432"/>
            <a:ext cx="59664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063740" y="2313432"/>
            <a:ext cx="59664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27520" cy="7708265"/>
          </a:xfrm>
          <a:custGeom>
            <a:avLst/>
            <a:gdLst/>
            <a:ahLst/>
            <a:cxnLst/>
            <a:rect l="l" t="t" r="r" b="b"/>
            <a:pathLst>
              <a:path w="6827520" h="7708265">
                <a:moveTo>
                  <a:pt x="6827393" y="0"/>
                </a:moveTo>
                <a:lnTo>
                  <a:pt x="0" y="0"/>
                </a:lnTo>
                <a:lnTo>
                  <a:pt x="0" y="7708265"/>
                </a:lnTo>
                <a:lnTo>
                  <a:pt x="6827393" y="7708265"/>
                </a:lnTo>
                <a:lnTo>
                  <a:pt x="6827393" y="0"/>
                </a:lnTo>
                <a:close/>
              </a:path>
            </a:pathLst>
          </a:custGeom>
          <a:solidFill>
            <a:srgbClr val="49C1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827519" y="0"/>
            <a:ext cx="6557645" cy="7708265"/>
          </a:xfrm>
          <a:custGeom>
            <a:avLst/>
            <a:gdLst/>
            <a:ahLst/>
            <a:cxnLst/>
            <a:rect l="l" t="t" r="r" b="b"/>
            <a:pathLst>
              <a:path w="6557644" h="7708265">
                <a:moveTo>
                  <a:pt x="6557645" y="0"/>
                </a:moveTo>
                <a:lnTo>
                  <a:pt x="0" y="0"/>
                </a:lnTo>
                <a:lnTo>
                  <a:pt x="0" y="7708265"/>
                </a:lnTo>
                <a:lnTo>
                  <a:pt x="6557645" y="7708265"/>
                </a:lnTo>
                <a:lnTo>
                  <a:pt x="6557645" y="0"/>
                </a:lnTo>
                <a:close/>
              </a:path>
            </a:pathLst>
          </a:custGeom>
          <a:solidFill>
            <a:srgbClr val="040D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484351" y="0"/>
            <a:ext cx="231775" cy="7708265"/>
          </a:xfrm>
          <a:custGeom>
            <a:avLst/>
            <a:gdLst/>
            <a:ahLst/>
            <a:cxnLst/>
            <a:rect l="l" t="t" r="r" b="b"/>
            <a:pathLst>
              <a:path w="231775" h="7708265">
                <a:moveTo>
                  <a:pt x="231368" y="0"/>
                </a:moveTo>
                <a:lnTo>
                  <a:pt x="0" y="0"/>
                </a:lnTo>
                <a:lnTo>
                  <a:pt x="0" y="7708265"/>
                </a:lnTo>
                <a:lnTo>
                  <a:pt x="231368" y="7708265"/>
                </a:lnTo>
                <a:lnTo>
                  <a:pt x="231368" y="0"/>
                </a:lnTo>
                <a:close/>
              </a:path>
            </a:pathLst>
          </a:custGeom>
          <a:solidFill>
            <a:srgbClr val="040D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385291" y="0"/>
            <a:ext cx="99060" cy="7708265"/>
          </a:xfrm>
          <a:custGeom>
            <a:avLst/>
            <a:gdLst/>
            <a:ahLst/>
            <a:cxnLst/>
            <a:rect l="l" t="t" r="r" b="b"/>
            <a:pathLst>
              <a:path w="99059" h="7708265">
                <a:moveTo>
                  <a:pt x="98973" y="0"/>
                </a:moveTo>
                <a:lnTo>
                  <a:pt x="0" y="0"/>
                </a:lnTo>
                <a:lnTo>
                  <a:pt x="0" y="7708265"/>
                </a:lnTo>
                <a:lnTo>
                  <a:pt x="98973" y="7708265"/>
                </a:lnTo>
                <a:lnTo>
                  <a:pt x="98973" y="0"/>
                </a:lnTo>
                <a:close/>
              </a:path>
            </a:pathLst>
          </a:custGeom>
          <a:solidFill>
            <a:srgbClr val="F5A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065264" y="7203955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065264" y="7336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065264" y="74706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065264" y="7604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7199376" y="7203955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199376" y="7336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7199376" y="74706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199376" y="7604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7333488" y="7203955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7333488" y="7336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7333488" y="74706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7333488" y="7604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7466076" y="7203955"/>
            <a:ext cx="26034" cy="20955"/>
          </a:xfrm>
          <a:custGeom>
            <a:avLst/>
            <a:gdLst/>
            <a:ahLst/>
            <a:cxnLst/>
            <a:rect l="l" t="t" r="r" b="b"/>
            <a:pathLst>
              <a:path w="26034" h="20954">
                <a:moveTo>
                  <a:pt x="25773" y="0"/>
                </a:moveTo>
                <a:lnTo>
                  <a:pt x="0" y="0"/>
                </a:lnTo>
                <a:lnTo>
                  <a:pt x="0" y="20947"/>
                </a:lnTo>
                <a:lnTo>
                  <a:pt x="25773" y="20947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7466076" y="7336571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59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466076" y="7470683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59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466076" y="7604795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59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7600188" y="7203955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600188" y="7336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7600188" y="74706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600188" y="7604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734300" y="7203955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7734300" y="7336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7734300" y="74706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7734300" y="7604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7868411" y="7203955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7868411" y="7336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7868411" y="74706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7868411" y="7604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8001000" y="7203955"/>
            <a:ext cx="26034" cy="20955"/>
          </a:xfrm>
          <a:custGeom>
            <a:avLst/>
            <a:gdLst/>
            <a:ahLst/>
            <a:cxnLst/>
            <a:rect l="l" t="t" r="r" b="b"/>
            <a:pathLst>
              <a:path w="26034" h="20954">
                <a:moveTo>
                  <a:pt x="25773" y="0"/>
                </a:moveTo>
                <a:lnTo>
                  <a:pt x="0" y="0"/>
                </a:lnTo>
                <a:lnTo>
                  <a:pt x="0" y="20947"/>
                </a:lnTo>
                <a:lnTo>
                  <a:pt x="25773" y="20947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8001000" y="7336571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59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8001000" y="7470683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59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8001000" y="7604795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59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8135111" y="7203955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8135111" y="7336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8135111" y="74706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8135111" y="7604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8269223" y="7203955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8269223" y="7336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8269223" y="74706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8269223" y="7604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8403335" y="7203955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8403335" y="7336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8403335" y="74706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8403335" y="7604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59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11724131" y="97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11724131" y="233179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11724131" y="365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11724131" y="501403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11856719" y="97571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60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11856719" y="233179"/>
            <a:ext cx="26034" cy="20955"/>
          </a:xfrm>
          <a:custGeom>
            <a:avLst/>
            <a:gdLst/>
            <a:ahLst/>
            <a:cxnLst/>
            <a:rect l="l" t="t" r="r" b="b"/>
            <a:pathLst>
              <a:path w="26034" h="20954">
                <a:moveTo>
                  <a:pt x="25773" y="0"/>
                </a:moveTo>
                <a:lnTo>
                  <a:pt x="0" y="0"/>
                </a:lnTo>
                <a:lnTo>
                  <a:pt x="0" y="20947"/>
                </a:lnTo>
                <a:lnTo>
                  <a:pt x="25773" y="20947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11856719" y="365795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60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11856719" y="501403"/>
            <a:ext cx="26034" cy="20955"/>
          </a:xfrm>
          <a:custGeom>
            <a:avLst/>
            <a:gdLst/>
            <a:ahLst/>
            <a:cxnLst/>
            <a:rect l="l" t="t" r="r" b="b"/>
            <a:pathLst>
              <a:path w="26034" h="20954">
                <a:moveTo>
                  <a:pt x="25773" y="0"/>
                </a:moveTo>
                <a:lnTo>
                  <a:pt x="0" y="0"/>
                </a:lnTo>
                <a:lnTo>
                  <a:pt x="0" y="20947"/>
                </a:lnTo>
                <a:lnTo>
                  <a:pt x="25773" y="20947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11990831" y="97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11990831" y="233179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11990831" y="365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11990831" y="501403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12124943" y="97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12124943" y="233179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12124943" y="365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12124943" y="501403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12259056" y="97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12259056" y="233179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12259056" y="365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12259056" y="501403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12391643" y="97571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60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12391643" y="233179"/>
            <a:ext cx="26034" cy="20955"/>
          </a:xfrm>
          <a:custGeom>
            <a:avLst/>
            <a:gdLst/>
            <a:ahLst/>
            <a:cxnLst/>
            <a:rect l="l" t="t" r="r" b="b"/>
            <a:pathLst>
              <a:path w="26034" h="20954">
                <a:moveTo>
                  <a:pt x="25773" y="0"/>
                </a:moveTo>
                <a:lnTo>
                  <a:pt x="0" y="0"/>
                </a:lnTo>
                <a:lnTo>
                  <a:pt x="0" y="20947"/>
                </a:lnTo>
                <a:lnTo>
                  <a:pt x="25773" y="20947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12391643" y="365795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60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12391643" y="501403"/>
            <a:ext cx="26034" cy="20955"/>
          </a:xfrm>
          <a:custGeom>
            <a:avLst/>
            <a:gdLst/>
            <a:ahLst/>
            <a:cxnLst/>
            <a:rect l="l" t="t" r="r" b="b"/>
            <a:pathLst>
              <a:path w="26034" h="20954">
                <a:moveTo>
                  <a:pt x="25773" y="0"/>
                </a:moveTo>
                <a:lnTo>
                  <a:pt x="0" y="0"/>
                </a:lnTo>
                <a:lnTo>
                  <a:pt x="0" y="20947"/>
                </a:lnTo>
                <a:lnTo>
                  <a:pt x="25773" y="20947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12525756" y="97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12525756" y="233179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12525756" y="365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12525756" y="501403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12659868" y="97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12659868" y="233179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12659868" y="365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12659868" y="501403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12793980" y="97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12793980" y="233179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12793980" y="365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6" y="0"/>
                </a:moveTo>
                <a:lnTo>
                  <a:pt x="0" y="0"/>
                </a:lnTo>
                <a:lnTo>
                  <a:pt x="0" y="22443"/>
                </a:lnTo>
                <a:lnTo>
                  <a:pt x="24256" y="22443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12793980" y="501403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6" y="0"/>
                </a:moveTo>
                <a:lnTo>
                  <a:pt x="0" y="0"/>
                </a:lnTo>
                <a:lnTo>
                  <a:pt x="0" y="20947"/>
                </a:lnTo>
                <a:lnTo>
                  <a:pt x="24256" y="20947"/>
                </a:lnTo>
                <a:lnTo>
                  <a:pt x="2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12926568" y="97571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60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12926568" y="233179"/>
            <a:ext cx="26034" cy="20955"/>
          </a:xfrm>
          <a:custGeom>
            <a:avLst/>
            <a:gdLst/>
            <a:ahLst/>
            <a:cxnLst/>
            <a:rect l="l" t="t" r="r" b="b"/>
            <a:pathLst>
              <a:path w="26034" h="20954">
                <a:moveTo>
                  <a:pt x="25773" y="0"/>
                </a:moveTo>
                <a:lnTo>
                  <a:pt x="0" y="0"/>
                </a:lnTo>
                <a:lnTo>
                  <a:pt x="0" y="20947"/>
                </a:lnTo>
                <a:lnTo>
                  <a:pt x="25773" y="20947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12926568" y="365795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60">
                <a:moveTo>
                  <a:pt x="25773" y="0"/>
                </a:moveTo>
                <a:lnTo>
                  <a:pt x="0" y="0"/>
                </a:lnTo>
                <a:lnTo>
                  <a:pt x="0" y="22443"/>
                </a:lnTo>
                <a:lnTo>
                  <a:pt x="25773" y="22443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12926568" y="501403"/>
            <a:ext cx="26034" cy="20955"/>
          </a:xfrm>
          <a:custGeom>
            <a:avLst/>
            <a:gdLst/>
            <a:ahLst/>
            <a:cxnLst/>
            <a:rect l="l" t="t" r="r" b="b"/>
            <a:pathLst>
              <a:path w="26034" h="20954">
                <a:moveTo>
                  <a:pt x="25773" y="0"/>
                </a:moveTo>
                <a:lnTo>
                  <a:pt x="0" y="0"/>
                </a:lnTo>
                <a:lnTo>
                  <a:pt x="0" y="20947"/>
                </a:lnTo>
                <a:lnTo>
                  <a:pt x="25773" y="20947"/>
                </a:lnTo>
                <a:lnTo>
                  <a:pt x="25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13060680" y="975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7" y="0"/>
                </a:moveTo>
                <a:lnTo>
                  <a:pt x="0" y="0"/>
                </a:lnTo>
                <a:lnTo>
                  <a:pt x="0" y="22443"/>
                </a:lnTo>
                <a:lnTo>
                  <a:pt x="24257" y="22443"/>
                </a:lnTo>
                <a:lnTo>
                  <a:pt x="24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13060680" y="233179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7" y="0"/>
                </a:moveTo>
                <a:lnTo>
                  <a:pt x="0" y="0"/>
                </a:lnTo>
                <a:lnTo>
                  <a:pt x="0" y="20947"/>
                </a:lnTo>
                <a:lnTo>
                  <a:pt x="24257" y="20947"/>
                </a:lnTo>
                <a:lnTo>
                  <a:pt x="24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13060680" y="36579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257" y="0"/>
                </a:moveTo>
                <a:lnTo>
                  <a:pt x="0" y="0"/>
                </a:lnTo>
                <a:lnTo>
                  <a:pt x="0" y="22443"/>
                </a:lnTo>
                <a:lnTo>
                  <a:pt x="24257" y="22443"/>
                </a:lnTo>
                <a:lnTo>
                  <a:pt x="24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13060680" y="501403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24257" y="0"/>
                </a:moveTo>
                <a:lnTo>
                  <a:pt x="0" y="0"/>
                </a:lnTo>
                <a:lnTo>
                  <a:pt x="0" y="20947"/>
                </a:lnTo>
                <a:lnTo>
                  <a:pt x="24257" y="20947"/>
                </a:lnTo>
                <a:lnTo>
                  <a:pt x="24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402336"/>
            <a:ext cx="1234440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2313432"/>
            <a:ext cx="1234440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63440" y="9354312"/>
            <a:ext cx="4389120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85800" y="9354312"/>
            <a:ext cx="3154680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875520" y="9354312"/>
            <a:ext cx="3154680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8049"/>
            <a:ext cx="5910580" cy="472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096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Black"/>
                <a:cs typeface="Arial Black"/>
              </a:rPr>
              <a:t>Innovation For Measure Energy Consumption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100">
                <a:latin typeface="Arial Black"/>
                <a:cs typeface="Arial Black"/>
              </a:rPr>
              <a:t>Abstract: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100"/>
              </a:lnSpc>
              <a:spcBef>
                <a:spcPts val="844"/>
              </a:spcBef>
            </a:pPr>
            <a:r>
              <a:rPr dirty="0" sz="1100" spc="-5">
                <a:latin typeface="Arial Black"/>
                <a:cs typeface="Arial Black"/>
              </a:rPr>
              <a:t>This paper proposes </a:t>
            </a:r>
            <a:r>
              <a:rPr dirty="0" sz="1100">
                <a:latin typeface="Arial Black"/>
                <a:cs typeface="Arial Black"/>
              </a:rPr>
              <a:t>a </a:t>
            </a:r>
            <a:r>
              <a:rPr dirty="0" sz="1100" spc="-5">
                <a:latin typeface="Arial Black"/>
                <a:cs typeface="Arial Black"/>
              </a:rPr>
              <a:t>comprehensive approach </a:t>
            </a:r>
            <a:r>
              <a:rPr dirty="0" sz="1100">
                <a:latin typeface="Arial Black"/>
                <a:cs typeface="Arial Black"/>
              </a:rPr>
              <a:t>to </a:t>
            </a:r>
            <a:r>
              <a:rPr dirty="0" sz="1100" spc="-5">
                <a:latin typeface="Arial Black"/>
                <a:cs typeface="Arial Black"/>
              </a:rPr>
              <a:t>measure </a:t>
            </a:r>
            <a:r>
              <a:rPr dirty="0" sz="1100">
                <a:latin typeface="Arial Black"/>
                <a:cs typeface="Arial Black"/>
              </a:rPr>
              <a:t>energy  </a:t>
            </a:r>
            <a:r>
              <a:rPr dirty="0" sz="1100" spc="-5">
                <a:latin typeface="Arial Black"/>
                <a:cs typeface="Arial Black"/>
              </a:rPr>
              <a:t>consumption through modular implementation. The </a:t>
            </a:r>
            <a:r>
              <a:rPr dirty="0" sz="1100">
                <a:latin typeface="Arial Black"/>
                <a:cs typeface="Arial Black"/>
              </a:rPr>
              <a:t>aim is to </a:t>
            </a:r>
            <a:r>
              <a:rPr dirty="0" sz="1100" spc="-5">
                <a:latin typeface="Arial Black"/>
                <a:cs typeface="Arial Black"/>
              </a:rPr>
              <a:t>accurately  </a:t>
            </a:r>
            <a:r>
              <a:rPr dirty="0" sz="1100">
                <a:latin typeface="Arial Black"/>
                <a:cs typeface="Arial Black"/>
              </a:rPr>
              <a:t>monitor </a:t>
            </a:r>
            <a:r>
              <a:rPr dirty="0" sz="1100" spc="-5">
                <a:latin typeface="Arial Black"/>
                <a:cs typeface="Arial Black"/>
              </a:rPr>
              <a:t>and analyze </a:t>
            </a:r>
            <a:r>
              <a:rPr dirty="0" sz="1100">
                <a:latin typeface="Arial Black"/>
                <a:cs typeface="Arial Black"/>
              </a:rPr>
              <a:t>energy </a:t>
            </a:r>
            <a:r>
              <a:rPr dirty="0" sz="1100" spc="-5">
                <a:latin typeface="Arial Black"/>
                <a:cs typeface="Arial Black"/>
              </a:rPr>
              <a:t>usage </a:t>
            </a:r>
            <a:r>
              <a:rPr dirty="0" sz="1100">
                <a:latin typeface="Arial Black"/>
                <a:cs typeface="Arial Black"/>
              </a:rPr>
              <a:t>in diverse </a:t>
            </a:r>
            <a:r>
              <a:rPr dirty="0" sz="1100" spc="-5">
                <a:latin typeface="Arial Black"/>
                <a:cs typeface="Arial Black"/>
              </a:rPr>
              <a:t>settings, enabling informed  decision-making for </a:t>
            </a:r>
            <a:r>
              <a:rPr dirty="0" sz="1100">
                <a:latin typeface="Arial Black"/>
                <a:cs typeface="Arial Black"/>
              </a:rPr>
              <a:t>improved </a:t>
            </a:r>
            <a:r>
              <a:rPr dirty="0" sz="1100" spc="-5">
                <a:latin typeface="Arial Black"/>
                <a:cs typeface="Arial Black"/>
              </a:rPr>
              <a:t>sustainability. The proposed system </a:t>
            </a:r>
            <a:r>
              <a:rPr dirty="0" sz="1100">
                <a:latin typeface="Arial Black"/>
                <a:cs typeface="Arial Black"/>
              </a:rPr>
              <a:t>comprises  three </a:t>
            </a:r>
            <a:r>
              <a:rPr dirty="0" sz="1100" spc="-5">
                <a:latin typeface="Arial Black"/>
                <a:cs typeface="Arial Black"/>
              </a:rPr>
              <a:t>key </a:t>
            </a:r>
            <a:r>
              <a:rPr dirty="0" sz="1100">
                <a:latin typeface="Arial Black"/>
                <a:cs typeface="Arial Black"/>
              </a:rPr>
              <a:t>modules: </a:t>
            </a:r>
            <a:r>
              <a:rPr dirty="0" sz="1100" spc="-5">
                <a:latin typeface="Arial Black"/>
                <a:cs typeface="Arial Black"/>
              </a:rPr>
              <a:t>(1) </a:t>
            </a:r>
            <a:r>
              <a:rPr dirty="0" sz="1100">
                <a:latin typeface="Arial Black"/>
                <a:cs typeface="Arial Black"/>
              </a:rPr>
              <a:t>Data </a:t>
            </a:r>
            <a:r>
              <a:rPr dirty="0" sz="1100" spc="-5">
                <a:latin typeface="Arial Black"/>
                <a:cs typeface="Arial Black"/>
              </a:rPr>
              <a:t>Acquisition Module, </a:t>
            </a:r>
            <a:r>
              <a:rPr dirty="0" sz="1100">
                <a:latin typeface="Arial Black"/>
                <a:cs typeface="Arial Black"/>
              </a:rPr>
              <a:t>which </a:t>
            </a:r>
            <a:r>
              <a:rPr dirty="0" sz="1100" spc="-5">
                <a:latin typeface="Arial Black"/>
                <a:cs typeface="Arial Black"/>
              </a:rPr>
              <a:t>gathers </a:t>
            </a:r>
            <a:r>
              <a:rPr dirty="0" sz="1100">
                <a:latin typeface="Arial Black"/>
                <a:cs typeface="Arial Black"/>
              </a:rPr>
              <a:t>energy  </a:t>
            </a:r>
            <a:r>
              <a:rPr dirty="0" sz="1100" spc="-5">
                <a:latin typeface="Arial Black"/>
                <a:cs typeface="Arial Black"/>
              </a:rPr>
              <a:t>consumption data </a:t>
            </a:r>
            <a:r>
              <a:rPr dirty="0" sz="1100">
                <a:latin typeface="Arial Black"/>
                <a:cs typeface="Arial Black"/>
              </a:rPr>
              <a:t>from various sources; </a:t>
            </a:r>
            <a:r>
              <a:rPr dirty="0" sz="1100" spc="-5">
                <a:latin typeface="Arial Black"/>
                <a:cs typeface="Arial Black"/>
              </a:rPr>
              <a:t>(2) </a:t>
            </a:r>
            <a:r>
              <a:rPr dirty="0" sz="1100">
                <a:latin typeface="Arial Black"/>
                <a:cs typeface="Arial Black"/>
              </a:rPr>
              <a:t>Data </a:t>
            </a:r>
            <a:r>
              <a:rPr dirty="0" sz="1100" spc="-5">
                <a:latin typeface="Arial Black"/>
                <a:cs typeface="Arial Black"/>
              </a:rPr>
              <a:t>Processing and Analysis  Module, </a:t>
            </a:r>
            <a:r>
              <a:rPr dirty="0" sz="1100">
                <a:latin typeface="Arial Black"/>
                <a:cs typeface="Arial Black"/>
              </a:rPr>
              <a:t>responsible </a:t>
            </a:r>
            <a:r>
              <a:rPr dirty="0" sz="1100" spc="-5">
                <a:latin typeface="Arial Black"/>
                <a:cs typeface="Arial Black"/>
              </a:rPr>
              <a:t>for processing </a:t>
            </a:r>
            <a:r>
              <a:rPr dirty="0" sz="1100">
                <a:latin typeface="Arial Black"/>
                <a:cs typeface="Arial Black"/>
              </a:rPr>
              <a:t>the </a:t>
            </a:r>
            <a:r>
              <a:rPr dirty="0" sz="1100" spc="-5">
                <a:latin typeface="Arial Black"/>
                <a:cs typeface="Arial Black"/>
              </a:rPr>
              <a:t>acquired data and generating  meaningful </a:t>
            </a:r>
            <a:r>
              <a:rPr dirty="0" sz="1100">
                <a:latin typeface="Arial Black"/>
                <a:cs typeface="Arial Black"/>
              </a:rPr>
              <a:t>insights; </a:t>
            </a:r>
            <a:r>
              <a:rPr dirty="0" sz="1100" spc="-5">
                <a:latin typeface="Arial Black"/>
                <a:cs typeface="Arial Black"/>
              </a:rPr>
              <a:t>and (3) Visualization Module, designed </a:t>
            </a:r>
            <a:r>
              <a:rPr dirty="0" sz="1100">
                <a:latin typeface="Arial Black"/>
                <a:cs typeface="Arial Black"/>
              </a:rPr>
              <a:t>to </a:t>
            </a:r>
            <a:r>
              <a:rPr dirty="0" sz="1100" spc="-5">
                <a:latin typeface="Arial Black"/>
                <a:cs typeface="Arial Black"/>
              </a:rPr>
              <a:t>present </a:t>
            </a:r>
            <a:r>
              <a:rPr dirty="0" sz="1100">
                <a:latin typeface="Arial Black"/>
                <a:cs typeface="Arial Black"/>
              </a:rPr>
              <a:t>the  </a:t>
            </a:r>
            <a:r>
              <a:rPr dirty="0" sz="1100" spc="-5">
                <a:latin typeface="Arial Black"/>
                <a:cs typeface="Arial Black"/>
              </a:rPr>
              <a:t>analyzed data </a:t>
            </a:r>
            <a:r>
              <a:rPr dirty="0" sz="1100">
                <a:latin typeface="Arial Black"/>
                <a:cs typeface="Arial Black"/>
              </a:rPr>
              <a:t>in </a:t>
            </a:r>
            <a:r>
              <a:rPr dirty="0" sz="1100" spc="-10">
                <a:latin typeface="Arial Black"/>
                <a:cs typeface="Arial Black"/>
              </a:rPr>
              <a:t>an </a:t>
            </a:r>
            <a:r>
              <a:rPr dirty="0" sz="1100" spc="-5">
                <a:latin typeface="Arial Black"/>
                <a:cs typeface="Arial Black"/>
              </a:rPr>
              <a:t>intuitive and informative manner. The integration of  </a:t>
            </a:r>
            <a:r>
              <a:rPr dirty="0" sz="1100">
                <a:latin typeface="Arial Black"/>
                <a:cs typeface="Arial Black"/>
              </a:rPr>
              <a:t>these </a:t>
            </a:r>
            <a:r>
              <a:rPr dirty="0" sz="1100" spc="-5">
                <a:latin typeface="Arial Black"/>
                <a:cs typeface="Arial Black"/>
              </a:rPr>
              <a:t>modules provides </a:t>
            </a:r>
            <a:r>
              <a:rPr dirty="0" sz="1100">
                <a:latin typeface="Arial Black"/>
                <a:cs typeface="Arial Black"/>
              </a:rPr>
              <a:t>a </a:t>
            </a:r>
            <a:r>
              <a:rPr dirty="0" sz="1100" spc="-5">
                <a:latin typeface="Arial Black"/>
                <a:cs typeface="Arial Black"/>
              </a:rPr>
              <a:t>robust framework for </a:t>
            </a:r>
            <a:r>
              <a:rPr dirty="0" sz="1100">
                <a:latin typeface="Arial Black"/>
                <a:cs typeface="Arial Black"/>
              </a:rPr>
              <a:t>monitoring </a:t>
            </a:r>
            <a:r>
              <a:rPr dirty="0" sz="1100" spc="-5">
                <a:latin typeface="Arial Black"/>
                <a:cs typeface="Arial Black"/>
              </a:rPr>
              <a:t>and managing  </a:t>
            </a:r>
            <a:r>
              <a:rPr dirty="0" sz="1100">
                <a:latin typeface="Arial Black"/>
                <a:cs typeface="Arial Black"/>
              </a:rPr>
              <a:t>energy </a:t>
            </a:r>
            <a:r>
              <a:rPr dirty="0" sz="1100" spc="-5">
                <a:latin typeface="Arial Black"/>
                <a:cs typeface="Arial Black"/>
              </a:rPr>
              <a:t>consumption, ultimately contributing </a:t>
            </a:r>
            <a:r>
              <a:rPr dirty="0" sz="1100">
                <a:latin typeface="Arial Black"/>
                <a:cs typeface="Arial Black"/>
              </a:rPr>
              <a:t>to a more </a:t>
            </a:r>
            <a:r>
              <a:rPr dirty="0" sz="1100" spc="-5">
                <a:latin typeface="Arial Black"/>
                <a:cs typeface="Arial Black"/>
              </a:rPr>
              <a:t>sustainable and  energy-efficient</a:t>
            </a:r>
            <a:r>
              <a:rPr dirty="0" sz="1100" spc="-85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future.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Black"/>
                <a:cs typeface="Arial Black"/>
              </a:rPr>
              <a:t>Module </a:t>
            </a:r>
            <a:r>
              <a:rPr dirty="0" sz="1100" spc="-5">
                <a:latin typeface="Arial Black"/>
                <a:cs typeface="Arial Black"/>
              </a:rPr>
              <a:t>1: </a:t>
            </a:r>
            <a:r>
              <a:rPr dirty="0" sz="1100">
                <a:latin typeface="Arial Black"/>
                <a:cs typeface="Arial Black"/>
              </a:rPr>
              <a:t>Data</a:t>
            </a:r>
            <a:r>
              <a:rPr dirty="0" sz="1100" spc="-80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Acquisition</a:t>
            </a:r>
            <a:endParaRPr sz="1100">
              <a:latin typeface="Arial Black"/>
              <a:cs typeface="Arial Black"/>
            </a:endParaRPr>
          </a:p>
          <a:p>
            <a:pPr marL="12700" marR="27305">
              <a:lnSpc>
                <a:spcPct val="135800"/>
              </a:lnSpc>
              <a:spcBef>
                <a:spcPts val="844"/>
              </a:spcBef>
            </a:pPr>
            <a:r>
              <a:rPr dirty="0" sz="1100" spc="-5">
                <a:latin typeface="Arial Black"/>
                <a:cs typeface="Arial Black"/>
              </a:rPr>
              <a:t>The </a:t>
            </a:r>
            <a:r>
              <a:rPr dirty="0" sz="1100">
                <a:latin typeface="Arial Black"/>
                <a:cs typeface="Arial Black"/>
              </a:rPr>
              <a:t>first module </a:t>
            </a:r>
            <a:r>
              <a:rPr dirty="0" sz="1100" spc="-5">
                <a:latin typeface="Arial Black"/>
                <a:cs typeface="Arial Black"/>
              </a:rPr>
              <a:t>focuses </a:t>
            </a:r>
            <a:r>
              <a:rPr dirty="0" sz="1100">
                <a:latin typeface="Arial Black"/>
                <a:cs typeface="Arial Black"/>
              </a:rPr>
              <a:t>on acquiring energy </a:t>
            </a:r>
            <a:r>
              <a:rPr dirty="0" sz="1100" spc="-5">
                <a:latin typeface="Arial Black"/>
                <a:cs typeface="Arial Black"/>
              </a:rPr>
              <a:t>consumption data </a:t>
            </a:r>
            <a:r>
              <a:rPr dirty="0" sz="1100">
                <a:latin typeface="Arial Black"/>
                <a:cs typeface="Arial Black"/>
              </a:rPr>
              <a:t>from</a:t>
            </a:r>
            <a:r>
              <a:rPr dirty="0" sz="1100" spc="-170">
                <a:latin typeface="Arial Black"/>
                <a:cs typeface="Arial Black"/>
              </a:rPr>
              <a:t> </a:t>
            </a:r>
            <a:r>
              <a:rPr dirty="0" sz="1100">
                <a:latin typeface="Arial Black"/>
                <a:cs typeface="Arial Black"/>
              </a:rPr>
              <a:t>various  </a:t>
            </a:r>
            <a:r>
              <a:rPr dirty="0" sz="1100" spc="-5">
                <a:latin typeface="Arial Black"/>
                <a:cs typeface="Arial Black"/>
              </a:rPr>
              <a:t>sources, including </a:t>
            </a:r>
            <a:r>
              <a:rPr dirty="0" sz="1100">
                <a:latin typeface="Arial Black"/>
                <a:cs typeface="Arial Black"/>
              </a:rPr>
              <a:t>smart meters, </a:t>
            </a:r>
            <a:r>
              <a:rPr dirty="0" sz="1100" spc="-5">
                <a:latin typeface="Arial Black"/>
                <a:cs typeface="Arial Black"/>
              </a:rPr>
              <a:t>sensors, and IoT devices. </a:t>
            </a:r>
            <a:r>
              <a:rPr dirty="0" sz="1100">
                <a:latin typeface="Arial Black"/>
                <a:cs typeface="Arial Black"/>
              </a:rPr>
              <a:t>It </a:t>
            </a:r>
            <a:r>
              <a:rPr dirty="0" sz="1100" spc="-5">
                <a:latin typeface="Arial Black"/>
                <a:cs typeface="Arial Black"/>
              </a:rPr>
              <a:t>collects </a:t>
            </a:r>
            <a:r>
              <a:rPr dirty="0" sz="1100">
                <a:latin typeface="Arial Black"/>
                <a:cs typeface="Arial Black"/>
              </a:rPr>
              <a:t>real-  time </a:t>
            </a:r>
            <a:r>
              <a:rPr dirty="0" sz="1100" spc="-5">
                <a:latin typeface="Arial Black"/>
                <a:cs typeface="Arial Black"/>
              </a:rPr>
              <a:t>data and historical </a:t>
            </a:r>
            <a:r>
              <a:rPr dirty="0" sz="1100">
                <a:latin typeface="Arial Black"/>
                <a:cs typeface="Arial Black"/>
              </a:rPr>
              <a:t>records to </a:t>
            </a:r>
            <a:r>
              <a:rPr dirty="0" sz="1100" spc="-5">
                <a:latin typeface="Arial Black"/>
                <a:cs typeface="Arial Black"/>
              </a:rPr>
              <a:t>provide </a:t>
            </a:r>
            <a:r>
              <a:rPr dirty="0" sz="1100">
                <a:latin typeface="Arial Black"/>
                <a:cs typeface="Arial Black"/>
              </a:rPr>
              <a:t>a </a:t>
            </a:r>
            <a:r>
              <a:rPr dirty="0" sz="1100" spc="-10">
                <a:latin typeface="Arial Black"/>
                <a:cs typeface="Arial Black"/>
              </a:rPr>
              <a:t>holistic </a:t>
            </a:r>
            <a:r>
              <a:rPr dirty="0" sz="1100">
                <a:latin typeface="Arial Black"/>
                <a:cs typeface="Arial Black"/>
              </a:rPr>
              <a:t>view </a:t>
            </a:r>
            <a:r>
              <a:rPr dirty="0" sz="1100" spc="-5">
                <a:latin typeface="Arial Black"/>
                <a:cs typeface="Arial Black"/>
              </a:rPr>
              <a:t>of </a:t>
            </a:r>
            <a:r>
              <a:rPr dirty="0" sz="1100">
                <a:latin typeface="Arial Black"/>
                <a:cs typeface="Arial Black"/>
              </a:rPr>
              <a:t>energy  </a:t>
            </a:r>
            <a:r>
              <a:rPr dirty="0" sz="1100" spc="-5">
                <a:latin typeface="Arial Black"/>
                <a:cs typeface="Arial Black"/>
              </a:rPr>
              <a:t>consumption.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205473"/>
            <a:ext cx="5918200" cy="984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 Black"/>
                <a:cs typeface="Arial Black"/>
              </a:rPr>
              <a:t>Module </a:t>
            </a:r>
            <a:r>
              <a:rPr dirty="0" sz="1100" spc="-5">
                <a:latin typeface="Arial Black"/>
                <a:cs typeface="Arial Black"/>
              </a:rPr>
              <a:t>2: </a:t>
            </a:r>
            <a:r>
              <a:rPr dirty="0" sz="1100">
                <a:latin typeface="Arial Black"/>
                <a:cs typeface="Arial Black"/>
              </a:rPr>
              <a:t>Data</a:t>
            </a:r>
            <a:r>
              <a:rPr dirty="0" sz="1100" spc="-80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Preprocessing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900"/>
              </a:lnSpc>
              <a:spcBef>
                <a:spcPts val="844"/>
              </a:spcBef>
            </a:pPr>
            <a:r>
              <a:rPr dirty="0" sz="1100" spc="-5">
                <a:latin typeface="Arial Black"/>
                <a:cs typeface="Arial Black"/>
              </a:rPr>
              <a:t>To ensure accurate analysis, </a:t>
            </a:r>
            <a:r>
              <a:rPr dirty="0" sz="1100">
                <a:latin typeface="Arial Black"/>
                <a:cs typeface="Arial Black"/>
              </a:rPr>
              <a:t>the </a:t>
            </a:r>
            <a:r>
              <a:rPr dirty="0" sz="1100" spc="-5">
                <a:latin typeface="Arial Black"/>
                <a:cs typeface="Arial Black"/>
              </a:rPr>
              <a:t>data </a:t>
            </a:r>
            <a:r>
              <a:rPr dirty="0" sz="1100">
                <a:latin typeface="Arial Black"/>
                <a:cs typeface="Arial Black"/>
              </a:rPr>
              <a:t>is </a:t>
            </a:r>
            <a:r>
              <a:rPr dirty="0" sz="1100" spc="-5">
                <a:latin typeface="Arial Black"/>
                <a:cs typeface="Arial Black"/>
              </a:rPr>
              <a:t>preprocessed </a:t>
            </a:r>
            <a:r>
              <a:rPr dirty="0" sz="1100">
                <a:latin typeface="Arial Black"/>
                <a:cs typeface="Arial Black"/>
              </a:rPr>
              <a:t>in module </a:t>
            </a:r>
            <a:r>
              <a:rPr dirty="0" sz="1100" spc="-5">
                <a:latin typeface="Arial Black"/>
                <a:cs typeface="Arial Black"/>
              </a:rPr>
              <a:t>2. This  involves cleaning, filtering, and normalizing </a:t>
            </a:r>
            <a:r>
              <a:rPr dirty="0" sz="1100">
                <a:latin typeface="Arial Black"/>
                <a:cs typeface="Arial Black"/>
              </a:rPr>
              <a:t>data, as well as </a:t>
            </a:r>
            <a:r>
              <a:rPr dirty="0" sz="1100" spc="-5">
                <a:latin typeface="Arial Black"/>
                <a:cs typeface="Arial Black"/>
              </a:rPr>
              <a:t>handling missing  values. </a:t>
            </a:r>
            <a:r>
              <a:rPr dirty="0" sz="1100">
                <a:latin typeface="Arial Black"/>
                <a:cs typeface="Arial Black"/>
              </a:rPr>
              <a:t>Data </a:t>
            </a:r>
            <a:r>
              <a:rPr dirty="0" sz="1100" spc="-5">
                <a:latin typeface="Arial Black"/>
                <a:cs typeface="Arial Black"/>
              </a:rPr>
              <a:t>preprocessing ensures </a:t>
            </a:r>
            <a:r>
              <a:rPr dirty="0" sz="1100">
                <a:latin typeface="Arial Black"/>
                <a:cs typeface="Arial Black"/>
              </a:rPr>
              <a:t>the </a:t>
            </a:r>
            <a:r>
              <a:rPr dirty="0" sz="1100" spc="-5">
                <a:latin typeface="Arial Black"/>
                <a:cs typeface="Arial Black"/>
              </a:rPr>
              <a:t>reliability of subsequent</a:t>
            </a:r>
            <a:r>
              <a:rPr dirty="0" sz="1100" spc="-90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analysis.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7717281"/>
            <a:ext cx="5810885" cy="1212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Black"/>
                <a:cs typeface="Arial Black"/>
              </a:rPr>
              <a:t>Module </a:t>
            </a:r>
            <a:r>
              <a:rPr dirty="0" sz="1100" spc="-5">
                <a:latin typeface="Arial Black"/>
                <a:cs typeface="Arial Black"/>
              </a:rPr>
              <a:t>3: </a:t>
            </a:r>
            <a:r>
              <a:rPr dirty="0" sz="1100">
                <a:latin typeface="Arial Black"/>
                <a:cs typeface="Arial Black"/>
              </a:rPr>
              <a:t>Data </a:t>
            </a:r>
            <a:r>
              <a:rPr dirty="0" sz="1100" spc="-5">
                <a:latin typeface="Arial Black"/>
                <a:cs typeface="Arial Black"/>
              </a:rPr>
              <a:t>Analysis and</a:t>
            </a:r>
            <a:r>
              <a:rPr dirty="0" sz="1100" spc="-125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Visualization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800"/>
              </a:lnSpc>
              <a:spcBef>
                <a:spcPts val="850"/>
              </a:spcBef>
            </a:pPr>
            <a:r>
              <a:rPr dirty="0" sz="1100">
                <a:latin typeface="Arial Black"/>
                <a:cs typeface="Arial Black"/>
              </a:rPr>
              <a:t>Module 3 is </a:t>
            </a:r>
            <a:r>
              <a:rPr dirty="0" sz="1100" spc="-5">
                <a:latin typeface="Arial Black"/>
                <a:cs typeface="Arial Black"/>
              </a:rPr>
              <a:t>responsible for conducting in-depth analysis </a:t>
            </a:r>
            <a:r>
              <a:rPr dirty="0" sz="1100">
                <a:latin typeface="Arial Black"/>
                <a:cs typeface="Arial Black"/>
              </a:rPr>
              <a:t>of energy  </a:t>
            </a:r>
            <a:r>
              <a:rPr dirty="0" sz="1100" spc="-5">
                <a:latin typeface="Arial Black"/>
                <a:cs typeface="Arial Black"/>
              </a:rPr>
              <a:t>consumption patterns. </a:t>
            </a:r>
            <a:r>
              <a:rPr dirty="0" sz="1100">
                <a:latin typeface="Arial Black"/>
                <a:cs typeface="Arial Black"/>
              </a:rPr>
              <a:t>It employs </a:t>
            </a:r>
            <a:r>
              <a:rPr dirty="0" sz="1100" spc="-5">
                <a:latin typeface="Arial Black"/>
                <a:cs typeface="Arial Black"/>
              </a:rPr>
              <a:t>statistical methods and machine </a:t>
            </a:r>
            <a:r>
              <a:rPr dirty="0" sz="1100">
                <a:latin typeface="Arial Black"/>
                <a:cs typeface="Arial Black"/>
              </a:rPr>
              <a:t>learning  algorithms to </a:t>
            </a:r>
            <a:r>
              <a:rPr dirty="0" sz="1100" spc="-5">
                <a:latin typeface="Arial Black"/>
                <a:cs typeface="Arial Black"/>
              </a:rPr>
              <a:t>identify </a:t>
            </a:r>
            <a:r>
              <a:rPr dirty="0" sz="1100">
                <a:latin typeface="Arial Black"/>
                <a:cs typeface="Arial Black"/>
              </a:rPr>
              <a:t>trends, </a:t>
            </a:r>
            <a:r>
              <a:rPr dirty="0" sz="1100" spc="-5">
                <a:latin typeface="Arial Black"/>
                <a:cs typeface="Arial Black"/>
              </a:rPr>
              <a:t>anomalies, and opportunities for </a:t>
            </a:r>
            <a:r>
              <a:rPr dirty="0" sz="1100">
                <a:latin typeface="Arial Black"/>
                <a:cs typeface="Arial Black"/>
              </a:rPr>
              <a:t>optimization.  </a:t>
            </a:r>
            <a:r>
              <a:rPr dirty="0" sz="1100" spc="-5">
                <a:latin typeface="Arial Black"/>
                <a:cs typeface="Arial Black"/>
              </a:rPr>
              <a:t>Visualizations, such </a:t>
            </a:r>
            <a:r>
              <a:rPr dirty="0" sz="1100">
                <a:latin typeface="Arial Black"/>
                <a:cs typeface="Arial Black"/>
              </a:rPr>
              <a:t>as graphs </a:t>
            </a:r>
            <a:r>
              <a:rPr dirty="0" sz="1100" spc="-5">
                <a:latin typeface="Arial Black"/>
                <a:cs typeface="Arial Black"/>
              </a:rPr>
              <a:t>and </a:t>
            </a:r>
            <a:r>
              <a:rPr dirty="0" sz="1100">
                <a:latin typeface="Arial Black"/>
                <a:cs typeface="Arial Black"/>
              </a:rPr>
              <a:t>charts, aid in </a:t>
            </a:r>
            <a:r>
              <a:rPr dirty="0" sz="1100" spc="-5">
                <a:latin typeface="Arial Black"/>
                <a:cs typeface="Arial Black"/>
              </a:rPr>
              <a:t>conveying </a:t>
            </a:r>
            <a:r>
              <a:rPr dirty="0" sz="1100">
                <a:latin typeface="Arial Black"/>
                <a:cs typeface="Arial Black"/>
              </a:rPr>
              <a:t>the</a:t>
            </a:r>
            <a:r>
              <a:rPr dirty="0" sz="1100" spc="-150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insights.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311" y="2129027"/>
            <a:ext cx="5225795" cy="3439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56678" y="868621"/>
            <a:ext cx="4634865" cy="4212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165">
              <a:lnSpc>
                <a:spcPct val="132100"/>
              </a:lnSpc>
              <a:spcBef>
                <a:spcPts val="105"/>
              </a:spcBef>
            </a:pP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Integrating</a:t>
            </a:r>
            <a:r>
              <a:rPr dirty="0" sz="1600" spc="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3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6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  s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  b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dirty="0" sz="1600" spc="3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3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revolutionize 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 n e r g y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practices.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leveraging 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dirty="0" sz="160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ime</a:t>
            </a:r>
            <a:r>
              <a:rPr dirty="0" sz="16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data,</a:t>
            </a:r>
            <a:r>
              <a:rPr dirty="0" sz="1600" spc="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600" spc="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dirty="0" sz="16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areas</a:t>
            </a:r>
            <a:r>
              <a:rPr dirty="0" sz="16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1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31900"/>
              </a:lnSpc>
              <a:spcBef>
                <a:spcPts val="10"/>
              </a:spcBef>
            </a:pP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r>
              <a:rPr dirty="0" sz="16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3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savings.</a:t>
            </a:r>
            <a:r>
              <a:rPr dirty="0" sz="16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seamless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integration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dirty="0" sz="16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dirty="0" sz="1600" spc="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r>
              <a:rPr dirty="0" sz="16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algn="just" marL="12700" marR="49530">
              <a:lnSpc>
                <a:spcPts val="2540"/>
              </a:lnSpc>
              <a:spcBef>
                <a:spcPts val="18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costs,</a:t>
            </a:r>
            <a:r>
              <a:rPr dirty="0" sz="16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algn="just" marL="12700" marR="146050">
              <a:lnSpc>
                <a:spcPts val="2530"/>
              </a:lnSpc>
              <a:spcBef>
                <a:spcPts val="5"/>
              </a:spcBef>
            </a:pP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impact,</a:t>
            </a:r>
            <a:r>
              <a:rPr dirty="0" sz="16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overall</a:t>
            </a:r>
            <a:r>
              <a:rPr dirty="0" sz="16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operational 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16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562" y="741720"/>
            <a:ext cx="867410" cy="63868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5240">
              <a:lnSpc>
                <a:spcPts val="3095"/>
              </a:lnSpc>
            </a:pPr>
            <a:r>
              <a:rPr dirty="0" baseline="2136" sz="3900" spc="-120">
                <a:solidFill>
                  <a:srgbClr val="FFFFFF"/>
                </a:solidFill>
                <a:latin typeface="Arial"/>
                <a:cs typeface="Arial"/>
              </a:rPr>
              <a:t>8.</a:t>
            </a:r>
            <a:r>
              <a:rPr dirty="0" baseline="2136" sz="3900" spc="-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187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r>
              <a:rPr dirty="0" baseline="2136" sz="3900" spc="-44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97">
                <a:solidFill>
                  <a:srgbClr val="FFFFFF"/>
                </a:solidFill>
                <a:latin typeface="Arial"/>
                <a:cs typeface="Arial"/>
              </a:rPr>
              <a:t>3:</a:t>
            </a:r>
            <a:r>
              <a:rPr dirty="0" baseline="1068" sz="3900" spc="-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35">
                <a:solidFill>
                  <a:srgbClr val="FFFFFF"/>
                </a:solidFill>
                <a:latin typeface="Arial"/>
                <a:cs typeface="Arial"/>
              </a:rPr>
              <a:t>Integr</a:t>
            </a:r>
            <a:r>
              <a:rPr dirty="0" sz="2600" spc="-90">
                <a:solidFill>
                  <a:srgbClr val="FFFFFF"/>
                </a:solidFill>
                <a:latin typeface="Arial"/>
                <a:cs typeface="Arial"/>
              </a:rPr>
              <a:t>ating</a:t>
            </a:r>
            <a:r>
              <a:rPr dirty="0" sz="26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baseline="-1068" sz="3900" spc="-150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r>
              <a:rPr dirty="0" baseline="-1068" sz="3900" spc="-4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068" sz="3900" spc="-135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r>
              <a:rPr dirty="0" baseline="-1068" sz="3900" spc="-2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2136" sz="3900" spc="-75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baseline="-2136"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baseline="3205" sz="3900" spc="-3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baseline="2136" sz="3900" spc="-30">
                <a:solidFill>
                  <a:srgbClr val="FFFFFF"/>
                </a:solidFill>
                <a:latin typeface="Arial"/>
                <a:cs typeface="Arial"/>
              </a:rPr>
              <a:t>ith </a:t>
            </a:r>
            <a:r>
              <a:rPr dirty="0" baseline="2136" sz="3900" spc="-89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dirty="0" baseline="2136" sz="3900" spc="-112">
                <a:solidFill>
                  <a:srgbClr val="FFFFFF"/>
                </a:solidFill>
                <a:latin typeface="Arial"/>
                <a:cs typeface="Arial"/>
              </a:rPr>
              <a:t>buildi</a:t>
            </a:r>
            <a:r>
              <a:rPr dirty="0" baseline="1068" sz="3900" spc="-112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dirty="0" baseline="1068" sz="3900" spc="-7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27">
                <a:solidFill>
                  <a:srgbClr val="FFFFFF"/>
                </a:solidFill>
                <a:latin typeface="Arial"/>
                <a:cs typeface="Arial"/>
              </a:rPr>
              <a:t>syste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ms.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311" y="2106167"/>
            <a:ext cx="5225795" cy="3483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56678" y="896771"/>
            <a:ext cx="5017770" cy="547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0800"/>
              </a:lnSpc>
              <a:spcBef>
                <a:spcPts val="100"/>
              </a:spcBef>
            </a:pPr>
            <a:r>
              <a:rPr dirty="0" sz="1300" spc="-5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3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unleash</a:t>
            </a:r>
            <a:r>
              <a:rPr dirty="0" sz="13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300" spc="3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3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3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precision</a:t>
            </a:r>
            <a:r>
              <a:rPr dirty="0" sz="13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3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3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3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3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3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dirty="0" sz="1300" spc="130">
                <a:solidFill>
                  <a:srgbClr val="FFFFFF"/>
                </a:solidFill>
                <a:latin typeface="Arial"/>
                <a:cs typeface="Arial"/>
              </a:rPr>
              <a:t>consumpt</a:t>
            </a:r>
            <a:r>
              <a:rPr dirty="0" sz="13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3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3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13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dirty="0" sz="13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13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85">
                <a:solidFill>
                  <a:srgbClr val="FFFFFF"/>
                </a:solidFill>
                <a:latin typeface="Arial"/>
                <a:cs typeface="Arial"/>
              </a:rPr>
              <a:t>strategies:</a:t>
            </a:r>
            <a:endParaRPr sz="1300">
              <a:latin typeface="Arial"/>
              <a:cs typeface="Arial"/>
            </a:endParaRPr>
          </a:p>
          <a:p>
            <a:pPr marL="12700" marR="668020">
              <a:lnSpc>
                <a:spcPct val="130800"/>
              </a:lnSpc>
              <a:spcBef>
                <a:spcPts val="10"/>
              </a:spcBef>
              <a:buAutoNum type="arabicPeriod"/>
              <a:tabLst>
                <a:tab pos="193040" algn="l"/>
                <a:tab pos="299085" algn="l"/>
              </a:tabLst>
            </a:pPr>
            <a:r>
              <a:rPr dirty="0" sz="1300" spc="135">
                <a:solidFill>
                  <a:srgbClr val="FFFFFF"/>
                </a:solidFill>
                <a:latin typeface="Arial"/>
                <a:cs typeface="Arial"/>
              </a:rPr>
              <a:t>Conduct 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regular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audits </a:t>
            </a:r>
            <a:r>
              <a:rPr dirty="0" sz="1300" spc="8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dirty="0" sz="1300" spc="70">
                <a:solidFill>
                  <a:srgbClr val="FFFFFF"/>
                </a:solidFill>
                <a:latin typeface="Arial"/>
                <a:cs typeface="Arial"/>
              </a:rPr>
              <a:t>areas  </a:t>
            </a:r>
            <a:r>
              <a:rPr dirty="0" sz="1300" spc="50">
                <a:solidFill>
                  <a:srgbClr val="FFFFFF"/>
                </a:solidFill>
                <a:latin typeface="Arial"/>
                <a:cs typeface="Arial"/>
              </a:rPr>
              <a:t>of	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inef</a:t>
            </a:r>
            <a:r>
              <a:rPr dirty="0" sz="13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60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1300">
              <a:latin typeface="Arial"/>
              <a:cs typeface="Arial"/>
            </a:endParaRPr>
          </a:p>
          <a:p>
            <a:pPr marL="12700" marR="563245">
              <a:lnSpc>
                <a:spcPts val="2050"/>
              </a:lnSpc>
              <a:spcBef>
                <a:spcPts val="140"/>
              </a:spcBef>
              <a:buAutoNum type="arabicPeriod"/>
              <a:tabLst>
                <a:tab pos="183515" algn="l"/>
              </a:tabLst>
            </a:pP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Utilize</a:t>
            </a:r>
            <a:r>
              <a:rPr dirty="0" sz="13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3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dirty="0" sz="13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meters</a:t>
            </a:r>
            <a:r>
              <a:rPr dirty="0" sz="13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3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3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real-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3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collection.</a:t>
            </a:r>
            <a:endParaRPr sz="1300">
              <a:latin typeface="Arial"/>
              <a:cs typeface="Arial"/>
            </a:endParaRPr>
          </a:p>
          <a:p>
            <a:pPr marL="12700" marR="179705">
              <a:lnSpc>
                <a:spcPts val="2039"/>
              </a:lnSpc>
              <a:spcBef>
                <a:spcPts val="5"/>
              </a:spcBef>
              <a:buAutoNum type="arabicPeriod"/>
              <a:tabLst>
                <a:tab pos="175895" algn="l"/>
              </a:tabLst>
            </a:pPr>
            <a:r>
              <a:rPr dirty="0" sz="1300" spc="6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measurable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1300" spc="160">
                <a:solidFill>
                  <a:srgbClr val="FFFFFF"/>
                </a:solidFill>
                <a:latin typeface="Arial"/>
                <a:cs typeface="Arial"/>
              </a:rPr>
              <a:t>consumption </a:t>
            </a:r>
            <a:r>
              <a:rPr dirty="0" sz="1300" spc="85">
                <a:solidFill>
                  <a:srgbClr val="FFFFFF"/>
                </a:solidFill>
                <a:latin typeface="Arial"/>
                <a:cs typeface="Arial"/>
              </a:rPr>
              <a:t>goals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rack  </a:t>
            </a:r>
            <a:r>
              <a:rPr dirty="0" sz="1300" spc="75">
                <a:solidFill>
                  <a:srgbClr val="FFFFFF"/>
                </a:solidFill>
                <a:latin typeface="Arial"/>
                <a:cs typeface="Arial"/>
              </a:rPr>
              <a:t>progress.</a:t>
            </a:r>
            <a:endParaRPr sz="1300">
              <a:latin typeface="Arial"/>
              <a:cs typeface="Arial"/>
            </a:endParaRPr>
          </a:p>
          <a:p>
            <a:pPr marL="200025" indent="-18796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00660" algn="l"/>
              </a:tabLst>
            </a:pPr>
            <a:r>
              <a:rPr dirty="0" sz="1300" spc="160">
                <a:solidFill>
                  <a:srgbClr val="FFFFFF"/>
                </a:solidFill>
                <a:latin typeface="Arial"/>
                <a:cs typeface="Arial"/>
              </a:rPr>
              <a:t>Implemen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3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3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6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13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cient</a:t>
            </a:r>
            <a:r>
              <a:rPr dirty="0" sz="13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usage.</a:t>
            </a:r>
            <a:endParaRPr sz="1300">
              <a:latin typeface="Arial"/>
              <a:cs typeface="Arial"/>
            </a:endParaRPr>
          </a:p>
          <a:p>
            <a:pPr marL="190500" indent="-178435">
              <a:lnSpc>
                <a:spcPct val="100000"/>
              </a:lnSpc>
              <a:spcBef>
                <a:spcPts val="710"/>
              </a:spcBef>
              <a:buAutoNum type="arabicPeriod" startAt="5"/>
              <a:tabLst>
                <a:tab pos="191135" algn="l"/>
              </a:tabLst>
            </a:pPr>
            <a:r>
              <a:rPr dirty="0" sz="1300" spc="130">
                <a:solidFill>
                  <a:srgbClr val="FFFFFF"/>
                </a:solidFill>
                <a:latin typeface="Arial"/>
                <a:cs typeface="Arial"/>
              </a:rPr>
              <a:t>Educate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employees </a:t>
            </a:r>
            <a:r>
              <a:rPr dirty="0" sz="1300" spc="8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1300" spc="105">
                <a:solidFill>
                  <a:srgbClr val="FFFFFF"/>
                </a:solidFill>
                <a:latin typeface="Arial"/>
                <a:cs typeface="Arial"/>
              </a:rPr>
              <a:t>energy- saving</a:t>
            </a:r>
            <a:r>
              <a:rPr dirty="0" sz="13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practices.</a:t>
            </a:r>
            <a:endParaRPr sz="13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275"/>
              </a:spcBef>
              <a:buAutoNum type="arabicPeriod" startAt="5"/>
              <a:tabLst>
                <a:tab pos="194310" algn="l"/>
              </a:tabLst>
            </a:pPr>
            <a:r>
              <a:rPr dirty="0" sz="1300" spc="140">
                <a:solidFill>
                  <a:srgbClr val="FFFFFF"/>
                </a:solidFill>
                <a:latin typeface="Arial"/>
                <a:cs typeface="Arial"/>
              </a:rPr>
              <a:t>Optimize</a:t>
            </a:r>
            <a:r>
              <a:rPr dirty="0" sz="13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5">
                <a:solidFill>
                  <a:srgbClr val="FFFFFF"/>
                </a:solidFill>
                <a:latin typeface="Arial"/>
                <a:cs typeface="Arial"/>
              </a:rPr>
              <a:t>lighting</a:t>
            </a:r>
            <a:r>
              <a:rPr dirty="0" sz="13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3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40">
                <a:solidFill>
                  <a:srgbClr val="FFFFFF"/>
                </a:solidFill>
                <a:latin typeface="Arial"/>
                <a:cs typeface="Arial"/>
              </a:rPr>
              <a:t>HVAC</a:t>
            </a:r>
            <a:r>
              <a:rPr dirty="0" sz="13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6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3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3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3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00" spc="45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13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60">
                <a:solidFill>
                  <a:srgbClr val="FFFFFF"/>
                </a:solidFill>
                <a:latin typeface="Arial"/>
                <a:cs typeface="Arial"/>
              </a:rPr>
              <a:t>ciency.</a:t>
            </a:r>
            <a:endParaRPr sz="1300">
              <a:latin typeface="Arial"/>
              <a:cs typeface="Arial"/>
            </a:endParaRPr>
          </a:p>
          <a:p>
            <a:pPr marL="12700" marR="637540">
              <a:lnSpc>
                <a:spcPts val="2050"/>
              </a:lnSpc>
              <a:spcBef>
                <a:spcPts val="140"/>
              </a:spcBef>
              <a:buAutoNum type="arabicPeriod" startAt="7"/>
              <a:tabLst>
                <a:tab pos="182245" algn="l"/>
              </a:tabLst>
            </a:pP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Consider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renewa </a:t>
            </a:r>
            <a:r>
              <a:rPr dirty="0" sz="1300" spc="70">
                <a:solidFill>
                  <a:srgbClr val="FFFFFF"/>
                </a:solidFill>
                <a:latin typeface="Arial"/>
                <a:cs typeface="Arial"/>
              </a:rPr>
              <a:t>bl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1300" spc="85">
                <a:solidFill>
                  <a:srgbClr val="FFFFFF"/>
                </a:solidFill>
                <a:latin typeface="Arial"/>
                <a:cs typeface="Arial"/>
              </a:rPr>
              <a:t>sources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3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dirty="0" sz="130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solutions.</a:t>
            </a:r>
            <a:endParaRPr sz="1300">
              <a:latin typeface="Arial"/>
              <a:cs typeface="Arial"/>
            </a:endParaRPr>
          </a:p>
          <a:p>
            <a:pPr marL="12700" marR="400050">
              <a:lnSpc>
                <a:spcPts val="2039"/>
              </a:lnSpc>
              <a:spcBef>
                <a:spcPts val="5"/>
              </a:spcBef>
              <a:buAutoNum type="arabicPeriod" startAt="7"/>
              <a:tabLst>
                <a:tab pos="186690" algn="l"/>
              </a:tabLst>
            </a:pP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Continuously </a:t>
            </a:r>
            <a:r>
              <a:rPr dirty="0" sz="1300" spc="95">
                <a:solidFill>
                  <a:srgbClr val="FFFFFF"/>
                </a:solidFill>
                <a:latin typeface="Arial"/>
                <a:cs typeface="Arial"/>
              </a:rPr>
              <a:t>analyze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interpr </a:t>
            </a:r>
            <a:r>
              <a:rPr dirty="0" sz="1300" spc="70">
                <a:solidFill>
                  <a:srgbClr val="FFFFFF"/>
                </a:solidFill>
                <a:latin typeface="Arial"/>
                <a:cs typeface="Arial"/>
              </a:rPr>
              <a:t>et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dirty="0" sz="1300" spc="130">
                <a:solidFill>
                  <a:srgbClr val="FFFFFF"/>
                </a:solidFill>
                <a:latin typeface="Arial"/>
                <a:cs typeface="Arial"/>
              </a:rPr>
              <a:t>further </a:t>
            </a:r>
            <a:r>
              <a:rPr dirty="0" sz="1300" spc="135">
                <a:solidFill>
                  <a:srgbClr val="FFFFFF"/>
                </a:solidFill>
                <a:latin typeface="Arial"/>
                <a:cs typeface="Arial"/>
              </a:rPr>
              <a:t>optimizat </a:t>
            </a:r>
            <a:r>
              <a:rPr dirty="0" sz="1300" spc="75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z="1300" spc="-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opportunities.</a:t>
            </a:r>
            <a:endParaRPr sz="13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330"/>
              </a:spcBef>
              <a:buAutoNum type="arabicPeriod" startAt="7"/>
              <a:tabLst>
                <a:tab pos="183515" algn="l"/>
              </a:tabLst>
            </a:pP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Periodically</a:t>
            </a:r>
            <a:r>
              <a:rPr dirty="0" sz="13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0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r>
              <a:rPr dirty="0" sz="13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3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4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dirty="0" sz="13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2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dirty="0" sz="13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3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3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3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  <a:p>
            <a:pPr marL="12700" marR="988694">
              <a:lnSpc>
                <a:spcPct val="130800"/>
              </a:lnSpc>
              <a:spcBef>
                <a:spcPts val="10"/>
              </a:spcBef>
            </a:pPr>
            <a:r>
              <a:rPr dirty="0" sz="1300" spc="105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dirty="0" sz="1300" spc="8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300" spc="135">
                <a:solidFill>
                  <a:srgbClr val="FFFFFF"/>
                </a:solidFill>
                <a:latin typeface="Arial"/>
                <a:cs typeface="Arial"/>
              </a:rPr>
              <a:t>adapt </a:t>
            </a:r>
            <a:r>
              <a:rPr dirty="0" sz="1300" spc="8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n e w </a:t>
            </a: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a n d  </a:t>
            </a:r>
            <a:r>
              <a:rPr dirty="0" sz="1300" spc="125">
                <a:solidFill>
                  <a:srgbClr val="FFFFFF"/>
                </a:solidFill>
                <a:latin typeface="Arial"/>
                <a:cs typeface="Arial"/>
              </a:rPr>
              <a:t>advancements.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198" y="1427868"/>
            <a:ext cx="838835" cy="570039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25"/>
              </a:spcBef>
            </a:pPr>
            <a:r>
              <a:rPr dirty="0" baseline="3333" sz="3750" spc="-112">
                <a:solidFill>
                  <a:srgbClr val="FFFFFF"/>
                </a:solidFill>
                <a:latin typeface="Arial"/>
                <a:cs typeface="Arial"/>
              </a:rPr>
              <a:t>9.</a:t>
            </a:r>
            <a:r>
              <a:rPr dirty="0" baseline="3333" sz="3750" spc="-4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333" sz="3750" spc="-195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dirty="0" baseline="3333" sz="3750" spc="-4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333" sz="3750" spc="-89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baseline="2222" sz="3750" spc="-89">
                <a:solidFill>
                  <a:srgbClr val="FFFFFF"/>
                </a:solidFill>
                <a:latin typeface="Arial"/>
                <a:cs typeface="Arial"/>
              </a:rPr>
              <a:t>actices</a:t>
            </a:r>
            <a:r>
              <a:rPr dirty="0" baseline="2222" sz="3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111" sz="3750" spc="-52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baseline="1111" sz="3750" spc="-1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111" sz="3750" spc="-135">
                <a:solidFill>
                  <a:srgbClr val="FFFFFF"/>
                </a:solidFill>
                <a:latin typeface="Arial"/>
                <a:cs typeface="Arial"/>
              </a:rPr>
              <a:t>optimizing</a:t>
            </a:r>
            <a:r>
              <a:rPr dirty="0" baseline="1111" sz="375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111" sz="3750" spc="-157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500" spc="-105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baseline="3333" sz="3750" spc="-150">
                <a:solidFill>
                  <a:srgbClr val="FFFFFF"/>
                </a:solidFill>
                <a:latin typeface="Arial"/>
                <a:cs typeface="Arial"/>
              </a:rPr>
              <a:t>consumption </a:t>
            </a:r>
            <a:r>
              <a:rPr dirty="0" baseline="3333" sz="3750" spc="-112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baseline="2222" sz="3750" spc="-112">
                <a:solidFill>
                  <a:srgbClr val="FFFFFF"/>
                </a:solidFill>
                <a:latin typeface="Arial"/>
                <a:cs typeface="Arial"/>
              </a:rPr>
              <a:t>rough </a:t>
            </a:r>
            <a:r>
              <a:rPr dirty="0" baseline="2222" sz="3750" spc="-97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1111" sz="3750" spc="-97">
                <a:solidFill>
                  <a:srgbClr val="FFFFFF"/>
                </a:solidFill>
                <a:latin typeface="Arial"/>
                <a:cs typeface="Arial"/>
              </a:rPr>
              <a:t>recise</a:t>
            </a:r>
            <a:r>
              <a:rPr dirty="0" baseline="1111" sz="3750" spc="-7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111" sz="3750" spc="-187">
                <a:solidFill>
                  <a:srgbClr val="FFFFFF"/>
                </a:solidFill>
                <a:latin typeface="Arial"/>
                <a:cs typeface="Arial"/>
              </a:rPr>
              <a:t>measurem</a:t>
            </a:r>
            <a:r>
              <a:rPr dirty="0" sz="2500" spc="-125">
                <a:solidFill>
                  <a:srgbClr val="FFFFFF"/>
                </a:solidFill>
                <a:latin typeface="Arial"/>
                <a:cs typeface="Arial"/>
              </a:rPr>
              <a:t>ent.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311" y="1699260"/>
            <a:ext cx="5225795" cy="3555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56678" y="868621"/>
            <a:ext cx="4961890" cy="38906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16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ciently</a:t>
            </a:r>
            <a:r>
              <a:rPr dirty="0" sz="16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crucial</a:t>
            </a:r>
            <a:r>
              <a:rPr dirty="0" sz="1600" spc="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6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6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seeking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operations and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 e d u c e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costs.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dirty="0" sz="16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600" spc="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endParaRPr sz="1600">
              <a:latin typeface="Arial"/>
              <a:cs typeface="Arial"/>
            </a:endParaRPr>
          </a:p>
          <a:p>
            <a:pPr marL="12700" marR="12065">
              <a:lnSpc>
                <a:spcPct val="131900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audits,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utilizing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meters,</a:t>
            </a:r>
            <a:r>
              <a:rPr dirty="0" sz="16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setting 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goals,</a:t>
            </a:r>
            <a:r>
              <a:rPr dirty="0" sz="16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employees,</a:t>
            </a:r>
            <a:r>
              <a:rPr dirty="0" sz="1600" spc="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endParaRPr sz="1600">
              <a:latin typeface="Arial"/>
              <a:cs typeface="Arial"/>
            </a:endParaRPr>
          </a:p>
          <a:p>
            <a:pPr marL="12700" marR="16510">
              <a:lnSpc>
                <a:spcPct val="131900"/>
              </a:lnSpc>
              <a:spcBef>
                <a:spcPts val="10"/>
              </a:spcBef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3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4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precision</a:t>
            </a:r>
            <a:r>
              <a:rPr dirty="0" sz="1600" spc="3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3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  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Continuously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analyzing</a:t>
            </a:r>
            <a:r>
              <a:rPr dirty="0" sz="1600" spc="3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lead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further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optimization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harness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 h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36830">
              <a:lnSpc>
                <a:spcPct val="131900"/>
              </a:lnSpc>
              <a:spcBef>
                <a:spcPts val="10"/>
              </a:spcBef>
            </a:pP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dirty="0" sz="16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dirty="0" sz="1600" spc="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r>
              <a:rPr dirty="0" sz="16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  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018" y="596090"/>
            <a:ext cx="847090" cy="65322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5240">
              <a:lnSpc>
                <a:spcPts val="3055"/>
              </a:lnSpc>
            </a:pPr>
            <a:r>
              <a:rPr dirty="0" baseline="3267" sz="3825" spc="-202">
                <a:solidFill>
                  <a:srgbClr val="FFFFFF"/>
                </a:solidFill>
                <a:latin typeface="Arial"/>
                <a:cs typeface="Arial"/>
              </a:rPr>
              <a:t>10.Co</a:t>
            </a:r>
            <a:r>
              <a:rPr dirty="0" baseline="1089" sz="3825" spc="-202">
                <a:solidFill>
                  <a:srgbClr val="FFFFFF"/>
                </a:solidFill>
                <a:latin typeface="Arial"/>
                <a:cs typeface="Arial"/>
              </a:rPr>
              <a:t>nclusion:</a:t>
            </a:r>
            <a:r>
              <a:rPr dirty="0" baseline="1089" sz="3825" spc="-44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89" sz="3825" spc="-209">
                <a:solidFill>
                  <a:srgbClr val="FFFFFF"/>
                </a:solidFill>
                <a:latin typeface="Arial"/>
                <a:cs typeface="Arial"/>
              </a:rPr>
              <a:t>Harnes</a:t>
            </a:r>
            <a:r>
              <a:rPr dirty="0" sz="2550" spc="-140">
                <a:solidFill>
                  <a:srgbClr val="FFFFFF"/>
                </a:solidFill>
                <a:latin typeface="Arial"/>
                <a:cs typeface="Arial"/>
              </a:rPr>
              <a:t>sing</a:t>
            </a:r>
            <a:r>
              <a:rPr dirty="0" sz="2550" spc="-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6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baseline="-1089" sz="3825" spc="-89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-1089" sz="3825" spc="-2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089" sz="3825" spc="-104">
                <a:solidFill>
                  <a:srgbClr val="FFFFFF"/>
                </a:solidFill>
                <a:latin typeface="Arial"/>
                <a:cs typeface="Arial"/>
              </a:rPr>
              <a:t>potent</a:t>
            </a:r>
            <a:r>
              <a:rPr dirty="0" baseline="-2178" sz="3825" spc="-104">
                <a:solidFill>
                  <a:srgbClr val="FFFFFF"/>
                </a:solidFill>
                <a:latin typeface="Arial"/>
                <a:cs typeface="Arial"/>
              </a:rPr>
              <a:t>ial</a:t>
            </a:r>
            <a:r>
              <a:rPr dirty="0" baseline="-2178" sz="3825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2178" sz="3825" spc="-6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baseline="-2178" sz="3825" spc="-1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2178" sz="3825" spc="-120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endParaRPr baseline="-2178" sz="382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baseline="3267" sz="3825" spc="-172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baseline="2178" sz="3825" spc="-142">
                <a:solidFill>
                  <a:srgbClr val="FFFFFF"/>
                </a:solidFill>
                <a:latin typeface="Arial"/>
                <a:cs typeface="Arial"/>
              </a:rPr>
              <a:t>consum</a:t>
            </a:r>
            <a:r>
              <a:rPr dirty="0" baseline="1089" sz="3825" spc="-142">
                <a:solidFill>
                  <a:srgbClr val="FFFFFF"/>
                </a:solidFill>
                <a:latin typeface="Arial"/>
                <a:cs typeface="Arial"/>
              </a:rPr>
              <a:t>ption</a:t>
            </a:r>
            <a:r>
              <a:rPr dirty="0" baseline="1089" sz="3825" spc="-60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89" sz="3825" spc="-202">
                <a:solidFill>
                  <a:srgbClr val="FFFFFF"/>
                </a:solidFill>
                <a:latin typeface="Arial"/>
                <a:cs typeface="Arial"/>
              </a:rPr>
              <a:t>measurem</a:t>
            </a:r>
            <a:r>
              <a:rPr dirty="0" sz="2550" spc="-135">
                <a:solidFill>
                  <a:srgbClr val="FFFFFF"/>
                </a:solidFill>
                <a:latin typeface="Arial"/>
                <a:cs typeface="Arial"/>
              </a:rPr>
              <a:t>ent.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0180" y="1915667"/>
            <a:ext cx="5343525" cy="4232275"/>
            <a:chOff x="1440180" y="1915667"/>
            <a:chExt cx="5343525" cy="4232275"/>
          </a:xfrm>
        </p:grpSpPr>
        <p:sp>
          <p:nvSpPr>
            <p:cNvPr id="3" name="object 3"/>
            <p:cNvSpPr/>
            <p:nvPr/>
          </p:nvSpPr>
          <p:spPr>
            <a:xfrm>
              <a:off x="1557528" y="1956815"/>
              <a:ext cx="5225796" cy="419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40180" y="1915667"/>
              <a:ext cx="5225796" cy="4189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456678" y="868621"/>
            <a:ext cx="5008880" cy="324612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wo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 l d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increasingly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focused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conserving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422015" algn="l"/>
              </a:tabLst>
            </a:pP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energy,</a:t>
            </a:r>
            <a:r>
              <a:rPr dirty="0" sz="1600" spc="3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r>
              <a:rPr dirty="0" sz="16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vital.</a:t>
            </a:r>
            <a:r>
              <a:rPr dirty="0" sz="16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6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  <a:p>
            <a:pPr marL="12700" marR="229235">
              <a:lnSpc>
                <a:spcPct val="131900"/>
              </a:lnSpc>
            </a:pP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16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dirty="0" sz="1600" spc="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dirty="0" sz="160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  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usage,</a:t>
            </a:r>
            <a:r>
              <a:rPr dirty="0" sz="1600" spc="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6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 unleash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 o w e r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  <a:spcBef>
                <a:spcPts val="10"/>
              </a:spcBef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precision.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understanding, 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organizations</a:t>
            </a:r>
            <a:r>
              <a:rPr dirty="0" sz="16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usage,</a:t>
            </a:r>
            <a:endParaRPr sz="1600">
              <a:latin typeface="Arial"/>
              <a:cs typeface="Arial"/>
            </a:endParaRPr>
          </a:p>
          <a:p>
            <a:pPr marL="12700" marR="154305">
              <a:lnSpc>
                <a:spcPct val="1319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costs,</a:t>
            </a:r>
            <a:r>
              <a:rPr dirty="0" sz="16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decisions 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802" y="770034"/>
            <a:ext cx="866140" cy="63588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5240">
              <a:lnSpc>
                <a:spcPts val="3085"/>
              </a:lnSpc>
            </a:pPr>
            <a:r>
              <a:rPr dirty="0" baseline="2136" sz="3900" spc="-15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baseline="1068" sz="3900" spc="-150">
                <a:solidFill>
                  <a:srgbClr val="FFFFFF"/>
                </a:solidFill>
                <a:latin typeface="Arial"/>
                <a:cs typeface="Arial"/>
              </a:rPr>
              <a:t>Introdu</a:t>
            </a:r>
            <a:r>
              <a:rPr dirty="0" sz="2600" spc="-100">
                <a:solidFill>
                  <a:srgbClr val="FFFFFF"/>
                </a:solidFill>
                <a:latin typeface="Arial"/>
                <a:cs typeface="Arial"/>
              </a:rPr>
              <a:t>ction: Importanc</a:t>
            </a:r>
            <a:r>
              <a:rPr dirty="0" baseline="-1068" sz="3900" spc="-15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baseline="-1068" sz="3900" spc="-67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baseline="-1068" sz="3900" spc="-79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068" sz="3900" spc="-157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baseline="-2136" sz="3900" spc="-157">
                <a:solidFill>
                  <a:srgbClr val="FFFFFF"/>
                </a:solidFill>
                <a:latin typeface="Arial"/>
                <a:cs typeface="Arial"/>
              </a:rPr>
              <a:t>asuring </a:t>
            </a:r>
            <a:r>
              <a:rPr dirty="0" baseline="-2136" sz="3900" spc="-15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baseline="-2136"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baseline="2136" sz="3900" spc="-150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dirty="0" baseline="2136" sz="3900" spc="-42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42">
                <a:solidFill>
                  <a:srgbClr val="FFFFFF"/>
                </a:solidFill>
                <a:latin typeface="Arial"/>
                <a:cs typeface="Arial"/>
              </a:rPr>
              <a:t>accura</a:t>
            </a:r>
            <a:r>
              <a:rPr dirty="0" sz="2600" spc="-95">
                <a:solidFill>
                  <a:srgbClr val="FFFFFF"/>
                </a:solidFill>
                <a:latin typeface="Arial"/>
                <a:cs typeface="Arial"/>
              </a:rPr>
              <a:t>tely.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5189"/>
            <a:ext cx="6927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</a:rPr>
              <a:t>import</a:t>
            </a:r>
            <a:r>
              <a:rPr dirty="0" sz="1100" spc="-1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time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8140" y="2303017"/>
            <a:ext cx="32384" cy="9525"/>
          </a:xfrm>
          <a:custGeom>
            <a:avLst/>
            <a:gdLst/>
            <a:ahLst/>
            <a:cxnLst/>
            <a:rect l="l" t="t" r="r" b="b"/>
            <a:pathLst>
              <a:path w="32384" h="9525">
                <a:moveTo>
                  <a:pt x="32003" y="0"/>
                </a:moveTo>
                <a:lnTo>
                  <a:pt x="0" y="0"/>
                </a:lnTo>
                <a:lnTo>
                  <a:pt x="0" y="9144"/>
                </a:lnTo>
                <a:lnTo>
                  <a:pt x="32003" y="9144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4497" y="2303017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47243" y="0"/>
                </a:moveTo>
                <a:lnTo>
                  <a:pt x="0" y="0"/>
                </a:lnTo>
                <a:lnTo>
                  <a:pt x="0" y="9144"/>
                </a:lnTo>
                <a:lnTo>
                  <a:pt x="47243" y="9144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1700" y="1531747"/>
            <a:ext cx="4399915" cy="144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# </a:t>
            </a:r>
            <a:r>
              <a:rPr dirty="0" sz="1100" spc="-10">
                <a:latin typeface="Carlito"/>
                <a:cs typeface="Carlito"/>
              </a:rPr>
              <a:t>Simulated </a:t>
            </a:r>
            <a:r>
              <a:rPr dirty="0" sz="1100">
                <a:latin typeface="Carlito"/>
                <a:cs typeface="Carlito"/>
              </a:rPr>
              <a:t>energy </a:t>
            </a:r>
            <a:r>
              <a:rPr dirty="0" sz="1100" spc="-10">
                <a:latin typeface="Carlito"/>
                <a:cs typeface="Carlito"/>
              </a:rPr>
              <a:t>monitoring</a:t>
            </a:r>
            <a:r>
              <a:rPr dirty="0" sz="1100" spc="-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device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100">
                <a:latin typeface="Carlito"/>
                <a:cs typeface="Carlito"/>
              </a:rPr>
              <a:t>class</a:t>
            </a:r>
            <a:r>
              <a:rPr dirty="0" sz="1100" spc="-7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EnergyMonitor: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rlito"/>
              <a:cs typeface="Carlito"/>
            </a:endParaRPr>
          </a:p>
          <a:p>
            <a:pPr marL="140335">
              <a:lnSpc>
                <a:spcPct val="100000"/>
              </a:lnSpc>
            </a:pPr>
            <a:r>
              <a:rPr dirty="0" sz="1100">
                <a:latin typeface="Carlito"/>
                <a:cs typeface="Carlito"/>
              </a:rPr>
              <a:t>def init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(self):</a:t>
            </a:r>
            <a:endParaRPr sz="1100">
              <a:latin typeface="Carlito"/>
              <a:cs typeface="Carlito"/>
            </a:endParaRPr>
          </a:p>
          <a:p>
            <a:pPr marL="266700" marR="5080">
              <a:lnSpc>
                <a:spcPct val="192700"/>
              </a:lnSpc>
            </a:pPr>
            <a:r>
              <a:rPr dirty="0" sz="1100" spc="-10">
                <a:latin typeface="Carlito"/>
                <a:cs typeface="Carlito"/>
              </a:rPr>
              <a:t>self.total_energy_consumed </a:t>
            </a:r>
            <a:r>
              <a:rPr dirty="0" sz="1100">
                <a:latin typeface="Carlito"/>
                <a:cs typeface="Carlito"/>
              </a:rPr>
              <a:t>= 0 # </a:t>
            </a:r>
            <a:r>
              <a:rPr dirty="0" sz="1100" spc="-5">
                <a:latin typeface="Carlito"/>
                <a:cs typeface="Carlito"/>
              </a:rPr>
              <a:t>Total </a:t>
            </a:r>
            <a:r>
              <a:rPr dirty="0" sz="1100">
                <a:latin typeface="Carlito"/>
                <a:cs typeface="Carlito"/>
              </a:rPr>
              <a:t>energy </a:t>
            </a:r>
            <a:r>
              <a:rPr dirty="0" sz="1100" spc="-5">
                <a:latin typeface="Carlito"/>
                <a:cs typeface="Carlito"/>
              </a:rPr>
              <a:t>consumed</a:t>
            </a:r>
            <a:r>
              <a:rPr dirty="0" sz="1100" spc="-19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(in watt-hours)  </a:t>
            </a:r>
            <a:r>
              <a:rPr dirty="0" sz="1100" spc="-10">
                <a:latin typeface="Carlito"/>
                <a:cs typeface="Carlito"/>
              </a:rPr>
              <a:t>self.start_time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time.time() </a:t>
            </a:r>
            <a:r>
              <a:rPr dirty="0" sz="1100">
                <a:latin typeface="Carlito"/>
                <a:cs typeface="Carlito"/>
              </a:rPr>
              <a:t># </a:t>
            </a:r>
            <a:r>
              <a:rPr dirty="0" sz="1100" spc="-5">
                <a:latin typeface="Carlito"/>
                <a:cs typeface="Carlito"/>
              </a:rPr>
              <a:t>Start </a:t>
            </a:r>
            <a:r>
              <a:rPr dirty="0" sz="1100">
                <a:latin typeface="Carlito"/>
                <a:cs typeface="Carlito"/>
              </a:rPr>
              <a:t>time</a:t>
            </a:r>
            <a:r>
              <a:rPr dirty="0" sz="1100" spc="-18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for measurement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8860" y="3470909"/>
            <a:ext cx="2698115" cy="833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48994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def </a:t>
            </a:r>
            <a:r>
              <a:rPr dirty="0" sz="1100" spc="-5">
                <a:latin typeface="Carlito"/>
                <a:cs typeface="Carlito"/>
              </a:rPr>
              <a:t>record_energy(self,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energy):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rlito"/>
              <a:cs typeface="Carlito"/>
            </a:endParaRPr>
          </a:p>
          <a:p>
            <a:pPr algn="ctr" marR="901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Carlito"/>
                <a:cs typeface="Carlito"/>
              </a:rPr>
              <a:t>current_time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7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time.time()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rlito"/>
              <a:cs typeface="Carlito"/>
            </a:endParaRPr>
          </a:p>
          <a:p>
            <a:pPr marL="12827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Carlito"/>
                <a:cs typeface="Carlito"/>
              </a:rPr>
              <a:t>elapsed_time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current_time </a:t>
            </a:r>
            <a:r>
              <a:rPr dirty="0" sz="1100">
                <a:latin typeface="Carlito"/>
                <a:cs typeface="Carlito"/>
              </a:rPr>
              <a:t>-</a:t>
            </a:r>
            <a:r>
              <a:rPr dirty="0" sz="1100" spc="-114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self.start_time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683" y="4764151"/>
            <a:ext cx="45720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rlito"/>
                <a:cs typeface="Carlito"/>
              </a:rPr>
              <a:t># </a:t>
            </a:r>
            <a:r>
              <a:rPr dirty="0" sz="1100" spc="-10">
                <a:latin typeface="Carlito"/>
                <a:cs typeface="Carlito"/>
              </a:rPr>
              <a:t>Calculate </a:t>
            </a:r>
            <a:r>
              <a:rPr dirty="0" sz="1100">
                <a:latin typeface="Carlito"/>
                <a:cs typeface="Carlito"/>
              </a:rPr>
              <a:t>energy </a:t>
            </a:r>
            <a:r>
              <a:rPr dirty="0" sz="1100" spc="-10">
                <a:latin typeface="Carlito"/>
                <a:cs typeface="Carlito"/>
              </a:rPr>
              <a:t>consumption </a:t>
            </a:r>
            <a:r>
              <a:rPr dirty="0" sz="1100" spc="-5">
                <a:latin typeface="Carlito"/>
                <a:cs typeface="Carlito"/>
              </a:rPr>
              <a:t>in</a:t>
            </a:r>
            <a:r>
              <a:rPr dirty="0" sz="1100" spc="-13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watt-hours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Carlito"/>
                <a:cs typeface="Carlito"/>
              </a:rPr>
              <a:t>energy_consumed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energy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*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elapsed_time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/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3600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# </a:t>
            </a:r>
            <a:r>
              <a:rPr dirty="0" sz="1100" spc="-5">
                <a:latin typeface="Carlito"/>
                <a:cs typeface="Carlito"/>
              </a:rPr>
              <a:t>Assuming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energy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watts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4683" y="5733669"/>
            <a:ext cx="287210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rlito"/>
                <a:cs typeface="Carlito"/>
              </a:rPr>
              <a:t># Update total energy</a:t>
            </a:r>
            <a:r>
              <a:rPr dirty="0" sz="1100" spc="-1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consumption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rlito"/>
                <a:cs typeface="Carlito"/>
              </a:rPr>
              <a:t>self.total_energy_consumed </a:t>
            </a:r>
            <a:r>
              <a:rPr dirty="0" sz="1100" spc="-5">
                <a:latin typeface="Carlito"/>
                <a:cs typeface="Carlito"/>
              </a:rPr>
              <a:t>+=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energy_consumed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683" y="6702932"/>
            <a:ext cx="263652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rlito"/>
                <a:cs typeface="Carlito"/>
              </a:rPr>
              <a:t>#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Update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start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time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for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next</a:t>
            </a:r>
            <a:r>
              <a:rPr dirty="0" sz="1100" spc="-8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measurement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rlito"/>
                <a:cs typeface="Carlito"/>
              </a:rPr>
              <a:t>self.start_time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current_time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5624" y="7672196"/>
            <a:ext cx="218186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def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get_total_energy_consumed(self):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rlito"/>
              <a:cs typeface="Carlito"/>
            </a:endParaRPr>
          </a:p>
          <a:p>
            <a:pPr algn="r" marR="4064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return</a:t>
            </a:r>
            <a:r>
              <a:rPr dirty="0" sz="1100" spc="-6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self.total_energy_consumed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8641486"/>
            <a:ext cx="9594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# </a:t>
            </a:r>
            <a:r>
              <a:rPr dirty="0" sz="1100" spc="-5">
                <a:latin typeface="Carlito"/>
                <a:cs typeface="Carlito"/>
              </a:rPr>
              <a:t>Example</a:t>
            </a:r>
            <a:r>
              <a:rPr dirty="0" sz="1100" spc="-1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usage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4266" y="1053338"/>
            <a:ext cx="29209" cy="9525"/>
          </a:xfrm>
          <a:custGeom>
            <a:avLst/>
            <a:gdLst/>
            <a:ahLst/>
            <a:cxnLst/>
            <a:rect l="l" t="t" r="r" b="b"/>
            <a:pathLst>
              <a:path w="29210" h="9525">
                <a:moveTo>
                  <a:pt x="28956" y="0"/>
                </a:moveTo>
                <a:lnTo>
                  <a:pt x="0" y="0"/>
                </a:lnTo>
                <a:lnTo>
                  <a:pt x="0" y="9144"/>
                </a:lnTo>
                <a:lnTo>
                  <a:pt x="28956" y="9144"/>
                </a:lnTo>
                <a:lnTo>
                  <a:pt x="28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88210" y="1053338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27431" y="0"/>
                </a:moveTo>
                <a:lnTo>
                  <a:pt x="0" y="0"/>
                </a:lnTo>
                <a:lnTo>
                  <a:pt x="0" y="9144"/>
                </a:lnTo>
                <a:lnTo>
                  <a:pt x="27431" y="9144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885189"/>
            <a:ext cx="212979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665" algn="l"/>
              </a:tabLst>
            </a:pPr>
            <a:r>
              <a:rPr dirty="0" sz="1100">
                <a:latin typeface="Carlito"/>
                <a:cs typeface="Carlito"/>
              </a:rPr>
              <a:t>if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  </a:t>
            </a:r>
            <a:r>
              <a:rPr dirty="0" u="sng" sz="1100" spc="1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name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dirty="0" sz="1100">
                <a:latin typeface="Carlito"/>
                <a:cs typeface="Carlito"/>
              </a:rPr>
              <a:t>== " main</a:t>
            </a:r>
            <a:r>
              <a:rPr dirty="0" sz="1100" spc="-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":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rlito"/>
              <a:cs typeface="Carlito"/>
            </a:endParaRPr>
          </a:p>
          <a:p>
            <a:pPr marL="140335">
              <a:lnSpc>
                <a:spcPct val="100000"/>
              </a:lnSpc>
            </a:pPr>
            <a:r>
              <a:rPr dirty="0" sz="1100" spc="-5">
                <a:latin typeface="Carlito"/>
                <a:cs typeface="Carlito"/>
              </a:rPr>
              <a:t>energy_monitor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6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EnergyMonitor()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716" y="1854835"/>
            <a:ext cx="311912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# </a:t>
            </a:r>
            <a:r>
              <a:rPr dirty="0" sz="1100" spc="-10">
                <a:latin typeface="Carlito"/>
                <a:cs typeface="Carlito"/>
              </a:rPr>
              <a:t>Simulated </a:t>
            </a:r>
            <a:r>
              <a:rPr dirty="0" sz="1100">
                <a:latin typeface="Carlito"/>
                <a:cs typeface="Carlito"/>
              </a:rPr>
              <a:t>energy </a:t>
            </a:r>
            <a:r>
              <a:rPr dirty="0" sz="1100" spc="-5">
                <a:latin typeface="Carlito"/>
                <a:cs typeface="Carlito"/>
              </a:rPr>
              <a:t>measurements (in watts) </a:t>
            </a:r>
            <a:r>
              <a:rPr dirty="0" sz="1100">
                <a:latin typeface="Carlito"/>
                <a:cs typeface="Carlito"/>
              </a:rPr>
              <a:t>over</a:t>
            </a:r>
            <a:r>
              <a:rPr dirty="0" sz="1100" spc="-15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time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rlito"/>
                <a:cs typeface="Carlito"/>
              </a:rPr>
              <a:t>energy_measurements </a:t>
            </a:r>
            <a:r>
              <a:rPr dirty="0" sz="1100">
                <a:latin typeface="Carlito"/>
                <a:cs typeface="Carlito"/>
              </a:rPr>
              <a:t>= [100, 150, 120, 200,</a:t>
            </a:r>
            <a:r>
              <a:rPr dirty="0" sz="1100" spc="-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180]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824098"/>
            <a:ext cx="5730875" cy="1015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</a:rPr>
              <a:t>for energy_measurement in</a:t>
            </a:r>
            <a:r>
              <a:rPr dirty="0" sz="1100" spc="-7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energy_measurements: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rlito"/>
              <a:cs typeface="Carlito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rlito"/>
                <a:cs typeface="Carlito"/>
              </a:rPr>
              <a:t>energy_monitor.record_energy(energy_measurement)</a:t>
            </a:r>
            <a:endParaRPr sz="1100">
              <a:latin typeface="Carlito"/>
              <a:cs typeface="Carlito"/>
            </a:endParaRPr>
          </a:p>
          <a:p>
            <a:pPr marL="12700" marR="5080" indent="254000">
              <a:lnSpc>
                <a:spcPct val="116399"/>
              </a:lnSpc>
              <a:spcBef>
                <a:spcPts val="875"/>
              </a:spcBef>
            </a:pPr>
            <a:r>
              <a:rPr dirty="0" sz="1100" spc="-5">
                <a:latin typeface="Carlito"/>
                <a:cs typeface="Carlito"/>
              </a:rPr>
              <a:t>print(f"Current </a:t>
            </a:r>
            <a:r>
              <a:rPr dirty="0" sz="1100">
                <a:latin typeface="Carlito"/>
                <a:cs typeface="Carlito"/>
              </a:rPr>
              <a:t>total energy </a:t>
            </a:r>
            <a:r>
              <a:rPr dirty="0" sz="1100" spc="-10">
                <a:latin typeface="Carlito"/>
                <a:cs typeface="Carlito"/>
              </a:rPr>
              <a:t>consumption: {energy_monitor.get_total_energy_consumed()} </a:t>
            </a:r>
            <a:r>
              <a:rPr dirty="0" sz="1100">
                <a:latin typeface="Carlito"/>
                <a:cs typeface="Carlito"/>
              </a:rPr>
              <a:t>watt-  hours")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9716" y="4314189"/>
            <a:ext cx="57473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rlito"/>
                <a:cs typeface="Carlito"/>
              </a:rPr>
              <a:t>print(f"Final </a:t>
            </a:r>
            <a:r>
              <a:rPr dirty="0" sz="1100">
                <a:latin typeface="Carlito"/>
                <a:cs typeface="Carlito"/>
              </a:rPr>
              <a:t>total energy </a:t>
            </a:r>
            <a:r>
              <a:rPr dirty="0" sz="1100" spc="-10">
                <a:latin typeface="Carlito"/>
                <a:cs typeface="Carlito"/>
              </a:rPr>
              <a:t>consumption: {energy_monitor.get_total_energy_consumed()}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watt-hours")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261998"/>
            <a:ext cx="5923915" cy="1212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Black"/>
                <a:cs typeface="Arial Black"/>
              </a:rPr>
              <a:t>Module </a:t>
            </a:r>
            <a:r>
              <a:rPr dirty="0" sz="1100" spc="-5">
                <a:latin typeface="Arial Black"/>
                <a:cs typeface="Arial Black"/>
              </a:rPr>
              <a:t>4: Energy Efficiency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Recommendations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800"/>
              </a:lnSpc>
              <a:spcBef>
                <a:spcPts val="850"/>
              </a:spcBef>
            </a:pPr>
            <a:r>
              <a:rPr dirty="0" sz="1100" spc="-5">
                <a:latin typeface="Arial Black"/>
                <a:cs typeface="Arial Black"/>
              </a:rPr>
              <a:t>This </a:t>
            </a:r>
            <a:r>
              <a:rPr dirty="0" sz="1100">
                <a:latin typeface="Arial Black"/>
                <a:cs typeface="Arial Black"/>
              </a:rPr>
              <a:t>module </a:t>
            </a:r>
            <a:r>
              <a:rPr dirty="0" sz="1100" spc="-5">
                <a:latin typeface="Arial Black"/>
                <a:cs typeface="Arial Black"/>
              </a:rPr>
              <a:t>provides actionable </a:t>
            </a:r>
            <a:r>
              <a:rPr dirty="0" sz="1100">
                <a:latin typeface="Arial Black"/>
                <a:cs typeface="Arial Black"/>
              </a:rPr>
              <a:t>recommendations </a:t>
            </a:r>
            <a:r>
              <a:rPr dirty="0" sz="1100" spc="-5">
                <a:latin typeface="Arial Black"/>
                <a:cs typeface="Arial Black"/>
              </a:rPr>
              <a:t>based </a:t>
            </a:r>
            <a:r>
              <a:rPr dirty="0" sz="1100">
                <a:latin typeface="Arial Black"/>
                <a:cs typeface="Arial Black"/>
              </a:rPr>
              <a:t>on the </a:t>
            </a:r>
            <a:r>
              <a:rPr dirty="0" sz="1100" spc="-5">
                <a:latin typeface="Arial Black"/>
                <a:cs typeface="Arial Black"/>
              </a:rPr>
              <a:t>analysis  </a:t>
            </a:r>
            <a:r>
              <a:rPr dirty="0" sz="1100">
                <a:latin typeface="Arial Black"/>
                <a:cs typeface="Arial Black"/>
              </a:rPr>
              <a:t>from module </a:t>
            </a:r>
            <a:r>
              <a:rPr dirty="0" sz="1100" spc="-5">
                <a:latin typeface="Arial Black"/>
                <a:cs typeface="Arial Black"/>
              </a:rPr>
              <a:t>3. It suggests strategies </a:t>
            </a:r>
            <a:r>
              <a:rPr dirty="0" sz="1100">
                <a:latin typeface="Arial Black"/>
                <a:cs typeface="Arial Black"/>
              </a:rPr>
              <a:t>to </a:t>
            </a:r>
            <a:r>
              <a:rPr dirty="0" sz="1100" spc="-5">
                <a:latin typeface="Arial Black"/>
                <a:cs typeface="Arial Black"/>
              </a:rPr>
              <a:t>reduce </a:t>
            </a:r>
            <a:r>
              <a:rPr dirty="0" sz="1100">
                <a:latin typeface="Arial Black"/>
                <a:cs typeface="Arial Black"/>
              </a:rPr>
              <a:t>energy </a:t>
            </a:r>
            <a:r>
              <a:rPr dirty="0" sz="1100" spc="-5">
                <a:latin typeface="Arial Black"/>
                <a:cs typeface="Arial Black"/>
              </a:rPr>
              <a:t>consumption,  </a:t>
            </a:r>
            <a:r>
              <a:rPr dirty="0" sz="1100">
                <a:latin typeface="Arial Black"/>
                <a:cs typeface="Arial Black"/>
              </a:rPr>
              <a:t>improve </a:t>
            </a:r>
            <a:r>
              <a:rPr dirty="0" sz="1100" spc="-5">
                <a:latin typeface="Arial Black"/>
                <a:cs typeface="Arial Black"/>
              </a:rPr>
              <a:t>efficiency, and </a:t>
            </a:r>
            <a:r>
              <a:rPr dirty="0" sz="1100">
                <a:latin typeface="Arial Black"/>
                <a:cs typeface="Arial Black"/>
              </a:rPr>
              <a:t>lower costs. </a:t>
            </a:r>
            <a:r>
              <a:rPr dirty="0" sz="1100" spc="-5">
                <a:latin typeface="Arial Black"/>
                <a:cs typeface="Arial Black"/>
              </a:rPr>
              <a:t>These </a:t>
            </a:r>
            <a:r>
              <a:rPr dirty="0" sz="1100">
                <a:latin typeface="Arial Black"/>
                <a:cs typeface="Arial Black"/>
              </a:rPr>
              <a:t>recommendations </a:t>
            </a:r>
            <a:r>
              <a:rPr dirty="0" sz="1100" spc="-5">
                <a:latin typeface="Arial Black"/>
                <a:cs typeface="Arial Black"/>
              </a:rPr>
              <a:t>can range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>
                <a:latin typeface="Arial Black"/>
                <a:cs typeface="Arial Black"/>
              </a:rPr>
              <a:t>from  </a:t>
            </a:r>
            <a:r>
              <a:rPr dirty="0" sz="1100" spc="-5">
                <a:latin typeface="Arial Black"/>
                <a:cs typeface="Arial Black"/>
              </a:rPr>
              <a:t>equipment upgrades </a:t>
            </a:r>
            <a:r>
              <a:rPr dirty="0" sz="1100">
                <a:latin typeface="Arial Black"/>
                <a:cs typeface="Arial Black"/>
              </a:rPr>
              <a:t>to </a:t>
            </a:r>
            <a:r>
              <a:rPr dirty="0" sz="1100" spc="-5">
                <a:latin typeface="Arial Black"/>
                <a:cs typeface="Arial Black"/>
              </a:rPr>
              <a:t>behavioral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changes.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003042"/>
            <a:ext cx="5884545" cy="1212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Black"/>
                <a:cs typeface="Arial Black"/>
              </a:rPr>
              <a:t>Module </a:t>
            </a:r>
            <a:r>
              <a:rPr dirty="0" sz="1100" spc="-5">
                <a:latin typeface="Arial Black"/>
                <a:cs typeface="Arial Black"/>
              </a:rPr>
              <a:t>5: </a:t>
            </a:r>
            <a:r>
              <a:rPr dirty="0" sz="1100">
                <a:latin typeface="Arial Black"/>
                <a:cs typeface="Arial Black"/>
              </a:rPr>
              <a:t>User </a:t>
            </a:r>
            <a:r>
              <a:rPr dirty="0" sz="1100" spc="-5">
                <a:latin typeface="Arial Black"/>
                <a:cs typeface="Arial Black"/>
              </a:rPr>
              <a:t>Interface and</a:t>
            </a:r>
            <a:r>
              <a:rPr dirty="0" sz="1100" spc="-125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Reporting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800"/>
              </a:lnSpc>
              <a:spcBef>
                <a:spcPts val="850"/>
              </a:spcBef>
            </a:pPr>
            <a:r>
              <a:rPr dirty="0" sz="1100">
                <a:latin typeface="Arial Black"/>
                <a:cs typeface="Arial Black"/>
              </a:rPr>
              <a:t>A </a:t>
            </a:r>
            <a:r>
              <a:rPr dirty="0" sz="1100" spc="-5">
                <a:latin typeface="Arial Black"/>
                <a:cs typeface="Arial Black"/>
              </a:rPr>
              <a:t>user-friendly </a:t>
            </a:r>
            <a:r>
              <a:rPr dirty="0" sz="1100">
                <a:latin typeface="Arial Black"/>
                <a:cs typeface="Arial Black"/>
              </a:rPr>
              <a:t>interface is </a:t>
            </a:r>
            <a:r>
              <a:rPr dirty="0" sz="1100" spc="-5">
                <a:latin typeface="Arial Black"/>
                <a:cs typeface="Arial Black"/>
              </a:rPr>
              <a:t>crucial for stakeholders </a:t>
            </a:r>
            <a:r>
              <a:rPr dirty="0" sz="1100">
                <a:latin typeface="Arial Black"/>
                <a:cs typeface="Arial Black"/>
              </a:rPr>
              <a:t>to </a:t>
            </a:r>
            <a:r>
              <a:rPr dirty="0" sz="1100" spc="-5">
                <a:latin typeface="Arial Black"/>
                <a:cs typeface="Arial Black"/>
              </a:rPr>
              <a:t>interact </a:t>
            </a:r>
            <a:r>
              <a:rPr dirty="0" sz="1100" spc="-10">
                <a:latin typeface="Arial Black"/>
                <a:cs typeface="Arial Black"/>
              </a:rPr>
              <a:t>with </a:t>
            </a:r>
            <a:r>
              <a:rPr dirty="0" sz="1100">
                <a:latin typeface="Arial Black"/>
                <a:cs typeface="Arial Black"/>
              </a:rPr>
              <a:t>the  </a:t>
            </a:r>
            <a:r>
              <a:rPr dirty="0" sz="1100" spc="-5">
                <a:latin typeface="Arial Black"/>
                <a:cs typeface="Arial Black"/>
              </a:rPr>
              <a:t>system. </a:t>
            </a:r>
            <a:r>
              <a:rPr dirty="0" sz="1100">
                <a:latin typeface="Arial Black"/>
                <a:cs typeface="Arial Black"/>
              </a:rPr>
              <a:t>Module 5 </a:t>
            </a:r>
            <a:r>
              <a:rPr dirty="0" sz="1100" spc="-5">
                <a:latin typeface="Arial Black"/>
                <a:cs typeface="Arial Black"/>
              </a:rPr>
              <a:t>offers </a:t>
            </a:r>
            <a:r>
              <a:rPr dirty="0" sz="1100">
                <a:latin typeface="Arial Black"/>
                <a:cs typeface="Arial Black"/>
              </a:rPr>
              <a:t>a </a:t>
            </a:r>
            <a:r>
              <a:rPr dirty="0" sz="1100" spc="-5">
                <a:latin typeface="Arial Black"/>
                <a:cs typeface="Arial Black"/>
              </a:rPr>
              <a:t>dashboard </a:t>
            </a:r>
            <a:r>
              <a:rPr dirty="0" sz="1100" spc="-15">
                <a:latin typeface="Arial Black"/>
                <a:cs typeface="Arial Black"/>
              </a:rPr>
              <a:t>that </a:t>
            </a:r>
            <a:r>
              <a:rPr dirty="0" sz="1100" spc="-5">
                <a:latin typeface="Arial Black"/>
                <a:cs typeface="Arial Black"/>
              </a:rPr>
              <a:t>displays </a:t>
            </a:r>
            <a:r>
              <a:rPr dirty="0" sz="1100">
                <a:latin typeface="Arial Black"/>
                <a:cs typeface="Arial Black"/>
              </a:rPr>
              <a:t>real-time energy  </a:t>
            </a:r>
            <a:r>
              <a:rPr dirty="0" sz="1100" spc="-5">
                <a:latin typeface="Arial Black"/>
                <a:cs typeface="Arial Black"/>
              </a:rPr>
              <a:t>consumption data and </a:t>
            </a:r>
            <a:r>
              <a:rPr dirty="0" sz="1100">
                <a:latin typeface="Arial Black"/>
                <a:cs typeface="Arial Black"/>
              </a:rPr>
              <a:t>reports </a:t>
            </a:r>
            <a:r>
              <a:rPr dirty="0" sz="1100" spc="-5">
                <a:latin typeface="Arial Black"/>
                <a:cs typeface="Arial Black"/>
              </a:rPr>
              <a:t>generated </a:t>
            </a:r>
            <a:r>
              <a:rPr dirty="0" sz="1100">
                <a:latin typeface="Arial Black"/>
                <a:cs typeface="Arial Black"/>
              </a:rPr>
              <a:t>by module 3 </a:t>
            </a:r>
            <a:r>
              <a:rPr dirty="0" sz="1100" spc="-5">
                <a:latin typeface="Arial Black"/>
                <a:cs typeface="Arial Black"/>
              </a:rPr>
              <a:t>and 4. </a:t>
            </a:r>
            <a:r>
              <a:rPr dirty="0" sz="1100">
                <a:latin typeface="Arial Black"/>
                <a:cs typeface="Arial Black"/>
              </a:rPr>
              <a:t>It </a:t>
            </a:r>
            <a:r>
              <a:rPr dirty="0" sz="1100" spc="-5">
                <a:latin typeface="Arial Black"/>
                <a:cs typeface="Arial Black"/>
              </a:rPr>
              <a:t>enables users  </a:t>
            </a:r>
            <a:r>
              <a:rPr dirty="0" sz="1100">
                <a:latin typeface="Arial Black"/>
                <a:cs typeface="Arial Black"/>
              </a:rPr>
              <a:t>to monitor </a:t>
            </a:r>
            <a:r>
              <a:rPr dirty="0" sz="1100" spc="-5">
                <a:latin typeface="Arial Black"/>
                <a:cs typeface="Arial Black"/>
              </a:rPr>
              <a:t>progress and </a:t>
            </a:r>
            <a:r>
              <a:rPr dirty="0" sz="1100">
                <a:latin typeface="Arial Black"/>
                <a:cs typeface="Arial Black"/>
              </a:rPr>
              <a:t>make </a:t>
            </a:r>
            <a:r>
              <a:rPr dirty="0" sz="1100" spc="-5">
                <a:latin typeface="Arial Black"/>
                <a:cs typeface="Arial Black"/>
              </a:rPr>
              <a:t>informed</a:t>
            </a:r>
            <a:r>
              <a:rPr dirty="0" sz="1100" spc="-130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decisions.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744973"/>
            <a:ext cx="5596890" cy="984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 Black"/>
                <a:cs typeface="Arial Black"/>
              </a:rPr>
              <a:t>Module </a:t>
            </a:r>
            <a:r>
              <a:rPr dirty="0" sz="1100" spc="-5">
                <a:latin typeface="Arial Black"/>
                <a:cs typeface="Arial Black"/>
              </a:rPr>
              <a:t>6: Integration and</a:t>
            </a:r>
            <a:r>
              <a:rPr dirty="0" sz="1100" spc="-85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Scalability</a:t>
            </a:r>
            <a:endParaRPr sz="1100">
              <a:latin typeface="Arial Black"/>
              <a:cs typeface="Arial Black"/>
            </a:endParaRPr>
          </a:p>
          <a:p>
            <a:pPr algn="just" marL="12700" marR="5080">
              <a:lnSpc>
                <a:spcPct val="135900"/>
              </a:lnSpc>
              <a:spcBef>
                <a:spcPts val="844"/>
              </a:spcBef>
            </a:pPr>
            <a:r>
              <a:rPr dirty="0" sz="1100">
                <a:latin typeface="Arial Black"/>
                <a:cs typeface="Arial Black"/>
              </a:rPr>
              <a:t>The </a:t>
            </a:r>
            <a:r>
              <a:rPr dirty="0" sz="1100" spc="-5">
                <a:latin typeface="Arial Black"/>
                <a:cs typeface="Arial Black"/>
              </a:rPr>
              <a:t>system is designed </a:t>
            </a:r>
            <a:r>
              <a:rPr dirty="0" sz="1100">
                <a:latin typeface="Arial Black"/>
                <a:cs typeface="Arial Black"/>
              </a:rPr>
              <a:t>to </a:t>
            </a:r>
            <a:r>
              <a:rPr dirty="0" sz="1100" spc="-10">
                <a:latin typeface="Arial Black"/>
                <a:cs typeface="Arial Black"/>
              </a:rPr>
              <a:t>be </a:t>
            </a:r>
            <a:r>
              <a:rPr dirty="0" sz="1100" spc="-5">
                <a:latin typeface="Arial Black"/>
                <a:cs typeface="Arial Black"/>
              </a:rPr>
              <a:t>modular and </a:t>
            </a:r>
            <a:r>
              <a:rPr dirty="0" sz="1100">
                <a:latin typeface="Arial Black"/>
                <a:cs typeface="Arial Black"/>
              </a:rPr>
              <a:t>easily </a:t>
            </a:r>
            <a:r>
              <a:rPr dirty="0" sz="1100" spc="-5">
                <a:latin typeface="Arial Black"/>
                <a:cs typeface="Arial Black"/>
              </a:rPr>
              <a:t>integrated </a:t>
            </a:r>
            <a:r>
              <a:rPr dirty="0" sz="1100" spc="-10">
                <a:latin typeface="Arial Black"/>
                <a:cs typeface="Arial Black"/>
              </a:rPr>
              <a:t>into </a:t>
            </a:r>
            <a:r>
              <a:rPr dirty="0" sz="1100" spc="-5">
                <a:latin typeface="Arial Black"/>
                <a:cs typeface="Arial Black"/>
              </a:rPr>
              <a:t>existing  infrastructure. It can scale </a:t>
            </a:r>
            <a:r>
              <a:rPr dirty="0" sz="1100">
                <a:latin typeface="Arial Black"/>
                <a:cs typeface="Arial Black"/>
              </a:rPr>
              <a:t>to </a:t>
            </a:r>
            <a:r>
              <a:rPr dirty="0" sz="1100" spc="-5">
                <a:latin typeface="Arial Black"/>
                <a:cs typeface="Arial Black"/>
              </a:rPr>
              <a:t>accommodate </a:t>
            </a:r>
            <a:r>
              <a:rPr dirty="0" sz="1100">
                <a:latin typeface="Arial Black"/>
                <a:cs typeface="Arial Black"/>
              </a:rPr>
              <a:t>diverse energy </a:t>
            </a:r>
            <a:r>
              <a:rPr dirty="0" sz="1100" spc="-5">
                <a:latin typeface="Arial Black"/>
                <a:cs typeface="Arial Black"/>
              </a:rPr>
              <a:t>sources and  accommodate </a:t>
            </a:r>
            <a:r>
              <a:rPr dirty="0" sz="1100" spc="-10">
                <a:latin typeface="Arial Black"/>
                <a:cs typeface="Arial Black"/>
              </a:rPr>
              <a:t>the </a:t>
            </a:r>
            <a:r>
              <a:rPr dirty="0" sz="1100">
                <a:latin typeface="Arial Black"/>
                <a:cs typeface="Arial Black"/>
              </a:rPr>
              <a:t>evolving </a:t>
            </a:r>
            <a:r>
              <a:rPr dirty="0" sz="1100" spc="-5">
                <a:latin typeface="Arial Black"/>
                <a:cs typeface="Arial Black"/>
              </a:rPr>
              <a:t>needs of different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industries.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260338"/>
            <a:ext cx="5651500" cy="984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 Black"/>
                <a:cs typeface="Arial Black"/>
              </a:rPr>
              <a:t>Module </a:t>
            </a:r>
            <a:r>
              <a:rPr dirty="0" sz="1100" spc="-5">
                <a:latin typeface="Arial Black"/>
                <a:cs typeface="Arial Black"/>
              </a:rPr>
              <a:t>7: Security and</a:t>
            </a:r>
            <a:r>
              <a:rPr dirty="0" sz="1100" spc="-50">
                <a:latin typeface="Arial Black"/>
                <a:cs typeface="Arial Black"/>
              </a:rPr>
              <a:t> </a:t>
            </a:r>
            <a:r>
              <a:rPr dirty="0" sz="1100">
                <a:latin typeface="Arial Black"/>
                <a:cs typeface="Arial Black"/>
              </a:rPr>
              <a:t>Compliance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5900"/>
              </a:lnSpc>
              <a:spcBef>
                <a:spcPts val="844"/>
              </a:spcBef>
            </a:pPr>
            <a:r>
              <a:rPr dirty="0" sz="1100" spc="-5">
                <a:latin typeface="Arial Black"/>
                <a:cs typeface="Arial Black"/>
              </a:rPr>
              <a:t>Ensuring </a:t>
            </a:r>
            <a:r>
              <a:rPr dirty="0" sz="1100">
                <a:latin typeface="Arial Black"/>
                <a:cs typeface="Arial Black"/>
              </a:rPr>
              <a:t>the security </a:t>
            </a:r>
            <a:r>
              <a:rPr dirty="0" sz="1100" spc="-5">
                <a:latin typeface="Arial Black"/>
                <a:cs typeface="Arial Black"/>
              </a:rPr>
              <a:t>of </a:t>
            </a:r>
            <a:r>
              <a:rPr dirty="0" sz="1100">
                <a:latin typeface="Arial Black"/>
                <a:cs typeface="Arial Black"/>
              </a:rPr>
              <a:t>energy </a:t>
            </a:r>
            <a:r>
              <a:rPr dirty="0" sz="1100" spc="-5">
                <a:latin typeface="Arial Black"/>
                <a:cs typeface="Arial Black"/>
              </a:rPr>
              <a:t>consumption data </a:t>
            </a:r>
            <a:r>
              <a:rPr dirty="0" sz="1100">
                <a:latin typeface="Arial Black"/>
                <a:cs typeface="Arial Black"/>
              </a:rPr>
              <a:t>is </a:t>
            </a:r>
            <a:r>
              <a:rPr dirty="0" sz="1100" spc="-5">
                <a:latin typeface="Arial Black"/>
                <a:cs typeface="Arial Black"/>
              </a:rPr>
              <a:t>paramount. </a:t>
            </a:r>
            <a:r>
              <a:rPr dirty="0" sz="1100">
                <a:latin typeface="Arial Black"/>
                <a:cs typeface="Arial Black"/>
              </a:rPr>
              <a:t>Module</a:t>
            </a:r>
            <a:r>
              <a:rPr dirty="0" sz="1100" spc="-110">
                <a:latin typeface="Arial Black"/>
                <a:cs typeface="Arial Black"/>
              </a:rPr>
              <a:t> </a:t>
            </a:r>
            <a:r>
              <a:rPr dirty="0" sz="1100">
                <a:latin typeface="Arial Black"/>
                <a:cs typeface="Arial Black"/>
              </a:rPr>
              <a:t>7  </a:t>
            </a:r>
            <a:r>
              <a:rPr dirty="0" sz="1100" spc="-5">
                <a:latin typeface="Arial Black"/>
                <a:cs typeface="Arial Black"/>
              </a:rPr>
              <a:t>addresses data protection, access control, and compliance </a:t>
            </a:r>
            <a:r>
              <a:rPr dirty="0" sz="1100" spc="-10">
                <a:latin typeface="Arial Black"/>
                <a:cs typeface="Arial Black"/>
              </a:rPr>
              <a:t>with </a:t>
            </a:r>
            <a:r>
              <a:rPr dirty="0" sz="1100" spc="-5">
                <a:latin typeface="Arial Black"/>
                <a:cs typeface="Arial Black"/>
              </a:rPr>
              <a:t>relevant  </a:t>
            </a:r>
            <a:r>
              <a:rPr dirty="0" sz="1100">
                <a:latin typeface="Arial Black"/>
                <a:cs typeface="Arial Black"/>
              </a:rPr>
              <a:t>regulations to </a:t>
            </a:r>
            <a:r>
              <a:rPr dirty="0" sz="1100" spc="-5">
                <a:latin typeface="Arial Black"/>
                <a:cs typeface="Arial Black"/>
              </a:rPr>
              <a:t>safeguard sensitive</a:t>
            </a:r>
            <a:r>
              <a:rPr dirty="0" sz="1100" spc="-120">
                <a:latin typeface="Arial Black"/>
                <a:cs typeface="Arial Black"/>
              </a:rPr>
              <a:t> </a:t>
            </a:r>
            <a:r>
              <a:rPr dirty="0" sz="1100" spc="-5">
                <a:latin typeface="Arial Black"/>
                <a:cs typeface="Arial Black"/>
              </a:rPr>
              <a:t>information.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7688935"/>
            <a:ext cx="5715635" cy="1167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100"/>
              </a:spcBef>
            </a:pPr>
            <a:r>
              <a:rPr dirty="0" sz="1100" spc="-5">
                <a:latin typeface="Arial Black"/>
                <a:cs typeface="Arial Black"/>
              </a:rPr>
              <a:t>In conclusion, </a:t>
            </a:r>
            <a:r>
              <a:rPr dirty="0" sz="1100">
                <a:latin typeface="Arial Black"/>
                <a:cs typeface="Arial Black"/>
              </a:rPr>
              <a:t>the </a:t>
            </a:r>
            <a:r>
              <a:rPr dirty="0" sz="1100" spc="-5">
                <a:latin typeface="Arial Black"/>
                <a:cs typeface="Arial Black"/>
              </a:rPr>
              <a:t>proposed modular system provides </a:t>
            </a:r>
            <a:r>
              <a:rPr dirty="0" sz="1100">
                <a:latin typeface="Arial Black"/>
                <a:cs typeface="Arial Black"/>
              </a:rPr>
              <a:t>a </a:t>
            </a:r>
            <a:r>
              <a:rPr dirty="0" sz="1100" spc="-5">
                <a:latin typeface="Arial Black"/>
                <a:cs typeface="Arial Black"/>
              </a:rPr>
              <a:t>comprehensive  </a:t>
            </a:r>
            <a:r>
              <a:rPr dirty="0" sz="1100">
                <a:latin typeface="Arial Black"/>
                <a:cs typeface="Arial Black"/>
              </a:rPr>
              <a:t>solution </a:t>
            </a:r>
            <a:r>
              <a:rPr dirty="0" sz="1100" spc="-5">
                <a:latin typeface="Arial Black"/>
                <a:cs typeface="Arial Black"/>
              </a:rPr>
              <a:t>for </a:t>
            </a:r>
            <a:r>
              <a:rPr dirty="0" sz="1100">
                <a:latin typeface="Arial Black"/>
                <a:cs typeface="Arial Black"/>
              </a:rPr>
              <a:t>measuring </a:t>
            </a:r>
            <a:r>
              <a:rPr dirty="0" sz="1100" spc="-5">
                <a:latin typeface="Arial Black"/>
                <a:cs typeface="Arial Black"/>
              </a:rPr>
              <a:t>and managing </a:t>
            </a:r>
            <a:r>
              <a:rPr dirty="0" sz="1100">
                <a:latin typeface="Arial Black"/>
                <a:cs typeface="Arial Black"/>
              </a:rPr>
              <a:t>energy </a:t>
            </a:r>
            <a:r>
              <a:rPr dirty="0" sz="1100" spc="-5">
                <a:latin typeface="Arial Black"/>
                <a:cs typeface="Arial Black"/>
              </a:rPr>
              <a:t>consumption. </a:t>
            </a:r>
            <a:r>
              <a:rPr dirty="0" sz="1100">
                <a:latin typeface="Arial Black"/>
                <a:cs typeface="Arial Black"/>
              </a:rPr>
              <a:t>Its </a:t>
            </a:r>
            <a:r>
              <a:rPr dirty="0" sz="1100" spc="-5">
                <a:latin typeface="Arial Black"/>
                <a:cs typeface="Arial Black"/>
              </a:rPr>
              <a:t>adaptable  </a:t>
            </a:r>
            <a:r>
              <a:rPr dirty="0" sz="1100">
                <a:latin typeface="Arial Black"/>
                <a:cs typeface="Arial Black"/>
              </a:rPr>
              <a:t>design allows it to be </a:t>
            </a:r>
            <a:r>
              <a:rPr dirty="0" sz="1100" spc="-5">
                <a:latin typeface="Arial Black"/>
                <a:cs typeface="Arial Black"/>
              </a:rPr>
              <a:t>deployed </a:t>
            </a:r>
            <a:r>
              <a:rPr dirty="0" sz="1100">
                <a:latin typeface="Arial Black"/>
                <a:cs typeface="Arial Black"/>
              </a:rPr>
              <a:t>in various domains, </a:t>
            </a:r>
            <a:r>
              <a:rPr dirty="0" sz="1100" spc="-5">
                <a:latin typeface="Arial Black"/>
                <a:cs typeface="Arial Black"/>
              </a:rPr>
              <a:t>including residential,  commercial, and industrial settings, contributing </a:t>
            </a:r>
            <a:r>
              <a:rPr dirty="0" sz="1100">
                <a:latin typeface="Arial Black"/>
                <a:cs typeface="Arial Black"/>
              </a:rPr>
              <a:t>to </a:t>
            </a:r>
            <a:r>
              <a:rPr dirty="0" sz="1100" spc="-5">
                <a:latin typeface="Arial Black"/>
                <a:cs typeface="Arial Black"/>
              </a:rPr>
              <a:t>sustainability and cost  savings.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311" y="1752600"/>
            <a:ext cx="5225795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56678" y="868621"/>
            <a:ext cx="5008880" cy="324612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wo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 l d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increasingly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focused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conserving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422015" algn="l"/>
              </a:tabLst>
            </a:pP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energy,</a:t>
            </a:r>
            <a:r>
              <a:rPr dirty="0" sz="1600" spc="3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r>
              <a:rPr dirty="0" sz="16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vital.</a:t>
            </a:r>
            <a:r>
              <a:rPr dirty="0" sz="16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6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  <a:p>
            <a:pPr marL="12700" marR="229235">
              <a:lnSpc>
                <a:spcPct val="131900"/>
              </a:lnSpc>
            </a:pP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16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dirty="0" sz="1600" spc="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dirty="0" sz="160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  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usage,</a:t>
            </a:r>
            <a:r>
              <a:rPr dirty="0" sz="1600" spc="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6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 unleash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 o w e r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  <a:spcBef>
                <a:spcPts val="10"/>
              </a:spcBef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precision.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understanding, 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organizations</a:t>
            </a:r>
            <a:r>
              <a:rPr dirty="0" sz="16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usage,</a:t>
            </a:r>
            <a:endParaRPr sz="1600">
              <a:latin typeface="Arial"/>
              <a:cs typeface="Arial"/>
            </a:endParaRPr>
          </a:p>
          <a:p>
            <a:pPr marL="12700" marR="154305">
              <a:lnSpc>
                <a:spcPct val="1319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costs,</a:t>
            </a:r>
            <a:r>
              <a:rPr dirty="0" sz="16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decisions 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802" y="770034"/>
            <a:ext cx="866140" cy="63588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5240">
              <a:lnSpc>
                <a:spcPts val="3085"/>
              </a:lnSpc>
            </a:pPr>
            <a:r>
              <a:rPr dirty="0" baseline="2136" sz="3900" spc="-15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baseline="1068" sz="3900" spc="-150">
                <a:solidFill>
                  <a:srgbClr val="FFFFFF"/>
                </a:solidFill>
                <a:latin typeface="Arial"/>
                <a:cs typeface="Arial"/>
              </a:rPr>
              <a:t>Introdu</a:t>
            </a:r>
            <a:r>
              <a:rPr dirty="0" sz="2600" spc="-100">
                <a:solidFill>
                  <a:srgbClr val="FFFFFF"/>
                </a:solidFill>
                <a:latin typeface="Arial"/>
                <a:cs typeface="Arial"/>
              </a:rPr>
              <a:t>ction: Importanc</a:t>
            </a:r>
            <a:r>
              <a:rPr dirty="0" baseline="-1068" sz="3900" spc="-15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baseline="-1068" sz="3900" spc="-67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baseline="-1068" sz="3900" spc="-79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068" sz="3900" spc="-157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baseline="-2136" sz="3900" spc="-157">
                <a:solidFill>
                  <a:srgbClr val="FFFFFF"/>
                </a:solidFill>
                <a:latin typeface="Arial"/>
                <a:cs typeface="Arial"/>
              </a:rPr>
              <a:t>asuring </a:t>
            </a:r>
            <a:r>
              <a:rPr dirty="0" baseline="-2136" sz="3900" spc="-15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baseline="-2136"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baseline="2136" sz="3900" spc="-150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dirty="0" baseline="2136" sz="3900" spc="-42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42">
                <a:solidFill>
                  <a:srgbClr val="FFFFFF"/>
                </a:solidFill>
                <a:latin typeface="Arial"/>
                <a:cs typeface="Arial"/>
              </a:rPr>
              <a:t>accura</a:t>
            </a:r>
            <a:r>
              <a:rPr dirty="0" sz="2600" spc="-95">
                <a:solidFill>
                  <a:srgbClr val="FFFFFF"/>
                </a:solidFill>
                <a:latin typeface="Arial"/>
                <a:cs typeface="Arial"/>
              </a:rPr>
              <a:t>tely.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311" y="2118360"/>
            <a:ext cx="5225795" cy="3459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56678" y="868621"/>
            <a:ext cx="5031740" cy="324612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effectively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 crucial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rs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1600" spc="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r>
              <a:rPr dirty="0" sz="1600" spc="3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signi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cance.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Metrics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600" spc="5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lowatt-</a:t>
            </a:r>
            <a:r>
              <a:rPr dirty="0" sz="16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hours</a:t>
            </a:r>
            <a:r>
              <a:rPr dirty="0" sz="1600" spc="3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600" spc="-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Wh),</a:t>
            </a:r>
            <a:r>
              <a:rPr dirty="0" sz="16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factor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dirty="0" sz="16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6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usage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patterns,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levels,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endParaRPr sz="1600">
              <a:latin typeface="Arial"/>
              <a:cs typeface="Arial"/>
            </a:endParaRPr>
          </a:p>
          <a:p>
            <a:pPr marL="12700" marR="29845">
              <a:lnSpc>
                <a:spcPct val="131900"/>
              </a:lnSpc>
              <a:spcBef>
                <a:spcPts val="10"/>
              </a:spcBef>
            </a:pP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areas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 m p r o v e m e n t .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analyzing these 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metrics,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opportunities 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 n e r g y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optimization,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reduction,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 n d 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dirty="0" sz="16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practices.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78" y="1019129"/>
            <a:ext cx="857250" cy="61093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5240">
              <a:lnSpc>
                <a:spcPts val="3095"/>
              </a:lnSpc>
            </a:pPr>
            <a:r>
              <a:rPr dirty="0" baseline="2136" sz="3900" spc="-120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dirty="0" baseline="2136" sz="3900" spc="-4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217">
                <a:solidFill>
                  <a:srgbClr val="FFFFFF"/>
                </a:solidFill>
                <a:latin typeface="Arial"/>
                <a:cs typeface="Arial"/>
              </a:rPr>
              <a:t>Understanding</a:t>
            </a:r>
            <a:r>
              <a:rPr dirty="0" baseline="1068" sz="3900" spc="-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5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600" spc="-100">
                <a:solidFill>
                  <a:srgbClr val="FFFFFF"/>
                </a:solidFill>
                <a:latin typeface="Arial"/>
                <a:cs typeface="Arial"/>
              </a:rPr>
              <a:t>nergy</a:t>
            </a:r>
            <a:r>
              <a:rPr dirty="0" sz="2600" spc="-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-1068" sz="3900" spc="-150">
                <a:solidFill>
                  <a:srgbClr val="FFFFFF"/>
                </a:solidFill>
                <a:latin typeface="Arial"/>
                <a:cs typeface="Arial"/>
              </a:rPr>
              <a:t>onsump</a:t>
            </a:r>
            <a:r>
              <a:rPr dirty="0" baseline="-2136" sz="3900" spc="-15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dirty="0" baseline="-2136" sz="3900" spc="-38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2136" sz="3900" spc="-82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baseline="-2136"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baseline="2136" sz="3900" spc="-16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baseline="2136" sz="3900" spc="-6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baseline="2136" sz="3900" spc="-57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1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1068" sz="3900" spc="-120">
                <a:solidFill>
                  <a:srgbClr val="FFFFFF"/>
                </a:solidFill>
                <a:latin typeface="Arial"/>
                <a:cs typeface="Arial"/>
              </a:rPr>
              <a:t>ignifica</a:t>
            </a: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nce.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311" y="2118360"/>
            <a:ext cx="5225795" cy="3459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56678" y="868621"/>
            <a:ext cx="5019040" cy="38906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challenges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1600" spc="165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408305">
              <a:lnSpc>
                <a:spcPct val="131900"/>
              </a:lnSpc>
            </a:pP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addressed.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nclude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accuracy,  access to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real-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ime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information,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integration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 r o m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16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sources.</a:t>
            </a:r>
            <a:endParaRPr sz="1600">
              <a:latin typeface="Arial"/>
              <a:cs typeface="Arial"/>
            </a:endParaRPr>
          </a:p>
          <a:p>
            <a:pPr marL="12700" marR="517525">
              <a:lnSpc>
                <a:spcPts val="2540"/>
              </a:lnSpc>
              <a:spcBef>
                <a:spcPts val="180"/>
              </a:spcBef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Additionally,</a:t>
            </a:r>
            <a:r>
              <a:rPr dirty="0" sz="16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3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600" spc="3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dirty="0" sz="1600" spc="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privacy</a:t>
            </a:r>
            <a:r>
              <a:rPr dirty="0" sz="1600" spc="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essential</a:t>
            </a:r>
            <a:r>
              <a:rPr dirty="0" sz="16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3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rust</a:t>
            </a:r>
            <a:r>
              <a:rPr dirty="0" sz="1600" spc="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compliance.</a:t>
            </a:r>
            <a:r>
              <a:rPr dirty="0" sz="1600" spc="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challenges,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precision</a:t>
            </a:r>
            <a:endParaRPr sz="1600">
              <a:latin typeface="Arial"/>
              <a:cs typeface="Arial"/>
            </a:endParaRPr>
          </a:p>
          <a:p>
            <a:pPr marL="12700" marR="121920">
              <a:lnSpc>
                <a:spcPts val="2540"/>
              </a:lnSpc>
              <a:spcBef>
                <a:spcPts val="185"/>
              </a:spcBef>
            </a:pP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decisions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 n e r g y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 n</a:t>
            </a:r>
            <a:r>
              <a:rPr dirty="0" sz="1600" spc="-3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sustainability.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846" y="1970120"/>
            <a:ext cx="859790" cy="515874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50"/>
              </a:spcBef>
            </a:pPr>
            <a:r>
              <a:rPr dirty="0" baseline="4273" sz="3900" spc="-120">
                <a:solidFill>
                  <a:srgbClr val="FFFFFF"/>
                </a:solidFill>
                <a:latin typeface="Arial"/>
                <a:cs typeface="Arial"/>
              </a:rPr>
              <a:t>3.</a:t>
            </a:r>
            <a:r>
              <a:rPr dirty="0" baseline="4273" sz="3900" spc="-4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205" sz="3900" spc="-262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baseline="3205" sz="3900" spc="-81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205" sz="3900" spc="-127">
                <a:solidFill>
                  <a:srgbClr val="FFFFFF"/>
                </a:solidFill>
                <a:latin typeface="Arial"/>
                <a:cs typeface="Arial"/>
              </a:rPr>
              <a:t>cha</a:t>
            </a:r>
            <a:r>
              <a:rPr dirty="0" baseline="2136" sz="3900" spc="-127">
                <a:solidFill>
                  <a:srgbClr val="FFFFFF"/>
                </a:solidFill>
                <a:latin typeface="Arial"/>
                <a:cs typeface="Arial"/>
              </a:rPr>
              <a:t>llenges</a:t>
            </a:r>
            <a:r>
              <a:rPr dirty="0" baseline="2136" sz="3900" spc="-23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52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baseline="2136" sz="3900" spc="-2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157">
                <a:solidFill>
                  <a:srgbClr val="FFFFFF"/>
                </a:solidFill>
                <a:latin typeface="Arial"/>
                <a:cs typeface="Arial"/>
              </a:rPr>
              <a:t>meas</a:t>
            </a:r>
            <a:r>
              <a:rPr dirty="0" baseline="1068" sz="3900" spc="-157">
                <a:solidFill>
                  <a:srgbClr val="FFFFFF"/>
                </a:solidFill>
                <a:latin typeface="Arial"/>
                <a:cs typeface="Arial"/>
              </a:rPr>
              <a:t>uring</a:t>
            </a:r>
            <a:r>
              <a:rPr dirty="0" baseline="1068" sz="3900" spc="-4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5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600" spc="-100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baseline="2136" sz="3900" spc="-150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dirty="0" baseline="2136" sz="3900" spc="-4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95">
                <a:solidFill>
                  <a:srgbClr val="FFFFFF"/>
                </a:solidFill>
                <a:latin typeface="Arial"/>
                <a:cs typeface="Arial"/>
              </a:rPr>
              <a:t>e‰cie</a:t>
            </a:r>
            <a:r>
              <a:rPr dirty="0" sz="2600" spc="-130">
                <a:solidFill>
                  <a:srgbClr val="FFFFFF"/>
                </a:solidFill>
                <a:latin typeface="Arial"/>
                <a:cs typeface="Arial"/>
              </a:rPr>
              <a:t>ntly.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311" y="2118360"/>
            <a:ext cx="5225795" cy="3459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56678" y="868621"/>
            <a:ext cx="4926330" cy="35693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1600" spc="3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offer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accurate</a:t>
            </a:r>
            <a:r>
              <a:rPr dirty="0" sz="1600" spc="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dirty="0" sz="16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ime</a:t>
            </a:r>
            <a:r>
              <a:rPr dirty="0" sz="16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 marR="17145">
              <a:lnSpc>
                <a:spcPct val="131900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inef</a:t>
            </a:r>
            <a:r>
              <a:rPr dirty="0" sz="1600" spc="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ciencies</a:t>
            </a:r>
            <a:r>
              <a:rPr dirty="0" sz="16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 marR="218440">
              <a:lnSpc>
                <a:spcPct val="131900"/>
              </a:lnSpc>
            </a:pP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usage.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nclude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 m a r t 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meters,</a:t>
            </a:r>
            <a:r>
              <a:rPr dirty="0" sz="1600" spc="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systems,</a:t>
            </a:r>
            <a:r>
              <a:rPr dirty="0" sz="16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 marR="36195">
              <a:lnSpc>
                <a:spcPct val="132000"/>
              </a:lnSpc>
              <a:spcBef>
                <a:spcPts val="10"/>
              </a:spcBef>
              <a:tabLst>
                <a:tab pos="164020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software.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leveraging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these 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tools,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insights 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6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r>
              <a:rPr dirty="0" sz="16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2540"/>
              </a:lnSpc>
              <a:spcBef>
                <a:spcPts val="18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targeted</a:t>
            </a:r>
            <a:r>
              <a:rPr dirty="0" sz="1600" spc="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dirty="0" sz="16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6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  e n e r g y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sustainability.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070" y="1571637"/>
            <a:ext cx="852805" cy="555688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30"/>
              </a:spcBef>
            </a:pPr>
            <a:r>
              <a:rPr dirty="0" baseline="4357" sz="3825" spc="-112">
                <a:solidFill>
                  <a:srgbClr val="FFFFFF"/>
                </a:solidFill>
                <a:latin typeface="Arial"/>
                <a:cs typeface="Arial"/>
              </a:rPr>
              <a:t>4.</a:t>
            </a:r>
            <a:r>
              <a:rPr dirty="0" baseline="4357" sz="3825" spc="-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4357" sz="3825" spc="-195">
                <a:solidFill>
                  <a:srgbClr val="FFFFFF"/>
                </a:solidFill>
                <a:latin typeface="Arial"/>
                <a:cs typeface="Arial"/>
              </a:rPr>
              <a:t>Sec</a:t>
            </a:r>
            <a:r>
              <a:rPr dirty="0" baseline="3267" sz="3825" spc="-195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dirty="0" baseline="3267" sz="3825" spc="-38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267" sz="3825" spc="-225">
                <a:solidFill>
                  <a:srgbClr val="FFFFFF"/>
                </a:solidFill>
                <a:latin typeface="Arial"/>
                <a:cs typeface="Arial"/>
              </a:rPr>
              <a:t>1:L</a:t>
            </a:r>
            <a:r>
              <a:rPr dirty="0" baseline="2178" sz="3825" spc="-225">
                <a:solidFill>
                  <a:srgbClr val="FFFFFF"/>
                </a:solidFill>
                <a:latin typeface="Arial"/>
                <a:cs typeface="Arial"/>
              </a:rPr>
              <a:t>everagin</a:t>
            </a:r>
            <a:r>
              <a:rPr dirty="0" baseline="1089" sz="3825" spc="-22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baseline="1089" sz="3825" spc="-4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89" sz="3825" spc="-202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r>
              <a:rPr dirty="0" baseline="1089" sz="3825" spc="-5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89" sz="3825" spc="-135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sz="2550" spc="-90">
                <a:solidFill>
                  <a:srgbClr val="FFFFFF"/>
                </a:solidFill>
                <a:latin typeface="Arial"/>
                <a:cs typeface="Arial"/>
              </a:rPr>
              <a:t>tering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4357" sz="3825" spc="-142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r>
              <a:rPr dirty="0" baseline="3267" sz="3825" spc="-142">
                <a:solidFill>
                  <a:srgbClr val="FFFFFF"/>
                </a:solidFill>
                <a:latin typeface="Arial"/>
                <a:cs typeface="Arial"/>
              </a:rPr>
              <a:t>nologie</a:t>
            </a:r>
            <a:r>
              <a:rPr dirty="0" baseline="2178" sz="3825" spc="-142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dirty="0" baseline="2178" sz="3825" spc="-44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baseline="2178" sz="3825" spc="-120">
                <a:solidFill>
                  <a:srgbClr val="FFFFFF"/>
                </a:solidFill>
                <a:latin typeface="Arial"/>
                <a:cs typeface="Arial"/>
              </a:rPr>
              <a:t>pre</a:t>
            </a:r>
            <a:r>
              <a:rPr dirty="0" baseline="1089" sz="3825" spc="-120">
                <a:solidFill>
                  <a:srgbClr val="FFFFFF"/>
                </a:solidFill>
                <a:latin typeface="Arial"/>
                <a:cs typeface="Arial"/>
              </a:rPr>
              <a:t>cise</a:t>
            </a:r>
            <a:r>
              <a:rPr dirty="0" baseline="1089" sz="3825" spc="-6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89" sz="3825" spc="-187">
                <a:solidFill>
                  <a:srgbClr val="FFFFFF"/>
                </a:solidFill>
                <a:latin typeface="Arial"/>
                <a:cs typeface="Arial"/>
              </a:rPr>
              <a:t>measurem</a:t>
            </a:r>
            <a:r>
              <a:rPr dirty="0" sz="2550" spc="-125">
                <a:solidFill>
                  <a:srgbClr val="FFFFFF"/>
                </a:solidFill>
                <a:latin typeface="Arial"/>
                <a:cs typeface="Arial"/>
              </a:rPr>
              <a:t>ents.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311" y="0"/>
            <a:ext cx="5225795" cy="770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56678" y="868621"/>
            <a:ext cx="5027295" cy="38906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Internet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Things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(IoT)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plays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crucial</a:t>
            </a:r>
            <a:r>
              <a:rPr dirty="0" sz="1600" spc="6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3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monitoring.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 i t h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IoT-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enabled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devices,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 a t h e r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granular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 marR="184150">
              <a:lnSpc>
                <a:spcPct val="131900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3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dirty="0" sz="1600" spc="-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ime.</a:t>
            </a:r>
            <a:r>
              <a:rPr dirty="0" sz="1600" spc="3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6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analyzed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5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  <a:spcBef>
                <a:spcPts val="10"/>
              </a:spcBef>
            </a:pP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energy- saving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opportunities,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70">
                <a:solidFill>
                  <a:srgbClr val="FFFFFF"/>
                </a:solidFill>
                <a:latin typeface="Arial"/>
                <a:cs typeface="Arial"/>
              </a:rPr>
              <a:t>benchmarks, 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rack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progress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towards</a:t>
            </a:r>
            <a:r>
              <a:rPr dirty="0" sz="16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sustainability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goals.</a:t>
            </a:r>
            <a:r>
              <a:rPr dirty="0" sz="16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16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dirty="0" sz="1600" spc="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control,</a:t>
            </a:r>
            <a:r>
              <a:rPr dirty="0" sz="1600" spc="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16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3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457200">
              <a:lnSpc>
                <a:spcPct val="131900"/>
              </a:lnSpc>
              <a:spcBef>
                <a:spcPts val="10"/>
              </a:spcBef>
              <a:tabLst>
                <a:tab pos="107886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r>
              <a:rPr dirty="0" sz="16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ef	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ciently.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894" y="2220056"/>
            <a:ext cx="864869" cy="490855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5240">
              <a:lnSpc>
                <a:spcPct val="100000"/>
              </a:lnSpc>
              <a:spcBef>
                <a:spcPts val="50"/>
              </a:spcBef>
            </a:pPr>
            <a:r>
              <a:rPr dirty="0" baseline="4273" sz="3900" spc="-12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baseline="3205" sz="3900" spc="-12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3205" sz="39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205" sz="3900" spc="-127">
                <a:solidFill>
                  <a:srgbClr val="FFFFFF"/>
                </a:solidFill>
                <a:latin typeface="Arial"/>
                <a:cs typeface="Arial"/>
              </a:rPr>
              <a:t>Thero</a:t>
            </a:r>
            <a:r>
              <a:rPr dirty="0" baseline="2136" sz="3900" spc="-127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baseline="2136" sz="3900" spc="-21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67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baseline="2136" sz="3900" spc="-24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172">
                <a:solidFill>
                  <a:srgbClr val="FFFFFF"/>
                </a:solidFill>
                <a:latin typeface="Arial"/>
                <a:cs typeface="Arial"/>
              </a:rPr>
              <a:t>IoTin</a:t>
            </a:r>
            <a:r>
              <a:rPr dirty="0" baseline="2136" sz="39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135">
                <a:solidFill>
                  <a:srgbClr val="FFFFFF"/>
                </a:solidFill>
                <a:latin typeface="Arial"/>
                <a:cs typeface="Arial"/>
              </a:rPr>
              <a:t>optim</a:t>
            </a:r>
            <a:r>
              <a:rPr dirty="0" baseline="1068" sz="3900" spc="-135">
                <a:solidFill>
                  <a:srgbClr val="FFFFFF"/>
                </a:solidFill>
                <a:latin typeface="Arial"/>
                <a:cs typeface="Arial"/>
              </a:rPr>
              <a:t>izing</a:t>
            </a:r>
            <a:r>
              <a:rPr dirty="0" baseline="1068" sz="3900" spc="-3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5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600" spc="-100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baseline="2136" sz="3900" spc="-150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dirty="0" baseline="2136" sz="3900" spc="-4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35">
                <a:solidFill>
                  <a:srgbClr val="FFFFFF"/>
                </a:solidFill>
                <a:latin typeface="Arial"/>
                <a:cs typeface="Arial"/>
              </a:rPr>
              <a:t>monito</a:t>
            </a:r>
            <a:r>
              <a:rPr dirty="0" sz="2600" spc="-90">
                <a:solidFill>
                  <a:srgbClr val="FFFFFF"/>
                </a:solidFill>
                <a:latin typeface="Arial"/>
                <a:cs typeface="Arial"/>
              </a:rPr>
              <a:t>ring.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311" y="2129027"/>
            <a:ext cx="5225795" cy="3439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56678" y="868621"/>
            <a:ext cx="4997450" cy="42125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fully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leverage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 o w e r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precision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600" spc="3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dirty="0" sz="16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essential.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collecting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analyzing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granular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 r o m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IoT-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enabled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devices,</a:t>
            </a:r>
            <a:endParaRPr sz="1600">
              <a:latin typeface="Arial"/>
              <a:cs typeface="Arial"/>
            </a:endParaRPr>
          </a:p>
          <a:p>
            <a:pPr marL="12700" marR="359410">
              <a:lnSpc>
                <a:spcPct val="131900"/>
              </a:lnSpc>
            </a:pP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detailed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into 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600" spc="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patterns.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600" spc="3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areas</a:t>
            </a:r>
            <a:r>
              <a:rPr dirty="0" sz="16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usage,</a:t>
            </a:r>
            <a:r>
              <a:rPr dirty="0" sz="16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r>
              <a:rPr dirty="0" sz="16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towards</a:t>
            </a:r>
            <a:r>
              <a:rPr dirty="0" sz="16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sustainability</a:t>
            </a:r>
            <a:r>
              <a:rPr dirty="0" sz="16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effectively.</a:t>
            </a:r>
            <a:r>
              <a:rPr dirty="0" sz="16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data-</a:t>
            </a:r>
            <a:r>
              <a:rPr dirty="0" sz="16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dirty="0" sz="16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decision-</a:t>
            </a:r>
            <a:r>
              <a:rPr dirty="0" sz="16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making,</a:t>
            </a:r>
            <a:endParaRPr sz="1600">
              <a:latin typeface="Arial"/>
              <a:cs typeface="Arial"/>
            </a:endParaRPr>
          </a:p>
          <a:p>
            <a:pPr marL="12700" marR="8255">
              <a:lnSpc>
                <a:spcPct val="131900"/>
              </a:lnSpc>
              <a:spcBef>
                <a:spcPts val="15"/>
              </a:spcBef>
            </a:pP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achieve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greater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ciency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 n d 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dirty="0" sz="16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savings</a:t>
            </a:r>
            <a:r>
              <a:rPr dirty="0" sz="16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600" spc="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strategies.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846" y="1205523"/>
            <a:ext cx="873760" cy="59232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5240">
              <a:lnSpc>
                <a:spcPts val="3095"/>
              </a:lnSpc>
            </a:pPr>
            <a:r>
              <a:rPr dirty="0" baseline="2136" sz="3900" spc="-12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baseline="1068" sz="3900" spc="-12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1068" sz="3900" spc="-4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87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r>
              <a:rPr dirty="0" baseline="1068" sz="3900" spc="-4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97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dirty="0" baseline="1068" sz="3900" spc="-4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50">
                <a:solidFill>
                  <a:srgbClr val="FFFFFF"/>
                </a:solidFill>
                <a:latin typeface="Arial"/>
                <a:cs typeface="Arial"/>
              </a:rPr>
              <a:t>Imp</a:t>
            </a:r>
            <a:r>
              <a:rPr dirty="0" sz="2600" spc="-100">
                <a:solidFill>
                  <a:srgbClr val="FFFFFF"/>
                </a:solidFill>
                <a:latin typeface="Arial"/>
                <a:cs typeface="Arial"/>
              </a:rPr>
              <a:t>lementin</a:t>
            </a:r>
            <a:r>
              <a:rPr dirty="0" baseline="-1068" sz="3900" spc="-15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baseline="-1068" sz="3900" spc="-39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068" sz="3900" spc="-13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baseline="-1068" sz="3900" spc="-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2136" sz="3900" spc="-82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dirty="0" baseline="-2136" sz="3900" spc="-24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2136" sz="3900" spc="-6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baseline="-2136"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baseline="4273" sz="3900" spc="-127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baseline="3205" sz="3900" spc="-127">
                <a:solidFill>
                  <a:srgbClr val="FFFFFF"/>
                </a:solidFill>
                <a:latin typeface="Arial"/>
                <a:cs typeface="Arial"/>
              </a:rPr>
              <a:t>tailed</a:t>
            </a:r>
            <a:r>
              <a:rPr dirty="0" baseline="3205" sz="3900" spc="-27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205" sz="3900" spc="-15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baseline="2136" sz="3900" spc="-150">
                <a:solidFill>
                  <a:srgbClr val="FFFFFF"/>
                </a:solidFill>
                <a:latin typeface="Arial"/>
                <a:cs typeface="Arial"/>
              </a:rPr>
              <a:t>ergy</a:t>
            </a:r>
            <a:r>
              <a:rPr dirty="0" baseline="2136" sz="3900" spc="-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136" sz="3900" spc="-150">
                <a:solidFill>
                  <a:srgbClr val="FFFFFF"/>
                </a:solidFill>
                <a:latin typeface="Arial"/>
                <a:cs typeface="Arial"/>
              </a:rPr>
              <a:t>consumpt</a:t>
            </a:r>
            <a:r>
              <a:rPr dirty="0" baseline="1068" sz="3900" spc="-15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dirty="0" baseline="1068" sz="3900" spc="-49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97">
                <a:solidFill>
                  <a:srgbClr val="FFFFFF"/>
                </a:solidFill>
                <a:latin typeface="Arial"/>
                <a:cs typeface="Arial"/>
              </a:rPr>
              <a:t>insig</a:t>
            </a:r>
            <a:r>
              <a:rPr dirty="0" sz="2600" spc="-65">
                <a:solidFill>
                  <a:srgbClr val="FFFFFF"/>
                </a:solidFill>
                <a:latin typeface="Arial"/>
                <a:cs typeface="Arial"/>
              </a:rPr>
              <a:t>hts.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311" y="1734311"/>
            <a:ext cx="5225795" cy="348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56678" y="868621"/>
            <a:ext cx="4980305" cy="38906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-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4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practical</a:t>
            </a:r>
            <a:r>
              <a:rPr dirty="0" sz="1600" spc="3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2000"/>
              </a:lnSpc>
              <a:spcBef>
                <a:spcPts val="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strategies,</a:t>
            </a:r>
            <a:r>
              <a:rPr dirty="0" sz="16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let's</a:t>
            </a:r>
            <a:r>
              <a:rPr dirty="0" sz="16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explore 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 f e w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studies.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These real-life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examples 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600" spc="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successful</a:t>
            </a:r>
            <a:r>
              <a:rPr dirty="0" sz="16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precision</a:t>
            </a:r>
            <a:r>
              <a:rPr dirty="0" sz="16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techniques.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delve into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challenges 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faced,</a:t>
            </a:r>
            <a:r>
              <a:rPr dirty="0" sz="16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4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dirty="0" sz="16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dirty="0" sz="16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achieved.</a:t>
            </a:r>
            <a:r>
              <a:rPr dirty="0" sz="16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16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140">
                <a:solidFill>
                  <a:srgbClr val="FFFFFF"/>
                </a:solidFill>
                <a:latin typeface="Arial"/>
                <a:cs typeface="Arial"/>
              </a:rPr>
              <a:t>studies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1600" spc="15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dirty="0" sz="1600" spc="145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 n d</a:t>
            </a:r>
            <a:endParaRPr sz="1600">
              <a:latin typeface="Arial"/>
              <a:cs typeface="Arial"/>
            </a:endParaRPr>
          </a:p>
          <a:p>
            <a:pPr marL="12700" marR="1032510">
              <a:lnSpc>
                <a:spcPts val="2540"/>
              </a:lnSpc>
              <a:spcBef>
                <a:spcPts val="180"/>
              </a:spcBef>
            </a:pPr>
            <a:r>
              <a:rPr dirty="0" sz="1600" spc="125">
                <a:solidFill>
                  <a:srgbClr val="FFFFFF"/>
                </a:solidFill>
                <a:latin typeface="Arial"/>
                <a:cs typeface="Arial"/>
              </a:rPr>
              <a:t>inspire businesses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600" spc="175">
                <a:solidFill>
                  <a:srgbClr val="FFFFFF"/>
                </a:solidFill>
                <a:latin typeface="Arial"/>
                <a:cs typeface="Arial"/>
              </a:rPr>
              <a:t>adopt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 i </a:t>
            </a:r>
            <a:r>
              <a:rPr dirty="0" sz="1600" spc="120">
                <a:solidFill>
                  <a:srgbClr val="FFFFFF"/>
                </a:solidFill>
                <a:latin typeface="Arial"/>
                <a:cs typeface="Arial"/>
              </a:rPr>
              <a:t>ent  strategies</a:t>
            </a:r>
            <a:r>
              <a:rPr dirty="0" sz="16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226" y="924021"/>
            <a:ext cx="861694" cy="62045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5240">
              <a:lnSpc>
                <a:spcPts val="3095"/>
              </a:lnSpc>
            </a:pPr>
            <a:r>
              <a:rPr dirty="0" baseline="2136" sz="3900" spc="-120">
                <a:solidFill>
                  <a:srgbClr val="FFFFFF"/>
                </a:solidFill>
                <a:latin typeface="Arial"/>
                <a:cs typeface="Arial"/>
              </a:rPr>
              <a:t>7.</a:t>
            </a:r>
            <a:r>
              <a:rPr dirty="0" baseline="2136" sz="3900" spc="-47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72">
                <a:solidFill>
                  <a:srgbClr val="FFFFFF"/>
                </a:solidFill>
                <a:latin typeface="Arial"/>
                <a:cs typeface="Arial"/>
              </a:rPr>
              <a:t>Casestudies</a:t>
            </a:r>
            <a:r>
              <a:rPr dirty="0" baseline="1068" sz="3900" spc="-23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42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dirty="0" sz="2600" spc="-95">
                <a:solidFill>
                  <a:srgbClr val="FFFFFF"/>
                </a:solidFill>
                <a:latin typeface="Arial"/>
                <a:cs typeface="Arial"/>
              </a:rPr>
              <a:t>owcasin</a:t>
            </a:r>
            <a:r>
              <a:rPr dirty="0" baseline="-1068" sz="3900" spc="-142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baseline="-1068" sz="3900" spc="-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068" sz="3900" spc="-112">
                <a:solidFill>
                  <a:srgbClr val="FFFFFF"/>
                </a:solidFill>
                <a:latin typeface="Arial"/>
                <a:cs typeface="Arial"/>
              </a:rPr>
              <a:t>succe</a:t>
            </a:r>
            <a:r>
              <a:rPr dirty="0" baseline="-2136" sz="3900" spc="-112">
                <a:solidFill>
                  <a:srgbClr val="FFFFFF"/>
                </a:solidFill>
                <a:latin typeface="Arial"/>
                <a:cs typeface="Arial"/>
              </a:rPr>
              <a:t>ssful</a:t>
            </a:r>
            <a:r>
              <a:rPr dirty="0" baseline="-2136" sz="3900" spc="-29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2136" sz="3900" spc="-15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baseline="-2136"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baseline="2136" sz="3900" spc="-179">
                <a:solidFill>
                  <a:srgbClr val="FFFFFF"/>
                </a:solidFill>
                <a:latin typeface="Arial"/>
                <a:cs typeface="Arial"/>
              </a:rPr>
              <a:t>measuremen</a:t>
            </a:r>
            <a:r>
              <a:rPr dirty="0" baseline="1068" sz="3900" spc="-179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1068" sz="3900" spc="-4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068" sz="3900" spc="-120">
                <a:solidFill>
                  <a:srgbClr val="FFFFFF"/>
                </a:solidFill>
                <a:latin typeface="Arial"/>
                <a:cs typeface="Arial"/>
              </a:rPr>
              <a:t>strateg</a:t>
            </a: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ies.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2023-10-10T16:20:01Z</dcterms:created>
  <dcterms:modified xsi:type="dcterms:W3CDTF">2023-10-10T16:20:01Z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2023-10-10T00:00:00Z</vt:filetime>
  </property>
</Properties>
</file>