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74C3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32147" y="4352272"/>
            <a:ext cx="2836405" cy="649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36826" y="2858228"/>
            <a:ext cx="12227047" cy="4904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0"/>
            <a:ext cx="16871950" cy="9509760"/>
            <a:chOff x="0" y="30"/>
            <a:chExt cx="16871950" cy="9509760"/>
          </a:xfrm>
        </p:grpSpPr>
        <p:sp>
          <p:nvSpPr>
            <p:cNvPr id="3" name="object 3"/>
            <p:cNvSpPr/>
            <p:nvPr/>
          </p:nvSpPr>
          <p:spPr>
            <a:xfrm>
              <a:off x="0" y="37"/>
              <a:ext cx="3898265" cy="3730625"/>
            </a:xfrm>
            <a:custGeom>
              <a:avLst/>
              <a:gdLst/>
              <a:ahLst/>
              <a:cxnLst/>
              <a:rect l="l" t="t" r="r" b="b"/>
              <a:pathLst>
                <a:path w="3898265" h="3730625">
                  <a:moveTo>
                    <a:pt x="3897871" y="32092"/>
                  </a:moveTo>
                  <a:lnTo>
                    <a:pt x="3897477" y="0"/>
                  </a:lnTo>
                  <a:lnTo>
                    <a:pt x="3361944" y="0"/>
                  </a:lnTo>
                  <a:lnTo>
                    <a:pt x="3362452" y="32092"/>
                  </a:lnTo>
                  <a:lnTo>
                    <a:pt x="3362312" y="85953"/>
                  </a:lnTo>
                  <a:lnTo>
                    <a:pt x="3361563" y="130670"/>
                  </a:lnTo>
                  <a:lnTo>
                    <a:pt x="3360026" y="179946"/>
                  </a:lnTo>
                  <a:lnTo>
                    <a:pt x="3357626" y="228968"/>
                  </a:lnTo>
                  <a:lnTo>
                    <a:pt x="3354552" y="277977"/>
                  </a:lnTo>
                  <a:lnTo>
                    <a:pt x="3350768" y="326898"/>
                  </a:lnTo>
                  <a:lnTo>
                    <a:pt x="3346056" y="375450"/>
                  </a:lnTo>
                  <a:lnTo>
                    <a:pt x="3340735" y="424091"/>
                  </a:lnTo>
                  <a:lnTo>
                    <a:pt x="3334626" y="472655"/>
                  </a:lnTo>
                  <a:lnTo>
                    <a:pt x="3327768" y="521017"/>
                  </a:lnTo>
                  <a:lnTo>
                    <a:pt x="3320161" y="569214"/>
                  </a:lnTo>
                  <a:lnTo>
                    <a:pt x="3311766" y="617220"/>
                  </a:lnTo>
                  <a:lnTo>
                    <a:pt x="3302622" y="665035"/>
                  </a:lnTo>
                  <a:lnTo>
                    <a:pt x="3292830" y="712685"/>
                  </a:lnTo>
                  <a:lnTo>
                    <a:pt x="3282302" y="760133"/>
                  </a:lnTo>
                  <a:lnTo>
                    <a:pt x="3271012" y="807504"/>
                  </a:lnTo>
                  <a:lnTo>
                    <a:pt x="3259074" y="854506"/>
                  </a:lnTo>
                  <a:lnTo>
                    <a:pt x="3246361" y="901407"/>
                  </a:lnTo>
                  <a:lnTo>
                    <a:pt x="3232899" y="948143"/>
                  </a:lnTo>
                  <a:lnTo>
                    <a:pt x="3218688" y="994498"/>
                  </a:lnTo>
                  <a:lnTo>
                    <a:pt x="3203829" y="1040676"/>
                  </a:lnTo>
                  <a:lnTo>
                    <a:pt x="3188322" y="1086764"/>
                  </a:lnTo>
                  <a:lnTo>
                    <a:pt x="3172066" y="1132484"/>
                  </a:lnTo>
                  <a:lnTo>
                    <a:pt x="3155061" y="1177772"/>
                  </a:lnTo>
                  <a:lnTo>
                    <a:pt x="3137382" y="1222984"/>
                  </a:lnTo>
                  <a:lnTo>
                    <a:pt x="3118993" y="1267815"/>
                  </a:lnTo>
                  <a:lnTo>
                    <a:pt x="3099955" y="1312392"/>
                  </a:lnTo>
                  <a:lnTo>
                    <a:pt x="3080232" y="1356715"/>
                  </a:lnTo>
                  <a:lnTo>
                    <a:pt x="3059811" y="1400759"/>
                  </a:lnTo>
                  <a:lnTo>
                    <a:pt x="3038729" y="1444485"/>
                  </a:lnTo>
                  <a:lnTo>
                    <a:pt x="3016872" y="1487766"/>
                  </a:lnTo>
                  <a:lnTo>
                    <a:pt x="2994507" y="1530819"/>
                  </a:lnTo>
                  <a:lnTo>
                    <a:pt x="2971406" y="1573644"/>
                  </a:lnTo>
                  <a:lnTo>
                    <a:pt x="2947543" y="1615935"/>
                  </a:lnTo>
                  <a:lnTo>
                    <a:pt x="2923146" y="1657934"/>
                  </a:lnTo>
                  <a:lnTo>
                    <a:pt x="2898000" y="1699615"/>
                  </a:lnTo>
                  <a:lnTo>
                    <a:pt x="2872206" y="1740877"/>
                  </a:lnTo>
                  <a:lnTo>
                    <a:pt x="2845816" y="1781771"/>
                  </a:lnTo>
                  <a:lnTo>
                    <a:pt x="2818638" y="1822284"/>
                  </a:lnTo>
                  <a:lnTo>
                    <a:pt x="2790952" y="1862429"/>
                  </a:lnTo>
                  <a:lnTo>
                    <a:pt x="2762631" y="1902180"/>
                  </a:lnTo>
                  <a:lnTo>
                    <a:pt x="2733548" y="1941537"/>
                  </a:lnTo>
                  <a:lnTo>
                    <a:pt x="2703944" y="1980399"/>
                  </a:lnTo>
                  <a:lnTo>
                    <a:pt x="2673616" y="2018880"/>
                  </a:lnTo>
                  <a:lnTo>
                    <a:pt x="2642755" y="2056841"/>
                  </a:lnTo>
                  <a:lnTo>
                    <a:pt x="2611247" y="2094458"/>
                  </a:lnTo>
                  <a:lnTo>
                    <a:pt x="2578989" y="2131669"/>
                  </a:lnTo>
                  <a:lnTo>
                    <a:pt x="2546210" y="2168360"/>
                  </a:lnTo>
                  <a:lnTo>
                    <a:pt x="2512809" y="2204580"/>
                  </a:lnTo>
                  <a:lnTo>
                    <a:pt x="2478773" y="2240254"/>
                  </a:lnTo>
                  <a:lnTo>
                    <a:pt x="2444115" y="2275548"/>
                  </a:lnTo>
                  <a:lnTo>
                    <a:pt x="2408936" y="2310346"/>
                  </a:lnTo>
                  <a:lnTo>
                    <a:pt x="2373109" y="2344636"/>
                  </a:lnTo>
                  <a:lnTo>
                    <a:pt x="2336673" y="2378316"/>
                  </a:lnTo>
                  <a:lnTo>
                    <a:pt x="2299563" y="2411565"/>
                  </a:lnTo>
                  <a:lnTo>
                    <a:pt x="2261997" y="2444216"/>
                  </a:lnTo>
                  <a:lnTo>
                    <a:pt x="2224024" y="2476220"/>
                  </a:lnTo>
                  <a:lnTo>
                    <a:pt x="2185555" y="2507577"/>
                  </a:lnTo>
                  <a:lnTo>
                    <a:pt x="2146693" y="2538184"/>
                  </a:lnTo>
                  <a:lnTo>
                    <a:pt x="2107438" y="2568295"/>
                  </a:lnTo>
                  <a:lnTo>
                    <a:pt x="2067826" y="2597620"/>
                  </a:lnTo>
                  <a:lnTo>
                    <a:pt x="2027682" y="2626347"/>
                  </a:lnTo>
                  <a:lnTo>
                    <a:pt x="1987283" y="2654274"/>
                  </a:lnTo>
                  <a:lnTo>
                    <a:pt x="1946376" y="2681567"/>
                  </a:lnTo>
                  <a:lnTo>
                    <a:pt x="1905228" y="2708249"/>
                  </a:lnTo>
                  <a:lnTo>
                    <a:pt x="1863585" y="2734284"/>
                  </a:lnTo>
                  <a:lnTo>
                    <a:pt x="1821688" y="2759545"/>
                  </a:lnTo>
                  <a:lnTo>
                    <a:pt x="1779397" y="2784183"/>
                  </a:lnTo>
                  <a:lnTo>
                    <a:pt x="1736852" y="2808084"/>
                  </a:lnTo>
                  <a:lnTo>
                    <a:pt x="1693926" y="2831300"/>
                  </a:lnTo>
                  <a:lnTo>
                    <a:pt x="1650631" y="2853906"/>
                  </a:lnTo>
                  <a:lnTo>
                    <a:pt x="1607058" y="2875762"/>
                  </a:lnTo>
                  <a:lnTo>
                    <a:pt x="1563230" y="2896844"/>
                  </a:lnTo>
                  <a:lnTo>
                    <a:pt x="1519047" y="2917418"/>
                  </a:lnTo>
                  <a:lnTo>
                    <a:pt x="1474711" y="2937091"/>
                  </a:lnTo>
                  <a:lnTo>
                    <a:pt x="1430032" y="2956280"/>
                  </a:lnTo>
                  <a:lnTo>
                    <a:pt x="1384922" y="2974568"/>
                  </a:lnTo>
                  <a:lnTo>
                    <a:pt x="1339735" y="2992209"/>
                  </a:lnTo>
                  <a:lnTo>
                    <a:pt x="1294257" y="3009252"/>
                  </a:lnTo>
                  <a:lnTo>
                    <a:pt x="1248537" y="3025495"/>
                  </a:lnTo>
                  <a:lnTo>
                    <a:pt x="1202575" y="3040964"/>
                  </a:lnTo>
                  <a:lnTo>
                    <a:pt x="1156385" y="3055823"/>
                  </a:lnTo>
                  <a:lnTo>
                    <a:pt x="1109992" y="3069933"/>
                  </a:lnTo>
                  <a:lnTo>
                    <a:pt x="1063371" y="3083255"/>
                  </a:lnTo>
                  <a:lnTo>
                    <a:pt x="1016584" y="3095968"/>
                  </a:lnTo>
                  <a:lnTo>
                    <a:pt x="969619" y="3107906"/>
                  </a:lnTo>
                  <a:lnTo>
                    <a:pt x="922426" y="3119082"/>
                  </a:lnTo>
                  <a:lnTo>
                    <a:pt x="875068" y="3129623"/>
                  </a:lnTo>
                  <a:lnTo>
                    <a:pt x="827557" y="3139402"/>
                  </a:lnTo>
                  <a:lnTo>
                    <a:pt x="779907" y="3148406"/>
                  </a:lnTo>
                  <a:lnTo>
                    <a:pt x="732091" y="3156699"/>
                  </a:lnTo>
                  <a:lnTo>
                    <a:pt x="684149" y="3164306"/>
                  </a:lnTo>
                  <a:lnTo>
                    <a:pt x="636079" y="3171164"/>
                  </a:lnTo>
                  <a:lnTo>
                    <a:pt x="587857" y="3177273"/>
                  </a:lnTo>
                  <a:lnTo>
                    <a:pt x="539521" y="3182594"/>
                  </a:lnTo>
                  <a:lnTo>
                    <a:pt x="491121" y="3187166"/>
                  </a:lnTo>
                  <a:lnTo>
                    <a:pt x="442620" y="3190989"/>
                  </a:lnTo>
                  <a:lnTo>
                    <a:pt x="394004" y="3194024"/>
                  </a:lnTo>
                  <a:lnTo>
                    <a:pt x="345363" y="3196412"/>
                  </a:lnTo>
                  <a:lnTo>
                    <a:pt x="296608" y="3197949"/>
                  </a:lnTo>
                  <a:lnTo>
                    <a:pt x="247815" y="3198838"/>
                  </a:lnTo>
                  <a:lnTo>
                    <a:pt x="198907" y="3198838"/>
                  </a:lnTo>
                  <a:lnTo>
                    <a:pt x="150050" y="3198203"/>
                  </a:lnTo>
                  <a:lnTo>
                    <a:pt x="101079" y="3196806"/>
                  </a:lnTo>
                  <a:lnTo>
                    <a:pt x="52146" y="3194520"/>
                  </a:lnTo>
                  <a:lnTo>
                    <a:pt x="0" y="3191345"/>
                  </a:lnTo>
                  <a:lnTo>
                    <a:pt x="0" y="3728047"/>
                  </a:lnTo>
                  <a:lnTo>
                    <a:pt x="37922" y="3730091"/>
                  </a:lnTo>
                  <a:lnTo>
                    <a:pt x="398437" y="3730091"/>
                  </a:lnTo>
                  <a:lnTo>
                    <a:pt x="480771" y="3725265"/>
                  </a:lnTo>
                  <a:lnTo>
                    <a:pt x="529412" y="3721443"/>
                  </a:lnTo>
                  <a:lnTo>
                    <a:pt x="577989" y="3717010"/>
                  </a:lnTo>
                  <a:lnTo>
                    <a:pt x="626503" y="3711905"/>
                  </a:lnTo>
                  <a:lnTo>
                    <a:pt x="674941" y="3706190"/>
                  </a:lnTo>
                  <a:lnTo>
                    <a:pt x="723226" y="3699865"/>
                  </a:lnTo>
                  <a:lnTo>
                    <a:pt x="771448" y="3692868"/>
                  </a:lnTo>
                  <a:lnTo>
                    <a:pt x="819531" y="3685260"/>
                  </a:lnTo>
                  <a:lnTo>
                    <a:pt x="867498" y="3676866"/>
                  </a:lnTo>
                  <a:lnTo>
                    <a:pt x="915352" y="3667976"/>
                  </a:lnTo>
                  <a:lnTo>
                    <a:pt x="963079" y="3658476"/>
                  </a:lnTo>
                  <a:lnTo>
                    <a:pt x="1010653" y="3648291"/>
                  </a:lnTo>
                  <a:lnTo>
                    <a:pt x="1058087" y="3637508"/>
                  </a:lnTo>
                  <a:lnTo>
                    <a:pt x="1105382" y="3626078"/>
                  </a:lnTo>
                  <a:lnTo>
                    <a:pt x="1152499" y="3614140"/>
                  </a:lnTo>
                  <a:lnTo>
                    <a:pt x="1199464" y="3601428"/>
                  </a:lnTo>
                  <a:lnTo>
                    <a:pt x="1246251" y="3588105"/>
                  </a:lnTo>
                  <a:lnTo>
                    <a:pt x="1292872" y="3574250"/>
                  </a:lnTo>
                  <a:lnTo>
                    <a:pt x="1339342" y="3559784"/>
                  </a:lnTo>
                  <a:lnTo>
                    <a:pt x="1385557" y="3544671"/>
                  </a:lnTo>
                  <a:lnTo>
                    <a:pt x="1431671" y="3528923"/>
                  </a:lnTo>
                  <a:lnTo>
                    <a:pt x="1477505" y="3512528"/>
                  </a:lnTo>
                  <a:lnTo>
                    <a:pt x="1523111" y="3495522"/>
                  </a:lnTo>
                  <a:lnTo>
                    <a:pt x="1568577" y="3477984"/>
                  </a:lnTo>
                  <a:lnTo>
                    <a:pt x="1613763" y="3459835"/>
                  </a:lnTo>
                  <a:lnTo>
                    <a:pt x="1658734" y="3441014"/>
                  </a:lnTo>
                  <a:lnTo>
                    <a:pt x="1703565" y="3421583"/>
                  </a:lnTo>
                  <a:lnTo>
                    <a:pt x="1748028" y="3401657"/>
                  </a:lnTo>
                  <a:lnTo>
                    <a:pt x="1792363" y="3381083"/>
                  </a:lnTo>
                  <a:lnTo>
                    <a:pt x="1836293" y="3359861"/>
                  </a:lnTo>
                  <a:lnTo>
                    <a:pt x="1880082" y="3338144"/>
                  </a:lnTo>
                  <a:lnTo>
                    <a:pt x="1923516" y="3315678"/>
                  </a:lnTo>
                  <a:lnTo>
                    <a:pt x="1966849" y="3292818"/>
                  </a:lnTo>
                  <a:lnTo>
                    <a:pt x="2009775" y="3269208"/>
                  </a:lnTo>
                  <a:lnTo>
                    <a:pt x="2052434" y="3245066"/>
                  </a:lnTo>
                  <a:lnTo>
                    <a:pt x="2094725" y="3220313"/>
                  </a:lnTo>
                  <a:lnTo>
                    <a:pt x="2130399" y="3198838"/>
                  </a:lnTo>
                  <a:lnTo>
                    <a:pt x="2136902" y="3195028"/>
                  </a:lnTo>
                  <a:lnTo>
                    <a:pt x="2178697" y="3169120"/>
                  </a:lnTo>
                  <a:lnTo>
                    <a:pt x="2220087" y="3142589"/>
                  </a:lnTo>
                  <a:lnTo>
                    <a:pt x="2261235" y="3115551"/>
                  </a:lnTo>
                  <a:lnTo>
                    <a:pt x="2302141" y="3087827"/>
                  </a:lnTo>
                  <a:lnTo>
                    <a:pt x="2342642" y="3059646"/>
                  </a:lnTo>
                  <a:lnTo>
                    <a:pt x="2382761" y="3030817"/>
                  </a:lnTo>
                  <a:lnTo>
                    <a:pt x="2422512" y="3001353"/>
                  </a:lnTo>
                  <a:lnTo>
                    <a:pt x="2462022" y="2971533"/>
                  </a:lnTo>
                  <a:lnTo>
                    <a:pt x="2501125" y="2940913"/>
                  </a:lnTo>
                  <a:lnTo>
                    <a:pt x="2539987" y="2909811"/>
                  </a:lnTo>
                  <a:lnTo>
                    <a:pt x="2578354" y="2878163"/>
                  </a:lnTo>
                  <a:lnTo>
                    <a:pt x="2616466" y="2845905"/>
                  </a:lnTo>
                  <a:lnTo>
                    <a:pt x="2654046" y="2813151"/>
                  </a:lnTo>
                  <a:lnTo>
                    <a:pt x="2691257" y="2779750"/>
                  </a:lnTo>
                  <a:lnTo>
                    <a:pt x="2727947" y="2746070"/>
                  </a:lnTo>
                  <a:lnTo>
                    <a:pt x="2764155" y="2711780"/>
                  </a:lnTo>
                  <a:lnTo>
                    <a:pt x="2799842" y="2677249"/>
                  </a:lnTo>
                  <a:lnTo>
                    <a:pt x="2834881" y="2642197"/>
                  </a:lnTo>
                  <a:lnTo>
                    <a:pt x="2869565" y="2606624"/>
                  </a:lnTo>
                  <a:lnTo>
                    <a:pt x="2903601" y="2570835"/>
                  </a:lnTo>
                  <a:lnTo>
                    <a:pt x="2937116" y="2534513"/>
                  </a:lnTo>
                  <a:lnTo>
                    <a:pt x="2970149" y="2497798"/>
                  </a:lnTo>
                  <a:lnTo>
                    <a:pt x="3002661" y="2460714"/>
                  </a:lnTo>
                  <a:lnTo>
                    <a:pt x="3034665" y="2423249"/>
                  </a:lnTo>
                  <a:lnTo>
                    <a:pt x="3066021" y="2385276"/>
                  </a:lnTo>
                  <a:lnTo>
                    <a:pt x="3096882" y="2347061"/>
                  </a:lnTo>
                  <a:lnTo>
                    <a:pt x="3127248" y="2308441"/>
                  </a:lnTo>
                  <a:lnTo>
                    <a:pt x="3157105" y="2269439"/>
                  </a:lnTo>
                  <a:lnTo>
                    <a:pt x="3186290" y="2230082"/>
                  </a:lnTo>
                  <a:lnTo>
                    <a:pt x="3215005" y="2190331"/>
                  </a:lnTo>
                  <a:lnTo>
                    <a:pt x="3243186" y="2150326"/>
                  </a:lnTo>
                  <a:lnTo>
                    <a:pt x="3270758" y="2109952"/>
                  </a:lnTo>
                  <a:lnTo>
                    <a:pt x="3297796" y="2069172"/>
                  </a:lnTo>
                  <a:lnTo>
                    <a:pt x="3324225" y="2028164"/>
                  </a:lnTo>
                  <a:lnTo>
                    <a:pt x="3350133" y="1986762"/>
                  </a:lnTo>
                  <a:lnTo>
                    <a:pt x="3375520" y="1945119"/>
                  </a:lnTo>
                  <a:lnTo>
                    <a:pt x="3400272" y="1903069"/>
                  </a:lnTo>
                  <a:lnTo>
                    <a:pt x="3424428" y="1860638"/>
                  </a:lnTo>
                  <a:lnTo>
                    <a:pt x="3448037" y="1818093"/>
                  </a:lnTo>
                  <a:lnTo>
                    <a:pt x="3471138" y="1775167"/>
                  </a:lnTo>
                  <a:lnTo>
                    <a:pt x="3493643" y="1731987"/>
                  </a:lnTo>
                  <a:lnTo>
                    <a:pt x="3515474" y="1688439"/>
                  </a:lnTo>
                  <a:lnTo>
                    <a:pt x="3536823" y="1644751"/>
                  </a:lnTo>
                  <a:lnTo>
                    <a:pt x="3557511" y="1600682"/>
                  </a:lnTo>
                  <a:lnTo>
                    <a:pt x="3577729" y="1556346"/>
                  </a:lnTo>
                  <a:lnTo>
                    <a:pt x="3597262" y="1511769"/>
                  </a:lnTo>
                  <a:lnTo>
                    <a:pt x="3616198" y="1467053"/>
                  </a:lnTo>
                  <a:lnTo>
                    <a:pt x="3634587" y="1421980"/>
                  </a:lnTo>
                  <a:lnTo>
                    <a:pt x="3652380" y="1376654"/>
                  </a:lnTo>
                  <a:lnTo>
                    <a:pt x="3669525" y="1331175"/>
                  </a:lnTo>
                  <a:lnTo>
                    <a:pt x="3686175" y="1285455"/>
                  </a:lnTo>
                  <a:lnTo>
                    <a:pt x="3702024" y="1239494"/>
                  </a:lnTo>
                  <a:lnTo>
                    <a:pt x="3717417" y="1193266"/>
                  </a:lnTo>
                  <a:lnTo>
                    <a:pt x="3732276" y="1146924"/>
                  </a:lnTo>
                  <a:lnTo>
                    <a:pt x="3746360" y="1100289"/>
                  </a:lnTo>
                  <a:lnTo>
                    <a:pt x="3759822" y="1053566"/>
                  </a:lnTo>
                  <a:lnTo>
                    <a:pt x="3772789" y="1006563"/>
                  </a:lnTo>
                  <a:lnTo>
                    <a:pt x="3785108" y="959472"/>
                  </a:lnTo>
                  <a:lnTo>
                    <a:pt x="3796792" y="912114"/>
                  </a:lnTo>
                  <a:lnTo>
                    <a:pt x="3807828" y="864565"/>
                  </a:lnTo>
                  <a:lnTo>
                    <a:pt x="3818255" y="816825"/>
                  </a:lnTo>
                  <a:lnTo>
                    <a:pt x="3828046" y="769099"/>
                  </a:lnTo>
                  <a:lnTo>
                    <a:pt x="3837190" y="721093"/>
                  </a:lnTo>
                  <a:lnTo>
                    <a:pt x="3845801" y="672998"/>
                  </a:lnTo>
                  <a:lnTo>
                    <a:pt x="3853688" y="624624"/>
                  </a:lnTo>
                  <a:lnTo>
                    <a:pt x="3860901" y="576160"/>
                  </a:lnTo>
                  <a:lnTo>
                    <a:pt x="3867518" y="527608"/>
                  </a:lnTo>
                  <a:lnTo>
                    <a:pt x="3873474" y="478955"/>
                  </a:lnTo>
                  <a:lnTo>
                    <a:pt x="3878834" y="430225"/>
                  </a:lnTo>
                  <a:lnTo>
                    <a:pt x="3883520" y="381304"/>
                  </a:lnTo>
                  <a:lnTo>
                    <a:pt x="3887584" y="332384"/>
                  </a:lnTo>
                  <a:lnTo>
                    <a:pt x="3890911" y="283184"/>
                  </a:lnTo>
                  <a:lnTo>
                    <a:pt x="3893693" y="234086"/>
                  </a:lnTo>
                  <a:lnTo>
                    <a:pt x="3895725" y="184708"/>
                  </a:lnTo>
                  <a:lnTo>
                    <a:pt x="3897122" y="135331"/>
                  </a:lnTo>
                  <a:lnTo>
                    <a:pt x="3897871" y="85953"/>
                  </a:lnTo>
                  <a:lnTo>
                    <a:pt x="3897871" y="32092"/>
                  </a:lnTo>
                  <a:close/>
                </a:path>
              </a:pathLst>
            </a:custGeom>
            <a:solidFill>
              <a:srgbClr val="FAB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15783" y="800130"/>
              <a:ext cx="15455900" cy="8686800"/>
            </a:xfrm>
            <a:custGeom>
              <a:avLst/>
              <a:gdLst/>
              <a:ahLst/>
              <a:cxnLst/>
              <a:rect l="l" t="t" r="r" b="b"/>
              <a:pathLst>
                <a:path w="15455900" h="8686800">
                  <a:moveTo>
                    <a:pt x="15455811" y="0"/>
                  </a:moveTo>
                  <a:lnTo>
                    <a:pt x="0" y="0"/>
                  </a:lnTo>
                  <a:lnTo>
                    <a:pt x="0" y="7238847"/>
                  </a:lnTo>
                  <a:lnTo>
                    <a:pt x="896" y="7288893"/>
                  </a:lnTo>
                  <a:lnTo>
                    <a:pt x="3429" y="7338645"/>
                  </a:lnTo>
                  <a:lnTo>
                    <a:pt x="7754" y="7388187"/>
                  </a:lnTo>
                  <a:lnTo>
                    <a:pt x="13716" y="7437336"/>
                  </a:lnTo>
                  <a:lnTo>
                    <a:pt x="21360" y="7486238"/>
                  </a:lnTo>
                  <a:lnTo>
                    <a:pt x="30614" y="7534747"/>
                  </a:lnTo>
                  <a:lnTo>
                    <a:pt x="41394" y="7582753"/>
                  </a:lnTo>
                  <a:lnTo>
                    <a:pt x="53967" y="7630403"/>
                  </a:lnTo>
                  <a:lnTo>
                    <a:pt x="68077" y="7677513"/>
                  </a:lnTo>
                  <a:lnTo>
                    <a:pt x="83832" y="7724129"/>
                  </a:lnTo>
                  <a:lnTo>
                    <a:pt x="100977" y="7770205"/>
                  </a:lnTo>
                  <a:lnTo>
                    <a:pt x="119768" y="7815569"/>
                  </a:lnTo>
                  <a:lnTo>
                    <a:pt x="140232" y="7860246"/>
                  </a:lnTo>
                  <a:lnTo>
                    <a:pt x="162059" y="7904329"/>
                  </a:lnTo>
                  <a:lnTo>
                    <a:pt x="185312" y="7947617"/>
                  </a:lnTo>
                  <a:lnTo>
                    <a:pt x="210202" y="7990155"/>
                  </a:lnTo>
                  <a:lnTo>
                    <a:pt x="236491" y="8031843"/>
                  </a:lnTo>
                  <a:lnTo>
                    <a:pt x="264279" y="8072744"/>
                  </a:lnTo>
                  <a:lnTo>
                    <a:pt x="293394" y="8112602"/>
                  </a:lnTo>
                  <a:lnTo>
                    <a:pt x="324008" y="8151611"/>
                  </a:lnTo>
                  <a:lnTo>
                    <a:pt x="356012" y="8189686"/>
                  </a:lnTo>
                  <a:lnTo>
                    <a:pt x="389406" y="8226655"/>
                  </a:lnTo>
                  <a:lnTo>
                    <a:pt x="424053" y="8262619"/>
                  </a:lnTo>
                  <a:lnTo>
                    <a:pt x="460126" y="8297375"/>
                  </a:lnTo>
                  <a:lnTo>
                    <a:pt x="497095" y="8330732"/>
                  </a:lnTo>
                  <a:lnTo>
                    <a:pt x="535170" y="8362736"/>
                  </a:lnTo>
                  <a:lnTo>
                    <a:pt x="574179" y="8393314"/>
                  </a:lnTo>
                  <a:lnTo>
                    <a:pt x="614037" y="8422502"/>
                  </a:lnTo>
                  <a:lnTo>
                    <a:pt x="654939" y="8450254"/>
                  </a:lnTo>
                  <a:lnTo>
                    <a:pt x="696626" y="8476543"/>
                  </a:lnTo>
                  <a:lnTo>
                    <a:pt x="739164" y="8501369"/>
                  </a:lnTo>
                  <a:lnTo>
                    <a:pt x="782452" y="8524686"/>
                  </a:lnTo>
                  <a:lnTo>
                    <a:pt x="826535" y="8546549"/>
                  </a:lnTo>
                  <a:lnTo>
                    <a:pt x="871212" y="8566876"/>
                  </a:lnTo>
                  <a:lnTo>
                    <a:pt x="916686" y="8585697"/>
                  </a:lnTo>
                  <a:lnTo>
                    <a:pt x="962652" y="8602949"/>
                  </a:lnTo>
                  <a:lnTo>
                    <a:pt x="1009269" y="8618629"/>
                  </a:lnTo>
                  <a:lnTo>
                    <a:pt x="1056378" y="8632739"/>
                  </a:lnTo>
                  <a:lnTo>
                    <a:pt x="1104028" y="8645240"/>
                  </a:lnTo>
                  <a:lnTo>
                    <a:pt x="1152144" y="8656135"/>
                  </a:lnTo>
                  <a:lnTo>
                    <a:pt x="1200689" y="8665421"/>
                  </a:lnTo>
                  <a:lnTo>
                    <a:pt x="1249545" y="8673030"/>
                  </a:lnTo>
                  <a:lnTo>
                    <a:pt x="1298694" y="8678959"/>
                  </a:lnTo>
                  <a:lnTo>
                    <a:pt x="1348237" y="8683245"/>
                  </a:lnTo>
                  <a:lnTo>
                    <a:pt x="1398035" y="8685817"/>
                  </a:lnTo>
                  <a:lnTo>
                    <a:pt x="1448071" y="8686710"/>
                  </a:lnTo>
                  <a:lnTo>
                    <a:pt x="15455811" y="8686710"/>
                  </a:lnTo>
                  <a:lnTo>
                    <a:pt x="1545581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002768" y="7813561"/>
              <a:ext cx="3409315" cy="1696720"/>
            </a:xfrm>
            <a:custGeom>
              <a:avLst/>
              <a:gdLst/>
              <a:ahLst/>
              <a:cxnLst/>
              <a:rect l="l" t="t" r="r" b="b"/>
              <a:pathLst>
                <a:path w="3409315" h="1696720">
                  <a:moveTo>
                    <a:pt x="3409150" y="1649209"/>
                  </a:moveTo>
                  <a:lnTo>
                    <a:pt x="3405860" y="1583423"/>
                  </a:lnTo>
                  <a:lnTo>
                    <a:pt x="3401834" y="1535988"/>
                  </a:lnTo>
                  <a:lnTo>
                    <a:pt x="3396627" y="1488909"/>
                  </a:lnTo>
                  <a:lnTo>
                    <a:pt x="3389947" y="1442262"/>
                  </a:lnTo>
                  <a:lnTo>
                    <a:pt x="3382175" y="1395996"/>
                  </a:lnTo>
                  <a:lnTo>
                    <a:pt x="3373120" y="1350213"/>
                  </a:lnTo>
                  <a:lnTo>
                    <a:pt x="3362883" y="1304848"/>
                  </a:lnTo>
                  <a:lnTo>
                    <a:pt x="3351453" y="1260411"/>
                  </a:lnTo>
                  <a:lnTo>
                    <a:pt x="3338741" y="1215517"/>
                  </a:lnTo>
                  <a:lnTo>
                    <a:pt x="3324847" y="1171689"/>
                  </a:lnTo>
                  <a:lnTo>
                    <a:pt x="3309937" y="1128255"/>
                  </a:lnTo>
                  <a:lnTo>
                    <a:pt x="3293846" y="1085456"/>
                  </a:lnTo>
                  <a:lnTo>
                    <a:pt x="3276752" y="1043165"/>
                  </a:lnTo>
                  <a:lnTo>
                    <a:pt x="3258553" y="1001522"/>
                  </a:lnTo>
                  <a:lnTo>
                    <a:pt x="3239071" y="960374"/>
                  </a:lnTo>
                  <a:lnTo>
                    <a:pt x="3218865" y="919975"/>
                  </a:lnTo>
                  <a:lnTo>
                    <a:pt x="3182569" y="854075"/>
                  </a:lnTo>
                  <a:lnTo>
                    <a:pt x="3151657" y="802246"/>
                  </a:lnTo>
                  <a:lnTo>
                    <a:pt x="3127248" y="764425"/>
                  </a:lnTo>
                  <a:lnTo>
                    <a:pt x="3101822" y="727202"/>
                  </a:lnTo>
                  <a:lnTo>
                    <a:pt x="3075584" y="690740"/>
                  </a:lnTo>
                  <a:lnTo>
                    <a:pt x="3048419" y="655053"/>
                  </a:lnTo>
                  <a:lnTo>
                    <a:pt x="3020161" y="620014"/>
                  </a:lnTo>
                  <a:lnTo>
                    <a:pt x="2991269" y="585825"/>
                  </a:lnTo>
                  <a:lnTo>
                    <a:pt x="2961284" y="552437"/>
                  </a:lnTo>
                  <a:lnTo>
                    <a:pt x="2930461" y="519823"/>
                  </a:lnTo>
                  <a:lnTo>
                    <a:pt x="2898914" y="487921"/>
                  </a:lnTo>
                  <a:lnTo>
                    <a:pt x="2866453" y="456958"/>
                  </a:lnTo>
                  <a:lnTo>
                    <a:pt x="2833357" y="426847"/>
                  </a:lnTo>
                  <a:lnTo>
                    <a:pt x="2799334" y="397624"/>
                  </a:lnTo>
                  <a:lnTo>
                    <a:pt x="2764498" y="369189"/>
                  </a:lnTo>
                  <a:lnTo>
                    <a:pt x="2729115" y="341757"/>
                  </a:lnTo>
                  <a:lnTo>
                    <a:pt x="2692908" y="315226"/>
                  </a:lnTo>
                  <a:lnTo>
                    <a:pt x="2655963" y="289687"/>
                  </a:lnTo>
                  <a:lnTo>
                    <a:pt x="2618194" y="265036"/>
                  </a:lnTo>
                  <a:lnTo>
                    <a:pt x="2579878" y="241427"/>
                  </a:lnTo>
                  <a:lnTo>
                    <a:pt x="2540927" y="218681"/>
                  </a:lnTo>
                  <a:lnTo>
                    <a:pt x="2501239" y="197104"/>
                  </a:lnTo>
                  <a:lnTo>
                    <a:pt x="2461006" y="176390"/>
                  </a:lnTo>
                  <a:lnTo>
                    <a:pt x="2420226" y="156845"/>
                  </a:lnTo>
                  <a:lnTo>
                    <a:pt x="2378710" y="138303"/>
                  </a:lnTo>
                  <a:lnTo>
                    <a:pt x="2336647" y="120916"/>
                  </a:lnTo>
                  <a:lnTo>
                    <a:pt x="2294128" y="104521"/>
                  </a:lnTo>
                  <a:lnTo>
                    <a:pt x="2251062" y="89268"/>
                  </a:lnTo>
                  <a:lnTo>
                    <a:pt x="2207361" y="75196"/>
                  </a:lnTo>
                  <a:lnTo>
                    <a:pt x="2163280" y="62331"/>
                  </a:lnTo>
                  <a:lnTo>
                    <a:pt x="2118753" y="50546"/>
                  </a:lnTo>
                  <a:lnTo>
                    <a:pt x="2073668" y="40005"/>
                  </a:lnTo>
                  <a:lnTo>
                    <a:pt x="2028037" y="30619"/>
                  </a:lnTo>
                  <a:lnTo>
                    <a:pt x="1982228" y="22326"/>
                  </a:lnTo>
                  <a:lnTo>
                    <a:pt x="1935873" y="15468"/>
                  </a:lnTo>
                  <a:lnTo>
                    <a:pt x="1888959" y="9753"/>
                  </a:lnTo>
                  <a:lnTo>
                    <a:pt x="1841868" y="5321"/>
                  </a:lnTo>
                  <a:lnTo>
                    <a:pt x="1794319" y="2286"/>
                  </a:lnTo>
                  <a:lnTo>
                    <a:pt x="1746681" y="508"/>
                  </a:lnTo>
                  <a:lnTo>
                    <a:pt x="1698498" y="0"/>
                  </a:lnTo>
                  <a:lnTo>
                    <a:pt x="1650301" y="901"/>
                  </a:lnTo>
                  <a:lnTo>
                    <a:pt x="1602486" y="3035"/>
                  </a:lnTo>
                  <a:lnTo>
                    <a:pt x="1555115" y="6464"/>
                  </a:lnTo>
                  <a:lnTo>
                    <a:pt x="1508023" y="11290"/>
                  </a:lnTo>
                  <a:lnTo>
                    <a:pt x="1461211" y="17259"/>
                  </a:lnTo>
                  <a:lnTo>
                    <a:pt x="1414843" y="24612"/>
                  </a:lnTo>
                  <a:lnTo>
                    <a:pt x="1369034" y="33147"/>
                  </a:lnTo>
                  <a:lnTo>
                    <a:pt x="1323594" y="42900"/>
                  </a:lnTo>
                  <a:lnTo>
                    <a:pt x="1278597" y="53835"/>
                  </a:lnTo>
                  <a:lnTo>
                    <a:pt x="1234160" y="65900"/>
                  </a:lnTo>
                  <a:lnTo>
                    <a:pt x="1190091" y="79235"/>
                  </a:lnTo>
                  <a:lnTo>
                    <a:pt x="1146556" y="93586"/>
                  </a:lnTo>
                  <a:lnTo>
                    <a:pt x="1103680" y="109194"/>
                  </a:lnTo>
                  <a:lnTo>
                    <a:pt x="1061161" y="125844"/>
                  </a:lnTo>
                  <a:lnTo>
                    <a:pt x="1019276" y="143624"/>
                  </a:lnTo>
                  <a:lnTo>
                    <a:pt x="978039" y="162420"/>
                  </a:lnTo>
                  <a:lnTo>
                    <a:pt x="937260" y="182346"/>
                  </a:lnTo>
                  <a:lnTo>
                    <a:pt x="897115" y="203314"/>
                  </a:lnTo>
                  <a:lnTo>
                    <a:pt x="857707" y="225285"/>
                  </a:lnTo>
                  <a:lnTo>
                    <a:pt x="818845" y="248285"/>
                  </a:lnTo>
                  <a:lnTo>
                    <a:pt x="780796" y="272148"/>
                  </a:lnTo>
                  <a:lnTo>
                    <a:pt x="743305" y="297180"/>
                  </a:lnTo>
                  <a:lnTo>
                    <a:pt x="706640" y="322935"/>
                  </a:lnTo>
                  <a:lnTo>
                    <a:pt x="670521" y="349758"/>
                  </a:lnTo>
                  <a:lnTo>
                    <a:pt x="635228" y="377558"/>
                  </a:lnTo>
                  <a:lnTo>
                    <a:pt x="600760" y="406133"/>
                  </a:lnTo>
                  <a:lnTo>
                    <a:pt x="566928" y="435737"/>
                  </a:lnTo>
                  <a:lnTo>
                    <a:pt x="534009" y="466102"/>
                  </a:lnTo>
                  <a:lnTo>
                    <a:pt x="501815" y="497319"/>
                  </a:lnTo>
                  <a:lnTo>
                    <a:pt x="470547" y="529323"/>
                  </a:lnTo>
                  <a:lnTo>
                    <a:pt x="439915" y="562216"/>
                  </a:lnTo>
                  <a:lnTo>
                    <a:pt x="410375" y="595871"/>
                  </a:lnTo>
                  <a:lnTo>
                    <a:pt x="381571" y="630301"/>
                  </a:lnTo>
                  <a:lnTo>
                    <a:pt x="353682" y="665594"/>
                  </a:lnTo>
                  <a:lnTo>
                    <a:pt x="326707" y="701560"/>
                  </a:lnTo>
                  <a:lnTo>
                    <a:pt x="300736" y="738136"/>
                  </a:lnTo>
                  <a:lnTo>
                    <a:pt x="275691" y="775563"/>
                  </a:lnTo>
                  <a:lnTo>
                    <a:pt x="251637" y="813574"/>
                  </a:lnTo>
                  <a:lnTo>
                    <a:pt x="228409" y="852284"/>
                  </a:lnTo>
                  <a:lnTo>
                    <a:pt x="206375" y="891794"/>
                  </a:lnTo>
                  <a:lnTo>
                    <a:pt x="185343" y="931799"/>
                  </a:lnTo>
                  <a:lnTo>
                    <a:pt x="165227" y="972451"/>
                  </a:lnTo>
                  <a:lnTo>
                    <a:pt x="146304" y="1013701"/>
                  </a:lnTo>
                  <a:lnTo>
                    <a:pt x="128371" y="1055497"/>
                  </a:lnTo>
                  <a:lnTo>
                    <a:pt x="111556" y="1097889"/>
                  </a:lnTo>
                  <a:lnTo>
                    <a:pt x="95732" y="1140828"/>
                  </a:lnTo>
                  <a:lnTo>
                    <a:pt x="81191" y="1184402"/>
                  </a:lnTo>
                  <a:lnTo>
                    <a:pt x="67843" y="1228331"/>
                  </a:lnTo>
                  <a:lnTo>
                    <a:pt x="55499" y="1272844"/>
                  </a:lnTo>
                  <a:lnTo>
                    <a:pt x="44335" y="1317815"/>
                  </a:lnTo>
                  <a:lnTo>
                    <a:pt x="34467" y="1363205"/>
                  </a:lnTo>
                  <a:lnTo>
                    <a:pt x="25781" y="1409115"/>
                  </a:lnTo>
                  <a:lnTo>
                    <a:pt x="18288" y="1455407"/>
                  </a:lnTo>
                  <a:lnTo>
                    <a:pt x="12065" y="1502117"/>
                  </a:lnTo>
                  <a:lnTo>
                    <a:pt x="7124" y="1549196"/>
                  </a:lnTo>
                  <a:lnTo>
                    <a:pt x="3467" y="1596707"/>
                  </a:lnTo>
                  <a:lnTo>
                    <a:pt x="1003" y="1644535"/>
                  </a:lnTo>
                  <a:lnTo>
                    <a:pt x="0" y="1692681"/>
                  </a:lnTo>
                  <a:lnTo>
                    <a:pt x="440740" y="1696186"/>
                  </a:lnTo>
                  <a:lnTo>
                    <a:pt x="853592" y="1696186"/>
                  </a:lnTo>
                  <a:lnTo>
                    <a:pt x="855230" y="1651495"/>
                  </a:lnTo>
                  <a:lnTo>
                    <a:pt x="859536" y="1604276"/>
                  </a:lnTo>
                  <a:lnTo>
                    <a:pt x="866394" y="1557845"/>
                  </a:lnTo>
                  <a:lnTo>
                    <a:pt x="875715" y="1512227"/>
                  </a:lnTo>
                  <a:lnTo>
                    <a:pt x="887323" y="1467548"/>
                  </a:lnTo>
                  <a:lnTo>
                    <a:pt x="901319" y="1423860"/>
                  </a:lnTo>
                  <a:lnTo>
                    <a:pt x="917600" y="1381213"/>
                  </a:lnTo>
                  <a:lnTo>
                    <a:pt x="936155" y="1339748"/>
                  </a:lnTo>
                  <a:lnTo>
                    <a:pt x="956551" y="1299413"/>
                  </a:lnTo>
                  <a:lnTo>
                    <a:pt x="979131" y="1260411"/>
                  </a:lnTo>
                  <a:lnTo>
                    <a:pt x="1003731" y="1222730"/>
                  </a:lnTo>
                  <a:lnTo>
                    <a:pt x="1030249" y="1186434"/>
                  </a:lnTo>
                  <a:lnTo>
                    <a:pt x="1058418" y="1151610"/>
                  </a:lnTo>
                  <a:lnTo>
                    <a:pt x="1088491" y="1118463"/>
                  </a:lnTo>
                  <a:lnTo>
                    <a:pt x="1120140" y="1086853"/>
                  </a:lnTo>
                  <a:lnTo>
                    <a:pt x="1153515" y="1056881"/>
                  </a:lnTo>
                  <a:lnTo>
                    <a:pt x="1188440" y="1028814"/>
                  </a:lnTo>
                  <a:lnTo>
                    <a:pt x="1224838" y="1002411"/>
                  </a:lnTo>
                  <a:lnTo>
                    <a:pt x="1262507" y="978014"/>
                  </a:lnTo>
                  <a:lnTo>
                    <a:pt x="1301648" y="955662"/>
                  </a:lnTo>
                  <a:lnTo>
                    <a:pt x="1342059" y="935228"/>
                  </a:lnTo>
                  <a:lnTo>
                    <a:pt x="1383487" y="916940"/>
                  </a:lnTo>
                  <a:lnTo>
                    <a:pt x="1426184" y="900798"/>
                  </a:lnTo>
                  <a:lnTo>
                    <a:pt x="1469898" y="886968"/>
                  </a:lnTo>
                  <a:lnTo>
                    <a:pt x="1514602" y="875538"/>
                  </a:lnTo>
                  <a:lnTo>
                    <a:pt x="1560233" y="866394"/>
                  </a:lnTo>
                  <a:lnTo>
                    <a:pt x="1606689" y="859650"/>
                  </a:lnTo>
                  <a:lnTo>
                    <a:pt x="1653959" y="855573"/>
                  </a:lnTo>
                  <a:lnTo>
                    <a:pt x="1701787" y="854075"/>
                  </a:lnTo>
                  <a:lnTo>
                    <a:pt x="1749704" y="855218"/>
                  </a:lnTo>
                  <a:lnTo>
                    <a:pt x="1796973" y="858901"/>
                  </a:lnTo>
                  <a:lnTo>
                    <a:pt x="1843519" y="865251"/>
                  </a:lnTo>
                  <a:lnTo>
                    <a:pt x="1889150" y="874001"/>
                  </a:lnTo>
                  <a:lnTo>
                    <a:pt x="1933956" y="885190"/>
                  </a:lnTo>
                  <a:lnTo>
                    <a:pt x="1977745" y="898652"/>
                  </a:lnTo>
                  <a:lnTo>
                    <a:pt x="2020544" y="914400"/>
                  </a:lnTo>
                  <a:lnTo>
                    <a:pt x="2062238" y="932446"/>
                  </a:lnTo>
                  <a:lnTo>
                    <a:pt x="2102751" y="952487"/>
                  </a:lnTo>
                  <a:lnTo>
                    <a:pt x="2141982" y="974585"/>
                  </a:lnTo>
                  <a:lnTo>
                    <a:pt x="2179929" y="998740"/>
                  </a:lnTo>
                  <a:lnTo>
                    <a:pt x="2216505" y="1024737"/>
                  </a:lnTo>
                  <a:lnTo>
                    <a:pt x="2251519" y="1052703"/>
                  </a:lnTo>
                  <a:lnTo>
                    <a:pt x="2285263" y="1082281"/>
                  </a:lnTo>
                  <a:lnTo>
                    <a:pt x="2317089" y="1113650"/>
                  </a:lnTo>
                  <a:lnTo>
                    <a:pt x="2347442" y="1146683"/>
                  </a:lnTo>
                  <a:lnTo>
                    <a:pt x="2376068" y="1181227"/>
                  </a:lnTo>
                  <a:lnTo>
                    <a:pt x="2402763" y="1217269"/>
                  </a:lnTo>
                  <a:lnTo>
                    <a:pt x="2427541" y="1254772"/>
                  </a:lnTo>
                  <a:lnTo>
                    <a:pt x="2450401" y="1293596"/>
                  </a:lnTo>
                  <a:lnTo>
                    <a:pt x="2471343" y="1333741"/>
                  </a:lnTo>
                  <a:lnTo>
                    <a:pt x="2490089" y="1375067"/>
                  </a:lnTo>
                  <a:lnTo>
                    <a:pt x="2506637" y="1417574"/>
                  </a:lnTo>
                  <a:lnTo>
                    <a:pt x="2521000" y="1461147"/>
                  </a:lnTo>
                  <a:lnTo>
                    <a:pt x="2533065" y="1505762"/>
                  </a:lnTo>
                  <a:lnTo>
                    <a:pt x="2542667" y="1551266"/>
                  </a:lnTo>
                  <a:lnTo>
                    <a:pt x="2549893" y="1597710"/>
                  </a:lnTo>
                  <a:lnTo>
                    <a:pt x="2554643" y="1644891"/>
                  </a:lnTo>
                  <a:lnTo>
                    <a:pt x="2556662" y="1692821"/>
                  </a:lnTo>
                  <a:lnTo>
                    <a:pt x="3409150" y="1679397"/>
                  </a:lnTo>
                  <a:lnTo>
                    <a:pt x="3409150" y="1649209"/>
                  </a:lnTo>
                  <a:close/>
                </a:path>
              </a:pathLst>
            </a:custGeom>
            <a:solidFill>
              <a:srgbClr val="80808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75775" y="3266930"/>
            <a:ext cx="8216900" cy="3724910"/>
          </a:xfrm>
          <a:prstGeom prst="rect"/>
        </p:spPr>
        <p:txBody>
          <a:bodyPr wrap="square" lIns="0" tIns="55880" rIns="0" bIns="0" rtlCol="0" vert="horz">
            <a:spAutoFit/>
          </a:bodyPr>
          <a:lstStyle/>
          <a:p>
            <a:pPr marL="731520" marR="3331845" indent="-719455">
              <a:lnSpc>
                <a:spcPts val="9700"/>
              </a:lnSpc>
              <a:spcBef>
                <a:spcPts val="440"/>
              </a:spcBef>
            </a:pPr>
            <a:r>
              <a:rPr dirty="0" sz="8100" spc="-400" b="0">
                <a:solidFill>
                  <a:srgbClr val="293579"/>
                </a:solidFill>
                <a:latin typeface="Times New Roman"/>
                <a:cs typeface="Times New Roman"/>
              </a:rPr>
              <a:t>M</a:t>
            </a:r>
            <a:r>
              <a:rPr dirty="0" sz="8100" spc="20" b="0">
                <a:solidFill>
                  <a:srgbClr val="25306E"/>
                </a:solidFill>
                <a:latin typeface="Times New Roman"/>
                <a:cs typeface="Times New Roman"/>
              </a:rPr>
              <a:t>E</a:t>
            </a:r>
            <a:r>
              <a:rPr dirty="0" sz="8100" spc="-320" b="0">
                <a:solidFill>
                  <a:srgbClr val="293579"/>
                </a:solidFill>
                <a:latin typeface="Times New Roman"/>
                <a:cs typeface="Times New Roman"/>
              </a:rPr>
              <a:t>A</a:t>
            </a:r>
            <a:r>
              <a:rPr dirty="0" sz="8100" spc="220" b="0">
                <a:solidFill>
                  <a:srgbClr val="293579"/>
                </a:solidFill>
                <a:latin typeface="Times New Roman"/>
                <a:cs typeface="Times New Roman"/>
              </a:rPr>
              <a:t>S</a:t>
            </a:r>
            <a:r>
              <a:rPr dirty="0" sz="8100" spc="-330" b="0">
                <a:solidFill>
                  <a:srgbClr val="25306E"/>
                </a:solidFill>
                <a:latin typeface="Times New Roman"/>
                <a:cs typeface="Times New Roman"/>
              </a:rPr>
              <a:t>U</a:t>
            </a:r>
            <a:r>
              <a:rPr dirty="0" sz="8100" spc="390" b="0">
                <a:solidFill>
                  <a:srgbClr val="25306E"/>
                </a:solidFill>
                <a:latin typeface="Times New Roman"/>
                <a:cs typeface="Times New Roman"/>
              </a:rPr>
              <a:t>R</a:t>
            </a:r>
            <a:r>
              <a:rPr dirty="0" sz="8100" b="0">
                <a:solidFill>
                  <a:srgbClr val="293579"/>
                </a:solidFill>
                <a:latin typeface="Times New Roman"/>
                <a:cs typeface="Times New Roman"/>
              </a:rPr>
              <a:t>E  </a:t>
            </a:r>
            <a:r>
              <a:rPr dirty="0" sz="8100" spc="-85" b="0">
                <a:solidFill>
                  <a:srgbClr val="293579"/>
                </a:solidFill>
                <a:latin typeface="Times New Roman"/>
                <a:cs typeface="Times New Roman"/>
              </a:rPr>
              <a:t>E</a:t>
            </a:r>
            <a:r>
              <a:rPr dirty="0" sz="8100" spc="-85" b="0">
                <a:solidFill>
                  <a:srgbClr val="25306E"/>
                </a:solidFill>
                <a:latin typeface="Times New Roman"/>
                <a:cs typeface="Times New Roman"/>
              </a:rPr>
              <a:t>N</a:t>
            </a:r>
            <a:r>
              <a:rPr dirty="0" sz="8100" spc="-85" b="0">
                <a:solidFill>
                  <a:srgbClr val="293579"/>
                </a:solidFill>
                <a:latin typeface="Times New Roman"/>
                <a:cs typeface="Times New Roman"/>
              </a:rPr>
              <a:t>ERG</a:t>
            </a:r>
            <a:r>
              <a:rPr dirty="0" sz="8100" spc="-85" b="0">
                <a:solidFill>
                  <a:srgbClr val="25306E"/>
                </a:solidFill>
                <a:latin typeface="Times New Roman"/>
                <a:cs typeface="Times New Roman"/>
              </a:rPr>
              <a:t>Y</a:t>
            </a:r>
            <a:endParaRPr sz="8100">
              <a:latin typeface="Times New Roman"/>
              <a:cs typeface="Times New Roman"/>
            </a:endParaRPr>
          </a:p>
          <a:p>
            <a:pPr marL="731520">
              <a:lnSpc>
                <a:spcPts val="9385"/>
              </a:lnSpc>
            </a:pPr>
            <a:r>
              <a:rPr dirty="0" sz="8100" spc="25" b="0">
                <a:solidFill>
                  <a:srgbClr val="293579"/>
                </a:solidFill>
                <a:latin typeface="Times New Roman"/>
                <a:cs typeface="Times New Roman"/>
              </a:rPr>
              <a:t>C</a:t>
            </a:r>
            <a:r>
              <a:rPr dirty="0" sz="8100" spc="25" b="0">
                <a:solidFill>
                  <a:srgbClr val="25306E"/>
                </a:solidFill>
                <a:latin typeface="Times New Roman"/>
                <a:cs typeface="Times New Roman"/>
              </a:rPr>
              <a:t>ONSUM</a:t>
            </a:r>
            <a:r>
              <a:rPr dirty="0" sz="8100" spc="25" b="0">
                <a:solidFill>
                  <a:srgbClr val="293579"/>
                </a:solidFill>
                <a:latin typeface="Times New Roman"/>
                <a:cs typeface="Times New Roman"/>
              </a:rPr>
              <a:t>PTIO</a:t>
            </a:r>
            <a:r>
              <a:rPr dirty="0" sz="8100" spc="25" b="0">
                <a:solidFill>
                  <a:srgbClr val="25306E"/>
                </a:solidFill>
                <a:latin typeface="Times New Roman"/>
                <a:cs typeface="Times New Roman"/>
              </a:rPr>
              <a:t>N</a:t>
            </a:r>
            <a:endParaRPr sz="8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0795" y="1283582"/>
            <a:ext cx="6038850" cy="12249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5">
                <a:latin typeface="Arial Black"/>
                <a:cs typeface="Arial Black"/>
              </a:rPr>
              <a:t>Module </a:t>
            </a:r>
            <a:r>
              <a:rPr dirty="0" sz="1100" spc="10">
                <a:latin typeface="Arial Black"/>
                <a:cs typeface="Arial Black"/>
              </a:rPr>
              <a:t>4: </a:t>
            </a:r>
            <a:r>
              <a:rPr dirty="0" sz="1100" spc="15">
                <a:latin typeface="Arial Black"/>
                <a:cs typeface="Arial Black"/>
              </a:rPr>
              <a:t>Energy </a:t>
            </a:r>
            <a:r>
              <a:rPr dirty="0" sz="1100" spc="10">
                <a:latin typeface="Arial Black"/>
                <a:cs typeface="Arial Black"/>
              </a:rPr>
              <a:t>Efficiency</a:t>
            </a:r>
            <a:r>
              <a:rPr dirty="0" sz="1100" spc="-254">
                <a:latin typeface="Arial Black"/>
                <a:cs typeface="Arial Black"/>
              </a:rPr>
              <a:t> </a:t>
            </a:r>
            <a:r>
              <a:rPr dirty="0" sz="1100" spc="10">
                <a:latin typeface="Arial Black"/>
                <a:cs typeface="Arial Black"/>
              </a:rPr>
              <a:t>Recommendations</a:t>
            </a:r>
            <a:endParaRPr sz="1100">
              <a:latin typeface="Arial Black"/>
              <a:cs typeface="Arial Black"/>
            </a:endParaRPr>
          </a:p>
          <a:p>
            <a:pPr marL="12700" marR="5080">
              <a:lnSpc>
                <a:spcPct val="139500"/>
              </a:lnSpc>
              <a:spcBef>
                <a:spcPts val="730"/>
              </a:spcBef>
            </a:pPr>
            <a:r>
              <a:rPr dirty="0" sz="1100" spc="10">
                <a:latin typeface="Arial Black"/>
                <a:cs typeface="Arial Black"/>
              </a:rPr>
              <a:t>This </a:t>
            </a:r>
            <a:r>
              <a:rPr dirty="0" sz="1100" spc="15">
                <a:latin typeface="Arial Black"/>
                <a:cs typeface="Arial Black"/>
              </a:rPr>
              <a:t>module </a:t>
            </a:r>
            <a:r>
              <a:rPr dirty="0" sz="1100" spc="10">
                <a:latin typeface="Arial Black"/>
                <a:cs typeface="Arial Black"/>
              </a:rPr>
              <a:t>provides actionable </a:t>
            </a:r>
            <a:r>
              <a:rPr dirty="0" sz="1100" spc="15">
                <a:latin typeface="Arial Black"/>
                <a:cs typeface="Arial Black"/>
              </a:rPr>
              <a:t>recommendations based on the </a:t>
            </a:r>
            <a:r>
              <a:rPr dirty="0" sz="1100" spc="10">
                <a:latin typeface="Arial Black"/>
                <a:cs typeface="Arial Black"/>
              </a:rPr>
              <a:t>analysis  </a:t>
            </a:r>
            <a:r>
              <a:rPr dirty="0" sz="1100" spc="15">
                <a:latin typeface="Arial Black"/>
                <a:cs typeface="Arial Black"/>
              </a:rPr>
              <a:t>from module </a:t>
            </a:r>
            <a:r>
              <a:rPr dirty="0" sz="1100" spc="10">
                <a:latin typeface="Arial Black"/>
                <a:cs typeface="Arial Black"/>
              </a:rPr>
              <a:t>3. It suggests strategies </a:t>
            </a:r>
            <a:r>
              <a:rPr dirty="0" sz="1100" spc="15">
                <a:latin typeface="Arial Black"/>
                <a:cs typeface="Arial Black"/>
              </a:rPr>
              <a:t>to reduce energy </a:t>
            </a:r>
            <a:r>
              <a:rPr dirty="0" sz="1100" spc="10">
                <a:latin typeface="Arial Black"/>
                <a:cs typeface="Arial Black"/>
              </a:rPr>
              <a:t>consumption,  </a:t>
            </a:r>
            <a:r>
              <a:rPr dirty="0" sz="1100" spc="15">
                <a:latin typeface="Arial Black"/>
                <a:cs typeface="Arial Black"/>
              </a:rPr>
              <a:t>improve</a:t>
            </a:r>
            <a:r>
              <a:rPr dirty="0" sz="1100">
                <a:latin typeface="Arial Black"/>
                <a:cs typeface="Arial Black"/>
              </a:rPr>
              <a:t> </a:t>
            </a:r>
            <a:r>
              <a:rPr dirty="0" sz="1100" spc="5">
                <a:latin typeface="Arial Black"/>
                <a:cs typeface="Arial Black"/>
              </a:rPr>
              <a:t>efficiency,</a:t>
            </a:r>
            <a:r>
              <a:rPr dirty="0" sz="1100" spc="-45">
                <a:latin typeface="Arial Black"/>
                <a:cs typeface="Arial Black"/>
              </a:rPr>
              <a:t> </a:t>
            </a:r>
            <a:r>
              <a:rPr dirty="0" sz="1100" spc="20">
                <a:latin typeface="Arial Black"/>
                <a:cs typeface="Arial Black"/>
              </a:rPr>
              <a:t>and</a:t>
            </a:r>
            <a:r>
              <a:rPr dirty="0" sz="1100" spc="-5">
                <a:latin typeface="Arial Black"/>
                <a:cs typeface="Arial Black"/>
              </a:rPr>
              <a:t> </a:t>
            </a:r>
            <a:r>
              <a:rPr dirty="0" sz="1100" spc="15">
                <a:latin typeface="Arial Black"/>
                <a:cs typeface="Arial Black"/>
              </a:rPr>
              <a:t>lower</a:t>
            </a:r>
            <a:r>
              <a:rPr dirty="0" sz="1100" spc="-10">
                <a:latin typeface="Arial Black"/>
                <a:cs typeface="Arial Black"/>
              </a:rPr>
              <a:t> </a:t>
            </a:r>
            <a:r>
              <a:rPr dirty="0" sz="1100" spc="10">
                <a:latin typeface="Arial Black"/>
                <a:cs typeface="Arial Black"/>
              </a:rPr>
              <a:t>costs.</a:t>
            </a:r>
            <a:r>
              <a:rPr dirty="0" sz="1100" spc="5">
                <a:latin typeface="Arial Black"/>
                <a:cs typeface="Arial Black"/>
              </a:rPr>
              <a:t> </a:t>
            </a:r>
            <a:r>
              <a:rPr dirty="0" sz="1100" spc="15">
                <a:latin typeface="Arial Black"/>
                <a:cs typeface="Arial Black"/>
              </a:rPr>
              <a:t>These</a:t>
            </a:r>
            <a:r>
              <a:rPr dirty="0" sz="1100" spc="-35">
                <a:latin typeface="Arial Black"/>
                <a:cs typeface="Arial Black"/>
              </a:rPr>
              <a:t> </a:t>
            </a:r>
            <a:r>
              <a:rPr dirty="0" sz="1100" spc="15">
                <a:latin typeface="Arial Black"/>
                <a:cs typeface="Arial Black"/>
              </a:rPr>
              <a:t>recommendations</a:t>
            </a:r>
            <a:r>
              <a:rPr dirty="0" sz="1100" spc="-25">
                <a:latin typeface="Arial Black"/>
                <a:cs typeface="Arial Black"/>
              </a:rPr>
              <a:t> </a:t>
            </a:r>
            <a:r>
              <a:rPr dirty="0" sz="1100" spc="20">
                <a:latin typeface="Arial Black"/>
                <a:cs typeface="Arial Black"/>
              </a:rPr>
              <a:t>can</a:t>
            </a:r>
            <a:r>
              <a:rPr dirty="0" sz="1100" spc="-25">
                <a:latin typeface="Arial Black"/>
                <a:cs typeface="Arial Black"/>
              </a:rPr>
              <a:t> </a:t>
            </a:r>
            <a:r>
              <a:rPr dirty="0" sz="1100" spc="15">
                <a:latin typeface="Arial Black"/>
                <a:cs typeface="Arial Black"/>
              </a:rPr>
              <a:t>range</a:t>
            </a:r>
            <a:r>
              <a:rPr dirty="0" sz="1100" spc="-110">
                <a:latin typeface="Arial Black"/>
                <a:cs typeface="Arial Black"/>
              </a:rPr>
              <a:t> </a:t>
            </a:r>
            <a:r>
              <a:rPr dirty="0" sz="1100" spc="15">
                <a:latin typeface="Arial Black"/>
                <a:cs typeface="Arial Black"/>
              </a:rPr>
              <a:t>from  </a:t>
            </a:r>
            <a:r>
              <a:rPr dirty="0" sz="1100" spc="10">
                <a:latin typeface="Arial Black"/>
                <a:cs typeface="Arial Black"/>
              </a:rPr>
              <a:t>equipment upgrades </a:t>
            </a:r>
            <a:r>
              <a:rPr dirty="0" sz="1100" spc="15">
                <a:latin typeface="Arial Black"/>
                <a:cs typeface="Arial Black"/>
              </a:rPr>
              <a:t>to </a:t>
            </a:r>
            <a:r>
              <a:rPr dirty="0" sz="1100" spc="10">
                <a:latin typeface="Arial Black"/>
                <a:cs typeface="Arial Black"/>
              </a:rPr>
              <a:t>behavioral</a:t>
            </a:r>
            <a:r>
              <a:rPr dirty="0" sz="1100" spc="-240">
                <a:latin typeface="Arial Black"/>
                <a:cs typeface="Arial Black"/>
              </a:rPr>
              <a:t> </a:t>
            </a:r>
            <a:r>
              <a:rPr dirty="0" sz="1100" spc="10">
                <a:latin typeface="Arial Black"/>
                <a:cs typeface="Arial Black"/>
              </a:rPr>
              <a:t>changes.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50793" y="3066663"/>
            <a:ext cx="6005830" cy="12249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5">
                <a:latin typeface="Arial Black"/>
                <a:cs typeface="Arial Black"/>
              </a:rPr>
              <a:t>Module </a:t>
            </a:r>
            <a:r>
              <a:rPr dirty="0" sz="1100" spc="10">
                <a:latin typeface="Arial Black"/>
                <a:cs typeface="Arial Black"/>
              </a:rPr>
              <a:t>5: </a:t>
            </a:r>
            <a:r>
              <a:rPr dirty="0" sz="1100" spc="15">
                <a:latin typeface="Arial Black"/>
                <a:cs typeface="Arial Black"/>
              </a:rPr>
              <a:t>User </a:t>
            </a:r>
            <a:r>
              <a:rPr dirty="0" sz="1100" spc="10">
                <a:latin typeface="Arial Black"/>
                <a:cs typeface="Arial Black"/>
              </a:rPr>
              <a:t>Interface </a:t>
            </a:r>
            <a:r>
              <a:rPr dirty="0" sz="1100" spc="15">
                <a:latin typeface="Arial Black"/>
                <a:cs typeface="Arial Black"/>
              </a:rPr>
              <a:t>and</a:t>
            </a:r>
            <a:r>
              <a:rPr dirty="0" sz="1100" spc="-265">
                <a:latin typeface="Arial Black"/>
                <a:cs typeface="Arial Black"/>
              </a:rPr>
              <a:t> </a:t>
            </a:r>
            <a:r>
              <a:rPr dirty="0" sz="1100" spc="10">
                <a:latin typeface="Arial Black"/>
                <a:cs typeface="Arial Black"/>
              </a:rPr>
              <a:t>Reporting</a:t>
            </a:r>
            <a:endParaRPr sz="1100">
              <a:latin typeface="Arial Black"/>
              <a:cs typeface="Arial Black"/>
            </a:endParaRPr>
          </a:p>
          <a:p>
            <a:pPr marL="12700" marR="5080">
              <a:lnSpc>
                <a:spcPct val="139400"/>
              </a:lnSpc>
              <a:spcBef>
                <a:spcPts val="730"/>
              </a:spcBef>
            </a:pPr>
            <a:r>
              <a:rPr dirty="0" sz="1100" spc="20">
                <a:latin typeface="Arial Black"/>
                <a:cs typeface="Arial Black"/>
              </a:rPr>
              <a:t>A </a:t>
            </a:r>
            <a:r>
              <a:rPr dirty="0" sz="1100" spc="5">
                <a:latin typeface="Arial Black"/>
                <a:cs typeface="Arial Black"/>
              </a:rPr>
              <a:t>user-friendly </a:t>
            </a:r>
            <a:r>
              <a:rPr dirty="0" sz="1100" spc="15">
                <a:latin typeface="Arial Black"/>
                <a:cs typeface="Arial Black"/>
              </a:rPr>
              <a:t>interface </a:t>
            </a:r>
            <a:r>
              <a:rPr dirty="0" sz="1100" spc="10">
                <a:latin typeface="Arial Black"/>
                <a:cs typeface="Arial Black"/>
              </a:rPr>
              <a:t>is crucial for stakeholders </a:t>
            </a:r>
            <a:r>
              <a:rPr dirty="0" sz="1100" spc="15">
                <a:latin typeface="Arial Black"/>
                <a:cs typeface="Arial Black"/>
              </a:rPr>
              <a:t>to </a:t>
            </a:r>
            <a:r>
              <a:rPr dirty="0" sz="1100" spc="10">
                <a:latin typeface="Arial Black"/>
                <a:cs typeface="Arial Black"/>
              </a:rPr>
              <a:t>interact </a:t>
            </a:r>
            <a:r>
              <a:rPr dirty="0" sz="1100" spc="5">
                <a:latin typeface="Arial Black"/>
                <a:cs typeface="Arial Black"/>
              </a:rPr>
              <a:t>with </a:t>
            </a:r>
            <a:r>
              <a:rPr dirty="0" sz="1100" spc="15">
                <a:latin typeface="Arial Black"/>
                <a:cs typeface="Arial Black"/>
              </a:rPr>
              <a:t>the  </a:t>
            </a:r>
            <a:r>
              <a:rPr dirty="0" sz="1100" spc="10">
                <a:latin typeface="Arial Black"/>
                <a:cs typeface="Arial Black"/>
              </a:rPr>
              <a:t>system. </a:t>
            </a:r>
            <a:r>
              <a:rPr dirty="0" sz="1100" spc="15">
                <a:latin typeface="Arial Black"/>
                <a:cs typeface="Arial Black"/>
              </a:rPr>
              <a:t>Module 5 </a:t>
            </a:r>
            <a:r>
              <a:rPr dirty="0" sz="1100" spc="10">
                <a:latin typeface="Arial Black"/>
                <a:cs typeface="Arial Black"/>
              </a:rPr>
              <a:t>offers </a:t>
            </a:r>
            <a:r>
              <a:rPr dirty="0" sz="1100" spc="15">
                <a:latin typeface="Arial Black"/>
                <a:cs typeface="Arial Black"/>
              </a:rPr>
              <a:t>a </a:t>
            </a:r>
            <a:r>
              <a:rPr dirty="0" sz="1100" spc="10">
                <a:latin typeface="Arial Black"/>
                <a:cs typeface="Arial Black"/>
              </a:rPr>
              <a:t>dashboard </a:t>
            </a:r>
            <a:r>
              <a:rPr dirty="0" sz="1100" spc="5">
                <a:latin typeface="Arial Black"/>
                <a:cs typeface="Arial Black"/>
              </a:rPr>
              <a:t>that </a:t>
            </a:r>
            <a:r>
              <a:rPr dirty="0" sz="1100" spc="10">
                <a:latin typeface="Arial Black"/>
                <a:cs typeface="Arial Black"/>
              </a:rPr>
              <a:t>displays real-time </a:t>
            </a:r>
            <a:r>
              <a:rPr dirty="0" sz="1100" spc="15">
                <a:latin typeface="Arial Black"/>
                <a:cs typeface="Arial Black"/>
              </a:rPr>
              <a:t>energy  </a:t>
            </a:r>
            <a:r>
              <a:rPr dirty="0" sz="1100" spc="10">
                <a:latin typeface="Arial Black"/>
                <a:cs typeface="Arial Black"/>
              </a:rPr>
              <a:t>consumption</a:t>
            </a:r>
            <a:r>
              <a:rPr dirty="0" sz="1100" spc="-40">
                <a:latin typeface="Arial Black"/>
                <a:cs typeface="Arial Black"/>
              </a:rPr>
              <a:t> </a:t>
            </a:r>
            <a:r>
              <a:rPr dirty="0" sz="1100" spc="15">
                <a:latin typeface="Arial Black"/>
                <a:cs typeface="Arial Black"/>
              </a:rPr>
              <a:t>data</a:t>
            </a:r>
            <a:r>
              <a:rPr dirty="0" sz="1100" spc="-30">
                <a:latin typeface="Arial Black"/>
                <a:cs typeface="Arial Black"/>
              </a:rPr>
              <a:t> </a:t>
            </a:r>
            <a:r>
              <a:rPr dirty="0" sz="1100" spc="15">
                <a:latin typeface="Arial Black"/>
                <a:cs typeface="Arial Black"/>
              </a:rPr>
              <a:t>and</a:t>
            </a:r>
            <a:r>
              <a:rPr dirty="0" sz="1100" spc="-15">
                <a:latin typeface="Arial Black"/>
                <a:cs typeface="Arial Black"/>
              </a:rPr>
              <a:t> </a:t>
            </a:r>
            <a:r>
              <a:rPr dirty="0" sz="1100" spc="15">
                <a:latin typeface="Arial Black"/>
                <a:cs typeface="Arial Black"/>
              </a:rPr>
              <a:t>reports</a:t>
            </a:r>
            <a:r>
              <a:rPr dirty="0" sz="1100" spc="-15">
                <a:latin typeface="Arial Black"/>
                <a:cs typeface="Arial Black"/>
              </a:rPr>
              <a:t> </a:t>
            </a:r>
            <a:r>
              <a:rPr dirty="0" sz="1100" spc="10">
                <a:latin typeface="Arial Black"/>
                <a:cs typeface="Arial Black"/>
              </a:rPr>
              <a:t>generated</a:t>
            </a:r>
            <a:r>
              <a:rPr dirty="0" sz="1100" spc="-30">
                <a:latin typeface="Arial Black"/>
                <a:cs typeface="Arial Black"/>
              </a:rPr>
              <a:t> </a:t>
            </a:r>
            <a:r>
              <a:rPr dirty="0" sz="1100" spc="15">
                <a:latin typeface="Arial Black"/>
                <a:cs typeface="Arial Black"/>
              </a:rPr>
              <a:t>by</a:t>
            </a:r>
            <a:r>
              <a:rPr dirty="0" sz="1100" spc="5">
                <a:latin typeface="Arial Black"/>
                <a:cs typeface="Arial Black"/>
              </a:rPr>
              <a:t> </a:t>
            </a:r>
            <a:r>
              <a:rPr dirty="0" sz="1100" spc="15">
                <a:latin typeface="Arial Black"/>
                <a:cs typeface="Arial Black"/>
              </a:rPr>
              <a:t>module</a:t>
            </a:r>
            <a:r>
              <a:rPr dirty="0" sz="1100" spc="-15">
                <a:latin typeface="Arial Black"/>
                <a:cs typeface="Arial Black"/>
              </a:rPr>
              <a:t> </a:t>
            </a:r>
            <a:r>
              <a:rPr dirty="0" sz="1100" spc="15">
                <a:latin typeface="Arial Black"/>
                <a:cs typeface="Arial Black"/>
              </a:rPr>
              <a:t>3</a:t>
            </a:r>
            <a:r>
              <a:rPr dirty="0" sz="1100" spc="20">
                <a:latin typeface="Arial Black"/>
                <a:cs typeface="Arial Black"/>
              </a:rPr>
              <a:t> </a:t>
            </a:r>
            <a:r>
              <a:rPr dirty="0" sz="1100" spc="15">
                <a:latin typeface="Arial Black"/>
                <a:cs typeface="Arial Black"/>
              </a:rPr>
              <a:t>and</a:t>
            </a:r>
            <a:r>
              <a:rPr dirty="0" sz="1100" spc="-25">
                <a:latin typeface="Arial Black"/>
                <a:cs typeface="Arial Black"/>
              </a:rPr>
              <a:t> </a:t>
            </a:r>
            <a:r>
              <a:rPr dirty="0" sz="1100" spc="10">
                <a:latin typeface="Arial Black"/>
                <a:cs typeface="Arial Black"/>
              </a:rPr>
              <a:t>4.</a:t>
            </a:r>
            <a:r>
              <a:rPr dirty="0" sz="1100">
                <a:latin typeface="Arial Black"/>
                <a:cs typeface="Arial Black"/>
              </a:rPr>
              <a:t> </a:t>
            </a:r>
            <a:r>
              <a:rPr dirty="0" sz="1100" spc="10">
                <a:latin typeface="Arial Black"/>
                <a:cs typeface="Arial Black"/>
              </a:rPr>
              <a:t>It</a:t>
            </a:r>
            <a:r>
              <a:rPr dirty="0" sz="1100" spc="-5">
                <a:latin typeface="Arial Black"/>
                <a:cs typeface="Arial Black"/>
              </a:rPr>
              <a:t> </a:t>
            </a:r>
            <a:r>
              <a:rPr dirty="0" sz="1100" spc="15">
                <a:latin typeface="Arial Black"/>
                <a:cs typeface="Arial Black"/>
              </a:rPr>
              <a:t>enables</a:t>
            </a:r>
            <a:r>
              <a:rPr dirty="0" sz="1100" spc="-45">
                <a:latin typeface="Arial Black"/>
                <a:cs typeface="Arial Black"/>
              </a:rPr>
              <a:t> </a:t>
            </a:r>
            <a:r>
              <a:rPr dirty="0" sz="1100" spc="10">
                <a:latin typeface="Arial Black"/>
                <a:cs typeface="Arial Black"/>
              </a:rPr>
              <a:t>users  </a:t>
            </a:r>
            <a:r>
              <a:rPr dirty="0" sz="1100" spc="15">
                <a:latin typeface="Arial Black"/>
                <a:cs typeface="Arial Black"/>
              </a:rPr>
              <a:t>to</a:t>
            </a:r>
            <a:r>
              <a:rPr dirty="0" sz="1100" spc="-10">
                <a:latin typeface="Arial Black"/>
                <a:cs typeface="Arial Black"/>
              </a:rPr>
              <a:t> </a:t>
            </a:r>
            <a:r>
              <a:rPr dirty="0" sz="1100" spc="15">
                <a:latin typeface="Arial Black"/>
                <a:cs typeface="Arial Black"/>
              </a:rPr>
              <a:t>monitor</a:t>
            </a:r>
            <a:r>
              <a:rPr dirty="0" sz="1100" spc="-10">
                <a:latin typeface="Arial Black"/>
                <a:cs typeface="Arial Black"/>
              </a:rPr>
              <a:t> </a:t>
            </a:r>
            <a:r>
              <a:rPr dirty="0" sz="1100" spc="10">
                <a:latin typeface="Arial Black"/>
                <a:cs typeface="Arial Black"/>
              </a:rPr>
              <a:t>progress</a:t>
            </a:r>
            <a:r>
              <a:rPr dirty="0" sz="1100" spc="-45">
                <a:latin typeface="Arial Black"/>
                <a:cs typeface="Arial Black"/>
              </a:rPr>
              <a:t> </a:t>
            </a:r>
            <a:r>
              <a:rPr dirty="0" sz="1100" spc="20">
                <a:latin typeface="Arial Black"/>
                <a:cs typeface="Arial Black"/>
              </a:rPr>
              <a:t>and</a:t>
            </a:r>
            <a:r>
              <a:rPr dirty="0" sz="1100" spc="-25">
                <a:latin typeface="Arial Black"/>
                <a:cs typeface="Arial Black"/>
              </a:rPr>
              <a:t> </a:t>
            </a:r>
            <a:r>
              <a:rPr dirty="0" sz="1100" spc="20">
                <a:latin typeface="Arial Black"/>
                <a:cs typeface="Arial Black"/>
              </a:rPr>
              <a:t>make</a:t>
            </a:r>
            <a:r>
              <a:rPr dirty="0" sz="1100" spc="-5">
                <a:latin typeface="Arial Black"/>
                <a:cs typeface="Arial Black"/>
              </a:rPr>
              <a:t> </a:t>
            </a:r>
            <a:r>
              <a:rPr dirty="0" sz="1100" spc="10">
                <a:latin typeface="Arial Black"/>
                <a:cs typeface="Arial Black"/>
              </a:rPr>
              <a:t>informed</a:t>
            </a:r>
            <a:r>
              <a:rPr dirty="0" sz="1100" spc="-175">
                <a:latin typeface="Arial Black"/>
                <a:cs typeface="Arial Black"/>
              </a:rPr>
              <a:t> </a:t>
            </a:r>
            <a:r>
              <a:rPr dirty="0" sz="1100" spc="10">
                <a:latin typeface="Arial Black"/>
                <a:cs typeface="Arial Black"/>
              </a:rPr>
              <a:t>decisions.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0795" y="4851281"/>
            <a:ext cx="5741035" cy="99186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5">
                <a:latin typeface="Arial Black"/>
                <a:cs typeface="Arial Black"/>
              </a:rPr>
              <a:t>Module </a:t>
            </a:r>
            <a:r>
              <a:rPr dirty="0" sz="1100" spc="10">
                <a:latin typeface="Arial Black"/>
                <a:cs typeface="Arial Black"/>
              </a:rPr>
              <a:t>6: Integration </a:t>
            </a:r>
            <a:r>
              <a:rPr dirty="0" sz="1100" spc="15">
                <a:latin typeface="Arial Black"/>
                <a:cs typeface="Arial Black"/>
              </a:rPr>
              <a:t>and</a:t>
            </a:r>
            <a:r>
              <a:rPr dirty="0" sz="1100" spc="-210">
                <a:latin typeface="Arial Black"/>
                <a:cs typeface="Arial Black"/>
              </a:rPr>
              <a:t> </a:t>
            </a:r>
            <a:r>
              <a:rPr dirty="0" sz="1100" spc="5">
                <a:latin typeface="Arial Black"/>
                <a:cs typeface="Arial Black"/>
              </a:rPr>
              <a:t>Scalability</a:t>
            </a:r>
            <a:endParaRPr sz="1100">
              <a:latin typeface="Arial Black"/>
              <a:cs typeface="Arial Black"/>
            </a:endParaRPr>
          </a:p>
          <a:p>
            <a:pPr algn="just" marL="12700" marR="5080">
              <a:lnSpc>
                <a:spcPct val="139500"/>
              </a:lnSpc>
              <a:spcBef>
                <a:spcPts val="730"/>
              </a:spcBef>
            </a:pPr>
            <a:r>
              <a:rPr dirty="0" sz="1100" spc="15">
                <a:latin typeface="Arial Black"/>
                <a:cs typeface="Arial Black"/>
              </a:rPr>
              <a:t>The </a:t>
            </a:r>
            <a:r>
              <a:rPr dirty="0" sz="1100" spc="10">
                <a:latin typeface="Arial Black"/>
                <a:cs typeface="Arial Black"/>
              </a:rPr>
              <a:t>system is </a:t>
            </a:r>
            <a:r>
              <a:rPr dirty="0" sz="1100" spc="5">
                <a:latin typeface="Arial Black"/>
                <a:cs typeface="Arial Black"/>
              </a:rPr>
              <a:t>designed </a:t>
            </a:r>
            <a:r>
              <a:rPr dirty="0" sz="1100" spc="10">
                <a:latin typeface="Arial Black"/>
                <a:cs typeface="Arial Black"/>
              </a:rPr>
              <a:t>to be </a:t>
            </a:r>
            <a:r>
              <a:rPr dirty="0" sz="1100" spc="5">
                <a:latin typeface="Arial Black"/>
                <a:cs typeface="Arial Black"/>
              </a:rPr>
              <a:t>modular </a:t>
            </a:r>
            <a:r>
              <a:rPr dirty="0" sz="1100" spc="10">
                <a:latin typeface="Arial Black"/>
                <a:cs typeface="Arial Black"/>
              </a:rPr>
              <a:t>and easily </a:t>
            </a:r>
            <a:r>
              <a:rPr dirty="0" sz="1100" spc="5">
                <a:latin typeface="Arial Black"/>
                <a:cs typeface="Arial Black"/>
              </a:rPr>
              <a:t>integrated </a:t>
            </a:r>
            <a:r>
              <a:rPr dirty="0" sz="1100">
                <a:latin typeface="Arial Black"/>
                <a:cs typeface="Arial Black"/>
              </a:rPr>
              <a:t>into </a:t>
            </a:r>
            <a:r>
              <a:rPr dirty="0" sz="1100" spc="5">
                <a:latin typeface="Arial Black"/>
                <a:cs typeface="Arial Black"/>
              </a:rPr>
              <a:t>existing  infrastructure. It </a:t>
            </a:r>
            <a:r>
              <a:rPr dirty="0" sz="1100" spc="10">
                <a:latin typeface="Arial Black"/>
                <a:cs typeface="Arial Black"/>
              </a:rPr>
              <a:t>can </a:t>
            </a:r>
            <a:r>
              <a:rPr dirty="0" sz="1100" spc="5">
                <a:latin typeface="Arial Black"/>
                <a:cs typeface="Arial Black"/>
              </a:rPr>
              <a:t>scale </a:t>
            </a:r>
            <a:r>
              <a:rPr dirty="0" sz="1100" spc="15">
                <a:latin typeface="Arial Black"/>
                <a:cs typeface="Arial Black"/>
              </a:rPr>
              <a:t>to </a:t>
            </a:r>
            <a:r>
              <a:rPr dirty="0" sz="1100" spc="10">
                <a:latin typeface="Arial Black"/>
                <a:cs typeface="Arial Black"/>
              </a:rPr>
              <a:t>accommodate diverse energy sources </a:t>
            </a:r>
            <a:r>
              <a:rPr dirty="0" sz="1100" spc="5">
                <a:latin typeface="Arial Black"/>
                <a:cs typeface="Arial Black"/>
              </a:rPr>
              <a:t>and  </a:t>
            </a:r>
            <a:r>
              <a:rPr dirty="0" sz="1100" spc="10">
                <a:latin typeface="Arial Black"/>
                <a:cs typeface="Arial Black"/>
              </a:rPr>
              <a:t>accommodate </a:t>
            </a:r>
            <a:r>
              <a:rPr dirty="0" sz="1100" spc="5">
                <a:latin typeface="Arial Black"/>
                <a:cs typeface="Arial Black"/>
              </a:rPr>
              <a:t>the </a:t>
            </a:r>
            <a:r>
              <a:rPr dirty="0" sz="1100" spc="10">
                <a:latin typeface="Arial Black"/>
                <a:cs typeface="Arial Black"/>
              </a:rPr>
              <a:t>evolving </a:t>
            </a:r>
            <a:r>
              <a:rPr dirty="0" sz="1100" spc="15">
                <a:latin typeface="Arial Black"/>
                <a:cs typeface="Arial Black"/>
              </a:rPr>
              <a:t>needs </a:t>
            </a:r>
            <a:r>
              <a:rPr dirty="0" sz="1100" spc="10">
                <a:latin typeface="Arial Black"/>
                <a:cs typeface="Arial Black"/>
              </a:rPr>
              <a:t>of different</a:t>
            </a:r>
            <a:r>
              <a:rPr dirty="0" sz="1100" spc="-280">
                <a:latin typeface="Arial Black"/>
                <a:cs typeface="Arial Black"/>
              </a:rPr>
              <a:t> </a:t>
            </a:r>
            <a:r>
              <a:rPr dirty="0" sz="1100" spc="5">
                <a:latin typeface="Arial Black"/>
                <a:cs typeface="Arial Black"/>
              </a:rPr>
              <a:t>industries.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0797" y="6403333"/>
            <a:ext cx="5757545" cy="99186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5">
                <a:latin typeface="Arial Black"/>
                <a:cs typeface="Arial Black"/>
              </a:rPr>
              <a:t>Module </a:t>
            </a:r>
            <a:r>
              <a:rPr dirty="0" sz="1100" spc="10">
                <a:latin typeface="Arial Black"/>
                <a:cs typeface="Arial Black"/>
              </a:rPr>
              <a:t>7: Security </a:t>
            </a:r>
            <a:r>
              <a:rPr dirty="0" sz="1100" spc="15">
                <a:latin typeface="Arial Black"/>
                <a:cs typeface="Arial Black"/>
              </a:rPr>
              <a:t>and</a:t>
            </a:r>
            <a:r>
              <a:rPr dirty="0" sz="1100" spc="-165">
                <a:latin typeface="Arial Black"/>
                <a:cs typeface="Arial Black"/>
              </a:rPr>
              <a:t> </a:t>
            </a:r>
            <a:r>
              <a:rPr dirty="0" sz="1100" spc="15">
                <a:latin typeface="Arial Black"/>
                <a:cs typeface="Arial Black"/>
              </a:rPr>
              <a:t>Compliance</a:t>
            </a:r>
            <a:endParaRPr sz="1100">
              <a:latin typeface="Arial Black"/>
              <a:cs typeface="Arial Black"/>
            </a:endParaRPr>
          </a:p>
          <a:p>
            <a:pPr marL="12700" marR="5080">
              <a:lnSpc>
                <a:spcPct val="139500"/>
              </a:lnSpc>
              <a:spcBef>
                <a:spcPts val="730"/>
              </a:spcBef>
            </a:pPr>
            <a:r>
              <a:rPr dirty="0" sz="1100" spc="10">
                <a:latin typeface="Arial Black"/>
                <a:cs typeface="Arial Black"/>
              </a:rPr>
              <a:t>Ensuring</a:t>
            </a:r>
            <a:r>
              <a:rPr dirty="0" sz="1100" spc="-35">
                <a:latin typeface="Arial Black"/>
                <a:cs typeface="Arial Black"/>
              </a:rPr>
              <a:t> </a:t>
            </a:r>
            <a:r>
              <a:rPr dirty="0" sz="1100" spc="15">
                <a:latin typeface="Arial Black"/>
                <a:cs typeface="Arial Black"/>
              </a:rPr>
              <a:t>the</a:t>
            </a:r>
            <a:r>
              <a:rPr dirty="0" sz="1100">
                <a:latin typeface="Arial Black"/>
                <a:cs typeface="Arial Black"/>
              </a:rPr>
              <a:t> </a:t>
            </a:r>
            <a:r>
              <a:rPr dirty="0" sz="1100" spc="10">
                <a:latin typeface="Arial Black"/>
                <a:cs typeface="Arial Black"/>
              </a:rPr>
              <a:t>security of</a:t>
            </a:r>
            <a:r>
              <a:rPr dirty="0" sz="1100" spc="-10">
                <a:latin typeface="Arial Black"/>
                <a:cs typeface="Arial Black"/>
              </a:rPr>
              <a:t> </a:t>
            </a:r>
            <a:r>
              <a:rPr dirty="0" sz="1100" spc="15">
                <a:latin typeface="Arial Black"/>
                <a:cs typeface="Arial Black"/>
              </a:rPr>
              <a:t>energy</a:t>
            </a:r>
            <a:r>
              <a:rPr dirty="0" sz="1100" spc="-15">
                <a:latin typeface="Arial Black"/>
                <a:cs typeface="Arial Black"/>
              </a:rPr>
              <a:t> </a:t>
            </a:r>
            <a:r>
              <a:rPr dirty="0" sz="1100" spc="10">
                <a:latin typeface="Arial Black"/>
                <a:cs typeface="Arial Black"/>
              </a:rPr>
              <a:t>consumption</a:t>
            </a:r>
            <a:r>
              <a:rPr dirty="0" sz="1100" spc="-30">
                <a:latin typeface="Arial Black"/>
                <a:cs typeface="Arial Black"/>
              </a:rPr>
              <a:t> </a:t>
            </a:r>
            <a:r>
              <a:rPr dirty="0" sz="1100" spc="15">
                <a:latin typeface="Arial Black"/>
                <a:cs typeface="Arial Black"/>
              </a:rPr>
              <a:t>data</a:t>
            </a:r>
            <a:r>
              <a:rPr dirty="0" sz="1100" spc="-25">
                <a:latin typeface="Arial Black"/>
                <a:cs typeface="Arial Black"/>
              </a:rPr>
              <a:t> </a:t>
            </a:r>
            <a:r>
              <a:rPr dirty="0" sz="1100" spc="10">
                <a:latin typeface="Arial Black"/>
                <a:cs typeface="Arial Black"/>
              </a:rPr>
              <a:t>is</a:t>
            </a:r>
            <a:r>
              <a:rPr dirty="0" sz="1100" spc="20">
                <a:latin typeface="Arial Black"/>
                <a:cs typeface="Arial Black"/>
              </a:rPr>
              <a:t> </a:t>
            </a:r>
            <a:r>
              <a:rPr dirty="0" sz="1100" spc="10">
                <a:latin typeface="Arial Black"/>
                <a:cs typeface="Arial Black"/>
              </a:rPr>
              <a:t>paramount.</a:t>
            </a:r>
            <a:r>
              <a:rPr dirty="0" sz="1100" spc="-40">
                <a:latin typeface="Arial Black"/>
                <a:cs typeface="Arial Black"/>
              </a:rPr>
              <a:t> </a:t>
            </a:r>
            <a:r>
              <a:rPr dirty="0" sz="1100" spc="15">
                <a:latin typeface="Arial Black"/>
                <a:cs typeface="Arial Black"/>
              </a:rPr>
              <a:t>Module</a:t>
            </a:r>
            <a:r>
              <a:rPr dirty="0" sz="1100" spc="-114">
                <a:latin typeface="Arial Black"/>
                <a:cs typeface="Arial Black"/>
              </a:rPr>
              <a:t> </a:t>
            </a:r>
            <a:r>
              <a:rPr dirty="0" sz="1100" spc="15">
                <a:latin typeface="Arial Black"/>
                <a:cs typeface="Arial Black"/>
              </a:rPr>
              <a:t>7  </a:t>
            </a:r>
            <a:r>
              <a:rPr dirty="0" sz="1100" spc="10">
                <a:latin typeface="Arial Black"/>
                <a:cs typeface="Arial Black"/>
              </a:rPr>
              <a:t>addresses </a:t>
            </a:r>
            <a:r>
              <a:rPr dirty="0" sz="1100" spc="15">
                <a:latin typeface="Arial Black"/>
                <a:cs typeface="Arial Black"/>
              </a:rPr>
              <a:t>data </a:t>
            </a:r>
            <a:r>
              <a:rPr dirty="0" sz="1100" spc="10">
                <a:latin typeface="Arial Black"/>
                <a:cs typeface="Arial Black"/>
              </a:rPr>
              <a:t>protection, access control, </a:t>
            </a:r>
            <a:r>
              <a:rPr dirty="0" sz="1100" spc="15">
                <a:latin typeface="Arial Black"/>
                <a:cs typeface="Arial Black"/>
              </a:rPr>
              <a:t>and </a:t>
            </a:r>
            <a:r>
              <a:rPr dirty="0" sz="1100" spc="10">
                <a:latin typeface="Arial Black"/>
                <a:cs typeface="Arial Black"/>
              </a:rPr>
              <a:t>compliance </a:t>
            </a:r>
            <a:r>
              <a:rPr dirty="0" sz="1100" spc="5">
                <a:latin typeface="Arial Black"/>
                <a:cs typeface="Arial Black"/>
              </a:rPr>
              <a:t>with </a:t>
            </a:r>
            <a:r>
              <a:rPr dirty="0" sz="1100" spc="10">
                <a:latin typeface="Arial Black"/>
                <a:cs typeface="Arial Black"/>
              </a:rPr>
              <a:t>relevant  </a:t>
            </a:r>
            <a:r>
              <a:rPr dirty="0" sz="1100" spc="15">
                <a:latin typeface="Arial Black"/>
                <a:cs typeface="Arial Black"/>
              </a:rPr>
              <a:t>regulations to </a:t>
            </a:r>
            <a:r>
              <a:rPr dirty="0" sz="1100" spc="10">
                <a:latin typeface="Arial Black"/>
                <a:cs typeface="Arial Black"/>
              </a:rPr>
              <a:t>safeguard sensitive</a:t>
            </a:r>
            <a:r>
              <a:rPr dirty="0" sz="1100" spc="-265">
                <a:latin typeface="Arial Black"/>
                <a:cs typeface="Arial Black"/>
              </a:rPr>
              <a:t> </a:t>
            </a:r>
            <a:r>
              <a:rPr dirty="0" sz="1100" spc="10">
                <a:latin typeface="Arial Black"/>
                <a:cs typeface="Arial Black"/>
              </a:rPr>
              <a:t>information.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50791" y="7845614"/>
            <a:ext cx="5832475" cy="1191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9100"/>
              </a:lnSpc>
              <a:spcBef>
                <a:spcPts val="95"/>
              </a:spcBef>
            </a:pPr>
            <a:r>
              <a:rPr dirty="0" sz="1100" spc="10">
                <a:latin typeface="Arial Black"/>
                <a:cs typeface="Arial Black"/>
              </a:rPr>
              <a:t>In conclusion, </a:t>
            </a:r>
            <a:r>
              <a:rPr dirty="0" sz="1100" spc="15">
                <a:latin typeface="Arial Black"/>
                <a:cs typeface="Arial Black"/>
              </a:rPr>
              <a:t>the </a:t>
            </a:r>
            <a:r>
              <a:rPr dirty="0" sz="1100" spc="10">
                <a:latin typeface="Arial Black"/>
                <a:cs typeface="Arial Black"/>
              </a:rPr>
              <a:t>proposed </a:t>
            </a:r>
            <a:r>
              <a:rPr dirty="0" sz="1100" spc="15">
                <a:latin typeface="Arial Black"/>
                <a:cs typeface="Arial Black"/>
              </a:rPr>
              <a:t>modular </a:t>
            </a:r>
            <a:r>
              <a:rPr dirty="0" sz="1100" spc="10">
                <a:latin typeface="Arial Black"/>
                <a:cs typeface="Arial Black"/>
              </a:rPr>
              <a:t>system provides </a:t>
            </a:r>
            <a:r>
              <a:rPr dirty="0" sz="1100" spc="15">
                <a:latin typeface="Arial Black"/>
                <a:cs typeface="Arial Black"/>
              </a:rPr>
              <a:t>a </a:t>
            </a:r>
            <a:r>
              <a:rPr dirty="0" sz="1100" spc="10">
                <a:latin typeface="Arial Black"/>
                <a:cs typeface="Arial Black"/>
              </a:rPr>
              <a:t>comprehensive  solution for </a:t>
            </a:r>
            <a:r>
              <a:rPr dirty="0" sz="1100" spc="15">
                <a:latin typeface="Arial Black"/>
                <a:cs typeface="Arial Black"/>
              </a:rPr>
              <a:t>measuring and </a:t>
            </a:r>
            <a:r>
              <a:rPr dirty="0" sz="1100" spc="10">
                <a:latin typeface="Arial Black"/>
                <a:cs typeface="Arial Black"/>
              </a:rPr>
              <a:t>managing </a:t>
            </a:r>
            <a:r>
              <a:rPr dirty="0" sz="1100" spc="15">
                <a:latin typeface="Arial Black"/>
                <a:cs typeface="Arial Black"/>
              </a:rPr>
              <a:t>energy </a:t>
            </a:r>
            <a:r>
              <a:rPr dirty="0" sz="1100" spc="10">
                <a:latin typeface="Arial Black"/>
                <a:cs typeface="Arial Black"/>
              </a:rPr>
              <a:t>consumption. Its adaptable  design allows </a:t>
            </a:r>
            <a:r>
              <a:rPr dirty="0" sz="1100" spc="5">
                <a:latin typeface="Arial Black"/>
                <a:cs typeface="Arial Black"/>
              </a:rPr>
              <a:t>it </a:t>
            </a:r>
            <a:r>
              <a:rPr dirty="0" sz="1100" spc="15">
                <a:latin typeface="Arial Black"/>
                <a:cs typeface="Arial Black"/>
              </a:rPr>
              <a:t>to be </a:t>
            </a:r>
            <a:r>
              <a:rPr dirty="0" sz="1100" spc="10">
                <a:latin typeface="Arial Black"/>
                <a:cs typeface="Arial Black"/>
              </a:rPr>
              <a:t>deployed in </a:t>
            </a:r>
            <a:r>
              <a:rPr dirty="0" sz="1100" spc="15">
                <a:latin typeface="Arial Black"/>
                <a:cs typeface="Arial Black"/>
              </a:rPr>
              <a:t>various domains, </a:t>
            </a:r>
            <a:r>
              <a:rPr dirty="0" sz="1100" spc="10">
                <a:latin typeface="Arial Black"/>
                <a:cs typeface="Arial Black"/>
              </a:rPr>
              <a:t>including </a:t>
            </a:r>
            <a:r>
              <a:rPr dirty="0" sz="1100" spc="5">
                <a:latin typeface="Arial Black"/>
                <a:cs typeface="Arial Black"/>
              </a:rPr>
              <a:t>residential,  </a:t>
            </a:r>
            <a:r>
              <a:rPr dirty="0" sz="1100" spc="10">
                <a:latin typeface="Arial Black"/>
                <a:cs typeface="Arial Black"/>
              </a:rPr>
              <a:t>commercial, </a:t>
            </a:r>
            <a:r>
              <a:rPr dirty="0" sz="1100" spc="15">
                <a:latin typeface="Arial Black"/>
                <a:cs typeface="Arial Black"/>
              </a:rPr>
              <a:t>and </a:t>
            </a:r>
            <a:r>
              <a:rPr dirty="0" sz="1100" spc="5">
                <a:latin typeface="Arial Black"/>
                <a:cs typeface="Arial Black"/>
              </a:rPr>
              <a:t>industrial </a:t>
            </a:r>
            <a:r>
              <a:rPr dirty="0" sz="1100" spc="10">
                <a:latin typeface="Arial Black"/>
                <a:cs typeface="Arial Black"/>
              </a:rPr>
              <a:t>settings, contributing </a:t>
            </a:r>
            <a:r>
              <a:rPr dirty="0" sz="1100" spc="15">
                <a:latin typeface="Arial Black"/>
                <a:cs typeface="Arial Black"/>
              </a:rPr>
              <a:t>to </a:t>
            </a:r>
            <a:r>
              <a:rPr dirty="0" sz="1100" spc="5">
                <a:latin typeface="Arial Black"/>
                <a:cs typeface="Arial Black"/>
              </a:rPr>
              <a:t>sustainability </a:t>
            </a:r>
            <a:r>
              <a:rPr dirty="0" sz="1100" spc="15">
                <a:latin typeface="Arial Black"/>
                <a:cs typeface="Arial Black"/>
              </a:rPr>
              <a:t>and</a:t>
            </a:r>
            <a:r>
              <a:rPr dirty="0" sz="1100" spc="-235">
                <a:latin typeface="Arial Black"/>
                <a:cs typeface="Arial Black"/>
              </a:rPr>
              <a:t> </a:t>
            </a:r>
            <a:r>
              <a:rPr dirty="0" sz="1100" spc="10">
                <a:latin typeface="Arial Black"/>
                <a:cs typeface="Arial Black"/>
              </a:rPr>
              <a:t>cost  savings.</a:t>
            </a:r>
            <a:endParaRPr sz="11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17860010" cy="7893050"/>
            <a:chOff x="0" y="12"/>
            <a:chExt cx="17860010" cy="7893050"/>
          </a:xfrm>
        </p:grpSpPr>
        <p:sp>
          <p:nvSpPr>
            <p:cNvPr id="3" name="object 3"/>
            <p:cNvSpPr/>
            <p:nvPr/>
          </p:nvSpPr>
          <p:spPr>
            <a:xfrm>
              <a:off x="0" y="12"/>
              <a:ext cx="9109075" cy="7893050"/>
            </a:xfrm>
            <a:custGeom>
              <a:avLst/>
              <a:gdLst/>
              <a:ahLst/>
              <a:cxnLst/>
              <a:rect l="l" t="t" r="r" b="b"/>
              <a:pathLst>
                <a:path w="9109075" h="7893050">
                  <a:moveTo>
                    <a:pt x="9108814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9108814" y="7892771"/>
                  </a:lnTo>
                  <a:lnTo>
                    <a:pt x="9108814" y="0"/>
                  </a:lnTo>
                  <a:close/>
                </a:path>
              </a:pathLst>
            </a:custGeom>
            <a:solidFill>
              <a:srgbClr val="48C1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08960" y="12"/>
              <a:ext cx="8750935" cy="7893050"/>
            </a:xfrm>
            <a:custGeom>
              <a:avLst/>
              <a:gdLst/>
              <a:ahLst/>
              <a:cxnLst/>
              <a:rect l="l" t="t" r="r" b="b"/>
              <a:pathLst>
                <a:path w="8750935" h="7893050">
                  <a:moveTo>
                    <a:pt x="8750808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8750808" y="7892771"/>
                  </a:lnTo>
                  <a:lnTo>
                    <a:pt x="8750808" y="0"/>
                  </a:lnTo>
                  <a:close/>
                </a:path>
              </a:pathLst>
            </a:custGeom>
            <a:solidFill>
              <a:srgbClr val="040D1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17859787" y="12"/>
            <a:ext cx="440055" cy="7893050"/>
            <a:chOff x="17859787" y="12"/>
            <a:chExt cx="440055" cy="7893050"/>
          </a:xfrm>
        </p:grpSpPr>
        <p:sp>
          <p:nvSpPr>
            <p:cNvPr id="6" name="object 6"/>
            <p:cNvSpPr/>
            <p:nvPr/>
          </p:nvSpPr>
          <p:spPr>
            <a:xfrm>
              <a:off x="17992375" y="12"/>
              <a:ext cx="307340" cy="7893050"/>
            </a:xfrm>
            <a:custGeom>
              <a:avLst/>
              <a:gdLst/>
              <a:ahLst/>
              <a:cxnLst/>
              <a:rect l="l" t="t" r="r" b="b"/>
              <a:pathLst>
                <a:path w="307340" h="7893050">
                  <a:moveTo>
                    <a:pt x="307288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307288" y="7892771"/>
                  </a:lnTo>
                  <a:lnTo>
                    <a:pt x="307288" y="0"/>
                  </a:lnTo>
                  <a:close/>
                </a:path>
              </a:pathLst>
            </a:custGeom>
            <a:solidFill>
              <a:srgbClr val="040D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859787" y="12"/>
              <a:ext cx="132715" cy="7893050"/>
            </a:xfrm>
            <a:custGeom>
              <a:avLst/>
              <a:gdLst/>
              <a:ahLst/>
              <a:cxnLst/>
              <a:rect l="l" t="t" r="r" b="b"/>
              <a:pathLst>
                <a:path w="132715" h="7893050">
                  <a:moveTo>
                    <a:pt x="132445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132445" y="7892771"/>
                  </a:lnTo>
                  <a:lnTo>
                    <a:pt x="132445" y="0"/>
                  </a:lnTo>
                  <a:close/>
                </a:path>
              </a:pathLst>
            </a:custGeom>
            <a:solidFill>
              <a:srgbClr val="F5A5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9427464" y="7376184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427464" y="751334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427464" y="765050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427464" y="778766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605772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605772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605772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605772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784080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784080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784080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784080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962388" y="7376184"/>
            <a:ext cx="33655" cy="21590"/>
          </a:xfrm>
          <a:custGeom>
            <a:avLst/>
            <a:gdLst/>
            <a:ahLst/>
            <a:cxnLst/>
            <a:rect l="l" t="t" r="r" b="b"/>
            <a:pathLst>
              <a:path w="33654" h="21590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962388" y="7513344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962388" y="7650504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962388" y="7787664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140696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140696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0140696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0140696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0319004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319004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319004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319004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498866" y="7376184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25" y="0"/>
                </a:moveTo>
                <a:lnTo>
                  <a:pt x="0" y="0"/>
                </a:lnTo>
                <a:lnTo>
                  <a:pt x="0" y="21324"/>
                </a:lnTo>
                <a:lnTo>
                  <a:pt x="31325" y="21324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498866" y="751334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498866" y="765050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0498866" y="778766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675620" y="7376184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0675620" y="7513344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675620" y="7650504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0675620" y="7787664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0853928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0853928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0853928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0853928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1033790" y="7376184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25" y="0"/>
                </a:moveTo>
                <a:lnTo>
                  <a:pt x="0" y="0"/>
                </a:lnTo>
                <a:lnTo>
                  <a:pt x="0" y="21324"/>
                </a:lnTo>
                <a:lnTo>
                  <a:pt x="31325" y="21324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1033790" y="751334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1033790" y="765050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1033790" y="778766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1212098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1212098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212098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1212098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5642367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5642367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5642367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5642367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5820674" y="100585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5" h="22860">
                <a:moveTo>
                  <a:pt x="33182" y="0"/>
                </a:moveTo>
                <a:lnTo>
                  <a:pt x="0" y="0"/>
                </a:lnTo>
                <a:lnTo>
                  <a:pt x="0" y="22431"/>
                </a:lnTo>
                <a:lnTo>
                  <a:pt x="33182" y="22431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5820674" y="239310"/>
            <a:ext cx="33655" cy="21590"/>
          </a:xfrm>
          <a:custGeom>
            <a:avLst/>
            <a:gdLst/>
            <a:ahLst/>
            <a:cxnLst/>
            <a:rect l="l" t="t" r="r" b="b"/>
            <a:pathLst>
              <a:path w="33655" h="21589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5820674" y="374905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5" h="22860">
                <a:moveTo>
                  <a:pt x="33182" y="0"/>
                </a:moveTo>
                <a:lnTo>
                  <a:pt x="0" y="0"/>
                </a:lnTo>
                <a:lnTo>
                  <a:pt x="0" y="22431"/>
                </a:lnTo>
                <a:lnTo>
                  <a:pt x="33182" y="22431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5820674" y="513630"/>
            <a:ext cx="33655" cy="21590"/>
          </a:xfrm>
          <a:custGeom>
            <a:avLst/>
            <a:gdLst/>
            <a:ahLst/>
            <a:cxnLst/>
            <a:rect l="l" t="t" r="r" b="b"/>
            <a:pathLst>
              <a:path w="33655" h="21590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5998983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5998983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5998983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5998983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6177291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6177291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6177291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6177291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6357062" y="10058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6357062" y="23931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6357062" y="37490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6357062" y="51363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6533907" y="100585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6533907" y="239310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89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6533907" y="374905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6533907" y="513630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6712215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6712215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6712215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6712215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6891985" y="10058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6891985" y="23931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6891985" y="37490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6891985" y="51363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7070294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61" y="0"/>
                </a:moveTo>
                <a:lnTo>
                  <a:pt x="0" y="0"/>
                </a:lnTo>
                <a:lnTo>
                  <a:pt x="0" y="22431"/>
                </a:lnTo>
                <a:lnTo>
                  <a:pt x="32861" y="22431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7070294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61" y="0"/>
                </a:moveTo>
                <a:lnTo>
                  <a:pt x="0" y="0"/>
                </a:lnTo>
                <a:lnTo>
                  <a:pt x="0" y="21324"/>
                </a:lnTo>
                <a:lnTo>
                  <a:pt x="32861" y="21324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7070294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61" y="0"/>
                </a:moveTo>
                <a:lnTo>
                  <a:pt x="0" y="0"/>
                </a:lnTo>
                <a:lnTo>
                  <a:pt x="0" y="22431"/>
                </a:lnTo>
                <a:lnTo>
                  <a:pt x="32861" y="22431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7070294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61" y="0"/>
                </a:moveTo>
                <a:lnTo>
                  <a:pt x="0" y="0"/>
                </a:lnTo>
                <a:lnTo>
                  <a:pt x="0" y="21324"/>
                </a:lnTo>
                <a:lnTo>
                  <a:pt x="32861" y="21324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7247139" y="100585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7247139" y="239310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89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7247139" y="374905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7247139" y="513630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7426909" y="10058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7426909" y="23931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7426909" y="37490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7426909" y="51363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514340" y="1795272"/>
            <a:ext cx="5350767" cy="42915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9763773" y="888510"/>
            <a:ext cx="5064760" cy="32708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13335">
              <a:lnSpc>
                <a:spcPct val="133800"/>
              </a:lnSpc>
              <a:spcBef>
                <a:spcPts val="90"/>
              </a:spcBef>
              <a:tabLst>
                <a:tab pos="3503929" algn="l"/>
              </a:tabLst>
            </a:pP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1600" spc="40">
                <a:solidFill>
                  <a:srgbClr val="FFFFFF"/>
                </a:solidFill>
                <a:latin typeface="Arial"/>
                <a:cs typeface="Arial"/>
              </a:rPr>
              <a:t>wo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l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d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increasingly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focused </a:t>
            </a: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dirty="0" sz="1600" spc="165">
                <a:solidFill>
                  <a:srgbClr val="FFFFFF"/>
                </a:solidFill>
                <a:latin typeface="Arial"/>
                <a:cs typeface="Arial"/>
              </a:rPr>
              <a:t>conserving  </a:t>
            </a:r>
            <a:r>
              <a:rPr dirty="0" sz="1600" spc="85">
                <a:solidFill>
                  <a:srgbClr val="FFFFFF"/>
                </a:solidFill>
                <a:latin typeface="Arial"/>
                <a:cs typeface="Arial"/>
              </a:rPr>
              <a:t>energy,</a:t>
            </a:r>
            <a:r>
              <a:rPr dirty="0" sz="1600" spc="5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precise</a:t>
            </a:r>
            <a:r>
              <a:rPr dirty="0" sz="1600" spc="5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600" spc="5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1600" spc="150">
                <a:solidFill>
                  <a:srgbClr val="FFFFFF"/>
                </a:solidFill>
                <a:latin typeface="Arial"/>
                <a:cs typeface="Arial"/>
              </a:rPr>
              <a:t>energ</a:t>
            </a:r>
            <a:r>
              <a:rPr dirty="0" sz="1600" spc="-3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600" spc="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vital.</a:t>
            </a:r>
            <a:r>
              <a:rPr dirty="0" sz="1600" spc="3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dirty="0" sz="1600" spc="4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3987165" algn="l"/>
              </a:tabLst>
            </a:pPr>
            <a:r>
              <a:rPr dirty="0" sz="1600" spc="50">
                <a:solidFill>
                  <a:srgbClr val="FFFFFF"/>
                </a:solidFill>
                <a:latin typeface="Arial"/>
                <a:cs typeface="Arial"/>
              </a:rPr>
              <a:t>ef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c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ient  strategies </a:t>
            </a: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dirty="0" sz="1600" spc="165">
                <a:solidFill>
                  <a:srgbClr val="FFFFFF"/>
                </a:solidFill>
                <a:latin typeface="Arial"/>
                <a:cs typeface="Arial"/>
              </a:rPr>
              <a:t>meas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ure</a:t>
            </a:r>
            <a:r>
              <a:rPr dirty="0" sz="1600" spc="45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1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600" spc="175">
                <a:solidFill>
                  <a:srgbClr val="FFFFFF"/>
                </a:solidFill>
                <a:latin typeface="Arial"/>
                <a:cs typeface="Arial"/>
              </a:rPr>
              <a:t>energy </a:t>
            </a:r>
            <a:r>
              <a:rPr dirty="0" sz="1600" spc="105">
                <a:solidFill>
                  <a:srgbClr val="FFFFFF"/>
                </a:solidFill>
                <a:latin typeface="Arial"/>
                <a:cs typeface="Arial"/>
              </a:rPr>
              <a:t>usage,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businesses </a:t>
            </a:r>
            <a:r>
              <a:rPr dirty="0" sz="1600" spc="95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unc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ov er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valuable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insights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unleash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p o 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w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3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85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precision.</a:t>
            </a:r>
            <a:r>
              <a:rPr dirty="0" sz="1600" spc="3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6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600" spc="25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9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dirty="0" sz="1600" spc="3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3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70">
                <a:solidFill>
                  <a:srgbClr val="FFFFFF"/>
                </a:solidFill>
                <a:latin typeface="Arial"/>
                <a:cs typeface="Arial"/>
              </a:rPr>
              <a:t>understanding,</a:t>
            </a:r>
            <a:endParaRPr sz="1600">
              <a:latin typeface="Arial"/>
              <a:cs typeface="Arial"/>
            </a:endParaRPr>
          </a:p>
          <a:p>
            <a:pPr marL="12700" marR="255270">
              <a:lnSpc>
                <a:spcPct val="135000"/>
              </a:lnSpc>
              <a:tabLst>
                <a:tab pos="1598930" algn="l"/>
                <a:tab pos="2085339" algn="l"/>
              </a:tabLst>
            </a:pP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organizations</a:t>
            </a:r>
            <a:r>
              <a:rPr dirty="0" sz="1600" spc="14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600" spc="95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1600" spc="180">
                <a:solidFill>
                  <a:srgbClr val="FFFFFF"/>
                </a:solidFill>
                <a:latin typeface="Arial"/>
                <a:cs typeface="Arial"/>
              </a:rPr>
              <a:t>optimiz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en </a:t>
            </a:r>
            <a:r>
              <a:rPr dirty="0" sz="1600" spc="160">
                <a:solidFill>
                  <a:srgbClr val="FFFFFF"/>
                </a:solidFill>
                <a:latin typeface="Arial"/>
                <a:cs typeface="Arial"/>
              </a:rPr>
              <a:t>ergy </a:t>
            </a:r>
            <a:r>
              <a:rPr dirty="0" sz="1600" spc="105">
                <a:solidFill>
                  <a:srgbClr val="FFFFFF"/>
                </a:solidFill>
                <a:latin typeface="Arial"/>
                <a:cs typeface="Arial"/>
              </a:rPr>
              <a:t>usage,  </a:t>
            </a:r>
            <a:r>
              <a:rPr dirty="0" sz="1600" spc="170">
                <a:solidFill>
                  <a:srgbClr val="FFFFFF"/>
                </a:solidFill>
                <a:latin typeface="Arial"/>
                <a:cs typeface="Arial"/>
              </a:rPr>
              <a:t>reduc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costs,</a:t>
            </a:r>
            <a:r>
              <a:rPr dirty="0" sz="1600" spc="3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1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16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decisions  </a:t>
            </a: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sustainable</a:t>
            </a:r>
            <a:r>
              <a:rPr dirty="0" sz="1600" spc="2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future.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393755" y="824972"/>
            <a:ext cx="908050" cy="6477000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5240">
              <a:lnSpc>
                <a:spcPct val="100000"/>
              </a:lnSpc>
              <a:spcBef>
                <a:spcPts val="15"/>
              </a:spcBef>
            </a:pPr>
            <a:r>
              <a:rPr dirty="0" baseline="3144" sz="3975" spc="-150">
                <a:solidFill>
                  <a:srgbClr val="FFFFFF"/>
                </a:solidFill>
                <a:latin typeface="Arial"/>
                <a:cs typeface="Arial"/>
              </a:rPr>
              <a:t>1.</a:t>
            </a:r>
            <a:r>
              <a:rPr dirty="0" baseline="2096" sz="3975" spc="-150">
                <a:solidFill>
                  <a:srgbClr val="FFFFFF"/>
                </a:solidFill>
                <a:latin typeface="Arial"/>
                <a:cs typeface="Arial"/>
              </a:rPr>
              <a:t>Introdu</a:t>
            </a:r>
            <a:r>
              <a:rPr dirty="0" baseline="1048" sz="3975" spc="-150">
                <a:solidFill>
                  <a:srgbClr val="FFFFFF"/>
                </a:solidFill>
                <a:latin typeface="Arial"/>
                <a:cs typeface="Arial"/>
              </a:rPr>
              <a:t>ction: </a:t>
            </a:r>
            <a:r>
              <a:rPr dirty="0" baseline="1048" sz="3975" spc="-142">
                <a:solidFill>
                  <a:srgbClr val="FFFFFF"/>
                </a:solidFill>
                <a:latin typeface="Arial"/>
                <a:cs typeface="Arial"/>
              </a:rPr>
              <a:t>Importance </a:t>
            </a:r>
            <a:r>
              <a:rPr dirty="0" baseline="1048" sz="3975" spc="-104">
                <a:solidFill>
                  <a:srgbClr val="FFFFFF"/>
                </a:solidFill>
                <a:latin typeface="Arial"/>
                <a:cs typeface="Arial"/>
              </a:rPr>
              <a:t>ofme</a:t>
            </a:r>
            <a:r>
              <a:rPr dirty="0" sz="2650" spc="-70">
                <a:solidFill>
                  <a:srgbClr val="FFFFFF"/>
                </a:solidFill>
                <a:latin typeface="Arial"/>
                <a:cs typeface="Arial"/>
              </a:rPr>
              <a:t>asuring</a:t>
            </a:r>
            <a:r>
              <a:rPr dirty="0" sz="2650" spc="-4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50" spc="-90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endParaRPr sz="2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baseline="2096" sz="3975" spc="-142">
                <a:solidFill>
                  <a:srgbClr val="FFFFFF"/>
                </a:solidFill>
                <a:latin typeface="Arial"/>
                <a:cs typeface="Arial"/>
              </a:rPr>
              <a:t>consumption</a:t>
            </a:r>
            <a:r>
              <a:rPr dirty="0" baseline="2096" sz="3975" spc="-5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048" sz="3975" spc="-157">
                <a:solidFill>
                  <a:srgbClr val="FFFFFF"/>
                </a:solidFill>
                <a:latin typeface="Arial"/>
                <a:cs typeface="Arial"/>
              </a:rPr>
              <a:t>accura</a:t>
            </a:r>
            <a:r>
              <a:rPr dirty="0" sz="2650" spc="-105">
                <a:solidFill>
                  <a:srgbClr val="FFFFFF"/>
                </a:solidFill>
                <a:latin typeface="Arial"/>
                <a:cs typeface="Arial"/>
              </a:rPr>
              <a:t>tely.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17860010" cy="7893050"/>
            <a:chOff x="0" y="12"/>
            <a:chExt cx="17860010" cy="7893050"/>
          </a:xfrm>
        </p:grpSpPr>
        <p:sp>
          <p:nvSpPr>
            <p:cNvPr id="3" name="object 3"/>
            <p:cNvSpPr/>
            <p:nvPr/>
          </p:nvSpPr>
          <p:spPr>
            <a:xfrm>
              <a:off x="0" y="12"/>
              <a:ext cx="9109075" cy="7893050"/>
            </a:xfrm>
            <a:custGeom>
              <a:avLst/>
              <a:gdLst/>
              <a:ahLst/>
              <a:cxnLst/>
              <a:rect l="l" t="t" r="r" b="b"/>
              <a:pathLst>
                <a:path w="9109075" h="7893050">
                  <a:moveTo>
                    <a:pt x="9108814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9108814" y="7892771"/>
                  </a:lnTo>
                  <a:lnTo>
                    <a:pt x="9108814" y="0"/>
                  </a:lnTo>
                  <a:close/>
                </a:path>
              </a:pathLst>
            </a:custGeom>
            <a:solidFill>
              <a:srgbClr val="48C1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08960" y="12"/>
              <a:ext cx="8750935" cy="7893050"/>
            </a:xfrm>
            <a:custGeom>
              <a:avLst/>
              <a:gdLst/>
              <a:ahLst/>
              <a:cxnLst/>
              <a:rect l="l" t="t" r="r" b="b"/>
              <a:pathLst>
                <a:path w="8750935" h="7893050">
                  <a:moveTo>
                    <a:pt x="8750808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8750808" y="7892771"/>
                  </a:lnTo>
                  <a:lnTo>
                    <a:pt x="8750808" y="0"/>
                  </a:lnTo>
                  <a:close/>
                </a:path>
              </a:pathLst>
            </a:custGeom>
            <a:solidFill>
              <a:srgbClr val="040D1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17859787" y="12"/>
            <a:ext cx="440055" cy="7893050"/>
            <a:chOff x="17859787" y="12"/>
            <a:chExt cx="440055" cy="7893050"/>
          </a:xfrm>
        </p:grpSpPr>
        <p:sp>
          <p:nvSpPr>
            <p:cNvPr id="6" name="object 6"/>
            <p:cNvSpPr/>
            <p:nvPr/>
          </p:nvSpPr>
          <p:spPr>
            <a:xfrm>
              <a:off x="17992375" y="12"/>
              <a:ext cx="307340" cy="7893050"/>
            </a:xfrm>
            <a:custGeom>
              <a:avLst/>
              <a:gdLst/>
              <a:ahLst/>
              <a:cxnLst/>
              <a:rect l="l" t="t" r="r" b="b"/>
              <a:pathLst>
                <a:path w="307340" h="7893050">
                  <a:moveTo>
                    <a:pt x="307288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307288" y="7892771"/>
                  </a:lnTo>
                  <a:lnTo>
                    <a:pt x="307288" y="0"/>
                  </a:lnTo>
                  <a:close/>
                </a:path>
              </a:pathLst>
            </a:custGeom>
            <a:solidFill>
              <a:srgbClr val="040D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859787" y="12"/>
              <a:ext cx="132715" cy="7893050"/>
            </a:xfrm>
            <a:custGeom>
              <a:avLst/>
              <a:gdLst/>
              <a:ahLst/>
              <a:cxnLst/>
              <a:rect l="l" t="t" r="r" b="b"/>
              <a:pathLst>
                <a:path w="132715" h="7893050">
                  <a:moveTo>
                    <a:pt x="132445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132445" y="7892771"/>
                  </a:lnTo>
                  <a:lnTo>
                    <a:pt x="132445" y="0"/>
                  </a:lnTo>
                  <a:close/>
                </a:path>
              </a:pathLst>
            </a:custGeom>
            <a:solidFill>
              <a:srgbClr val="F5A5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9427464" y="7376184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427464" y="751334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427464" y="765050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427464" y="778766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605772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605772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605772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605772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784080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784080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784080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784080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962388" y="7376184"/>
            <a:ext cx="33655" cy="21590"/>
          </a:xfrm>
          <a:custGeom>
            <a:avLst/>
            <a:gdLst/>
            <a:ahLst/>
            <a:cxnLst/>
            <a:rect l="l" t="t" r="r" b="b"/>
            <a:pathLst>
              <a:path w="33654" h="21590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962388" y="7513344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962388" y="7650504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962388" y="7787664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140696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140696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0140696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0140696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0319004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319004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319004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319004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498866" y="7376184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25" y="0"/>
                </a:moveTo>
                <a:lnTo>
                  <a:pt x="0" y="0"/>
                </a:lnTo>
                <a:lnTo>
                  <a:pt x="0" y="21324"/>
                </a:lnTo>
                <a:lnTo>
                  <a:pt x="31325" y="21324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498866" y="751334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498866" y="765050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0498866" y="778766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675620" y="7376184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0675620" y="7513344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675620" y="7650504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0675620" y="7787664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0853928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0853928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0853928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0853928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1033790" y="7376184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25" y="0"/>
                </a:moveTo>
                <a:lnTo>
                  <a:pt x="0" y="0"/>
                </a:lnTo>
                <a:lnTo>
                  <a:pt x="0" y="21324"/>
                </a:lnTo>
                <a:lnTo>
                  <a:pt x="31325" y="21324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1033790" y="751334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1033790" y="765050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1033790" y="778766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1212098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1212098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212098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1212098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5642367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5642367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5642367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5642367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5820674" y="100585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5" h="22860">
                <a:moveTo>
                  <a:pt x="33182" y="0"/>
                </a:moveTo>
                <a:lnTo>
                  <a:pt x="0" y="0"/>
                </a:lnTo>
                <a:lnTo>
                  <a:pt x="0" y="22431"/>
                </a:lnTo>
                <a:lnTo>
                  <a:pt x="33182" y="22431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5820674" y="239310"/>
            <a:ext cx="33655" cy="21590"/>
          </a:xfrm>
          <a:custGeom>
            <a:avLst/>
            <a:gdLst/>
            <a:ahLst/>
            <a:cxnLst/>
            <a:rect l="l" t="t" r="r" b="b"/>
            <a:pathLst>
              <a:path w="33655" h="21589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5820674" y="374905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5" h="22860">
                <a:moveTo>
                  <a:pt x="33182" y="0"/>
                </a:moveTo>
                <a:lnTo>
                  <a:pt x="0" y="0"/>
                </a:lnTo>
                <a:lnTo>
                  <a:pt x="0" y="22431"/>
                </a:lnTo>
                <a:lnTo>
                  <a:pt x="33182" y="22431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5820674" y="513630"/>
            <a:ext cx="33655" cy="21590"/>
          </a:xfrm>
          <a:custGeom>
            <a:avLst/>
            <a:gdLst/>
            <a:ahLst/>
            <a:cxnLst/>
            <a:rect l="l" t="t" r="r" b="b"/>
            <a:pathLst>
              <a:path w="33655" h="21590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5998983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5998983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5998983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5998983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6177291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6177291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6177291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6177291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6357062" y="10058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6357062" y="23931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6357062" y="37490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6357062" y="51363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6533907" y="100585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6533907" y="239310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89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6533907" y="374905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6533907" y="513630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6712215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6712215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6712215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6712215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6891985" y="10058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6891985" y="23931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6891985" y="37490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6891985" y="51363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7070294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61" y="0"/>
                </a:moveTo>
                <a:lnTo>
                  <a:pt x="0" y="0"/>
                </a:lnTo>
                <a:lnTo>
                  <a:pt x="0" y="22431"/>
                </a:lnTo>
                <a:lnTo>
                  <a:pt x="32861" y="22431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7070294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61" y="0"/>
                </a:moveTo>
                <a:lnTo>
                  <a:pt x="0" y="0"/>
                </a:lnTo>
                <a:lnTo>
                  <a:pt x="0" y="21324"/>
                </a:lnTo>
                <a:lnTo>
                  <a:pt x="32861" y="21324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7070294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61" y="0"/>
                </a:moveTo>
                <a:lnTo>
                  <a:pt x="0" y="0"/>
                </a:lnTo>
                <a:lnTo>
                  <a:pt x="0" y="22431"/>
                </a:lnTo>
                <a:lnTo>
                  <a:pt x="32861" y="22431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7070294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61" y="0"/>
                </a:moveTo>
                <a:lnTo>
                  <a:pt x="0" y="0"/>
                </a:lnTo>
                <a:lnTo>
                  <a:pt x="0" y="21324"/>
                </a:lnTo>
                <a:lnTo>
                  <a:pt x="32861" y="21324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7247139" y="100585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7247139" y="239310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89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7247139" y="374905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7247139" y="513630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7426909" y="10058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7426909" y="23931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7426909" y="37490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7426909" y="51363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514340" y="2168649"/>
            <a:ext cx="5350767" cy="3543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9763777" y="888510"/>
            <a:ext cx="5037455" cy="32708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168910">
              <a:lnSpc>
                <a:spcPct val="133800"/>
              </a:lnSpc>
              <a:spcBef>
                <a:spcPts val="90"/>
              </a:spcBef>
              <a:tabLst>
                <a:tab pos="4296410" algn="l"/>
              </a:tabLst>
            </a:pPr>
            <a:r>
              <a:rPr dirty="0" sz="1600" spc="-11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effectively</a:t>
            </a:r>
            <a:r>
              <a:rPr dirty="0" sz="1600" spc="3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5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ure</a:t>
            </a:r>
            <a:r>
              <a:rPr dirty="0" sz="1600" spc="25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ene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rgy</a:t>
            </a:r>
            <a:r>
              <a:rPr dirty="0" sz="1600" spc="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ons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85">
                <a:solidFill>
                  <a:srgbClr val="FFFFFF"/>
                </a:solidFill>
                <a:latin typeface="Arial"/>
                <a:cs typeface="Arial"/>
              </a:rPr>
              <a:t>umption, 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 t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crucial </a:t>
            </a: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u </a:t>
            </a:r>
            <a:r>
              <a:rPr dirty="0" sz="1600" spc="150">
                <a:solidFill>
                  <a:srgbClr val="FFFFFF"/>
                </a:solidFill>
                <a:latin typeface="Arial"/>
                <a:cs typeface="Arial"/>
              </a:rPr>
              <a:t>nders </a:t>
            </a:r>
            <a:r>
              <a:rPr dirty="0" sz="1600" spc="140">
                <a:solidFill>
                  <a:srgbClr val="FFFFFF"/>
                </a:solidFill>
                <a:latin typeface="Arial"/>
                <a:cs typeface="Arial"/>
              </a:rPr>
              <a:t>tan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-2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key</a:t>
            </a:r>
            <a:r>
              <a:rPr dirty="0" sz="1600" spc="4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0">
                <a:solidFill>
                  <a:srgbClr val="FFFFFF"/>
                </a:solidFill>
                <a:latin typeface="Arial"/>
                <a:cs typeface="Arial"/>
              </a:rPr>
              <a:t>metrics</a:t>
            </a:r>
            <a:r>
              <a:rPr dirty="0" sz="1600" spc="15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3423285" algn="l"/>
              </a:tabLst>
            </a:pP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their  </a:t>
            </a:r>
            <a:r>
              <a:rPr dirty="0" sz="1600" spc="105">
                <a:solidFill>
                  <a:srgbClr val="FFFFFF"/>
                </a:solidFill>
                <a:latin typeface="Arial"/>
                <a:cs typeface="Arial"/>
              </a:rPr>
              <a:t>signi cance.</a:t>
            </a:r>
            <a:r>
              <a:rPr dirty="0" sz="1600" spc="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20">
                <a:solidFill>
                  <a:srgbClr val="FFFFFF"/>
                </a:solidFill>
                <a:latin typeface="Arial"/>
                <a:cs typeface="Arial"/>
              </a:rPr>
              <a:t>Metrics</a:t>
            </a:r>
            <a:r>
              <a:rPr dirty="0" sz="1600" spc="2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2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dirty="0" sz="1600" spc="12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600" spc="90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1691639" algn="l"/>
              </a:tabLst>
            </a:pP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lowatt-</a:t>
            </a:r>
            <a:r>
              <a:rPr dirty="0" sz="1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20">
                <a:solidFill>
                  <a:srgbClr val="FFFFFF"/>
                </a:solidFill>
                <a:latin typeface="Arial"/>
                <a:cs typeface="Arial"/>
              </a:rPr>
              <a:t>hours</a:t>
            </a:r>
            <a:r>
              <a:rPr dirty="0" sz="1600" spc="12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(k</a:t>
            </a:r>
            <a:r>
              <a:rPr dirty="0" sz="1600" spc="-2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85">
                <a:solidFill>
                  <a:srgbClr val="FFFFFF"/>
                </a:solidFill>
                <a:latin typeface="Arial"/>
                <a:cs typeface="Arial"/>
              </a:rPr>
              <a:t>Wh),</a:t>
            </a:r>
            <a:r>
              <a:rPr dirty="0" sz="1600" spc="4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60">
                <a:solidFill>
                  <a:srgbClr val="FFFFFF"/>
                </a:solidFill>
                <a:latin typeface="Arial"/>
                <a:cs typeface="Arial"/>
              </a:rPr>
              <a:t>peak</a:t>
            </a:r>
            <a:r>
              <a:rPr dirty="0" sz="1600" spc="43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p o 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w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factor </a:t>
            </a:r>
            <a:r>
              <a:rPr dirty="0" sz="1600" spc="95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1600" spc="150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insights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75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endParaRPr sz="1600">
              <a:latin typeface="Arial"/>
              <a:cs typeface="Arial"/>
            </a:endParaRPr>
          </a:p>
          <a:p>
            <a:pPr algn="just" marL="12700" marR="5080">
              <a:lnSpc>
                <a:spcPct val="135000"/>
              </a:lnSpc>
              <a:spcBef>
                <a:spcPts val="10"/>
              </a:spcBef>
            </a:pPr>
            <a:r>
              <a:rPr dirty="0" sz="1600" spc="120">
                <a:solidFill>
                  <a:srgbClr val="FFFFFF"/>
                </a:solidFill>
                <a:latin typeface="Arial"/>
                <a:cs typeface="Arial"/>
              </a:rPr>
              <a:t>usage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patterns, </a:t>
            </a:r>
            <a:r>
              <a:rPr dirty="0" sz="1600" spc="50">
                <a:solidFill>
                  <a:srgbClr val="FFFFFF"/>
                </a:solidFill>
                <a:latin typeface="Arial"/>
                <a:cs typeface="Arial"/>
              </a:rPr>
              <a:t>ef </a:t>
            </a: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ciency </a:t>
            </a: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levels,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600" spc="150">
                <a:solidFill>
                  <a:srgbClr val="FFFFFF"/>
                </a:solidFill>
                <a:latin typeface="Arial"/>
                <a:cs typeface="Arial"/>
              </a:rPr>
              <a:t>potential  </a:t>
            </a:r>
            <a:r>
              <a:rPr dirty="0" sz="1600" spc="80">
                <a:solidFill>
                  <a:srgbClr val="FFFFFF"/>
                </a:solidFill>
                <a:latin typeface="Arial"/>
                <a:cs typeface="Arial"/>
              </a:rPr>
              <a:t>areas </a:t>
            </a: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p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o v e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 n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 . </a:t>
            </a:r>
            <a:r>
              <a:rPr dirty="0" sz="1600" spc="6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analyzing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these  </a:t>
            </a: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metrics,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businesses </a:t>
            </a:r>
            <a:r>
              <a:rPr dirty="0" sz="1600" spc="95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identify </a:t>
            </a:r>
            <a:r>
              <a:rPr dirty="0" sz="1600" spc="170">
                <a:solidFill>
                  <a:srgbClr val="FFFFFF"/>
                </a:solidFill>
                <a:latin typeface="Arial"/>
                <a:cs typeface="Arial"/>
              </a:rPr>
              <a:t>opportunities  </a:t>
            </a: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 n e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g y </a:t>
            </a:r>
            <a:r>
              <a:rPr dirty="0" sz="1600" spc="165">
                <a:solidFill>
                  <a:srgbClr val="FFFFFF"/>
                </a:solidFill>
                <a:latin typeface="Arial"/>
                <a:cs typeface="Arial"/>
              </a:rPr>
              <a:t>optimization, </a:t>
            </a:r>
            <a:r>
              <a:rPr dirty="0" sz="1600" spc="10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dirty="0" sz="1600" spc="150">
                <a:solidFill>
                  <a:srgbClr val="FFFFFF"/>
                </a:solidFill>
                <a:latin typeface="Arial"/>
                <a:cs typeface="Arial"/>
              </a:rPr>
              <a:t>reduction,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 n d 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sustainable</a:t>
            </a:r>
            <a:r>
              <a:rPr dirty="0" sz="1600" spc="4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5">
                <a:solidFill>
                  <a:srgbClr val="FFFFFF"/>
                </a:solidFill>
                <a:latin typeface="Arial"/>
                <a:cs typeface="Arial"/>
              </a:rPr>
              <a:t>practices.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353216" y="1081159"/>
            <a:ext cx="895985" cy="6220460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5240">
              <a:lnSpc>
                <a:spcPct val="100000"/>
              </a:lnSpc>
              <a:spcBef>
                <a:spcPts val="15"/>
              </a:spcBef>
            </a:pPr>
            <a:r>
              <a:rPr dirty="0" baseline="3144" sz="3975" spc="-60">
                <a:solidFill>
                  <a:srgbClr val="FFFFFF"/>
                </a:solidFill>
                <a:latin typeface="Arial"/>
                <a:cs typeface="Arial"/>
              </a:rPr>
              <a:t>2.</a:t>
            </a:r>
            <a:r>
              <a:rPr dirty="0" baseline="3144" sz="3975" spc="-6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2096" sz="3975" spc="-165">
                <a:solidFill>
                  <a:srgbClr val="FFFFFF"/>
                </a:solidFill>
                <a:latin typeface="Arial"/>
                <a:cs typeface="Arial"/>
              </a:rPr>
              <a:t>Understandinge</a:t>
            </a:r>
            <a:r>
              <a:rPr dirty="0" baseline="1048" sz="3975" spc="-165">
                <a:solidFill>
                  <a:srgbClr val="FFFFFF"/>
                </a:solidFill>
                <a:latin typeface="Arial"/>
                <a:cs typeface="Arial"/>
              </a:rPr>
              <a:t>nergy</a:t>
            </a:r>
            <a:r>
              <a:rPr dirty="0" baseline="1048" sz="3975" spc="-56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048" sz="3975" spc="-150">
                <a:solidFill>
                  <a:srgbClr val="FFFFFF"/>
                </a:solidFill>
                <a:latin typeface="Arial"/>
                <a:cs typeface="Arial"/>
              </a:rPr>
              <a:t>consump</a:t>
            </a:r>
            <a:r>
              <a:rPr dirty="0" sz="2650" spc="-100">
                <a:solidFill>
                  <a:srgbClr val="FFFFFF"/>
                </a:solidFill>
                <a:latin typeface="Arial"/>
                <a:cs typeface="Arial"/>
              </a:rPr>
              <a:t>tion</a:t>
            </a:r>
            <a:r>
              <a:rPr dirty="0" sz="2650" spc="-3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50" spc="-50">
                <a:solidFill>
                  <a:srgbClr val="FFFFFF"/>
                </a:solidFill>
                <a:latin typeface="Arial"/>
                <a:cs typeface="Arial"/>
              </a:rPr>
              <a:t>metrics</a:t>
            </a:r>
            <a:endParaRPr sz="2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baseline="2096" sz="3975" spc="-104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baseline="2096" sz="3975" spc="-35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2096" sz="3975" spc="-75">
                <a:solidFill>
                  <a:srgbClr val="FFFFFF"/>
                </a:solidFill>
                <a:latin typeface="Arial"/>
                <a:cs typeface="Arial"/>
              </a:rPr>
              <a:t>theirs</a:t>
            </a:r>
            <a:r>
              <a:rPr dirty="0" baseline="1048" sz="3975" spc="-75">
                <a:solidFill>
                  <a:srgbClr val="FFFFFF"/>
                </a:solidFill>
                <a:latin typeface="Arial"/>
                <a:cs typeface="Arial"/>
              </a:rPr>
              <a:t>ignifica</a:t>
            </a:r>
            <a:r>
              <a:rPr dirty="0" sz="2650" spc="-50">
                <a:solidFill>
                  <a:srgbClr val="FFFFFF"/>
                </a:solidFill>
                <a:latin typeface="Arial"/>
                <a:cs typeface="Arial"/>
              </a:rPr>
              <a:t>nce.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17860010" cy="7893050"/>
            <a:chOff x="0" y="12"/>
            <a:chExt cx="17860010" cy="7893050"/>
          </a:xfrm>
        </p:grpSpPr>
        <p:sp>
          <p:nvSpPr>
            <p:cNvPr id="3" name="object 3"/>
            <p:cNvSpPr/>
            <p:nvPr/>
          </p:nvSpPr>
          <p:spPr>
            <a:xfrm>
              <a:off x="0" y="12"/>
              <a:ext cx="9109075" cy="7893050"/>
            </a:xfrm>
            <a:custGeom>
              <a:avLst/>
              <a:gdLst/>
              <a:ahLst/>
              <a:cxnLst/>
              <a:rect l="l" t="t" r="r" b="b"/>
              <a:pathLst>
                <a:path w="9109075" h="7893050">
                  <a:moveTo>
                    <a:pt x="9108814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9108814" y="7892771"/>
                  </a:lnTo>
                  <a:lnTo>
                    <a:pt x="9108814" y="0"/>
                  </a:lnTo>
                  <a:close/>
                </a:path>
              </a:pathLst>
            </a:custGeom>
            <a:solidFill>
              <a:srgbClr val="48C1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08960" y="12"/>
              <a:ext cx="8750935" cy="7893050"/>
            </a:xfrm>
            <a:custGeom>
              <a:avLst/>
              <a:gdLst/>
              <a:ahLst/>
              <a:cxnLst/>
              <a:rect l="l" t="t" r="r" b="b"/>
              <a:pathLst>
                <a:path w="8750935" h="7893050">
                  <a:moveTo>
                    <a:pt x="8750808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8750808" y="7892771"/>
                  </a:lnTo>
                  <a:lnTo>
                    <a:pt x="8750808" y="0"/>
                  </a:lnTo>
                  <a:close/>
                </a:path>
              </a:pathLst>
            </a:custGeom>
            <a:solidFill>
              <a:srgbClr val="040D1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17859787" y="12"/>
            <a:ext cx="440055" cy="7893050"/>
            <a:chOff x="17859787" y="12"/>
            <a:chExt cx="440055" cy="7893050"/>
          </a:xfrm>
        </p:grpSpPr>
        <p:sp>
          <p:nvSpPr>
            <p:cNvPr id="6" name="object 6"/>
            <p:cNvSpPr/>
            <p:nvPr/>
          </p:nvSpPr>
          <p:spPr>
            <a:xfrm>
              <a:off x="17992375" y="12"/>
              <a:ext cx="307340" cy="7893050"/>
            </a:xfrm>
            <a:custGeom>
              <a:avLst/>
              <a:gdLst/>
              <a:ahLst/>
              <a:cxnLst/>
              <a:rect l="l" t="t" r="r" b="b"/>
              <a:pathLst>
                <a:path w="307340" h="7893050">
                  <a:moveTo>
                    <a:pt x="307288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307288" y="7892771"/>
                  </a:lnTo>
                  <a:lnTo>
                    <a:pt x="307288" y="0"/>
                  </a:lnTo>
                  <a:close/>
                </a:path>
              </a:pathLst>
            </a:custGeom>
            <a:solidFill>
              <a:srgbClr val="040D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859787" y="12"/>
              <a:ext cx="132715" cy="7893050"/>
            </a:xfrm>
            <a:custGeom>
              <a:avLst/>
              <a:gdLst/>
              <a:ahLst/>
              <a:cxnLst/>
              <a:rect l="l" t="t" r="r" b="b"/>
              <a:pathLst>
                <a:path w="132715" h="7893050">
                  <a:moveTo>
                    <a:pt x="132445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132445" y="7892771"/>
                  </a:lnTo>
                  <a:lnTo>
                    <a:pt x="132445" y="0"/>
                  </a:lnTo>
                  <a:close/>
                </a:path>
              </a:pathLst>
            </a:custGeom>
            <a:solidFill>
              <a:srgbClr val="F5A5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9427464" y="7376184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427464" y="751334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427464" y="765050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427464" y="778766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605772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605772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605772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605772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784080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784080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784080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784080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962388" y="7376184"/>
            <a:ext cx="33655" cy="21590"/>
          </a:xfrm>
          <a:custGeom>
            <a:avLst/>
            <a:gdLst/>
            <a:ahLst/>
            <a:cxnLst/>
            <a:rect l="l" t="t" r="r" b="b"/>
            <a:pathLst>
              <a:path w="33654" h="21590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962388" y="7513344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962388" y="7650504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962388" y="7787664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140696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140696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0140696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0140696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0319004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319004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319004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319004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498866" y="7376184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25" y="0"/>
                </a:moveTo>
                <a:lnTo>
                  <a:pt x="0" y="0"/>
                </a:lnTo>
                <a:lnTo>
                  <a:pt x="0" y="21324"/>
                </a:lnTo>
                <a:lnTo>
                  <a:pt x="31325" y="21324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498866" y="751334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498866" y="765050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0498866" y="778766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675620" y="7376184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0675620" y="7513344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675620" y="7650504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0675620" y="7787664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0853928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0853928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0853928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0853928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1033790" y="7376184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25" y="0"/>
                </a:moveTo>
                <a:lnTo>
                  <a:pt x="0" y="0"/>
                </a:lnTo>
                <a:lnTo>
                  <a:pt x="0" y="21324"/>
                </a:lnTo>
                <a:lnTo>
                  <a:pt x="31325" y="21324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1033790" y="751334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1033790" y="765050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1033790" y="778766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1212098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1212098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212098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1212098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5642367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5642367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5642367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5642367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5820674" y="100585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5" h="22860">
                <a:moveTo>
                  <a:pt x="33182" y="0"/>
                </a:moveTo>
                <a:lnTo>
                  <a:pt x="0" y="0"/>
                </a:lnTo>
                <a:lnTo>
                  <a:pt x="0" y="22431"/>
                </a:lnTo>
                <a:lnTo>
                  <a:pt x="33182" y="22431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5820674" y="239310"/>
            <a:ext cx="33655" cy="21590"/>
          </a:xfrm>
          <a:custGeom>
            <a:avLst/>
            <a:gdLst/>
            <a:ahLst/>
            <a:cxnLst/>
            <a:rect l="l" t="t" r="r" b="b"/>
            <a:pathLst>
              <a:path w="33655" h="21589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5820674" y="374905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5" h="22860">
                <a:moveTo>
                  <a:pt x="33182" y="0"/>
                </a:moveTo>
                <a:lnTo>
                  <a:pt x="0" y="0"/>
                </a:lnTo>
                <a:lnTo>
                  <a:pt x="0" y="22431"/>
                </a:lnTo>
                <a:lnTo>
                  <a:pt x="33182" y="22431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5820674" y="513630"/>
            <a:ext cx="33655" cy="21590"/>
          </a:xfrm>
          <a:custGeom>
            <a:avLst/>
            <a:gdLst/>
            <a:ahLst/>
            <a:cxnLst/>
            <a:rect l="l" t="t" r="r" b="b"/>
            <a:pathLst>
              <a:path w="33655" h="21590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5998983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5998983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5998983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5998983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6177291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6177291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6177291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6177291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6357062" y="10058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6357062" y="23931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6357062" y="37490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6357062" y="51363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6533907" y="100585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6533907" y="239310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89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6533907" y="374905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6533907" y="513630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6712215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6712215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6712215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6712215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6891985" y="10058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6891985" y="23931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6891985" y="37490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6891985" y="51363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7070294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61" y="0"/>
                </a:moveTo>
                <a:lnTo>
                  <a:pt x="0" y="0"/>
                </a:lnTo>
                <a:lnTo>
                  <a:pt x="0" y="22431"/>
                </a:lnTo>
                <a:lnTo>
                  <a:pt x="32861" y="22431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7070294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61" y="0"/>
                </a:moveTo>
                <a:lnTo>
                  <a:pt x="0" y="0"/>
                </a:lnTo>
                <a:lnTo>
                  <a:pt x="0" y="21324"/>
                </a:lnTo>
                <a:lnTo>
                  <a:pt x="32861" y="21324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7070294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61" y="0"/>
                </a:moveTo>
                <a:lnTo>
                  <a:pt x="0" y="0"/>
                </a:lnTo>
                <a:lnTo>
                  <a:pt x="0" y="22431"/>
                </a:lnTo>
                <a:lnTo>
                  <a:pt x="32861" y="22431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7070294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61" y="0"/>
                </a:moveTo>
                <a:lnTo>
                  <a:pt x="0" y="0"/>
                </a:lnTo>
                <a:lnTo>
                  <a:pt x="0" y="21324"/>
                </a:lnTo>
                <a:lnTo>
                  <a:pt x="32861" y="21324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7247139" y="100585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7247139" y="239310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89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7247139" y="374905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7247139" y="513630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7426909" y="10058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7426909" y="23931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7426909" y="37490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7426909" y="51363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514340" y="2168649"/>
            <a:ext cx="5350767" cy="3543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9763776" y="888510"/>
            <a:ext cx="5092700" cy="39643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101600">
              <a:lnSpc>
                <a:spcPct val="133800"/>
              </a:lnSpc>
              <a:spcBef>
                <a:spcPts val="90"/>
              </a:spcBef>
            </a:pP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hi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70">
                <a:solidFill>
                  <a:srgbClr val="FFFFFF"/>
                </a:solidFill>
                <a:latin typeface="Arial"/>
                <a:cs typeface="Arial"/>
              </a:rPr>
              <a:t>nergy</a:t>
            </a:r>
            <a:r>
              <a:rPr dirty="0" sz="1600" spc="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ons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ump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1600" spc="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there  </a:t>
            </a: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dirty="0" sz="1600" spc="95">
                <a:solidFill>
                  <a:srgbClr val="FFFFFF"/>
                </a:solidFill>
                <a:latin typeface="Arial"/>
                <a:cs typeface="Arial"/>
              </a:rPr>
              <a:t>several </a:t>
            </a:r>
            <a:r>
              <a:rPr dirty="0" sz="1600" spc="140">
                <a:solidFill>
                  <a:srgbClr val="FFFFFF"/>
                </a:solidFill>
                <a:latin typeface="Arial"/>
                <a:cs typeface="Arial"/>
              </a:rPr>
              <a:t>challenges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need </a:t>
            </a: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16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1600" spc="120">
                <a:solidFill>
                  <a:srgbClr val="FFFFFF"/>
                </a:solidFill>
                <a:latin typeface="Arial"/>
                <a:cs typeface="Arial"/>
              </a:rPr>
              <a:t>addressed. </a:t>
            </a:r>
            <a:r>
              <a:rPr dirty="0" sz="1600" spc="90">
                <a:solidFill>
                  <a:srgbClr val="FFFFFF"/>
                </a:solidFill>
                <a:latin typeface="Arial"/>
                <a:cs typeface="Arial"/>
              </a:rPr>
              <a:t>These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dirty="0" sz="1600" spc="140">
                <a:solidFill>
                  <a:srgbClr val="FFFFFF"/>
                </a:solidFill>
                <a:latin typeface="Arial"/>
                <a:cs typeface="Arial"/>
              </a:rPr>
              <a:t>nclude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1600" spc="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accuracy,</a:t>
            </a:r>
            <a:endParaRPr sz="1600">
              <a:latin typeface="Arial"/>
              <a:cs typeface="Arial"/>
            </a:endParaRPr>
          </a:p>
          <a:p>
            <a:pPr marL="12700" marR="529590">
              <a:lnSpc>
                <a:spcPts val="2590"/>
              </a:lnSpc>
              <a:spcBef>
                <a:spcPts val="200"/>
              </a:spcBef>
            </a:pPr>
            <a:r>
              <a:rPr dirty="0" sz="1600" spc="80">
                <a:solidFill>
                  <a:srgbClr val="FFFFFF"/>
                </a:solidFill>
                <a:latin typeface="Arial"/>
                <a:cs typeface="Arial"/>
              </a:rPr>
              <a:t>access </a:t>
            </a: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real-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dirty="0" sz="1600" spc="90">
                <a:solidFill>
                  <a:srgbClr val="FFFFFF"/>
                </a:solidFill>
                <a:latin typeface="Arial"/>
                <a:cs typeface="Arial"/>
              </a:rPr>
              <a:t>ime </a:t>
            </a:r>
            <a:r>
              <a:rPr dirty="0" sz="1600" spc="150">
                <a:solidFill>
                  <a:srgbClr val="FFFFFF"/>
                </a:solidFill>
                <a:latin typeface="Arial"/>
                <a:cs typeface="Arial"/>
              </a:rPr>
              <a:t>information,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600" spc="120">
                <a:solidFill>
                  <a:srgbClr val="FFFFFF"/>
                </a:solidFill>
                <a:latin typeface="Arial"/>
                <a:cs typeface="Arial"/>
              </a:rPr>
              <a:t>data  </a:t>
            </a:r>
            <a:r>
              <a:rPr dirty="0" sz="1600" spc="150">
                <a:solidFill>
                  <a:srgbClr val="FFFFFF"/>
                </a:solidFill>
                <a:latin typeface="Arial"/>
                <a:cs typeface="Arial"/>
              </a:rPr>
              <a:t>integration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f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dirty="0" sz="1600" spc="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95">
                <a:solidFill>
                  <a:srgbClr val="FFFFFF"/>
                </a:solidFill>
                <a:latin typeface="Arial"/>
                <a:cs typeface="Arial"/>
              </a:rPr>
              <a:t>sources.</a:t>
            </a:r>
            <a:endParaRPr sz="1600">
              <a:latin typeface="Arial"/>
              <a:cs typeface="Arial"/>
            </a:endParaRPr>
          </a:p>
          <a:p>
            <a:pPr marL="12700" marR="512445">
              <a:lnSpc>
                <a:spcPct val="135600"/>
              </a:lnSpc>
              <a:tabLst>
                <a:tab pos="4170045" algn="l"/>
              </a:tabLst>
            </a:pP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Additionally,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en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dirty="0" sz="1600" spc="170">
                <a:solidFill>
                  <a:srgbClr val="FFFFFF"/>
                </a:solidFill>
                <a:latin typeface="Arial"/>
                <a:cs typeface="Arial"/>
              </a:rPr>
              <a:t>uring </a:t>
            </a:r>
            <a:r>
              <a:rPr dirty="0" sz="1600" spc="12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security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 n d  </a:t>
            </a: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privacy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essential </a:t>
            </a: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rust</a:t>
            </a:r>
            <a:r>
              <a:rPr dirty="0" sz="1600" spc="114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33500"/>
              </a:lnSpc>
              <a:spcBef>
                <a:spcPts val="80"/>
              </a:spcBef>
            </a:pPr>
            <a:r>
              <a:rPr dirty="0" sz="1600" spc="165">
                <a:solidFill>
                  <a:srgbClr val="FFFFFF"/>
                </a:solidFill>
                <a:latin typeface="Arial"/>
                <a:cs typeface="Arial"/>
              </a:rPr>
              <a:t>compliance.</a:t>
            </a:r>
            <a:r>
              <a:rPr dirty="0" sz="1600" spc="3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dirty="0" sz="1600" spc="2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rc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dirty="0" sz="1600" spc="3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challenges, 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businesses </a:t>
            </a:r>
            <a:r>
              <a:rPr dirty="0" sz="1600" spc="95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un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l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oc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k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p o 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w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dirty="0" sz="1600" spc="5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precision  </a:t>
            </a: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600" spc="2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70">
                <a:solidFill>
                  <a:srgbClr val="FFFFFF"/>
                </a:solidFill>
                <a:latin typeface="Arial"/>
                <a:cs typeface="Arial"/>
              </a:rPr>
              <a:t>energ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600" spc="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3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4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16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25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d 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decisions </a:t>
            </a: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 n e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g y 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ef </a:t>
            </a: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ciency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nd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600" spc="105">
                <a:solidFill>
                  <a:srgbClr val="FFFFFF"/>
                </a:solidFill>
                <a:latin typeface="Arial"/>
                <a:cs typeface="Arial"/>
              </a:rPr>
              <a:t>sustainability.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379391" y="2044523"/>
            <a:ext cx="879475" cy="5257165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5240">
              <a:lnSpc>
                <a:spcPct val="100000"/>
              </a:lnSpc>
              <a:spcBef>
                <a:spcPts val="15"/>
              </a:spcBef>
            </a:pPr>
            <a:r>
              <a:rPr dirty="0" baseline="3144" sz="3975" spc="-60">
                <a:solidFill>
                  <a:srgbClr val="FFFFFF"/>
                </a:solidFill>
                <a:latin typeface="Arial"/>
                <a:cs typeface="Arial"/>
              </a:rPr>
              <a:t>3.</a:t>
            </a:r>
            <a:r>
              <a:rPr dirty="0" baseline="3144" sz="3975" spc="-6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2096" sz="3975" spc="-127">
                <a:solidFill>
                  <a:srgbClr val="FFFFFF"/>
                </a:solidFill>
                <a:latin typeface="Arial"/>
                <a:cs typeface="Arial"/>
              </a:rPr>
              <a:t>Keychallenges</a:t>
            </a:r>
            <a:r>
              <a:rPr dirty="0" baseline="2096" sz="3975" spc="-41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2096" sz="3975" spc="-22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baseline="2096" sz="3975" spc="-29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2096" sz="3975" spc="-142">
                <a:solidFill>
                  <a:srgbClr val="FFFFFF"/>
                </a:solidFill>
                <a:latin typeface="Arial"/>
                <a:cs typeface="Arial"/>
              </a:rPr>
              <a:t>meas</a:t>
            </a:r>
            <a:r>
              <a:rPr dirty="0" baseline="1048" sz="3975" spc="-142">
                <a:solidFill>
                  <a:srgbClr val="FFFFFF"/>
                </a:solidFill>
                <a:latin typeface="Arial"/>
                <a:cs typeface="Arial"/>
              </a:rPr>
              <a:t>uring</a:t>
            </a:r>
            <a:r>
              <a:rPr dirty="0" baseline="1048" sz="3975" spc="-6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048" sz="3975" spc="-135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z="2650" spc="-90">
                <a:solidFill>
                  <a:srgbClr val="FFFFFF"/>
                </a:solidFill>
                <a:latin typeface="Arial"/>
                <a:cs typeface="Arial"/>
              </a:rPr>
              <a:t>ergy</a:t>
            </a:r>
            <a:endParaRPr sz="2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baseline="2096" sz="3975" spc="-150">
                <a:solidFill>
                  <a:srgbClr val="FFFFFF"/>
                </a:solidFill>
                <a:latin typeface="Arial"/>
                <a:cs typeface="Arial"/>
              </a:rPr>
              <a:t>consumption</a:t>
            </a:r>
            <a:r>
              <a:rPr dirty="0" baseline="2096" sz="3975" spc="-53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048" sz="3975" spc="-209">
                <a:solidFill>
                  <a:srgbClr val="FFFFFF"/>
                </a:solidFill>
                <a:latin typeface="Arial"/>
                <a:cs typeface="Arial"/>
              </a:rPr>
              <a:t>e‰cie</a:t>
            </a:r>
            <a:r>
              <a:rPr dirty="0" sz="2650" spc="-140">
                <a:solidFill>
                  <a:srgbClr val="FFFFFF"/>
                </a:solidFill>
                <a:latin typeface="Arial"/>
                <a:cs typeface="Arial"/>
              </a:rPr>
              <a:t>ntly.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17860010" cy="7893050"/>
            <a:chOff x="0" y="12"/>
            <a:chExt cx="17860010" cy="7893050"/>
          </a:xfrm>
        </p:grpSpPr>
        <p:sp>
          <p:nvSpPr>
            <p:cNvPr id="3" name="object 3"/>
            <p:cNvSpPr/>
            <p:nvPr/>
          </p:nvSpPr>
          <p:spPr>
            <a:xfrm>
              <a:off x="0" y="12"/>
              <a:ext cx="9109075" cy="7893050"/>
            </a:xfrm>
            <a:custGeom>
              <a:avLst/>
              <a:gdLst/>
              <a:ahLst/>
              <a:cxnLst/>
              <a:rect l="l" t="t" r="r" b="b"/>
              <a:pathLst>
                <a:path w="9109075" h="7893050">
                  <a:moveTo>
                    <a:pt x="9108814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9108814" y="7892771"/>
                  </a:lnTo>
                  <a:lnTo>
                    <a:pt x="9108814" y="0"/>
                  </a:lnTo>
                  <a:close/>
                </a:path>
              </a:pathLst>
            </a:custGeom>
            <a:solidFill>
              <a:srgbClr val="48C1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08960" y="12"/>
              <a:ext cx="8750935" cy="7893050"/>
            </a:xfrm>
            <a:custGeom>
              <a:avLst/>
              <a:gdLst/>
              <a:ahLst/>
              <a:cxnLst/>
              <a:rect l="l" t="t" r="r" b="b"/>
              <a:pathLst>
                <a:path w="8750935" h="7893050">
                  <a:moveTo>
                    <a:pt x="8750808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8750808" y="7892771"/>
                  </a:lnTo>
                  <a:lnTo>
                    <a:pt x="8750808" y="0"/>
                  </a:lnTo>
                  <a:close/>
                </a:path>
              </a:pathLst>
            </a:custGeom>
            <a:solidFill>
              <a:srgbClr val="040D1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17859787" y="12"/>
            <a:ext cx="440055" cy="7893050"/>
            <a:chOff x="17859787" y="12"/>
            <a:chExt cx="440055" cy="7893050"/>
          </a:xfrm>
        </p:grpSpPr>
        <p:sp>
          <p:nvSpPr>
            <p:cNvPr id="6" name="object 6"/>
            <p:cNvSpPr/>
            <p:nvPr/>
          </p:nvSpPr>
          <p:spPr>
            <a:xfrm>
              <a:off x="17992375" y="12"/>
              <a:ext cx="307340" cy="7893050"/>
            </a:xfrm>
            <a:custGeom>
              <a:avLst/>
              <a:gdLst/>
              <a:ahLst/>
              <a:cxnLst/>
              <a:rect l="l" t="t" r="r" b="b"/>
              <a:pathLst>
                <a:path w="307340" h="7893050">
                  <a:moveTo>
                    <a:pt x="307288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307288" y="7892771"/>
                  </a:lnTo>
                  <a:lnTo>
                    <a:pt x="307288" y="0"/>
                  </a:lnTo>
                  <a:close/>
                </a:path>
              </a:pathLst>
            </a:custGeom>
            <a:solidFill>
              <a:srgbClr val="040D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859787" y="12"/>
              <a:ext cx="132715" cy="7893050"/>
            </a:xfrm>
            <a:custGeom>
              <a:avLst/>
              <a:gdLst/>
              <a:ahLst/>
              <a:cxnLst/>
              <a:rect l="l" t="t" r="r" b="b"/>
              <a:pathLst>
                <a:path w="132715" h="7893050">
                  <a:moveTo>
                    <a:pt x="132445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132445" y="7892771"/>
                  </a:lnTo>
                  <a:lnTo>
                    <a:pt x="132445" y="0"/>
                  </a:lnTo>
                  <a:close/>
                </a:path>
              </a:pathLst>
            </a:custGeom>
            <a:solidFill>
              <a:srgbClr val="F5A5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9427464" y="7376184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427464" y="751334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427464" y="765050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427464" y="778766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605772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605772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605772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605772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784080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784080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784080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784080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962388" y="7376184"/>
            <a:ext cx="33655" cy="21590"/>
          </a:xfrm>
          <a:custGeom>
            <a:avLst/>
            <a:gdLst/>
            <a:ahLst/>
            <a:cxnLst/>
            <a:rect l="l" t="t" r="r" b="b"/>
            <a:pathLst>
              <a:path w="33654" h="21590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962388" y="7513344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962388" y="7650504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962388" y="7787664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140696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140696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0140696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0140696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0319004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319004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319004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319004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498866" y="7376184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25" y="0"/>
                </a:moveTo>
                <a:lnTo>
                  <a:pt x="0" y="0"/>
                </a:lnTo>
                <a:lnTo>
                  <a:pt x="0" y="21324"/>
                </a:lnTo>
                <a:lnTo>
                  <a:pt x="31325" y="21324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498866" y="751334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498866" y="765050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0498866" y="778766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675620" y="7376184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0675620" y="7513344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675620" y="7650504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0675620" y="7787664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0853928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0853928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0853928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0853928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1033790" y="7376184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25" y="0"/>
                </a:moveTo>
                <a:lnTo>
                  <a:pt x="0" y="0"/>
                </a:lnTo>
                <a:lnTo>
                  <a:pt x="0" y="21324"/>
                </a:lnTo>
                <a:lnTo>
                  <a:pt x="31325" y="21324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1033790" y="751334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1033790" y="765050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1033790" y="778766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1212098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1212098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212098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1212098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5642367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5642367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5642367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5642367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5820674" y="100585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5" h="22860">
                <a:moveTo>
                  <a:pt x="33182" y="0"/>
                </a:moveTo>
                <a:lnTo>
                  <a:pt x="0" y="0"/>
                </a:lnTo>
                <a:lnTo>
                  <a:pt x="0" y="22431"/>
                </a:lnTo>
                <a:lnTo>
                  <a:pt x="33182" y="22431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5820674" y="239310"/>
            <a:ext cx="33655" cy="21590"/>
          </a:xfrm>
          <a:custGeom>
            <a:avLst/>
            <a:gdLst/>
            <a:ahLst/>
            <a:cxnLst/>
            <a:rect l="l" t="t" r="r" b="b"/>
            <a:pathLst>
              <a:path w="33655" h="21589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5820674" y="374905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5" h="22860">
                <a:moveTo>
                  <a:pt x="33182" y="0"/>
                </a:moveTo>
                <a:lnTo>
                  <a:pt x="0" y="0"/>
                </a:lnTo>
                <a:lnTo>
                  <a:pt x="0" y="22431"/>
                </a:lnTo>
                <a:lnTo>
                  <a:pt x="33182" y="22431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5820674" y="513630"/>
            <a:ext cx="33655" cy="21590"/>
          </a:xfrm>
          <a:custGeom>
            <a:avLst/>
            <a:gdLst/>
            <a:ahLst/>
            <a:cxnLst/>
            <a:rect l="l" t="t" r="r" b="b"/>
            <a:pathLst>
              <a:path w="33655" h="21590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5998983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5998983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5998983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5998983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6177291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6177291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6177291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6177291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6357062" y="10058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6357062" y="23931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6357062" y="37490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6357062" y="51363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6533907" y="100585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6533907" y="239310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89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6533907" y="374905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6533907" y="513630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6712215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6712215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6712215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6712215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6891985" y="10058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6891985" y="23931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6891985" y="37490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6891985" y="51363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7070294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61" y="0"/>
                </a:moveTo>
                <a:lnTo>
                  <a:pt x="0" y="0"/>
                </a:lnTo>
                <a:lnTo>
                  <a:pt x="0" y="22431"/>
                </a:lnTo>
                <a:lnTo>
                  <a:pt x="32861" y="22431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7070294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61" y="0"/>
                </a:moveTo>
                <a:lnTo>
                  <a:pt x="0" y="0"/>
                </a:lnTo>
                <a:lnTo>
                  <a:pt x="0" y="21324"/>
                </a:lnTo>
                <a:lnTo>
                  <a:pt x="32861" y="21324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7070294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61" y="0"/>
                </a:moveTo>
                <a:lnTo>
                  <a:pt x="0" y="0"/>
                </a:lnTo>
                <a:lnTo>
                  <a:pt x="0" y="22431"/>
                </a:lnTo>
                <a:lnTo>
                  <a:pt x="32861" y="22431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7070294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61" y="0"/>
                </a:moveTo>
                <a:lnTo>
                  <a:pt x="0" y="0"/>
                </a:lnTo>
                <a:lnTo>
                  <a:pt x="0" y="21324"/>
                </a:lnTo>
                <a:lnTo>
                  <a:pt x="32861" y="21324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7247139" y="100585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7247139" y="239310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89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7247139" y="374905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7247139" y="513630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7426909" y="10058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7426909" y="23931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7426909" y="37490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7426909" y="51363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514340" y="2168649"/>
            <a:ext cx="5350767" cy="3543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9763779" y="888510"/>
            <a:ext cx="4979670" cy="363474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3789045" algn="l"/>
              </a:tabLst>
            </a:pP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Adv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anc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dirty="0" sz="1600" spc="4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5">
                <a:solidFill>
                  <a:srgbClr val="FFFFFF"/>
                </a:solidFill>
                <a:latin typeface="Arial"/>
                <a:cs typeface="Arial"/>
              </a:rPr>
              <a:t>technologies</a:t>
            </a:r>
            <a:r>
              <a:rPr dirty="0" sz="1600" spc="15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600" spc="90">
                <a:solidFill>
                  <a:srgbClr val="FFFFFF"/>
                </a:solidFill>
                <a:latin typeface="Arial"/>
                <a:cs typeface="Arial"/>
              </a:rPr>
              <a:t>offer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1568450" algn="l"/>
                <a:tab pos="2668905" algn="l"/>
              </a:tabLst>
            </a:pP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accurate</a:t>
            </a:r>
            <a:r>
              <a:rPr dirty="0" sz="1600" spc="5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1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real-</a:t>
            </a:r>
            <a:r>
              <a:rPr dirty="0" sz="1600" spc="-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90">
                <a:solidFill>
                  <a:srgbClr val="FFFFFF"/>
                </a:solidFill>
                <a:latin typeface="Arial"/>
                <a:cs typeface="Arial"/>
              </a:rPr>
              <a:t>ime</a:t>
            </a:r>
            <a:r>
              <a:rPr dirty="0" sz="1600" spc="9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85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1600" spc="175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r>
              <a:rPr dirty="0" sz="1600" spc="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ons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70">
                <a:solidFill>
                  <a:srgbClr val="FFFFFF"/>
                </a:solidFill>
                <a:latin typeface="Arial"/>
                <a:cs typeface="Arial"/>
              </a:rPr>
              <a:t>umpti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0">
                <a:solidFill>
                  <a:srgbClr val="FFFFFF"/>
                </a:solidFill>
                <a:latin typeface="Arial"/>
                <a:cs typeface="Arial"/>
              </a:rPr>
              <a:t>on,</a:t>
            </a:r>
            <a:r>
              <a:rPr dirty="0" sz="1600" spc="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60">
                <a:solidFill>
                  <a:srgbClr val="FFFFFF"/>
                </a:solidFill>
                <a:latin typeface="Arial"/>
                <a:cs typeface="Arial"/>
              </a:rPr>
              <a:t>enab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2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dirty="0" sz="1600" spc="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businesses</a:t>
            </a:r>
            <a:r>
              <a:rPr dirty="0" sz="1600" spc="2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2920365" algn="l"/>
              </a:tabLst>
            </a:pP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identify  </a:t>
            </a:r>
            <a:r>
              <a:rPr dirty="0" sz="1600" spc="100">
                <a:solidFill>
                  <a:srgbClr val="FFFFFF"/>
                </a:solidFill>
                <a:latin typeface="Arial"/>
                <a:cs typeface="Arial"/>
              </a:rPr>
              <a:t>inef</a:t>
            </a:r>
            <a:r>
              <a:rPr dirty="0" sz="1600" spc="25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ciencies</a:t>
            </a:r>
            <a:r>
              <a:rPr dirty="0" sz="1600" spc="5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1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600" spc="180">
                <a:solidFill>
                  <a:srgbClr val="FFFFFF"/>
                </a:solidFill>
                <a:latin typeface="Arial"/>
                <a:cs typeface="Arial"/>
              </a:rPr>
              <a:t>optimiz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 e</a:t>
            </a:r>
            <a:r>
              <a:rPr dirty="0" sz="1600" spc="-3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70">
                <a:solidFill>
                  <a:srgbClr val="FFFFFF"/>
                </a:solidFill>
                <a:latin typeface="Arial"/>
                <a:cs typeface="Arial"/>
              </a:rPr>
              <a:t>nergy</a:t>
            </a:r>
            <a:endParaRPr sz="1600">
              <a:latin typeface="Arial"/>
              <a:cs typeface="Arial"/>
            </a:endParaRPr>
          </a:p>
          <a:p>
            <a:pPr marL="12700" marR="247650">
              <a:lnSpc>
                <a:spcPct val="135000"/>
              </a:lnSpc>
              <a:spcBef>
                <a:spcPts val="5"/>
              </a:spcBef>
              <a:tabLst>
                <a:tab pos="3963035" algn="l"/>
              </a:tabLst>
            </a:pPr>
            <a:r>
              <a:rPr dirty="0" sz="1600" spc="105">
                <a:solidFill>
                  <a:srgbClr val="FFFFFF"/>
                </a:solidFill>
                <a:latin typeface="Arial"/>
                <a:cs typeface="Arial"/>
              </a:rPr>
              <a:t>usage. </a:t>
            </a:r>
            <a:r>
              <a:rPr dirty="0" sz="1600" spc="90">
                <a:solidFill>
                  <a:srgbClr val="FFFFFF"/>
                </a:solidFill>
                <a:latin typeface="Arial"/>
                <a:cs typeface="Arial"/>
              </a:rPr>
              <a:t>These </a:t>
            </a:r>
            <a:r>
              <a:rPr dirty="0" sz="1600" spc="155">
                <a:solidFill>
                  <a:srgbClr val="FFFFFF"/>
                </a:solidFill>
                <a:latin typeface="Arial"/>
                <a:cs typeface="Arial"/>
              </a:rPr>
              <a:t>technologies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dirty="0" sz="1600" spc="140">
                <a:solidFill>
                  <a:srgbClr val="FFFFFF"/>
                </a:solidFill>
                <a:latin typeface="Arial"/>
                <a:cs typeface="Arial"/>
              </a:rPr>
              <a:t>nclude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  </a:t>
            </a: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meters,</a:t>
            </a:r>
            <a:r>
              <a:rPr dirty="0" sz="1600" spc="5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5">
                <a:solidFill>
                  <a:srgbClr val="FFFFFF"/>
                </a:solidFill>
                <a:latin typeface="Arial"/>
                <a:cs typeface="Arial"/>
              </a:rPr>
              <a:t>systems,</a:t>
            </a:r>
            <a:r>
              <a:rPr dirty="0" sz="1600" spc="4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1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z="1600" spc="-3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60">
                <a:solidFill>
                  <a:srgbClr val="FFFFFF"/>
                </a:solidFill>
                <a:latin typeface="Arial"/>
                <a:cs typeface="Arial"/>
              </a:rPr>
              <a:t>ergy</a:t>
            </a:r>
            <a:endParaRPr sz="1600">
              <a:latin typeface="Arial"/>
              <a:cs typeface="Arial"/>
            </a:endParaRPr>
          </a:p>
          <a:p>
            <a:pPr marL="12700" marR="78740">
              <a:lnSpc>
                <a:spcPct val="135000"/>
              </a:lnSpc>
              <a:spcBef>
                <a:spcPts val="10"/>
              </a:spcBef>
              <a:tabLst>
                <a:tab pos="1679575" algn="l"/>
              </a:tabLst>
            </a:pP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software. </a:t>
            </a:r>
            <a:r>
              <a:rPr dirty="0" sz="1600" spc="6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dirty="0" sz="1600" spc="150">
                <a:solidFill>
                  <a:srgbClr val="FFFFFF"/>
                </a:solidFill>
                <a:latin typeface="Arial"/>
                <a:cs typeface="Arial"/>
              </a:rPr>
              <a:t>leveraging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these  </a:t>
            </a: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tools,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businesses </a:t>
            </a:r>
            <a:r>
              <a:rPr dirty="0" sz="1600" spc="95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1600" spc="120">
                <a:solidFill>
                  <a:srgbClr val="FFFFFF"/>
                </a:solidFill>
                <a:latin typeface="Arial"/>
                <a:cs typeface="Arial"/>
              </a:rPr>
              <a:t>gain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valuable</a:t>
            </a:r>
            <a:r>
              <a:rPr dirty="0" sz="1600" spc="2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insights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dirty="0" sz="1600" spc="3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dirty="0" sz="1600" spc="3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60">
                <a:solidFill>
                  <a:srgbClr val="FFFFFF"/>
                </a:solidFill>
                <a:latin typeface="Arial"/>
                <a:cs typeface="Arial"/>
              </a:rPr>
              <a:t>ergy</a:t>
            </a:r>
            <a:r>
              <a:rPr dirty="0" sz="1600" spc="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2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patterns</a:t>
            </a:r>
            <a:r>
              <a:rPr dirty="0" sz="1600" spc="3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5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600">
              <a:latin typeface="Times New Roman"/>
              <a:cs typeface="Times New Roman"/>
            </a:endParaRPr>
          </a:p>
          <a:p>
            <a:pPr marL="12700" marR="33655">
              <a:lnSpc>
                <a:spcPct val="135600"/>
              </a:lnSpc>
              <a:spcBef>
                <a:spcPts val="190"/>
              </a:spcBef>
              <a:tabLst>
                <a:tab pos="2350135" algn="l"/>
              </a:tabLst>
            </a:pP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60">
                <a:solidFill>
                  <a:srgbClr val="FFFFFF"/>
                </a:solidFill>
                <a:latin typeface="Arial"/>
                <a:cs typeface="Arial"/>
              </a:rPr>
              <a:t>targeted</a:t>
            </a:r>
            <a:r>
              <a:rPr dirty="0" sz="1600" spc="16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strategies</a:t>
            </a:r>
            <a:r>
              <a:rPr dirty="0" sz="1600" spc="4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600" spc="43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d  e n e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g y 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ef </a:t>
            </a: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ciency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5">
                <a:solidFill>
                  <a:srgbClr val="FFFFFF"/>
                </a:solidFill>
                <a:latin typeface="Arial"/>
                <a:cs typeface="Arial"/>
              </a:rPr>
              <a:t>sustainability.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400518" y="1634867"/>
            <a:ext cx="864869" cy="5666740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5240">
              <a:lnSpc>
                <a:spcPct val="100000"/>
              </a:lnSpc>
              <a:spcBef>
                <a:spcPts val="25"/>
              </a:spcBef>
            </a:pPr>
            <a:r>
              <a:rPr dirty="0" baseline="3205" sz="3900" spc="-52">
                <a:solidFill>
                  <a:srgbClr val="FFFFFF"/>
                </a:solidFill>
                <a:latin typeface="Arial"/>
                <a:cs typeface="Arial"/>
              </a:rPr>
              <a:t>4.</a:t>
            </a:r>
            <a:r>
              <a:rPr dirty="0" baseline="3205" sz="3900" spc="-56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3205" sz="3900" spc="-165">
                <a:solidFill>
                  <a:srgbClr val="FFFFFF"/>
                </a:solidFill>
                <a:latin typeface="Arial"/>
                <a:cs typeface="Arial"/>
              </a:rPr>
              <a:t>Sec</a:t>
            </a:r>
            <a:r>
              <a:rPr dirty="0" baseline="2136" sz="3900" spc="-165">
                <a:solidFill>
                  <a:srgbClr val="FFFFFF"/>
                </a:solidFill>
                <a:latin typeface="Arial"/>
                <a:cs typeface="Arial"/>
              </a:rPr>
              <a:t>tion</a:t>
            </a:r>
            <a:r>
              <a:rPr dirty="0" baseline="2136" sz="3900" spc="-66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2136" sz="3900" spc="-179">
                <a:solidFill>
                  <a:srgbClr val="FFFFFF"/>
                </a:solidFill>
                <a:latin typeface="Arial"/>
                <a:cs typeface="Arial"/>
              </a:rPr>
              <a:t>1:Leveragin</a:t>
            </a:r>
            <a:r>
              <a:rPr dirty="0" baseline="1068" sz="3900" spc="-179">
                <a:solidFill>
                  <a:srgbClr val="FFFFFF"/>
                </a:solidFill>
                <a:latin typeface="Arial"/>
                <a:cs typeface="Arial"/>
              </a:rPr>
              <a:t>gadvanced</a:t>
            </a:r>
            <a:r>
              <a:rPr dirty="0" baseline="1068" sz="3900" spc="-7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068" sz="3900" spc="-12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dirty="0" sz="2600" spc="-80">
                <a:solidFill>
                  <a:srgbClr val="FFFFFF"/>
                </a:solidFill>
                <a:latin typeface="Arial"/>
                <a:cs typeface="Arial"/>
              </a:rPr>
              <a:t>tering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baseline="3205" sz="3900" spc="-127">
                <a:solidFill>
                  <a:srgbClr val="FFFFFF"/>
                </a:solidFill>
                <a:latin typeface="Arial"/>
                <a:cs typeface="Arial"/>
              </a:rPr>
              <a:t>tech</a:t>
            </a:r>
            <a:r>
              <a:rPr dirty="0" baseline="2136" sz="3900" spc="-127">
                <a:solidFill>
                  <a:srgbClr val="FFFFFF"/>
                </a:solidFill>
                <a:latin typeface="Arial"/>
                <a:cs typeface="Arial"/>
              </a:rPr>
              <a:t>nologies </a:t>
            </a:r>
            <a:r>
              <a:rPr dirty="0" baseline="2136" sz="3900" spc="-3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baseline="2136" sz="3900" spc="-33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2136" sz="3900" spc="-135">
                <a:solidFill>
                  <a:srgbClr val="FFFFFF"/>
                </a:solidFill>
                <a:latin typeface="Arial"/>
                <a:cs typeface="Arial"/>
              </a:rPr>
              <a:t>pre</a:t>
            </a:r>
            <a:r>
              <a:rPr dirty="0" baseline="1068" sz="3900" spc="-135">
                <a:solidFill>
                  <a:srgbClr val="FFFFFF"/>
                </a:solidFill>
                <a:latin typeface="Arial"/>
                <a:cs typeface="Arial"/>
              </a:rPr>
              <a:t>cisemeasurem</a:t>
            </a:r>
            <a:r>
              <a:rPr dirty="0" sz="2600" spc="-90">
                <a:solidFill>
                  <a:srgbClr val="FFFFFF"/>
                </a:solidFill>
                <a:latin typeface="Arial"/>
                <a:cs typeface="Arial"/>
              </a:rPr>
              <a:t>ents.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17860010" cy="7893050"/>
            <a:chOff x="0" y="12"/>
            <a:chExt cx="17860010" cy="7893050"/>
          </a:xfrm>
        </p:grpSpPr>
        <p:sp>
          <p:nvSpPr>
            <p:cNvPr id="3" name="object 3"/>
            <p:cNvSpPr/>
            <p:nvPr/>
          </p:nvSpPr>
          <p:spPr>
            <a:xfrm>
              <a:off x="0" y="12"/>
              <a:ext cx="9109075" cy="7893050"/>
            </a:xfrm>
            <a:custGeom>
              <a:avLst/>
              <a:gdLst/>
              <a:ahLst/>
              <a:cxnLst/>
              <a:rect l="l" t="t" r="r" b="b"/>
              <a:pathLst>
                <a:path w="9109075" h="7893050">
                  <a:moveTo>
                    <a:pt x="9108814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9108814" y="7892771"/>
                  </a:lnTo>
                  <a:lnTo>
                    <a:pt x="9108814" y="0"/>
                  </a:lnTo>
                  <a:close/>
                </a:path>
              </a:pathLst>
            </a:custGeom>
            <a:solidFill>
              <a:srgbClr val="48C1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08960" y="12"/>
              <a:ext cx="8750935" cy="7893050"/>
            </a:xfrm>
            <a:custGeom>
              <a:avLst/>
              <a:gdLst/>
              <a:ahLst/>
              <a:cxnLst/>
              <a:rect l="l" t="t" r="r" b="b"/>
              <a:pathLst>
                <a:path w="8750935" h="7893050">
                  <a:moveTo>
                    <a:pt x="8750808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8750808" y="7892771"/>
                  </a:lnTo>
                  <a:lnTo>
                    <a:pt x="8750808" y="0"/>
                  </a:lnTo>
                  <a:close/>
                </a:path>
              </a:pathLst>
            </a:custGeom>
            <a:solidFill>
              <a:srgbClr val="040D1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17859787" y="12"/>
            <a:ext cx="440055" cy="7893050"/>
            <a:chOff x="17859787" y="12"/>
            <a:chExt cx="440055" cy="7893050"/>
          </a:xfrm>
        </p:grpSpPr>
        <p:sp>
          <p:nvSpPr>
            <p:cNvPr id="6" name="object 6"/>
            <p:cNvSpPr/>
            <p:nvPr/>
          </p:nvSpPr>
          <p:spPr>
            <a:xfrm>
              <a:off x="17992375" y="12"/>
              <a:ext cx="307340" cy="7893050"/>
            </a:xfrm>
            <a:custGeom>
              <a:avLst/>
              <a:gdLst/>
              <a:ahLst/>
              <a:cxnLst/>
              <a:rect l="l" t="t" r="r" b="b"/>
              <a:pathLst>
                <a:path w="307340" h="7893050">
                  <a:moveTo>
                    <a:pt x="307288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307288" y="7892771"/>
                  </a:lnTo>
                  <a:lnTo>
                    <a:pt x="307288" y="0"/>
                  </a:lnTo>
                  <a:close/>
                </a:path>
              </a:pathLst>
            </a:custGeom>
            <a:solidFill>
              <a:srgbClr val="040D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859787" y="12"/>
              <a:ext cx="132715" cy="7893050"/>
            </a:xfrm>
            <a:custGeom>
              <a:avLst/>
              <a:gdLst/>
              <a:ahLst/>
              <a:cxnLst/>
              <a:rect l="l" t="t" r="r" b="b"/>
              <a:pathLst>
                <a:path w="132715" h="7893050">
                  <a:moveTo>
                    <a:pt x="132445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132445" y="7892771"/>
                  </a:lnTo>
                  <a:lnTo>
                    <a:pt x="132445" y="0"/>
                  </a:lnTo>
                  <a:close/>
                </a:path>
              </a:pathLst>
            </a:custGeom>
            <a:solidFill>
              <a:srgbClr val="F5A5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9427464" y="7376184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427464" y="751334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427464" y="765050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427464" y="778766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605772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605772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605772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605772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784080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784080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784080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784080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962388" y="7376184"/>
            <a:ext cx="33655" cy="21590"/>
          </a:xfrm>
          <a:custGeom>
            <a:avLst/>
            <a:gdLst/>
            <a:ahLst/>
            <a:cxnLst/>
            <a:rect l="l" t="t" r="r" b="b"/>
            <a:pathLst>
              <a:path w="33654" h="21590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962388" y="7513344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962388" y="7650504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962388" y="7787664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140696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140696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0140696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0140696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0319004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319004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319004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319004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498866" y="7376184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25" y="0"/>
                </a:moveTo>
                <a:lnTo>
                  <a:pt x="0" y="0"/>
                </a:lnTo>
                <a:lnTo>
                  <a:pt x="0" y="21324"/>
                </a:lnTo>
                <a:lnTo>
                  <a:pt x="31325" y="21324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498866" y="751334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498866" y="765050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0498866" y="778766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675620" y="7376184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0675620" y="7513344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675620" y="7650504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0675620" y="7787664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0853928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0853928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0853928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0853928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1033790" y="7376184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25" y="0"/>
                </a:moveTo>
                <a:lnTo>
                  <a:pt x="0" y="0"/>
                </a:lnTo>
                <a:lnTo>
                  <a:pt x="0" y="21324"/>
                </a:lnTo>
                <a:lnTo>
                  <a:pt x="31325" y="21324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1033790" y="751334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1033790" y="765050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1033790" y="778766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1212098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1212098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212098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1212098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5642367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5642367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5642367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5642367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5820674" y="100585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5" h="22860">
                <a:moveTo>
                  <a:pt x="33182" y="0"/>
                </a:moveTo>
                <a:lnTo>
                  <a:pt x="0" y="0"/>
                </a:lnTo>
                <a:lnTo>
                  <a:pt x="0" y="22431"/>
                </a:lnTo>
                <a:lnTo>
                  <a:pt x="33182" y="22431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5820674" y="239310"/>
            <a:ext cx="33655" cy="21590"/>
          </a:xfrm>
          <a:custGeom>
            <a:avLst/>
            <a:gdLst/>
            <a:ahLst/>
            <a:cxnLst/>
            <a:rect l="l" t="t" r="r" b="b"/>
            <a:pathLst>
              <a:path w="33655" h="21589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5820674" y="374905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5" h="22860">
                <a:moveTo>
                  <a:pt x="33182" y="0"/>
                </a:moveTo>
                <a:lnTo>
                  <a:pt x="0" y="0"/>
                </a:lnTo>
                <a:lnTo>
                  <a:pt x="0" y="22431"/>
                </a:lnTo>
                <a:lnTo>
                  <a:pt x="33182" y="22431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5820674" y="513630"/>
            <a:ext cx="33655" cy="21590"/>
          </a:xfrm>
          <a:custGeom>
            <a:avLst/>
            <a:gdLst/>
            <a:ahLst/>
            <a:cxnLst/>
            <a:rect l="l" t="t" r="r" b="b"/>
            <a:pathLst>
              <a:path w="33655" h="21590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5998983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5998983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5998983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5998983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6177291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6177291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6177291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6177291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6357062" y="10058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6357062" y="23931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6357062" y="37490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6357062" y="51363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6533907" y="100585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6533907" y="239310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89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6533907" y="374905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6533907" y="513630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6712215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6712215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6712215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6712215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6891985" y="10058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6891985" y="23931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6891985" y="37490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6891985" y="51363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7070294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61" y="0"/>
                </a:moveTo>
                <a:lnTo>
                  <a:pt x="0" y="0"/>
                </a:lnTo>
                <a:lnTo>
                  <a:pt x="0" y="22431"/>
                </a:lnTo>
                <a:lnTo>
                  <a:pt x="32861" y="22431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7070294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61" y="0"/>
                </a:moveTo>
                <a:lnTo>
                  <a:pt x="0" y="0"/>
                </a:lnTo>
                <a:lnTo>
                  <a:pt x="0" y="21324"/>
                </a:lnTo>
                <a:lnTo>
                  <a:pt x="32861" y="21324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7070294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61" y="0"/>
                </a:moveTo>
                <a:lnTo>
                  <a:pt x="0" y="0"/>
                </a:lnTo>
                <a:lnTo>
                  <a:pt x="0" y="22431"/>
                </a:lnTo>
                <a:lnTo>
                  <a:pt x="32861" y="22431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7070294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61" y="0"/>
                </a:moveTo>
                <a:lnTo>
                  <a:pt x="0" y="0"/>
                </a:lnTo>
                <a:lnTo>
                  <a:pt x="0" y="21324"/>
                </a:lnTo>
                <a:lnTo>
                  <a:pt x="32861" y="21324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7247139" y="100585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7247139" y="239310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89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7247139" y="374905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7247139" y="513630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7426909" y="10058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7426909" y="23931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7426909" y="37490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7426909" y="51363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514340" y="3047"/>
            <a:ext cx="5350767" cy="78897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14396975" y="965941"/>
            <a:ext cx="407034" cy="274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00" spc="10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9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9763780" y="888510"/>
            <a:ext cx="4494530" cy="13290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3800"/>
              </a:lnSpc>
              <a:spcBef>
                <a:spcPts val="90"/>
              </a:spcBef>
            </a:pPr>
            <a:r>
              <a:rPr dirty="0" sz="1600" spc="8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600" spc="155">
                <a:solidFill>
                  <a:srgbClr val="FFFFFF"/>
                </a:solidFill>
                <a:latin typeface="Arial"/>
                <a:cs typeface="Arial"/>
              </a:rPr>
              <a:t>Internet 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Things 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(IoT) </a:t>
            </a:r>
            <a:r>
              <a:rPr dirty="0" sz="1600" spc="90">
                <a:solidFill>
                  <a:srgbClr val="FFFFFF"/>
                </a:solidFill>
                <a:latin typeface="Arial"/>
                <a:cs typeface="Arial"/>
              </a:rPr>
              <a:t>plays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crucial  </a:t>
            </a:r>
            <a:r>
              <a:rPr dirty="0" sz="1600" spc="5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600" spc="4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im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4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ene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rg</a:t>
            </a:r>
            <a:r>
              <a:rPr dirty="0" sz="16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600" spc="4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600" spc="165">
                <a:solidFill>
                  <a:srgbClr val="FFFFFF"/>
                </a:solidFill>
                <a:latin typeface="Arial"/>
                <a:cs typeface="Arial"/>
              </a:rPr>
              <a:t>monitoring.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W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 t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h </a:t>
            </a:r>
            <a:r>
              <a:rPr dirty="0" sz="1600" spc="50">
                <a:solidFill>
                  <a:srgbClr val="FFFFFF"/>
                </a:solidFill>
                <a:latin typeface="Arial"/>
                <a:cs typeface="Arial"/>
              </a:rPr>
              <a:t>IoT-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enabled</a:t>
            </a:r>
            <a:r>
              <a:rPr dirty="0" sz="160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95">
                <a:solidFill>
                  <a:srgbClr val="FFFFFF"/>
                </a:solidFill>
                <a:latin typeface="Arial"/>
                <a:cs typeface="Arial"/>
              </a:rPr>
              <a:t>devices,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businesses </a:t>
            </a:r>
            <a:r>
              <a:rPr dirty="0" sz="1600" spc="95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g a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h e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granular </a:t>
            </a:r>
            <a:r>
              <a:rPr dirty="0" sz="1600" spc="12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1600" spc="3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9763777" y="2155349"/>
            <a:ext cx="5095875" cy="2656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77495">
              <a:lnSpc>
                <a:spcPct val="135600"/>
              </a:lnSpc>
              <a:spcBef>
                <a:spcPts val="95"/>
              </a:spcBef>
              <a:tabLst>
                <a:tab pos="2745105" algn="l"/>
              </a:tabLst>
            </a:pPr>
            <a:r>
              <a:rPr dirty="0" sz="1600" spc="175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r>
              <a:rPr dirty="0" sz="1600" spc="4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50">
                <a:solidFill>
                  <a:srgbClr val="FFFFFF"/>
                </a:solidFill>
                <a:latin typeface="Arial"/>
                <a:cs typeface="Arial"/>
              </a:rPr>
              <a:t> in</a:t>
            </a:r>
            <a:r>
              <a:rPr dirty="0" sz="1600" spc="4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5">
                <a:solidFill>
                  <a:srgbClr val="FFFFFF"/>
                </a:solidFill>
                <a:latin typeface="Arial"/>
                <a:cs typeface="Arial"/>
              </a:rPr>
              <a:t>real-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3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90">
                <a:solidFill>
                  <a:srgbClr val="FFFFFF"/>
                </a:solidFill>
                <a:latin typeface="Arial"/>
                <a:cs typeface="Arial"/>
              </a:rPr>
              <a:t>ime.</a:t>
            </a:r>
            <a:r>
              <a:rPr dirty="0" sz="1600" spc="4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dirty="0" sz="1600" spc="3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20">
                <a:solidFill>
                  <a:srgbClr val="FFFFFF"/>
                </a:solidFill>
                <a:latin typeface="Arial"/>
                <a:cs typeface="Arial"/>
              </a:rPr>
              <a:t>data  </a:t>
            </a:r>
            <a:r>
              <a:rPr dirty="0" sz="1600" spc="95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1600" spc="150">
                <a:solidFill>
                  <a:srgbClr val="FFFFFF"/>
                </a:solidFill>
                <a:latin typeface="Arial"/>
                <a:cs typeface="Arial"/>
              </a:rPr>
              <a:t>then  </a:t>
            </a: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analyzed</a:t>
            </a:r>
            <a:r>
              <a:rPr dirty="0" sz="1600" spc="3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600" spc="5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identify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35000"/>
              </a:lnSpc>
              <a:tabLst>
                <a:tab pos="3117215" algn="l"/>
              </a:tabLst>
            </a:pP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energy- saving </a:t>
            </a:r>
            <a:r>
              <a:rPr dirty="0" sz="1600" spc="155">
                <a:solidFill>
                  <a:srgbClr val="FFFFFF"/>
                </a:solidFill>
                <a:latin typeface="Arial"/>
                <a:cs typeface="Arial"/>
              </a:rPr>
              <a:t>opportunities, </a:t>
            </a: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dirty="0" sz="1600" spc="170">
                <a:solidFill>
                  <a:srgbClr val="FFFFFF"/>
                </a:solidFill>
                <a:latin typeface="Arial"/>
                <a:cs typeface="Arial"/>
              </a:rPr>
              <a:t>benchmarks, 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dirty="0" sz="1600" spc="90">
                <a:solidFill>
                  <a:srgbClr val="FFFFFF"/>
                </a:solidFill>
                <a:latin typeface="Arial"/>
                <a:cs typeface="Arial"/>
              </a:rPr>
              <a:t>rack</a:t>
            </a:r>
            <a:r>
              <a:rPr dirty="0" sz="1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progress</a:t>
            </a:r>
            <a:r>
              <a:rPr dirty="0" sz="1600" spc="3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towards</a:t>
            </a:r>
            <a:r>
              <a:rPr dirty="0" sz="1600" spc="13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sustainability</a:t>
            </a:r>
            <a:endParaRPr sz="1600">
              <a:latin typeface="Arial"/>
              <a:cs typeface="Arial"/>
            </a:endParaRPr>
          </a:p>
          <a:p>
            <a:pPr marL="12700" marR="314325">
              <a:lnSpc>
                <a:spcPct val="127200"/>
              </a:lnSpc>
              <a:spcBef>
                <a:spcPts val="400"/>
              </a:spcBef>
              <a:tabLst>
                <a:tab pos="533400" algn="l"/>
                <a:tab pos="2746375" algn="l"/>
              </a:tabLst>
            </a:pPr>
            <a:r>
              <a:rPr dirty="0" sz="1600" spc="80">
                <a:solidFill>
                  <a:srgbClr val="FFFFFF"/>
                </a:solidFill>
                <a:latin typeface="Arial"/>
                <a:cs typeface="Arial"/>
              </a:rPr>
              <a:t>goals.</a:t>
            </a:r>
            <a:r>
              <a:rPr dirty="0" sz="1600" spc="3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IoT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dirty="0" sz="1600" spc="3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0">
                <a:solidFill>
                  <a:srgbClr val="FFFFFF"/>
                </a:solidFill>
                <a:latin typeface="Arial"/>
                <a:cs typeface="Arial"/>
              </a:rPr>
              <a:t>allows</a:t>
            </a:r>
            <a:r>
              <a:rPr dirty="0" sz="1600" spc="4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600" spc="4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5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dirty="0" sz="1600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20">
                <a:solidFill>
                  <a:srgbClr val="FFFFFF"/>
                </a:solidFill>
                <a:latin typeface="Arial"/>
                <a:cs typeface="Arial"/>
              </a:rPr>
              <a:t>mo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g 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1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control, en </a:t>
            </a:r>
            <a:r>
              <a:rPr dirty="0" sz="1600" spc="175">
                <a:solidFill>
                  <a:srgbClr val="FFFFFF"/>
                </a:solidFill>
                <a:latin typeface="Arial"/>
                <a:cs typeface="Arial"/>
              </a:rPr>
              <a:t>abling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businesses </a:t>
            </a: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 k e 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70">
                <a:solidFill>
                  <a:srgbClr val="FFFFFF"/>
                </a:solidFill>
                <a:latin typeface="Arial"/>
                <a:cs typeface="Arial"/>
              </a:rPr>
              <a:t>imely</a:t>
            </a:r>
            <a:r>
              <a:rPr dirty="0" sz="1600" spc="4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70">
                <a:solidFill>
                  <a:srgbClr val="FFFFFF"/>
                </a:solidFill>
                <a:latin typeface="Arial"/>
                <a:cs typeface="Arial"/>
              </a:rPr>
              <a:t>adjus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60">
                <a:solidFill>
                  <a:srgbClr val="FFFFFF"/>
                </a:solidFill>
                <a:latin typeface="Arial"/>
                <a:cs typeface="Arial"/>
              </a:rPr>
              <a:t>tmen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0">
                <a:solidFill>
                  <a:srgbClr val="FFFFFF"/>
                </a:solidFill>
                <a:latin typeface="Arial"/>
                <a:cs typeface="Arial"/>
              </a:rPr>
              <a:t>ts</a:t>
            </a:r>
            <a:r>
              <a:rPr dirty="0" sz="1600" spc="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1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op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60">
                <a:solidFill>
                  <a:srgbClr val="FFFFFF"/>
                </a:solidFill>
                <a:latin typeface="Arial"/>
                <a:cs typeface="Arial"/>
              </a:rPr>
              <a:t>imiz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4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rgy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1104900" algn="l"/>
              </a:tabLst>
            </a:pPr>
            <a:r>
              <a:rPr dirty="0" sz="1600" spc="120">
                <a:solidFill>
                  <a:srgbClr val="FFFFFF"/>
                </a:solidFill>
                <a:latin typeface="Arial"/>
                <a:cs typeface="Arial"/>
              </a:rPr>
              <a:t>usage</a:t>
            </a:r>
            <a:r>
              <a:rPr dirty="0" sz="1600" spc="5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FFFFFF"/>
                </a:solidFill>
                <a:latin typeface="Arial"/>
                <a:cs typeface="Arial"/>
              </a:rPr>
              <a:t>ef</a:t>
            </a:r>
            <a:r>
              <a:rPr dirty="0" sz="1600" spc="5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ciently.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382426" y="2323173"/>
            <a:ext cx="879475" cy="4978400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5240">
              <a:lnSpc>
                <a:spcPct val="100000"/>
              </a:lnSpc>
              <a:spcBef>
                <a:spcPts val="15"/>
              </a:spcBef>
            </a:pPr>
            <a:r>
              <a:rPr dirty="0" baseline="3144" sz="3975" spc="-6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baseline="2096" sz="3975" spc="-6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baseline="2096" sz="3975" spc="-77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2096" sz="3975" spc="-104">
                <a:solidFill>
                  <a:srgbClr val="FFFFFF"/>
                </a:solidFill>
                <a:latin typeface="Arial"/>
                <a:cs typeface="Arial"/>
              </a:rPr>
              <a:t>Therole</a:t>
            </a:r>
            <a:r>
              <a:rPr dirty="0" baseline="2096" sz="3975" spc="-41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2096" sz="3975" spc="-37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baseline="2096" sz="3975" spc="-3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2096" sz="3975" spc="-172">
                <a:solidFill>
                  <a:srgbClr val="FFFFFF"/>
                </a:solidFill>
                <a:latin typeface="Arial"/>
                <a:cs typeface="Arial"/>
              </a:rPr>
              <a:t>IoTin</a:t>
            </a:r>
            <a:r>
              <a:rPr dirty="0" baseline="2096" sz="3975" spc="-41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2096" sz="3975" spc="-127">
                <a:solidFill>
                  <a:srgbClr val="FFFFFF"/>
                </a:solidFill>
                <a:latin typeface="Arial"/>
                <a:cs typeface="Arial"/>
              </a:rPr>
              <a:t>optim</a:t>
            </a:r>
            <a:r>
              <a:rPr dirty="0" baseline="1048" sz="3975" spc="-127">
                <a:solidFill>
                  <a:srgbClr val="FFFFFF"/>
                </a:solidFill>
                <a:latin typeface="Arial"/>
                <a:cs typeface="Arial"/>
              </a:rPr>
              <a:t>izing</a:t>
            </a:r>
            <a:r>
              <a:rPr dirty="0" baseline="1048" sz="3975" spc="-49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048" sz="3975" spc="-135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z="2650" spc="-90">
                <a:solidFill>
                  <a:srgbClr val="FFFFFF"/>
                </a:solidFill>
                <a:latin typeface="Arial"/>
                <a:cs typeface="Arial"/>
              </a:rPr>
              <a:t>ergy</a:t>
            </a:r>
            <a:endParaRPr sz="2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baseline="2096" sz="3975" spc="-142">
                <a:solidFill>
                  <a:srgbClr val="FFFFFF"/>
                </a:solidFill>
                <a:latin typeface="Arial"/>
                <a:cs typeface="Arial"/>
              </a:rPr>
              <a:t>consumption</a:t>
            </a:r>
            <a:r>
              <a:rPr dirty="0" baseline="2096" sz="3975" spc="-5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048" sz="3975" spc="-135">
                <a:solidFill>
                  <a:srgbClr val="FFFFFF"/>
                </a:solidFill>
                <a:latin typeface="Arial"/>
                <a:cs typeface="Arial"/>
              </a:rPr>
              <a:t>monito</a:t>
            </a:r>
            <a:r>
              <a:rPr dirty="0" sz="2650" spc="-90">
                <a:solidFill>
                  <a:srgbClr val="FFFFFF"/>
                </a:solidFill>
                <a:latin typeface="Arial"/>
                <a:cs typeface="Arial"/>
              </a:rPr>
              <a:t>ring.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17860010" cy="7893050"/>
            <a:chOff x="0" y="12"/>
            <a:chExt cx="17860010" cy="7893050"/>
          </a:xfrm>
        </p:grpSpPr>
        <p:sp>
          <p:nvSpPr>
            <p:cNvPr id="3" name="object 3"/>
            <p:cNvSpPr/>
            <p:nvPr/>
          </p:nvSpPr>
          <p:spPr>
            <a:xfrm>
              <a:off x="0" y="12"/>
              <a:ext cx="9109075" cy="7893050"/>
            </a:xfrm>
            <a:custGeom>
              <a:avLst/>
              <a:gdLst/>
              <a:ahLst/>
              <a:cxnLst/>
              <a:rect l="l" t="t" r="r" b="b"/>
              <a:pathLst>
                <a:path w="9109075" h="7893050">
                  <a:moveTo>
                    <a:pt x="9108814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9108814" y="7892771"/>
                  </a:lnTo>
                  <a:lnTo>
                    <a:pt x="9108814" y="0"/>
                  </a:lnTo>
                  <a:close/>
                </a:path>
              </a:pathLst>
            </a:custGeom>
            <a:solidFill>
              <a:srgbClr val="48C1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08960" y="12"/>
              <a:ext cx="8750935" cy="7893050"/>
            </a:xfrm>
            <a:custGeom>
              <a:avLst/>
              <a:gdLst/>
              <a:ahLst/>
              <a:cxnLst/>
              <a:rect l="l" t="t" r="r" b="b"/>
              <a:pathLst>
                <a:path w="8750935" h="7893050">
                  <a:moveTo>
                    <a:pt x="8750808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8750808" y="7892771"/>
                  </a:lnTo>
                  <a:lnTo>
                    <a:pt x="8750808" y="0"/>
                  </a:lnTo>
                  <a:close/>
                </a:path>
              </a:pathLst>
            </a:custGeom>
            <a:solidFill>
              <a:srgbClr val="040D1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17859787" y="12"/>
            <a:ext cx="440055" cy="7893050"/>
            <a:chOff x="17859787" y="12"/>
            <a:chExt cx="440055" cy="7893050"/>
          </a:xfrm>
        </p:grpSpPr>
        <p:sp>
          <p:nvSpPr>
            <p:cNvPr id="6" name="object 6"/>
            <p:cNvSpPr/>
            <p:nvPr/>
          </p:nvSpPr>
          <p:spPr>
            <a:xfrm>
              <a:off x="17992375" y="12"/>
              <a:ext cx="307340" cy="7893050"/>
            </a:xfrm>
            <a:custGeom>
              <a:avLst/>
              <a:gdLst/>
              <a:ahLst/>
              <a:cxnLst/>
              <a:rect l="l" t="t" r="r" b="b"/>
              <a:pathLst>
                <a:path w="307340" h="7893050">
                  <a:moveTo>
                    <a:pt x="307288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307288" y="7892771"/>
                  </a:lnTo>
                  <a:lnTo>
                    <a:pt x="307288" y="0"/>
                  </a:lnTo>
                  <a:close/>
                </a:path>
              </a:pathLst>
            </a:custGeom>
            <a:solidFill>
              <a:srgbClr val="040D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859787" y="12"/>
              <a:ext cx="132715" cy="7893050"/>
            </a:xfrm>
            <a:custGeom>
              <a:avLst/>
              <a:gdLst/>
              <a:ahLst/>
              <a:cxnLst/>
              <a:rect l="l" t="t" r="r" b="b"/>
              <a:pathLst>
                <a:path w="132715" h="7893050">
                  <a:moveTo>
                    <a:pt x="132445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132445" y="7892771"/>
                  </a:lnTo>
                  <a:lnTo>
                    <a:pt x="132445" y="0"/>
                  </a:lnTo>
                  <a:close/>
                </a:path>
              </a:pathLst>
            </a:custGeom>
            <a:solidFill>
              <a:srgbClr val="F5A5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9427464" y="7376184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427464" y="751334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427464" y="765050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427464" y="778766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605772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605772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605772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605772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784080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784080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784080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784080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962388" y="7376184"/>
            <a:ext cx="33655" cy="21590"/>
          </a:xfrm>
          <a:custGeom>
            <a:avLst/>
            <a:gdLst/>
            <a:ahLst/>
            <a:cxnLst/>
            <a:rect l="l" t="t" r="r" b="b"/>
            <a:pathLst>
              <a:path w="33654" h="21590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962388" y="7513344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962388" y="7650504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962388" y="7787664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140696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140696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0140696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0140696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0319004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319004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319004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319004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498866" y="7376184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25" y="0"/>
                </a:moveTo>
                <a:lnTo>
                  <a:pt x="0" y="0"/>
                </a:lnTo>
                <a:lnTo>
                  <a:pt x="0" y="21324"/>
                </a:lnTo>
                <a:lnTo>
                  <a:pt x="31325" y="21324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498866" y="751334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498866" y="765050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0498866" y="778766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675620" y="7376184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0675620" y="7513344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675620" y="7650504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0675620" y="7787664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0853928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0853928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0853928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0853928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1033790" y="7376184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25" y="0"/>
                </a:moveTo>
                <a:lnTo>
                  <a:pt x="0" y="0"/>
                </a:lnTo>
                <a:lnTo>
                  <a:pt x="0" y="21324"/>
                </a:lnTo>
                <a:lnTo>
                  <a:pt x="31325" y="21324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1033790" y="751334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1033790" y="765050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1033790" y="778766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1212098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1212098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212098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1212098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5642367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5642367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5642367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5642367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5820674" y="100585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5" h="22860">
                <a:moveTo>
                  <a:pt x="33182" y="0"/>
                </a:moveTo>
                <a:lnTo>
                  <a:pt x="0" y="0"/>
                </a:lnTo>
                <a:lnTo>
                  <a:pt x="0" y="22431"/>
                </a:lnTo>
                <a:lnTo>
                  <a:pt x="33182" y="22431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5820674" y="239310"/>
            <a:ext cx="33655" cy="21590"/>
          </a:xfrm>
          <a:custGeom>
            <a:avLst/>
            <a:gdLst/>
            <a:ahLst/>
            <a:cxnLst/>
            <a:rect l="l" t="t" r="r" b="b"/>
            <a:pathLst>
              <a:path w="33655" h="21589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5820674" y="374905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5" h="22860">
                <a:moveTo>
                  <a:pt x="33182" y="0"/>
                </a:moveTo>
                <a:lnTo>
                  <a:pt x="0" y="0"/>
                </a:lnTo>
                <a:lnTo>
                  <a:pt x="0" y="22431"/>
                </a:lnTo>
                <a:lnTo>
                  <a:pt x="33182" y="22431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5820674" y="513630"/>
            <a:ext cx="33655" cy="21590"/>
          </a:xfrm>
          <a:custGeom>
            <a:avLst/>
            <a:gdLst/>
            <a:ahLst/>
            <a:cxnLst/>
            <a:rect l="l" t="t" r="r" b="b"/>
            <a:pathLst>
              <a:path w="33655" h="21590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5998983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5998983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5998983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5998983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6177291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6177291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6177291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6177291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6357062" y="10058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6357062" y="23931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6357062" y="37490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6357062" y="51363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6533907" y="100585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6533907" y="239310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89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6533907" y="374905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6533907" y="513630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6712215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6712215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6712215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6712215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6891985" y="10058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6891985" y="23931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6891985" y="37490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6891985" y="51363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7070294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61" y="0"/>
                </a:moveTo>
                <a:lnTo>
                  <a:pt x="0" y="0"/>
                </a:lnTo>
                <a:lnTo>
                  <a:pt x="0" y="22431"/>
                </a:lnTo>
                <a:lnTo>
                  <a:pt x="32861" y="22431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7070294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61" y="0"/>
                </a:moveTo>
                <a:lnTo>
                  <a:pt x="0" y="0"/>
                </a:lnTo>
                <a:lnTo>
                  <a:pt x="0" y="21324"/>
                </a:lnTo>
                <a:lnTo>
                  <a:pt x="32861" y="21324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7070294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61" y="0"/>
                </a:moveTo>
                <a:lnTo>
                  <a:pt x="0" y="0"/>
                </a:lnTo>
                <a:lnTo>
                  <a:pt x="0" y="22431"/>
                </a:lnTo>
                <a:lnTo>
                  <a:pt x="32861" y="22431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7070294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61" y="0"/>
                </a:moveTo>
                <a:lnTo>
                  <a:pt x="0" y="0"/>
                </a:lnTo>
                <a:lnTo>
                  <a:pt x="0" y="21324"/>
                </a:lnTo>
                <a:lnTo>
                  <a:pt x="32861" y="21324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7247139" y="100585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7247139" y="239310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89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7247139" y="374905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7247139" y="513630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7426909" y="10058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7426909" y="23931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7426909" y="37490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7426909" y="51363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514340" y="2180856"/>
            <a:ext cx="5350767" cy="3521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9763779" y="888510"/>
            <a:ext cx="5027295" cy="4276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76250">
              <a:lnSpc>
                <a:spcPct val="133400"/>
              </a:lnSpc>
              <a:spcBef>
                <a:spcPts val="100"/>
              </a:spcBef>
            </a:pPr>
            <a:r>
              <a:rPr dirty="0" sz="1600" spc="-11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600" spc="95">
                <a:solidFill>
                  <a:srgbClr val="FFFFFF"/>
                </a:solidFill>
                <a:latin typeface="Arial"/>
                <a:cs typeface="Arial"/>
              </a:rPr>
              <a:t>fully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leverage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p o 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w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precision </a:t>
            </a:r>
            <a:r>
              <a:rPr dirty="0" sz="1600" spc="9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ene </a:t>
            </a: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rg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y c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ons </a:t>
            </a:r>
            <a:r>
              <a:rPr dirty="0" sz="1600" spc="175">
                <a:solidFill>
                  <a:srgbClr val="FFFFFF"/>
                </a:solidFill>
                <a:latin typeface="Arial"/>
                <a:cs typeface="Arial"/>
              </a:rPr>
              <a:t>umptio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n, </a:t>
            </a:r>
            <a:r>
              <a:rPr dirty="0" sz="1600" spc="12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analytics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dirty="0" sz="1600" spc="95">
                <a:solidFill>
                  <a:srgbClr val="FFFFFF"/>
                </a:solidFill>
                <a:latin typeface="Arial"/>
                <a:cs typeface="Arial"/>
              </a:rPr>
              <a:t>essential. </a:t>
            </a:r>
            <a:r>
              <a:rPr dirty="0" sz="1600" spc="6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dirty="0" sz="1600" spc="150">
                <a:solidFill>
                  <a:srgbClr val="FFFFFF"/>
                </a:solidFill>
                <a:latin typeface="Arial"/>
                <a:cs typeface="Arial"/>
              </a:rPr>
              <a:t>collecting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6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analyzing</a:t>
            </a:r>
            <a:endParaRPr sz="1600">
              <a:latin typeface="Arial"/>
              <a:cs typeface="Arial"/>
            </a:endParaRPr>
          </a:p>
          <a:p>
            <a:pPr marL="12700" marR="459105">
              <a:lnSpc>
                <a:spcPct val="128200"/>
              </a:lnSpc>
              <a:spcBef>
                <a:spcPts val="105"/>
              </a:spcBef>
              <a:tabLst>
                <a:tab pos="612775" algn="l"/>
              </a:tabLst>
            </a:pP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granular </a:t>
            </a:r>
            <a:r>
              <a:rPr dirty="0" sz="1600" spc="12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f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dirty="0" sz="1600" spc="50">
                <a:solidFill>
                  <a:srgbClr val="FFFFFF"/>
                </a:solidFill>
                <a:latin typeface="Arial"/>
                <a:cs typeface="Arial"/>
              </a:rPr>
              <a:t>IoT-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enabled </a:t>
            </a:r>
            <a:r>
              <a:rPr dirty="0" sz="1600" spc="95">
                <a:solidFill>
                  <a:srgbClr val="FFFFFF"/>
                </a:solidFill>
                <a:latin typeface="Arial"/>
                <a:cs typeface="Arial"/>
              </a:rPr>
              <a:t>devices, 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businesses </a:t>
            </a:r>
            <a:r>
              <a:rPr dirty="0" sz="1600" spc="95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1600" spc="120">
                <a:solidFill>
                  <a:srgbClr val="FFFFFF"/>
                </a:solidFill>
                <a:latin typeface="Arial"/>
                <a:cs typeface="Arial"/>
              </a:rPr>
              <a:t>gain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detailed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insights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into 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dirty="0" sz="1600" spc="114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60">
                <a:solidFill>
                  <a:srgbClr val="FFFFFF"/>
                </a:solidFill>
                <a:latin typeface="Arial"/>
                <a:cs typeface="Arial"/>
              </a:rPr>
              <a:t>ergy</a:t>
            </a:r>
            <a:r>
              <a:rPr dirty="0" sz="1600" spc="4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patterns.</a:t>
            </a:r>
            <a:r>
              <a:rPr dirty="0" sz="1600" spc="4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z="1600" spc="105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1600" spc="185">
                <a:solidFill>
                  <a:srgbClr val="FFFFFF"/>
                </a:solidFill>
                <a:latin typeface="Arial"/>
                <a:cs typeface="Arial"/>
              </a:rPr>
              <a:t>formation </a:t>
            </a:r>
            <a:r>
              <a:rPr dirty="0" sz="1600" spc="95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identify </a:t>
            </a:r>
            <a:r>
              <a:rPr dirty="0" sz="1600" spc="80">
                <a:solidFill>
                  <a:srgbClr val="FFFFFF"/>
                </a:solidFill>
                <a:latin typeface="Arial"/>
                <a:cs typeface="Arial"/>
              </a:rPr>
              <a:t>areas</a:t>
            </a:r>
            <a:r>
              <a:rPr dirty="0" sz="16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85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ro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op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60">
                <a:solidFill>
                  <a:srgbClr val="FFFFFF"/>
                </a:solidFill>
                <a:latin typeface="Arial"/>
                <a:cs typeface="Arial"/>
              </a:rPr>
              <a:t>imiz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43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70">
                <a:solidFill>
                  <a:srgbClr val="FFFFFF"/>
                </a:solidFill>
                <a:latin typeface="Arial"/>
                <a:cs typeface="Arial"/>
              </a:rPr>
              <a:t>energ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600" spc="4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5">
                <a:solidFill>
                  <a:srgbClr val="FFFFFF"/>
                </a:solidFill>
                <a:latin typeface="Arial"/>
                <a:cs typeface="Arial"/>
              </a:rPr>
              <a:t>usage,</a:t>
            </a:r>
            <a:r>
              <a:rPr dirty="0" sz="1600" spc="4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  <a:p>
            <a:pPr algn="just" marL="12700" marR="5080">
              <a:lnSpc>
                <a:spcPct val="129800"/>
              </a:lnSpc>
              <a:spcBef>
                <a:spcPts val="75"/>
              </a:spcBef>
            </a:pP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o n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 t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3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progress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towards sustainability </a:t>
            </a:r>
            <a:r>
              <a:rPr dirty="0" sz="1600" spc="100">
                <a:solidFill>
                  <a:srgbClr val="FFFFFF"/>
                </a:solidFill>
                <a:latin typeface="Arial"/>
                <a:cs typeface="Arial"/>
              </a:rPr>
              <a:t>goals  </a:t>
            </a:r>
            <a:r>
              <a:rPr dirty="0" sz="1600" spc="80">
                <a:solidFill>
                  <a:srgbClr val="FFFFFF"/>
                </a:solidFill>
                <a:latin typeface="Arial"/>
                <a:cs typeface="Arial"/>
              </a:rPr>
              <a:t>effectively.</a:t>
            </a:r>
            <a:r>
              <a:rPr dirty="0" sz="1600" spc="43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6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data-</a:t>
            </a:r>
            <a:r>
              <a:rPr dirty="0" sz="1600" spc="-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driven</a:t>
            </a:r>
            <a:r>
              <a:rPr dirty="0" sz="1600" spc="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0">
                <a:solidFill>
                  <a:srgbClr val="FFFFFF"/>
                </a:solidFill>
                <a:latin typeface="Arial"/>
                <a:cs typeface="Arial"/>
              </a:rPr>
              <a:t>decision-</a:t>
            </a: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making, 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businesses </a:t>
            </a:r>
            <a:r>
              <a:rPr dirty="0" sz="1600" spc="95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achieve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greater 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ef </a:t>
            </a: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ciency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 n d  </a:t>
            </a:r>
            <a:r>
              <a:rPr dirty="0" sz="1600" spc="10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savings </a:t>
            </a:r>
            <a:r>
              <a:rPr dirty="0" sz="1600" spc="5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ene rgy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 n a g e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 n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600" spc="100">
                <a:solidFill>
                  <a:srgbClr val="FFFFFF"/>
                </a:solidFill>
                <a:latin typeface="Arial"/>
                <a:cs typeface="Arial"/>
              </a:rPr>
              <a:t>strategies.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364138" y="1267310"/>
            <a:ext cx="908050" cy="6034405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5240">
              <a:lnSpc>
                <a:spcPct val="100000"/>
              </a:lnSpc>
              <a:spcBef>
                <a:spcPts val="15"/>
              </a:spcBef>
            </a:pPr>
            <a:r>
              <a:rPr dirty="0" baseline="3144" sz="3975" spc="-6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dirty="0" baseline="2096" sz="3975" spc="-6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baseline="2096" sz="3975" spc="-6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2096" sz="3975" spc="-172">
                <a:solidFill>
                  <a:srgbClr val="FFFFFF"/>
                </a:solidFill>
                <a:latin typeface="Arial"/>
                <a:cs typeface="Arial"/>
              </a:rPr>
              <a:t>Section</a:t>
            </a:r>
            <a:r>
              <a:rPr dirty="0" baseline="2096" sz="3975" spc="-62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2096" sz="3975" spc="-52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dirty="0" baseline="2096" sz="3975" spc="-51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2096" sz="3975" spc="-150">
                <a:solidFill>
                  <a:srgbClr val="FFFFFF"/>
                </a:solidFill>
                <a:latin typeface="Arial"/>
                <a:cs typeface="Arial"/>
              </a:rPr>
              <a:t>Imp</a:t>
            </a:r>
            <a:r>
              <a:rPr dirty="0" baseline="1048" sz="3975" spc="-150">
                <a:solidFill>
                  <a:srgbClr val="FFFFFF"/>
                </a:solidFill>
                <a:latin typeface="Arial"/>
                <a:cs typeface="Arial"/>
              </a:rPr>
              <a:t>lementing</a:t>
            </a:r>
            <a:r>
              <a:rPr dirty="0" baseline="1048" sz="3975" spc="-50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048" sz="3975" spc="-104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baseline="1048" sz="3975" spc="-53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50" spc="-55">
                <a:solidFill>
                  <a:srgbClr val="FFFFFF"/>
                </a:solidFill>
                <a:latin typeface="Arial"/>
                <a:cs typeface="Arial"/>
              </a:rPr>
              <a:t>analytics</a:t>
            </a:r>
            <a:r>
              <a:rPr dirty="0" sz="265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50" spc="-25">
                <a:solidFill>
                  <a:srgbClr val="FFFFFF"/>
                </a:solidFill>
                <a:latin typeface="Arial"/>
                <a:cs typeface="Arial"/>
              </a:rPr>
              <a:t>for</a:t>
            </a:r>
            <a:endParaRPr sz="2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baseline="3144" sz="3975" spc="-112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baseline="2096" sz="3975" spc="-112">
                <a:solidFill>
                  <a:srgbClr val="FFFFFF"/>
                </a:solidFill>
                <a:latin typeface="Arial"/>
                <a:cs typeface="Arial"/>
              </a:rPr>
              <a:t>tailed</a:t>
            </a:r>
            <a:r>
              <a:rPr dirty="0" baseline="2096" sz="3975" spc="-47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2096" sz="3975" spc="-135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r>
              <a:rPr dirty="0" baseline="2096" sz="3975" spc="-5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2096" sz="3975" spc="-150">
                <a:solidFill>
                  <a:srgbClr val="FFFFFF"/>
                </a:solidFill>
                <a:latin typeface="Arial"/>
                <a:cs typeface="Arial"/>
              </a:rPr>
              <a:t>consumpt</a:t>
            </a:r>
            <a:r>
              <a:rPr dirty="0" baseline="1048" sz="3975" spc="-15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dirty="0" baseline="1048" sz="3975" spc="-60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048" sz="3975" spc="-97">
                <a:solidFill>
                  <a:srgbClr val="FFFFFF"/>
                </a:solidFill>
                <a:latin typeface="Arial"/>
                <a:cs typeface="Arial"/>
              </a:rPr>
              <a:t>insig</a:t>
            </a:r>
            <a:r>
              <a:rPr dirty="0" sz="2650" spc="-65">
                <a:solidFill>
                  <a:srgbClr val="FFFFFF"/>
                </a:solidFill>
                <a:latin typeface="Arial"/>
                <a:cs typeface="Arial"/>
              </a:rPr>
              <a:t>hts.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17860010" cy="7893050"/>
            <a:chOff x="0" y="12"/>
            <a:chExt cx="17860010" cy="7893050"/>
          </a:xfrm>
        </p:grpSpPr>
        <p:sp>
          <p:nvSpPr>
            <p:cNvPr id="3" name="object 3"/>
            <p:cNvSpPr/>
            <p:nvPr/>
          </p:nvSpPr>
          <p:spPr>
            <a:xfrm>
              <a:off x="0" y="12"/>
              <a:ext cx="9109075" cy="7893050"/>
            </a:xfrm>
            <a:custGeom>
              <a:avLst/>
              <a:gdLst/>
              <a:ahLst/>
              <a:cxnLst/>
              <a:rect l="l" t="t" r="r" b="b"/>
              <a:pathLst>
                <a:path w="9109075" h="7893050">
                  <a:moveTo>
                    <a:pt x="9108814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9108814" y="7892771"/>
                  </a:lnTo>
                  <a:lnTo>
                    <a:pt x="9108814" y="0"/>
                  </a:lnTo>
                  <a:close/>
                </a:path>
              </a:pathLst>
            </a:custGeom>
            <a:solidFill>
              <a:srgbClr val="48C1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08960" y="12"/>
              <a:ext cx="8750935" cy="7893050"/>
            </a:xfrm>
            <a:custGeom>
              <a:avLst/>
              <a:gdLst/>
              <a:ahLst/>
              <a:cxnLst/>
              <a:rect l="l" t="t" r="r" b="b"/>
              <a:pathLst>
                <a:path w="8750935" h="7893050">
                  <a:moveTo>
                    <a:pt x="8750808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8750808" y="7892771"/>
                  </a:lnTo>
                  <a:lnTo>
                    <a:pt x="8750808" y="0"/>
                  </a:lnTo>
                  <a:close/>
                </a:path>
              </a:pathLst>
            </a:custGeom>
            <a:solidFill>
              <a:srgbClr val="040D1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17859787" y="12"/>
            <a:ext cx="440055" cy="7893050"/>
            <a:chOff x="17859787" y="12"/>
            <a:chExt cx="440055" cy="7893050"/>
          </a:xfrm>
        </p:grpSpPr>
        <p:sp>
          <p:nvSpPr>
            <p:cNvPr id="6" name="object 6"/>
            <p:cNvSpPr/>
            <p:nvPr/>
          </p:nvSpPr>
          <p:spPr>
            <a:xfrm>
              <a:off x="17992375" y="12"/>
              <a:ext cx="307340" cy="7893050"/>
            </a:xfrm>
            <a:custGeom>
              <a:avLst/>
              <a:gdLst/>
              <a:ahLst/>
              <a:cxnLst/>
              <a:rect l="l" t="t" r="r" b="b"/>
              <a:pathLst>
                <a:path w="307340" h="7893050">
                  <a:moveTo>
                    <a:pt x="307288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307288" y="7892771"/>
                  </a:lnTo>
                  <a:lnTo>
                    <a:pt x="307288" y="0"/>
                  </a:lnTo>
                  <a:close/>
                </a:path>
              </a:pathLst>
            </a:custGeom>
            <a:solidFill>
              <a:srgbClr val="040D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859787" y="12"/>
              <a:ext cx="132715" cy="7893050"/>
            </a:xfrm>
            <a:custGeom>
              <a:avLst/>
              <a:gdLst/>
              <a:ahLst/>
              <a:cxnLst/>
              <a:rect l="l" t="t" r="r" b="b"/>
              <a:pathLst>
                <a:path w="132715" h="7893050">
                  <a:moveTo>
                    <a:pt x="132445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132445" y="7892771"/>
                  </a:lnTo>
                  <a:lnTo>
                    <a:pt x="132445" y="0"/>
                  </a:lnTo>
                  <a:close/>
                </a:path>
              </a:pathLst>
            </a:custGeom>
            <a:solidFill>
              <a:srgbClr val="F5A5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9427464" y="7376184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427464" y="751334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427464" y="765050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427464" y="778766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605772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605772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605772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605772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784080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784080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784080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784080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962388" y="7376184"/>
            <a:ext cx="33655" cy="21590"/>
          </a:xfrm>
          <a:custGeom>
            <a:avLst/>
            <a:gdLst/>
            <a:ahLst/>
            <a:cxnLst/>
            <a:rect l="l" t="t" r="r" b="b"/>
            <a:pathLst>
              <a:path w="33654" h="21590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962388" y="7513344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962388" y="7650504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962388" y="7787664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140696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140696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0140696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0140696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0319004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319004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319004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319004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498866" y="7376184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25" y="0"/>
                </a:moveTo>
                <a:lnTo>
                  <a:pt x="0" y="0"/>
                </a:lnTo>
                <a:lnTo>
                  <a:pt x="0" y="21324"/>
                </a:lnTo>
                <a:lnTo>
                  <a:pt x="31325" y="21324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498866" y="751334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498866" y="765050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0498866" y="778766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675620" y="7376184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0675620" y="7513344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675620" y="7650504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0675620" y="7787664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0853928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0853928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0853928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0853928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1033790" y="7376184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25" y="0"/>
                </a:moveTo>
                <a:lnTo>
                  <a:pt x="0" y="0"/>
                </a:lnTo>
                <a:lnTo>
                  <a:pt x="0" y="21324"/>
                </a:lnTo>
                <a:lnTo>
                  <a:pt x="31325" y="21324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1033790" y="751334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1033790" y="765050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1033790" y="778766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1212098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1212098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212098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1212098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5642367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5642367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5642367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5642367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5820674" y="100585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5" h="22860">
                <a:moveTo>
                  <a:pt x="33182" y="0"/>
                </a:moveTo>
                <a:lnTo>
                  <a:pt x="0" y="0"/>
                </a:lnTo>
                <a:lnTo>
                  <a:pt x="0" y="22431"/>
                </a:lnTo>
                <a:lnTo>
                  <a:pt x="33182" y="22431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5820674" y="239310"/>
            <a:ext cx="33655" cy="21590"/>
          </a:xfrm>
          <a:custGeom>
            <a:avLst/>
            <a:gdLst/>
            <a:ahLst/>
            <a:cxnLst/>
            <a:rect l="l" t="t" r="r" b="b"/>
            <a:pathLst>
              <a:path w="33655" h="21589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5820674" y="374905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5" h="22860">
                <a:moveTo>
                  <a:pt x="33182" y="0"/>
                </a:moveTo>
                <a:lnTo>
                  <a:pt x="0" y="0"/>
                </a:lnTo>
                <a:lnTo>
                  <a:pt x="0" y="22431"/>
                </a:lnTo>
                <a:lnTo>
                  <a:pt x="33182" y="22431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5820674" y="513630"/>
            <a:ext cx="33655" cy="21590"/>
          </a:xfrm>
          <a:custGeom>
            <a:avLst/>
            <a:gdLst/>
            <a:ahLst/>
            <a:cxnLst/>
            <a:rect l="l" t="t" r="r" b="b"/>
            <a:pathLst>
              <a:path w="33655" h="21590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5998983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5998983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5998983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5998983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6177291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6177291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6177291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6177291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6357062" y="10058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6357062" y="23931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6357062" y="37490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6357062" y="51363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6533907" y="100585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6533907" y="239310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89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6533907" y="374905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6533907" y="513630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6712215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6712215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6712215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6712215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6891985" y="10058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6891985" y="23931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6891985" y="37490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6891985" y="51363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7070294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61" y="0"/>
                </a:moveTo>
                <a:lnTo>
                  <a:pt x="0" y="0"/>
                </a:lnTo>
                <a:lnTo>
                  <a:pt x="0" y="22431"/>
                </a:lnTo>
                <a:lnTo>
                  <a:pt x="32861" y="22431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7070294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61" y="0"/>
                </a:moveTo>
                <a:lnTo>
                  <a:pt x="0" y="0"/>
                </a:lnTo>
                <a:lnTo>
                  <a:pt x="0" y="21324"/>
                </a:lnTo>
                <a:lnTo>
                  <a:pt x="32861" y="21324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7070294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61" y="0"/>
                </a:moveTo>
                <a:lnTo>
                  <a:pt x="0" y="0"/>
                </a:lnTo>
                <a:lnTo>
                  <a:pt x="0" y="22431"/>
                </a:lnTo>
                <a:lnTo>
                  <a:pt x="32861" y="22431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7070294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61" y="0"/>
                </a:moveTo>
                <a:lnTo>
                  <a:pt x="0" y="0"/>
                </a:lnTo>
                <a:lnTo>
                  <a:pt x="0" y="21324"/>
                </a:lnTo>
                <a:lnTo>
                  <a:pt x="32861" y="21324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7247139" y="100585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7247139" y="239310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89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7247139" y="374905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7247139" y="513630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7426909" y="10058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7426909" y="23931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7426909" y="37490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7426909" y="51363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514340" y="1775466"/>
            <a:ext cx="5350767" cy="3569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9763780" y="920514"/>
            <a:ext cx="5062220" cy="3935729"/>
          </a:xfrm>
          <a:prstGeom prst="rect">
            <a:avLst/>
          </a:prstGeom>
        </p:spPr>
        <p:txBody>
          <a:bodyPr wrap="square" lIns="0" tIns="6222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9"/>
              </a:spcBef>
              <a:tabLst>
                <a:tab pos="2075814" algn="l"/>
                <a:tab pos="4413885" algn="l"/>
              </a:tabLst>
            </a:pPr>
            <a:r>
              <a:rPr dirty="0" sz="1600" spc="-11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und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ers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60">
                <a:solidFill>
                  <a:srgbClr val="FFFFFF"/>
                </a:solidFill>
                <a:latin typeface="Arial"/>
                <a:cs typeface="Arial"/>
              </a:rPr>
              <a:t>tand</a:t>
            </a: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1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practical</a:t>
            </a:r>
            <a:r>
              <a:rPr dirty="0" sz="1600" spc="5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dirty="0" sz="1600" spc="15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600" spc="85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ene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rg</a:t>
            </a:r>
            <a:r>
              <a:rPr dirty="0" sz="160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600" spc="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3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95">
                <a:solidFill>
                  <a:srgbClr val="FFFFFF"/>
                </a:solidFill>
                <a:latin typeface="Arial"/>
                <a:cs typeface="Arial"/>
              </a:rPr>
              <a:t>strategies,</a:t>
            </a:r>
            <a:r>
              <a:rPr dirty="0" sz="1600" spc="3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let's</a:t>
            </a:r>
            <a:r>
              <a:rPr dirty="0" sz="1600" spc="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explore</a:t>
            </a:r>
            <a:endParaRPr sz="1600">
              <a:latin typeface="Arial"/>
              <a:cs typeface="Arial"/>
            </a:endParaRPr>
          </a:p>
          <a:p>
            <a:pPr marL="12700" marR="181610">
              <a:lnSpc>
                <a:spcPct val="135000"/>
              </a:lnSpc>
            </a:pP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f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w </a:t>
            </a: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dirty="0" sz="1600" spc="105">
                <a:solidFill>
                  <a:srgbClr val="FFFFFF"/>
                </a:solidFill>
                <a:latin typeface="Arial"/>
                <a:cs typeface="Arial"/>
              </a:rPr>
              <a:t>studies. </a:t>
            </a:r>
            <a:r>
              <a:rPr dirty="0" sz="1600" spc="90">
                <a:solidFill>
                  <a:srgbClr val="FFFFFF"/>
                </a:solidFill>
                <a:latin typeface="Arial"/>
                <a:cs typeface="Arial"/>
              </a:rPr>
              <a:t>These </a:t>
            </a:r>
            <a:r>
              <a:rPr dirty="0" sz="1600" spc="95">
                <a:solidFill>
                  <a:srgbClr val="FFFFFF"/>
                </a:solidFill>
                <a:latin typeface="Arial"/>
                <a:cs typeface="Arial"/>
              </a:rPr>
              <a:t>real-life </a:t>
            </a:r>
            <a:r>
              <a:rPr dirty="0" sz="1600" spc="150">
                <a:solidFill>
                  <a:srgbClr val="FFFFFF"/>
                </a:solidFill>
                <a:latin typeface="Arial"/>
                <a:cs typeface="Arial"/>
              </a:rPr>
              <a:t>examples  </a:t>
            </a:r>
            <a:r>
              <a:rPr dirty="0" sz="1600" spc="8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dirty="0" sz="1600" spc="5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successful</a:t>
            </a:r>
            <a:r>
              <a:rPr dirty="0" sz="1600" spc="4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35000"/>
              </a:lnSpc>
              <a:spcBef>
                <a:spcPts val="15"/>
              </a:spcBef>
              <a:tabLst>
                <a:tab pos="1213485" algn="l"/>
                <a:tab pos="4420235" algn="l"/>
              </a:tabLst>
            </a:pP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precision</a:t>
            </a:r>
            <a:r>
              <a:rPr dirty="0" sz="1600" spc="3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70">
                <a:solidFill>
                  <a:srgbClr val="FFFFFF"/>
                </a:solidFill>
                <a:latin typeface="Arial"/>
                <a:cs typeface="Arial"/>
              </a:rPr>
              <a:t>nergy</a:t>
            </a:r>
            <a:r>
              <a:rPr dirty="0" sz="1600" spc="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2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 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techniques. </a:t>
            </a: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dirty="0" sz="1600" spc="8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dirty="0" sz="1600" spc="120">
                <a:solidFill>
                  <a:srgbClr val="FFFFFF"/>
                </a:solidFill>
                <a:latin typeface="Arial"/>
                <a:cs typeface="Arial"/>
              </a:rPr>
              <a:t>delve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into the </a:t>
            </a:r>
            <a:r>
              <a:rPr dirty="0" sz="1600" spc="140">
                <a:solidFill>
                  <a:srgbClr val="FFFFFF"/>
                </a:solidFill>
                <a:latin typeface="Arial"/>
                <a:cs typeface="Arial"/>
              </a:rPr>
              <a:t>challenges  </a:t>
            </a:r>
            <a:r>
              <a:rPr dirty="0" sz="1600" spc="100">
                <a:solidFill>
                  <a:srgbClr val="FFFFFF"/>
                </a:solidFill>
                <a:latin typeface="Arial"/>
                <a:cs typeface="Arial"/>
              </a:rPr>
              <a:t>faced,</a:t>
            </a:r>
            <a:r>
              <a:rPr dirty="0" sz="1600" spc="4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1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solutions</a:t>
            </a:r>
            <a:r>
              <a:rPr dirty="0" sz="1600" spc="5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1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2700" marR="485140">
              <a:lnSpc>
                <a:spcPct val="132500"/>
              </a:lnSpc>
              <a:spcBef>
                <a:spcPts val="300"/>
              </a:spcBef>
            </a:pP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positive ou </a:t>
            </a:r>
            <a:r>
              <a:rPr dirty="0" sz="1600" spc="100">
                <a:solidFill>
                  <a:srgbClr val="FFFFFF"/>
                </a:solidFill>
                <a:latin typeface="Arial"/>
                <a:cs typeface="Arial"/>
              </a:rPr>
              <a:t>tc </a:t>
            </a:r>
            <a:r>
              <a:rPr dirty="0" sz="1600" spc="165">
                <a:solidFill>
                  <a:srgbClr val="FFFFFF"/>
                </a:solidFill>
                <a:latin typeface="Arial"/>
                <a:cs typeface="Arial"/>
              </a:rPr>
              <a:t>omes </a:t>
            </a:r>
            <a:r>
              <a:rPr dirty="0" sz="1600" spc="120">
                <a:solidFill>
                  <a:srgbClr val="FFFFFF"/>
                </a:solidFill>
                <a:latin typeface="Arial"/>
                <a:cs typeface="Arial"/>
              </a:rPr>
              <a:t>achieved. </a:t>
            </a:r>
            <a:r>
              <a:rPr dirty="0" sz="1600" spc="90">
                <a:solidFill>
                  <a:srgbClr val="FFFFFF"/>
                </a:solidFill>
                <a:latin typeface="Arial"/>
                <a:cs typeface="Arial"/>
              </a:rPr>
              <a:t>These </a:t>
            </a: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case 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studies </a:t>
            </a:r>
            <a:r>
              <a:rPr dirty="0" sz="1600" spc="8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valuable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insights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 n d  </a:t>
            </a:r>
            <a:r>
              <a:rPr dirty="0" sz="1600" spc="120">
                <a:solidFill>
                  <a:srgbClr val="FFFFFF"/>
                </a:solidFill>
                <a:latin typeface="Arial"/>
                <a:cs typeface="Arial"/>
              </a:rPr>
              <a:t>inspire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businesses </a:t>
            </a: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600" spc="160">
                <a:solidFill>
                  <a:srgbClr val="FFFFFF"/>
                </a:solidFill>
                <a:latin typeface="Arial"/>
                <a:cs typeface="Arial"/>
              </a:rPr>
              <a:t>adopt 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ef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c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9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endParaRPr sz="1600">
              <a:latin typeface="Arial"/>
              <a:cs typeface="Arial"/>
            </a:endParaRPr>
          </a:p>
          <a:p>
            <a:pPr marL="12700" marR="1452245">
              <a:lnSpc>
                <a:spcPts val="2650"/>
              </a:lnSpc>
              <a:spcBef>
                <a:spcPts val="150"/>
              </a:spcBef>
            </a:pP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strategies</a:t>
            </a:r>
            <a:r>
              <a:rPr dirty="0" sz="1600" spc="45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600" spc="4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4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75">
                <a:solidFill>
                  <a:srgbClr val="FFFFFF"/>
                </a:solidFill>
                <a:latin typeface="Arial"/>
                <a:cs typeface="Arial"/>
              </a:rPr>
              <a:t>energy 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ons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80">
                <a:solidFill>
                  <a:srgbClr val="FFFFFF"/>
                </a:solidFill>
                <a:latin typeface="Arial"/>
                <a:cs typeface="Arial"/>
              </a:rPr>
              <a:t>umption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356014" y="972994"/>
            <a:ext cx="896619" cy="6328410"/>
          </a:xfrm>
          <a:prstGeom prst="rect">
            <a:avLst/>
          </a:prstGeom>
        </p:spPr>
        <p:txBody>
          <a:bodyPr wrap="square" lIns="0" tIns="2540" rIns="0" bIns="0" rtlCol="0" vert="vert270">
            <a:spAutoFit/>
          </a:bodyPr>
          <a:lstStyle/>
          <a:p>
            <a:pPr marL="15240">
              <a:lnSpc>
                <a:spcPct val="100000"/>
              </a:lnSpc>
              <a:spcBef>
                <a:spcPts val="20"/>
              </a:spcBef>
            </a:pPr>
            <a:r>
              <a:rPr dirty="0" baseline="3144" sz="3975" spc="-67">
                <a:solidFill>
                  <a:srgbClr val="FFFFFF"/>
                </a:solidFill>
                <a:latin typeface="Arial"/>
                <a:cs typeface="Arial"/>
              </a:rPr>
              <a:t>7.</a:t>
            </a:r>
            <a:r>
              <a:rPr dirty="0" baseline="3144" sz="3975" spc="-62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2096" sz="3975" spc="-165">
                <a:solidFill>
                  <a:srgbClr val="FFFFFF"/>
                </a:solidFill>
                <a:latin typeface="Arial"/>
                <a:cs typeface="Arial"/>
              </a:rPr>
              <a:t>Casestudies</a:t>
            </a:r>
            <a:r>
              <a:rPr dirty="0" baseline="2096" sz="3975" spc="-35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2096" sz="3975" spc="-127">
                <a:solidFill>
                  <a:srgbClr val="FFFFFF"/>
                </a:solidFill>
                <a:latin typeface="Arial"/>
                <a:cs typeface="Arial"/>
              </a:rPr>
              <a:t>sh</a:t>
            </a:r>
            <a:r>
              <a:rPr dirty="0" baseline="1048" sz="3975" spc="-127">
                <a:solidFill>
                  <a:srgbClr val="FFFFFF"/>
                </a:solidFill>
                <a:latin typeface="Arial"/>
                <a:cs typeface="Arial"/>
              </a:rPr>
              <a:t>owcasing</a:t>
            </a:r>
            <a:r>
              <a:rPr dirty="0" baseline="1048" sz="3975" spc="-5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048" sz="3975" spc="-97">
                <a:solidFill>
                  <a:srgbClr val="FFFFFF"/>
                </a:solidFill>
                <a:latin typeface="Arial"/>
                <a:cs typeface="Arial"/>
              </a:rPr>
              <a:t>succe</a:t>
            </a:r>
            <a:r>
              <a:rPr dirty="0" sz="2650" spc="-65">
                <a:solidFill>
                  <a:srgbClr val="FFFFFF"/>
                </a:solidFill>
                <a:latin typeface="Arial"/>
                <a:cs typeface="Arial"/>
              </a:rPr>
              <a:t>ssful</a:t>
            </a:r>
            <a:r>
              <a:rPr dirty="0" sz="2650" spc="-3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50" spc="-90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endParaRPr sz="2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baseline="2096" sz="3975" spc="-165">
                <a:solidFill>
                  <a:srgbClr val="FFFFFF"/>
                </a:solidFill>
                <a:latin typeface="Arial"/>
                <a:cs typeface="Arial"/>
              </a:rPr>
              <a:t>measuremen</a:t>
            </a:r>
            <a:r>
              <a:rPr dirty="0" baseline="1048" sz="3975" spc="-16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baseline="1048" sz="3975" spc="-7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048" sz="3975" spc="-112">
                <a:solidFill>
                  <a:srgbClr val="FFFFFF"/>
                </a:solidFill>
                <a:latin typeface="Arial"/>
                <a:cs typeface="Arial"/>
              </a:rPr>
              <a:t>strateg</a:t>
            </a:r>
            <a:r>
              <a:rPr dirty="0" sz="2650" spc="-75">
                <a:solidFill>
                  <a:srgbClr val="FFFFFF"/>
                </a:solidFill>
                <a:latin typeface="Arial"/>
                <a:cs typeface="Arial"/>
              </a:rPr>
              <a:t>ies.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17860010" cy="7893050"/>
            <a:chOff x="0" y="12"/>
            <a:chExt cx="17860010" cy="7893050"/>
          </a:xfrm>
        </p:grpSpPr>
        <p:sp>
          <p:nvSpPr>
            <p:cNvPr id="3" name="object 3"/>
            <p:cNvSpPr/>
            <p:nvPr/>
          </p:nvSpPr>
          <p:spPr>
            <a:xfrm>
              <a:off x="0" y="12"/>
              <a:ext cx="9109075" cy="7893050"/>
            </a:xfrm>
            <a:custGeom>
              <a:avLst/>
              <a:gdLst/>
              <a:ahLst/>
              <a:cxnLst/>
              <a:rect l="l" t="t" r="r" b="b"/>
              <a:pathLst>
                <a:path w="9109075" h="7893050">
                  <a:moveTo>
                    <a:pt x="9108814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9108814" y="7892771"/>
                  </a:lnTo>
                  <a:lnTo>
                    <a:pt x="9108814" y="0"/>
                  </a:lnTo>
                  <a:close/>
                </a:path>
              </a:pathLst>
            </a:custGeom>
            <a:solidFill>
              <a:srgbClr val="48C1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08960" y="12"/>
              <a:ext cx="8750935" cy="7893050"/>
            </a:xfrm>
            <a:custGeom>
              <a:avLst/>
              <a:gdLst/>
              <a:ahLst/>
              <a:cxnLst/>
              <a:rect l="l" t="t" r="r" b="b"/>
              <a:pathLst>
                <a:path w="8750935" h="7893050">
                  <a:moveTo>
                    <a:pt x="8750808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8750808" y="7892771"/>
                  </a:lnTo>
                  <a:lnTo>
                    <a:pt x="8750808" y="0"/>
                  </a:lnTo>
                  <a:close/>
                </a:path>
              </a:pathLst>
            </a:custGeom>
            <a:solidFill>
              <a:srgbClr val="040D1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17859787" y="12"/>
            <a:ext cx="440055" cy="7893050"/>
            <a:chOff x="17859787" y="12"/>
            <a:chExt cx="440055" cy="7893050"/>
          </a:xfrm>
        </p:grpSpPr>
        <p:sp>
          <p:nvSpPr>
            <p:cNvPr id="6" name="object 6"/>
            <p:cNvSpPr/>
            <p:nvPr/>
          </p:nvSpPr>
          <p:spPr>
            <a:xfrm>
              <a:off x="17992375" y="12"/>
              <a:ext cx="307340" cy="7893050"/>
            </a:xfrm>
            <a:custGeom>
              <a:avLst/>
              <a:gdLst/>
              <a:ahLst/>
              <a:cxnLst/>
              <a:rect l="l" t="t" r="r" b="b"/>
              <a:pathLst>
                <a:path w="307340" h="7893050">
                  <a:moveTo>
                    <a:pt x="307288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307288" y="7892771"/>
                  </a:lnTo>
                  <a:lnTo>
                    <a:pt x="307288" y="0"/>
                  </a:lnTo>
                  <a:close/>
                </a:path>
              </a:pathLst>
            </a:custGeom>
            <a:solidFill>
              <a:srgbClr val="040D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859787" y="12"/>
              <a:ext cx="132715" cy="7893050"/>
            </a:xfrm>
            <a:custGeom>
              <a:avLst/>
              <a:gdLst/>
              <a:ahLst/>
              <a:cxnLst/>
              <a:rect l="l" t="t" r="r" b="b"/>
              <a:pathLst>
                <a:path w="132715" h="7893050">
                  <a:moveTo>
                    <a:pt x="132445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132445" y="7892771"/>
                  </a:lnTo>
                  <a:lnTo>
                    <a:pt x="132445" y="0"/>
                  </a:lnTo>
                  <a:close/>
                </a:path>
              </a:pathLst>
            </a:custGeom>
            <a:solidFill>
              <a:srgbClr val="F5A5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9427464" y="7376184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427464" y="751334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427464" y="765050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427464" y="778766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605772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605772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605772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605772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784080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784080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784080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784080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962388" y="7376184"/>
            <a:ext cx="33655" cy="21590"/>
          </a:xfrm>
          <a:custGeom>
            <a:avLst/>
            <a:gdLst/>
            <a:ahLst/>
            <a:cxnLst/>
            <a:rect l="l" t="t" r="r" b="b"/>
            <a:pathLst>
              <a:path w="33654" h="21590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962388" y="7513344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962388" y="7650504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962388" y="7787664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140696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140696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0140696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0140696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0319004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319004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319004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319004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498866" y="7376184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25" y="0"/>
                </a:moveTo>
                <a:lnTo>
                  <a:pt x="0" y="0"/>
                </a:lnTo>
                <a:lnTo>
                  <a:pt x="0" y="21324"/>
                </a:lnTo>
                <a:lnTo>
                  <a:pt x="31325" y="21324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498866" y="751334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498866" y="765050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0498866" y="778766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675620" y="7376184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0675620" y="7513344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675620" y="7650504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0675620" y="7787664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0853928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0853928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0853928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0853928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1033790" y="7376184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25" y="0"/>
                </a:moveTo>
                <a:lnTo>
                  <a:pt x="0" y="0"/>
                </a:lnTo>
                <a:lnTo>
                  <a:pt x="0" y="21324"/>
                </a:lnTo>
                <a:lnTo>
                  <a:pt x="31325" y="21324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1033790" y="751334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1033790" y="765050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1033790" y="778766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1212098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1212098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212098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1212098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5642367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5642367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5642367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5642367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5820674" y="100585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5" h="22860">
                <a:moveTo>
                  <a:pt x="33182" y="0"/>
                </a:moveTo>
                <a:lnTo>
                  <a:pt x="0" y="0"/>
                </a:lnTo>
                <a:lnTo>
                  <a:pt x="0" y="22431"/>
                </a:lnTo>
                <a:lnTo>
                  <a:pt x="33182" y="22431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5820674" y="239310"/>
            <a:ext cx="33655" cy="21590"/>
          </a:xfrm>
          <a:custGeom>
            <a:avLst/>
            <a:gdLst/>
            <a:ahLst/>
            <a:cxnLst/>
            <a:rect l="l" t="t" r="r" b="b"/>
            <a:pathLst>
              <a:path w="33655" h="21589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5820674" y="374905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5" h="22860">
                <a:moveTo>
                  <a:pt x="33182" y="0"/>
                </a:moveTo>
                <a:lnTo>
                  <a:pt x="0" y="0"/>
                </a:lnTo>
                <a:lnTo>
                  <a:pt x="0" y="22431"/>
                </a:lnTo>
                <a:lnTo>
                  <a:pt x="33182" y="22431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5820674" y="513630"/>
            <a:ext cx="33655" cy="21590"/>
          </a:xfrm>
          <a:custGeom>
            <a:avLst/>
            <a:gdLst/>
            <a:ahLst/>
            <a:cxnLst/>
            <a:rect l="l" t="t" r="r" b="b"/>
            <a:pathLst>
              <a:path w="33655" h="21590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5998983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5998983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5998983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5998983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6177291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6177291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6177291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6177291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6357062" y="10058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6357062" y="23931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6357062" y="37490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6357062" y="51363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6533907" y="100585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6533907" y="239310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89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6533907" y="374905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6533907" y="513630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6712215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6712215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6712215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6712215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6891985" y="10058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6891985" y="23931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6891985" y="37490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6891985" y="51363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7070294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61" y="0"/>
                </a:moveTo>
                <a:lnTo>
                  <a:pt x="0" y="0"/>
                </a:lnTo>
                <a:lnTo>
                  <a:pt x="0" y="22431"/>
                </a:lnTo>
                <a:lnTo>
                  <a:pt x="32861" y="22431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7070294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61" y="0"/>
                </a:moveTo>
                <a:lnTo>
                  <a:pt x="0" y="0"/>
                </a:lnTo>
                <a:lnTo>
                  <a:pt x="0" y="21324"/>
                </a:lnTo>
                <a:lnTo>
                  <a:pt x="32861" y="21324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7070294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61" y="0"/>
                </a:moveTo>
                <a:lnTo>
                  <a:pt x="0" y="0"/>
                </a:lnTo>
                <a:lnTo>
                  <a:pt x="0" y="22431"/>
                </a:lnTo>
                <a:lnTo>
                  <a:pt x="32861" y="22431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7070294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61" y="0"/>
                </a:moveTo>
                <a:lnTo>
                  <a:pt x="0" y="0"/>
                </a:lnTo>
                <a:lnTo>
                  <a:pt x="0" y="21324"/>
                </a:lnTo>
                <a:lnTo>
                  <a:pt x="32861" y="21324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7247139" y="100585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7247139" y="239310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89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7247139" y="374905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7247139" y="513630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7426909" y="10058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7426909" y="23931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7426909" y="37490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7426909" y="51363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514340" y="2180856"/>
            <a:ext cx="5350767" cy="3521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9763773" y="849928"/>
            <a:ext cx="4746625" cy="43268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41275">
              <a:lnSpc>
                <a:spcPct val="135200"/>
              </a:lnSpc>
              <a:spcBef>
                <a:spcPts val="90"/>
              </a:spcBef>
            </a:pPr>
            <a:r>
              <a:rPr dirty="0" sz="1600" spc="150">
                <a:solidFill>
                  <a:srgbClr val="FFFFFF"/>
                </a:solidFill>
                <a:latin typeface="Arial"/>
                <a:cs typeface="Arial"/>
              </a:rPr>
              <a:t>Integrating</a:t>
            </a:r>
            <a:r>
              <a:rPr dirty="0" sz="1600" spc="5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600" spc="3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8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dirty="0" sz="1600" spc="3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6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h  s</a:t>
            </a:r>
            <a:r>
              <a:rPr dirty="0" sz="16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4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16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4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r>
              <a:rPr dirty="0" sz="1600" spc="5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9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dirty="0" sz="1600" spc="4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revolutionize 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 n e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g y </a:t>
            </a:r>
            <a:r>
              <a:rPr dirty="0" sz="1600" spc="50">
                <a:solidFill>
                  <a:srgbClr val="FFFFFF"/>
                </a:solidFill>
                <a:latin typeface="Arial"/>
                <a:cs typeface="Arial"/>
              </a:rPr>
              <a:t>ef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ciency </a:t>
            </a:r>
            <a:r>
              <a:rPr dirty="0" sz="1600" spc="105">
                <a:solidFill>
                  <a:srgbClr val="FFFFFF"/>
                </a:solidFill>
                <a:latin typeface="Arial"/>
                <a:cs typeface="Arial"/>
              </a:rPr>
              <a:t>practices. </a:t>
            </a: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dirty="0" sz="1600" spc="155">
                <a:solidFill>
                  <a:srgbClr val="FFFFFF"/>
                </a:solidFill>
                <a:latin typeface="Arial"/>
                <a:cs typeface="Arial"/>
              </a:rPr>
              <a:t>leveraging  </a:t>
            </a: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real-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dirty="0" sz="1600" spc="90">
                <a:solidFill>
                  <a:srgbClr val="FFFFFF"/>
                </a:solidFill>
                <a:latin typeface="Arial"/>
                <a:cs typeface="Arial"/>
              </a:rPr>
              <a:t>ime data,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businesses </a:t>
            </a:r>
            <a:r>
              <a:rPr dirty="0" sz="1600" spc="95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1600" spc="180">
                <a:solidFill>
                  <a:srgbClr val="FFFFFF"/>
                </a:solidFill>
                <a:latin typeface="Arial"/>
                <a:cs typeface="Arial"/>
              </a:rPr>
              <a:t>optimiz</a:t>
            </a:r>
            <a:r>
              <a:rPr dirty="0" sz="1600" spc="-3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919"/>
              </a:spcBef>
            </a:pPr>
            <a:r>
              <a:rPr dirty="0" sz="1600" spc="175">
                <a:solidFill>
                  <a:srgbClr val="FFFFFF"/>
                </a:solidFill>
                <a:latin typeface="Arial"/>
                <a:cs typeface="Arial"/>
              </a:rPr>
              <a:t>energy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c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dirty="0" sz="1600" spc="185">
                <a:solidFill>
                  <a:srgbClr val="FFFFFF"/>
                </a:solidFill>
                <a:latin typeface="Arial"/>
                <a:cs typeface="Arial"/>
              </a:rPr>
              <a:t>umption,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identify </a:t>
            </a:r>
            <a:r>
              <a:rPr dirty="0" sz="1600" spc="80">
                <a:solidFill>
                  <a:srgbClr val="FFFFFF"/>
                </a:solidFill>
                <a:latin typeface="Arial"/>
                <a:cs typeface="Arial"/>
              </a:rPr>
              <a:t>areas</a:t>
            </a:r>
            <a:r>
              <a:rPr dirty="0" sz="16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85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1600">
              <a:latin typeface="Arial"/>
              <a:cs typeface="Arial"/>
            </a:endParaRPr>
          </a:p>
          <a:p>
            <a:pPr algn="just" marL="12700" marR="5080">
              <a:lnSpc>
                <a:spcPct val="128200"/>
              </a:lnSpc>
              <a:spcBef>
                <a:spcPts val="95"/>
              </a:spcBef>
            </a:pP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ro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1600" spc="3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4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d 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controls</a:t>
            </a:r>
            <a:r>
              <a:rPr dirty="0" sz="1600" spc="48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600" spc="4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z="1600" spc="-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dirty="0" sz="16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600" spc="3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savings.</a:t>
            </a:r>
            <a:r>
              <a:rPr dirty="0" sz="1600" spc="2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This 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seamless </a:t>
            </a:r>
            <a:r>
              <a:rPr dirty="0" sz="1600" spc="150">
                <a:solidFill>
                  <a:srgbClr val="FFFFFF"/>
                </a:solidFill>
                <a:latin typeface="Arial"/>
                <a:cs typeface="Arial"/>
              </a:rPr>
              <a:t>integration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ensures</a:t>
            </a:r>
            <a:r>
              <a:rPr dirty="0" sz="1600" spc="2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925"/>
              </a:spcBef>
            </a:pP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c </a:t>
            </a:r>
            <a:r>
              <a:rPr dirty="0" sz="1600" spc="150">
                <a:solidFill>
                  <a:srgbClr val="FFFFFF"/>
                </a:solidFill>
                <a:latin typeface="Arial"/>
                <a:cs typeface="Arial"/>
              </a:rPr>
              <a:t>ompre </a:t>
            </a:r>
            <a:r>
              <a:rPr dirty="0" sz="1600" spc="160">
                <a:solidFill>
                  <a:srgbClr val="FFFFFF"/>
                </a:solidFill>
                <a:latin typeface="Arial"/>
                <a:cs typeface="Arial"/>
              </a:rPr>
              <a:t>hens </a:t>
            </a:r>
            <a:r>
              <a:rPr dirty="0" sz="1600" spc="105">
                <a:solidFill>
                  <a:srgbClr val="FFFFFF"/>
                </a:solidFill>
                <a:latin typeface="Arial"/>
                <a:cs typeface="Arial"/>
              </a:rPr>
              <a:t>ive </a:t>
            </a:r>
            <a:r>
              <a:rPr dirty="0" sz="1600" spc="160">
                <a:solidFill>
                  <a:srgbClr val="FFFFFF"/>
                </a:solidFill>
                <a:latin typeface="Arial"/>
                <a:cs typeface="Arial"/>
              </a:rPr>
              <a:t>approach </a:t>
            </a: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ene </a:t>
            </a: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rg</a:t>
            </a:r>
            <a:r>
              <a:rPr dirty="0" sz="16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  <a:p>
            <a:pPr marL="12700" marR="43815">
              <a:lnSpc>
                <a:spcPts val="2590"/>
              </a:lnSpc>
              <a:spcBef>
                <a:spcPts val="130"/>
              </a:spcBef>
            </a:pP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1600" spc="2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businesses</a:t>
            </a:r>
            <a:r>
              <a:rPr dirty="0" sz="1600" spc="2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dirty="0" sz="1600" spc="170">
                <a:solidFill>
                  <a:srgbClr val="FFFFFF"/>
                </a:solidFill>
                <a:latin typeface="Arial"/>
                <a:cs typeface="Arial"/>
              </a:rPr>
              <a:t>reduc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3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costs,</a:t>
            </a:r>
            <a:r>
              <a:rPr dirty="0" sz="1600" spc="2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env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80">
                <a:solidFill>
                  <a:srgbClr val="FFFFFF"/>
                </a:solidFill>
                <a:latin typeface="Arial"/>
                <a:cs typeface="Arial"/>
              </a:rPr>
              <a:t>ronmen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  <a:p>
            <a:pPr marL="12700" marR="161290">
              <a:lnSpc>
                <a:spcPts val="2600"/>
              </a:lnSpc>
              <a:spcBef>
                <a:spcPts val="5"/>
              </a:spcBef>
              <a:tabLst>
                <a:tab pos="1444625" algn="l"/>
              </a:tabLst>
            </a:pPr>
            <a:r>
              <a:rPr dirty="0" sz="1600" spc="150">
                <a:solidFill>
                  <a:srgbClr val="FFFFFF"/>
                </a:solidFill>
                <a:latin typeface="Arial"/>
                <a:cs typeface="Arial"/>
              </a:rPr>
              <a:t>impact,</a:t>
            </a:r>
            <a:r>
              <a:rPr dirty="0" sz="1600" spc="5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10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 n h a n c e </a:t>
            </a:r>
            <a:r>
              <a:rPr dirty="0" sz="1600" spc="95">
                <a:solidFill>
                  <a:srgbClr val="FFFFFF"/>
                </a:solidFill>
                <a:latin typeface="Arial"/>
                <a:cs typeface="Arial"/>
              </a:rPr>
              <a:t>overall</a:t>
            </a:r>
            <a:r>
              <a:rPr dirty="0" sz="16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operational  </a:t>
            </a:r>
            <a:r>
              <a:rPr dirty="0" sz="1600" spc="50">
                <a:solidFill>
                  <a:srgbClr val="FFFFFF"/>
                </a:solidFill>
                <a:latin typeface="Arial"/>
                <a:cs typeface="Arial"/>
              </a:rPr>
              <a:t>ef</a:t>
            </a:r>
            <a:r>
              <a:rPr dirty="0" sz="1600" spc="3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ciency.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378248" y="799334"/>
            <a:ext cx="908050" cy="6501765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5240">
              <a:lnSpc>
                <a:spcPct val="100000"/>
              </a:lnSpc>
              <a:spcBef>
                <a:spcPts val="15"/>
              </a:spcBef>
            </a:pPr>
            <a:r>
              <a:rPr dirty="0" baseline="3144" sz="3975" spc="-60">
                <a:solidFill>
                  <a:srgbClr val="FFFFFF"/>
                </a:solidFill>
                <a:latin typeface="Arial"/>
                <a:cs typeface="Arial"/>
              </a:rPr>
              <a:t>8.</a:t>
            </a:r>
            <a:r>
              <a:rPr dirty="0" baseline="3144" sz="3975" spc="-6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3144" sz="3975" spc="-172">
                <a:solidFill>
                  <a:srgbClr val="FFFFFF"/>
                </a:solidFill>
                <a:latin typeface="Arial"/>
                <a:cs typeface="Arial"/>
              </a:rPr>
              <a:t>Section</a:t>
            </a:r>
            <a:r>
              <a:rPr dirty="0" baseline="3144" sz="3975" spc="-62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2096" sz="3975" spc="-52">
                <a:solidFill>
                  <a:srgbClr val="FFFFFF"/>
                </a:solidFill>
                <a:latin typeface="Arial"/>
                <a:cs typeface="Arial"/>
              </a:rPr>
              <a:t>3:</a:t>
            </a:r>
            <a:r>
              <a:rPr dirty="0" baseline="2096" sz="3975" spc="-5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2096" sz="3975" spc="-135">
                <a:solidFill>
                  <a:srgbClr val="FFFFFF"/>
                </a:solidFill>
                <a:latin typeface="Arial"/>
                <a:cs typeface="Arial"/>
              </a:rPr>
              <a:t>Integr</a:t>
            </a:r>
            <a:r>
              <a:rPr dirty="0" baseline="1048" sz="3975" spc="-135">
                <a:solidFill>
                  <a:srgbClr val="FFFFFF"/>
                </a:solidFill>
                <a:latin typeface="Arial"/>
                <a:cs typeface="Arial"/>
              </a:rPr>
              <a:t>ating</a:t>
            </a:r>
            <a:r>
              <a:rPr dirty="0" baseline="1048" sz="3975" spc="-3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048" sz="3975" spc="-135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r>
              <a:rPr dirty="0" baseline="1048" sz="3975" spc="-53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048" sz="3975" spc="-127">
                <a:solidFill>
                  <a:srgbClr val="FFFFFF"/>
                </a:solidFill>
                <a:latin typeface="Arial"/>
                <a:cs typeface="Arial"/>
              </a:rPr>
              <a:t>monitoring</a:t>
            </a:r>
            <a:r>
              <a:rPr dirty="0" baseline="1048" sz="3975" spc="-41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50" spc="-4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endParaRPr sz="2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baseline="2096" sz="3975" spc="-22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dirty="0" baseline="2096" sz="3975" spc="-67">
                <a:solidFill>
                  <a:srgbClr val="FFFFFF"/>
                </a:solidFill>
                <a:latin typeface="Arial"/>
                <a:cs typeface="Arial"/>
              </a:rPr>
              <a:t>smart</a:t>
            </a:r>
            <a:r>
              <a:rPr dirty="0" baseline="2096" sz="3975" spc="-23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2096" sz="3975" spc="-104">
                <a:solidFill>
                  <a:srgbClr val="FFFFFF"/>
                </a:solidFill>
                <a:latin typeface="Arial"/>
                <a:cs typeface="Arial"/>
              </a:rPr>
              <a:t>buildi</a:t>
            </a:r>
            <a:r>
              <a:rPr dirty="0" baseline="1048" sz="3975" spc="-104">
                <a:solidFill>
                  <a:srgbClr val="FFFFFF"/>
                </a:solidFill>
                <a:latin typeface="Arial"/>
                <a:cs typeface="Arial"/>
              </a:rPr>
              <a:t>ngsyste</a:t>
            </a:r>
            <a:r>
              <a:rPr dirty="0" sz="2650" spc="-70">
                <a:solidFill>
                  <a:srgbClr val="FFFFFF"/>
                </a:solidFill>
                <a:latin typeface="Arial"/>
                <a:cs typeface="Arial"/>
              </a:rPr>
              <a:t>ms.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17860010" cy="7893050"/>
            <a:chOff x="0" y="12"/>
            <a:chExt cx="17860010" cy="7893050"/>
          </a:xfrm>
        </p:grpSpPr>
        <p:sp>
          <p:nvSpPr>
            <p:cNvPr id="3" name="object 3"/>
            <p:cNvSpPr/>
            <p:nvPr/>
          </p:nvSpPr>
          <p:spPr>
            <a:xfrm>
              <a:off x="0" y="12"/>
              <a:ext cx="9109075" cy="7893050"/>
            </a:xfrm>
            <a:custGeom>
              <a:avLst/>
              <a:gdLst/>
              <a:ahLst/>
              <a:cxnLst/>
              <a:rect l="l" t="t" r="r" b="b"/>
              <a:pathLst>
                <a:path w="9109075" h="7893050">
                  <a:moveTo>
                    <a:pt x="9108814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9108814" y="7892771"/>
                  </a:lnTo>
                  <a:lnTo>
                    <a:pt x="9108814" y="0"/>
                  </a:lnTo>
                  <a:close/>
                </a:path>
              </a:pathLst>
            </a:custGeom>
            <a:solidFill>
              <a:srgbClr val="48C1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08960" y="12"/>
              <a:ext cx="8750935" cy="7893050"/>
            </a:xfrm>
            <a:custGeom>
              <a:avLst/>
              <a:gdLst/>
              <a:ahLst/>
              <a:cxnLst/>
              <a:rect l="l" t="t" r="r" b="b"/>
              <a:pathLst>
                <a:path w="8750935" h="7893050">
                  <a:moveTo>
                    <a:pt x="8750808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8750808" y="7892771"/>
                  </a:lnTo>
                  <a:lnTo>
                    <a:pt x="8750808" y="0"/>
                  </a:lnTo>
                  <a:close/>
                </a:path>
              </a:pathLst>
            </a:custGeom>
            <a:solidFill>
              <a:srgbClr val="040D1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17859787" y="12"/>
            <a:ext cx="440055" cy="7893050"/>
            <a:chOff x="17859787" y="12"/>
            <a:chExt cx="440055" cy="7893050"/>
          </a:xfrm>
        </p:grpSpPr>
        <p:sp>
          <p:nvSpPr>
            <p:cNvPr id="6" name="object 6"/>
            <p:cNvSpPr/>
            <p:nvPr/>
          </p:nvSpPr>
          <p:spPr>
            <a:xfrm>
              <a:off x="17992375" y="12"/>
              <a:ext cx="307340" cy="7893050"/>
            </a:xfrm>
            <a:custGeom>
              <a:avLst/>
              <a:gdLst/>
              <a:ahLst/>
              <a:cxnLst/>
              <a:rect l="l" t="t" r="r" b="b"/>
              <a:pathLst>
                <a:path w="307340" h="7893050">
                  <a:moveTo>
                    <a:pt x="307288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307288" y="7892771"/>
                  </a:lnTo>
                  <a:lnTo>
                    <a:pt x="307288" y="0"/>
                  </a:lnTo>
                  <a:close/>
                </a:path>
              </a:pathLst>
            </a:custGeom>
            <a:solidFill>
              <a:srgbClr val="040D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859787" y="12"/>
              <a:ext cx="132715" cy="7893050"/>
            </a:xfrm>
            <a:custGeom>
              <a:avLst/>
              <a:gdLst/>
              <a:ahLst/>
              <a:cxnLst/>
              <a:rect l="l" t="t" r="r" b="b"/>
              <a:pathLst>
                <a:path w="132715" h="7893050">
                  <a:moveTo>
                    <a:pt x="132445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132445" y="7892771"/>
                  </a:lnTo>
                  <a:lnTo>
                    <a:pt x="132445" y="0"/>
                  </a:lnTo>
                  <a:close/>
                </a:path>
              </a:pathLst>
            </a:custGeom>
            <a:solidFill>
              <a:srgbClr val="F5A5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9427464" y="7376184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427464" y="751334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427464" y="765050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427464" y="778766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605772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605772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605772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605772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784080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784080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784080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784080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962388" y="7376184"/>
            <a:ext cx="33655" cy="21590"/>
          </a:xfrm>
          <a:custGeom>
            <a:avLst/>
            <a:gdLst/>
            <a:ahLst/>
            <a:cxnLst/>
            <a:rect l="l" t="t" r="r" b="b"/>
            <a:pathLst>
              <a:path w="33654" h="21590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962388" y="7513344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962388" y="7650504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962388" y="7787664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140696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140696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0140696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0140696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0319004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319004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319004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319004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498866" y="7376184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25" y="0"/>
                </a:moveTo>
                <a:lnTo>
                  <a:pt x="0" y="0"/>
                </a:lnTo>
                <a:lnTo>
                  <a:pt x="0" y="21324"/>
                </a:lnTo>
                <a:lnTo>
                  <a:pt x="31325" y="21324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498866" y="751334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498866" y="765050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0498866" y="778766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675620" y="7376184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0675620" y="7513344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675620" y="7650504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0675620" y="7787664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0853928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0853928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0853928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0853928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1033790" y="7376184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25" y="0"/>
                </a:moveTo>
                <a:lnTo>
                  <a:pt x="0" y="0"/>
                </a:lnTo>
                <a:lnTo>
                  <a:pt x="0" y="21324"/>
                </a:lnTo>
                <a:lnTo>
                  <a:pt x="31325" y="21324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1033790" y="751334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1033790" y="765050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1033790" y="778766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1212098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1212098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212098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1212098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5642367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5642367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5642367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5642367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5820674" y="100585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5" h="22860">
                <a:moveTo>
                  <a:pt x="33182" y="0"/>
                </a:moveTo>
                <a:lnTo>
                  <a:pt x="0" y="0"/>
                </a:lnTo>
                <a:lnTo>
                  <a:pt x="0" y="22431"/>
                </a:lnTo>
                <a:lnTo>
                  <a:pt x="33182" y="22431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5820674" y="239310"/>
            <a:ext cx="33655" cy="21590"/>
          </a:xfrm>
          <a:custGeom>
            <a:avLst/>
            <a:gdLst/>
            <a:ahLst/>
            <a:cxnLst/>
            <a:rect l="l" t="t" r="r" b="b"/>
            <a:pathLst>
              <a:path w="33655" h="21589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5820674" y="374905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5" h="22860">
                <a:moveTo>
                  <a:pt x="33182" y="0"/>
                </a:moveTo>
                <a:lnTo>
                  <a:pt x="0" y="0"/>
                </a:lnTo>
                <a:lnTo>
                  <a:pt x="0" y="22431"/>
                </a:lnTo>
                <a:lnTo>
                  <a:pt x="33182" y="22431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5820674" y="513630"/>
            <a:ext cx="33655" cy="21590"/>
          </a:xfrm>
          <a:custGeom>
            <a:avLst/>
            <a:gdLst/>
            <a:ahLst/>
            <a:cxnLst/>
            <a:rect l="l" t="t" r="r" b="b"/>
            <a:pathLst>
              <a:path w="33655" h="21590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5998983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5998983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5998983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5998983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6177291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6177291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6177291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6177291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6357062" y="10058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6357062" y="23931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6357062" y="37490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6357062" y="51363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6533907" y="100585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6533907" y="239310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89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6533907" y="374905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6533907" y="513630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6712215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6712215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6712215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6712215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6891985" y="10058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6891985" y="23931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6891985" y="37490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6891985" y="51363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7070294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61" y="0"/>
                </a:moveTo>
                <a:lnTo>
                  <a:pt x="0" y="0"/>
                </a:lnTo>
                <a:lnTo>
                  <a:pt x="0" y="22431"/>
                </a:lnTo>
                <a:lnTo>
                  <a:pt x="32861" y="22431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7070294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61" y="0"/>
                </a:moveTo>
                <a:lnTo>
                  <a:pt x="0" y="0"/>
                </a:lnTo>
                <a:lnTo>
                  <a:pt x="0" y="21324"/>
                </a:lnTo>
                <a:lnTo>
                  <a:pt x="32861" y="21324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7070294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61" y="0"/>
                </a:moveTo>
                <a:lnTo>
                  <a:pt x="0" y="0"/>
                </a:lnTo>
                <a:lnTo>
                  <a:pt x="0" y="22431"/>
                </a:lnTo>
                <a:lnTo>
                  <a:pt x="32861" y="22431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7070294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61" y="0"/>
                </a:moveTo>
                <a:lnTo>
                  <a:pt x="0" y="0"/>
                </a:lnTo>
                <a:lnTo>
                  <a:pt x="0" y="21324"/>
                </a:lnTo>
                <a:lnTo>
                  <a:pt x="32861" y="21324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7247139" y="100585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7247139" y="239310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89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7247139" y="374905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7247139" y="513630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7426909" y="10058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7426909" y="23931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7426909" y="37490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7426909" y="51363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514340" y="2156460"/>
            <a:ext cx="5350767" cy="3567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9763771" y="886999"/>
            <a:ext cx="5149215" cy="5591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33800"/>
              </a:lnSpc>
              <a:spcBef>
                <a:spcPts val="95"/>
              </a:spcBef>
            </a:pPr>
            <a:r>
              <a:rPr dirty="0" sz="1300" spc="-8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300" spc="110">
                <a:solidFill>
                  <a:srgbClr val="FFFFFF"/>
                </a:solidFill>
                <a:latin typeface="Arial"/>
                <a:cs typeface="Arial"/>
              </a:rPr>
              <a:t>unleash </a:t>
            </a:r>
            <a:r>
              <a:rPr dirty="0" sz="1300" spc="8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p o </a:t>
            </a:r>
            <a:r>
              <a:rPr dirty="0" sz="1300" spc="20">
                <a:solidFill>
                  <a:srgbClr val="FFFFFF"/>
                </a:solidFill>
                <a:latin typeface="Arial"/>
                <a:cs typeface="Arial"/>
              </a:rPr>
              <a:t>w 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dirty="0" sz="1300" spc="1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dirty="0" sz="1300" spc="3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1300" spc="95">
                <a:solidFill>
                  <a:srgbClr val="FFFFFF"/>
                </a:solidFill>
                <a:latin typeface="Arial"/>
                <a:cs typeface="Arial"/>
              </a:rPr>
              <a:t>precision </a:t>
            </a:r>
            <a:r>
              <a:rPr dirty="0" sz="1300" spc="4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1300" spc="25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e a s u </a:t>
            </a:r>
            <a:r>
              <a:rPr dirty="0" sz="1300" spc="1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dirty="0" sz="1300" spc="5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n g </a:t>
            </a:r>
            <a:r>
              <a:rPr dirty="0" sz="1300" spc="95">
                <a:solidFill>
                  <a:srgbClr val="FFFFFF"/>
                </a:solidFill>
                <a:latin typeface="Arial"/>
                <a:cs typeface="Arial"/>
              </a:rPr>
              <a:t>energy  </a:t>
            </a:r>
            <a:r>
              <a:rPr dirty="0" sz="1300" spc="120">
                <a:solidFill>
                  <a:srgbClr val="FFFFFF"/>
                </a:solidFill>
                <a:latin typeface="Arial"/>
                <a:cs typeface="Arial"/>
              </a:rPr>
              <a:t>consumpt</a:t>
            </a:r>
            <a:r>
              <a:rPr dirty="0" sz="13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3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45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13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5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1300" spc="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90">
                <a:solidFill>
                  <a:srgbClr val="FFFFFF"/>
                </a:solidFill>
                <a:latin typeface="Arial"/>
                <a:cs typeface="Arial"/>
              </a:rPr>
              <a:t>businesses</a:t>
            </a:r>
            <a:r>
              <a:rPr dirty="0" sz="1300" spc="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95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dirty="0" sz="1300" spc="2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90">
                <a:solidFill>
                  <a:srgbClr val="FFFFFF"/>
                </a:solidFill>
                <a:latin typeface="Arial"/>
                <a:cs typeface="Arial"/>
              </a:rPr>
              <a:t>consider</a:t>
            </a:r>
            <a:r>
              <a:rPr dirty="0" sz="1300" spc="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3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30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3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300" spc="-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3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30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3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3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3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3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300" spc="-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g  </a:t>
            </a:r>
            <a:r>
              <a:rPr dirty="0" sz="1300" spc="10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dirty="0" sz="1300" spc="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90">
                <a:solidFill>
                  <a:srgbClr val="FFFFFF"/>
                </a:solidFill>
                <a:latin typeface="Arial"/>
                <a:cs typeface="Arial"/>
              </a:rPr>
              <a:t>strategies:</a:t>
            </a:r>
            <a:endParaRPr sz="1300">
              <a:latin typeface="Arial"/>
              <a:cs typeface="Arial"/>
            </a:endParaRPr>
          </a:p>
          <a:p>
            <a:pPr marL="12700" marR="768985">
              <a:lnSpc>
                <a:spcPct val="133800"/>
              </a:lnSpc>
              <a:spcBef>
                <a:spcPts val="10"/>
              </a:spcBef>
              <a:buAutoNum type="arabicPeriod"/>
              <a:tabLst>
                <a:tab pos="189865" algn="l"/>
              </a:tabLst>
            </a:pPr>
            <a:r>
              <a:rPr dirty="0" sz="1300" spc="135">
                <a:solidFill>
                  <a:srgbClr val="FFFFFF"/>
                </a:solidFill>
                <a:latin typeface="Arial"/>
                <a:cs typeface="Arial"/>
              </a:rPr>
              <a:t>Conduct </a:t>
            </a:r>
            <a:r>
              <a:rPr dirty="0" sz="1300" spc="110">
                <a:solidFill>
                  <a:srgbClr val="FFFFFF"/>
                </a:solidFill>
                <a:latin typeface="Arial"/>
                <a:cs typeface="Arial"/>
              </a:rPr>
              <a:t>regular </a:t>
            </a:r>
            <a:r>
              <a:rPr dirty="0" sz="1300" spc="114">
                <a:solidFill>
                  <a:srgbClr val="FFFFFF"/>
                </a:solidFill>
                <a:latin typeface="Arial"/>
                <a:cs typeface="Arial"/>
              </a:rPr>
              <a:t>energy </a:t>
            </a:r>
            <a:r>
              <a:rPr dirty="0" sz="1300" spc="105">
                <a:solidFill>
                  <a:srgbClr val="FFFFFF"/>
                </a:solidFill>
                <a:latin typeface="Arial"/>
                <a:cs typeface="Arial"/>
              </a:rPr>
              <a:t>audits </a:t>
            </a:r>
            <a:r>
              <a:rPr dirty="0" sz="1300" spc="5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300" spc="114">
                <a:solidFill>
                  <a:srgbClr val="FFFFFF"/>
                </a:solidFill>
                <a:latin typeface="Arial"/>
                <a:cs typeface="Arial"/>
              </a:rPr>
              <a:t>identify </a:t>
            </a:r>
            <a:r>
              <a:rPr dirty="0" sz="1300" spc="70">
                <a:solidFill>
                  <a:srgbClr val="FFFFFF"/>
                </a:solidFill>
                <a:latin typeface="Arial"/>
                <a:cs typeface="Arial"/>
              </a:rPr>
              <a:t>areas  </a:t>
            </a:r>
            <a:r>
              <a:rPr dirty="0" sz="1300" spc="35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1300" spc="80">
                <a:solidFill>
                  <a:srgbClr val="FFFFFF"/>
                </a:solidFill>
                <a:latin typeface="Arial"/>
                <a:cs typeface="Arial"/>
              </a:rPr>
              <a:t>inef</a:t>
            </a:r>
            <a:r>
              <a:rPr dirty="0" sz="1300" spc="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45">
                <a:solidFill>
                  <a:srgbClr val="FFFFFF"/>
                </a:solidFill>
                <a:latin typeface="Arial"/>
                <a:cs typeface="Arial"/>
              </a:rPr>
              <a:t>ciency.</a:t>
            </a:r>
            <a:endParaRPr sz="1300">
              <a:latin typeface="Arial"/>
              <a:cs typeface="Arial"/>
            </a:endParaRPr>
          </a:p>
          <a:p>
            <a:pPr marL="12700" marR="623570">
              <a:lnSpc>
                <a:spcPct val="134600"/>
              </a:lnSpc>
              <a:spcBef>
                <a:spcPts val="100"/>
              </a:spcBef>
              <a:buAutoNum type="arabicPeriod"/>
              <a:tabLst>
                <a:tab pos="180340" algn="l"/>
              </a:tabLst>
            </a:pPr>
            <a:r>
              <a:rPr dirty="0" sz="1300" spc="105">
                <a:solidFill>
                  <a:srgbClr val="FFFFFF"/>
                </a:solidFill>
                <a:latin typeface="Arial"/>
                <a:cs typeface="Arial"/>
              </a:rPr>
              <a:t>Utilize</a:t>
            </a:r>
            <a:r>
              <a:rPr dirty="0" sz="1300" spc="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20">
                <a:solidFill>
                  <a:srgbClr val="FFFFFF"/>
                </a:solidFill>
                <a:latin typeface="Arial"/>
                <a:cs typeface="Arial"/>
              </a:rPr>
              <a:t>smart</a:t>
            </a:r>
            <a:r>
              <a:rPr dirty="0" sz="1300" spc="3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20">
                <a:solidFill>
                  <a:srgbClr val="FFFFFF"/>
                </a:solidFill>
                <a:latin typeface="Arial"/>
                <a:cs typeface="Arial"/>
              </a:rPr>
              <a:t>meters</a:t>
            </a:r>
            <a:r>
              <a:rPr dirty="0" sz="1300" spc="3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9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300" spc="2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3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3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3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3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3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3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3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3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3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300" spc="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9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r>
              <a:rPr dirty="0" sz="1300" spc="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80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dirty="0" sz="1300" spc="100">
                <a:solidFill>
                  <a:srgbClr val="FFFFFF"/>
                </a:solidFill>
                <a:latin typeface="Arial"/>
                <a:cs typeface="Arial"/>
              </a:rPr>
              <a:t>real- </a:t>
            </a:r>
            <a:r>
              <a:rPr dirty="0" sz="1300" spc="9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dirty="0" sz="1300" spc="95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1300" spc="2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00">
                <a:solidFill>
                  <a:srgbClr val="FFFFFF"/>
                </a:solidFill>
                <a:latin typeface="Arial"/>
                <a:cs typeface="Arial"/>
              </a:rPr>
              <a:t>collection.</a:t>
            </a:r>
            <a:endParaRPr sz="1300">
              <a:latin typeface="Arial"/>
              <a:cs typeface="Arial"/>
            </a:endParaRPr>
          </a:p>
          <a:p>
            <a:pPr marL="12700" marR="247650">
              <a:lnSpc>
                <a:spcPct val="134600"/>
              </a:lnSpc>
              <a:buAutoNum type="arabicPeriod"/>
              <a:tabLst>
                <a:tab pos="170180" algn="l"/>
              </a:tabLst>
            </a:pPr>
            <a:r>
              <a:rPr dirty="0" sz="1300" spc="5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dirty="0" sz="1300" spc="130">
                <a:solidFill>
                  <a:srgbClr val="FFFFFF"/>
                </a:solidFill>
                <a:latin typeface="Arial"/>
                <a:cs typeface="Arial"/>
              </a:rPr>
              <a:t> measurable</a:t>
            </a:r>
            <a:r>
              <a:rPr dirty="0" sz="1300" spc="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14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r>
              <a:rPr dirty="0" sz="1300" spc="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3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3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3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95">
                <a:solidFill>
                  <a:srgbClr val="FFFFFF"/>
                </a:solidFill>
                <a:latin typeface="Arial"/>
                <a:cs typeface="Arial"/>
              </a:rPr>
              <a:t>su</a:t>
            </a:r>
            <a:r>
              <a:rPr dirty="0" sz="13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20">
                <a:solidFill>
                  <a:srgbClr val="FFFFFF"/>
                </a:solidFill>
                <a:latin typeface="Arial"/>
                <a:cs typeface="Arial"/>
              </a:rPr>
              <a:t>mpt</a:t>
            </a:r>
            <a:r>
              <a:rPr dirty="0" sz="13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3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95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1300" spc="3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80">
                <a:solidFill>
                  <a:srgbClr val="FFFFFF"/>
                </a:solidFill>
                <a:latin typeface="Arial"/>
                <a:cs typeface="Arial"/>
              </a:rPr>
              <a:t>goals</a:t>
            </a:r>
            <a:r>
              <a:rPr dirty="0" sz="1300" spc="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9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300" spc="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5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dirty="0" sz="1300" spc="90">
                <a:solidFill>
                  <a:srgbClr val="FFFFFF"/>
                </a:solidFill>
                <a:latin typeface="Arial"/>
                <a:cs typeface="Arial"/>
              </a:rPr>
              <a:t>rack  </a:t>
            </a:r>
            <a:r>
              <a:rPr dirty="0" sz="1300" spc="75">
                <a:solidFill>
                  <a:srgbClr val="FFFFFF"/>
                </a:solidFill>
                <a:latin typeface="Arial"/>
                <a:cs typeface="Arial"/>
              </a:rPr>
              <a:t>progress.</a:t>
            </a:r>
            <a:endParaRPr sz="1300">
              <a:latin typeface="Arial"/>
              <a:cs typeface="Arial"/>
            </a:endParaRPr>
          </a:p>
          <a:p>
            <a:pPr marL="12700" marR="441325">
              <a:lnSpc>
                <a:spcPct val="134600"/>
              </a:lnSpc>
              <a:spcBef>
                <a:spcPts val="25"/>
              </a:spcBef>
              <a:buAutoNum type="arabicPeriod"/>
              <a:tabLst>
                <a:tab pos="205104" algn="l"/>
              </a:tabLst>
            </a:pPr>
            <a:r>
              <a:rPr dirty="0" sz="13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3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00">
                <a:solidFill>
                  <a:srgbClr val="FFFFFF"/>
                </a:solidFill>
                <a:latin typeface="Arial"/>
                <a:cs typeface="Arial"/>
              </a:rPr>
              <a:t>mp</a:t>
            </a:r>
            <a:r>
              <a:rPr dirty="0" sz="13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3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3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0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dirty="0" sz="13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3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300" spc="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3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3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3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3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3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3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300" spc="-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3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300" spc="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05">
                <a:solidFill>
                  <a:srgbClr val="FFFFFF"/>
                </a:solidFill>
                <a:latin typeface="Arial"/>
                <a:cs typeface="Arial"/>
              </a:rPr>
              <a:t>controls</a:t>
            </a:r>
            <a:r>
              <a:rPr dirty="0" sz="1300" spc="2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55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300" spc="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35">
                <a:solidFill>
                  <a:srgbClr val="FFFFFF"/>
                </a:solidFill>
                <a:latin typeface="Arial"/>
                <a:cs typeface="Arial"/>
              </a:rPr>
              <a:t>ef</a:t>
            </a:r>
            <a:r>
              <a:rPr dirty="0" sz="1300" spc="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10">
                <a:solidFill>
                  <a:srgbClr val="FFFFFF"/>
                </a:solidFill>
                <a:latin typeface="Arial"/>
                <a:cs typeface="Arial"/>
              </a:rPr>
              <a:t>cient</a:t>
            </a:r>
            <a:r>
              <a:rPr dirty="0" sz="1300" spc="2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14">
                <a:solidFill>
                  <a:srgbClr val="FFFFFF"/>
                </a:solidFill>
                <a:latin typeface="Arial"/>
                <a:cs typeface="Arial"/>
              </a:rPr>
              <a:t>energy  </a:t>
            </a:r>
            <a:r>
              <a:rPr dirty="0" sz="1300" spc="100">
                <a:solidFill>
                  <a:srgbClr val="FFFFFF"/>
                </a:solidFill>
                <a:latin typeface="Arial"/>
                <a:cs typeface="Arial"/>
              </a:rPr>
              <a:t>usage.</a:t>
            </a:r>
            <a:endParaRPr sz="1300">
              <a:latin typeface="Arial"/>
              <a:cs typeface="Arial"/>
            </a:endParaRPr>
          </a:p>
          <a:p>
            <a:pPr marL="195580" indent="-183515">
              <a:lnSpc>
                <a:spcPct val="100000"/>
              </a:lnSpc>
              <a:spcBef>
                <a:spcPts val="730"/>
              </a:spcBef>
              <a:buAutoNum type="arabicPeriod"/>
              <a:tabLst>
                <a:tab pos="196215" algn="l"/>
              </a:tabLst>
            </a:pPr>
            <a:r>
              <a:rPr dirty="0" sz="1300" spc="125">
                <a:solidFill>
                  <a:srgbClr val="FFFFFF"/>
                </a:solidFill>
                <a:latin typeface="Arial"/>
                <a:cs typeface="Arial"/>
              </a:rPr>
              <a:t>Educate </a:t>
            </a:r>
            <a:r>
              <a:rPr dirty="0" sz="1300" spc="114">
                <a:solidFill>
                  <a:srgbClr val="FFFFFF"/>
                </a:solidFill>
                <a:latin typeface="Arial"/>
                <a:cs typeface="Arial"/>
              </a:rPr>
              <a:t>employees </a:t>
            </a:r>
            <a:r>
              <a:rPr dirty="0" sz="1300" spc="6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dirty="0" sz="1300" spc="100">
                <a:solidFill>
                  <a:srgbClr val="FFFFFF"/>
                </a:solidFill>
                <a:latin typeface="Arial"/>
                <a:cs typeface="Arial"/>
              </a:rPr>
              <a:t>energy- </a:t>
            </a:r>
            <a:r>
              <a:rPr dirty="0" sz="1300" spc="105">
                <a:solidFill>
                  <a:srgbClr val="FFFFFF"/>
                </a:solidFill>
                <a:latin typeface="Arial"/>
                <a:cs typeface="Arial"/>
              </a:rPr>
              <a:t>saving </a:t>
            </a:r>
            <a:r>
              <a:rPr dirty="0" sz="1300" spc="95">
                <a:solidFill>
                  <a:srgbClr val="FFFFFF"/>
                </a:solidFill>
                <a:latin typeface="Arial"/>
                <a:cs typeface="Arial"/>
              </a:rPr>
              <a:t>practices.</a:t>
            </a:r>
            <a:endParaRPr sz="1300">
              <a:latin typeface="Arial"/>
              <a:cs typeface="Arial"/>
            </a:endParaRPr>
          </a:p>
          <a:p>
            <a:pPr marL="198120" indent="-186055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198755" algn="l"/>
              </a:tabLst>
            </a:pPr>
            <a:r>
              <a:rPr dirty="0" sz="1300" spc="135">
                <a:solidFill>
                  <a:srgbClr val="FFFFFF"/>
                </a:solidFill>
                <a:latin typeface="Arial"/>
                <a:cs typeface="Arial"/>
              </a:rPr>
              <a:t>Optimize </a:t>
            </a:r>
            <a:r>
              <a:rPr dirty="0" sz="1300" spc="5">
                <a:solidFill>
                  <a:srgbClr val="FFFFFF"/>
                </a:solidFill>
                <a:latin typeface="Arial"/>
                <a:cs typeface="Arial"/>
              </a:rPr>
              <a:t>l </a:t>
            </a:r>
            <a:r>
              <a:rPr dirty="0" sz="1300" spc="145">
                <a:solidFill>
                  <a:srgbClr val="FFFFFF"/>
                </a:solidFill>
                <a:latin typeface="Arial"/>
                <a:cs typeface="Arial"/>
              </a:rPr>
              <a:t>ighting </a:t>
            </a:r>
            <a:r>
              <a:rPr dirty="0" sz="1300" spc="9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300" spc="20">
                <a:solidFill>
                  <a:srgbClr val="FFFFFF"/>
                </a:solidFill>
                <a:latin typeface="Arial"/>
                <a:cs typeface="Arial"/>
              </a:rPr>
              <a:t>HVAC </a:t>
            </a:r>
            <a:r>
              <a:rPr dirty="0" sz="1300" spc="90">
                <a:solidFill>
                  <a:srgbClr val="FFFFFF"/>
                </a:solidFill>
                <a:latin typeface="Arial"/>
                <a:cs typeface="Arial"/>
              </a:rPr>
              <a:t>systems </a:t>
            </a:r>
            <a:r>
              <a:rPr dirty="0" sz="1300" spc="5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1300" spc="25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a x </a:t>
            </a:r>
            <a:r>
              <a:rPr dirty="0" sz="1300" spc="5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dirty="0" sz="1300" spc="25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3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300" spc="35">
                <a:solidFill>
                  <a:srgbClr val="FFFFFF"/>
                </a:solidFill>
                <a:latin typeface="Arial"/>
                <a:cs typeface="Arial"/>
              </a:rPr>
              <a:t>ef</a:t>
            </a:r>
            <a:r>
              <a:rPr dirty="0" sz="1300" spc="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45">
                <a:solidFill>
                  <a:srgbClr val="FFFFFF"/>
                </a:solidFill>
                <a:latin typeface="Arial"/>
                <a:cs typeface="Arial"/>
              </a:rPr>
              <a:t>ciency.</a:t>
            </a:r>
            <a:endParaRPr sz="1300">
              <a:latin typeface="Arial"/>
              <a:cs typeface="Arial"/>
            </a:endParaRPr>
          </a:p>
          <a:p>
            <a:pPr marL="12700" marR="715645">
              <a:lnSpc>
                <a:spcPts val="2100"/>
              </a:lnSpc>
              <a:spcBef>
                <a:spcPts val="40"/>
              </a:spcBef>
              <a:buAutoNum type="arabicPeriod" startAt="7"/>
              <a:tabLst>
                <a:tab pos="180340" algn="l"/>
              </a:tabLst>
            </a:pPr>
            <a:r>
              <a:rPr dirty="0" sz="1300" spc="105">
                <a:solidFill>
                  <a:srgbClr val="FFFFFF"/>
                </a:solidFill>
                <a:latin typeface="Arial"/>
                <a:cs typeface="Arial"/>
              </a:rPr>
              <a:t>Consider </a:t>
            </a:r>
            <a:r>
              <a:rPr dirty="0" sz="1300" spc="110">
                <a:solidFill>
                  <a:srgbClr val="FFFFFF"/>
                </a:solidFill>
                <a:latin typeface="Arial"/>
                <a:cs typeface="Arial"/>
              </a:rPr>
              <a:t>renewa </a:t>
            </a:r>
            <a:r>
              <a:rPr dirty="0" sz="1300" spc="50">
                <a:solidFill>
                  <a:srgbClr val="FFFFFF"/>
                </a:solidFill>
                <a:latin typeface="Arial"/>
                <a:cs typeface="Arial"/>
              </a:rPr>
              <a:t>bl 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dirty="0" sz="1300" spc="114">
                <a:solidFill>
                  <a:srgbClr val="FFFFFF"/>
                </a:solidFill>
                <a:latin typeface="Arial"/>
                <a:cs typeface="Arial"/>
              </a:rPr>
              <a:t>energy </a:t>
            </a:r>
            <a:r>
              <a:rPr dirty="0" sz="1300" spc="85">
                <a:solidFill>
                  <a:srgbClr val="FFFFFF"/>
                </a:solidFill>
                <a:latin typeface="Arial"/>
                <a:cs typeface="Arial"/>
              </a:rPr>
              <a:t>sources </a:t>
            </a:r>
            <a:r>
              <a:rPr dirty="0" sz="1300" spc="9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300" spc="120">
                <a:solidFill>
                  <a:srgbClr val="FFFFFF"/>
                </a:solidFill>
                <a:latin typeface="Arial"/>
                <a:cs typeface="Arial"/>
              </a:rPr>
              <a:t>energy  </a:t>
            </a:r>
            <a:r>
              <a:rPr dirty="0" sz="1300" spc="100">
                <a:solidFill>
                  <a:srgbClr val="FFFFFF"/>
                </a:solidFill>
                <a:latin typeface="Arial"/>
                <a:cs typeface="Arial"/>
              </a:rPr>
              <a:t>storage</a:t>
            </a:r>
            <a:r>
              <a:rPr dirty="0" sz="1300" spc="2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00">
                <a:solidFill>
                  <a:srgbClr val="FFFFFF"/>
                </a:solidFill>
                <a:latin typeface="Arial"/>
                <a:cs typeface="Arial"/>
              </a:rPr>
              <a:t>solutions.</a:t>
            </a:r>
            <a:endParaRPr sz="1300">
              <a:latin typeface="Arial"/>
              <a:cs typeface="Arial"/>
            </a:endParaRPr>
          </a:p>
          <a:p>
            <a:pPr marL="12700" marR="455930">
              <a:lnSpc>
                <a:spcPts val="2100"/>
              </a:lnSpc>
              <a:buAutoNum type="arabicPeriod" startAt="7"/>
              <a:tabLst>
                <a:tab pos="186690" algn="l"/>
              </a:tabLst>
            </a:pPr>
            <a:r>
              <a:rPr dirty="0" sz="1300" spc="130">
                <a:solidFill>
                  <a:srgbClr val="FFFFFF"/>
                </a:solidFill>
                <a:latin typeface="Arial"/>
                <a:cs typeface="Arial"/>
              </a:rPr>
              <a:t>Continuously </a:t>
            </a:r>
            <a:r>
              <a:rPr dirty="0" sz="1300" spc="90">
                <a:solidFill>
                  <a:srgbClr val="FFFFFF"/>
                </a:solidFill>
                <a:latin typeface="Arial"/>
                <a:cs typeface="Arial"/>
              </a:rPr>
              <a:t>analyze and </a:t>
            </a:r>
            <a:r>
              <a:rPr dirty="0" sz="1300" spc="120">
                <a:solidFill>
                  <a:srgbClr val="FFFFFF"/>
                </a:solidFill>
                <a:latin typeface="Arial"/>
                <a:cs typeface="Arial"/>
              </a:rPr>
              <a:t>interpr </a:t>
            </a:r>
            <a:r>
              <a:rPr dirty="0" sz="1300" spc="45">
                <a:solidFill>
                  <a:srgbClr val="FFFFFF"/>
                </a:solidFill>
                <a:latin typeface="Arial"/>
                <a:cs typeface="Arial"/>
              </a:rPr>
              <a:t>et </a:t>
            </a:r>
            <a:r>
              <a:rPr dirty="0" sz="1300" spc="114">
                <a:solidFill>
                  <a:srgbClr val="FFFFFF"/>
                </a:solidFill>
                <a:latin typeface="Arial"/>
                <a:cs typeface="Arial"/>
              </a:rPr>
              <a:t>energy </a:t>
            </a:r>
            <a:r>
              <a:rPr dirty="0" sz="1300" spc="95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dirty="0" sz="1300" spc="75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dirty="0" sz="1300" spc="114">
                <a:solidFill>
                  <a:srgbClr val="FFFFFF"/>
                </a:solidFill>
                <a:latin typeface="Arial"/>
                <a:cs typeface="Arial"/>
              </a:rPr>
              <a:t>identify </a:t>
            </a:r>
            <a:r>
              <a:rPr dirty="0" sz="1300" spc="120">
                <a:solidFill>
                  <a:srgbClr val="FFFFFF"/>
                </a:solidFill>
                <a:latin typeface="Arial"/>
                <a:cs typeface="Arial"/>
              </a:rPr>
              <a:t>further </a:t>
            </a:r>
            <a:r>
              <a:rPr dirty="0" sz="1300" spc="135">
                <a:solidFill>
                  <a:srgbClr val="FFFFFF"/>
                </a:solidFill>
                <a:latin typeface="Arial"/>
                <a:cs typeface="Arial"/>
              </a:rPr>
              <a:t>optimizat </a:t>
            </a:r>
            <a:r>
              <a:rPr dirty="0" sz="1300" spc="9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dirty="0" sz="1300" spc="4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30">
                <a:solidFill>
                  <a:srgbClr val="FFFFFF"/>
                </a:solidFill>
                <a:latin typeface="Arial"/>
                <a:cs typeface="Arial"/>
              </a:rPr>
              <a:t>opportunities.</a:t>
            </a:r>
            <a:endParaRPr sz="1300">
              <a:latin typeface="Arial"/>
              <a:cs typeface="Arial"/>
            </a:endParaRPr>
          </a:p>
          <a:p>
            <a:pPr marL="12700" marR="219710">
              <a:lnSpc>
                <a:spcPct val="120000"/>
              </a:lnSpc>
              <a:spcBef>
                <a:spcPts val="80"/>
              </a:spcBef>
              <a:buAutoNum type="arabicPeriod" startAt="7"/>
              <a:tabLst>
                <a:tab pos="187960" algn="l"/>
              </a:tabLst>
            </a:pPr>
            <a:r>
              <a:rPr dirty="0" sz="1300" spc="110">
                <a:solidFill>
                  <a:srgbClr val="FFFFFF"/>
                </a:solidFill>
                <a:latin typeface="Arial"/>
                <a:cs typeface="Arial"/>
              </a:rPr>
              <a:t>Periodically</a:t>
            </a:r>
            <a:r>
              <a:rPr dirty="0" sz="1300" spc="2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00">
                <a:solidFill>
                  <a:srgbClr val="FFFFFF"/>
                </a:solidFill>
                <a:latin typeface="Arial"/>
                <a:cs typeface="Arial"/>
              </a:rPr>
              <a:t>review</a:t>
            </a:r>
            <a:r>
              <a:rPr dirty="0" sz="1300" spc="2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9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300" spc="3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35">
                <a:solidFill>
                  <a:srgbClr val="FFFFFF"/>
                </a:solidFill>
                <a:latin typeface="Arial"/>
                <a:cs typeface="Arial"/>
              </a:rPr>
              <a:t>update</a:t>
            </a:r>
            <a:r>
              <a:rPr dirty="0" sz="1300" spc="3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14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r>
              <a:rPr dirty="0" sz="1300" spc="2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300" spc="-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300" spc="-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3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300" spc="-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300" spc="-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300" spc="-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3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300" spc="-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300" spc="-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5">
                <a:solidFill>
                  <a:srgbClr val="FFFFFF"/>
                </a:solidFill>
                <a:latin typeface="Arial"/>
                <a:cs typeface="Arial"/>
              </a:rPr>
              <a:t>t  </a:t>
            </a:r>
            <a:r>
              <a:rPr dirty="0" sz="1300" spc="110">
                <a:solidFill>
                  <a:srgbClr val="FFFFFF"/>
                </a:solidFill>
                <a:latin typeface="Arial"/>
                <a:cs typeface="Arial"/>
              </a:rPr>
              <a:t>strategies </a:t>
            </a:r>
            <a:r>
              <a:rPr dirty="0" sz="1300" spc="5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300" spc="125">
                <a:solidFill>
                  <a:srgbClr val="FFFFFF"/>
                </a:solidFill>
                <a:latin typeface="Arial"/>
                <a:cs typeface="Arial"/>
              </a:rPr>
              <a:t>adapt </a:t>
            </a:r>
            <a:r>
              <a:rPr dirty="0" sz="1300" spc="5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n e </a:t>
            </a:r>
            <a:r>
              <a:rPr dirty="0" sz="1300" spc="20">
                <a:solidFill>
                  <a:srgbClr val="FFFFFF"/>
                </a:solidFill>
                <a:latin typeface="Arial"/>
                <a:cs typeface="Arial"/>
              </a:rPr>
              <a:t>w </a:t>
            </a:r>
            <a:r>
              <a:rPr dirty="0" sz="1300" spc="130">
                <a:solidFill>
                  <a:srgbClr val="FFFFFF"/>
                </a:solidFill>
                <a:latin typeface="Arial"/>
                <a:cs typeface="Arial"/>
              </a:rPr>
              <a:t>technologies 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a n</a:t>
            </a:r>
            <a:r>
              <a:rPr dirty="0" sz="1300" spc="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300" spc="130">
                <a:solidFill>
                  <a:srgbClr val="FFFFFF"/>
                </a:solidFill>
                <a:latin typeface="Arial"/>
                <a:cs typeface="Arial"/>
              </a:rPr>
              <a:t>advancements.</a:t>
            </a:r>
            <a:endParaRPr sz="13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410743" y="1469764"/>
            <a:ext cx="857885" cy="583120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5240">
              <a:lnSpc>
                <a:spcPts val="3045"/>
              </a:lnSpc>
            </a:pPr>
            <a:r>
              <a:rPr dirty="0" baseline="2178" sz="3825" spc="-60">
                <a:solidFill>
                  <a:srgbClr val="FFFFFF"/>
                </a:solidFill>
                <a:latin typeface="Arial"/>
                <a:cs typeface="Arial"/>
              </a:rPr>
              <a:t>9.</a:t>
            </a:r>
            <a:r>
              <a:rPr dirty="0" baseline="2178" sz="3825" spc="-56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2178" sz="3825" spc="-150">
                <a:solidFill>
                  <a:srgbClr val="FFFFFF"/>
                </a:solidFill>
                <a:latin typeface="Arial"/>
                <a:cs typeface="Arial"/>
              </a:rPr>
              <a:t>Best</a:t>
            </a:r>
            <a:r>
              <a:rPr dirty="0" baseline="2178" sz="3825" spc="-6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2178" sz="3825" spc="-82">
                <a:solidFill>
                  <a:srgbClr val="FFFFFF"/>
                </a:solidFill>
                <a:latin typeface="Arial"/>
                <a:cs typeface="Arial"/>
              </a:rPr>
              <a:t>pr</a:t>
            </a:r>
            <a:r>
              <a:rPr dirty="0" baseline="1089" sz="3825" spc="-82">
                <a:solidFill>
                  <a:srgbClr val="FFFFFF"/>
                </a:solidFill>
                <a:latin typeface="Arial"/>
                <a:cs typeface="Arial"/>
              </a:rPr>
              <a:t>actices</a:t>
            </a:r>
            <a:r>
              <a:rPr dirty="0" baseline="1089" sz="3825" spc="-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089" sz="3825" spc="-44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baseline="1089" sz="3825" spc="-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089" sz="3825" spc="-127">
                <a:solidFill>
                  <a:srgbClr val="FFFFFF"/>
                </a:solidFill>
                <a:latin typeface="Arial"/>
                <a:cs typeface="Arial"/>
              </a:rPr>
              <a:t>optimizing</a:t>
            </a:r>
            <a:r>
              <a:rPr dirty="0" baseline="1089" sz="3825" spc="-32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089" sz="3825" spc="-142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z="2550" spc="-95">
                <a:solidFill>
                  <a:srgbClr val="FFFFFF"/>
                </a:solidFill>
                <a:latin typeface="Arial"/>
                <a:cs typeface="Arial"/>
              </a:rPr>
              <a:t>ergy</a:t>
            </a: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baseline="2178" sz="3825" spc="-142">
                <a:solidFill>
                  <a:srgbClr val="FFFFFF"/>
                </a:solidFill>
                <a:latin typeface="Arial"/>
                <a:cs typeface="Arial"/>
              </a:rPr>
              <a:t>consumption </a:t>
            </a:r>
            <a:r>
              <a:rPr dirty="0" baseline="2178" sz="3825" spc="-97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dirty="0" baseline="1089" sz="3825" spc="-97">
                <a:solidFill>
                  <a:srgbClr val="FFFFFF"/>
                </a:solidFill>
                <a:latin typeface="Arial"/>
                <a:cs typeface="Arial"/>
              </a:rPr>
              <a:t>rough</a:t>
            </a:r>
            <a:r>
              <a:rPr dirty="0" baseline="1089" sz="3825" spc="-32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089" sz="3825" spc="-135">
                <a:solidFill>
                  <a:srgbClr val="FFFFFF"/>
                </a:solidFill>
                <a:latin typeface="Arial"/>
                <a:cs typeface="Arial"/>
              </a:rPr>
              <a:t>precisemeasurem</a:t>
            </a:r>
            <a:r>
              <a:rPr dirty="0" sz="2550" spc="-90">
                <a:solidFill>
                  <a:srgbClr val="FFFFFF"/>
                </a:solidFill>
                <a:latin typeface="Arial"/>
                <a:cs typeface="Arial"/>
              </a:rPr>
              <a:t>ent.</a:t>
            </a:r>
            <a:endParaRPr sz="2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047"/>
            <a:ext cx="18288000" cy="10284460"/>
            <a:chOff x="0" y="3047"/>
            <a:chExt cx="18288000" cy="10284460"/>
          </a:xfrm>
        </p:grpSpPr>
        <p:sp>
          <p:nvSpPr>
            <p:cNvPr id="3" name="object 3"/>
            <p:cNvSpPr/>
            <p:nvPr/>
          </p:nvSpPr>
          <p:spPr>
            <a:xfrm>
              <a:off x="0" y="3047"/>
              <a:ext cx="18288000" cy="102839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171145" y="310926"/>
              <a:ext cx="7705725" cy="1732914"/>
            </a:xfrm>
            <a:custGeom>
              <a:avLst/>
              <a:gdLst/>
              <a:ahLst/>
              <a:cxnLst/>
              <a:rect l="l" t="t" r="r" b="b"/>
              <a:pathLst>
                <a:path w="7705725" h="1732914">
                  <a:moveTo>
                    <a:pt x="7705374" y="0"/>
                  </a:moveTo>
                  <a:lnTo>
                    <a:pt x="0" y="0"/>
                  </a:lnTo>
                  <a:lnTo>
                    <a:pt x="0" y="1732769"/>
                  </a:lnTo>
                  <a:lnTo>
                    <a:pt x="7282464" y="1732769"/>
                  </a:lnTo>
                  <a:lnTo>
                    <a:pt x="7337968" y="1730236"/>
                  </a:lnTo>
                  <a:lnTo>
                    <a:pt x="7392192" y="1722839"/>
                  </a:lnTo>
                  <a:lnTo>
                    <a:pt x="7444313" y="1710805"/>
                  </a:lnTo>
                  <a:lnTo>
                    <a:pt x="7493691" y="1694154"/>
                  </a:lnTo>
                  <a:lnTo>
                    <a:pt x="7539685" y="1673187"/>
                  </a:lnTo>
                  <a:lnTo>
                    <a:pt x="7581565" y="1648187"/>
                  </a:lnTo>
                  <a:lnTo>
                    <a:pt x="7624907" y="1613504"/>
                  </a:lnTo>
                  <a:lnTo>
                    <a:pt x="7659380" y="1574889"/>
                  </a:lnTo>
                  <a:lnTo>
                    <a:pt x="7684617" y="1533348"/>
                  </a:lnTo>
                  <a:lnTo>
                    <a:pt x="7700162" y="1489420"/>
                  </a:lnTo>
                  <a:lnTo>
                    <a:pt x="7705374" y="1443947"/>
                  </a:lnTo>
                  <a:lnTo>
                    <a:pt x="7705374" y="0"/>
                  </a:lnTo>
                  <a:close/>
                </a:path>
              </a:pathLst>
            </a:custGeom>
            <a:solidFill>
              <a:srgbClr val="74C3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589024" y="763262"/>
            <a:ext cx="2891790" cy="5524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450" spc="45">
                <a:solidFill>
                  <a:srgbClr val="FFFFFF"/>
                </a:solidFill>
                <a:latin typeface="Tahoma"/>
                <a:cs typeface="Tahoma"/>
              </a:rPr>
              <a:t>Introduction</a:t>
            </a:r>
            <a:endParaRPr sz="345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65110" y="2316479"/>
            <a:ext cx="7706995" cy="6334125"/>
          </a:xfrm>
          <a:custGeom>
            <a:avLst/>
            <a:gdLst/>
            <a:ahLst/>
            <a:cxnLst/>
            <a:rect l="l" t="t" r="r" b="b"/>
            <a:pathLst>
              <a:path w="7706994" h="6334125">
                <a:moveTo>
                  <a:pt x="7706837" y="0"/>
                </a:moveTo>
                <a:lnTo>
                  <a:pt x="0" y="0"/>
                </a:lnTo>
                <a:lnTo>
                  <a:pt x="0" y="6333756"/>
                </a:lnTo>
                <a:lnTo>
                  <a:pt x="7283744" y="6333756"/>
                </a:lnTo>
                <a:lnTo>
                  <a:pt x="7320961" y="6329687"/>
                </a:lnTo>
                <a:lnTo>
                  <a:pt x="7357719" y="6317507"/>
                </a:lnTo>
                <a:lnTo>
                  <a:pt x="7393472" y="6297537"/>
                </a:lnTo>
                <a:lnTo>
                  <a:pt x="7428585" y="6269995"/>
                </a:lnTo>
                <a:lnTo>
                  <a:pt x="7462510" y="6234918"/>
                </a:lnTo>
                <a:lnTo>
                  <a:pt x="7494971" y="6192627"/>
                </a:lnTo>
                <a:lnTo>
                  <a:pt x="7526060" y="6143378"/>
                </a:lnTo>
                <a:lnTo>
                  <a:pt x="7555504" y="6087225"/>
                </a:lnTo>
                <a:lnTo>
                  <a:pt x="7582936" y="6024506"/>
                </a:lnTo>
                <a:lnTo>
                  <a:pt x="7598389" y="5983998"/>
                </a:lnTo>
                <a:lnTo>
                  <a:pt x="7612746" y="5941707"/>
                </a:lnTo>
                <a:lnTo>
                  <a:pt x="7626370" y="5897733"/>
                </a:lnTo>
                <a:lnTo>
                  <a:pt x="7638715" y="5852306"/>
                </a:lnTo>
                <a:lnTo>
                  <a:pt x="7650327" y="5805297"/>
                </a:lnTo>
                <a:lnTo>
                  <a:pt x="7660843" y="5756898"/>
                </a:lnTo>
                <a:lnTo>
                  <a:pt x="7670261" y="5707246"/>
                </a:lnTo>
                <a:lnTo>
                  <a:pt x="7678765" y="5656560"/>
                </a:lnTo>
                <a:lnTo>
                  <a:pt x="7685989" y="5604769"/>
                </a:lnTo>
                <a:lnTo>
                  <a:pt x="7692390" y="5552054"/>
                </a:lnTo>
                <a:lnTo>
                  <a:pt x="7697510" y="5498470"/>
                </a:lnTo>
                <a:lnTo>
                  <a:pt x="7701534" y="5444255"/>
                </a:lnTo>
                <a:lnTo>
                  <a:pt x="7704368" y="5389391"/>
                </a:lnTo>
                <a:lnTo>
                  <a:pt x="7706197" y="5333878"/>
                </a:lnTo>
                <a:lnTo>
                  <a:pt x="7706837" y="5278127"/>
                </a:lnTo>
                <a:lnTo>
                  <a:pt x="77068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716878" y="3014662"/>
            <a:ext cx="6572884" cy="46564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10"/>
              </a:spcBef>
              <a:tabLst>
                <a:tab pos="3386454" algn="l"/>
                <a:tab pos="4184015" algn="l"/>
              </a:tabLst>
            </a:pPr>
            <a:r>
              <a:rPr dirty="0" sz="2700" spc="55">
                <a:solidFill>
                  <a:srgbClr val="293579"/>
                </a:solidFill>
                <a:latin typeface="Verdana"/>
                <a:cs typeface="Verdana"/>
              </a:rPr>
              <a:t>We</a:t>
            </a:r>
            <a:r>
              <a:rPr dirty="0" sz="2700" spc="55">
                <a:solidFill>
                  <a:srgbClr val="25306E"/>
                </a:solidFill>
                <a:latin typeface="Verdana"/>
                <a:cs typeface="Verdana"/>
              </a:rPr>
              <a:t>l</a:t>
            </a:r>
            <a:r>
              <a:rPr dirty="0" sz="2700" spc="55">
                <a:solidFill>
                  <a:srgbClr val="293579"/>
                </a:solidFill>
                <a:latin typeface="Verdana"/>
                <a:cs typeface="Verdana"/>
              </a:rPr>
              <a:t>co</a:t>
            </a:r>
            <a:r>
              <a:rPr dirty="0" sz="2700" spc="55">
                <a:solidFill>
                  <a:srgbClr val="25306E"/>
                </a:solidFill>
                <a:latin typeface="Verdana"/>
                <a:cs typeface="Verdana"/>
              </a:rPr>
              <a:t>me </a:t>
            </a:r>
            <a:r>
              <a:rPr dirty="0" sz="2700" spc="-15">
                <a:solidFill>
                  <a:srgbClr val="293579"/>
                </a:solidFill>
                <a:latin typeface="Verdana"/>
                <a:cs typeface="Verdana"/>
              </a:rPr>
              <a:t>to </a:t>
            </a:r>
            <a:r>
              <a:rPr dirty="0" sz="2700" spc="45">
                <a:solidFill>
                  <a:srgbClr val="293579"/>
                </a:solidFill>
                <a:latin typeface="Verdana"/>
                <a:cs typeface="Verdana"/>
              </a:rPr>
              <a:t>o</a:t>
            </a:r>
            <a:r>
              <a:rPr dirty="0" sz="2700" spc="45">
                <a:solidFill>
                  <a:srgbClr val="25306E"/>
                </a:solidFill>
                <a:latin typeface="Verdana"/>
                <a:cs typeface="Verdana"/>
              </a:rPr>
              <a:t>ur </a:t>
            </a:r>
            <a:r>
              <a:rPr dirty="0" sz="2700" spc="5">
                <a:solidFill>
                  <a:srgbClr val="25306E"/>
                </a:solidFill>
                <a:latin typeface="Verdana"/>
                <a:cs typeface="Verdana"/>
              </a:rPr>
              <a:t>p</a:t>
            </a:r>
            <a:r>
              <a:rPr dirty="0" sz="2700" spc="5">
                <a:solidFill>
                  <a:srgbClr val="293579"/>
                </a:solidFill>
                <a:latin typeface="Verdana"/>
                <a:cs typeface="Verdana"/>
              </a:rPr>
              <a:t>resen</a:t>
            </a:r>
            <a:r>
              <a:rPr dirty="0" sz="2700" spc="5">
                <a:solidFill>
                  <a:srgbClr val="25306E"/>
                </a:solidFill>
                <a:latin typeface="Verdana"/>
                <a:cs typeface="Verdana"/>
              </a:rPr>
              <a:t>t</a:t>
            </a:r>
            <a:r>
              <a:rPr dirty="0" sz="2700" spc="5">
                <a:solidFill>
                  <a:srgbClr val="293579"/>
                </a:solidFill>
                <a:latin typeface="Verdana"/>
                <a:cs typeface="Verdana"/>
              </a:rPr>
              <a:t>a</a:t>
            </a:r>
            <a:r>
              <a:rPr dirty="0" sz="2700" spc="5">
                <a:solidFill>
                  <a:srgbClr val="25306E"/>
                </a:solidFill>
                <a:latin typeface="Verdana"/>
                <a:cs typeface="Verdana"/>
              </a:rPr>
              <a:t>tio</a:t>
            </a:r>
            <a:r>
              <a:rPr dirty="0" sz="2700" spc="5">
                <a:solidFill>
                  <a:srgbClr val="293579"/>
                </a:solidFill>
                <a:latin typeface="Verdana"/>
                <a:cs typeface="Verdana"/>
              </a:rPr>
              <a:t>n </a:t>
            </a:r>
            <a:r>
              <a:rPr dirty="0" sz="2700" spc="25">
                <a:solidFill>
                  <a:srgbClr val="25306E"/>
                </a:solidFill>
                <a:latin typeface="Verdana"/>
                <a:cs typeface="Verdana"/>
              </a:rPr>
              <a:t>on  </a:t>
            </a:r>
            <a:r>
              <a:rPr dirty="0" sz="2700" spc="45">
                <a:solidFill>
                  <a:srgbClr val="293579"/>
                </a:solidFill>
                <a:latin typeface="Verdana"/>
                <a:cs typeface="Verdana"/>
              </a:rPr>
              <a:t>Opti</a:t>
            </a:r>
            <a:r>
              <a:rPr dirty="0" sz="2700" spc="45">
                <a:solidFill>
                  <a:srgbClr val="25306E"/>
                </a:solidFill>
                <a:latin typeface="Verdana"/>
                <a:cs typeface="Verdana"/>
              </a:rPr>
              <a:t>m</a:t>
            </a:r>
            <a:r>
              <a:rPr dirty="0" sz="2700" spc="45">
                <a:solidFill>
                  <a:srgbClr val="293579"/>
                </a:solidFill>
                <a:latin typeface="Verdana"/>
                <a:cs typeface="Verdana"/>
              </a:rPr>
              <a:t>izi</a:t>
            </a:r>
            <a:r>
              <a:rPr dirty="0" sz="2700" spc="45">
                <a:solidFill>
                  <a:srgbClr val="25306E"/>
                </a:solidFill>
                <a:latin typeface="Verdana"/>
                <a:cs typeface="Verdana"/>
              </a:rPr>
              <a:t>n</a:t>
            </a:r>
            <a:r>
              <a:rPr dirty="0" sz="2700" spc="45">
                <a:solidFill>
                  <a:srgbClr val="293579"/>
                </a:solidFill>
                <a:latin typeface="Verdana"/>
                <a:cs typeface="Verdana"/>
              </a:rPr>
              <a:t>g E</a:t>
            </a:r>
            <a:r>
              <a:rPr dirty="0" sz="2700" spc="45">
                <a:solidFill>
                  <a:srgbClr val="25306E"/>
                </a:solidFill>
                <a:latin typeface="Verdana"/>
                <a:cs typeface="Verdana"/>
              </a:rPr>
              <a:t>ne</a:t>
            </a:r>
            <a:r>
              <a:rPr dirty="0" sz="2700" spc="45">
                <a:solidFill>
                  <a:srgbClr val="293579"/>
                </a:solidFill>
                <a:latin typeface="Verdana"/>
                <a:cs typeface="Verdana"/>
              </a:rPr>
              <a:t>rg</a:t>
            </a:r>
            <a:r>
              <a:rPr dirty="0" sz="2700" spc="45">
                <a:solidFill>
                  <a:srgbClr val="25306E"/>
                </a:solidFill>
                <a:latin typeface="Verdana"/>
                <a:cs typeface="Verdana"/>
              </a:rPr>
              <a:t>y </a:t>
            </a:r>
            <a:r>
              <a:rPr dirty="0" sz="2700">
                <a:solidFill>
                  <a:srgbClr val="293579"/>
                </a:solidFill>
                <a:latin typeface="Verdana"/>
                <a:cs typeface="Verdana"/>
              </a:rPr>
              <a:t>Efﬁci</a:t>
            </a:r>
            <a:r>
              <a:rPr dirty="0" sz="2700">
                <a:solidFill>
                  <a:srgbClr val="25306E"/>
                </a:solidFill>
                <a:latin typeface="Verdana"/>
                <a:cs typeface="Verdana"/>
              </a:rPr>
              <a:t>e</a:t>
            </a:r>
            <a:r>
              <a:rPr dirty="0" sz="2700">
                <a:solidFill>
                  <a:srgbClr val="293579"/>
                </a:solidFill>
                <a:latin typeface="Verdana"/>
                <a:cs typeface="Verdana"/>
              </a:rPr>
              <a:t>n</a:t>
            </a:r>
            <a:r>
              <a:rPr dirty="0" sz="2700">
                <a:solidFill>
                  <a:srgbClr val="25306E"/>
                </a:solidFill>
                <a:latin typeface="Verdana"/>
                <a:cs typeface="Verdana"/>
              </a:rPr>
              <a:t>cy</a:t>
            </a:r>
            <a:r>
              <a:rPr dirty="0" sz="2700">
                <a:solidFill>
                  <a:srgbClr val="293579"/>
                </a:solidFill>
                <a:latin typeface="Verdana"/>
                <a:cs typeface="Verdana"/>
              </a:rPr>
              <a:t>. </a:t>
            </a:r>
            <a:r>
              <a:rPr dirty="0" sz="2700" spc="-175">
                <a:solidFill>
                  <a:srgbClr val="25306E"/>
                </a:solidFill>
                <a:latin typeface="Verdana"/>
                <a:cs typeface="Verdana"/>
              </a:rPr>
              <a:t>I</a:t>
            </a:r>
            <a:r>
              <a:rPr dirty="0" sz="2700" spc="-175">
                <a:solidFill>
                  <a:srgbClr val="293579"/>
                </a:solidFill>
                <a:latin typeface="Verdana"/>
                <a:cs typeface="Verdana"/>
              </a:rPr>
              <a:t>n </a:t>
            </a:r>
            <a:r>
              <a:rPr dirty="0" sz="2700" spc="20">
                <a:solidFill>
                  <a:srgbClr val="293579"/>
                </a:solidFill>
                <a:latin typeface="Verdana"/>
                <a:cs typeface="Verdana"/>
              </a:rPr>
              <a:t>t</a:t>
            </a:r>
            <a:r>
              <a:rPr dirty="0" sz="2700" spc="20">
                <a:solidFill>
                  <a:srgbClr val="25306E"/>
                </a:solidFill>
                <a:latin typeface="Verdana"/>
                <a:cs typeface="Verdana"/>
              </a:rPr>
              <a:t>his  </a:t>
            </a:r>
            <a:r>
              <a:rPr dirty="0" sz="2700" spc="10">
                <a:solidFill>
                  <a:srgbClr val="293579"/>
                </a:solidFill>
                <a:latin typeface="Verdana"/>
                <a:cs typeface="Verdana"/>
              </a:rPr>
              <a:t>p</a:t>
            </a:r>
            <a:r>
              <a:rPr dirty="0" sz="2700" spc="10">
                <a:solidFill>
                  <a:srgbClr val="25306E"/>
                </a:solidFill>
                <a:latin typeface="Verdana"/>
                <a:cs typeface="Verdana"/>
              </a:rPr>
              <a:t>re</a:t>
            </a:r>
            <a:r>
              <a:rPr dirty="0" sz="2700" spc="10">
                <a:solidFill>
                  <a:srgbClr val="293579"/>
                </a:solidFill>
                <a:latin typeface="Verdana"/>
                <a:cs typeface="Verdana"/>
              </a:rPr>
              <a:t>sen</a:t>
            </a:r>
            <a:r>
              <a:rPr dirty="0" sz="2700" spc="10">
                <a:solidFill>
                  <a:srgbClr val="25306E"/>
                </a:solidFill>
                <a:latin typeface="Verdana"/>
                <a:cs typeface="Verdana"/>
              </a:rPr>
              <a:t>ta</a:t>
            </a:r>
            <a:r>
              <a:rPr dirty="0" sz="2700" spc="10">
                <a:solidFill>
                  <a:srgbClr val="293579"/>
                </a:solidFill>
                <a:latin typeface="Verdana"/>
                <a:cs typeface="Verdana"/>
              </a:rPr>
              <a:t>ti</a:t>
            </a:r>
            <a:r>
              <a:rPr dirty="0" sz="2700" spc="10">
                <a:solidFill>
                  <a:srgbClr val="25306E"/>
                </a:solidFill>
                <a:latin typeface="Verdana"/>
                <a:cs typeface="Verdana"/>
              </a:rPr>
              <a:t>o</a:t>
            </a:r>
            <a:r>
              <a:rPr dirty="0" sz="2700" spc="10">
                <a:solidFill>
                  <a:srgbClr val="293579"/>
                </a:solidFill>
                <a:latin typeface="Verdana"/>
                <a:cs typeface="Verdana"/>
              </a:rPr>
              <a:t>n</a:t>
            </a:r>
            <a:r>
              <a:rPr dirty="0" sz="2700" spc="10">
                <a:solidFill>
                  <a:srgbClr val="25306E"/>
                </a:solidFill>
                <a:latin typeface="Verdana"/>
                <a:cs typeface="Verdana"/>
              </a:rPr>
              <a:t>, </a:t>
            </a:r>
            <a:r>
              <a:rPr dirty="0" sz="2700" spc="55">
                <a:solidFill>
                  <a:srgbClr val="25306E"/>
                </a:solidFill>
                <a:latin typeface="Verdana"/>
                <a:cs typeface="Verdana"/>
              </a:rPr>
              <a:t>we </a:t>
            </a:r>
            <a:r>
              <a:rPr dirty="0" sz="2700" spc="20">
                <a:solidFill>
                  <a:srgbClr val="25306E"/>
                </a:solidFill>
                <a:latin typeface="Verdana"/>
                <a:cs typeface="Verdana"/>
              </a:rPr>
              <a:t>w</a:t>
            </a:r>
            <a:r>
              <a:rPr dirty="0" sz="2700" spc="20">
                <a:solidFill>
                  <a:srgbClr val="293579"/>
                </a:solidFill>
                <a:latin typeface="Verdana"/>
                <a:cs typeface="Verdana"/>
              </a:rPr>
              <a:t>il</a:t>
            </a:r>
            <a:r>
              <a:rPr dirty="0" sz="2700" spc="20">
                <a:solidFill>
                  <a:srgbClr val="25306E"/>
                </a:solidFill>
                <a:latin typeface="Verdana"/>
                <a:cs typeface="Verdana"/>
              </a:rPr>
              <a:t>l </a:t>
            </a:r>
            <a:r>
              <a:rPr dirty="0" sz="2700" spc="10">
                <a:solidFill>
                  <a:srgbClr val="293579"/>
                </a:solidFill>
                <a:latin typeface="Verdana"/>
                <a:cs typeface="Verdana"/>
              </a:rPr>
              <a:t>discuss  </a:t>
            </a:r>
            <a:r>
              <a:rPr dirty="0" sz="2700" spc="-15">
                <a:solidFill>
                  <a:srgbClr val="293579"/>
                </a:solidFill>
                <a:latin typeface="Verdana"/>
                <a:cs typeface="Verdana"/>
              </a:rPr>
              <a:t>s</a:t>
            </a:r>
            <a:r>
              <a:rPr dirty="0" sz="2700" spc="-15">
                <a:solidFill>
                  <a:srgbClr val="25306E"/>
                </a:solidFill>
                <a:latin typeface="Verdana"/>
                <a:cs typeface="Verdana"/>
              </a:rPr>
              <a:t>t</a:t>
            </a:r>
            <a:r>
              <a:rPr dirty="0" sz="2700" spc="-15">
                <a:solidFill>
                  <a:srgbClr val="293579"/>
                </a:solidFill>
                <a:latin typeface="Verdana"/>
                <a:cs typeface="Verdana"/>
              </a:rPr>
              <a:t>r</a:t>
            </a:r>
            <a:r>
              <a:rPr dirty="0" sz="2700" spc="-15">
                <a:solidFill>
                  <a:srgbClr val="25306E"/>
                </a:solidFill>
                <a:latin typeface="Verdana"/>
                <a:cs typeface="Verdana"/>
              </a:rPr>
              <a:t>ategi</a:t>
            </a:r>
            <a:r>
              <a:rPr dirty="0" sz="2700" spc="-15">
                <a:solidFill>
                  <a:srgbClr val="293579"/>
                </a:solidFill>
                <a:latin typeface="Verdana"/>
                <a:cs typeface="Verdana"/>
              </a:rPr>
              <a:t>e</a:t>
            </a:r>
            <a:r>
              <a:rPr dirty="0" sz="2700" spc="-15">
                <a:solidFill>
                  <a:srgbClr val="25306E"/>
                </a:solidFill>
                <a:latin typeface="Verdana"/>
                <a:cs typeface="Verdana"/>
              </a:rPr>
              <a:t>s</a:t>
            </a:r>
            <a:r>
              <a:rPr dirty="0" sz="2700" spc="-305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dirty="0" sz="2700" spc="-5">
                <a:solidFill>
                  <a:srgbClr val="293579"/>
                </a:solidFill>
                <a:latin typeface="Verdana"/>
                <a:cs typeface="Verdana"/>
              </a:rPr>
              <a:t>f</a:t>
            </a:r>
            <a:r>
              <a:rPr dirty="0" sz="2700" spc="-5">
                <a:solidFill>
                  <a:srgbClr val="25306E"/>
                </a:solidFill>
                <a:latin typeface="Verdana"/>
                <a:cs typeface="Verdana"/>
              </a:rPr>
              <a:t>o</a:t>
            </a:r>
            <a:r>
              <a:rPr dirty="0" sz="2700" spc="-5">
                <a:solidFill>
                  <a:srgbClr val="293579"/>
                </a:solidFill>
                <a:latin typeface="Verdana"/>
                <a:cs typeface="Verdana"/>
              </a:rPr>
              <a:t>r</a:t>
            </a:r>
            <a:r>
              <a:rPr dirty="0" sz="2700" spc="-335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dirty="0" sz="2700" spc="15">
                <a:solidFill>
                  <a:srgbClr val="25306E"/>
                </a:solidFill>
                <a:latin typeface="Verdana"/>
                <a:cs typeface="Verdana"/>
              </a:rPr>
              <a:t>m</a:t>
            </a:r>
            <a:r>
              <a:rPr dirty="0" sz="2700" spc="15">
                <a:solidFill>
                  <a:srgbClr val="293579"/>
                </a:solidFill>
                <a:latin typeface="Verdana"/>
                <a:cs typeface="Verdana"/>
              </a:rPr>
              <a:t>easuri</a:t>
            </a:r>
            <a:r>
              <a:rPr dirty="0" sz="2700" spc="15">
                <a:solidFill>
                  <a:srgbClr val="25306E"/>
                </a:solidFill>
                <a:latin typeface="Verdana"/>
                <a:cs typeface="Verdana"/>
              </a:rPr>
              <a:t>ng</a:t>
            </a:r>
            <a:r>
              <a:rPr dirty="0" sz="2700" spc="-45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dirty="0" sz="2700" spc="25">
                <a:solidFill>
                  <a:srgbClr val="25306E"/>
                </a:solidFill>
                <a:latin typeface="Verdana"/>
                <a:cs typeface="Verdana"/>
              </a:rPr>
              <a:t>and</a:t>
            </a:r>
            <a:r>
              <a:rPr dirty="0" sz="2700" spc="-100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dirty="0" sz="2700" spc="35">
                <a:solidFill>
                  <a:srgbClr val="293579"/>
                </a:solidFill>
                <a:latin typeface="Verdana"/>
                <a:cs typeface="Verdana"/>
              </a:rPr>
              <a:t>r</a:t>
            </a:r>
            <a:r>
              <a:rPr dirty="0" sz="2700" spc="35">
                <a:solidFill>
                  <a:srgbClr val="25306E"/>
                </a:solidFill>
                <a:latin typeface="Verdana"/>
                <a:cs typeface="Verdana"/>
              </a:rPr>
              <a:t>ed</a:t>
            </a:r>
            <a:r>
              <a:rPr dirty="0" sz="2700" spc="35">
                <a:solidFill>
                  <a:srgbClr val="293579"/>
                </a:solidFill>
                <a:latin typeface="Verdana"/>
                <a:cs typeface="Verdana"/>
              </a:rPr>
              <a:t>u</a:t>
            </a:r>
            <a:r>
              <a:rPr dirty="0" sz="2700" spc="35">
                <a:solidFill>
                  <a:srgbClr val="25306E"/>
                </a:solidFill>
                <a:latin typeface="Verdana"/>
                <a:cs typeface="Verdana"/>
              </a:rPr>
              <a:t>ci</a:t>
            </a:r>
            <a:r>
              <a:rPr dirty="0" sz="2700" spc="35">
                <a:solidFill>
                  <a:srgbClr val="293579"/>
                </a:solidFill>
                <a:latin typeface="Verdana"/>
                <a:cs typeface="Verdana"/>
              </a:rPr>
              <a:t>ng  </a:t>
            </a:r>
            <a:r>
              <a:rPr dirty="0" sz="2700" spc="30">
                <a:solidFill>
                  <a:srgbClr val="25306E"/>
                </a:solidFill>
                <a:latin typeface="Verdana"/>
                <a:cs typeface="Verdana"/>
              </a:rPr>
              <a:t>e</a:t>
            </a:r>
            <a:r>
              <a:rPr dirty="0" sz="2700" spc="30">
                <a:solidFill>
                  <a:srgbClr val="293579"/>
                </a:solidFill>
                <a:latin typeface="Verdana"/>
                <a:cs typeface="Verdana"/>
              </a:rPr>
              <a:t>ne</a:t>
            </a:r>
            <a:r>
              <a:rPr dirty="0" sz="2700" spc="30">
                <a:solidFill>
                  <a:srgbClr val="25306E"/>
                </a:solidFill>
                <a:latin typeface="Verdana"/>
                <a:cs typeface="Verdana"/>
              </a:rPr>
              <a:t>rg</a:t>
            </a:r>
            <a:r>
              <a:rPr dirty="0" sz="2700" spc="30">
                <a:solidFill>
                  <a:srgbClr val="293579"/>
                </a:solidFill>
                <a:latin typeface="Verdana"/>
                <a:cs typeface="Verdana"/>
              </a:rPr>
              <a:t>y </a:t>
            </a:r>
            <a:r>
              <a:rPr dirty="0" sz="2700" spc="60">
                <a:solidFill>
                  <a:srgbClr val="293579"/>
                </a:solidFill>
                <a:latin typeface="Verdana"/>
                <a:cs typeface="Verdana"/>
              </a:rPr>
              <a:t>c</a:t>
            </a:r>
            <a:r>
              <a:rPr dirty="0" sz="2700" spc="60">
                <a:solidFill>
                  <a:srgbClr val="25306E"/>
                </a:solidFill>
                <a:latin typeface="Verdana"/>
                <a:cs typeface="Verdana"/>
              </a:rPr>
              <a:t>ons</a:t>
            </a:r>
            <a:r>
              <a:rPr dirty="0" sz="2700" spc="60">
                <a:solidFill>
                  <a:srgbClr val="293579"/>
                </a:solidFill>
                <a:latin typeface="Verdana"/>
                <a:cs typeface="Verdana"/>
              </a:rPr>
              <a:t>u</a:t>
            </a:r>
            <a:r>
              <a:rPr dirty="0" sz="2700" spc="60">
                <a:solidFill>
                  <a:srgbClr val="25306E"/>
                </a:solidFill>
                <a:latin typeface="Verdana"/>
                <a:cs typeface="Verdana"/>
              </a:rPr>
              <a:t>mpt</a:t>
            </a:r>
            <a:r>
              <a:rPr dirty="0" sz="2700" spc="60">
                <a:solidFill>
                  <a:srgbClr val="293579"/>
                </a:solidFill>
                <a:latin typeface="Verdana"/>
                <a:cs typeface="Verdana"/>
              </a:rPr>
              <a:t>ion. </a:t>
            </a:r>
            <a:r>
              <a:rPr dirty="0" sz="2700" spc="20">
                <a:solidFill>
                  <a:srgbClr val="25306E"/>
                </a:solidFill>
                <a:latin typeface="Verdana"/>
                <a:cs typeface="Verdana"/>
              </a:rPr>
              <a:t>We </a:t>
            </a:r>
            <a:r>
              <a:rPr dirty="0" sz="2700" spc="20">
                <a:solidFill>
                  <a:srgbClr val="293579"/>
                </a:solidFill>
                <a:latin typeface="Verdana"/>
                <a:cs typeface="Verdana"/>
              </a:rPr>
              <a:t>w</a:t>
            </a:r>
            <a:r>
              <a:rPr dirty="0" sz="2700" spc="20">
                <a:solidFill>
                  <a:srgbClr val="25306E"/>
                </a:solidFill>
                <a:latin typeface="Verdana"/>
                <a:cs typeface="Verdana"/>
              </a:rPr>
              <a:t>i</a:t>
            </a:r>
            <a:r>
              <a:rPr dirty="0" sz="2700" spc="20">
                <a:solidFill>
                  <a:srgbClr val="293579"/>
                </a:solidFill>
                <a:latin typeface="Verdana"/>
                <a:cs typeface="Verdana"/>
              </a:rPr>
              <a:t>ll </a:t>
            </a:r>
            <a:r>
              <a:rPr dirty="0" sz="2700" spc="-25">
                <a:solidFill>
                  <a:srgbClr val="293579"/>
                </a:solidFill>
                <a:latin typeface="Verdana"/>
                <a:cs typeface="Verdana"/>
              </a:rPr>
              <a:t>e</a:t>
            </a:r>
            <a:r>
              <a:rPr dirty="0" sz="2700" spc="-25">
                <a:solidFill>
                  <a:srgbClr val="25306E"/>
                </a:solidFill>
                <a:latin typeface="Verdana"/>
                <a:cs typeface="Verdana"/>
              </a:rPr>
              <a:t>xp</a:t>
            </a:r>
            <a:r>
              <a:rPr dirty="0" sz="2700" spc="-25">
                <a:solidFill>
                  <a:srgbClr val="293579"/>
                </a:solidFill>
                <a:latin typeface="Verdana"/>
                <a:cs typeface="Verdana"/>
              </a:rPr>
              <a:t>lo</a:t>
            </a:r>
            <a:r>
              <a:rPr dirty="0" sz="2700" spc="-25">
                <a:solidFill>
                  <a:srgbClr val="25306E"/>
                </a:solidFill>
                <a:latin typeface="Verdana"/>
                <a:cs typeface="Verdana"/>
              </a:rPr>
              <a:t>re  </a:t>
            </a:r>
            <a:r>
              <a:rPr dirty="0" sz="2700" spc="-45">
                <a:solidFill>
                  <a:srgbClr val="293579"/>
                </a:solidFill>
                <a:latin typeface="Verdana"/>
                <a:cs typeface="Verdana"/>
              </a:rPr>
              <a:t>v</a:t>
            </a:r>
            <a:r>
              <a:rPr dirty="0" sz="2700" spc="-45">
                <a:solidFill>
                  <a:srgbClr val="25306E"/>
                </a:solidFill>
                <a:latin typeface="Verdana"/>
                <a:cs typeface="Verdana"/>
              </a:rPr>
              <a:t>a</a:t>
            </a:r>
            <a:r>
              <a:rPr dirty="0" sz="2700" spc="-45">
                <a:solidFill>
                  <a:srgbClr val="293579"/>
                </a:solidFill>
                <a:latin typeface="Verdana"/>
                <a:cs typeface="Verdana"/>
              </a:rPr>
              <a:t>r</a:t>
            </a:r>
            <a:r>
              <a:rPr dirty="0" sz="2700" spc="-45">
                <a:solidFill>
                  <a:srgbClr val="25306E"/>
                </a:solidFill>
                <a:latin typeface="Verdana"/>
                <a:cs typeface="Verdana"/>
              </a:rPr>
              <a:t>iou</a:t>
            </a:r>
            <a:r>
              <a:rPr dirty="0" sz="2700" spc="-45">
                <a:solidFill>
                  <a:srgbClr val="293579"/>
                </a:solidFill>
                <a:latin typeface="Verdana"/>
                <a:cs typeface="Verdana"/>
              </a:rPr>
              <a:t>s</a:t>
            </a:r>
            <a:r>
              <a:rPr dirty="0" sz="2700" spc="-65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dirty="0" sz="2700" spc="35">
                <a:solidFill>
                  <a:srgbClr val="25306E"/>
                </a:solidFill>
                <a:latin typeface="Verdana"/>
                <a:cs typeface="Verdana"/>
              </a:rPr>
              <a:t>techn</a:t>
            </a:r>
            <a:r>
              <a:rPr dirty="0" sz="2700" spc="35">
                <a:solidFill>
                  <a:srgbClr val="293579"/>
                </a:solidFill>
                <a:latin typeface="Verdana"/>
                <a:cs typeface="Verdana"/>
              </a:rPr>
              <a:t>iq</a:t>
            </a:r>
            <a:r>
              <a:rPr dirty="0" sz="2700" spc="35">
                <a:solidFill>
                  <a:srgbClr val="25306E"/>
                </a:solidFill>
                <a:latin typeface="Verdana"/>
                <a:cs typeface="Verdana"/>
              </a:rPr>
              <a:t>ues</a:t>
            </a:r>
            <a:r>
              <a:rPr dirty="0" sz="2700" spc="35">
                <a:solidFill>
                  <a:srgbClr val="25306E"/>
                </a:solidFill>
                <a:latin typeface="Times New Roman"/>
                <a:cs typeface="Times New Roman"/>
              </a:rPr>
              <a:t>	</a:t>
            </a:r>
            <a:r>
              <a:rPr dirty="0" sz="2700" spc="45">
                <a:solidFill>
                  <a:srgbClr val="25306E"/>
                </a:solidFill>
                <a:latin typeface="Verdana"/>
                <a:cs typeface="Verdana"/>
              </a:rPr>
              <a:t>and</a:t>
            </a:r>
            <a:r>
              <a:rPr dirty="0" sz="2700" spc="45">
                <a:solidFill>
                  <a:srgbClr val="25306E"/>
                </a:solidFill>
                <a:latin typeface="Times New Roman"/>
                <a:cs typeface="Times New Roman"/>
              </a:rPr>
              <a:t>	</a:t>
            </a:r>
            <a:r>
              <a:rPr dirty="0" sz="2700" spc="25">
                <a:solidFill>
                  <a:srgbClr val="25306E"/>
                </a:solidFill>
                <a:latin typeface="Verdana"/>
                <a:cs typeface="Verdana"/>
              </a:rPr>
              <a:t>t</a:t>
            </a:r>
            <a:r>
              <a:rPr dirty="0" sz="2700" spc="25">
                <a:solidFill>
                  <a:srgbClr val="293579"/>
                </a:solidFill>
                <a:latin typeface="Verdana"/>
                <a:cs typeface="Verdana"/>
              </a:rPr>
              <a:t>e</a:t>
            </a:r>
            <a:r>
              <a:rPr dirty="0" sz="2700" spc="25">
                <a:solidFill>
                  <a:srgbClr val="25306E"/>
                </a:solidFill>
                <a:latin typeface="Verdana"/>
                <a:cs typeface="Verdana"/>
              </a:rPr>
              <a:t>c</a:t>
            </a:r>
            <a:r>
              <a:rPr dirty="0" sz="2700" spc="25">
                <a:solidFill>
                  <a:srgbClr val="293579"/>
                </a:solidFill>
                <a:latin typeface="Verdana"/>
                <a:cs typeface="Verdana"/>
              </a:rPr>
              <a:t>h</a:t>
            </a:r>
            <a:r>
              <a:rPr dirty="0" sz="2700" spc="25">
                <a:solidFill>
                  <a:srgbClr val="25306E"/>
                </a:solidFill>
                <a:latin typeface="Verdana"/>
                <a:cs typeface="Verdana"/>
              </a:rPr>
              <a:t>nol</a:t>
            </a:r>
            <a:r>
              <a:rPr dirty="0" sz="2700" spc="25">
                <a:solidFill>
                  <a:srgbClr val="293579"/>
                </a:solidFill>
                <a:latin typeface="Verdana"/>
                <a:cs typeface="Verdana"/>
              </a:rPr>
              <a:t>ogies  </a:t>
            </a:r>
            <a:r>
              <a:rPr dirty="0" sz="2700" spc="20">
                <a:solidFill>
                  <a:srgbClr val="25306E"/>
                </a:solidFill>
                <a:latin typeface="Verdana"/>
                <a:cs typeface="Verdana"/>
              </a:rPr>
              <a:t>th</a:t>
            </a:r>
            <a:r>
              <a:rPr dirty="0" sz="2700" spc="20">
                <a:solidFill>
                  <a:srgbClr val="293579"/>
                </a:solidFill>
                <a:latin typeface="Verdana"/>
                <a:cs typeface="Verdana"/>
              </a:rPr>
              <a:t>at c</a:t>
            </a:r>
            <a:r>
              <a:rPr dirty="0" sz="2700" spc="20">
                <a:solidFill>
                  <a:srgbClr val="25306E"/>
                </a:solidFill>
                <a:latin typeface="Verdana"/>
                <a:cs typeface="Verdana"/>
              </a:rPr>
              <a:t>an </a:t>
            </a:r>
            <a:r>
              <a:rPr dirty="0" sz="2700" spc="20">
                <a:solidFill>
                  <a:srgbClr val="293579"/>
                </a:solidFill>
                <a:latin typeface="Verdana"/>
                <a:cs typeface="Verdana"/>
              </a:rPr>
              <a:t>h</a:t>
            </a:r>
            <a:r>
              <a:rPr dirty="0" sz="2700" spc="20">
                <a:solidFill>
                  <a:srgbClr val="25306E"/>
                </a:solidFill>
                <a:latin typeface="Verdana"/>
                <a:cs typeface="Verdana"/>
              </a:rPr>
              <a:t>e</a:t>
            </a:r>
            <a:r>
              <a:rPr dirty="0" sz="2700" spc="20">
                <a:solidFill>
                  <a:srgbClr val="293579"/>
                </a:solidFill>
                <a:latin typeface="Verdana"/>
                <a:cs typeface="Verdana"/>
              </a:rPr>
              <a:t>l</a:t>
            </a:r>
            <a:r>
              <a:rPr dirty="0" sz="2700" spc="20">
                <a:solidFill>
                  <a:srgbClr val="25306E"/>
                </a:solidFill>
                <a:latin typeface="Verdana"/>
                <a:cs typeface="Verdana"/>
              </a:rPr>
              <a:t>p </a:t>
            </a:r>
            <a:r>
              <a:rPr dirty="0" sz="2700" spc="10">
                <a:solidFill>
                  <a:srgbClr val="25306E"/>
                </a:solidFill>
                <a:latin typeface="Verdana"/>
                <a:cs typeface="Verdana"/>
              </a:rPr>
              <a:t>o</a:t>
            </a:r>
            <a:r>
              <a:rPr dirty="0" sz="2700" spc="10">
                <a:solidFill>
                  <a:srgbClr val="293579"/>
                </a:solidFill>
                <a:latin typeface="Verdana"/>
                <a:cs typeface="Verdana"/>
              </a:rPr>
              <a:t>rg</a:t>
            </a:r>
            <a:r>
              <a:rPr dirty="0" sz="2700" spc="10">
                <a:solidFill>
                  <a:srgbClr val="25306E"/>
                </a:solidFill>
                <a:latin typeface="Verdana"/>
                <a:cs typeface="Verdana"/>
              </a:rPr>
              <a:t>anizations </a:t>
            </a:r>
            <a:r>
              <a:rPr dirty="0" sz="2700" spc="-20">
                <a:solidFill>
                  <a:srgbClr val="25306E"/>
                </a:solidFill>
                <a:latin typeface="Verdana"/>
                <a:cs typeface="Verdana"/>
              </a:rPr>
              <a:t>a</a:t>
            </a:r>
            <a:r>
              <a:rPr dirty="0" sz="2700" spc="-20">
                <a:solidFill>
                  <a:srgbClr val="293579"/>
                </a:solidFill>
                <a:latin typeface="Verdana"/>
                <a:cs typeface="Verdana"/>
              </a:rPr>
              <a:t>ch</a:t>
            </a:r>
            <a:r>
              <a:rPr dirty="0" sz="2700" spc="-20">
                <a:solidFill>
                  <a:srgbClr val="25306E"/>
                </a:solidFill>
                <a:latin typeface="Verdana"/>
                <a:cs typeface="Verdana"/>
              </a:rPr>
              <a:t>ieve  </a:t>
            </a:r>
            <a:r>
              <a:rPr dirty="0" sz="2700" spc="20">
                <a:solidFill>
                  <a:srgbClr val="25306E"/>
                </a:solidFill>
                <a:latin typeface="Verdana"/>
                <a:cs typeface="Verdana"/>
              </a:rPr>
              <a:t>their</a:t>
            </a:r>
            <a:r>
              <a:rPr dirty="0" sz="2700" spc="-315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dirty="0" sz="2700" spc="30">
                <a:solidFill>
                  <a:srgbClr val="25306E"/>
                </a:solidFill>
                <a:latin typeface="Verdana"/>
                <a:cs typeface="Verdana"/>
              </a:rPr>
              <a:t>e</a:t>
            </a:r>
            <a:r>
              <a:rPr dirty="0" sz="2700" spc="30">
                <a:solidFill>
                  <a:srgbClr val="293579"/>
                </a:solidFill>
                <a:latin typeface="Verdana"/>
                <a:cs typeface="Verdana"/>
              </a:rPr>
              <a:t>nerg</a:t>
            </a:r>
            <a:r>
              <a:rPr dirty="0" sz="2700" spc="30">
                <a:solidFill>
                  <a:srgbClr val="25306E"/>
                </a:solidFill>
                <a:latin typeface="Verdana"/>
                <a:cs typeface="Verdana"/>
              </a:rPr>
              <a:t>y</a:t>
            </a:r>
            <a:r>
              <a:rPr dirty="0" sz="2700" spc="-365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dirty="0" sz="2700" spc="45">
                <a:solidFill>
                  <a:srgbClr val="25306E"/>
                </a:solidFill>
                <a:latin typeface="Verdana"/>
                <a:cs typeface="Verdana"/>
              </a:rPr>
              <a:t>e</a:t>
            </a:r>
            <a:r>
              <a:rPr dirty="0" sz="2700" spc="45">
                <a:solidFill>
                  <a:srgbClr val="293579"/>
                </a:solidFill>
                <a:latin typeface="Verdana"/>
                <a:cs typeface="Verdana"/>
              </a:rPr>
              <a:t>f</a:t>
            </a:r>
            <a:r>
              <a:rPr dirty="0" sz="2700" spc="45">
                <a:solidFill>
                  <a:srgbClr val="25306E"/>
                </a:solidFill>
                <a:latin typeface="Verdana"/>
                <a:cs typeface="Verdana"/>
              </a:rPr>
              <a:t>ﬁci</a:t>
            </a:r>
            <a:r>
              <a:rPr dirty="0" sz="2700" spc="45">
                <a:solidFill>
                  <a:srgbClr val="293579"/>
                </a:solidFill>
                <a:latin typeface="Verdana"/>
                <a:cs typeface="Verdana"/>
              </a:rPr>
              <a:t>e</a:t>
            </a:r>
            <a:r>
              <a:rPr dirty="0" sz="2700" spc="45">
                <a:solidFill>
                  <a:srgbClr val="25306E"/>
                </a:solidFill>
                <a:latin typeface="Verdana"/>
                <a:cs typeface="Verdana"/>
              </a:rPr>
              <a:t>ncy</a:t>
            </a:r>
            <a:r>
              <a:rPr dirty="0" sz="2700" spc="-350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dirty="0" sz="2700" spc="5">
                <a:solidFill>
                  <a:srgbClr val="25306E"/>
                </a:solidFill>
                <a:latin typeface="Verdana"/>
                <a:cs typeface="Verdana"/>
              </a:rPr>
              <a:t>g</a:t>
            </a:r>
            <a:r>
              <a:rPr dirty="0" sz="2700" spc="5">
                <a:solidFill>
                  <a:srgbClr val="293579"/>
                </a:solidFill>
                <a:latin typeface="Verdana"/>
                <a:cs typeface="Verdana"/>
              </a:rPr>
              <a:t>o</a:t>
            </a:r>
            <a:r>
              <a:rPr dirty="0" sz="2700" spc="5">
                <a:solidFill>
                  <a:srgbClr val="25306E"/>
                </a:solidFill>
                <a:latin typeface="Verdana"/>
                <a:cs typeface="Verdana"/>
              </a:rPr>
              <a:t>a</a:t>
            </a:r>
            <a:r>
              <a:rPr dirty="0" sz="2700" spc="5">
                <a:solidFill>
                  <a:srgbClr val="293579"/>
                </a:solidFill>
                <a:latin typeface="Verdana"/>
                <a:cs typeface="Verdana"/>
              </a:rPr>
              <a:t>ls.</a:t>
            </a:r>
            <a:r>
              <a:rPr dirty="0" sz="2700" spc="-615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dirty="0" sz="2700" spc="-20">
                <a:solidFill>
                  <a:srgbClr val="293579"/>
                </a:solidFill>
                <a:latin typeface="Verdana"/>
                <a:cs typeface="Verdana"/>
              </a:rPr>
              <a:t>Le</a:t>
            </a:r>
            <a:r>
              <a:rPr dirty="0" sz="2700" spc="-20">
                <a:solidFill>
                  <a:srgbClr val="25306E"/>
                </a:solidFill>
                <a:latin typeface="Verdana"/>
                <a:cs typeface="Verdana"/>
              </a:rPr>
              <a:t>t</a:t>
            </a:r>
            <a:r>
              <a:rPr dirty="0" sz="2700" spc="-20">
                <a:solidFill>
                  <a:srgbClr val="293579"/>
                </a:solidFill>
                <a:latin typeface="Verdana"/>
                <a:cs typeface="Verdana"/>
              </a:rPr>
              <a:t>'</a:t>
            </a:r>
            <a:r>
              <a:rPr dirty="0" sz="2700" spc="-20">
                <a:solidFill>
                  <a:srgbClr val="25306E"/>
                </a:solidFill>
                <a:latin typeface="Verdana"/>
                <a:cs typeface="Verdana"/>
              </a:rPr>
              <a:t>s</a:t>
            </a:r>
            <a:r>
              <a:rPr dirty="0" sz="2700" spc="-340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dirty="0" sz="2700" spc="55">
                <a:solidFill>
                  <a:srgbClr val="293579"/>
                </a:solidFill>
                <a:latin typeface="Verdana"/>
                <a:cs typeface="Verdana"/>
              </a:rPr>
              <a:t>g</a:t>
            </a:r>
            <a:r>
              <a:rPr dirty="0" sz="2700" spc="55">
                <a:solidFill>
                  <a:srgbClr val="25306E"/>
                </a:solidFill>
                <a:latin typeface="Verdana"/>
                <a:cs typeface="Verdana"/>
              </a:rPr>
              <a:t>et  </a:t>
            </a:r>
            <a:r>
              <a:rPr dirty="0" sz="2700" spc="-45">
                <a:solidFill>
                  <a:srgbClr val="25306E"/>
                </a:solidFill>
                <a:latin typeface="Verdana"/>
                <a:cs typeface="Verdana"/>
              </a:rPr>
              <a:t>sta</a:t>
            </a:r>
            <a:r>
              <a:rPr dirty="0" sz="2700" spc="-45">
                <a:solidFill>
                  <a:srgbClr val="293579"/>
                </a:solidFill>
                <a:latin typeface="Verdana"/>
                <a:cs typeface="Verdana"/>
              </a:rPr>
              <a:t>rted</a:t>
            </a:r>
            <a:r>
              <a:rPr dirty="0" sz="2700" spc="-45">
                <a:solidFill>
                  <a:srgbClr val="25306E"/>
                </a:solidFill>
                <a:latin typeface="Verdana"/>
                <a:cs typeface="Verdana"/>
              </a:rPr>
              <a:t>!</a:t>
            </a:r>
            <a:endParaRPr sz="2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17860010" cy="7893050"/>
            <a:chOff x="0" y="12"/>
            <a:chExt cx="17860010" cy="7893050"/>
          </a:xfrm>
        </p:grpSpPr>
        <p:sp>
          <p:nvSpPr>
            <p:cNvPr id="3" name="object 3"/>
            <p:cNvSpPr/>
            <p:nvPr/>
          </p:nvSpPr>
          <p:spPr>
            <a:xfrm>
              <a:off x="0" y="12"/>
              <a:ext cx="9109075" cy="7893050"/>
            </a:xfrm>
            <a:custGeom>
              <a:avLst/>
              <a:gdLst/>
              <a:ahLst/>
              <a:cxnLst/>
              <a:rect l="l" t="t" r="r" b="b"/>
              <a:pathLst>
                <a:path w="9109075" h="7893050">
                  <a:moveTo>
                    <a:pt x="9108814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9108814" y="7892771"/>
                  </a:lnTo>
                  <a:lnTo>
                    <a:pt x="9108814" y="0"/>
                  </a:lnTo>
                  <a:close/>
                </a:path>
              </a:pathLst>
            </a:custGeom>
            <a:solidFill>
              <a:srgbClr val="48C1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08960" y="12"/>
              <a:ext cx="8750935" cy="7893050"/>
            </a:xfrm>
            <a:custGeom>
              <a:avLst/>
              <a:gdLst/>
              <a:ahLst/>
              <a:cxnLst/>
              <a:rect l="l" t="t" r="r" b="b"/>
              <a:pathLst>
                <a:path w="8750935" h="7893050">
                  <a:moveTo>
                    <a:pt x="8750808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8750808" y="7892771"/>
                  </a:lnTo>
                  <a:lnTo>
                    <a:pt x="8750808" y="0"/>
                  </a:lnTo>
                  <a:close/>
                </a:path>
              </a:pathLst>
            </a:custGeom>
            <a:solidFill>
              <a:srgbClr val="040D1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17859787" y="12"/>
            <a:ext cx="440055" cy="7893050"/>
            <a:chOff x="17859787" y="12"/>
            <a:chExt cx="440055" cy="7893050"/>
          </a:xfrm>
        </p:grpSpPr>
        <p:sp>
          <p:nvSpPr>
            <p:cNvPr id="6" name="object 6"/>
            <p:cNvSpPr/>
            <p:nvPr/>
          </p:nvSpPr>
          <p:spPr>
            <a:xfrm>
              <a:off x="17992375" y="12"/>
              <a:ext cx="307340" cy="7893050"/>
            </a:xfrm>
            <a:custGeom>
              <a:avLst/>
              <a:gdLst/>
              <a:ahLst/>
              <a:cxnLst/>
              <a:rect l="l" t="t" r="r" b="b"/>
              <a:pathLst>
                <a:path w="307340" h="7893050">
                  <a:moveTo>
                    <a:pt x="307288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307288" y="7892771"/>
                  </a:lnTo>
                  <a:lnTo>
                    <a:pt x="307288" y="0"/>
                  </a:lnTo>
                  <a:close/>
                </a:path>
              </a:pathLst>
            </a:custGeom>
            <a:solidFill>
              <a:srgbClr val="040D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859787" y="12"/>
              <a:ext cx="132715" cy="7893050"/>
            </a:xfrm>
            <a:custGeom>
              <a:avLst/>
              <a:gdLst/>
              <a:ahLst/>
              <a:cxnLst/>
              <a:rect l="l" t="t" r="r" b="b"/>
              <a:pathLst>
                <a:path w="132715" h="7893050">
                  <a:moveTo>
                    <a:pt x="132445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132445" y="7892771"/>
                  </a:lnTo>
                  <a:lnTo>
                    <a:pt x="132445" y="0"/>
                  </a:lnTo>
                  <a:close/>
                </a:path>
              </a:pathLst>
            </a:custGeom>
            <a:solidFill>
              <a:srgbClr val="F5A5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9427464" y="7376184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427464" y="751334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427464" y="765050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427464" y="778766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605772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605772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605772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605772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784080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784080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784080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784080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962388" y="7376184"/>
            <a:ext cx="33655" cy="21590"/>
          </a:xfrm>
          <a:custGeom>
            <a:avLst/>
            <a:gdLst/>
            <a:ahLst/>
            <a:cxnLst/>
            <a:rect l="l" t="t" r="r" b="b"/>
            <a:pathLst>
              <a:path w="33654" h="21590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962388" y="7513344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962388" y="7650504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962388" y="7787664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140696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140696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0140696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0140696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0319004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319004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319004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319004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498866" y="7376184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25" y="0"/>
                </a:moveTo>
                <a:lnTo>
                  <a:pt x="0" y="0"/>
                </a:lnTo>
                <a:lnTo>
                  <a:pt x="0" y="21324"/>
                </a:lnTo>
                <a:lnTo>
                  <a:pt x="31325" y="21324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498866" y="751334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498866" y="765050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0498866" y="778766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675620" y="7376184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0675620" y="7513344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675620" y="7650504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0675620" y="7787664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0853928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0853928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0853928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0853928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1033790" y="7376184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25" y="0"/>
                </a:moveTo>
                <a:lnTo>
                  <a:pt x="0" y="0"/>
                </a:lnTo>
                <a:lnTo>
                  <a:pt x="0" y="21324"/>
                </a:lnTo>
                <a:lnTo>
                  <a:pt x="31325" y="21324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1033790" y="751334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1033790" y="765050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1033790" y="778766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1212098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1212098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212098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1212098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5642367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5642367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5642367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5642367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5820674" y="100585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5" h="22860">
                <a:moveTo>
                  <a:pt x="33182" y="0"/>
                </a:moveTo>
                <a:lnTo>
                  <a:pt x="0" y="0"/>
                </a:lnTo>
                <a:lnTo>
                  <a:pt x="0" y="22431"/>
                </a:lnTo>
                <a:lnTo>
                  <a:pt x="33182" y="22431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5820674" y="239310"/>
            <a:ext cx="33655" cy="21590"/>
          </a:xfrm>
          <a:custGeom>
            <a:avLst/>
            <a:gdLst/>
            <a:ahLst/>
            <a:cxnLst/>
            <a:rect l="l" t="t" r="r" b="b"/>
            <a:pathLst>
              <a:path w="33655" h="21589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5820674" y="374905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5" h="22860">
                <a:moveTo>
                  <a:pt x="33182" y="0"/>
                </a:moveTo>
                <a:lnTo>
                  <a:pt x="0" y="0"/>
                </a:lnTo>
                <a:lnTo>
                  <a:pt x="0" y="22431"/>
                </a:lnTo>
                <a:lnTo>
                  <a:pt x="33182" y="22431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5820674" y="513630"/>
            <a:ext cx="33655" cy="21590"/>
          </a:xfrm>
          <a:custGeom>
            <a:avLst/>
            <a:gdLst/>
            <a:ahLst/>
            <a:cxnLst/>
            <a:rect l="l" t="t" r="r" b="b"/>
            <a:pathLst>
              <a:path w="33655" h="21590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5998983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5998983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5998983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5998983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6177291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6177291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6177291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6177291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6357062" y="10058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6357062" y="23931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6357062" y="37490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6357062" y="51363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6533907" y="100585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6533907" y="239310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89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6533907" y="374905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6533907" y="513630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6712215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6712215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6712215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6712215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6891985" y="10058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6891985" y="23931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6891985" y="37490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6891985" y="51363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7070294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61" y="0"/>
                </a:moveTo>
                <a:lnTo>
                  <a:pt x="0" y="0"/>
                </a:lnTo>
                <a:lnTo>
                  <a:pt x="0" y="22431"/>
                </a:lnTo>
                <a:lnTo>
                  <a:pt x="32861" y="22431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7070294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61" y="0"/>
                </a:moveTo>
                <a:lnTo>
                  <a:pt x="0" y="0"/>
                </a:lnTo>
                <a:lnTo>
                  <a:pt x="0" y="21324"/>
                </a:lnTo>
                <a:lnTo>
                  <a:pt x="32861" y="21324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7070294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61" y="0"/>
                </a:moveTo>
                <a:lnTo>
                  <a:pt x="0" y="0"/>
                </a:lnTo>
                <a:lnTo>
                  <a:pt x="0" y="22431"/>
                </a:lnTo>
                <a:lnTo>
                  <a:pt x="32861" y="22431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7070294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61" y="0"/>
                </a:moveTo>
                <a:lnTo>
                  <a:pt x="0" y="0"/>
                </a:lnTo>
                <a:lnTo>
                  <a:pt x="0" y="21324"/>
                </a:lnTo>
                <a:lnTo>
                  <a:pt x="32861" y="21324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7247139" y="100585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7247139" y="239310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89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7247139" y="374905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7247139" y="513630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7426909" y="10058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7426909" y="23931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7426909" y="37490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7426909" y="51363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514340" y="1740408"/>
            <a:ext cx="5350767" cy="3640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9763780" y="888510"/>
            <a:ext cx="5046980" cy="39230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67310">
              <a:lnSpc>
                <a:spcPct val="133800"/>
              </a:lnSpc>
              <a:spcBef>
                <a:spcPts val="90"/>
              </a:spcBef>
            </a:pPr>
            <a:r>
              <a:rPr dirty="0" sz="1600" spc="40">
                <a:solidFill>
                  <a:srgbClr val="FFFFFF"/>
                </a:solidFill>
                <a:latin typeface="Arial"/>
                <a:cs typeface="Arial"/>
              </a:rPr>
              <a:t>Ef</a:t>
            </a:r>
            <a:r>
              <a:rPr dirty="0" sz="1600" spc="2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ciently</a:t>
            </a:r>
            <a:r>
              <a:rPr dirty="0" sz="1600" spc="4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4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70">
                <a:solidFill>
                  <a:srgbClr val="FFFFFF"/>
                </a:solidFill>
                <a:latin typeface="Arial"/>
                <a:cs typeface="Arial"/>
              </a:rPr>
              <a:t>energ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600" spc="4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 is 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crucial </a:t>
            </a: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businesses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seeking </a:t>
            </a: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600" spc="180">
                <a:solidFill>
                  <a:srgbClr val="FFFFFF"/>
                </a:solidFill>
                <a:latin typeface="Arial"/>
                <a:cs typeface="Arial"/>
              </a:rPr>
              <a:t>optimiz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dirty="0" sz="1600" spc="140">
                <a:solidFill>
                  <a:srgbClr val="FFFFFF"/>
                </a:solidFill>
                <a:latin typeface="Arial"/>
                <a:cs typeface="Arial"/>
              </a:rPr>
              <a:t>operations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 d u c e </a:t>
            </a: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costs.</a:t>
            </a:r>
            <a:r>
              <a:rPr dirty="0" sz="1600" spc="2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0">
                <a:solidFill>
                  <a:srgbClr val="FFFFFF"/>
                </a:solidFill>
                <a:latin typeface="Arial"/>
                <a:cs typeface="Arial"/>
              </a:rPr>
              <a:t>By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strategies</a:t>
            </a:r>
            <a:r>
              <a:rPr dirty="0" sz="1600" spc="4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2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dirty="0" sz="1600" spc="5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1600" spc="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regular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ene rgy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audits,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utilizing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3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meters, </a:t>
            </a:r>
            <a:r>
              <a:rPr dirty="0" sz="1600" spc="155">
                <a:solidFill>
                  <a:srgbClr val="FFFFFF"/>
                </a:solidFill>
                <a:latin typeface="Arial"/>
                <a:cs typeface="Arial"/>
              </a:rPr>
              <a:t>setting</a:t>
            </a:r>
            <a:endParaRPr sz="1600">
              <a:latin typeface="Arial"/>
              <a:cs typeface="Arial"/>
            </a:endParaRPr>
          </a:p>
          <a:p>
            <a:pPr algn="just" marL="12700" marR="19685">
              <a:lnSpc>
                <a:spcPct val="135000"/>
              </a:lnSpc>
              <a:spcBef>
                <a:spcPts val="10"/>
              </a:spcBef>
            </a:pPr>
            <a:r>
              <a:rPr dirty="0" sz="1600" spc="80">
                <a:solidFill>
                  <a:srgbClr val="FFFFFF"/>
                </a:solidFill>
                <a:latin typeface="Arial"/>
                <a:cs typeface="Arial"/>
              </a:rPr>
              <a:t>goals,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 d u c a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 i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5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dirty="0" sz="1600" spc="140">
                <a:solidFill>
                  <a:srgbClr val="FFFFFF"/>
                </a:solidFill>
                <a:latin typeface="Arial"/>
                <a:cs typeface="Arial"/>
              </a:rPr>
              <a:t>employees,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businesses  </a:t>
            </a:r>
            <a:r>
              <a:rPr dirty="0" sz="1600" spc="95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u </a:t>
            </a:r>
            <a:r>
              <a:rPr dirty="0" sz="1600" spc="160">
                <a:solidFill>
                  <a:srgbClr val="FFFFFF"/>
                </a:solidFill>
                <a:latin typeface="Arial"/>
                <a:cs typeface="Arial"/>
              </a:rPr>
              <a:t>nloc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k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p o 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w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dirty="0" sz="1600" spc="5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precision </a:t>
            </a:r>
            <a:r>
              <a:rPr dirty="0" sz="1600" spc="5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1600" spc="175">
                <a:solidFill>
                  <a:srgbClr val="FFFFFF"/>
                </a:solidFill>
                <a:latin typeface="Arial"/>
                <a:cs typeface="Arial"/>
              </a:rPr>
              <a:t>energy 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5">
                <a:solidFill>
                  <a:srgbClr val="FFFFFF"/>
                </a:solidFill>
                <a:latin typeface="Arial"/>
                <a:cs typeface="Arial"/>
              </a:rPr>
              <a:t>Continuously</a:t>
            </a:r>
            <a:r>
              <a:rPr dirty="0" sz="1600" spc="5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analyzing</a:t>
            </a:r>
            <a:r>
              <a:rPr dirty="0" sz="1600" spc="5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  <a:p>
            <a:pPr algn="just" marL="12700" marR="5080">
              <a:lnSpc>
                <a:spcPct val="129800"/>
              </a:lnSpc>
              <a:spcBef>
                <a:spcPts val="355"/>
              </a:spcBef>
            </a:pP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0">
                <a:solidFill>
                  <a:srgbClr val="FFFFFF"/>
                </a:solidFill>
                <a:latin typeface="Arial"/>
                <a:cs typeface="Arial"/>
              </a:rPr>
              <a:t>energ</a:t>
            </a:r>
            <a:r>
              <a:rPr dirty="0" sz="160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600" spc="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2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strategies</a:t>
            </a:r>
            <a:r>
              <a:rPr dirty="0" sz="1600" spc="2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80">
                <a:solidFill>
                  <a:srgbClr val="FFFFFF"/>
                </a:solidFill>
                <a:latin typeface="Arial"/>
                <a:cs typeface="Arial"/>
              </a:rPr>
              <a:t>will  </a:t>
            </a:r>
            <a:r>
              <a:rPr dirty="0" sz="1600" spc="100">
                <a:solidFill>
                  <a:srgbClr val="FFFFFF"/>
                </a:solidFill>
                <a:latin typeface="Arial"/>
                <a:cs typeface="Arial"/>
              </a:rPr>
              <a:t>lead </a:t>
            </a: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further </a:t>
            </a:r>
            <a:r>
              <a:rPr dirty="0" sz="1600" spc="165">
                <a:solidFill>
                  <a:srgbClr val="FFFFFF"/>
                </a:solidFill>
                <a:latin typeface="Arial"/>
                <a:cs typeface="Arial"/>
              </a:rPr>
              <a:t>optimization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6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harness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h e  </a:t>
            </a:r>
            <a:r>
              <a:rPr dirty="0" sz="1600" spc="80">
                <a:solidFill>
                  <a:srgbClr val="FFFFFF"/>
                </a:solidFill>
                <a:latin typeface="Arial"/>
                <a:cs typeface="Arial"/>
              </a:rPr>
              <a:t>full</a:t>
            </a:r>
            <a:r>
              <a:rPr dirty="0" sz="1600" spc="4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0">
                <a:solidFill>
                  <a:srgbClr val="FFFFFF"/>
                </a:solidFill>
                <a:latin typeface="Arial"/>
                <a:cs typeface="Arial"/>
              </a:rPr>
              <a:t>potential</a:t>
            </a:r>
            <a:r>
              <a:rPr dirty="0" sz="1600" spc="5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600" spc="4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precise</a:t>
            </a:r>
            <a:r>
              <a:rPr dirty="0" sz="1600" spc="4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ene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rgy</a:t>
            </a:r>
            <a:r>
              <a:rPr dirty="0" sz="1600" spc="4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 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5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364844" y="637207"/>
            <a:ext cx="860425" cy="6663690"/>
          </a:xfrm>
          <a:prstGeom prst="rect">
            <a:avLst/>
          </a:prstGeom>
        </p:spPr>
        <p:txBody>
          <a:bodyPr wrap="square" lIns="0" tIns="7620" rIns="0" bIns="0" rtlCol="0" vert="vert270">
            <a:spAutoFit/>
          </a:bodyPr>
          <a:lstStyle/>
          <a:p>
            <a:pPr marL="15240">
              <a:lnSpc>
                <a:spcPct val="100000"/>
              </a:lnSpc>
              <a:spcBef>
                <a:spcPts val="60"/>
              </a:spcBef>
            </a:pPr>
            <a:r>
              <a:rPr dirty="0" baseline="4273" sz="3900" spc="-202">
                <a:solidFill>
                  <a:srgbClr val="FFFFFF"/>
                </a:solidFill>
                <a:latin typeface="Arial"/>
                <a:cs typeface="Arial"/>
              </a:rPr>
              <a:t>10.Co</a:t>
            </a:r>
            <a:r>
              <a:rPr dirty="0" baseline="2136" sz="3900" spc="-202">
                <a:solidFill>
                  <a:srgbClr val="FFFFFF"/>
                </a:solidFill>
                <a:latin typeface="Arial"/>
                <a:cs typeface="Arial"/>
              </a:rPr>
              <a:t>nclusion:</a:t>
            </a:r>
            <a:r>
              <a:rPr dirty="0" baseline="2136" sz="3900" spc="-5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2136" sz="3900" spc="-135">
                <a:solidFill>
                  <a:srgbClr val="FFFFFF"/>
                </a:solidFill>
                <a:latin typeface="Arial"/>
                <a:cs typeface="Arial"/>
              </a:rPr>
              <a:t>Harnes</a:t>
            </a:r>
            <a:r>
              <a:rPr dirty="0" baseline="1068" sz="3900" spc="-135">
                <a:solidFill>
                  <a:srgbClr val="FFFFFF"/>
                </a:solidFill>
                <a:latin typeface="Arial"/>
                <a:cs typeface="Arial"/>
              </a:rPr>
              <a:t>singthe</a:t>
            </a:r>
            <a:r>
              <a:rPr dirty="0" baseline="1068" sz="3900" spc="-36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068" sz="3900" spc="-89">
                <a:solidFill>
                  <a:srgbClr val="FFFFFF"/>
                </a:solidFill>
                <a:latin typeface="Arial"/>
                <a:cs typeface="Arial"/>
              </a:rPr>
              <a:t>potent</a:t>
            </a:r>
            <a:r>
              <a:rPr dirty="0" sz="2600" spc="-60">
                <a:solidFill>
                  <a:srgbClr val="FFFFFF"/>
                </a:solidFill>
                <a:latin typeface="Arial"/>
                <a:cs typeface="Arial"/>
              </a:rPr>
              <a:t>ial</a:t>
            </a:r>
            <a:r>
              <a:rPr dirty="0" sz="2600" spc="-2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600" spc="-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70">
                <a:solidFill>
                  <a:srgbClr val="FFFFFF"/>
                </a:solidFill>
                <a:latin typeface="Arial"/>
                <a:cs typeface="Arial"/>
              </a:rPr>
              <a:t>precise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baseline="2136" sz="3900" spc="-150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r>
              <a:rPr dirty="0" baseline="2136" sz="3900" spc="-36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2136" sz="3900" spc="-150">
                <a:solidFill>
                  <a:srgbClr val="FFFFFF"/>
                </a:solidFill>
                <a:latin typeface="Arial"/>
                <a:cs typeface="Arial"/>
              </a:rPr>
              <a:t>consum</a:t>
            </a:r>
            <a:r>
              <a:rPr dirty="0" baseline="1068" sz="3900" spc="-150">
                <a:solidFill>
                  <a:srgbClr val="FFFFFF"/>
                </a:solidFill>
                <a:latin typeface="Arial"/>
                <a:cs typeface="Arial"/>
              </a:rPr>
              <a:t>ptionmeasurem</a:t>
            </a:r>
            <a:r>
              <a:rPr dirty="0" sz="2600" spc="-100">
                <a:solidFill>
                  <a:srgbClr val="FFFFFF"/>
                </a:solidFill>
                <a:latin typeface="Arial"/>
                <a:cs typeface="Arial"/>
              </a:rPr>
              <a:t>ent.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17860010" cy="7893050"/>
            <a:chOff x="0" y="12"/>
            <a:chExt cx="17860010" cy="7893050"/>
          </a:xfrm>
        </p:grpSpPr>
        <p:sp>
          <p:nvSpPr>
            <p:cNvPr id="3" name="object 3"/>
            <p:cNvSpPr/>
            <p:nvPr/>
          </p:nvSpPr>
          <p:spPr>
            <a:xfrm>
              <a:off x="0" y="12"/>
              <a:ext cx="9109075" cy="7893050"/>
            </a:xfrm>
            <a:custGeom>
              <a:avLst/>
              <a:gdLst/>
              <a:ahLst/>
              <a:cxnLst/>
              <a:rect l="l" t="t" r="r" b="b"/>
              <a:pathLst>
                <a:path w="9109075" h="7893050">
                  <a:moveTo>
                    <a:pt x="9108814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9108814" y="7892771"/>
                  </a:lnTo>
                  <a:lnTo>
                    <a:pt x="9108814" y="0"/>
                  </a:lnTo>
                  <a:close/>
                </a:path>
              </a:pathLst>
            </a:custGeom>
            <a:solidFill>
              <a:srgbClr val="48C1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08960" y="12"/>
              <a:ext cx="8750935" cy="7893050"/>
            </a:xfrm>
            <a:custGeom>
              <a:avLst/>
              <a:gdLst/>
              <a:ahLst/>
              <a:cxnLst/>
              <a:rect l="l" t="t" r="r" b="b"/>
              <a:pathLst>
                <a:path w="8750935" h="7893050">
                  <a:moveTo>
                    <a:pt x="8750808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8750808" y="7892771"/>
                  </a:lnTo>
                  <a:lnTo>
                    <a:pt x="8750808" y="0"/>
                  </a:lnTo>
                  <a:close/>
                </a:path>
              </a:pathLst>
            </a:custGeom>
            <a:solidFill>
              <a:srgbClr val="040D1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17859787" y="12"/>
            <a:ext cx="440055" cy="7893050"/>
            <a:chOff x="17859787" y="12"/>
            <a:chExt cx="440055" cy="7893050"/>
          </a:xfrm>
        </p:grpSpPr>
        <p:sp>
          <p:nvSpPr>
            <p:cNvPr id="6" name="object 6"/>
            <p:cNvSpPr/>
            <p:nvPr/>
          </p:nvSpPr>
          <p:spPr>
            <a:xfrm>
              <a:off x="17992375" y="12"/>
              <a:ext cx="307340" cy="7893050"/>
            </a:xfrm>
            <a:custGeom>
              <a:avLst/>
              <a:gdLst/>
              <a:ahLst/>
              <a:cxnLst/>
              <a:rect l="l" t="t" r="r" b="b"/>
              <a:pathLst>
                <a:path w="307340" h="7893050">
                  <a:moveTo>
                    <a:pt x="307288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307288" y="7892771"/>
                  </a:lnTo>
                  <a:lnTo>
                    <a:pt x="307288" y="0"/>
                  </a:lnTo>
                  <a:close/>
                </a:path>
              </a:pathLst>
            </a:custGeom>
            <a:solidFill>
              <a:srgbClr val="040D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859787" y="12"/>
              <a:ext cx="132715" cy="7893050"/>
            </a:xfrm>
            <a:custGeom>
              <a:avLst/>
              <a:gdLst/>
              <a:ahLst/>
              <a:cxnLst/>
              <a:rect l="l" t="t" r="r" b="b"/>
              <a:pathLst>
                <a:path w="132715" h="7893050">
                  <a:moveTo>
                    <a:pt x="132445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132445" y="7892771"/>
                  </a:lnTo>
                  <a:lnTo>
                    <a:pt x="132445" y="0"/>
                  </a:lnTo>
                  <a:close/>
                </a:path>
              </a:pathLst>
            </a:custGeom>
            <a:solidFill>
              <a:srgbClr val="F5A5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9427464" y="7376184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427464" y="751334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427464" y="765050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427464" y="778766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605772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605772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605772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605772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784080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784080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784080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784080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962388" y="7376184"/>
            <a:ext cx="33655" cy="21590"/>
          </a:xfrm>
          <a:custGeom>
            <a:avLst/>
            <a:gdLst/>
            <a:ahLst/>
            <a:cxnLst/>
            <a:rect l="l" t="t" r="r" b="b"/>
            <a:pathLst>
              <a:path w="33654" h="21590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962388" y="7513344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962388" y="7650504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962388" y="7787664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140696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140696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0140696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0140696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0319004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319004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319004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319004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498866" y="7376184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25" y="0"/>
                </a:moveTo>
                <a:lnTo>
                  <a:pt x="0" y="0"/>
                </a:lnTo>
                <a:lnTo>
                  <a:pt x="0" y="21324"/>
                </a:lnTo>
                <a:lnTo>
                  <a:pt x="31325" y="21324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498866" y="751334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498866" y="765050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0498866" y="778766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675620" y="7376184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0675620" y="7513344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675620" y="7650504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0675620" y="7787664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0853928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0853928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0853928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0853928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1033790" y="7376184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25" y="0"/>
                </a:moveTo>
                <a:lnTo>
                  <a:pt x="0" y="0"/>
                </a:lnTo>
                <a:lnTo>
                  <a:pt x="0" y="21324"/>
                </a:lnTo>
                <a:lnTo>
                  <a:pt x="31325" y="21324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1033790" y="751334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1033790" y="765050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1033790" y="7787664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1212098" y="7376184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1212098" y="751334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212098" y="765050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1212098" y="7787664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5642367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5642367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5642367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5642367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5820674" y="100585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5" h="22860">
                <a:moveTo>
                  <a:pt x="33182" y="0"/>
                </a:moveTo>
                <a:lnTo>
                  <a:pt x="0" y="0"/>
                </a:lnTo>
                <a:lnTo>
                  <a:pt x="0" y="22431"/>
                </a:lnTo>
                <a:lnTo>
                  <a:pt x="33182" y="22431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5820674" y="239310"/>
            <a:ext cx="33655" cy="21590"/>
          </a:xfrm>
          <a:custGeom>
            <a:avLst/>
            <a:gdLst/>
            <a:ahLst/>
            <a:cxnLst/>
            <a:rect l="l" t="t" r="r" b="b"/>
            <a:pathLst>
              <a:path w="33655" h="21589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5820674" y="374905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5" h="22860">
                <a:moveTo>
                  <a:pt x="33182" y="0"/>
                </a:moveTo>
                <a:lnTo>
                  <a:pt x="0" y="0"/>
                </a:lnTo>
                <a:lnTo>
                  <a:pt x="0" y="22431"/>
                </a:lnTo>
                <a:lnTo>
                  <a:pt x="33182" y="22431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5820674" y="513630"/>
            <a:ext cx="33655" cy="21590"/>
          </a:xfrm>
          <a:custGeom>
            <a:avLst/>
            <a:gdLst/>
            <a:ahLst/>
            <a:cxnLst/>
            <a:rect l="l" t="t" r="r" b="b"/>
            <a:pathLst>
              <a:path w="33655" h="21590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5998983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5998983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5998983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5998983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6177291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6177291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6177291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6177291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6357062" y="10058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6357062" y="23931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6357062" y="37490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6357062" y="51363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6533907" y="100585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6533907" y="239310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89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6533907" y="374905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6533907" y="513630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6712215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6712215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6712215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6712215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6891985" y="10058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6891985" y="23931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6891985" y="37490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6891985" y="51363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7070294" y="10058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61" y="0"/>
                </a:moveTo>
                <a:lnTo>
                  <a:pt x="0" y="0"/>
                </a:lnTo>
                <a:lnTo>
                  <a:pt x="0" y="22431"/>
                </a:lnTo>
                <a:lnTo>
                  <a:pt x="32861" y="22431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7070294" y="23931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89">
                <a:moveTo>
                  <a:pt x="32861" y="0"/>
                </a:moveTo>
                <a:lnTo>
                  <a:pt x="0" y="0"/>
                </a:lnTo>
                <a:lnTo>
                  <a:pt x="0" y="21324"/>
                </a:lnTo>
                <a:lnTo>
                  <a:pt x="32861" y="21324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7070294" y="374905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19" h="22860">
                <a:moveTo>
                  <a:pt x="32861" y="0"/>
                </a:moveTo>
                <a:lnTo>
                  <a:pt x="0" y="0"/>
                </a:lnTo>
                <a:lnTo>
                  <a:pt x="0" y="22431"/>
                </a:lnTo>
                <a:lnTo>
                  <a:pt x="32861" y="22431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7070294" y="513630"/>
            <a:ext cx="33020" cy="21590"/>
          </a:xfrm>
          <a:custGeom>
            <a:avLst/>
            <a:gdLst/>
            <a:ahLst/>
            <a:cxnLst/>
            <a:rect l="l" t="t" r="r" b="b"/>
            <a:pathLst>
              <a:path w="33019" h="21590">
                <a:moveTo>
                  <a:pt x="32861" y="0"/>
                </a:moveTo>
                <a:lnTo>
                  <a:pt x="0" y="0"/>
                </a:lnTo>
                <a:lnTo>
                  <a:pt x="0" y="21324"/>
                </a:lnTo>
                <a:lnTo>
                  <a:pt x="32861" y="21324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7247139" y="100585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7247139" y="239310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89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7247139" y="374905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7247139" y="513630"/>
            <a:ext cx="34925" cy="21590"/>
          </a:xfrm>
          <a:custGeom>
            <a:avLst/>
            <a:gdLst/>
            <a:ahLst/>
            <a:cxnLst/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7426909" y="10058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7426909" y="23931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7426909" y="374905"/>
            <a:ext cx="31750" cy="22860"/>
          </a:xfrm>
          <a:custGeom>
            <a:avLst/>
            <a:gdLst/>
            <a:ahLst/>
            <a:cxnLst/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7426909" y="51363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6" name="object 96"/>
          <p:cNvGrpSpPr/>
          <p:nvPr/>
        </p:nvGrpSpPr>
        <p:grpSpPr>
          <a:xfrm>
            <a:off x="3602736" y="1961400"/>
            <a:ext cx="5471160" cy="4334510"/>
            <a:chOff x="3602736" y="1961400"/>
            <a:chExt cx="5471160" cy="4334510"/>
          </a:xfrm>
        </p:grpSpPr>
        <p:sp>
          <p:nvSpPr>
            <p:cNvPr id="97" name="object 97"/>
            <p:cNvSpPr/>
            <p:nvPr/>
          </p:nvSpPr>
          <p:spPr>
            <a:xfrm>
              <a:off x="3723144" y="2004066"/>
              <a:ext cx="5350739" cy="42915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3602736" y="1961400"/>
              <a:ext cx="5350767" cy="42900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9" name="object 99"/>
          <p:cNvSpPr txBox="1"/>
          <p:nvPr/>
        </p:nvSpPr>
        <p:spPr>
          <a:xfrm>
            <a:off x="9763773" y="888510"/>
            <a:ext cx="5064760" cy="32708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13335">
              <a:lnSpc>
                <a:spcPct val="133800"/>
              </a:lnSpc>
              <a:spcBef>
                <a:spcPts val="90"/>
              </a:spcBef>
              <a:tabLst>
                <a:tab pos="3503929" algn="l"/>
              </a:tabLst>
            </a:pP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1600" spc="40">
                <a:solidFill>
                  <a:srgbClr val="FFFFFF"/>
                </a:solidFill>
                <a:latin typeface="Arial"/>
                <a:cs typeface="Arial"/>
              </a:rPr>
              <a:t>wo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l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d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increasingly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focused </a:t>
            </a: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dirty="0" sz="1600" spc="165">
                <a:solidFill>
                  <a:srgbClr val="FFFFFF"/>
                </a:solidFill>
                <a:latin typeface="Arial"/>
                <a:cs typeface="Arial"/>
              </a:rPr>
              <a:t>conserving  </a:t>
            </a:r>
            <a:r>
              <a:rPr dirty="0" sz="1600" spc="85">
                <a:solidFill>
                  <a:srgbClr val="FFFFFF"/>
                </a:solidFill>
                <a:latin typeface="Arial"/>
                <a:cs typeface="Arial"/>
              </a:rPr>
              <a:t>energy,</a:t>
            </a:r>
            <a:r>
              <a:rPr dirty="0" sz="1600" spc="5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precise</a:t>
            </a:r>
            <a:r>
              <a:rPr dirty="0" sz="1600" spc="5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600" spc="5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1600" spc="150">
                <a:solidFill>
                  <a:srgbClr val="FFFFFF"/>
                </a:solidFill>
                <a:latin typeface="Arial"/>
                <a:cs typeface="Arial"/>
              </a:rPr>
              <a:t>energ</a:t>
            </a:r>
            <a:r>
              <a:rPr dirty="0" sz="1600" spc="-3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600" spc="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vital.</a:t>
            </a:r>
            <a:r>
              <a:rPr dirty="0" sz="1600" spc="3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dirty="0" sz="1600" spc="4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3987165" algn="l"/>
              </a:tabLst>
            </a:pPr>
            <a:r>
              <a:rPr dirty="0" sz="1600" spc="50">
                <a:solidFill>
                  <a:srgbClr val="FFFFFF"/>
                </a:solidFill>
                <a:latin typeface="Arial"/>
                <a:cs typeface="Arial"/>
              </a:rPr>
              <a:t>ef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c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ient  strategies </a:t>
            </a: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dirty="0" sz="1600" spc="165">
                <a:solidFill>
                  <a:srgbClr val="FFFFFF"/>
                </a:solidFill>
                <a:latin typeface="Arial"/>
                <a:cs typeface="Arial"/>
              </a:rPr>
              <a:t>meas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ure</a:t>
            </a:r>
            <a:r>
              <a:rPr dirty="0" sz="1600" spc="45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1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600" spc="175">
                <a:solidFill>
                  <a:srgbClr val="FFFFFF"/>
                </a:solidFill>
                <a:latin typeface="Arial"/>
                <a:cs typeface="Arial"/>
              </a:rPr>
              <a:t>energy </a:t>
            </a:r>
            <a:r>
              <a:rPr dirty="0" sz="1600" spc="105">
                <a:solidFill>
                  <a:srgbClr val="FFFFFF"/>
                </a:solidFill>
                <a:latin typeface="Arial"/>
                <a:cs typeface="Arial"/>
              </a:rPr>
              <a:t>usage,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businesses </a:t>
            </a:r>
            <a:r>
              <a:rPr dirty="0" sz="1600" spc="95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unc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ov er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valuable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insights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unleash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p o 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w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3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85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precision.</a:t>
            </a:r>
            <a:r>
              <a:rPr dirty="0" sz="1600" spc="3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6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600" spc="25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9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dirty="0" sz="1600" spc="3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3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70">
                <a:solidFill>
                  <a:srgbClr val="FFFFFF"/>
                </a:solidFill>
                <a:latin typeface="Arial"/>
                <a:cs typeface="Arial"/>
              </a:rPr>
              <a:t>understanding,</a:t>
            </a:r>
            <a:endParaRPr sz="1600">
              <a:latin typeface="Arial"/>
              <a:cs typeface="Arial"/>
            </a:endParaRPr>
          </a:p>
          <a:p>
            <a:pPr marL="12700" marR="255270">
              <a:lnSpc>
                <a:spcPct val="135000"/>
              </a:lnSpc>
              <a:tabLst>
                <a:tab pos="1598930" algn="l"/>
                <a:tab pos="2085339" algn="l"/>
              </a:tabLst>
            </a:pP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organizations</a:t>
            </a:r>
            <a:r>
              <a:rPr dirty="0" sz="1600" spc="14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600" spc="95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1600" spc="180">
                <a:solidFill>
                  <a:srgbClr val="FFFFFF"/>
                </a:solidFill>
                <a:latin typeface="Arial"/>
                <a:cs typeface="Arial"/>
              </a:rPr>
              <a:t>optimiz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en </a:t>
            </a:r>
            <a:r>
              <a:rPr dirty="0" sz="1600" spc="160">
                <a:solidFill>
                  <a:srgbClr val="FFFFFF"/>
                </a:solidFill>
                <a:latin typeface="Arial"/>
                <a:cs typeface="Arial"/>
              </a:rPr>
              <a:t>ergy </a:t>
            </a:r>
            <a:r>
              <a:rPr dirty="0" sz="1600" spc="105">
                <a:solidFill>
                  <a:srgbClr val="FFFFFF"/>
                </a:solidFill>
                <a:latin typeface="Arial"/>
                <a:cs typeface="Arial"/>
              </a:rPr>
              <a:t>usage,  </a:t>
            </a:r>
            <a:r>
              <a:rPr dirty="0" sz="1600" spc="170">
                <a:solidFill>
                  <a:srgbClr val="FFFFFF"/>
                </a:solidFill>
                <a:latin typeface="Arial"/>
                <a:cs typeface="Arial"/>
              </a:rPr>
              <a:t>reduc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costs,</a:t>
            </a:r>
            <a:r>
              <a:rPr dirty="0" sz="1600" spc="3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1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16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decisions  </a:t>
            </a: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sustainable</a:t>
            </a:r>
            <a:r>
              <a:rPr dirty="0" sz="1600" spc="2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future.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393755" y="824972"/>
            <a:ext cx="908050" cy="6477000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5240">
              <a:lnSpc>
                <a:spcPct val="100000"/>
              </a:lnSpc>
              <a:spcBef>
                <a:spcPts val="15"/>
              </a:spcBef>
            </a:pPr>
            <a:r>
              <a:rPr dirty="0" baseline="3144" sz="3975" spc="-150">
                <a:solidFill>
                  <a:srgbClr val="FFFFFF"/>
                </a:solidFill>
                <a:latin typeface="Arial"/>
                <a:cs typeface="Arial"/>
              </a:rPr>
              <a:t>1.</a:t>
            </a:r>
            <a:r>
              <a:rPr dirty="0" baseline="2096" sz="3975" spc="-150">
                <a:solidFill>
                  <a:srgbClr val="FFFFFF"/>
                </a:solidFill>
                <a:latin typeface="Arial"/>
                <a:cs typeface="Arial"/>
              </a:rPr>
              <a:t>Introdu</a:t>
            </a:r>
            <a:r>
              <a:rPr dirty="0" baseline="1048" sz="3975" spc="-150">
                <a:solidFill>
                  <a:srgbClr val="FFFFFF"/>
                </a:solidFill>
                <a:latin typeface="Arial"/>
                <a:cs typeface="Arial"/>
              </a:rPr>
              <a:t>ction: </a:t>
            </a:r>
            <a:r>
              <a:rPr dirty="0" baseline="1048" sz="3975" spc="-142">
                <a:solidFill>
                  <a:srgbClr val="FFFFFF"/>
                </a:solidFill>
                <a:latin typeface="Arial"/>
                <a:cs typeface="Arial"/>
              </a:rPr>
              <a:t>Importance </a:t>
            </a:r>
            <a:r>
              <a:rPr dirty="0" baseline="1048" sz="3975" spc="-104">
                <a:solidFill>
                  <a:srgbClr val="FFFFFF"/>
                </a:solidFill>
                <a:latin typeface="Arial"/>
                <a:cs typeface="Arial"/>
              </a:rPr>
              <a:t>ofme</a:t>
            </a:r>
            <a:r>
              <a:rPr dirty="0" sz="2650" spc="-70">
                <a:solidFill>
                  <a:srgbClr val="FFFFFF"/>
                </a:solidFill>
                <a:latin typeface="Arial"/>
                <a:cs typeface="Arial"/>
              </a:rPr>
              <a:t>asuring</a:t>
            </a:r>
            <a:r>
              <a:rPr dirty="0" sz="2650" spc="-4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50" spc="-90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endParaRPr sz="2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baseline="2096" sz="3975" spc="-142">
                <a:solidFill>
                  <a:srgbClr val="FFFFFF"/>
                </a:solidFill>
                <a:latin typeface="Arial"/>
                <a:cs typeface="Arial"/>
              </a:rPr>
              <a:t>consumption</a:t>
            </a:r>
            <a:r>
              <a:rPr dirty="0" baseline="2096" sz="3975" spc="-5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048" sz="3975" spc="-157">
                <a:solidFill>
                  <a:srgbClr val="FFFFFF"/>
                </a:solidFill>
                <a:latin typeface="Arial"/>
                <a:cs typeface="Arial"/>
              </a:rPr>
              <a:t>accura</a:t>
            </a:r>
            <a:r>
              <a:rPr dirty="0" sz="2650" spc="-105">
                <a:solidFill>
                  <a:srgbClr val="FFFFFF"/>
                </a:solidFill>
                <a:latin typeface="Arial"/>
                <a:cs typeface="Arial"/>
              </a:rPr>
              <a:t>tely.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0796" y="897755"/>
            <a:ext cx="69913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>
                <a:latin typeface="Arial"/>
                <a:cs typeface="Arial"/>
              </a:rPr>
              <a:t>importtime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84816" y="2357663"/>
            <a:ext cx="33655" cy="10795"/>
          </a:xfrm>
          <a:custGeom>
            <a:avLst/>
            <a:gdLst/>
            <a:ahLst/>
            <a:cxnLst/>
            <a:rect l="l" t="t" r="r" b="b"/>
            <a:pathLst>
              <a:path w="33654" h="10794">
                <a:moveTo>
                  <a:pt x="33111" y="0"/>
                </a:moveTo>
                <a:lnTo>
                  <a:pt x="0" y="0"/>
                </a:lnTo>
                <a:lnTo>
                  <a:pt x="0" y="10251"/>
                </a:lnTo>
                <a:lnTo>
                  <a:pt x="33111" y="10251"/>
                </a:lnTo>
                <a:lnTo>
                  <a:pt x="331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07308" y="2357663"/>
            <a:ext cx="48895" cy="10795"/>
          </a:xfrm>
          <a:custGeom>
            <a:avLst/>
            <a:gdLst/>
            <a:ahLst/>
            <a:cxnLst/>
            <a:rect l="l" t="t" r="r" b="b"/>
            <a:pathLst>
              <a:path w="48895" h="10794">
                <a:moveTo>
                  <a:pt x="48363" y="0"/>
                </a:moveTo>
                <a:lnTo>
                  <a:pt x="0" y="0"/>
                </a:lnTo>
                <a:lnTo>
                  <a:pt x="0" y="10251"/>
                </a:lnTo>
                <a:lnTo>
                  <a:pt x="48363" y="10251"/>
                </a:lnTo>
                <a:lnTo>
                  <a:pt x="48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050796" y="1559490"/>
            <a:ext cx="4469130" cy="14281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0">
                <a:latin typeface="Arial"/>
                <a:cs typeface="Arial"/>
              </a:rPr>
              <a:t># </a:t>
            </a:r>
            <a:r>
              <a:rPr dirty="0" sz="1100" spc="-45">
                <a:latin typeface="Arial"/>
                <a:cs typeface="Arial"/>
              </a:rPr>
              <a:t>Simulated </a:t>
            </a:r>
            <a:r>
              <a:rPr dirty="0" sz="1100" spc="-40">
                <a:latin typeface="Arial"/>
                <a:cs typeface="Arial"/>
              </a:rPr>
              <a:t>energy</a:t>
            </a:r>
            <a:r>
              <a:rPr dirty="0" sz="1100" spc="-11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monitoringdevice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100" spc="-70">
                <a:latin typeface="Arial"/>
                <a:cs typeface="Arial"/>
              </a:rPr>
              <a:t>class</a:t>
            </a:r>
            <a:r>
              <a:rPr dirty="0" sz="1100" spc="-150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EnergyMonitor: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Arial"/>
              <a:cs typeface="Arial"/>
            </a:endParaRPr>
          </a:p>
          <a:p>
            <a:pPr marL="143510">
              <a:lnSpc>
                <a:spcPct val="100000"/>
              </a:lnSpc>
              <a:spcBef>
                <a:spcPts val="5"/>
              </a:spcBef>
            </a:pPr>
            <a:r>
              <a:rPr dirty="0" sz="1100" spc="-15">
                <a:latin typeface="Arial"/>
                <a:cs typeface="Arial"/>
              </a:rPr>
              <a:t>def </a:t>
            </a:r>
            <a:r>
              <a:rPr dirty="0" sz="1100" spc="15">
                <a:latin typeface="Arial"/>
                <a:cs typeface="Arial"/>
              </a:rPr>
              <a:t>init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(self):</a:t>
            </a:r>
            <a:endParaRPr sz="1100">
              <a:latin typeface="Arial"/>
              <a:cs typeface="Arial"/>
            </a:endParaRPr>
          </a:p>
          <a:p>
            <a:pPr marL="273050">
              <a:lnSpc>
                <a:spcPct val="100000"/>
              </a:lnSpc>
              <a:spcBef>
                <a:spcPts val="935"/>
              </a:spcBef>
            </a:pPr>
            <a:r>
              <a:rPr dirty="0" sz="1100" spc="-40">
                <a:latin typeface="Arial"/>
                <a:cs typeface="Arial"/>
              </a:rPr>
              <a:t>self.total_energy_consumed </a:t>
            </a:r>
            <a:r>
              <a:rPr dirty="0" sz="1100" spc="-85">
                <a:latin typeface="Arial"/>
                <a:cs typeface="Arial"/>
              </a:rPr>
              <a:t>= </a:t>
            </a:r>
            <a:r>
              <a:rPr dirty="0" sz="1100" spc="-45">
                <a:latin typeface="Arial"/>
                <a:cs typeface="Arial"/>
              </a:rPr>
              <a:t>0 </a:t>
            </a:r>
            <a:r>
              <a:rPr dirty="0" sz="1100" spc="-50">
                <a:latin typeface="Arial"/>
                <a:cs typeface="Arial"/>
              </a:rPr>
              <a:t># </a:t>
            </a:r>
            <a:r>
              <a:rPr dirty="0" sz="1100" spc="-30">
                <a:latin typeface="Arial"/>
                <a:cs typeface="Arial"/>
              </a:rPr>
              <a:t>Total </a:t>
            </a:r>
            <a:r>
              <a:rPr dirty="0" sz="1100" spc="-40">
                <a:latin typeface="Arial"/>
                <a:cs typeface="Arial"/>
              </a:rPr>
              <a:t>energy </a:t>
            </a:r>
            <a:r>
              <a:rPr dirty="0" sz="1100" spc="-35">
                <a:latin typeface="Arial"/>
                <a:cs typeface="Arial"/>
              </a:rPr>
              <a:t>consumed(in</a:t>
            </a:r>
            <a:r>
              <a:rPr dirty="0" sz="1100" spc="-22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watt-hours)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Arial"/>
              <a:cs typeface="Arial"/>
            </a:endParaRPr>
          </a:p>
          <a:p>
            <a:pPr marL="273050">
              <a:lnSpc>
                <a:spcPct val="100000"/>
              </a:lnSpc>
              <a:spcBef>
                <a:spcPts val="5"/>
              </a:spcBef>
            </a:pPr>
            <a:r>
              <a:rPr dirty="0" sz="1100" spc="-25">
                <a:latin typeface="Arial"/>
                <a:cs typeface="Arial"/>
              </a:rPr>
              <a:t>self.start_time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85">
                <a:latin typeface="Arial"/>
                <a:cs typeface="Arial"/>
              </a:rPr>
              <a:t>=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time.time()</a:t>
            </a:r>
            <a:r>
              <a:rPr dirty="0" sz="1100" spc="-10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#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Start</a:t>
            </a:r>
            <a:r>
              <a:rPr dirty="0" sz="1100" spc="-95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timefor</a:t>
            </a:r>
            <a:r>
              <a:rPr dirty="0" sz="1100" spc="-90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measurement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5102" y="3545835"/>
            <a:ext cx="2724150" cy="837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R="850900">
              <a:lnSpc>
                <a:spcPct val="100000"/>
              </a:lnSpc>
              <a:spcBef>
                <a:spcPts val="125"/>
              </a:spcBef>
            </a:pPr>
            <a:r>
              <a:rPr dirty="0" sz="1100" spc="-15">
                <a:latin typeface="Arial"/>
                <a:cs typeface="Arial"/>
              </a:rPr>
              <a:t>def</a:t>
            </a:r>
            <a:r>
              <a:rPr dirty="0" sz="1100" spc="-95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record_energy(self,</a:t>
            </a:r>
            <a:r>
              <a:rPr dirty="0" sz="1100" spc="-215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energy):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algn="ctr" marR="901065">
              <a:lnSpc>
                <a:spcPct val="100000"/>
              </a:lnSpc>
            </a:pPr>
            <a:r>
              <a:rPr dirty="0" sz="1100" spc="-10">
                <a:latin typeface="Arial"/>
                <a:cs typeface="Arial"/>
              </a:rPr>
              <a:t>current_time </a:t>
            </a:r>
            <a:r>
              <a:rPr dirty="0" sz="1100" spc="-85">
                <a:latin typeface="Arial"/>
                <a:cs typeface="Arial"/>
              </a:rPr>
              <a:t>=</a:t>
            </a:r>
            <a:r>
              <a:rPr dirty="0" sz="1100" spc="-25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time.time()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17475">
              <a:lnSpc>
                <a:spcPct val="100000"/>
              </a:lnSpc>
            </a:pPr>
            <a:r>
              <a:rPr dirty="0" sz="1100" spc="-35">
                <a:latin typeface="Arial"/>
                <a:cs typeface="Arial"/>
              </a:rPr>
              <a:t>elapsed_time</a:t>
            </a:r>
            <a:r>
              <a:rPr dirty="0" sz="1100" spc="-105">
                <a:latin typeface="Arial"/>
                <a:cs typeface="Arial"/>
              </a:rPr>
              <a:t> </a:t>
            </a:r>
            <a:r>
              <a:rPr dirty="0" sz="1100" spc="-85">
                <a:latin typeface="Arial"/>
                <a:cs typeface="Arial"/>
              </a:rPr>
              <a:t>=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current_time</a:t>
            </a:r>
            <a:r>
              <a:rPr dirty="0" sz="1100" spc="-9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-</a:t>
            </a:r>
            <a:r>
              <a:rPr dirty="0" sz="1100" spc="-16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self.start_time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9859" y="4870522"/>
            <a:ext cx="4641850" cy="51815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0">
                <a:latin typeface="Arial"/>
                <a:cs typeface="Arial"/>
              </a:rPr>
              <a:t># </a:t>
            </a:r>
            <a:r>
              <a:rPr dirty="0" sz="1100" spc="-55">
                <a:latin typeface="Arial"/>
                <a:cs typeface="Arial"/>
              </a:rPr>
              <a:t>Calculate </a:t>
            </a:r>
            <a:r>
              <a:rPr dirty="0" sz="1100" spc="-40">
                <a:latin typeface="Arial"/>
                <a:cs typeface="Arial"/>
              </a:rPr>
              <a:t>energy </a:t>
            </a:r>
            <a:r>
              <a:rPr dirty="0" sz="1100" spc="-35">
                <a:latin typeface="Arial"/>
                <a:cs typeface="Arial"/>
              </a:rPr>
              <a:t>consumption</a:t>
            </a:r>
            <a:r>
              <a:rPr dirty="0" sz="1100" spc="-1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inwatt-hours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45">
                <a:latin typeface="Arial"/>
                <a:cs typeface="Arial"/>
              </a:rPr>
              <a:t>energy_consumed</a:t>
            </a:r>
            <a:r>
              <a:rPr dirty="0" sz="1100" spc="-155">
                <a:latin typeface="Arial"/>
                <a:cs typeface="Arial"/>
              </a:rPr>
              <a:t> </a:t>
            </a:r>
            <a:r>
              <a:rPr dirty="0" sz="1100" spc="-85">
                <a:latin typeface="Arial"/>
                <a:cs typeface="Arial"/>
              </a:rPr>
              <a:t>=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energy</a:t>
            </a:r>
            <a:r>
              <a:rPr dirty="0" sz="1100" spc="-110">
                <a:latin typeface="Arial"/>
                <a:cs typeface="Arial"/>
              </a:rPr>
              <a:t> </a:t>
            </a:r>
            <a:r>
              <a:rPr dirty="0" sz="1100" spc="130">
                <a:latin typeface="Arial"/>
                <a:cs typeface="Arial"/>
              </a:rPr>
              <a:t>*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elapsed_time</a:t>
            </a:r>
            <a:r>
              <a:rPr dirty="0" sz="1100" spc="-145">
                <a:latin typeface="Arial"/>
                <a:cs typeface="Arial"/>
              </a:rPr>
              <a:t> </a:t>
            </a:r>
            <a:r>
              <a:rPr dirty="0" sz="1100" spc="130">
                <a:latin typeface="Arial"/>
                <a:cs typeface="Arial"/>
              </a:rPr>
              <a:t>/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3600</a:t>
            </a:r>
            <a:r>
              <a:rPr dirty="0" sz="1100" spc="-8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# </a:t>
            </a:r>
            <a:r>
              <a:rPr dirty="0" sz="1100" spc="-60">
                <a:latin typeface="Arial"/>
                <a:cs typeface="Arial"/>
              </a:rPr>
              <a:t>Assuming</a:t>
            </a:r>
            <a:r>
              <a:rPr dirty="0" sz="1100" spc="-160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energy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is</a:t>
            </a:r>
            <a:r>
              <a:rPr dirty="0" sz="1100" spc="-9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watts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09859" y="5863835"/>
            <a:ext cx="2912745" cy="517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50">
                <a:latin typeface="Arial"/>
                <a:cs typeface="Arial"/>
              </a:rPr>
              <a:t># </a:t>
            </a:r>
            <a:r>
              <a:rPr dirty="0" sz="1100" spc="-35">
                <a:latin typeface="Arial"/>
                <a:cs typeface="Arial"/>
              </a:rPr>
              <a:t>Update </a:t>
            </a:r>
            <a:r>
              <a:rPr dirty="0" sz="1100" spc="10">
                <a:latin typeface="Arial"/>
                <a:cs typeface="Arial"/>
              </a:rPr>
              <a:t>total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energyconsumption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</a:pPr>
            <a:r>
              <a:rPr dirty="0" sz="1100" spc="-40">
                <a:latin typeface="Arial"/>
                <a:cs typeface="Arial"/>
              </a:rPr>
              <a:t>self.total_energy_consumed </a:t>
            </a:r>
            <a:r>
              <a:rPr dirty="0" sz="1100" spc="-85">
                <a:latin typeface="Arial"/>
                <a:cs typeface="Arial"/>
              </a:rPr>
              <a:t>+=</a:t>
            </a:r>
            <a:r>
              <a:rPr dirty="0" sz="1100" spc="-110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energy_consumed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09859" y="6856603"/>
            <a:ext cx="2670810" cy="517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50">
                <a:latin typeface="Arial"/>
                <a:cs typeface="Arial"/>
              </a:rPr>
              <a:t>#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Update</a:t>
            </a:r>
            <a:r>
              <a:rPr dirty="0" sz="1100" spc="-9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start</a:t>
            </a:r>
            <a:r>
              <a:rPr dirty="0" sz="1100" spc="-1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time</a:t>
            </a:r>
            <a:r>
              <a:rPr dirty="0" sz="1100" spc="-120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for</a:t>
            </a:r>
            <a:r>
              <a:rPr dirty="0" sz="1100" spc="-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nextmeasurement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</a:pPr>
            <a:r>
              <a:rPr dirty="0" sz="1100" spc="-25">
                <a:latin typeface="Arial"/>
                <a:cs typeface="Arial"/>
              </a:rPr>
              <a:t>self.start_time </a:t>
            </a:r>
            <a:r>
              <a:rPr dirty="0" sz="1100" spc="-85">
                <a:latin typeface="Arial"/>
                <a:cs typeface="Arial"/>
              </a:rPr>
              <a:t>=</a:t>
            </a:r>
            <a:r>
              <a:rPr dirty="0" sz="1100" spc="-15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current_time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41922" y="7848335"/>
            <a:ext cx="2209800" cy="51815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25"/>
              </a:spcBef>
            </a:pPr>
            <a:r>
              <a:rPr dirty="0" sz="1100" spc="-15">
                <a:latin typeface="Arial"/>
                <a:cs typeface="Arial"/>
              </a:rPr>
              <a:t>def</a:t>
            </a:r>
            <a:r>
              <a:rPr dirty="0" sz="1100" spc="-125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get_total_energy_consumed(self):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Arial"/>
              <a:cs typeface="Arial"/>
            </a:endParaRPr>
          </a:p>
          <a:p>
            <a:pPr algn="r" marR="40640">
              <a:lnSpc>
                <a:spcPct val="100000"/>
              </a:lnSpc>
            </a:pPr>
            <a:r>
              <a:rPr dirty="0" sz="1100">
                <a:latin typeface="Arial"/>
                <a:cs typeface="Arial"/>
              </a:rPr>
              <a:t>return</a:t>
            </a:r>
            <a:r>
              <a:rPr dirty="0" sz="1100" spc="-200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self.total_energy_consumed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50790" y="8841102"/>
            <a:ext cx="96583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50">
                <a:latin typeface="Arial"/>
                <a:cs typeface="Arial"/>
              </a:rPr>
              <a:t>#</a:t>
            </a:r>
            <a:r>
              <a:rPr dirty="0" sz="1100" spc="-85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Exampleusage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47756" y="1078922"/>
            <a:ext cx="29209" cy="8890"/>
          </a:xfrm>
          <a:custGeom>
            <a:avLst/>
            <a:gdLst/>
            <a:ahLst/>
            <a:cxnLst/>
            <a:rect l="l" t="t" r="r" b="b"/>
            <a:pathLst>
              <a:path w="29210" h="8890">
                <a:moveTo>
                  <a:pt x="28682" y="0"/>
                </a:moveTo>
                <a:lnTo>
                  <a:pt x="0" y="0"/>
                </a:lnTo>
                <a:lnTo>
                  <a:pt x="0" y="8786"/>
                </a:lnTo>
                <a:lnTo>
                  <a:pt x="28682" y="8786"/>
                </a:lnTo>
                <a:lnTo>
                  <a:pt x="286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367796" y="1078922"/>
            <a:ext cx="28575" cy="8890"/>
          </a:xfrm>
          <a:custGeom>
            <a:avLst/>
            <a:gdLst/>
            <a:ahLst/>
            <a:cxnLst/>
            <a:rect l="l" t="t" r="r" b="b"/>
            <a:pathLst>
              <a:path w="28575" h="8890">
                <a:moveTo>
                  <a:pt x="28432" y="0"/>
                </a:moveTo>
                <a:lnTo>
                  <a:pt x="0" y="0"/>
                </a:lnTo>
                <a:lnTo>
                  <a:pt x="0" y="8786"/>
                </a:lnTo>
                <a:lnTo>
                  <a:pt x="28432" y="8786"/>
                </a:lnTo>
                <a:lnTo>
                  <a:pt x="284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50796" y="897755"/>
            <a:ext cx="2160270" cy="517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66445" algn="l"/>
              </a:tabLst>
            </a:pPr>
            <a:r>
              <a:rPr dirty="0" sz="1100" spc="25">
                <a:latin typeface="Arial"/>
                <a:cs typeface="Arial"/>
              </a:rPr>
              <a:t>if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 </a:t>
            </a:r>
            <a:r>
              <a:rPr dirty="0" u="sng" sz="1100" spc="7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name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-85">
                <a:latin typeface="Arial"/>
                <a:cs typeface="Arial"/>
              </a:rPr>
              <a:t>== </a:t>
            </a:r>
            <a:r>
              <a:rPr dirty="0" sz="1100" spc="60">
                <a:latin typeface="Arial"/>
                <a:cs typeface="Arial"/>
              </a:rPr>
              <a:t>"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main":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43510">
              <a:lnSpc>
                <a:spcPct val="100000"/>
              </a:lnSpc>
            </a:pPr>
            <a:r>
              <a:rPr dirty="0" sz="1100" spc="-25">
                <a:latin typeface="Arial"/>
                <a:cs typeface="Arial"/>
              </a:rPr>
              <a:t>energy_monitor </a:t>
            </a:r>
            <a:r>
              <a:rPr dirty="0" sz="1100" spc="-85">
                <a:latin typeface="Arial"/>
                <a:cs typeface="Arial"/>
              </a:rPr>
              <a:t>=</a:t>
            </a:r>
            <a:r>
              <a:rPr dirty="0" sz="1100" spc="-200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EnergyMonitor()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81847" y="1890773"/>
            <a:ext cx="3164205" cy="517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50">
                <a:latin typeface="Arial"/>
                <a:cs typeface="Arial"/>
              </a:rPr>
              <a:t>#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Simulated</a:t>
            </a:r>
            <a:r>
              <a:rPr dirty="0" sz="1100" spc="-85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energy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measurements</a:t>
            </a:r>
            <a:r>
              <a:rPr dirty="0" sz="1100" spc="-114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(in</a:t>
            </a:r>
            <a:r>
              <a:rPr dirty="0" sz="1100" spc="-10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watts)</a:t>
            </a:r>
            <a:r>
              <a:rPr dirty="0" sz="1100" spc="-9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overtime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0">
                <a:latin typeface="Arial"/>
                <a:cs typeface="Arial"/>
              </a:rPr>
              <a:t>energy_measurements </a:t>
            </a:r>
            <a:r>
              <a:rPr dirty="0" sz="1100" spc="-85">
                <a:latin typeface="Arial"/>
                <a:cs typeface="Arial"/>
              </a:rPr>
              <a:t>= </a:t>
            </a:r>
            <a:r>
              <a:rPr dirty="0" sz="1100" spc="-25">
                <a:latin typeface="Arial"/>
                <a:cs typeface="Arial"/>
              </a:rPr>
              <a:t>[100, </a:t>
            </a:r>
            <a:r>
              <a:rPr dirty="0" sz="1100" spc="-40">
                <a:latin typeface="Arial"/>
                <a:cs typeface="Arial"/>
              </a:rPr>
              <a:t>150, 120,</a:t>
            </a:r>
            <a:r>
              <a:rPr dirty="0" sz="1100" spc="-13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200,180]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50795" y="2883540"/>
            <a:ext cx="5833745" cy="101726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43510">
              <a:lnSpc>
                <a:spcPct val="100000"/>
              </a:lnSpc>
              <a:spcBef>
                <a:spcPts val="125"/>
              </a:spcBef>
            </a:pPr>
            <a:r>
              <a:rPr dirty="0" sz="1100" spc="15">
                <a:latin typeface="Arial"/>
                <a:cs typeface="Arial"/>
              </a:rPr>
              <a:t>for</a:t>
            </a:r>
            <a:r>
              <a:rPr dirty="0" sz="1100" spc="-95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energy_measurement</a:t>
            </a:r>
            <a:r>
              <a:rPr dirty="0" sz="1100" spc="-1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</a:t>
            </a:r>
            <a:r>
              <a:rPr dirty="0" sz="1100" spc="-13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energy_measurements: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271145">
              <a:lnSpc>
                <a:spcPct val="100000"/>
              </a:lnSpc>
            </a:pPr>
            <a:r>
              <a:rPr dirty="0" sz="1100" spc="-40">
                <a:latin typeface="Arial"/>
                <a:cs typeface="Arial"/>
              </a:rPr>
              <a:t>energy_monitor.record_energy(energy_measurement)</a:t>
            </a:r>
            <a:endParaRPr sz="1100">
              <a:latin typeface="Arial"/>
              <a:cs typeface="Arial"/>
            </a:endParaRPr>
          </a:p>
          <a:p>
            <a:pPr marL="12700" marR="5080" indent="260350">
              <a:lnSpc>
                <a:spcPct val="119100"/>
              </a:lnSpc>
              <a:spcBef>
                <a:spcPts val="795"/>
              </a:spcBef>
            </a:pPr>
            <a:r>
              <a:rPr dirty="0" sz="1100" spc="-10">
                <a:latin typeface="Arial"/>
                <a:cs typeface="Arial"/>
              </a:rPr>
              <a:t>print(f"Current </a:t>
            </a:r>
            <a:r>
              <a:rPr dirty="0" sz="1100" spc="10">
                <a:latin typeface="Arial"/>
                <a:cs typeface="Arial"/>
              </a:rPr>
              <a:t>total </a:t>
            </a:r>
            <a:r>
              <a:rPr dirty="0" sz="1100" spc="-40">
                <a:latin typeface="Arial"/>
                <a:cs typeface="Arial"/>
              </a:rPr>
              <a:t>energy </a:t>
            </a:r>
            <a:r>
              <a:rPr dirty="0" sz="1100" spc="-35">
                <a:latin typeface="Arial"/>
                <a:cs typeface="Arial"/>
              </a:rPr>
              <a:t>consumption: </a:t>
            </a:r>
            <a:r>
              <a:rPr dirty="0" sz="1100" spc="-40">
                <a:latin typeface="Arial"/>
                <a:cs typeface="Arial"/>
              </a:rPr>
              <a:t>{energy_monitor.get_total_energy_consumed()} </a:t>
            </a:r>
            <a:r>
              <a:rPr dirty="0" sz="1100" spc="5">
                <a:latin typeface="Arial"/>
                <a:cs typeface="Arial"/>
              </a:rPr>
              <a:t>watt-  </a:t>
            </a:r>
            <a:r>
              <a:rPr dirty="0" sz="1100" spc="-20">
                <a:latin typeface="Arial"/>
                <a:cs typeface="Arial"/>
              </a:rPr>
              <a:t>hours")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81848" y="4410197"/>
            <a:ext cx="583692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15">
                <a:latin typeface="Arial"/>
                <a:cs typeface="Arial"/>
              </a:rPr>
              <a:t>print(f"Final </a:t>
            </a:r>
            <a:r>
              <a:rPr dirty="0" sz="1100" spc="10">
                <a:latin typeface="Arial"/>
                <a:cs typeface="Arial"/>
              </a:rPr>
              <a:t>total </a:t>
            </a:r>
            <a:r>
              <a:rPr dirty="0" sz="1100" spc="-40">
                <a:latin typeface="Arial"/>
                <a:cs typeface="Arial"/>
              </a:rPr>
              <a:t>energy </a:t>
            </a:r>
            <a:r>
              <a:rPr dirty="0" sz="1100" spc="-35">
                <a:latin typeface="Arial"/>
                <a:cs typeface="Arial"/>
              </a:rPr>
              <a:t>consumption: </a:t>
            </a:r>
            <a:r>
              <a:rPr dirty="0" sz="1100" spc="-40">
                <a:latin typeface="Arial"/>
                <a:cs typeface="Arial"/>
              </a:rPr>
              <a:t>{energy_monitor.get_total_energy_consumed()}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watt-hours")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73736" y="864494"/>
            <a:ext cx="5470525" cy="84404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25">
                <a:latin typeface="Times New Roman"/>
                <a:cs typeface="Times New Roman"/>
              </a:rPr>
              <a:t>Development </a:t>
            </a:r>
            <a:r>
              <a:rPr dirty="0" sz="1050" spc="-35">
                <a:latin typeface="Times New Roman"/>
                <a:cs typeface="Times New Roman"/>
              </a:rPr>
              <a:t>For Measure </a:t>
            </a:r>
            <a:r>
              <a:rPr dirty="0" sz="1050" spc="-40">
                <a:latin typeface="Times New Roman"/>
                <a:cs typeface="Times New Roman"/>
              </a:rPr>
              <a:t>Energy</a:t>
            </a:r>
            <a:r>
              <a:rPr dirty="0" sz="1050" spc="-165">
                <a:latin typeface="Times New Roman"/>
                <a:cs typeface="Times New Roman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Consumption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243840">
              <a:lnSpc>
                <a:spcPct val="111100"/>
              </a:lnSpc>
              <a:spcBef>
                <a:spcPts val="5"/>
              </a:spcBef>
            </a:pPr>
            <a:r>
              <a:rPr dirty="0" sz="1050">
                <a:latin typeface="Arial"/>
                <a:cs typeface="Arial"/>
              </a:rPr>
              <a:t>Data </a:t>
            </a:r>
            <a:r>
              <a:rPr dirty="0" sz="1050" spc="-5">
                <a:latin typeface="Arial"/>
                <a:cs typeface="Arial"/>
              </a:rPr>
              <a:t>Collection: </a:t>
            </a:r>
            <a:r>
              <a:rPr dirty="0" sz="1050">
                <a:latin typeface="Arial"/>
                <a:cs typeface="Arial"/>
              </a:rPr>
              <a:t>First, </a:t>
            </a:r>
            <a:r>
              <a:rPr dirty="0" sz="1050" spc="-5">
                <a:latin typeface="Arial"/>
                <a:cs typeface="Arial"/>
              </a:rPr>
              <a:t>you need to </a:t>
            </a:r>
            <a:r>
              <a:rPr dirty="0" sz="1050">
                <a:latin typeface="Arial"/>
                <a:cs typeface="Arial"/>
              </a:rPr>
              <a:t>obtain a </a:t>
            </a:r>
            <a:r>
              <a:rPr dirty="0" sz="1050" spc="-5">
                <a:latin typeface="Arial"/>
                <a:cs typeface="Arial"/>
              </a:rPr>
              <a:t>dataset related to energy </a:t>
            </a:r>
            <a:r>
              <a:rPr dirty="0" sz="1050">
                <a:latin typeface="Arial"/>
                <a:cs typeface="Arial"/>
              </a:rPr>
              <a:t>consumption. This  </a:t>
            </a:r>
            <a:r>
              <a:rPr dirty="0" sz="1050" spc="-5">
                <a:latin typeface="Arial"/>
                <a:cs typeface="Arial"/>
              </a:rPr>
              <a:t>dataset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could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 spc="5">
                <a:latin typeface="Arial"/>
                <a:cs typeface="Arial"/>
              </a:rPr>
              <a:t>come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from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various</a:t>
            </a:r>
            <a:r>
              <a:rPr dirty="0" sz="1050" spc="-3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sources,</a:t>
            </a:r>
            <a:r>
              <a:rPr dirty="0" sz="1050" spc="-3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such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as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smart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meters,</a:t>
            </a:r>
            <a:r>
              <a:rPr dirty="0" sz="1050" spc="-1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IoT </a:t>
            </a:r>
            <a:r>
              <a:rPr dirty="0" sz="1050">
                <a:latin typeface="Arial"/>
                <a:cs typeface="Arial"/>
              </a:rPr>
              <a:t>devices,</a:t>
            </a:r>
            <a:r>
              <a:rPr dirty="0" sz="1050" spc="-3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or</a:t>
            </a:r>
            <a:r>
              <a:rPr dirty="0" sz="1050" spc="-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publicly  </a:t>
            </a:r>
            <a:r>
              <a:rPr dirty="0" sz="1050" spc="-5">
                <a:latin typeface="Arial"/>
                <a:cs typeface="Arial"/>
              </a:rPr>
              <a:t>available datasets. Ensure you have the necessary permissions to use the</a:t>
            </a:r>
            <a:r>
              <a:rPr dirty="0" sz="1050" spc="-10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data.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"/>
              <a:cs typeface="Arial"/>
            </a:endParaRPr>
          </a:p>
          <a:p>
            <a:pPr marL="12700" marR="179705">
              <a:lnSpc>
                <a:spcPct val="110900"/>
              </a:lnSpc>
            </a:pPr>
            <a:r>
              <a:rPr dirty="0" sz="1050">
                <a:latin typeface="Arial"/>
                <a:cs typeface="Arial"/>
              </a:rPr>
              <a:t>Data </a:t>
            </a:r>
            <a:r>
              <a:rPr dirty="0" sz="1050" spc="-5">
                <a:latin typeface="Arial"/>
                <a:cs typeface="Arial"/>
              </a:rPr>
              <a:t>Loading: Import the dataset into your project. </a:t>
            </a:r>
            <a:r>
              <a:rPr dirty="0" sz="1050">
                <a:latin typeface="Arial"/>
                <a:cs typeface="Arial"/>
              </a:rPr>
              <a:t>The </a:t>
            </a:r>
            <a:r>
              <a:rPr dirty="0" sz="1050" spc="-5">
                <a:latin typeface="Arial"/>
                <a:cs typeface="Arial"/>
              </a:rPr>
              <a:t>data </a:t>
            </a:r>
            <a:r>
              <a:rPr dirty="0" sz="1050">
                <a:latin typeface="Arial"/>
                <a:cs typeface="Arial"/>
              </a:rPr>
              <a:t>might be in </a:t>
            </a:r>
            <a:r>
              <a:rPr dirty="0" sz="1050" spc="-5">
                <a:latin typeface="Arial"/>
                <a:cs typeface="Arial"/>
              </a:rPr>
              <a:t>various </a:t>
            </a:r>
            <a:r>
              <a:rPr dirty="0" sz="1050">
                <a:latin typeface="Arial"/>
                <a:cs typeface="Arial"/>
              </a:rPr>
              <a:t>formats,  such as </a:t>
            </a:r>
            <a:r>
              <a:rPr dirty="0" sz="1050" spc="-15">
                <a:latin typeface="Arial"/>
                <a:cs typeface="Arial"/>
              </a:rPr>
              <a:t>CSV, </a:t>
            </a:r>
            <a:r>
              <a:rPr dirty="0" sz="1050">
                <a:latin typeface="Arial"/>
                <a:cs typeface="Arial"/>
              </a:rPr>
              <a:t>Excel, or a </a:t>
            </a:r>
            <a:r>
              <a:rPr dirty="0" sz="1050" spc="-5">
                <a:latin typeface="Arial"/>
                <a:cs typeface="Arial"/>
              </a:rPr>
              <a:t>database. </a:t>
            </a:r>
            <a:r>
              <a:rPr dirty="0" sz="1050">
                <a:latin typeface="Arial"/>
                <a:cs typeface="Arial"/>
              </a:rPr>
              <a:t>Use </a:t>
            </a:r>
            <a:r>
              <a:rPr dirty="0" sz="1050" spc="-5">
                <a:latin typeface="Arial"/>
                <a:cs typeface="Arial"/>
              </a:rPr>
              <a:t>appropriate libraries </a:t>
            </a:r>
            <a:r>
              <a:rPr dirty="0" sz="1050">
                <a:latin typeface="Arial"/>
                <a:cs typeface="Arial"/>
              </a:rPr>
              <a:t>or </a:t>
            </a:r>
            <a:r>
              <a:rPr dirty="0" sz="1050" spc="-5">
                <a:latin typeface="Arial"/>
                <a:cs typeface="Arial"/>
              </a:rPr>
              <a:t>tools to </a:t>
            </a:r>
            <a:r>
              <a:rPr dirty="0" sz="1050">
                <a:latin typeface="Arial"/>
                <a:cs typeface="Arial"/>
              </a:rPr>
              <a:t>load </a:t>
            </a:r>
            <a:r>
              <a:rPr dirty="0" sz="1050" spc="-5">
                <a:latin typeface="Arial"/>
                <a:cs typeface="Arial"/>
              </a:rPr>
              <a:t>the data into  your project environment. </a:t>
            </a:r>
            <a:r>
              <a:rPr dirty="0" sz="1050">
                <a:latin typeface="Arial"/>
                <a:cs typeface="Arial"/>
              </a:rPr>
              <a:t>For </a:t>
            </a:r>
            <a:r>
              <a:rPr dirty="0" sz="1050" spc="-5">
                <a:latin typeface="Arial"/>
                <a:cs typeface="Arial"/>
              </a:rPr>
              <a:t>example, </a:t>
            </a:r>
            <a:r>
              <a:rPr dirty="0" sz="1050">
                <a:latin typeface="Arial"/>
                <a:cs typeface="Arial"/>
              </a:rPr>
              <a:t>in </a:t>
            </a:r>
            <a:r>
              <a:rPr dirty="0" sz="1050" spc="-5">
                <a:latin typeface="Arial"/>
                <a:cs typeface="Arial"/>
              </a:rPr>
              <a:t>Python, you </a:t>
            </a:r>
            <a:r>
              <a:rPr dirty="0" sz="1050">
                <a:latin typeface="Arial"/>
                <a:cs typeface="Arial"/>
              </a:rPr>
              <a:t>can </a:t>
            </a:r>
            <a:r>
              <a:rPr dirty="0" sz="1050" spc="-5">
                <a:latin typeface="Arial"/>
                <a:cs typeface="Arial"/>
              </a:rPr>
              <a:t>use </a:t>
            </a:r>
            <a:r>
              <a:rPr dirty="0" sz="1050">
                <a:latin typeface="Arial"/>
                <a:cs typeface="Arial"/>
              </a:rPr>
              <a:t>Pandas </a:t>
            </a:r>
            <a:r>
              <a:rPr dirty="0" sz="1050" spc="-5">
                <a:latin typeface="Arial"/>
                <a:cs typeface="Arial"/>
              </a:rPr>
              <a:t>to read </a:t>
            </a:r>
            <a:r>
              <a:rPr dirty="0" sz="1050">
                <a:latin typeface="Arial"/>
                <a:cs typeface="Arial"/>
              </a:rPr>
              <a:t>CSV</a:t>
            </a:r>
            <a:r>
              <a:rPr dirty="0" sz="1050" spc="-7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files.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Arial"/>
              <a:cs typeface="Arial"/>
            </a:endParaRPr>
          </a:p>
          <a:p>
            <a:pPr marL="12700" marR="213360">
              <a:lnSpc>
                <a:spcPct val="111000"/>
              </a:lnSpc>
            </a:pPr>
            <a:r>
              <a:rPr dirty="0" sz="1050">
                <a:latin typeface="Arial"/>
                <a:cs typeface="Arial"/>
              </a:rPr>
              <a:t>Data </a:t>
            </a:r>
            <a:r>
              <a:rPr dirty="0" sz="1050" spc="-5">
                <a:latin typeface="Arial"/>
                <a:cs typeface="Arial"/>
              </a:rPr>
              <a:t>Exploration: Start </a:t>
            </a:r>
            <a:r>
              <a:rPr dirty="0" sz="1050">
                <a:latin typeface="Arial"/>
                <a:cs typeface="Arial"/>
              </a:rPr>
              <a:t>by </a:t>
            </a:r>
            <a:r>
              <a:rPr dirty="0" sz="1050" spc="-5">
                <a:latin typeface="Arial"/>
                <a:cs typeface="Arial"/>
              </a:rPr>
              <a:t>exploring the dataset to understand its structure. </a:t>
            </a:r>
            <a:r>
              <a:rPr dirty="0" sz="1050">
                <a:latin typeface="Arial"/>
                <a:cs typeface="Arial"/>
              </a:rPr>
              <a:t>Check for  columns, </a:t>
            </a:r>
            <a:r>
              <a:rPr dirty="0" sz="1050" spc="-5">
                <a:latin typeface="Arial"/>
                <a:cs typeface="Arial"/>
              </a:rPr>
              <a:t>data types, </a:t>
            </a:r>
            <a:r>
              <a:rPr dirty="0" sz="1050">
                <a:latin typeface="Arial"/>
                <a:cs typeface="Arial"/>
              </a:rPr>
              <a:t>and </a:t>
            </a:r>
            <a:r>
              <a:rPr dirty="0" sz="1050" spc="-5">
                <a:latin typeface="Arial"/>
                <a:cs typeface="Arial"/>
              </a:rPr>
              <a:t>any initial </a:t>
            </a:r>
            <a:r>
              <a:rPr dirty="0" sz="1050">
                <a:latin typeface="Arial"/>
                <a:cs typeface="Arial"/>
              </a:rPr>
              <a:t>insights about </a:t>
            </a:r>
            <a:r>
              <a:rPr dirty="0" sz="1050" spc="-5">
                <a:latin typeface="Arial"/>
                <a:cs typeface="Arial"/>
              </a:rPr>
              <a:t>energy </a:t>
            </a:r>
            <a:r>
              <a:rPr dirty="0" sz="1050">
                <a:latin typeface="Arial"/>
                <a:cs typeface="Arial"/>
              </a:rPr>
              <a:t>consumption </a:t>
            </a:r>
            <a:r>
              <a:rPr dirty="0" sz="1050" spc="-5">
                <a:latin typeface="Arial"/>
                <a:cs typeface="Arial"/>
              </a:rPr>
              <a:t>patterns. </a:t>
            </a:r>
            <a:r>
              <a:rPr dirty="0" sz="1050" spc="-25">
                <a:latin typeface="Arial"/>
                <a:cs typeface="Arial"/>
              </a:rPr>
              <a:t>You </a:t>
            </a:r>
            <a:r>
              <a:rPr dirty="0" sz="1050">
                <a:latin typeface="Arial"/>
                <a:cs typeface="Arial"/>
              </a:rPr>
              <a:t>can  use Pandas for basic </a:t>
            </a:r>
            <a:r>
              <a:rPr dirty="0" sz="1050" spc="-5">
                <a:latin typeface="Arial"/>
                <a:cs typeface="Arial"/>
              </a:rPr>
              <a:t>data</a:t>
            </a:r>
            <a:r>
              <a:rPr dirty="0" sz="1050" spc="-10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exploration.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Arial"/>
              <a:cs typeface="Arial"/>
            </a:endParaRPr>
          </a:p>
          <a:p>
            <a:pPr marL="12700" marR="149860">
              <a:lnSpc>
                <a:spcPct val="111400"/>
              </a:lnSpc>
              <a:spcBef>
                <a:spcPts val="5"/>
              </a:spcBef>
            </a:pPr>
            <a:r>
              <a:rPr dirty="0" sz="1050">
                <a:latin typeface="Arial"/>
                <a:cs typeface="Arial"/>
              </a:rPr>
              <a:t>Data </a:t>
            </a:r>
            <a:r>
              <a:rPr dirty="0" sz="1050" spc="-5">
                <a:latin typeface="Arial"/>
                <a:cs typeface="Arial"/>
              </a:rPr>
              <a:t>Preprocessing: Preprocess the dataset to </a:t>
            </a:r>
            <a:r>
              <a:rPr dirty="0" sz="1050">
                <a:latin typeface="Arial"/>
                <a:cs typeface="Arial"/>
              </a:rPr>
              <a:t>clean and </a:t>
            </a:r>
            <a:r>
              <a:rPr dirty="0" sz="1050" spc="-5">
                <a:latin typeface="Arial"/>
                <a:cs typeface="Arial"/>
              </a:rPr>
              <a:t>prepare </a:t>
            </a:r>
            <a:r>
              <a:rPr dirty="0" sz="1050">
                <a:latin typeface="Arial"/>
                <a:cs typeface="Arial"/>
              </a:rPr>
              <a:t>it for </a:t>
            </a:r>
            <a:r>
              <a:rPr dirty="0" sz="1050" spc="-5">
                <a:latin typeface="Arial"/>
                <a:cs typeface="Arial"/>
              </a:rPr>
              <a:t>analysis. </a:t>
            </a:r>
            <a:r>
              <a:rPr dirty="0" sz="1050">
                <a:latin typeface="Arial"/>
                <a:cs typeface="Arial"/>
              </a:rPr>
              <a:t>This may  </a:t>
            </a:r>
            <a:r>
              <a:rPr dirty="0" sz="1050" spc="-5">
                <a:latin typeface="Arial"/>
                <a:cs typeface="Arial"/>
              </a:rPr>
              <a:t>involve </a:t>
            </a:r>
            <a:r>
              <a:rPr dirty="0" sz="1050">
                <a:latin typeface="Arial"/>
                <a:cs typeface="Arial"/>
              </a:rPr>
              <a:t>handling </a:t>
            </a:r>
            <a:r>
              <a:rPr dirty="0" sz="1050" spc="-5">
                <a:latin typeface="Arial"/>
                <a:cs typeface="Arial"/>
              </a:rPr>
              <a:t>missing values, removing duplicates, </a:t>
            </a:r>
            <a:r>
              <a:rPr dirty="0" sz="1050">
                <a:latin typeface="Arial"/>
                <a:cs typeface="Arial"/>
              </a:rPr>
              <a:t>and </a:t>
            </a:r>
            <a:r>
              <a:rPr dirty="0" sz="1050" spc="-5">
                <a:latin typeface="Arial"/>
                <a:cs typeface="Arial"/>
              </a:rPr>
              <a:t>converting data</a:t>
            </a:r>
            <a:r>
              <a:rPr dirty="0" sz="1050" spc="-16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types.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050" spc="-10">
                <a:latin typeface="Arial"/>
                <a:cs typeface="Arial"/>
              </a:rPr>
              <a:t>Additionally, </a:t>
            </a:r>
            <a:r>
              <a:rPr dirty="0" sz="1050" spc="-5">
                <a:latin typeface="Arial"/>
                <a:cs typeface="Arial"/>
              </a:rPr>
              <a:t>you </a:t>
            </a:r>
            <a:r>
              <a:rPr dirty="0" sz="1050">
                <a:latin typeface="Arial"/>
                <a:cs typeface="Arial"/>
              </a:rPr>
              <a:t>might </a:t>
            </a:r>
            <a:r>
              <a:rPr dirty="0" sz="1050" spc="-5">
                <a:latin typeface="Arial"/>
                <a:cs typeface="Arial"/>
              </a:rPr>
              <a:t>want to create </a:t>
            </a:r>
            <a:r>
              <a:rPr dirty="0" sz="1050">
                <a:latin typeface="Arial"/>
                <a:cs typeface="Arial"/>
              </a:rPr>
              <a:t>new </a:t>
            </a:r>
            <a:r>
              <a:rPr dirty="0" sz="1050" spc="-5">
                <a:latin typeface="Arial"/>
                <a:cs typeface="Arial"/>
              </a:rPr>
              <a:t>features </a:t>
            </a:r>
            <a:r>
              <a:rPr dirty="0" sz="1050">
                <a:latin typeface="Arial"/>
                <a:cs typeface="Arial"/>
              </a:rPr>
              <a:t>or </a:t>
            </a:r>
            <a:r>
              <a:rPr dirty="0" sz="1050" spc="-5">
                <a:latin typeface="Arial"/>
                <a:cs typeface="Arial"/>
              </a:rPr>
              <a:t>aggregate data </a:t>
            </a:r>
            <a:r>
              <a:rPr dirty="0" sz="1050">
                <a:latin typeface="Arial"/>
                <a:cs typeface="Arial"/>
              </a:rPr>
              <a:t>if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-15">
                <a:latin typeface="Arial"/>
                <a:cs typeface="Arial"/>
              </a:rPr>
              <a:t>necessary.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Arial"/>
              <a:cs typeface="Arial"/>
            </a:endParaRPr>
          </a:p>
          <a:p>
            <a:pPr marL="12700" marR="481330">
              <a:lnSpc>
                <a:spcPct val="110900"/>
              </a:lnSpc>
            </a:pPr>
            <a:r>
              <a:rPr dirty="0" sz="1050" spc="-5">
                <a:latin typeface="Arial"/>
                <a:cs typeface="Arial"/>
              </a:rPr>
              <a:t>Time </a:t>
            </a:r>
            <a:r>
              <a:rPr dirty="0" sz="1050">
                <a:latin typeface="Arial"/>
                <a:cs typeface="Arial"/>
              </a:rPr>
              <a:t>Series </a:t>
            </a:r>
            <a:r>
              <a:rPr dirty="0" sz="1050" spc="-5">
                <a:latin typeface="Arial"/>
                <a:cs typeface="Arial"/>
              </a:rPr>
              <a:t>Data: If your dataset involves </a:t>
            </a:r>
            <a:r>
              <a:rPr dirty="0" sz="1050">
                <a:latin typeface="Arial"/>
                <a:cs typeface="Arial"/>
              </a:rPr>
              <a:t>time series </a:t>
            </a:r>
            <a:r>
              <a:rPr dirty="0" sz="1050" spc="-5">
                <a:latin typeface="Arial"/>
                <a:cs typeface="Arial"/>
              </a:rPr>
              <a:t>data (e.g., hourly energy  consumption), </a:t>
            </a:r>
            <a:r>
              <a:rPr dirty="0" sz="1050">
                <a:latin typeface="Arial"/>
                <a:cs typeface="Arial"/>
              </a:rPr>
              <a:t>consider </a:t>
            </a:r>
            <a:r>
              <a:rPr dirty="0" sz="1050" spc="-5">
                <a:latin typeface="Arial"/>
                <a:cs typeface="Arial"/>
              </a:rPr>
              <a:t>resampling, </a:t>
            </a:r>
            <a:r>
              <a:rPr dirty="0" sz="1050">
                <a:latin typeface="Arial"/>
                <a:cs typeface="Arial"/>
              </a:rPr>
              <a:t>smoothing, or </a:t>
            </a:r>
            <a:r>
              <a:rPr dirty="0" sz="1050" spc="-5">
                <a:latin typeface="Arial"/>
                <a:cs typeface="Arial"/>
              </a:rPr>
              <a:t>aggregating the data to </a:t>
            </a:r>
            <a:r>
              <a:rPr dirty="0" sz="1050">
                <a:latin typeface="Arial"/>
                <a:cs typeface="Arial"/>
              </a:rPr>
              <a:t>a suitable  </a:t>
            </a:r>
            <a:r>
              <a:rPr dirty="0" sz="1050" spc="-5">
                <a:latin typeface="Arial"/>
                <a:cs typeface="Arial"/>
              </a:rPr>
              <a:t>granularity </a:t>
            </a:r>
            <a:r>
              <a:rPr dirty="0" sz="1050">
                <a:latin typeface="Arial"/>
                <a:cs typeface="Arial"/>
              </a:rPr>
              <a:t>for </a:t>
            </a:r>
            <a:r>
              <a:rPr dirty="0" sz="1050" spc="-5">
                <a:latin typeface="Arial"/>
                <a:cs typeface="Arial"/>
              </a:rPr>
              <a:t>your</a:t>
            </a:r>
            <a:r>
              <a:rPr dirty="0" sz="1050" spc="-6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analysis.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"/>
              <a:cs typeface="Arial"/>
            </a:endParaRPr>
          </a:p>
          <a:p>
            <a:pPr marL="12700" marR="5080">
              <a:lnSpc>
                <a:spcPct val="111400"/>
              </a:lnSpc>
            </a:pPr>
            <a:r>
              <a:rPr dirty="0" sz="1050">
                <a:latin typeface="Arial"/>
                <a:cs typeface="Arial"/>
              </a:rPr>
              <a:t>Data </a:t>
            </a:r>
            <a:r>
              <a:rPr dirty="0" sz="1050" spc="-15">
                <a:latin typeface="Arial"/>
                <a:cs typeface="Arial"/>
              </a:rPr>
              <a:t>Visualization: </a:t>
            </a:r>
            <a:r>
              <a:rPr dirty="0" sz="1050" spc="-5">
                <a:latin typeface="Arial"/>
                <a:cs typeface="Arial"/>
              </a:rPr>
              <a:t>Create visualizations to </a:t>
            </a:r>
            <a:r>
              <a:rPr dirty="0" sz="1050">
                <a:latin typeface="Arial"/>
                <a:cs typeface="Arial"/>
              </a:rPr>
              <a:t>gain insights </a:t>
            </a:r>
            <a:r>
              <a:rPr dirty="0" sz="1050" spc="-5">
                <a:latin typeface="Arial"/>
                <a:cs typeface="Arial"/>
              </a:rPr>
              <a:t>into energy </a:t>
            </a:r>
            <a:r>
              <a:rPr dirty="0" sz="1050">
                <a:latin typeface="Arial"/>
                <a:cs typeface="Arial"/>
              </a:rPr>
              <a:t>consumption </a:t>
            </a:r>
            <a:r>
              <a:rPr dirty="0" sz="1050" spc="-5">
                <a:latin typeface="Arial"/>
                <a:cs typeface="Arial"/>
              </a:rPr>
              <a:t>trends and  patterns. </a:t>
            </a:r>
            <a:r>
              <a:rPr dirty="0" sz="1050">
                <a:latin typeface="Arial"/>
                <a:cs typeface="Arial"/>
              </a:rPr>
              <a:t>Matplotlib or Seaborn can help </a:t>
            </a:r>
            <a:r>
              <a:rPr dirty="0" sz="1050" spc="-5">
                <a:latin typeface="Arial"/>
                <a:cs typeface="Arial"/>
              </a:rPr>
              <a:t>with data visualization </a:t>
            </a:r>
            <a:r>
              <a:rPr dirty="0" sz="1050">
                <a:latin typeface="Arial"/>
                <a:cs typeface="Arial"/>
              </a:rPr>
              <a:t>in</a:t>
            </a:r>
            <a:r>
              <a:rPr dirty="0" sz="1050" spc="-16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Python.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Arial"/>
              <a:cs typeface="Arial"/>
            </a:endParaRPr>
          </a:p>
          <a:p>
            <a:pPr marL="12700" marR="73025">
              <a:lnSpc>
                <a:spcPct val="110900"/>
              </a:lnSpc>
            </a:pPr>
            <a:r>
              <a:rPr dirty="0" sz="1050">
                <a:latin typeface="Arial"/>
                <a:cs typeface="Arial"/>
              </a:rPr>
              <a:t>Feature </a:t>
            </a:r>
            <a:r>
              <a:rPr dirty="0" sz="1050" spc="-5">
                <a:latin typeface="Arial"/>
                <a:cs typeface="Arial"/>
              </a:rPr>
              <a:t>Engineering: Depending </a:t>
            </a:r>
            <a:r>
              <a:rPr dirty="0" sz="1050">
                <a:latin typeface="Arial"/>
                <a:cs typeface="Arial"/>
              </a:rPr>
              <a:t>on </a:t>
            </a:r>
            <a:r>
              <a:rPr dirty="0" sz="1050" spc="-5">
                <a:latin typeface="Arial"/>
                <a:cs typeface="Arial"/>
              </a:rPr>
              <a:t>your project </a:t>
            </a:r>
            <a:r>
              <a:rPr dirty="0" sz="1050">
                <a:latin typeface="Arial"/>
                <a:cs typeface="Arial"/>
              </a:rPr>
              <a:t>goals, </a:t>
            </a:r>
            <a:r>
              <a:rPr dirty="0" sz="1050" spc="-5">
                <a:latin typeface="Arial"/>
                <a:cs typeface="Arial"/>
              </a:rPr>
              <a:t>engineer features that </a:t>
            </a:r>
            <a:r>
              <a:rPr dirty="0" sz="1050">
                <a:latin typeface="Arial"/>
                <a:cs typeface="Arial"/>
              </a:rPr>
              <a:t>may help in  modeling </a:t>
            </a:r>
            <a:r>
              <a:rPr dirty="0" sz="1050" spc="-5">
                <a:latin typeface="Arial"/>
                <a:cs typeface="Arial"/>
              </a:rPr>
              <a:t>energy </a:t>
            </a:r>
            <a:r>
              <a:rPr dirty="0" sz="1050">
                <a:latin typeface="Arial"/>
                <a:cs typeface="Arial"/>
              </a:rPr>
              <a:t>consumption more </a:t>
            </a:r>
            <a:r>
              <a:rPr dirty="0" sz="1050" spc="-15">
                <a:latin typeface="Arial"/>
                <a:cs typeface="Arial"/>
              </a:rPr>
              <a:t>effectively. </a:t>
            </a:r>
            <a:r>
              <a:rPr dirty="0" sz="1050">
                <a:latin typeface="Arial"/>
                <a:cs typeface="Arial"/>
              </a:rPr>
              <a:t>For </a:t>
            </a:r>
            <a:r>
              <a:rPr dirty="0" sz="1050" spc="-5">
                <a:latin typeface="Arial"/>
                <a:cs typeface="Arial"/>
              </a:rPr>
              <a:t>example, you </a:t>
            </a:r>
            <a:r>
              <a:rPr dirty="0" sz="1050">
                <a:latin typeface="Arial"/>
                <a:cs typeface="Arial"/>
              </a:rPr>
              <a:t>could </a:t>
            </a:r>
            <a:r>
              <a:rPr dirty="0" sz="1050" spc="-5">
                <a:latin typeface="Arial"/>
                <a:cs typeface="Arial"/>
              </a:rPr>
              <a:t>create features that  </a:t>
            </a:r>
            <a:r>
              <a:rPr dirty="0" sz="1050">
                <a:latin typeface="Arial"/>
                <a:cs typeface="Arial"/>
              </a:rPr>
              <a:t>capture time-of-day </a:t>
            </a:r>
            <a:r>
              <a:rPr dirty="0" sz="1050" spc="-5">
                <a:latin typeface="Arial"/>
                <a:cs typeface="Arial"/>
              </a:rPr>
              <a:t>patterns, day </a:t>
            </a:r>
            <a:r>
              <a:rPr dirty="0" sz="1050">
                <a:latin typeface="Arial"/>
                <a:cs typeface="Arial"/>
              </a:rPr>
              <a:t>of </a:t>
            </a:r>
            <a:r>
              <a:rPr dirty="0" sz="1050" spc="-5">
                <a:latin typeface="Arial"/>
                <a:cs typeface="Arial"/>
              </a:rPr>
              <a:t>the </a:t>
            </a:r>
            <a:r>
              <a:rPr dirty="0" sz="1050">
                <a:latin typeface="Arial"/>
                <a:cs typeface="Arial"/>
              </a:rPr>
              <a:t>week, or</a:t>
            </a:r>
            <a:r>
              <a:rPr dirty="0" sz="1050" spc="-130">
                <a:latin typeface="Arial"/>
                <a:cs typeface="Arial"/>
              </a:rPr>
              <a:t> </a:t>
            </a:r>
            <a:r>
              <a:rPr dirty="0" sz="1050" spc="-15">
                <a:latin typeface="Arial"/>
                <a:cs typeface="Arial"/>
              </a:rPr>
              <a:t>seasonality.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"/>
              <a:cs typeface="Arial"/>
            </a:endParaRPr>
          </a:p>
          <a:p>
            <a:pPr marL="12700" marR="71755">
              <a:lnSpc>
                <a:spcPct val="111400"/>
              </a:lnSpc>
            </a:pPr>
            <a:r>
              <a:rPr dirty="0" sz="1050">
                <a:latin typeface="Arial"/>
                <a:cs typeface="Arial"/>
              </a:rPr>
              <a:t>Data </a:t>
            </a:r>
            <a:r>
              <a:rPr dirty="0" sz="1050" spc="-5">
                <a:latin typeface="Arial"/>
                <a:cs typeface="Arial"/>
              </a:rPr>
              <a:t>Splitting: If you're building </a:t>
            </a:r>
            <a:r>
              <a:rPr dirty="0" sz="1050">
                <a:latin typeface="Arial"/>
                <a:cs typeface="Arial"/>
              </a:rPr>
              <a:t>a </a:t>
            </a:r>
            <a:r>
              <a:rPr dirty="0" sz="1050" spc="-5">
                <a:latin typeface="Arial"/>
                <a:cs typeface="Arial"/>
              </a:rPr>
              <a:t>predictive </a:t>
            </a:r>
            <a:r>
              <a:rPr dirty="0" sz="1050">
                <a:latin typeface="Arial"/>
                <a:cs typeface="Arial"/>
              </a:rPr>
              <a:t>model, split </a:t>
            </a:r>
            <a:r>
              <a:rPr dirty="0" sz="1050" spc="-5">
                <a:latin typeface="Arial"/>
                <a:cs typeface="Arial"/>
              </a:rPr>
              <a:t>the dataset into </a:t>
            </a:r>
            <a:r>
              <a:rPr dirty="0" sz="1050">
                <a:latin typeface="Arial"/>
                <a:cs typeface="Arial"/>
              </a:rPr>
              <a:t>training and </a:t>
            </a:r>
            <a:r>
              <a:rPr dirty="0" sz="1050" spc="-5">
                <a:latin typeface="Arial"/>
                <a:cs typeface="Arial"/>
              </a:rPr>
              <a:t>testing  </a:t>
            </a:r>
            <a:r>
              <a:rPr dirty="0" sz="1050">
                <a:latin typeface="Arial"/>
                <a:cs typeface="Arial"/>
              </a:rPr>
              <a:t>sets. This is </a:t>
            </a:r>
            <a:r>
              <a:rPr dirty="0" sz="1050" spc="-5">
                <a:latin typeface="Arial"/>
                <a:cs typeface="Arial"/>
              </a:rPr>
              <a:t>important </a:t>
            </a:r>
            <a:r>
              <a:rPr dirty="0" sz="1050">
                <a:latin typeface="Arial"/>
                <a:cs typeface="Arial"/>
              </a:rPr>
              <a:t>for model</a:t>
            </a:r>
            <a:r>
              <a:rPr dirty="0" sz="1050" spc="-11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evaluation.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"/>
              <a:cs typeface="Arial"/>
            </a:endParaRPr>
          </a:p>
          <a:p>
            <a:pPr marL="12700" marR="106045">
              <a:lnSpc>
                <a:spcPct val="111000"/>
              </a:lnSpc>
              <a:spcBef>
                <a:spcPts val="5"/>
              </a:spcBef>
            </a:pPr>
            <a:r>
              <a:rPr dirty="0" sz="1050" spc="-5">
                <a:latin typeface="Arial"/>
                <a:cs typeface="Arial"/>
              </a:rPr>
              <a:t>Save Preprocessed Data: Save the preprocessed data, </a:t>
            </a:r>
            <a:r>
              <a:rPr dirty="0" sz="1050">
                <a:latin typeface="Arial"/>
                <a:cs typeface="Arial"/>
              </a:rPr>
              <a:t>so </a:t>
            </a:r>
            <a:r>
              <a:rPr dirty="0" sz="1050" spc="-5">
                <a:latin typeface="Arial"/>
                <a:cs typeface="Arial"/>
              </a:rPr>
              <a:t>you don't need to repeat these  steps every </a:t>
            </a:r>
            <a:r>
              <a:rPr dirty="0" sz="1050">
                <a:latin typeface="Arial"/>
                <a:cs typeface="Arial"/>
              </a:rPr>
              <a:t>time </a:t>
            </a:r>
            <a:r>
              <a:rPr dirty="0" sz="1050" spc="-5">
                <a:latin typeface="Arial"/>
                <a:cs typeface="Arial"/>
              </a:rPr>
              <a:t>you run your project. </a:t>
            </a:r>
            <a:r>
              <a:rPr dirty="0" sz="1050" spc="-25">
                <a:latin typeface="Arial"/>
                <a:cs typeface="Arial"/>
              </a:rPr>
              <a:t>You </a:t>
            </a:r>
            <a:r>
              <a:rPr dirty="0" sz="1050">
                <a:latin typeface="Arial"/>
                <a:cs typeface="Arial"/>
              </a:rPr>
              <a:t>can </a:t>
            </a:r>
            <a:r>
              <a:rPr dirty="0" sz="1050" spc="-5">
                <a:latin typeface="Arial"/>
                <a:cs typeface="Arial"/>
              </a:rPr>
              <a:t>use </a:t>
            </a:r>
            <a:r>
              <a:rPr dirty="0" sz="1050">
                <a:latin typeface="Arial"/>
                <a:cs typeface="Arial"/>
              </a:rPr>
              <a:t>Pandas </a:t>
            </a:r>
            <a:r>
              <a:rPr dirty="0" sz="1050" spc="-5">
                <a:latin typeface="Arial"/>
                <a:cs typeface="Arial"/>
              </a:rPr>
              <a:t>to save data to </a:t>
            </a:r>
            <a:r>
              <a:rPr dirty="0" sz="1050">
                <a:latin typeface="Arial"/>
                <a:cs typeface="Arial"/>
              </a:rPr>
              <a:t>CSV or </a:t>
            </a:r>
            <a:r>
              <a:rPr dirty="0" sz="1050" spc="-5">
                <a:latin typeface="Arial"/>
                <a:cs typeface="Arial"/>
              </a:rPr>
              <a:t>another  </a:t>
            </a:r>
            <a:r>
              <a:rPr dirty="0" sz="1050">
                <a:latin typeface="Arial"/>
                <a:cs typeface="Arial"/>
              </a:rPr>
              <a:t>format.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"/>
              <a:cs typeface="Arial"/>
            </a:endParaRPr>
          </a:p>
          <a:p>
            <a:pPr marL="12700" marR="93980">
              <a:lnSpc>
                <a:spcPct val="111100"/>
              </a:lnSpc>
            </a:pPr>
            <a:r>
              <a:rPr dirty="0" sz="1050" spc="-5">
                <a:latin typeface="Arial"/>
                <a:cs typeface="Arial"/>
              </a:rPr>
              <a:t>Once you've </a:t>
            </a:r>
            <a:r>
              <a:rPr dirty="0" sz="1050">
                <a:latin typeface="Arial"/>
                <a:cs typeface="Arial"/>
              </a:rPr>
              <a:t>completed </a:t>
            </a:r>
            <a:r>
              <a:rPr dirty="0" sz="1050" spc="-5">
                <a:latin typeface="Arial"/>
                <a:cs typeface="Arial"/>
              </a:rPr>
              <a:t>these steps, you'll </a:t>
            </a:r>
            <a:r>
              <a:rPr dirty="0" sz="1050">
                <a:latin typeface="Arial"/>
                <a:cs typeface="Arial"/>
              </a:rPr>
              <a:t>be </a:t>
            </a:r>
            <a:r>
              <a:rPr dirty="0" sz="1050" spc="-5">
                <a:latin typeface="Arial"/>
                <a:cs typeface="Arial"/>
              </a:rPr>
              <a:t>ready to proceed with your project, whether </a:t>
            </a:r>
            <a:r>
              <a:rPr dirty="0" sz="1050">
                <a:latin typeface="Arial"/>
                <a:cs typeface="Arial"/>
              </a:rPr>
              <a:t>it  </a:t>
            </a:r>
            <a:r>
              <a:rPr dirty="0" sz="1050" spc="-5">
                <a:latin typeface="Arial"/>
                <a:cs typeface="Arial"/>
              </a:rPr>
              <a:t>involves </a:t>
            </a:r>
            <a:r>
              <a:rPr dirty="0" sz="1050">
                <a:latin typeface="Arial"/>
                <a:cs typeface="Arial"/>
              </a:rPr>
              <a:t>building </a:t>
            </a:r>
            <a:r>
              <a:rPr dirty="0" sz="1050" spc="-5">
                <a:latin typeface="Arial"/>
                <a:cs typeface="Arial"/>
              </a:rPr>
              <a:t>predictive </a:t>
            </a:r>
            <a:r>
              <a:rPr dirty="0" sz="1050">
                <a:latin typeface="Arial"/>
                <a:cs typeface="Arial"/>
              </a:rPr>
              <a:t>models, </a:t>
            </a:r>
            <a:r>
              <a:rPr dirty="0" sz="1050" spc="-5">
                <a:latin typeface="Arial"/>
                <a:cs typeface="Arial"/>
              </a:rPr>
              <a:t>analyzing energy </a:t>
            </a:r>
            <a:r>
              <a:rPr dirty="0" sz="1050">
                <a:latin typeface="Arial"/>
                <a:cs typeface="Arial"/>
              </a:rPr>
              <a:t>consumption </a:t>
            </a:r>
            <a:r>
              <a:rPr dirty="0" sz="1050" spc="-5">
                <a:latin typeface="Arial"/>
                <a:cs typeface="Arial"/>
              </a:rPr>
              <a:t>patterns, </a:t>
            </a:r>
            <a:r>
              <a:rPr dirty="0" sz="1050">
                <a:latin typeface="Arial"/>
                <a:cs typeface="Arial"/>
              </a:rPr>
              <a:t>or </a:t>
            </a:r>
            <a:r>
              <a:rPr dirty="0" sz="1050" spc="-5">
                <a:latin typeface="Arial"/>
                <a:cs typeface="Arial"/>
              </a:rPr>
              <a:t>any other  </a:t>
            </a:r>
            <a:r>
              <a:rPr dirty="0" sz="1050">
                <a:latin typeface="Arial"/>
                <a:cs typeface="Arial"/>
              </a:rPr>
              <a:t>specific </a:t>
            </a:r>
            <a:r>
              <a:rPr dirty="0" sz="1050" spc="-5">
                <a:latin typeface="Arial"/>
                <a:cs typeface="Arial"/>
              </a:rPr>
              <a:t>goals you have </a:t>
            </a:r>
            <a:r>
              <a:rPr dirty="0" sz="1050">
                <a:latin typeface="Arial"/>
                <a:cs typeface="Arial"/>
              </a:rPr>
              <a:t>in mind. </a:t>
            </a:r>
            <a:r>
              <a:rPr dirty="0" sz="1050" spc="-5">
                <a:latin typeface="Arial"/>
                <a:cs typeface="Arial"/>
              </a:rPr>
              <a:t>If you have </a:t>
            </a:r>
            <a:r>
              <a:rPr dirty="0" sz="1050">
                <a:latin typeface="Arial"/>
                <a:cs typeface="Arial"/>
              </a:rPr>
              <a:t>a more specific </a:t>
            </a:r>
            <a:r>
              <a:rPr dirty="0" sz="1050" spc="-5">
                <a:latin typeface="Arial"/>
                <a:cs typeface="Arial"/>
              </a:rPr>
              <a:t>dataset </a:t>
            </a:r>
            <a:r>
              <a:rPr dirty="0" sz="1050">
                <a:latin typeface="Arial"/>
                <a:cs typeface="Arial"/>
              </a:rPr>
              <a:t>or </a:t>
            </a:r>
            <a:r>
              <a:rPr dirty="0" sz="1050" spc="-5">
                <a:latin typeface="Arial"/>
                <a:cs typeface="Arial"/>
              </a:rPr>
              <a:t>project </a:t>
            </a:r>
            <a:r>
              <a:rPr dirty="0" sz="1050">
                <a:latin typeface="Arial"/>
                <a:cs typeface="Arial"/>
              </a:rPr>
              <a:t>in mind, </a:t>
            </a:r>
            <a:r>
              <a:rPr dirty="0" sz="1050" spc="-5">
                <a:latin typeface="Arial"/>
                <a:cs typeface="Arial"/>
              </a:rPr>
              <a:t>feel  </a:t>
            </a:r>
            <a:r>
              <a:rPr dirty="0" sz="1050">
                <a:latin typeface="Arial"/>
                <a:cs typeface="Arial"/>
              </a:rPr>
              <a:t>free </a:t>
            </a:r>
            <a:r>
              <a:rPr dirty="0" sz="1050" spc="-5">
                <a:latin typeface="Arial"/>
                <a:cs typeface="Arial"/>
              </a:rPr>
              <a:t>to provide </a:t>
            </a:r>
            <a:r>
              <a:rPr dirty="0" sz="1050">
                <a:latin typeface="Arial"/>
                <a:cs typeface="Arial"/>
              </a:rPr>
              <a:t>more details, and I can </a:t>
            </a:r>
            <a:r>
              <a:rPr dirty="0" sz="1050" spc="-10">
                <a:latin typeface="Arial"/>
                <a:cs typeface="Arial"/>
              </a:rPr>
              <a:t>offer </a:t>
            </a:r>
            <a:r>
              <a:rPr dirty="0" sz="1050">
                <a:latin typeface="Arial"/>
                <a:cs typeface="Arial"/>
              </a:rPr>
              <a:t>more </a:t>
            </a:r>
            <a:r>
              <a:rPr dirty="0" sz="1050" spc="-5">
                <a:latin typeface="Arial"/>
                <a:cs typeface="Arial"/>
              </a:rPr>
              <a:t>tailored</a:t>
            </a:r>
            <a:r>
              <a:rPr dirty="0" sz="1050" spc="-14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advice.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Program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Arial"/>
              <a:cs typeface="Arial"/>
            </a:endParaRPr>
          </a:p>
          <a:p>
            <a:pPr marL="12700" marR="2668270">
              <a:lnSpc>
                <a:spcPct val="111400"/>
              </a:lnSpc>
            </a:pPr>
            <a:r>
              <a:rPr dirty="0" sz="1050">
                <a:latin typeface="Arial"/>
                <a:cs typeface="Arial"/>
              </a:rPr>
              <a:t># </a:t>
            </a:r>
            <a:r>
              <a:rPr dirty="0" sz="1050" spc="-5">
                <a:latin typeface="Arial"/>
                <a:cs typeface="Arial"/>
              </a:rPr>
              <a:t>Input: </a:t>
            </a:r>
            <a:r>
              <a:rPr dirty="0" sz="1050">
                <a:latin typeface="Arial"/>
                <a:cs typeface="Arial"/>
              </a:rPr>
              <a:t>Sample daily </a:t>
            </a:r>
            <a:r>
              <a:rPr dirty="0" sz="1050" spc="-5">
                <a:latin typeface="Arial"/>
                <a:cs typeface="Arial"/>
              </a:rPr>
              <a:t>energy </a:t>
            </a:r>
            <a:r>
              <a:rPr dirty="0" sz="1050">
                <a:latin typeface="Arial"/>
                <a:cs typeface="Arial"/>
              </a:rPr>
              <a:t>consumption </a:t>
            </a:r>
            <a:r>
              <a:rPr dirty="0" sz="1050" spc="-5">
                <a:latin typeface="Arial"/>
                <a:cs typeface="Arial"/>
              </a:rPr>
              <a:t>data  energy_data </a:t>
            </a:r>
            <a:r>
              <a:rPr dirty="0" sz="1050">
                <a:latin typeface="Arial"/>
                <a:cs typeface="Arial"/>
              </a:rPr>
              <a:t>=</a:t>
            </a:r>
            <a:r>
              <a:rPr dirty="0" sz="1050" spc="-3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[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73738" y="844047"/>
            <a:ext cx="4723765" cy="357251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61925">
              <a:lnSpc>
                <a:spcPct val="100000"/>
              </a:lnSpc>
              <a:spcBef>
                <a:spcPts val="204"/>
              </a:spcBef>
            </a:pPr>
            <a:r>
              <a:rPr dirty="0" sz="1050" spc="-5">
                <a:latin typeface="Arial"/>
                <a:cs typeface="Arial"/>
              </a:rPr>
              <a:t>{'date': '2023-10-01', 'consumption_kWh':</a:t>
            </a:r>
            <a:r>
              <a:rPr dirty="0" sz="1050" spc="-12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100},</a:t>
            </a:r>
            <a:endParaRPr sz="1050">
              <a:latin typeface="Arial"/>
              <a:cs typeface="Arial"/>
            </a:endParaRPr>
          </a:p>
          <a:p>
            <a:pPr marL="161925">
              <a:lnSpc>
                <a:spcPct val="100000"/>
              </a:lnSpc>
              <a:spcBef>
                <a:spcPts val="110"/>
              </a:spcBef>
            </a:pPr>
            <a:r>
              <a:rPr dirty="0" sz="1050" spc="-5">
                <a:latin typeface="Arial"/>
                <a:cs typeface="Arial"/>
              </a:rPr>
              <a:t>{'date': '2023-10-02', 'consumption_kWh':</a:t>
            </a:r>
            <a:r>
              <a:rPr dirty="0" sz="1050" spc="-12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120},</a:t>
            </a:r>
            <a:endParaRPr sz="1050">
              <a:latin typeface="Arial"/>
              <a:cs typeface="Arial"/>
            </a:endParaRPr>
          </a:p>
          <a:p>
            <a:pPr marL="161925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latin typeface="Arial"/>
                <a:cs typeface="Arial"/>
              </a:rPr>
              <a:t>{'date': '2023-10-03', 'consumption_kWh':</a:t>
            </a:r>
            <a:r>
              <a:rPr dirty="0" sz="1050" spc="-7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90},</a:t>
            </a:r>
            <a:endParaRPr sz="1050">
              <a:latin typeface="Arial"/>
              <a:cs typeface="Arial"/>
            </a:endParaRPr>
          </a:p>
          <a:p>
            <a:pPr marL="161925">
              <a:lnSpc>
                <a:spcPct val="100000"/>
              </a:lnSpc>
              <a:spcBef>
                <a:spcPts val="130"/>
              </a:spcBef>
            </a:pPr>
            <a:r>
              <a:rPr dirty="0" sz="1050">
                <a:latin typeface="Arial"/>
                <a:cs typeface="Arial"/>
              </a:rPr>
              <a:t># Add more </a:t>
            </a:r>
            <a:r>
              <a:rPr dirty="0" sz="1050" spc="-5">
                <a:latin typeface="Arial"/>
                <a:cs typeface="Arial"/>
              </a:rPr>
              <a:t>data </a:t>
            </a:r>
            <a:r>
              <a:rPr dirty="0" sz="1050">
                <a:latin typeface="Arial"/>
                <a:cs typeface="Arial"/>
              </a:rPr>
              <a:t>points</a:t>
            </a:r>
            <a:r>
              <a:rPr dirty="0" sz="1050" spc="-7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here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050"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Arial"/>
              <a:cs typeface="Arial"/>
            </a:endParaRPr>
          </a:p>
          <a:p>
            <a:pPr marL="12700" marR="1492250">
              <a:lnSpc>
                <a:spcPct val="110500"/>
              </a:lnSpc>
            </a:pPr>
            <a:r>
              <a:rPr dirty="0" sz="1050">
                <a:latin typeface="Arial"/>
                <a:cs typeface="Arial"/>
              </a:rPr>
              <a:t># </a:t>
            </a:r>
            <a:r>
              <a:rPr dirty="0" sz="1050" spc="-5">
                <a:latin typeface="Arial"/>
                <a:cs typeface="Arial"/>
              </a:rPr>
              <a:t>Output: </a:t>
            </a:r>
            <a:r>
              <a:rPr dirty="0" sz="1050">
                <a:latin typeface="Arial"/>
                <a:cs typeface="Arial"/>
              </a:rPr>
              <a:t>Calculate </a:t>
            </a:r>
            <a:r>
              <a:rPr dirty="0" sz="1050" spc="-5">
                <a:latin typeface="Arial"/>
                <a:cs typeface="Arial"/>
              </a:rPr>
              <a:t>average </a:t>
            </a:r>
            <a:r>
              <a:rPr dirty="0" sz="1050">
                <a:latin typeface="Arial"/>
                <a:cs typeface="Arial"/>
              </a:rPr>
              <a:t>daily </a:t>
            </a:r>
            <a:r>
              <a:rPr dirty="0" sz="1050" spc="-5">
                <a:latin typeface="Arial"/>
                <a:cs typeface="Arial"/>
              </a:rPr>
              <a:t>energy </a:t>
            </a:r>
            <a:r>
              <a:rPr dirty="0" sz="1050">
                <a:latin typeface="Arial"/>
                <a:cs typeface="Arial"/>
              </a:rPr>
              <a:t>consumption  def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calculate_average_consumption(data):</a:t>
            </a:r>
            <a:endParaRPr sz="1050">
              <a:latin typeface="Arial"/>
              <a:cs typeface="Arial"/>
            </a:endParaRPr>
          </a:p>
          <a:p>
            <a:pPr marL="161925" marR="3253740">
              <a:lnSpc>
                <a:spcPct val="110700"/>
              </a:lnSpc>
              <a:spcBef>
                <a:spcPts val="10"/>
              </a:spcBef>
            </a:pPr>
            <a:r>
              <a:rPr dirty="0" sz="1050" spc="-5">
                <a:latin typeface="Arial"/>
                <a:cs typeface="Arial"/>
              </a:rPr>
              <a:t>total_consumption </a:t>
            </a:r>
            <a:r>
              <a:rPr dirty="0" sz="1050">
                <a:latin typeface="Arial"/>
                <a:cs typeface="Arial"/>
              </a:rPr>
              <a:t>=</a:t>
            </a:r>
            <a:r>
              <a:rPr dirty="0" sz="1050" spc="-13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0  for </a:t>
            </a:r>
            <a:r>
              <a:rPr dirty="0" sz="1050" spc="-5">
                <a:latin typeface="Arial"/>
                <a:cs typeface="Arial"/>
              </a:rPr>
              <a:t>entry </a:t>
            </a:r>
            <a:r>
              <a:rPr dirty="0" sz="1050">
                <a:latin typeface="Arial"/>
                <a:cs typeface="Arial"/>
              </a:rPr>
              <a:t>in</a:t>
            </a:r>
            <a:r>
              <a:rPr dirty="0" sz="1050" spc="-6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data:</a:t>
            </a:r>
            <a:endParaRPr sz="1050">
              <a:latin typeface="Arial"/>
              <a:cs typeface="Arial"/>
            </a:endParaRPr>
          </a:p>
          <a:p>
            <a:pPr marL="161925" marR="1571625" indent="149225">
              <a:lnSpc>
                <a:spcPct val="111400"/>
              </a:lnSpc>
            </a:pPr>
            <a:r>
              <a:rPr dirty="0" sz="1050" spc="-5">
                <a:latin typeface="Arial"/>
                <a:cs typeface="Arial"/>
              </a:rPr>
              <a:t>total_consumption </a:t>
            </a:r>
            <a:r>
              <a:rPr dirty="0" sz="1050">
                <a:latin typeface="Arial"/>
                <a:cs typeface="Arial"/>
              </a:rPr>
              <a:t>+= </a:t>
            </a:r>
            <a:r>
              <a:rPr dirty="0" sz="1050" spc="-5">
                <a:latin typeface="Arial"/>
                <a:cs typeface="Arial"/>
              </a:rPr>
              <a:t>entry['consumption_kWh']  num_entries </a:t>
            </a:r>
            <a:r>
              <a:rPr dirty="0" sz="1050">
                <a:latin typeface="Arial"/>
                <a:cs typeface="Arial"/>
              </a:rPr>
              <a:t>=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len(data)</a:t>
            </a:r>
            <a:endParaRPr sz="1050">
              <a:latin typeface="Arial"/>
              <a:cs typeface="Arial"/>
            </a:endParaRPr>
          </a:p>
          <a:p>
            <a:pPr marL="161925" marR="1156970">
              <a:lnSpc>
                <a:spcPts val="1400"/>
              </a:lnSpc>
              <a:spcBef>
                <a:spcPts val="60"/>
              </a:spcBef>
            </a:pPr>
            <a:r>
              <a:rPr dirty="0" sz="1050" spc="-5">
                <a:latin typeface="Arial"/>
                <a:cs typeface="Arial"/>
              </a:rPr>
              <a:t>average_consumption </a:t>
            </a:r>
            <a:r>
              <a:rPr dirty="0" sz="1050">
                <a:latin typeface="Arial"/>
                <a:cs typeface="Arial"/>
              </a:rPr>
              <a:t>= </a:t>
            </a:r>
            <a:r>
              <a:rPr dirty="0" sz="1050" spc="-5">
                <a:latin typeface="Arial"/>
                <a:cs typeface="Arial"/>
              </a:rPr>
              <a:t>total_consumption </a:t>
            </a:r>
            <a:r>
              <a:rPr dirty="0" sz="1050">
                <a:latin typeface="Arial"/>
                <a:cs typeface="Arial"/>
              </a:rPr>
              <a:t>/ </a:t>
            </a:r>
            <a:r>
              <a:rPr dirty="0" sz="1050" spc="-5">
                <a:latin typeface="Arial"/>
                <a:cs typeface="Arial"/>
              </a:rPr>
              <a:t>num_entries  return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average_consumption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latin typeface="Arial"/>
                <a:cs typeface="Arial"/>
              </a:rPr>
              <a:t># Main</a:t>
            </a:r>
            <a:r>
              <a:rPr dirty="0" sz="1050" spc="-7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program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66700" algn="l"/>
                <a:tab pos="783590" algn="l"/>
              </a:tabLst>
            </a:pPr>
            <a:r>
              <a:rPr dirty="0" sz="1050">
                <a:latin typeface="Arial"/>
                <a:cs typeface="Arial"/>
              </a:rPr>
              <a:t>if</a:t>
            </a:r>
            <a:r>
              <a:rPr dirty="0" u="sng" sz="10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050">
                <a:latin typeface="Arial"/>
                <a:cs typeface="Arial"/>
              </a:rPr>
              <a:t>name</a:t>
            </a:r>
            <a:r>
              <a:rPr dirty="0" u="sng" sz="10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050">
                <a:latin typeface="Arial"/>
                <a:cs typeface="Arial"/>
              </a:rPr>
              <a:t>== </a:t>
            </a:r>
            <a:r>
              <a:rPr dirty="0" sz="1050" spc="-10">
                <a:latin typeface="Arial"/>
                <a:cs typeface="Arial"/>
              </a:rPr>
              <a:t>"</a:t>
            </a:r>
            <a:r>
              <a:rPr dirty="0" u="sng" sz="105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main</a:t>
            </a:r>
            <a:r>
              <a:rPr dirty="0" u="sng" sz="1050" spc="26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":</a:t>
            </a:r>
            <a:endParaRPr sz="1050">
              <a:latin typeface="Arial"/>
              <a:cs typeface="Arial"/>
            </a:endParaRPr>
          </a:p>
          <a:p>
            <a:pPr marL="161925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latin typeface="Arial"/>
                <a:cs typeface="Arial"/>
              </a:rPr>
              <a:t>average_daily_consumption </a:t>
            </a:r>
            <a:r>
              <a:rPr dirty="0" sz="1050">
                <a:latin typeface="Arial"/>
                <a:cs typeface="Arial"/>
              </a:rPr>
              <a:t>=</a:t>
            </a:r>
            <a:r>
              <a:rPr dirty="0" sz="1050" spc="-3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calculate_average_consumption(energy_data)</a:t>
            </a:r>
            <a:endParaRPr sz="1050">
              <a:latin typeface="Arial"/>
              <a:cs typeface="Arial"/>
            </a:endParaRPr>
          </a:p>
          <a:p>
            <a:pPr marL="161925">
              <a:lnSpc>
                <a:spcPct val="100000"/>
              </a:lnSpc>
              <a:spcBef>
                <a:spcPts val="130"/>
              </a:spcBef>
            </a:pPr>
            <a:r>
              <a:rPr dirty="0" sz="1050" spc="-15">
                <a:latin typeface="Arial"/>
                <a:cs typeface="Arial"/>
              </a:rPr>
              <a:t>print("Average </a:t>
            </a:r>
            <a:r>
              <a:rPr dirty="0" sz="1050">
                <a:latin typeface="Arial"/>
                <a:cs typeface="Arial"/>
              </a:rPr>
              <a:t>Daily </a:t>
            </a:r>
            <a:r>
              <a:rPr dirty="0" sz="1050" spc="-5">
                <a:latin typeface="Arial"/>
                <a:cs typeface="Arial"/>
              </a:rPr>
              <a:t>Energy Consumption: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{:.2f}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050" spc="-5">
                <a:latin typeface="Arial"/>
                <a:cs typeface="Arial"/>
              </a:rPr>
              <a:t>kWh".format(average_daily_consumption))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5203" y="3034283"/>
            <a:ext cx="4173220" cy="4098290"/>
          </a:xfrm>
          <a:custGeom>
            <a:avLst/>
            <a:gdLst/>
            <a:ahLst/>
            <a:cxnLst/>
            <a:rect l="l" t="t" r="r" b="b"/>
            <a:pathLst>
              <a:path w="4173220" h="4098290">
                <a:moveTo>
                  <a:pt x="4172736" y="0"/>
                </a:moveTo>
                <a:lnTo>
                  <a:pt x="0" y="0"/>
                </a:lnTo>
                <a:lnTo>
                  <a:pt x="0" y="4098048"/>
                </a:lnTo>
                <a:lnTo>
                  <a:pt x="4172736" y="4098048"/>
                </a:lnTo>
                <a:lnTo>
                  <a:pt x="41727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4627" y="3674752"/>
            <a:ext cx="3277870" cy="15011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00800"/>
              </a:lnSpc>
              <a:spcBef>
                <a:spcPts val="95"/>
              </a:spcBef>
            </a:pPr>
            <a:r>
              <a:rPr dirty="0" sz="3200" spc="-25">
                <a:solidFill>
                  <a:srgbClr val="FFFFFF"/>
                </a:solidFill>
              </a:rPr>
              <a:t>Development</a:t>
            </a:r>
            <a:r>
              <a:rPr dirty="0" sz="3200" spc="-204">
                <a:solidFill>
                  <a:srgbClr val="FFFFFF"/>
                </a:solidFill>
              </a:rPr>
              <a:t> </a:t>
            </a:r>
            <a:r>
              <a:rPr dirty="0" sz="3200" spc="-60">
                <a:solidFill>
                  <a:srgbClr val="FFFFFF"/>
                </a:solidFill>
              </a:rPr>
              <a:t>For  </a:t>
            </a:r>
            <a:r>
              <a:rPr dirty="0" sz="3200" spc="5">
                <a:solidFill>
                  <a:srgbClr val="FFFFFF"/>
                </a:solidFill>
              </a:rPr>
              <a:t>Measure </a:t>
            </a:r>
            <a:r>
              <a:rPr dirty="0" sz="3200" spc="-20">
                <a:solidFill>
                  <a:srgbClr val="FFFFFF"/>
                </a:solidFill>
              </a:rPr>
              <a:t>Energy  </a:t>
            </a:r>
            <a:r>
              <a:rPr dirty="0" sz="3200">
                <a:solidFill>
                  <a:srgbClr val="FFFFFF"/>
                </a:solidFill>
              </a:rPr>
              <a:t>Consumption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5856732" y="3557028"/>
            <a:ext cx="2034539" cy="3182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9642" y="3728981"/>
            <a:ext cx="2481580" cy="15709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4450">
              <a:lnSpc>
                <a:spcPct val="100000"/>
              </a:lnSpc>
              <a:spcBef>
                <a:spcPts val="135"/>
              </a:spcBef>
              <a:tabLst>
                <a:tab pos="1757045" algn="l"/>
              </a:tabLst>
            </a:pPr>
            <a:r>
              <a:rPr dirty="0" sz="1750" spc="20" b="1">
                <a:latin typeface="Trebuchet MS"/>
                <a:cs typeface="Trebuchet MS"/>
              </a:rPr>
              <a:t>Powering</a:t>
            </a:r>
            <a:r>
              <a:rPr dirty="0" sz="1750" spc="-180" b="1">
                <a:latin typeface="Trebuchet MS"/>
                <a:cs typeface="Trebuchet MS"/>
              </a:rPr>
              <a:t> </a:t>
            </a:r>
            <a:r>
              <a:rPr dirty="0" sz="1750" spc="45" b="1">
                <a:latin typeface="Trebuchet MS"/>
                <a:cs typeface="Trebuchet MS"/>
              </a:rPr>
              <a:t>up</a:t>
            </a:r>
            <a:r>
              <a:rPr dirty="0" sz="1750" spc="-135" b="1">
                <a:latin typeface="Trebuchet MS"/>
                <a:cs typeface="Trebuchet MS"/>
              </a:rPr>
              <a:t> </a:t>
            </a:r>
            <a:r>
              <a:rPr dirty="0" sz="1750" spc="35" b="1">
                <a:latin typeface="Trebuchet MS"/>
                <a:cs typeface="Trebuchet MS"/>
              </a:rPr>
              <a:t>E</a:t>
            </a:r>
            <a:r>
              <a:rPr dirty="0" sz="1750" spc="35">
                <a:latin typeface="Times New Roman"/>
                <a:cs typeface="Times New Roman"/>
              </a:rPr>
              <a:t>	</a:t>
            </a:r>
            <a:r>
              <a:rPr dirty="0" sz="1750" spc="-15" b="1">
                <a:latin typeface="Trebuchet MS"/>
                <a:cs typeface="Trebuchet MS"/>
              </a:rPr>
              <a:t>ciency</a:t>
            </a:r>
            <a:endParaRPr sz="1750">
              <a:latin typeface="Trebuchet MS"/>
              <a:cs typeface="Trebuchet MS"/>
            </a:endParaRPr>
          </a:p>
          <a:p>
            <a:pPr algn="r" marL="12700" marR="5715" indent="440055">
              <a:lnSpc>
                <a:spcPct val="118400"/>
              </a:lnSpc>
              <a:spcBef>
                <a:spcPts val="1720"/>
              </a:spcBef>
            </a:pPr>
            <a:r>
              <a:rPr dirty="0" sz="950" spc="40">
                <a:latin typeface="Verdana"/>
                <a:cs typeface="Verdana"/>
              </a:rPr>
              <a:t>Welcome</a:t>
            </a:r>
            <a:r>
              <a:rPr dirty="0" sz="950" spc="-70">
                <a:latin typeface="Verdana"/>
                <a:cs typeface="Verdana"/>
              </a:rPr>
              <a:t> </a:t>
            </a:r>
            <a:r>
              <a:rPr dirty="0" sz="950" spc="5">
                <a:latin typeface="Verdana"/>
                <a:cs typeface="Verdana"/>
              </a:rPr>
              <a:t>to</a:t>
            </a:r>
            <a:r>
              <a:rPr dirty="0" sz="950" spc="-55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our</a:t>
            </a:r>
            <a:r>
              <a:rPr dirty="0" sz="950" spc="-100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presentation</a:t>
            </a:r>
            <a:r>
              <a:rPr dirty="0" sz="950" spc="-30">
                <a:latin typeface="Verdana"/>
                <a:cs typeface="Verdana"/>
              </a:rPr>
              <a:t> </a:t>
            </a:r>
            <a:r>
              <a:rPr dirty="0" sz="950" spc="15">
                <a:latin typeface="Verdana"/>
                <a:cs typeface="Verdana"/>
              </a:rPr>
              <a:t>on 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1000" spc="-10" i="1">
                <a:latin typeface="Verdana"/>
                <a:cs typeface="Verdana"/>
              </a:rPr>
              <a:t>energy</a:t>
            </a:r>
            <a:r>
              <a:rPr dirty="0" sz="1000" spc="-35" i="1">
                <a:latin typeface="Verdana"/>
                <a:cs typeface="Verdana"/>
              </a:rPr>
              <a:t> </a:t>
            </a:r>
            <a:r>
              <a:rPr dirty="0" sz="1000" i="1">
                <a:latin typeface="Verdana"/>
                <a:cs typeface="Verdana"/>
              </a:rPr>
              <a:t>consumption</a:t>
            </a:r>
            <a:r>
              <a:rPr dirty="0" sz="1000" spc="50" i="1">
                <a:latin typeface="Verdana"/>
                <a:cs typeface="Verdana"/>
              </a:rPr>
              <a:t> </a:t>
            </a:r>
            <a:r>
              <a:rPr dirty="0" sz="1000" spc="-10" i="1">
                <a:latin typeface="Verdana"/>
                <a:cs typeface="Verdana"/>
              </a:rPr>
              <a:t>measurement</a:t>
            </a:r>
            <a:r>
              <a:rPr dirty="0" sz="950" spc="-10">
                <a:latin typeface="Verdana"/>
                <a:cs typeface="Verdana"/>
              </a:rPr>
              <a:t>! 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950" spc="-15">
                <a:latin typeface="Verdana"/>
                <a:cs typeface="Verdana"/>
              </a:rPr>
              <a:t>Today,</a:t>
            </a:r>
            <a:r>
              <a:rPr dirty="0" sz="950" spc="-220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we'll</a:t>
            </a:r>
            <a:r>
              <a:rPr dirty="0" sz="950" spc="-60">
                <a:latin typeface="Verdana"/>
                <a:cs typeface="Verdana"/>
              </a:rPr>
              <a:t> </a:t>
            </a:r>
            <a:r>
              <a:rPr dirty="0" sz="950" spc="35">
                <a:latin typeface="Verdana"/>
                <a:cs typeface="Verdana"/>
              </a:rPr>
              <a:t>be</a:t>
            </a:r>
            <a:r>
              <a:rPr dirty="0" sz="950" spc="-55">
                <a:latin typeface="Verdana"/>
                <a:cs typeface="Verdana"/>
              </a:rPr>
              <a:t> </a:t>
            </a:r>
            <a:r>
              <a:rPr dirty="0" sz="950" spc="5">
                <a:latin typeface="Verdana"/>
                <a:cs typeface="Verdana"/>
              </a:rPr>
              <a:t>exploring</a:t>
            </a:r>
            <a:r>
              <a:rPr dirty="0" sz="950" spc="15">
                <a:latin typeface="Verdana"/>
                <a:cs typeface="Verdana"/>
              </a:rPr>
              <a:t> </a:t>
            </a:r>
            <a:r>
              <a:rPr dirty="0" sz="950" spc="25">
                <a:latin typeface="Verdana"/>
                <a:cs typeface="Verdana"/>
              </a:rPr>
              <a:t>the</a:t>
            </a:r>
            <a:r>
              <a:rPr dirty="0" sz="950" spc="-55">
                <a:latin typeface="Verdana"/>
                <a:cs typeface="Verdana"/>
              </a:rPr>
              <a:t> </a:t>
            </a:r>
            <a:r>
              <a:rPr dirty="0" sz="950" spc="5">
                <a:latin typeface="Verdana"/>
                <a:cs typeface="Verdana"/>
              </a:rPr>
              <a:t>secrets</a:t>
            </a:r>
            <a:r>
              <a:rPr dirty="0" sz="950" spc="-114">
                <a:latin typeface="Verdana"/>
                <a:cs typeface="Verdana"/>
              </a:rPr>
              <a:t> </a:t>
            </a:r>
            <a:r>
              <a:rPr dirty="0" sz="950" spc="15">
                <a:latin typeface="Verdana"/>
                <a:cs typeface="Verdana"/>
              </a:rPr>
              <a:t>of 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950" spc="25">
                <a:latin typeface="Verdana"/>
                <a:cs typeface="Verdana"/>
              </a:rPr>
              <a:t>measuring and</a:t>
            </a:r>
            <a:r>
              <a:rPr dirty="0" sz="950" spc="110">
                <a:latin typeface="Verdana"/>
                <a:cs typeface="Verdana"/>
              </a:rPr>
              <a:t> </a:t>
            </a:r>
            <a:r>
              <a:rPr dirty="0" sz="950" spc="20">
                <a:latin typeface="Verdana"/>
                <a:cs typeface="Verdana"/>
              </a:rPr>
              <a:t>optimizing</a:t>
            </a:r>
            <a:r>
              <a:rPr dirty="0" sz="950" spc="125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energy 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950" spc="20">
                <a:latin typeface="Verdana"/>
                <a:cs typeface="Verdana"/>
              </a:rPr>
              <a:t>usage</a:t>
            </a:r>
            <a:r>
              <a:rPr dirty="0" sz="950" spc="-75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to</a:t>
            </a:r>
            <a:r>
              <a:rPr dirty="0" sz="950" spc="-65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improve</a:t>
            </a:r>
            <a:r>
              <a:rPr dirty="0" sz="950" spc="-20">
                <a:latin typeface="Verdana"/>
                <a:cs typeface="Verdana"/>
              </a:rPr>
              <a:t> </a:t>
            </a:r>
            <a:r>
              <a:rPr dirty="0" sz="950" spc="20">
                <a:latin typeface="Verdana"/>
                <a:cs typeface="Verdana"/>
              </a:rPr>
              <a:t>efﬁciency</a:t>
            </a:r>
            <a:r>
              <a:rPr dirty="0" sz="950" spc="-75">
                <a:latin typeface="Verdana"/>
                <a:cs typeface="Verdana"/>
              </a:rPr>
              <a:t> </a:t>
            </a:r>
            <a:r>
              <a:rPr dirty="0" sz="950" spc="25">
                <a:latin typeface="Verdana"/>
                <a:cs typeface="Verdana"/>
              </a:rPr>
              <a:t>and</a:t>
            </a:r>
            <a:r>
              <a:rPr dirty="0" sz="950" spc="-30">
                <a:latin typeface="Verdana"/>
                <a:cs typeface="Verdana"/>
              </a:rPr>
              <a:t> </a:t>
            </a:r>
            <a:r>
              <a:rPr dirty="0" sz="950" spc="20">
                <a:latin typeface="Verdana"/>
                <a:cs typeface="Verdana"/>
              </a:rPr>
              <a:t>reduce</a:t>
            </a:r>
            <a:endParaRPr sz="95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350"/>
              </a:spcBef>
            </a:pPr>
            <a:r>
              <a:rPr dirty="0" sz="950" spc="-20">
                <a:latin typeface="Verdana"/>
                <a:cs typeface="Verdana"/>
              </a:rPr>
              <a:t>c</a:t>
            </a:r>
            <a:r>
              <a:rPr dirty="0" sz="950" spc="-15">
                <a:latin typeface="Verdana"/>
                <a:cs typeface="Verdana"/>
              </a:rPr>
              <a:t>o</a:t>
            </a:r>
            <a:r>
              <a:rPr dirty="0" sz="950" spc="-20">
                <a:latin typeface="Verdana"/>
                <a:cs typeface="Verdana"/>
              </a:rPr>
              <a:t>s</a:t>
            </a:r>
            <a:r>
              <a:rPr dirty="0" sz="950" spc="-20">
                <a:latin typeface="Verdana"/>
                <a:cs typeface="Verdana"/>
              </a:rPr>
              <a:t>t</a:t>
            </a:r>
            <a:r>
              <a:rPr dirty="0" sz="950" spc="-20">
                <a:latin typeface="Verdana"/>
                <a:cs typeface="Verdana"/>
              </a:rPr>
              <a:t>s</a:t>
            </a:r>
            <a:r>
              <a:rPr dirty="0" sz="950">
                <a:latin typeface="Verdana"/>
                <a:cs typeface="Verdana"/>
              </a:rPr>
              <a:t>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66644" y="3101346"/>
            <a:ext cx="3640811" cy="4099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91187" y="3101327"/>
            <a:ext cx="3640454" cy="4100195"/>
            <a:chOff x="5791187" y="3101327"/>
            <a:chExt cx="3640454" cy="4100195"/>
          </a:xfrm>
        </p:grpSpPr>
        <p:sp>
          <p:nvSpPr>
            <p:cNvPr id="3" name="object 3"/>
            <p:cNvSpPr/>
            <p:nvPr/>
          </p:nvSpPr>
          <p:spPr>
            <a:xfrm>
              <a:off x="5791187" y="3101327"/>
              <a:ext cx="3640454" cy="4100195"/>
            </a:xfrm>
            <a:custGeom>
              <a:avLst/>
              <a:gdLst/>
              <a:ahLst/>
              <a:cxnLst/>
              <a:rect l="l" t="t" r="r" b="b"/>
              <a:pathLst>
                <a:path w="3640454" h="4100195">
                  <a:moveTo>
                    <a:pt x="3640455" y="0"/>
                  </a:moveTo>
                  <a:lnTo>
                    <a:pt x="0" y="0"/>
                  </a:lnTo>
                  <a:lnTo>
                    <a:pt x="0" y="4099584"/>
                  </a:lnTo>
                  <a:lnTo>
                    <a:pt x="3640455" y="4099584"/>
                  </a:lnTo>
                  <a:lnTo>
                    <a:pt x="36404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323076" y="3557028"/>
              <a:ext cx="2575562" cy="31821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985621" y="3749416"/>
            <a:ext cx="2466975" cy="21824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25" b="1">
                <a:latin typeface="Times New Roman"/>
                <a:cs typeface="Times New Roman"/>
              </a:rPr>
              <a:t>Tools </a:t>
            </a:r>
            <a:r>
              <a:rPr dirty="0" sz="1000" spc="20" b="1">
                <a:latin typeface="Times New Roman"/>
                <a:cs typeface="Times New Roman"/>
              </a:rPr>
              <a:t>for </a:t>
            </a:r>
            <a:r>
              <a:rPr dirty="0" sz="1000" spc="30" b="1">
                <a:latin typeface="Times New Roman"/>
                <a:cs typeface="Times New Roman"/>
              </a:rPr>
              <a:t>Measuring </a:t>
            </a:r>
            <a:r>
              <a:rPr dirty="0" sz="1000" spc="20" b="1">
                <a:latin typeface="Times New Roman"/>
                <a:cs typeface="Times New Roman"/>
              </a:rPr>
              <a:t>Energy</a:t>
            </a:r>
            <a:r>
              <a:rPr dirty="0" sz="1000" spc="-145" b="1">
                <a:latin typeface="Times New Roman"/>
                <a:cs typeface="Times New Roman"/>
              </a:rPr>
              <a:t> </a:t>
            </a:r>
            <a:r>
              <a:rPr dirty="0" sz="1000" spc="40" b="1">
                <a:latin typeface="Times New Roman"/>
                <a:cs typeface="Times New Roman"/>
              </a:rPr>
              <a:t>Consumption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83820">
              <a:lnSpc>
                <a:spcPct val="105500"/>
              </a:lnSpc>
            </a:pPr>
            <a:r>
              <a:rPr dirty="0" sz="950">
                <a:latin typeface="Verdana"/>
                <a:cs typeface="Verdana"/>
              </a:rPr>
              <a:t>There </a:t>
            </a:r>
            <a:r>
              <a:rPr dirty="0" sz="950" spc="-10">
                <a:latin typeface="Verdana"/>
                <a:cs typeface="Verdana"/>
              </a:rPr>
              <a:t>are </a:t>
            </a:r>
            <a:r>
              <a:rPr dirty="0" sz="950" spc="40">
                <a:latin typeface="Verdana"/>
                <a:cs typeface="Verdana"/>
              </a:rPr>
              <a:t>many </a:t>
            </a:r>
            <a:r>
              <a:rPr dirty="0" sz="950" spc="10">
                <a:latin typeface="Verdana"/>
                <a:cs typeface="Verdana"/>
              </a:rPr>
              <a:t>tools </a:t>
            </a:r>
            <a:r>
              <a:rPr dirty="0" sz="950" spc="-5">
                <a:latin typeface="Verdana"/>
                <a:cs typeface="Verdana"/>
              </a:rPr>
              <a:t>available </a:t>
            </a:r>
            <a:r>
              <a:rPr dirty="0" sz="950" spc="5">
                <a:latin typeface="Verdana"/>
                <a:cs typeface="Verdana"/>
              </a:rPr>
              <a:t>for  </a:t>
            </a:r>
            <a:r>
              <a:rPr dirty="0" sz="950" spc="25">
                <a:latin typeface="Verdana"/>
                <a:cs typeface="Verdana"/>
              </a:rPr>
              <a:t>measuring </a:t>
            </a:r>
            <a:r>
              <a:rPr dirty="0" sz="950" spc="10">
                <a:latin typeface="Verdana"/>
                <a:cs typeface="Verdana"/>
              </a:rPr>
              <a:t>energy </a:t>
            </a:r>
            <a:r>
              <a:rPr dirty="0" sz="950" spc="25">
                <a:latin typeface="Verdana"/>
                <a:cs typeface="Verdana"/>
              </a:rPr>
              <a:t>consumption,  </a:t>
            </a:r>
            <a:r>
              <a:rPr dirty="0" sz="950" spc="30">
                <a:latin typeface="Verdana"/>
                <a:cs typeface="Verdana"/>
              </a:rPr>
              <a:t>including </a:t>
            </a:r>
            <a:r>
              <a:rPr dirty="0" sz="950" spc="10">
                <a:latin typeface="Verdana"/>
                <a:cs typeface="Verdana"/>
              </a:rPr>
              <a:t>smart </a:t>
            </a:r>
            <a:r>
              <a:rPr dirty="0" sz="950" spc="-5">
                <a:latin typeface="Verdana"/>
                <a:cs typeface="Verdana"/>
              </a:rPr>
              <a:t>meters, </a:t>
            </a:r>
            <a:r>
              <a:rPr dirty="0" sz="950" spc="5">
                <a:latin typeface="Verdana"/>
                <a:cs typeface="Verdana"/>
              </a:rPr>
              <a:t>submeters,  </a:t>
            </a:r>
            <a:r>
              <a:rPr dirty="0" sz="950" spc="20">
                <a:latin typeface="Verdana"/>
                <a:cs typeface="Verdana"/>
              </a:rPr>
              <a:t>and energy </a:t>
            </a:r>
            <a:r>
              <a:rPr dirty="0" sz="950" spc="45">
                <a:latin typeface="Verdana"/>
                <a:cs typeface="Verdana"/>
              </a:rPr>
              <a:t>management </a:t>
            </a:r>
            <a:r>
              <a:rPr dirty="0" sz="950">
                <a:latin typeface="Verdana"/>
                <a:cs typeface="Verdana"/>
              </a:rPr>
              <a:t>systems.  </a:t>
            </a:r>
            <a:r>
              <a:rPr dirty="0" sz="950" spc="5">
                <a:latin typeface="Verdana"/>
                <a:cs typeface="Verdana"/>
              </a:rPr>
              <a:t>These</a:t>
            </a:r>
            <a:r>
              <a:rPr dirty="0" sz="950" spc="-60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tools</a:t>
            </a:r>
            <a:r>
              <a:rPr dirty="0" sz="950" spc="-114">
                <a:latin typeface="Verdana"/>
                <a:cs typeface="Verdana"/>
              </a:rPr>
              <a:t> </a:t>
            </a:r>
            <a:r>
              <a:rPr dirty="0" sz="950" spc="20">
                <a:latin typeface="Verdana"/>
                <a:cs typeface="Verdana"/>
              </a:rPr>
              <a:t>can</a:t>
            </a:r>
            <a:r>
              <a:rPr dirty="0" sz="950" spc="-30">
                <a:latin typeface="Verdana"/>
                <a:cs typeface="Verdana"/>
              </a:rPr>
              <a:t> </a:t>
            </a:r>
            <a:r>
              <a:rPr dirty="0" sz="950" spc="5">
                <a:latin typeface="Verdana"/>
                <a:cs typeface="Verdana"/>
              </a:rPr>
              <a:t>provide</a:t>
            </a:r>
            <a:r>
              <a:rPr dirty="0" sz="950" spc="-20">
                <a:latin typeface="Verdana"/>
                <a:cs typeface="Verdana"/>
              </a:rPr>
              <a:t> </a:t>
            </a:r>
            <a:r>
              <a:rPr dirty="0" sz="950" spc="-15">
                <a:latin typeface="Verdana"/>
                <a:cs typeface="Verdana"/>
              </a:rPr>
              <a:t>real-tim</a:t>
            </a:r>
            <a:r>
              <a:rPr dirty="0" sz="950" spc="-225">
                <a:latin typeface="Verdana"/>
                <a:cs typeface="Verdana"/>
              </a:rPr>
              <a:t> 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-60">
                <a:latin typeface="Verdana"/>
                <a:cs typeface="Verdana"/>
              </a:rPr>
              <a:t> </a:t>
            </a:r>
            <a:r>
              <a:rPr dirty="0" sz="950" spc="20">
                <a:latin typeface="Verdana"/>
                <a:cs typeface="Verdana"/>
              </a:rPr>
              <a:t>data  </a:t>
            </a:r>
            <a:r>
              <a:rPr dirty="0" sz="950" spc="25">
                <a:latin typeface="Verdana"/>
                <a:cs typeface="Verdana"/>
              </a:rPr>
              <a:t>on </a:t>
            </a:r>
            <a:r>
              <a:rPr dirty="0" sz="950" spc="10">
                <a:latin typeface="Verdana"/>
                <a:cs typeface="Verdana"/>
              </a:rPr>
              <a:t>energy </a:t>
            </a:r>
            <a:r>
              <a:rPr dirty="0" sz="950" spc="20">
                <a:latin typeface="Verdana"/>
                <a:cs typeface="Verdana"/>
              </a:rPr>
              <a:t>usage </a:t>
            </a:r>
            <a:r>
              <a:rPr dirty="0" sz="950" spc="25">
                <a:latin typeface="Verdana"/>
                <a:cs typeface="Verdana"/>
              </a:rPr>
              <a:t>and help </a:t>
            </a:r>
            <a:r>
              <a:rPr dirty="0" sz="950" spc="10">
                <a:latin typeface="Verdana"/>
                <a:cs typeface="Verdana"/>
              </a:rPr>
              <a:t>identify  </a:t>
            </a:r>
            <a:r>
              <a:rPr dirty="0" sz="950" spc="-10">
                <a:latin typeface="Verdana"/>
                <a:cs typeface="Verdana"/>
              </a:rPr>
              <a:t>areas </a:t>
            </a:r>
            <a:r>
              <a:rPr dirty="0" sz="950">
                <a:latin typeface="Verdana"/>
                <a:cs typeface="Verdana"/>
              </a:rPr>
              <a:t>for </a:t>
            </a:r>
            <a:r>
              <a:rPr dirty="0" sz="950" spc="10">
                <a:latin typeface="Verdana"/>
                <a:cs typeface="Verdana"/>
              </a:rPr>
              <a:t>improvement. </a:t>
            </a:r>
            <a:r>
              <a:rPr dirty="0" sz="950" spc="15">
                <a:latin typeface="Verdana"/>
                <a:cs typeface="Verdana"/>
              </a:rPr>
              <a:t>By </a:t>
            </a:r>
            <a:r>
              <a:rPr dirty="0" sz="950" spc="20">
                <a:latin typeface="Verdana"/>
                <a:cs typeface="Verdana"/>
              </a:rPr>
              <a:t>using  </a:t>
            </a:r>
            <a:r>
              <a:rPr dirty="0" sz="950" spc="15">
                <a:latin typeface="Verdana"/>
                <a:cs typeface="Verdana"/>
              </a:rPr>
              <a:t>these </a:t>
            </a:r>
            <a:r>
              <a:rPr dirty="0" sz="950" spc="5">
                <a:latin typeface="Verdana"/>
                <a:cs typeface="Verdana"/>
              </a:rPr>
              <a:t>tools, </a:t>
            </a:r>
            <a:r>
              <a:rPr dirty="0" sz="950" spc="30">
                <a:latin typeface="Verdana"/>
                <a:cs typeface="Verdana"/>
              </a:rPr>
              <a:t>we </a:t>
            </a:r>
            <a:r>
              <a:rPr dirty="0" sz="950" spc="20">
                <a:latin typeface="Verdana"/>
                <a:cs typeface="Verdana"/>
              </a:rPr>
              <a:t>can </a:t>
            </a:r>
            <a:r>
              <a:rPr dirty="0" sz="950" spc="15">
                <a:latin typeface="Verdana"/>
                <a:cs typeface="Verdana"/>
              </a:rPr>
              <a:t>gain </a:t>
            </a:r>
            <a:r>
              <a:rPr dirty="0" sz="950" spc="5">
                <a:latin typeface="Verdana"/>
                <a:cs typeface="Verdana"/>
              </a:rPr>
              <a:t>a </a:t>
            </a:r>
            <a:r>
              <a:rPr dirty="0" sz="950" spc="20">
                <a:latin typeface="Verdana"/>
                <a:cs typeface="Verdana"/>
              </a:rPr>
              <a:t>better  </a:t>
            </a:r>
            <a:r>
              <a:rPr dirty="0" sz="950" spc="25">
                <a:latin typeface="Verdana"/>
                <a:cs typeface="Verdana"/>
              </a:rPr>
              <a:t>understanding </a:t>
            </a:r>
            <a:r>
              <a:rPr dirty="0" sz="950" spc="10">
                <a:latin typeface="Verdana"/>
                <a:cs typeface="Verdana"/>
              </a:rPr>
              <a:t>of </a:t>
            </a:r>
            <a:r>
              <a:rPr dirty="0" sz="950" spc="20">
                <a:latin typeface="Verdana"/>
                <a:cs typeface="Verdana"/>
              </a:rPr>
              <a:t>our </a:t>
            </a:r>
            <a:r>
              <a:rPr dirty="0" sz="950" spc="10">
                <a:latin typeface="Verdana"/>
                <a:cs typeface="Verdana"/>
              </a:rPr>
              <a:t>energy  </a:t>
            </a:r>
            <a:r>
              <a:rPr dirty="0" sz="950" spc="35">
                <a:latin typeface="Verdana"/>
                <a:cs typeface="Verdana"/>
              </a:rPr>
              <a:t>consumption </a:t>
            </a:r>
            <a:r>
              <a:rPr dirty="0" sz="950" spc="25">
                <a:latin typeface="Verdana"/>
                <a:cs typeface="Verdana"/>
              </a:rPr>
              <a:t>and </a:t>
            </a:r>
            <a:r>
              <a:rPr dirty="0" sz="950" spc="20">
                <a:latin typeface="Verdana"/>
                <a:cs typeface="Verdana"/>
              </a:rPr>
              <a:t>make informed  </a:t>
            </a:r>
            <a:r>
              <a:rPr dirty="0" sz="950" spc="10">
                <a:latin typeface="Verdana"/>
                <a:cs typeface="Verdana"/>
              </a:rPr>
              <a:t>decisions to </a:t>
            </a:r>
            <a:r>
              <a:rPr dirty="0" sz="950" spc="20">
                <a:latin typeface="Verdana"/>
                <a:cs typeface="Verdana"/>
              </a:rPr>
              <a:t>optimize</a:t>
            </a:r>
            <a:r>
              <a:rPr dirty="0" sz="950" spc="-17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efﬁciency.</a:t>
            </a:r>
            <a:endParaRPr sz="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91187" y="3101327"/>
            <a:ext cx="3640454" cy="4100195"/>
            <a:chOff x="5791187" y="3101327"/>
            <a:chExt cx="3640454" cy="4100195"/>
          </a:xfrm>
        </p:grpSpPr>
        <p:sp>
          <p:nvSpPr>
            <p:cNvPr id="3" name="object 3"/>
            <p:cNvSpPr/>
            <p:nvPr/>
          </p:nvSpPr>
          <p:spPr>
            <a:xfrm>
              <a:off x="5791187" y="3101327"/>
              <a:ext cx="3640454" cy="4100195"/>
            </a:xfrm>
            <a:custGeom>
              <a:avLst/>
              <a:gdLst/>
              <a:ahLst/>
              <a:cxnLst/>
              <a:rect l="l" t="t" r="r" b="b"/>
              <a:pathLst>
                <a:path w="3640454" h="4100195">
                  <a:moveTo>
                    <a:pt x="3640455" y="0"/>
                  </a:moveTo>
                  <a:lnTo>
                    <a:pt x="0" y="0"/>
                  </a:lnTo>
                  <a:lnTo>
                    <a:pt x="0" y="4099584"/>
                  </a:lnTo>
                  <a:lnTo>
                    <a:pt x="3640455" y="4099584"/>
                  </a:lnTo>
                  <a:lnTo>
                    <a:pt x="36404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323076" y="3557028"/>
              <a:ext cx="2575562" cy="31821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985621" y="3758941"/>
            <a:ext cx="2467610" cy="2164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50" spc="20" b="1">
                <a:latin typeface="Trebuchet MS"/>
                <a:cs typeface="Trebuchet MS"/>
              </a:rPr>
              <a:t>Optimizing Energy</a:t>
            </a:r>
            <a:r>
              <a:rPr dirty="0" sz="1250" spc="-200" b="1">
                <a:latin typeface="Trebuchet MS"/>
                <a:cs typeface="Trebuchet MS"/>
              </a:rPr>
              <a:t> </a:t>
            </a:r>
            <a:r>
              <a:rPr dirty="0" sz="1250" spc="25" b="1">
                <a:latin typeface="Trebuchet MS"/>
                <a:cs typeface="Trebuchet MS"/>
              </a:rPr>
              <a:t>Consumption</a:t>
            </a:r>
            <a:endParaRPr sz="1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332740">
              <a:lnSpc>
                <a:spcPct val="105600"/>
              </a:lnSpc>
            </a:pPr>
            <a:r>
              <a:rPr dirty="0" sz="950" spc="45">
                <a:latin typeface="Verdana"/>
                <a:cs typeface="Verdana"/>
              </a:rPr>
              <a:t>Once</a:t>
            </a:r>
            <a:r>
              <a:rPr dirty="0" sz="950" spc="-65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we</a:t>
            </a:r>
            <a:r>
              <a:rPr dirty="0" sz="950" spc="-5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have</a:t>
            </a:r>
            <a:r>
              <a:rPr dirty="0" sz="950" spc="-60">
                <a:latin typeface="Verdana"/>
                <a:cs typeface="Verdana"/>
              </a:rPr>
              <a:t> </a:t>
            </a:r>
            <a:r>
              <a:rPr dirty="0" sz="950" spc="25">
                <a:latin typeface="Verdana"/>
                <a:cs typeface="Verdana"/>
              </a:rPr>
              <a:t>identiﬁed</a:t>
            </a:r>
            <a:r>
              <a:rPr dirty="0" sz="950" spc="-20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areas</a:t>
            </a:r>
            <a:r>
              <a:rPr dirty="0" sz="950" spc="-114">
                <a:latin typeface="Verdana"/>
                <a:cs typeface="Verdana"/>
              </a:rPr>
              <a:t> </a:t>
            </a:r>
            <a:r>
              <a:rPr dirty="0" sz="950" spc="5">
                <a:latin typeface="Verdana"/>
                <a:cs typeface="Verdana"/>
              </a:rPr>
              <a:t>for  </a:t>
            </a:r>
            <a:r>
              <a:rPr dirty="0" sz="950" spc="10">
                <a:latin typeface="Verdana"/>
                <a:cs typeface="Verdana"/>
              </a:rPr>
              <a:t>improvement, </a:t>
            </a:r>
            <a:r>
              <a:rPr dirty="0" sz="950" spc="15">
                <a:latin typeface="Verdana"/>
                <a:cs typeface="Verdana"/>
              </a:rPr>
              <a:t>we </a:t>
            </a:r>
            <a:r>
              <a:rPr dirty="0" sz="950" spc="25">
                <a:latin typeface="Verdana"/>
                <a:cs typeface="Verdana"/>
              </a:rPr>
              <a:t>can </a:t>
            </a:r>
            <a:r>
              <a:rPr dirty="0" sz="950" spc="30">
                <a:latin typeface="Verdana"/>
                <a:cs typeface="Verdana"/>
              </a:rPr>
              <a:t>implement  </a:t>
            </a:r>
            <a:r>
              <a:rPr dirty="0" sz="950" spc="25">
                <a:latin typeface="Verdana"/>
                <a:cs typeface="Verdana"/>
              </a:rPr>
              <a:t>changes </a:t>
            </a:r>
            <a:r>
              <a:rPr dirty="0" sz="950" spc="10">
                <a:latin typeface="Verdana"/>
                <a:cs typeface="Verdana"/>
              </a:rPr>
              <a:t>to </a:t>
            </a:r>
            <a:r>
              <a:rPr dirty="0" sz="950" spc="20">
                <a:latin typeface="Verdana"/>
                <a:cs typeface="Verdana"/>
              </a:rPr>
              <a:t>optimize </a:t>
            </a:r>
            <a:r>
              <a:rPr dirty="0" sz="950" spc="10">
                <a:latin typeface="Verdana"/>
                <a:cs typeface="Verdana"/>
              </a:rPr>
              <a:t>energy  </a:t>
            </a:r>
            <a:r>
              <a:rPr dirty="0" sz="950" spc="35">
                <a:latin typeface="Verdana"/>
                <a:cs typeface="Verdana"/>
              </a:rPr>
              <a:t>consumption.</a:t>
            </a:r>
            <a:r>
              <a:rPr dirty="0" sz="950" spc="-229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This</a:t>
            </a:r>
            <a:r>
              <a:rPr dirty="0" sz="950" spc="-110">
                <a:latin typeface="Verdana"/>
                <a:cs typeface="Verdana"/>
              </a:rPr>
              <a:t> </a:t>
            </a:r>
            <a:r>
              <a:rPr dirty="0" sz="950" spc="20">
                <a:latin typeface="Verdana"/>
                <a:cs typeface="Verdana"/>
              </a:rPr>
              <a:t>can</a:t>
            </a:r>
            <a:r>
              <a:rPr dirty="0" sz="950" spc="-40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include</a:t>
            </a:r>
            <a:endParaRPr sz="950">
              <a:latin typeface="Verdana"/>
              <a:cs typeface="Verdana"/>
            </a:endParaRPr>
          </a:p>
          <a:p>
            <a:pPr marL="12700" marR="105410">
              <a:lnSpc>
                <a:spcPct val="105300"/>
              </a:lnSpc>
            </a:pPr>
            <a:r>
              <a:rPr dirty="0" sz="950" spc="30">
                <a:latin typeface="Verdana"/>
                <a:cs typeface="Verdana"/>
              </a:rPr>
              <a:t>upgrading </a:t>
            </a:r>
            <a:r>
              <a:rPr dirty="0" sz="950" spc="40">
                <a:latin typeface="Verdana"/>
                <a:cs typeface="Verdana"/>
              </a:rPr>
              <a:t>equipment,</a:t>
            </a:r>
            <a:r>
              <a:rPr dirty="0" sz="950" spc="-275">
                <a:latin typeface="Verdana"/>
                <a:cs typeface="Verdana"/>
              </a:rPr>
              <a:t> </a:t>
            </a:r>
            <a:r>
              <a:rPr dirty="0" sz="950" spc="35">
                <a:latin typeface="Verdana"/>
                <a:cs typeface="Verdana"/>
              </a:rPr>
              <a:t>implementing  </a:t>
            </a:r>
            <a:r>
              <a:rPr dirty="0" sz="950" spc="15">
                <a:latin typeface="Verdana"/>
                <a:cs typeface="Verdana"/>
              </a:rPr>
              <a:t>energy-efﬁcient practices, </a:t>
            </a:r>
            <a:r>
              <a:rPr dirty="0" sz="950" spc="20">
                <a:latin typeface="Verdana"/>
                <a:cs typeface="Verdana"/>
              </a:rPr>
              <a:t>and  </a:t>
            </a:r>
            <a:r>
              <a:rPr dirty="0" sz="950" spc="10">
                <a:latin typeface="Verdana"/>
                <a:cs typeface="Verdana"/>
              </a:rPr>
              <a:t>adjusting</a:t>
            </a:r>
            <a:r>
              <a:rPr dirty="0" sz="950" spc="-55">
                <a:latin typeface="Verdana"/>
                <a:cs typeface="Verdana"/>
              </a:rPr>
              <a:t> </a:t>
            </a:r>
            <a:r>
              <a:rPr dirty="0" sz="950" spc="25">
                <a:latin typeface="Verdana"/>
                <a:cs typeface="Verdana"/>
              </a:rPr>
              <a:t>schedules</a:t>
            </a:r>
            <a:r>
              <a:rPr dirty="0" sz="950" spc="-55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to</a:t>
            </a:r>
            <a:r>
              <a:rPr dirty="0" sz="950" spc="-100">
                <a:latin typeface="Verdana"/>
                <a:cs typeface="Verdana"/>
              </a:rPr>
              <a:t> </a:t>
            </a:r>
            <a:r>
              <a:rPr dirty="0" sz="950" spc="20">
                <a:latin typeface="Verdana"/>
                <a:cs typeface="Verdana"/>
              </a:rPr>
              <a:t>reduce</a:t>
            </a:r>
            <a:r>
              <a:rPr dirty="0" sz="950" spc="-35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energy  </a:t>
            </a:r>
            <a:r>
              <a:rPr dirty="0" sz="950" spc="20">
                <a:latin typeface="Verdana"/>
                <a:cs typeface="Verdana"/>
              </a:rPr>
              <a:t>usage during </a:t>
            </a:r>
            <a:r>
              <a:rPr dirty="0" sz="950" spc="15">
                <a:latin typeface="Verdana"/>
                <a:cs typeface="Verdana"/>
              </a:rPr>
              <a:t>peak hours. </a:t>
            </a:r>
            <a:r>
              <a:rPr dirty="0" sz="950" spc="40">
                <a:latin typeface="Verdana"/>
                <a:cs typeface="Verdana"/>
              </a:rPr>
              <a:t>By  </a:t>
            </a:r>
            <a:r>
              <a:rPr dirty="0" sz="950" spc="20">
                <a:latin typeface="Verdana"/>
                <a:cs typeface="Verdana"/>
              </a:rPr>
              <a:t>optimizing </a:t>
            </a:r>
            <a:r>
              <a:rPr dirty="0" sz="950" spc="10">
                <a:latin typeface="Verdana"/>
                <a:cs typeface="Verdana"/>
              </a:rPr>
              <a:t>energy </a:t>
            </a:r>
            <a:r>
              <a:rPr dirty="0" sz="950" spc="25">
                <a:latin typeface="Verdana"/>
                <a:cs typeface="Verdana"/>
              </a:rPr>
              <a:t>consumption, </a:t>
            </a:r>
            <a:r>
              <a:rPr dirty="0" sz="950" spc="15">
                <a:latin typeface="Verdana"/>
                <a:cs typeface="Verdana"/>
              </a:rPr>
              <a:t>we  </a:t>
            </a:r>
            <a:r>
              <a:rPr dirty="0" sz="950" spc="25">
                <a:latin typeface="Verdana"/>
                <a:cs typeface="Verdana"/>
              </a:rPr>
              <a:t>can </a:t>
            </a:r>
            <a:r>
              <a:rPr dirty="0" sz="950" spc="20">
                <a:latin typeface="Verdana"/>
                <a:cs typeface="Verdana"/>
              </a:rPr>
              <a:t>reduce </a:t>
            </a:r>
            <a:r>
              <a:rPr dirty="0" sz="950" spc="5">
                <a:latin typeface="Verdana"/>
                <a:cs typeface="Verdana"/>
              </a:rPr>
              <a:t>costs </a:t>
            </a:r>
            <a:r>
              <a:rPr dirty="0" sz="950" spc="25">
                <a:latin typeface="Verdana"/>
                <a:cs typeface="Verdana"/>
              </a:rPr>
              <a:t>and </a:t>
            </a:r>
            <a:r>
              <a:rPr dirty="0" sz="950" spc="10">
                <a:latin typeface="Verdana"/>
                <a:cs typeface="Verdana"/>
              </a:rPr>
              <a:t>improve</a:t>
            </a:r>
            <a:r>
              <a:rPr dirty="0" sz="950" spc="215">
                <a:latin typeface="Verdana"/>
                <a:cs typeface="Verdana"/>
              </a:rPr>
              <a:t> </a:t>
            </a:r>
            <a:r>
              <a:rPr dirty="0" sz="950" spc="20">
                <a:latin typeface="Verdana"/>
                <a:cs typeface="Verdana"/>
              </a:rPr>
              <a:t>our</a:t>
            </a:r>
            <a:endParaRPr sz="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950" spc="25">
                <a:latin typeface="Verdana"/>
                <a:cs typeface="Verdana"/>
              </a:rPr>
              <a:t>environmental</a:t>
            </a:r>
            <a:r>
              <a:rPr dirty="0" sz="950" spc="-80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impact.</a:t>
            </a:r>
            <a:endParaRPr sz="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047"/>
            <a:ext cx="18288000" cy="10284460"/>
            <a:chOff x="0" y="3047"/>
            <a:chExt cx="18288000" cy="10284460"/>
          </a:xfrm>
        </p:grpSpPr>
        <p:sp>
          <p:nvSpPr>
            <p:cNvPr id="3" name="object 3"/>
            <p:cNvSpPr/>
            <p:nvPr/>
          </p:nvSpPr>
          <p:spPr>
            <a:xfrm>
              <a:off x="0" y="3047"/>
              <a:ext cx="18288000" cy="102839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171145" y="310926"/>
              <a:ext cx="7705725" cy="1732914"/>
            </a:xfrm>
            <a:custGeom>
              <a:avLst/>
              <a:gdLst/>
              <a:ahLst/>
              <a:cxnLst/>
              <a:rect l="l" t="t" r="r" b="b"/>
              <a:pathLst>
                <a:path w="7705725" h="1732914">
                  <a:moveTo>
                    <a:pt x="7705374" y="0"/>
                  </a:moveTo>
                  <a:lnTo>
                    <a:pt x="0" y="0"/>
                  </a:lnTo>
                  <a:lnTo>
                    <a:pt x="0" y="1732769"/>
                  </a:lnTo>
                  <a:lnTo>
                    <a:pt x="7282464" y="1732769"/>
                  </a:lnTo>
                  <a:lnTo>
                    <a:pt x="7337968" y="1730236"/>
                  </a:lnTo>
                  <a:lnTo>
                    <a:pt x="7392192" y="1722839"/>
                  </a:lnTo>
                  <a:lnTo>
                    <a:pt x="7444313" y="1710805"/>
                  </a:lnTo>
                  <a:lnTo>
                    <a:pt x="7493691" y="1694154"/>
                  </a:lnTo>
                  <a:lnTo>
                    <a:pt x="7539685" y="1673187"/>
                  </a:lnTo>
                  <a:lnTo>
                    <a:pt x="7581565" y="1648187"/>
                  </a:lnTo>
                  <a:lnTo>
                    <a:pt x="7624907" y="1613504"/>
                  </a:lnTo>
                  <a:lnTo>
                    <a:pt x="7659380" y="1574889"/>
                  </a:lnTo>
                  <a:lnTo>
                    <a:pt x="7684617" y="1533348"/>
                  </a:lnTo>
                  <a:lnTo>
                    <a:pt x="7700162" y="1489420"/>
                  </a:lnTo>
                  <a:lnTo>
                    <a:pt x="7705374" y="1443947"/>
                  </a:lnTo>
                  <a:lnTo>
                    <a:pt x="7705374" y="0"/>
                  </a:lnTo>
                  <a:close/>
                </a:path>
              </a:pathLst>
            </a:custGeom>
            <a:solidFill>
              <a:srgbClr val="74C3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0908927" y="764786"/>
            <a:ext cx="6242050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80" b="1">
                <a:solidFill>
                  <a:srgbClr val="FFFFFF"/>
                </a:solidFill>
                <a:latin typeface="Tahoma"/>
                <a:cs typeface="Tahoma"/>
              </a:rPr>
              <a:t>Understanding </a:t>
            </a:r>
            <a:r>
              <a:rPr dirty="0" sz="2550" spc="70" b="1">
                <a:solidFill>
                  <a:srgbClr val="FFFFFF"/>
                </a:solidFill>
                <a:latin typeface="Tahoma"/>
                <a:cs typeface="Tahoma"/>
              </a:rPr>
              <a:t>Energy</a:t>
            </a:r>
            <a:r>
              <a:rPr dirty="0" sz="2550" spc="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50" spc="90" b="1">
                <a:solidFill>
                  <a:srgbClr val="FFFFFF"/>
                </a:solidFill>
                <a:latin typeface="Tahoma"/>
                <a:cs typeface="Tahoma"/>
              </a:rPr>
              <a:t>Consumption</a:t>
            </a:r>
            <a:endParaRPr sz="255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65110" y="2316479"/>
            <a:ext cx="7706995" cy="6334125"/>
          </a:xfrm>
          <a:custGeom>
            <a:avLst/>
            <a:gdLst/>
            <a:ahLst/>
            <a:cxnLst/>
            <a:rect l="l" t="t" r="r" b="b"/>
            <a:pathLst>
              <a:path w="7706994" h="6334125">
                <a:moveTo>
                  <a:pt x="7706837" y="0"/>
                </a:moveTo>
                <a:lnTo>
                  <a:pt x="0" y="0"/>
                </a:lnTo>
                <a:lnTo>
                  <a:pt x="0" y="6333756"/>
                </a:lnTo>
                <a:lnTo>
                  <a:pt x="7283744" y="6333756"/>
                </a:lnTo>
                <a:lnTo>
                  <a:pt x="7320961" y="6329687"/>
                </a:lnTo>
                <a:lnTo>
                  <a:pt x="7357719" y="6317507"/>
                </a:lnTo>
                <a:lnTo>
                  <a:pt x="7393472" y="6297537"/>
                </a:lnTo>
                <a:lnTo>
                  <a:pt x="7428585" y="6269995"/>
                </a:lnTo>
                <a:lnTo>
                  <a:pt x="7462510" y="6234918"/>
                </a:lnTo>
                <a:lnTo>
                  <a:pt x="7494971" y="6192627"/>
                </a:lnTo>
                <a:lnTo>
                  <a:pt x="7526060" y="6143378"/>
                </a:lnTo>
                <a:lnTo>
                  <a:pt x="7555504" y="6087225"/>
                </a:lnTo>
                <a:lnTo>
                  <a:pt x="7582936" y="6024506"/>
                </a:lnTo>
                <a:lnTo>
                  <a:pt x="7598389" y="5983998"/>
                </a:lnTo>
                <a:lnTo>
                  <a:pt x="7612746" y="5941707"/>
                </a:lnTo>
                <a:lnTo>
                  <a:pt x="7626370" y="5897733"/>
                </a:lnTo>
                <a:lnTo>
                  <a:pt x="7638715" y="5852306"/>
                </a:lnTo>
                <a:lnTo>
                  <a:pt x="7650327" y="5805297"/>
                </a:lnTo>
                <a:lnTo>
                  <a:pt x="7660843" y="5756898"/>
                </a:lnTo>
                <a:lnTo>
                  <a:pt x="7670261" y="5707246"/>
                </a:lnTo>
                <a:lnTo>
                  <a:pt x="7678765" y="5656560"/>
                </a:lnTo>
                <a:lnTo>
                  <a:pt x="7685989" y="5604769"/>
                </a:lnTo>
                <a:lnTo>
                  <a:pt x="7692390" y="5552054"/>
                </a:lnTo>
                <a:lnTo>
                  <a:pt x="7697510" y="5498470"/>
                </a:lnTo>
                <a:lnTo>
                  <a:pt x="7701534" y="5444255"/>
                </a:lnTo>
                <a:lnTo>
                  <a:pt x="7704368" y="5389391"/>
                </a:lnTo>
                <a:lnTo>
                  <a:pt x="7706197" y="5333878"/>
                </a:lnTo>
                <a:lnTo>
                  <a:pt x="7706837" y="5278127"/>
                </a:lnTo>
                <a:lnTo>
                  <a:pt x="77068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716897" y="3005653"/>
            <a:ext cx="6582409" cy="43986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5"/>
              </a:spcBef>
              <a:tabLst>
                <a:tab pos="1002665" algn="l"/>
                <a:tab pos="1649095" algn="l"/>
                <a:tab pos="2165985" algn="l"/>
                <a:tab pos="3574415" algn="l"/>
                <a:tab pos="5075555" algn="l"/>
                <a:tab pos="5613400" algn="l"/>
              </a:tabLst>
            </a:pPr>
            <a:r>
              <a:rPr dirty="0" sz="2550">
                <a:solidFill>
                  <a:srgbClr val="25306E"/>
                </a:solidFill>
                <a:latin typeface="Verdana"/>
                <a:cs typeface="Verdana"/>
              </a:rPr>
              <a:t>Before </a:t>
            </a:r>
            <a:r>
              <a:rPr dirty="0" sz="2550" spc="50">
                <a:solidFill>
                  <a:srgbClr val="25306E"/>
                </a:solidFill>
                <a:latin typeface="Verdana"/>
                <a:cs typeface="Verdana"/>
              </a:rPr>
              <a:t>we </a:t>
            </a:r>
            <a:r>
              <a:rPr dirty="0" sz="2550" spc="10">
                <a:solidFill>
                  <a:srgbClr val="25306E"/>
                </a:solidFill>
                <a:latin typeface="Verdana"/>
                <a:cs typeface="Verdana"/>
              </a:rPr>
              <a:t>can </a:t>
            </a:r>
            <a:r>
              <a:rPr dirty="0" sz="2550" spc="-35">
                <a:solidFill>
                  <a:srgbClr val="25306E"/>
                </a:solidFill>
                <a:latin typeface="Verdana"/>
                <a:cs typeface="Verdana"/>
              </a:rPr>
              <a:t>start </a:t>
            </a:r>
            <a:r>
              <a:rPr dirty="0" sz="2550" spc="30">
                <a:solidFill>
                  <a:srgbClr val="25306E"/>
                </a:solidFill>
                <a:latin typeface="Verdana"/>
                <a:cs typeface="Verdana"/>
              </a:rPr>
              <a:t>reducing </a:t>
            </a:r>
            <a:r>
              <a:rPr dirty="0" sz="2550" spc="20">
                <a:solidFill>
                  <a:srgbClr val="25306E"/>
                </a:solidFill>
                <a:latin typeface="Verdana"/>
                <a:cs typeface="Verdana"/>
              </a:rPr>
              <a:t>energy  </a:t>
            </a:r>
            <a:r>
              <a:rPr dirty="0" sz="2550" spc="55">
                <a:solidFill>
                  <a:srgbClr val="25306E"/>
                </a:solidFill>
                <a:latin typeface="Verdana"/>
                <a:cs typeface="Verdana"/>
              </a:rPr>
              <a:t>consumption, </a:t>
            </a:r>
            <a:r>
              <a:rPr dirty="0" sz="2550" spc="50">
                <a:solidFill>
                  <a:srgbClr val="25306E"/>
                </a:solidFill>
                <a:latin typeface="Verdana"/>
                <a:cs typeface="Verdana"/>
              </a:rPr>
              <a:t>we </a:t>
            </a:r>
            <a:r>
              <a:rPr dirty="0" sz="2550" spc="25">
                <a:solidFill>
                  <a:srgbClr val="25306E"/>
                </a:solidFill>
                <a:latin typeface="Verdana"/>
                <a:cs typeface="Verdana"/>
              </a:rPr>
              <a:t>need </a:t>
            </a:r>
            <a:r>
              <a:rPr dirty="0" sz="2550" spc="-15">
                <a:solidFill>
                  <a:srgbClr val="25306E"/>
                </a:solidFill>
                <a:latin typeface="Verdana"/>
                <a:cs typeface="Verdana"/>
              </a:rPr>
              <a:t>to </a:t>
            </a:r>
            <a:r>
              <a:rPr dirty="0" sz="2550" spc="20">
                <a:solidFill>
                  <a:srgbClr val="25306E"/>
                </a:solidFill>
                <a:latin typeface="Verdana"/>
                <a:cs typeface="Verdana"/>
              </a:rPr>
              <a:t>understand  </a:t>
            </a:r>
            <a:r>
              <a:rPr dirty="0" sz="2550" spc="35">
                <a:solidFill>
                  <a:srgbClr val="25306E"/>
                </a:solidFill>
                <a:latin typeface="Verdana"/>
                <a:cs typeface="Verdana"/>
              </a:rPr>
              <a:t>how </a:t>
            </a:r>
            <a:r>
              <a:rPr dirty="0" sz="2550" spc="15">
                <a:solidFill>
                  <a:srgbClr val="25306E"/>
                </a:solidFill>
                <a:latin typeface="Verdana"/>
                <a:cs typeface="Verdana"/>
              </a:rPr>
              <a:t>and </a:t>
            </a:r>
            <a:r>
              <a:rPr dirty="0" sz="2550" spc="25">
                <a:solidFill>
                  <a:srgbClr val="25306E"/>
                </a:solidFill>
                <a:latin typeface="Verdana"/>
                <a:cs typeface="Verdana"/>
              </a:rPr>
              <a:t>where </a:t>
            </a:r>
            <a:r>
              <a:rPr dirty="0" sz="2550" spc="20">
                <a:solidFill>
                  <a:srgbClr val="25306E"/>
                </a:solidFill>
                <a:latin typeface="Verdana"/>
                <a:cs typeface="Verdana"/>
              </a:rPr>
              <a:t>energy </a:t>
            </a:r>
            <a:r>
              <a:rPr dirty="0" sz="2550" spc="-25">
                <a:solidFill>
                  <a:srgbClr val="25306E"/>
                </a:solidFill>
                <a:latin typeface="Verdana"/>
                <a:cs typeface="Verdana"/>
              </a:rPr>
              <a:t>is </a:t>
            </a:r>
            <a:r>
              <a:rPr dirty="0" sz="2550" spc="35">
                <a:solidFill>
                  <a:srgbClr val="25306E"/>
                </a:solidFill>
                <a:latin typeface="Verdana"/>
                <a:cs typeface="Verdana"/>
              </a:rPr>
              <a:t>being </a:t>
            </a:r>
            <a:r>
              <a:rPr dirty="0" sz="2550" spc="20">
                <a:solidFill>
                  <a:srgbClr val="25306E"/>
                </a:solidFill>
                <a:latin typeface="Verdana"/>
                <a:cs typeface="Verdana"/>
              </a:rPr>
              <a:t>used.  </a:t>
            </a:r>
            <a:r>
              <a:rPr dirty="0" sz="2550" spc="-15">
                <a:solidFill>
                  <a:srgbClr val="25306E"/>
                </a:solidFill>
                <a:latin typeface="Verdana"/>
                <a:cs typeface="Verdana"/>
              </a:rPr>
              <a:t>This slide </a:t>
            </a:r>
            <a:r>
              <a:rPr dirty="0" sz="2550" spc="15">
                <a:solidFill>
                  <a:srgbClr val="25306E"/>
                </a:solidFill>
                <a:latin typeface="Verdana"/>
                <a:cs typeface="Verdana"/>
              </a:rPr>
              <a:t>will </a:t>
            </a:r>
            <a:r>
              <a:rPr dirty="0" sz="2550" spc="-30">
                <a:solidFill>
                  <a:srgbClr val="25306E"/>
                </a:solidFill>
                <a:latin typeface="Verdana"/>
                <a:cs typeface="Verdana"/>
              </a:rPr>
              <a:t>cover </a:t>
            </a:r>
            <a:r>
              <a:rPr dirty="0" sz="2550" spc="40">
                <a:solidFill>
                  <a:srgbClr val="25306E"/>
                </a:solidFill>
                <a:latin typeface="Verdana"/>
                <a:cs typeface="Verdana"/>
              </a:rPr>
              <a:t>the importance </a:t>
            </a:r>
            <a:r>
              <a:rPr dirty="0" sz="2550" spc="20">
                <a:solidFill>
                  <a:srgbClr val="25306E"/>
                </a:solidFill>
                <a:latin typeface="Verdana"/>
                <a:cs typeface="Verdana"/>
              </a:rPr>
              <a:t>of  </a:t>
            </a:r>
            <a:r>
              <a:rPr dirty="0" sz="2550" spc="15">
                <a:solidFill>
                  <a:srgbClr val="25306E"/>
                </a:solidFill>
                <a:latin typeface="Verdana"/>
                <a:cs typeface="Verdana"/>
              </a:rPr>
              <a:t>measuring </a:t>
            </a:r>
            <a:r>
              <a:rPr dirty="0" sz="2550">
                <a:solidFill>
                  <a:srgbClr val="25306E"/>
                </a:solidFill>
                <a:latin typeface="Verdana"/>
                <a:cs typeface="Verdana"/>
              </a:rPr>
              <a:t>energy </a:t>
            </a:r>
            <a:r>
              <a:rPr dirty="0" sz="2550" spc="45">
                <a:solidFill>
                  <a:srgbClr val="25306E"/>
                </a:solidFill>
                <a:latin typeface="Verdana"/>
                <a:cs typeface="Verdana"/>
              </a:rPr>
              <a:t>consumption </a:t>
            </a:r>
            <a:r>
              <a:rPr dirty="0" sz="2550" spc="35">
                <a:solidFill>
                  <a:srgbClr val="25306E"/>
                </a:solidFill>
                <a:latin typeface="Verdana"/>
                <a:cs typeface="Verdana"/>
              </a:rPr>
              <a:t>and</a:t>
            </a:r>
            <a:r>
              <a:rPr dirty="0" sz="2550" spc="-540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dirty="0" sz="2550" spc="25">
                <a:solidFill>
                  <a:srgbClr val="25306E"/>
                </a:solidFill>
                <a:latin typeface="Verdana"/>
                <a:cs typeface="Verdana"/>
              </a:rPr>
              <a:t>the  </a:t>
            </a:r>
            <a:r>
              <a:rPr dirty="0" sz="2550" spc="-20">
                <a:solidFill>
                  <a:srgbClr val="25306E"/>
                </a:solidFill>
                <a:latin typeface="Verdana"/>
                <a:cs typeface="Verdana"/>
              </a:rPr>
              <a:t>tools</a:t>
            </a:r>
            <a:r>
              <a:rPr dirty="0" sz="2550" spc="15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dirty="0" sz="2550" spc="35">
                <a:solidFill>
                  <a:srgbClr val="25306E"/>
                </a:solidFill>
                <a:latin typeface="Verdana"/>
                <a:cs typeface="Verdana"/>
              </a:rPr>
              <a:t>and</a:t>
            </a:r>
            <a:r>
              <a:rPr dirty="0" sz="2550" spc="35">
                <a:solidFill>
                  <a:srgbClr val="25306E"/>
                </a:solidFill>
                <a:latin typeface="Times New Roman"/>
                <a:cs typeface="Times New Roman"/>
              </a:rPr>
              <a:t>	</a:t>
            </a:r>
            <a:r>
              <a:rPr dirty="0" sz="2550" spc="25">
                <a:solidFill>
                  <a:srgbClr val="25306E"/>
                </a:solidFill>
                <a:latin typeface="Verdana"/>
                <a:cs typeface="Verdana"/>
              </a:rPr>
              <a:t>techniques</a:t>
            </a:r>
            <a:r>
              <a:rPr dirty="0" sz="2550" spc="25">
                <a:solidFill>
                  <a:srgbClr val="25306E"/>
                </a:solidFill>
                <a:latin typeface="Times New Roman"/>
                <a:cs typeface="Times New Roman"/>
              </a:rPr>
              <a:t>	</a:t>
            </a:r>
            <a:r>
              <a:rPr dirty="0" sz="2550" spc="10">
                <a:solidFill>
                  <a:srgbClr val="25306E"/>
                </a:solidFill>
                <a:latin typeface="Verdana"/>
                <a:cs typeface="Verdana"/>
              </a:rPr>
              <a:t>that</a:t>
            </a:r>
            <a:r>
              <a:rPr dirty="0" sz="2550" spc="110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dirty="0" sz="2550" spc="25">
                <a:solidFill>
                  <a:srgbClr val="25306E"/>
                </a:solidFill>
                <a:latin typeface="Verdana"/>
                <a:cs typeface="Verdana"/>
              </a:rPr>
              <a:t>can</a:t>
            </a:r>
            <a:r>
              <a:rPr dirty="0" sz="2550" spc="25">
                <a:solidFill>
                  <a:srgbClr val="25306E"/>
                </a:solidFill>
                <a:latin typeface="Times New Roman"/>
                <a:cs typeface="Times New Roman"/>
              </a:rPr>
              <a:t>	</a:t>
            </a:r>
            <a:r>
              <a:rPr dirty="0" sz="2550" spc="25">
                <a:solidFill>
                  <a:srgbClr val="25306E"/>
                </a:solidFill>
                <a:latin typeface="Verdana"/>
                <a:cs typeface="Verdana"/>
              </a:rPr>
              <a:t>be</a:t>
            </a:r>
            <a:r>
              <a:rPr dirty="0" sz="2550" spc="25">
                <a:solidFill>
                  <a:srgbClr val="25306E"/>
                </a:solidFill>
                <a:latin typeface="Times New Roman"/>
                <a:cs typeface="Times New Roman"/>
              </a:rPr>
              <a:t>	</a:t>
            </a:r>
            <a:r>
              <a:rPr dirty="0" sz="2550" spc="15">
                <a:solidFill>
                  <a:srgbClr val="25306E"/>
                </a:solidFill>
                <a:latin typeface="Verdana"/>
                <a:cs typeface="Verdana"/>
              </a:rPr>
              <a:t>used  </a:t>
            </a:r>
            <a:r>
              <a:rPr dirty="0" sz="2550">
                <a:solidFill>
                  <a:srgbClr val="25306E"/>
                </a:solidFill>
                <a:latin typeface="Verdana"/>
                <a:cs typeface="Verdana"/>
              </a:rPr>
              <a:t>to</a:t>
            </a:r>
            <a:r>
              <a:rPr dirty="0" sz="2550" spc="35">
                <a:solidFill>
                  <a:srgbClr val="25306E"/>
                </a:solidFill>
                <a:latin typeface="Verdana"/>
                <a:cs typeface="Verdana"/>
              </a:rPr>
              <a:t> do</a:t>
            </a:r>
            <a:r>
              <a:rPr dirty="0" sz="2550" spc="35">
                <a:solidFill>
                  <a:srgbClr val="25306E"/>
                </a:solidFill>
                <a:latin typeface="Times New Roman"/>
                <a:cs typeface="Times New Roman"/>
              </a:rPr>
              <a:t>	</a:t>
            </a:r>
            <a:r>
              <a:rPr dirty="0" sz="2550" spc="-120">
                <a:solidFill>
                  <a:srgbClr val="25306E"/>
                </a:solidFill>
                <a:latin typeface="Verdana"/>
                <a:cs typeface="Verdana"/>
              </a:rPr>
              <a:t>so.</a:t>
            </a:r>
            <a:r>
              <a:rPr dirty="0" sz="2550" spc="-295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dirty="0" sz="2550" spc="-25">
                <a:solidFill>
                  <a:srgbClr val="25306E"/>
                </a:solidFill>
                <a:latin typeface="Verdana"/>
                <a:cs typeface="Verdana"/>
              </a:rPr>
              <a:t>We</a:t>
            </a:r>
            <a:r>
              <a:rPr dirty="0" sz="2550" spc="-25">
                <a:solidFill>
                  <a:srgbClr val="25306E"/>
                </a:solidFill>
                <a:latin typeface="Times New Roman"/>
                <a:cs typeface="Times New Roman"/>
              </a:rPr>
              <a:t>	</a:t>
            </a:r>
            <a:r>
              <a:rPr dirty="0" sz="2550" spc="5">
                <a:solidFill>
                  <a:srgbClr val="25306E"/>
                </a:solidFill>
                <a:latin typeface="Verdana"/>
                <a:cs typeface="Verdana"/>
              </a:rPr>
              <a:t>will </a:t>
            </a:r>
            <a:r>
              <a:rPr dirty="0" sz="2550" spc="-10">
                <a:solidFill>
                  <a:srgbClr val="25306E"/>
                </a:solidFill>
                <a:latin typeface="Verdana"/>
                <a:cs typeface="Verdana"/>
              </a:rPr>
              <a:t>discuss </a:t>
            </a:r>
            <a:r>
              <a:rPr dirty="0" sz="2550" spc="25">
                <a:solidFill>
                  <a:srgbClr val="25306E"/>
                </a:solidFill>
                <a:latin typeface="Verdana"/>
                <a:cs typeface="Verdana"/>
              </a:rPr>
              <a:t>the </a:t>
            </a:r>
            <a:r>
              <a:rPr dirty="0" sz="2550" spc="30">
                <a:solidFill>
                  <a:srgbClr val="25306E"/>
                </a:solidFill>
                <a:latin typeface="Verdana"/>
                <a:cs typeface="Verdana"/>
              </a:rPr>
              <a:t>beneﬁts </a:t>
            </a:r>
            <a:r>
              <a:rPr dirty="0" sz="2550" spc="-5">
                <a:solidFill>
                  <a:srgbClr val="25306E"/>
                </a:solidFill>
                <a:latin typeface="Verdana"/>
                <a:cs typeface="Verdana"/>
              </a:rPr>
              <a:t>of  </a:t>
            </a:r>
            <a:r>
              <a:rPr dirty="0" sz="2550" spc="-55">
                <a:solidFill>
                  <a:srgbClr val="25306E"/>
                </a:solidFill>
                <a:latin typeface="Verdana"/>
                <a:cs typeface="Verdana"/>
              </a:rPr>
              <a:t>real-tim </a:t>
            </a:r>
            <a:r>
              <a:rPr dirty="0" sz="2550" spc="-5">
                <a:solidFill>
                  <a:srgbClr val="25306E"/>
                </a:solidFill>
                <a:latin typeface="Verdana"/>
                <a:cs typeface="Verdana"/>
              </a:rPr>
              <a:t>e </a:t>
            </a:r>
            <a:r>
              <a:rPr dirty="0" sz="2550" spc="25">
                <a:solidFill>
                  <a:srgbClr val="25306E"/>
                </a:solidFill>
                <a:latin typeface="Verdana"/>
                <a:cs typeface="Verdana"/>
              </a:rPr>
              <a:t>monitoring </a:t>
            </a:r>
            <a:r>
              <a:rPr dirty="0" sz="2550" spc="15">
                <a:solidFill>
                  <a:srgbClr val="25306E"/>
                </a:solidFill>
                <a:latin typeface="Verdana"/>
                <a:cs typeface="Verdana"/>
              </a:rPr>
              <a:t>and </a:t>
            </a:r>
            <a:r>
              <a:rPr dirty="0" sz="2550" spc="40">
                <a:solidFill>
                  <a:srgbClr val="25306E"/>
                </a:solidFill>
                <a:latin typeface="Verdana"/>
                <a:cs typeface="Verdana"/>
              </a:rPr>
              <a:t>the </a:t>
            </a:r>
            <a:r>
              <a:rPr dirty="0" sz="2550" spc="20">
                <a:solidFill>
                  <a:srgbClr val="25306E"/>
                </a:solidFill>
                <a:latin typeface="Verdana"/>
                <a:cs typeface="Verdana"/>
              </a:rPr>
              <a:t>insights  </a:t>
            </a:r>
            <a:r>
              <a:rPr dirty="0" sz="2550" spc="15">
                <a:solidFill>
                  <a:srgbClr val="25306E"/>
                </a:solidFill>
                <a:latin typeface="Verdana"/>
                <a:cs typeface="Verdana"/>
              </a:rPr>
              <a:t>that</a:t>
            </a:r>
            <a:r>
              <a:rPr dirty="0" sz="2550" spc="-204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dirty="0" sz="2550" spc="10">
                <a:solidFill>
                  <a:srgbClr val="25306E"/>
                </a:solidFill>
                <a:latin typeface="Verdana"/>
                <a:cs typeface="Verdana"/>
              </a:rPr>
              <a:t>can</a:t>
            </a:r>
            <a:r>
              <a:rPr dirty="0" sz="2550" spc="-85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dirty="0" sz="2550" spc="60">
                <a:solidFill>
                  <a:srgbClr val="25306E"/>
                </a:solidFill>
                <a:latin typeface="Verdana"/>
                <a:cs typeface="Verdana"/>
              </a:rPr>
              <a:t>be</a:t>
            </a:r>
            <a:r>
              <a:rPr dirty="0" sz="2550" spc="-195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dirty="0" sz="2550" spc="25">
                <a:solidFill>
                  <a:srgbClr val="25306E"/>
                </a:solidFill>
                <a:latin typeface="Verdana"/>
                <a:cs typeface="Verdana"/>
              </a:rPr>
              <a:t>gained</a:t>
            </a:r>
            <a:r>
              <a:rPr dirty="0" sz="2550" spc="-30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dirty="0" sz="2550" spc="20">
                <a:solidFill>
                  <a:srgbClr val="25306E"/>
                </a:solidFill>
                <a:latin typeface="Verdana"/>
                <a:cs typeface="Verdana"/>
              </a:rPr>
              <a:t>from</a:t>
            </a:r>
            <a:r>
              <a:rPr dirty="0" sz="2550" spc="-5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dirty="0" sz="2550" spc="20">
                <a:solidFill>
                  <a:srgbClr val="25306E"/>
                </a:solidFill>
                <a:latin typeface="Verdana"/>
                <a:cs typeface="Verdana"/>
              </a:rPr>
              <a:t>energy</a:t>
            </a:r>
            <a:r>
              <a:rPr dirty="0" sz="2550" spc="-305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dirty="0" sz="2550" spc="5">
                <a:solidFill>
                  <a:srgbClr val="25306E"/>
                </a:solidFill>
                <a:latin typeface="Verdana"/>
                <a:cs typeface="Verdana"/>
              </a:rPr>
              <a:t>audits.</a:t>
            </a:r>
            <a:endParaRPr sz="25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7100" y="3101346"/>
            <a:ext cx="3236966" cy="4099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91274" y="3549384"/>
            <a:ext cx="3441700" cy="6985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93345">
              <a:lnSpc>
                <a:spcPct val="100000"/>
              </a:lnSpc>
            </a:pPr>
            <a:r>
              <a:rPr dirty="0" sz="1150" spc="20" b="1">
                <a:solidFill>
                  <a:srgbClr val="FFFFFF"/>
                </a:solidFill>
                <a:latin typeface="Times New Roman"/>
                <a:cs typeface="Times New Roman"/>
              </a:rPr>
              <a:t>Case </a:t>
            </a:r>
            <a:r>
              <a:rPr dirty="0" sz="1150" spc="15" b="1">
                <a:solidFill>
                  <a:srgbClr val="FFFFFF"/>
                </a:solidFill>
                <a:latin typeface="Times New Roman"/>
                <a:cs typeface="Times New Roman"/>
              </a:rPr>
              <a:t>Study: Energy </a:t>
            </a:r>
            <a:r>
              <a:rPr dirty="0" sz="1150" b="1">
                <a:solidFill>
                  <a:srgbClr val="FFFFFF"/>
                </a:solidFill>
                <a:latin typeface="Times New Roman"/>
                <a:cs typeface="Times New Roman"/>
              </a:rPr>
              <a:t>E </a:t>
            </a:r>
            <a:r>
              <a:rPr dirty="0" sz="1150" spc="40" b="1">
                <a:solidFill>
                  <a:srgbClr val="FFFFFF"/>
                </a:solidFill>
                <a:latin typeface="Times New Roman"/>
                <a:cs typeface="Times New Roman"/>
              </a:rPr>
              <a:t>ciency </a:t>
            </a:r>
            <a:r>
              <a:rPr dirty="0" sz="1150" spc="25" b="1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15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 spc="30" b="1">
                <a:solidFill>
                  <a:srgbClr val="FFFFFF"/>
                </a:solidFill>
                <a:latin typeface="Times New Roman"/>
                <a:cs typeface="Times New Roman"/>
              </a:rPr>
              <a:t>Manufacturing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72341" y="4417600"/>
            <a:ext cx="3076575" cy="12573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 indent="635">
              <a:lnSpc>
                <a:spcPct val="121600"/>
              </a:lnSpc>
              <a:spcBef>
                <a:spcPts val="90"/>
              </a:spcBef>
            </a:pPr>
            <a:r>
              <a:rPr dirty="0" sz="950" spc="-55">
                <a:latin typeface="Verdana"/>
                <a:cs typeface="Verdana"/>
              </a:rPr>
              <a:t>In </a:t>
            </a:r>
            <a:r>
              <a:rPr dirty="0" sz="950" spc="15">
                <a:latin typeface="Verdana"/>
                <a:cs typeface="Verdana"/>
              </a:rPr>
              <a:t>this </a:t>
            </a:r>
            <a:r>
              <a:rPr dirty="0" sz="950" spc="10">
                <a:latin typeface="Verdana"/>
                <a:cs typeface="Verdana"/>
              </a:rPr>
              <a:t>case </a:t>
            </a:r>
            <a:r>
              <a:rPr dirty="0" sz="950" spc="5">
                <a:latin typeface="Verdana"/>
                <a:cs typeface="Verdana"/>
              </a:rPr>
              <a:t>study, </a:t>
            </a:r>
            <a:r>
              <a:rPr dirty="0" sz="950" spc="-10">
                <a:latin typeface="Verdana"/>
                <a:cs typeface="Verdana"/>
              </a:rPr>
              <a:t>we'll </a:t>
            </a:r>
            <a:r>
              <a:rPr dirty="0" sz="950">
                <a:latin typeface="Verdana"/>
                <a:cs typeface="Verdana"/>
              </a:rPr>
              <a:t>explore </a:t>
            </a:r>
            <a:r>
              <a:rPr dirty="0" sz="950" spc="25">
                <a:latin typeface="Verdana"/>
                <a:cs typeface="Verdana"/>
              </a:rPr>
              <a:t>how </a:t>
            </a:r>
            <a:r>
              <a:rPr dirty="0" sz="950" spc="5">
                <a:latin typeface="Verdana"/>
                <a:cs typeface="Verdana"/>
              </a:rPr>
              <a:t>a  </a:t>
            </a:r>
            <a:r>
              <a:rPr dirty="0" sz="950" spc="25">
                <a:latin typeface="Verdana"/>
                <a:cs typeface="Verdana"/>
              </a:rPr>
              <a:t>manufacturing </a:t>
            </a:r>
            <a:r>
              <a:rPr dirty="0" sz="950" spc="35">
                <a:latin typeface="Verdana"/>
                <a:cs typeface="Verdana"/>
              </a:rPr>
              <a:t>company implemented </a:t>
            </a:r>
            <a:r>
              <a:rPr dirty="0" sz="950">
                <a:latin typeface="Verdana"/>
                <a:cs typeface="Verdana"/>
              </a:rPr>
              <a:t>energy-  </a:t>
            </a:r>
            <a:r>
              <a:rPr dirty="0" sz="950" spc="20">
                <a:latin typeface="Verdana"/>
                <a:cs typeface="Verdana"/>
              </a:rPr>
              <a:t>efﬁcient </a:t>
            </a:r>
            <a:r>
              <a:rPr dirty="0" sz="950" spc="10">
                <a:latin typeface="Verdana"/>
                <a:cs typeface="Verdana"/>
              </a:rPr>
              <a:t>practices to </a:t>
            </a:r>
            <a:r>
              <a:rPr dirty="0" sz="950" spc="20">
                <a:latin typeface="Verdana"/>
                <a:cs typeface="Verdana"/>
              </a:rPr>
              <a:t>reduce </a:t>
            </a:r>
            <a:r>
              <a:rPr dirty="0" sz="950" spc="5">
                <a:latin typeface="Verdana"/>
                <a:cs typeface="Verdana"/>
              </a:rPr>
              <a:t>costs </a:t>
            </a:r>
            <a:r>
              <a:rPr dirty="0" sz="950" spc="25">
                <a:latin typeface="Verdana"/>
                <a:cs typeface="Verdana"/>
              </a:rPr>
              <a:t>and </a:t>
            </a:r>
            <a:r>
              <a:rPr dirty="0" sz="950" spc="10">
                <a:latin typeface="Verdana"/>
                <a:cs typeface="Verdana"/>
              </a:rPr>
              <a:t>improve  </a:t>
            </a:r>
            <a:r>
              <a:rPr dirty="0" sz="950">
                <a:latin typeface="Verdana"/>
                <a:cs typeface="Verdana"/>
              </a:rPr>
              <a:t>efﬁciency. </a:t>
            </a:r>
            <a:r>
              <a:rPr dirty="0" sz="950" spc="15">
                <a:latin typeface="Verdana"/>
                <a:cs typeface="Verdana"/>
              </a:rPr>
              <a:t>By </a:t>
            </a:r>
            <a:r>
              <a:rPr dirty="0" sz="950" spc="30">
                <a:latin typeface="Verdana"/>
                <a:cs typeface="Verdana"/>
              </a:rPr>
              <a:t>implementing </a:t>
            </a:r>
            <a:r>
              <a:rPr dirty="0" sz="950" spc="25">
                <a:latin typeface="Verdana"/>
                <a:cs typeface="Verdana"/>
              </a:rPr>
              <a:t>changes </a:t>
            </a:r>
            <a:r>
              <a:rPr dirty="0" sz="950" spc="20">
                <a:latin typeface="Verdana"/>
                <a:cs typeface="Verdana"/>
              </a:rPr>
              <a:t>such </a:t>
            </a:r>
            <a:r>
              <a:rPr dirty="0" sz="950" spc="-5">
                <a:latin typeface="Verdana"/>
                <a:cs typeface="Verdana"/>
              </a:rPr>
              <a:t>as  </a:t>
            </a:r>
            <a:r>
              <a:rPr dirty="0" sz="950" spc="30">
                <a:latin typeface="Verdana"/>
                <a:cs typeface="Verdana"/>
              </a:rPr>
              <a:t>upgrading </a:t>
            </a:r>
            <a:r>
              <a:rPr dirty="0" sz="950" spc="35">
                <a:latin typeface="Verdana"/>
                <a:cs typeface="Verdana"/>
              </a:rPr>
              <a:t>equipment </a:t>
            </a:r>
            <a:r>
              <a:rPr dirty="0" sz="950" spc="25">
                <a:latin typeface="Verdana"/>
                <a:cs typeface="Verdana"/>
              </a:rPr>
              <a:t>and </a:t>
            </a:r>
            <a:r>
              <a:rPr dirty="0" sz="950" spc="20">
                <a:latin typeface="Verdana"/>
                <a:cs typeface="Verdana"/>
              </a:rPr>
              <a:t>optimizing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schedules,  </a:t>
            </a:r>
            <a:r>
              <a:rPr dirty="0" sz="950" spc="20">
                <a:latin typeface="Verdana"/>
                <a:cs typeface="Verdana"/>
              </a:rPr>
              <a:t>the </a:t>
            </a:r>
            <a:r>
              <a:rPr dirty="0" sz="950" spc="35">
                <a:latin typeface="Verdana"/>
                <a:cs typeface="Verdana"/>
              </a:rPr>
              <a:t>company </a:t>
            </a:r>
            <a:r>
              <a:rPr dirty="0" sz="950" spc="10">
                <a:latin typeface="Verdana"/>
                <a:cs typeface="Verdana"/>
              </a:rPr>
              <a:t>was </a:t>
            </a:r>
            <a:r>
              <a:rPr dirty="0" sz="950" spc="15">
                <a:latin typeface="Verdana"/>
                <a:cs typeface="Verdana"/>
              </a:rPr>
              <a:t>able </a:t>
            </a:r>
            <a:r>
              <a:rPr dirty="0" sz="950" spc="10">
                <a:latin typeface="Verdana"/>
                <a:cs typeface="Verdana"/>
              </a:rPr>
              <a:t>to </a:t>
            </a:r>
            <a:r>
              <a:rPr dirty="0" sz="950" spc="20">
                <a:latin typeface="Verdana"/>
                <a:cs typeface="Verdana"/>
              </a:rPr>
              <a:t>reduce </a:t>
            </a:r>
            <a:r>
              <a:rPr dirty="0" sz="950" spc="10">
                <a:latin typeface="Verdana"/>
                <a:cs typeface="Verdana"/>
              </a:rPr>
              <a:t>energy </a:t>
            </a:r>
            <a:r>
              <a:rPr dirty="0" sz="950" spc="20">
                <a:latin typeface="Verdana"/>
                <a:cs typeface="Verdana"/>
              </a:rPr>
              <a:t>usage  </a:t>
            </a:r>
            <a:r>
              <a:rPr dirty="0" sz="950" spc="25">
                <a:latin typeface="Verdana"/>
                <a:cs typeface="Verdana"/>
              </a:rPr>
              <a:t>by </a:t>
            </a:r>
            <a:r>
              <a:rPr dirty="0" sz="950" spc="15">
                <a:latin typeface="Verdana"/>
                <a:cs typeface="Verdana"/>
              </a:rPr>
              <a:t>20%and </a:t>
            </a:r>
            <a:r>
              <a:rPr dirty="0" sz="950" spc="-25">
                <a:latin typeface="Verdana"/>
                <a:cs typeface="Verdana"/>
              </a:rPr>
              <a:t>save </a:t>
            </a:r>
            <a:r>
              <a:rPr dirty="0" sz="950" spc="-35">
                <a:latin typeface="Verdana"/>
                <a:cs typeface="Verdana"/>
              </a:rPr>
              <a:t>$100,000</a:t>
            </a:r>
            <a:r>
              <a:rPr dirty="0" sz="950" spc="-250">
                <a:latin typeface="Verdana"/>
                <a:cs typeface="Verdana"/>
              </a:rPr>
              <a:t> </a:t>
            </a:r>
            <a:r>
              <a:rPr dirty="0" sz="950" spc="5">
                <a:latin typeface="Verdana"/>
                <a:cs typeface="Verdana"/>
              </a:rPr>
              <a:t>annually.</a:t>
            </a:r>
            <a:endParaRPr sz="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04688" y="3100844"/>
            <a:ext cx="7281545" cy="4098290"/>
          </a:xfrm>
          <a:custGeom>
            <a:avLst/>
            <a:gdLst/>
            <a:ahLst/>
            <a:cxnLst/>
            <a:rect l="l" t="t" r="r" b="b"/>
            <a:pathLst>
              <a:path w="7281545" h="4098290">
                <a:moveTo>
                  <a:pt x="7281177" y="0"/>
                </a:moveTo>
                <a:lnTo>
                  <a:pt x="6793077" y="0"/>
                </a:lnTo>
                <a:lnTo>
                  <a:pt x="6793077" y="488950"/>
                </a:lnTo>
                <a:lnTo>
                  <a:pt x="6793077" y="3610610"/>
                </a:lnTo>
                <a:lnTo>
                  <a:pt x="4815700" y="3610610"/>
                </a:lnTo>
                <a:lnTo>
                  <a:pt x="4815700" y="3609327"/>
                </a:lnTo>
                <a:lnTo>
                  <a:pt x="2467343" y="3609327"/>
                </a:lnTo>
                <a:lnTo>
                  <a:pt x="2467343" y="3610610"/>
                </a:lnTo>
                <a:lnTo>
                  <a:pt x="488200" y="3610610"/>
                </a:lnTo>
                <a:lnTo>
                  <a:pt x="488200" y="490220"/>
                </a:lnTo>
                <a:lnTo>
                  <a:pt x="488200" y="488950"/>
                </a:lnTo>
                <a:lnTo>
                  <a:pt x="2467343" y="488950"/>
                </a:lnTo>
                <a:lnTo>
                  <a:pt x="2467343" y="490220"/>
                </a:lnTo>
                <a:lnTo>
                  <a:pt x="4815687" y="490220"/>
                </a:lnTo>
                <a:lnTo>
                  <a:pt x="4815687" y="488950"/>
                </a:lnTo>
                <a:lnTo>
                  <a:pt x="6793077" y="488950"/>
                </a:lnTo>
                <a:lnTo>
                  <a:pt x="6793077" y="0"/>
                </a:lnTo>
                <a:lnTo>
                  <a:pt x="4704588" y="0"/>
                </a:lnTo>
                <a:lnTo>
                  <a:pt x="4704588" y="1270"/>
                </a:lnTo>
                <a:lnTo>
                  <a:pt x="2577465" y="1270"/>
                </a:lnTo>
                <a:lnTo>
                  <a:pt x="2577465" y="0"/>
                </a:lnTo>
                <a:lnTo>
                  <a:pt x="0" y="0"/>
                </a:lnTo>
                <a:lnTo>
                  <a:pt x="0" y="1270"/>
                </a:lnTo>
                <a:lnTo>
                  <a:pt x="0" y="488950"/>
                </a:lnTo>
                <a:lnTo>
                  <a:pt x="0" y="490220"/>
                </a:lnTo>
                <a:lnTo>
                  <a:pt x="0" y="3610610"/>
                </a:lnTo>
                <a:lnTo>
                  <a:pt x="0" y="4098290"/>
                </a:lnTo>
                <a:lnTo>
                  <a:pt x="2577465" y="4098290"/>
                </a:lnTo>
                <a:lnTo>
                  <a:pt x="2577465" y="4098036"/>
                </a:lnTo>
                <a:lnTo>
                  <a:pt x="4704588" y="4098036"/>
                </a:lnTo>
                <a:lnTo>
                  <a:pt x="4704588" y="4098290"/>
                </a:lnTo>
                <a:lnTo>
                  <a:pt x="7281177" y="4098290"/>
                </a:lnTo>
                <a:lnTo>
                  <a:pt x="7281177" y="3610610"/>
                </a:lnTo>
                <a:lnTo>
                  <a:pt x="7281177" y="488950"/>
                </a:lnTo>
                <a:lnTo>
                  <a:pt x="72811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53013" y="4132841"/>
            <a:ext cx="2357120" cy="55435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450" spc="100">
                <a:latin typeface="Trebuchet MS"/>
                <a:cs typeface="Trebuchet MS"/>
              </a:rPr>
              <a:t>C</a:t>
            </a:r>
            <a:r>
              <a:rPr dirty="0" sz="3450" spc="105">
                <a:latin typeface="Trebuchet MS"/>
                <a:cs typeface="Trebuchet MS"/>
              </a:rPr>
              <a:t>on</a:t>
            </a:r>
            <a:r>
              <a:rPr dirty="0" sz="3450" spc="95">
                <a:latin typeface="Trebuchet MS"/>
                <a:cs typeface="Trebuchet MS"/>
              </a:rPr>
              <a:t>clu</a:t>
            </a:r>
            <a:r>
              <a:rPr dirty="0" sz="3450" spc="90">
                <a:latin typeface="Trebuchet MS"/>
                <a:cs typeface="Trebuchet MS"/>
              </a:rPr>
              <a:t>si</a:t>
            </a:r>
            <a:r>
              <a:rPr dirty="0" sz="3450" spc="105">
                <a:latin typeface="Trebuchet MS"/>
                <a:cs typeface="Trebuchet MS"/>
              </a:rPr>
              <a:t>o</a:t>
            </a:r>
            <a:r>
              <a:rPr dirty="0" sz="3450" spc="10">
                <a:latin typeface="Trebuchet MS"/>
                <a:cs typeface="Trebuchet MS"/>
              </a:rPr>
              <a:t>n</a:t>
            </a:r>
            <a:endParaRPr sz="3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81797" y="4964422"/>
            <a:ext cx="3723004" cy="7772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ctr" marL="12700" marR="5080">
              <a:lnSpc>
                <a:spcPct val="104500"/>
              </a:lnSpc>
              <a:spcBef>
                <a:spcPts val="55"/>
              </a:spcBef>
            </a:pPr>
            <a:r>
              <a:rPr dirty="0" sz="950" spc="15">
                <a:latin typeface="Verdana"/>
                <a:cs typeface="Verdana"/>
              </a:rPr>
              <a:t>By</a:t>
            </a:r>
            <a:r>
              <a:rPr dirty="0" sz="950" spc="-55">
                <a:latin typeface="Verdana"/>
                <a:cs typeface="Verdana"/>
              </a:rPr>
              <a:t> </a:t>
            </a:r>
            <a:r>
              <a:rPr dirty="0" sz="950" spc="25">
                <a:latin typeface="Verdana"/>
                <a:cs typeface="Verdana"/>
              </a:rPr>
              <a:t>measuring</a:t>
            </a:r>
            <a:r>
              <a:rPr dirty="0" sz="950" spc="-40">
                <a:latin typeface="Verdana"/>
                <a:cs typeface="Verdana"/>
              </a:rPr>
              <a:t> </a:t>
            </a:r>
            <a:r>
              <a:rPr dirty="0" sz="950" spc="25">
                <a:latin typeface="Verdana"/>
                <a:cs typeface="Verdana"/>
              </a:rPr>
              <a:t>and</a:t>
            </a:r>
            <a:r>
              <a:rPr dirty="0" sz="950" spc="-30">
                <a:latin typeface="Verdana"/>
                <a:cs typeface="Verdana"/>
              </a:rPr>
              <a:t> </a:t>
            </a:r>
            <a:r>
              <a:rPr dirty="0" sz="950" spc="20">
                <a:latin typeface="Verdana"/>
                <a:cs typeface="Verdana"/>
              </a:rPr>
              <a:t>optimizing</a:t>
            </a:r>
            <a:r>
              <a:rPr dirty="0" sz="950" spc="25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energy</a:t>
            </a:r>
            <a:r>
              <a:rPr dirty="0" sz="950" spc="-50">
                <a:latin typeface="Verdana"/>
                <a:cs typeface="Verdana"/>
              </a:rPr>
              <a:t> </a:t>
            </a:r>
            <a:r>
              <a:rPr dirty="0" sz="950" spc="25">
                <a:latin typeface="Verdana"/>
                <a:cs typeface="Verdana"/>
              </a:rPr>
              <a:t>consumption,</a:t>
            </a:r>
            <a:r>
              <a:rPr dirty="0" sz="950" spc="-70">
                <a:latin typeface="Verdana"/>
                <a:cs typeface="Verdana"/>
              </a:rPr>
              <a:t> </a:t>
            </a:r>
            <a:r>
              <a:rPr dirty="0" sz="950" spc="20">
                <a:latin typeface="Verdana"/>
                <a:cs typeface="Verdana"/>
              </a:rPr>
              <a:t>we</a:t>
            </a:r>
            <a:r>
              <a:rPr dirty="0" sz="950" spc="-35">
                <a:latin typeface="Verdana"/>
                <a:cs typeface="Verdana"/>
              </a:rPr>
              <a:t> </a:t>
            </a:r>
            <a:r>
              <a:rPr dirty="0" sz="950" spc="25">
                <a:latin typeface="Verdana"/>
                <a:cs typeface="Verdana"/>
              </a:rPr>
              <a:t>can  </a:t>
            </a:r>
            <a:r>
              <a:rPr dirty="0" sz="950" spc="10">
                <a:latin typeface="Verdana"/>
                <a:cs typeface="Verdana"/>
              </a:rPr>
              <a:t>improve</a:t>
            </a:r>
            <a:r>
              <a:rPr dirty="0" sz="950" spc="-1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efﬁciency,</a:t>
            </a:r>
            <a:r>
              <a:rPr dirty="0" sz="950" spc="-70">
                <a:latin typeface="Verdana"/>
                <a:cs typeface="Verdana"/>
              </a:rPr>
              <a:t> </a:t>
            </a:r>
            <a:r>
              <a:rPr dirty="0" sz="950" spc="20">
                <a:latin typeface="Verdana"/>
                <a:cs typeface="Verdana"/>
              </a:rPr>
              <a:t>reduce</a:t>
            </a:r>
            <a:r>
              <a:rPr dirty="0" sz="950" spc="-50">
                <a:latin typeface="Verdana"/>
                <a:cs typeface="Verdana"/>
              </a:rPr>
              <a:t> </a:t>
            </a:r>
            <a:r>
              <a:rPr dirty="0" sz="950" spc="-15">
                <a:latin typeface="Verdana"/>
                <a:cs typeface="Verdana"/>
              </a:rPr>
              <a:t>costs,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25">
                <a:latin typeface="Verdana"/>
                <a:cs typeface="Verdana"/>
              </a:rPr>
              <a:t>and</a:t>
            </a:r>
            <a:r>
              <a:rPr dirty="0" sz="950" spc="-3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have</a:t>
            </a:r>
            <a:r>
              <a:rPr dirty="0" sz="950" spc="-65">
                <a:latin typeface="Verdana"/>
                <a:cs typeface="Verdana"/>
              </a:rPr>
              <a:t> </a:t>
            </a:r>
            <a:r>
              <a:rPr dirty="0" sz="950" spc="5">
                <a:latin typeface="Verdana"/>
                <a:cs typeface="Verdana"/>
              </a:rPr>
              <a:t>a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positive</a:t>
            </a:r>
            <a:r>
              <a:rPr dirty="0" sz="950" spc="-10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impact  </a:t>
            </a:r>
            <a:r>
              <a:rPr dirty="0" sz="950" spc="25">
                <a:latin typeface="Verdana"/>
                <a:cs typeface="Verdana"/>
              </a:rPr>
              <a:t>on </a:t>
            </a:r>
            <a:r>
              <a:rPr dirty="0" sz="950" spc="20">
                <a:latin typeface="Verdana"/>
                <a:cs typeface="Verdana"/>
              </a:rPr>
              <a:t>the </a:t>
            </a:r>
            <a:r>
              <a:rPr dirty="0" sz="950" spc="15">
                <a:latin typeface="Verdana"/>
                <a:cs typeface="Verdana"/>
              </a:rPr>
              <a:t>environment. </a:t>
            </a:r>
            <a:r>
              <a:rPr dirty="0" sz="950" spc="35">
                <a:latin typeface="Verdana"/>
                <a:cs typeface="Verdana"/>
              </a:rPr>
              <a:t>With </a:t>
            </a:r>
            <a:r>
              <a:rPr dirty="0" sz="950" spc="20">
                <a:latin typeface="Verdana"/>
                <a:cs typeface="Verdana"/>
              </a:rPr>
              <a:t>the </a:t>
            </a:r>
            <a:r>
              <a:rPr dirty="0" sz="950" spc="15">
                <a:latin typeface="Verdana"/>
                <a:cs typeface="Verdana"/>
              </a:rPr>
              <a:t>right </a:t>
            </a:r>
            <a:r>
              <a:rPr dirty="0" sz="950">
                <a:latin typeface="Verdana"/>
                <a:cs typeface="Verdana"/>
              </a:rPr>
              <a:t>tools </a:t>
            </a:r>
            <a:r>
              <a:rPr dirty="0" sz="950" spc="25">
                <a:latin typeface="Verdana"/>
                <a:cs typeface="Verdana"/>
              </a:rPr>
              <a:t>and </a:t>
            </a:r>
            <a:r>
              <a:rPr dirty="0" sz="950" spc="10">
                <a:latin typeface="Verdana"/>
                <a:cs typeface="Verdana"/>
              </a:rPr>
              <a:t>practices </a:t>
            </a:r>
            <a:r>
              <a:rPr dirty="0" sz="950" spc="5">
                <a:latin typeface="Verdana"/>
                <a:cs typeface="Verdana"/>
              </a:rPr>
              <a:t>in  </a:t>
            </a:r>
            <a:r>
              <a:rPr dirty="0" sz="950">
                <a:latin typeface="Verdana"/>
                <a:cs typeface="Verdana"/>
              </a:rPr>
              <a:t>place, </a:t>
            </a:r>
            <a:r>
              <a:rPr dirty="0" sz="950" spc="15">
                <a:latin typeface="Verdana"/>
                <a:cs typeface="Verdana"/>
              </a:rPr>
              <a:t>we </a:t>
            </a:r>
            <a:r>
              <a:rPr dirty="0" sz="950" spc="25">
                <a:latin typeface="Verdana"/>
                <a:cs typeface="Verdana"/>
              </a:rPr>
              <a:t>can </a:t>
            </a:r>
            <a:r>
              <a:rPr dirty="0" sz="950" spc="20">
                <a:latin typeface="Verdana"/>
                <a:cs typeface="Verdana"/>
              </a:rPr>
              <a:t>unlock the </a:t>
            </a:r>
            <a:r>
              <a:rPr dirty="0" sz="950" spc="5">
                <a:latin typeface="Verdana"/>
                <a:cs typeface="Verdana"/>
              </a:rPr>
              <a:t>secrets </a:t>
            </a:r>
            <a:r>
              <a:rPr dirty="0" sz="950" spc="10">
                <a:latin typeface="Verdana"/>
                <a:cs typeface="Verdana"/>
              </a:rPr>
              <a:t>of energy </a:t>
            </a:r>
            <a:r>
              <a:rPr dirty="0" sz="950" spc="35">
                <a:latin typeface="Verdana"/>
                <a:cs typeface="Verdana"/>
              </a:rPr>
              <a:t>consumption  </a:t>
            </a:r>
            <a:r>
              <a:rPr dirty="0" sz="950" spc="25">
                <a:latin typeface="Verdana"/>
                <a:cs typeface="Verdana"/>
              </a:rPr>
              <a:t>measurement</a:t>
            </a:r>
            <a:r>
              <a:rPr dirty="0" sz="950">
                <a:latin typeface="Verdana"/>
                <a:cs typeface="Verdana"/>
              </a:rPr>
              <a:t> </a:t>
            </a:r>
            <a:r>
              <a:rPr dirty="0" sz="950" spc="25">
                <a:latin typeface="Verdana"/>
                <a:cs typeface="Verdana"/>
              </a:rPr>
              <a:t>and</a:t>
            </a:r>
            <a:r>
              <a:rPr dirty="0" sz="950" spc="-30">
                <a:latin typeface="Verdana"/>
                <a:cs typeface="Verdana"/>
              </a:rPr>
              <a:t> </a:t>
            </a:r>
            <a:r>
              <a:rPr dirty="0" sz="950" spc="20">
                <a:latin typeface="Verdana"/>
                <a:cs typeface="Verdana"/>
              </a:rPr>
              <a:t>power</a:t>
            </a:r>
            <a:r>
              <a:rPr dirty="0" sz="950" spc="-50">
                <a:latin typeface="Verdana"/>
                <a:cs typeface="Verdana"/>
              </a:rPr>
              <a:t> </a:t>
            </a:r>
            <a:r>
              <a:rPr dirty="0" sz="950" spc="35">
                <a:latin typeface="Verdana"/>
                <a:cs typeface="Verdana"/>
              </a:rPr>
              <a:t>up</a:t>
            </a:r>
            <a:r>
              <a:rPr dirty="0" sz="950" spc="-20">
                <a:latin typeface="Verdana"/>
                <a:cs typeface="Verdana"/>
              </a:rPr>
              <a:t> </a:t>
            </a:r>
            <a:r>
              <a:rPr dirty="0" sz="950" spc="20">
                <a:latin typeface="Verdana"/>
                <a:cs typeface="Verdana"/>
              </a:rPr>
              <a:t>our</a:t>
            </a:r>
            <a:r>
              <a:rPr dirty="0" sz="950" spc="-7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efﬁciency!</a:t>
            </a:r>
            <a:endParaRPr sz="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4213" y="910214"/>
            <a:ext cx="5981700" cy="834453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 b="1">
                <a:latin typeface="Arial"/>
                <a:cs typeface="Arial"/>
              </a:rPr>
              <a:t>Measure </a:t>
            </a:r>
            <a:r>
              <a:rPr dirty="0" sz="1100" spc="5" b="1">
                <a:latin typeface="Arial"/>
                <a:cs typeface="Arial"/>
              </a:rPr>
              <a:t>Energy </a:t>
            </a:r>
            <a:r>
              <a:rPr dirty="0" sz="1100" spc="10" b="1">
                <a:latin typeface="Arial"/>
                <a:cs typeface="Arial"/>
              </a:rPr>
              <a:t>consumption </a:t>
            </a:r>
            <a:r>
              <a:rPr dirty="0" sz="1100" spc="5" b="1">
                <a:latin typeface="Arial"/>
                <a:cs typeface="Arial"/>
              </a:rPr>
              <a:t>development</a:t>
            </a:r>
            <a:r>
              <a:rPr dirty="0" sz="1100" spc="-204" b="1">
                <a:latin typeface="Arial"/>
                <a:cs typeface="Arial"/>
              </a:rPr>
              <a:t> </a:t>
            </a:r>
            <a:r>
              <a:rPr dirty="0" sz="1100" spc="5" b="1">
                <a:latin typeface="Arial"/>
                <a:cs typeface="Arial"/>
              </a:rPr>
              <a:t>part-2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>
                <a:latin typeface="Arial"/>
                <a:cs typeface="Arial"/>
              </a:rPr>
              <a:t>To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develop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a</a:t>
            </a:r>
            <a:r>
              <a:rPr dirty="0" sz="1100" spc="5">
                <a:latin typeface="Arial"/>
                <a:cs typeface="Arial"/>
              </a:rPr>
              <a:t> project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for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measuring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energy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consumption,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you </a:t>
            </a:r>
            <a:r>
              <a:rPr dirty="0" sz="1100" spc="15">
                <a:latin typeface="Arial"/>
                <a:cs typeface="Arial"/>
              </a:rPr>
              <a:t>can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follow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these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steps: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Arial"/>
              <a:cs typeface="Arial"/>
            </a:endParaRPr>
          </a:p>
          <a:p>
            <a:pPr marL="165100" indent="-153035">
              <a:lnSpc>
                <a:spcPct val="100000"/>
              </a:lnSpc>
              <a:buAutoNum type="arabicPeriod"/>
              <a:tabLst>
                <a:tab pos="165735" algn="l"/>
              </a:tabLst>
            </a:pPr>
            <a:r>
              <a:rPr dirty="0" sz="1100" spc="10">
                <a:latin typeface="Arial"/>
                <a:cs typeface="Arial"/>
              </a:rPr>
              <a:t>**Data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Collection**:</a:t>
            </a:r>
            <a:endParaRPr sz="1100">
              <a:latin typeface="Arial"/>
              <a:cs typeface="Arial"/>
            </a:endParaRPr>
          </a:p>
          <a:p>
            <a:pPr lvl="1" marL="219710" indent="-87630">
              <a:lnSpc>
                <a:spcPct val="100000"/>
              </a:lnSpc>
              <a:spcBef>
                <a:spcPts val="45"/>
              </a:spcBef>
              <a:buChar char="-"/>
              <a:tabLst>
                <a:tab pos="220345" algn="l"/>
              </a:tabLst>
            </a:pPr>
            <a:r>
              <a:rPr dirty="0" sz="1100" spc="10">
                <a:latin typeface="Arial"/>
                <a:cs typeface="Arial"/>
              </a:rPr>
              <a:t>Gather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data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related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to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energy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consumption.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This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data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might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include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information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from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smart</a:t>
            </a:r>
            <a:endParaRPr sz="11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170"/>
              </a:spcBef>
            </a:pPr>
            <a:r>
              <a:rPr dirty="0" sz="1100" spc="10">
                <a:latin typeface="Arial"/>
                <a:cs typeface="Arial"/>
              </a:rPr>
              <a:t>meters, IoT </a:t>
            </a:r>
            <a:r>
              <a:rPr dirty="0" sz="1100" spc="5">
                <a:latin typeface="Arial"/>
                <a:cs typeface="Arial"/>
              </a:rPr>
              <a:t>devices, </a:t>
            </a:r>
            <a:r>
              <a:rPr dirty="0" sz="1100" spc="10">
                <a:latin typeface="Arial"/>
                <a:cs typeface="Arial"/>
              </a:rPr>
              <a:t>or </a:t>
            </a:r>
            <a:r>
              <a:rPr dirty="0" sz="1100" spc="5">
                <a:latin typeface="Arial"/>
                <a:cs typeface="Arial"/>
              </a:rPr>
              <a:t>utility</a:t>
            </a:r>
            <a:r>
              <a:rPr dirty="0" sz="1100" spc="-19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bills.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"/>
              <a:cs typeface="Arial"/>
            </a:endParaRPr>
          </a:p>
          <a:p>
            <a:pPr marL="165100" indent="-153035">
              <a:lnSpc>
                <a:spcPct val="100000"/>
              </a:lnSpc>
              <a:buAutoNum type="arabicPeriod" startAt="2"/>
              <a:tabLst>
                <a:tab pos="165735" algn="l"/>
              </a:tabLst>
            </a:pPr>
            <a:r>
              <a:rPr dirty="0" sz="1100" spc="10">
                <a:latin typeface="Arial"/>
                <a:cs typeface="Arial"/>
              </a:rPr>
              <a:t>**Data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Preprocessing**:</a:t>
            </a:r>
            <a:endParaRPr sz="1100">
              <a:latin typeface="Arial"/>
              <a:cs typeface="Arial"/>
            </a:endParaRPr>
          </a:p>
          <a:p>
            <a:pPr lvl="1" marL="219710" indent="-88900">
              <a:lnSpc>
                <a:spcPct val="100000"/>
              </a:lnSpc>
              <a:spcBef>
                <a:spcPts val="135"/>
              </a:spcBef>
              <a:buChar char="-"/>
              <a:tabLst>
                <a:tab pos="220345" algn="l"/>
              </a:tabLst>
            </a:pPr>
            <a:r>
              <a:rPr dirty="0" sz="1100" spc="10">
                <a:latin typeface="Arial"/>
                <a:cs typeface="Arial"/>
              </a:rPr>
              <a:t>Clean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data,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handle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missing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values,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and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format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it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for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analysis.</a:t>
            </a:r>
            <a:endParaRPr sz="1100">
              <a:latin typeface="Arial"/>
              <a:cs typeface="Arial"/>
            </a:endParaRPr>
          </a:p>
          <a:p>
            <a:pPr lvl="1" marL="219710" indent="-88900">
              <a:lnSpc>
                <a:spcPct val="100000"/>
              </a:lnSpc>
              <a:spcBef>
                <a:spcPts val="130"/>
              </a:spcBef>
              <a:buChar char="-"/>
              <a:tabLst>
                <a:tab pos="220345" algn="l"/>
              </a:tabLst>
            </a:pPr>
            <a:r>
              <a:rPr dirty="0" sz="1100">
                <a:latin typeface="Arial"/>
                <a:cs typeface="Arial"/>
              </a:rPr>
              <a:t>Transform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timestamps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into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usable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time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series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data.</a:t>
            </a:r>
            <a:endParaRPr sz="1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-"/>
            </a:pPr>
            <a:endParaRPr sz="1450">
              <a:latin typeface="Arial"/>
              <a:cs typeface="Arial"/>
            </a:endParaRPr>
          </a:p>
          <a:p>
            <a:pPr marL="165100" indent="-153035">
              <a:lnSpc>
                <a:spcPct val="100000"/>
              </a:lnSpc>
              <a:buAutoNum type="arabicPeriod" startAt="2"/>
              <a:tabLst>
                <a:tab pos="165735" algn="l"/>
              </a:tabLst>
            </a:pPr>
            <a:r>
              <a:rPr dirty="0" sz="1100" spc="5">
                <a:latin typeface="Arial"/>
                <a:cs typeface="Arial"/>
              </a:rPr>
              <a:t>**Feature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Engineering**:</a:t>
            </a:r>
            <a:endParaRPr sz="1100">
              <a:latin typeface="Arial"/>
              <a:cs typeface="Arial"/>
            </a:endParaRPr>
          </a:p>
          <a:p>
            <a:pPr lvl="1" marL="219710" indent="-87630">
              <a:lnSpc>
                <a:spcPct val="100000"/>
              </a:lnSpc>
              <a:spcBef>
                <a:spcPts val="50"/>
              </a:spcBef>
              <a:buChar char="-"/>
              <a:tabLst>
                <a:tab pos="220345" algn="l"/>
              </a:tabLst>
            </a:pPr>
            <a:r>
              <a:rPr dirty="0" sz="1100" spc="10">
                <a:latin typeface="Arial"/>
                <a:cs typeface="Arial"/>
              </a:rPr>
              <a:t>Create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relevant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features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based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on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your </a:t>
            </a:r>
            <a:r>
              <a:rPr dirty="0" sz="1100" spc="10">
                <a:latin typeface="Arial"/>
                <a:cs typeface="Arial"/>
              </a:rPr>
              <a:t>specific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project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requirements.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This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could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include</a:t>
            </a:r>
            <a:endParaRPr sz="11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170"/>
              </a:spcBef>
            </a:pPr>
            <a:r>
              <a:rPr dirty="0" sz="1100" spc="5">
                <a:latin typeface="Arial"/>
                <a:cs typeface="Arial"/>
              </a:rPr>
              <a:t>aggregating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data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by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time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intervals,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identifying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patterns,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or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extracting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relevant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statistics.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"/>
              <a:cs typeface="Arial"/>
            </a:endParaRPr>
          </a:p>
          <a:p>
            <a:pPr marL="165100" indent="-153035">
              <a:lnSpc>
                <a:spcPct val="100000"/>
              </a:lnSpc>
              <a:buAutoNum type="arabicPeriod" startAt="4"/>
              <a:tabLst>
                <a:tab pos="165735" algn="l"/>
              </a:tabLst>
            </a:pPr>
            <a:r>
              <a:rPr dirty="0" sz="1100" spc="5">
                <a:latin typeface="Arial"/>
                <a:cs typeface="Arial"/>
              </a:rPr>
              <a:t>**Model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Selection**:</a:t>
            </a:r>
            <a:endParaRPr sz="1100">
              <a:latin typeface="Arial"/>
              <a:cs typeface="Arial"/>
            </a:endParaRPr>
          </a:p>
          <a:p>
            <a:pPr lvl="1" marL="219710" indent="-87630">
              <a:lnSpc>
                <a:spcPct val="100000"/>
              </a:lnSpc>
              <a:spcBef>
                <a:spcPts val="60"/>
              </a:spcBef>
              <a:buChar char="-"/>
              <a:tabLst>
                <a:tab pos="220345" algn="l"/>
              </a:tabLst>
            </a:pPr>
            <a:r>
              <a:rPr dirty="0" sz="1100" spc="10">
                <a:latin typeface="Arial"/>
                <a:cs typeface="Arial"/>
              </a:rPr>
              <a:t>Depending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on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your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project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goals,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select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an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appropriate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model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for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energy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consumption</a:t>
            </a:r>
            <a:endParaRPr sz="1100">
              <a:latin typeface="Arial"/>
              <a:cs typeface="Arial"/>
            </a:endParaRPr>
          </a:p>
          <a:p>
            <a:pPr marL="13970" marR="5080">
              <a:lnSpc>
                <a:spcPts val="1490"/>
              </a:lnSpc>
              <a:spcBef>
                <a:spcPts val="65"/>
              </a:spcBef>
            </a:pPr>
            <a:r>
              <a:rPr dirty="0" sz="1100" spc="5">
                <a:latin typeface="Arial"/>
                <a:cs typeface="Arial"/>
              </a:rPr>
              <a:t>forecasting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or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analysis.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Time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series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forecasting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models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like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ARIMA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or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machine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learning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models  </a:t>
            </a:r>
            <a:r>
              <a:rPr dirty="0" sz="1100" spc="5">
                <a:latin typeface="Arial"/>
                <a:cs typeface="Arial"/>
              </a:rPr>
              <a:t>like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regression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or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neural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networks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may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be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suitable.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Arial"/>
              <a:cs typeface="Arial"/>
            </a:endParaRPr>
          </a:p>
          <a:p>
            <a:pPr marL="166370" indent="-154305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167005" algn="l"/>
              </a:tabLst>
            </a:pPr>
            <a:r>
              <a:rPr dirty="0" sz="1100" spc="5">
                <a:latin typeface="Arial"/>
                <a:cs typeface="Arial"/>
              </a:rPr>
              <a:t>**Model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Training**:</a:t>
            </a:r>
            <a:endParaRPr sz="1100">
              <a:latin typeface="Arial"/>
              <a:cs typeface="Arial"/>
            </a:endParaRPr>
          </a:p>
          <a:p>
            <a:pPr lvl="1" marL="219710" indent="-88900">
              <a:lnSpc>
                <a:spcPct val="100000"/>
              </a:lnSpc>
              <a:spcBef>
                <a:spcPts val="130"/>
              </a:spcBef>
              <a:buChar char="-"/>
              <a:tabLst>
                <a:tab pos="220345" algn="l"/>
              </a:tabLst>
            </a:pPr>
            <a:r>
              <a:rPr dirty="0" sz="1100" spc="5">
                <a:latin typeface="Arial"/>
                <a:cs typeface="Arial"/>
              </a:rPr>
              <a:t>Split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your </a:t>
            </a:r>
            <a:r>
              <a:rPr dirty="0" sz="1100" spc="5">
                <a:latin typeface="Arial"/>
                <a:cs typeface="Arial"/>
              </a:rPr>
              <a:t>data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into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training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and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validation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sets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for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model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training.</a:t>
            </a:r>
            <a:endParaRPr sz="1100">
              <a:latin typeface="Arial"/>
              <a:cs typeface="Arial"/>
            </a:endParaRPr>
          </a:p>
          <a:p>
            <a:pPr lvl="1" marL="219710" indent="-88900">
              <a:lnSpc>
                <a:spcPct val="100000"/>
              </a:lnSpc>
              <a:spcBef>
                <a:spcPts val="130"/>
              </a:spcBef>
              <a:buChar char="-"/>
              <a:tabLst>
                <a:tab pos="220345" algn="l"/>
              </a:tabLst>
            </a:pPr>
            <a:r>
              <a:rPr dirty="0" sz="1100" spc="-5">
                <a:latin typeface="Arial"/>
                <a:cs typeface="Arial"/>
              </a:rPr>
              <a:t>Train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selected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model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on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training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data.</a:t>
            </a:r>
            <a:endParaRPr sz="1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-"/>
            </a:pPr>
            <a:endParaRPr sz="1450">
              <a:latin typeface="Arial"/>
              <a:cs typeface="Arial"/>
            </a:endParaRPr>
          </a:p>
          <a:p>
            <a:pPr marL="163195" indent="-151130">
              <a:lnSpc>
                <a:spcPct val="100000"/>
              </a:lnSpc>
              <a:buAutoNum type="arabicPeriod" startAt="5"/>
              <a:tabLst>
                <a:tab pos="163830" algn="l"/>
              </a:tabLst>
            </a:pPr>
            <a:r>
              <a:rPr dirty="0" sz="1100" spc="5">
                <a:latin typeface="Arial"/>
                <a:cs typeface="Arial"/>
              </a:rPr>
              <a:t>**Evaluation**:</a:t>
            </a:r>
            <a:endParaRPr sz="1100">
              <a:latin typeface="Arial"/>
              <a:cs typeface="Arial"/>
            </a:endParaRPr>
          </a:p>
          <a:p>
            <a:pPr lvl="1" marL="219710" indent="-87630">
              <a:lnSpc>
                <a:spcPct val="100000"/>
              </a:lnSpc>
              <a:spcBef>
                <a:spcPts val="60"/>
              </a:spcBef>
              <a:buChar char="-"/>
              <a:tabLst>
                <a:tab pos="220345" algn="l"/>
              </a:tabLst>
            </a:pPr>
            <a:r>
              <a:rPr dirty="0" sz="1100" spc="10">
                <a:latin typeface="Arial"/>
                <a:cs typeface="Arial"/>
              </a:rPr>
              <a:t>Evaluate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the</a:t>
            </a:r>
            <a:r>
              <a:rPr dirty="0" sz="1100" spc="5">
                <a:latin typeface="Arial"/>
                <a:cs typeface="Arial"/>
              </a:rPr>
              <a:t> model's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performance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using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appropriate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metrics.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For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energy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consumption,</a:t>
            </a:r>
            <a:endParaRPr sz="11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160"/>
              </a:spcBef>
            </a:pPr>
            <a:r>
              <a:rPr dirty="0" sz="1100" spc="10">
                <a:latin typeface="Arial"/>
                <a:cs typeface="Arial"/>
              </a:rPr>
              <a:t>metrics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like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Mean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Absolute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Error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(MAE)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or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Root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Mean </a:t>
            </a:r>
            <a:r>
              <a:rPr dirty="0" sz="1100" spc="10">
                <a:latin typeface="Arial"/>
                <a:cs typeface="Arial"/>
              </a:rPr>
              <a:t>Square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Error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(RMSE)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may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be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relevant.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Arial"/>
              <a:cs typeface="Arial"/>
            </a:endParaRPr>
          </a:p>
          <a:p>
            <a:pPr marL="166370" indent="-154305">
              <a:lnSpc>
                <a:spcPct val="100000"/>
              </a:lnSpc>
              <a:buAutoNum type="arabicPeriod" startAt="7"/>
              <a:tabLst>
                <a:tab pos="167005" algn="l"/>
              </a:tabLst>
            </a:pPr>
            <a:r>
              <a:rPr dirty="0" sz="1100" spc="5">
                <a:latin typeface="Arial"/>
                <a:cs typeface="Arial"/>
              </a:rPr>
              <a:t>**Hyperparameter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Tuning**:</a:t>
            </a:r>
            <a:endParaRPr sz="1100">
              <a:latin typeface="Arial"/>
              <a:cs typeface="Arial"/>
            </a:endParaRPr>
          </a:p>
          <a:p>
            <a:pPr lvl="1" marL="218440" indent="-85725">
              <a:lnSpc>
                <a:spcPct val="100000"/>
              </a:lnSpc>
              <a:spcBef>
                <a:spcPts val="135"/>
              </a:spcBef>
              <a:buChar char="-"/>
              <a:tabLst>
                <a:tab pos="218440" algn="l"/>
              </a:tabLst>
            </a:pPr>
            <a:r>
              <a:rPr dirty="0" sz="1100" spc="5">
                <a:latin typeface="Arial"/>
                <a:cs typeface="Arial"/>
              </a:rPr>
              <a:t>Fine-tune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model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by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adjusting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hyperparameters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to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improve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forecasting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accuracy.</a:t>
            </a:r>
            <a:endParaRPr sz="1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-"/>
            </a:pPr>
            <a:endParaRPr sz="1450">
              <a:latin typeface="Arial"/>
              <a:cs typeface="Arial"/>
            </a:endParaRPr>
          </a:p>
          <a:p>
            <a:pPr marL="166370" indent="-154305">
              <a:lnSpc>
                <a:spcPct val="100000"/>
              </a:lnSpc>
              <a:buAutoNum type="arabicPeriod" startAt="7"/>
              <a:tabLst>
                <a:tab pos="167005" algn="l"/>
              </a:tabLst>
            </a:pPr>
            <a:r>
              <a:rPr dirty="0" sz="1100" spc="5">
                <a:latin typeface="Arial"/>
                <a:cs typeface="Arial"/>
              </a:rPr>
              <a:t>**Regularization </a:t>
            </a:r>
            <a:r>
              <a:rPr dirty="0" sz="1100" spc="10">
                <a:latin typeface="Arial"/>
                <a:cs typeface="Arial"/>
              </a:rPr>
              <a:t>and</a:t>
            </a:r>
            <a:r>
              <a:rPr dirty="0" sz="1100" spc="-12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Optimization**:</a:t>
            </a:r>
            <a:endParaRPr sz="1100">
              <a:latin typeface="Arial"/>
              <a:cs typeface="Arial"/>
            </a:endParaRPr>
          </a:p>
          <a:p>
            <a:pPr lvl="1" marL="219710" indent="-87630">
              <a:lnSpc>
                <a:spcPct val="100000"/>
              </a:lnSpc>
              <a:spcBef>
                <a:spcPts val="60"/>
              </a:spcBef>
              <a:buChar char="-"/>
              <a:tabLst>
                <a:tab pos="220345" algn="l"/>
              </a:tabLst>
            </a:pPr>
            <a:r>
              <a:rPr dirty="0" sz="1100" spc="10">
                <a:latin typeface="Arial"/>
                <a:cs typeface="Arial"/>
              </a:rPr>
              <a:t>Apply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techniques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to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prevent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overfitting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and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optimize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the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model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for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energy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consumption</a:t>
            </a:r>
            <a:endParaRPr sz="11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170"/>
              </a:spcBef>
            </a:pPr>
            <a:r>
              <a:rPr dirty="0" sz="1100" spc="5">
                <a:latin typeface="Arial"/>
                <a:cs typeface="Arial"/>
              </a:rPr>
              <a:t>predictions.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"/>
              <a:cs typeface="Arial"/>
            </a:endParaRPr>
          </a:p>
          <a:p>
            <a:pPr marL="163195" indent="-151130">
              <a:lnSpc>
                <a:spcPct val="100000"/>
              </a:lnSpc>
              <a:buAutoNum type="arabicPeriod" startAt="9"/>
              <a:tabLst>
                <a:tab pos="163830" algn="l"/>
              </a:tabLst>
            </a:pPr>
            <a:r>
              <a:rPr dirty="0" sz="1100" spc="-5">
                <a:latin typeface="Arial"/>
                <a:cs typeface="Arial"/>
              </a:rPr>
              <a:t>**Testing**:</a:t>
            </a:r>
            <a:endParaRPr sz="1100">
              <a:latin typeface="Arial"/>
              <a:cs typeface="Arial"/>
            </a:endParaRPr>
          </a:p>
          <a:p>
            <a:pPr lvl="1" marL="218440" indent="-85725">
              <a:lnSpc>
                <a:spcPct val="100000"/>
              </a:lnSpc>
              <a:spcBef>
                <a:spcPts val="135"/>
              </a:spcBef>
              <a:buChar char="-"/>
              <a:tabLst>
                <a:tab pos="218440" algn="l"/>
              </a:tabLst>
            </a:pPr>
            <a:r>
              <a:rPr dirty="0" sz="1100" spc="15">
                <a:latin typeface="Arial"/>
                <a:cs typeface="Arial"/>
              </a:rPr>
              <a:t>Assess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the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model's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performance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on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a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separate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test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dataset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to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simulate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real-world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usage.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5">
                <a:latin typeface="Arial"/>
                <a:cs typeface="Arial"/>
              </a:rPr>
              <a:t>10.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**Visualization**:</a:t>
            </a:r>
            <a:endParaRPr sz="1100">
              <a:latin typeface="Arial"/>
              <a:cs typeface="Arial"/>
            </a:endParaRPr>
          </a:p>
          <a:p>
            <a:pPr marL="172720">
              <a:lnSpc>
                <a:spcPct val="100000"/>
              </a:lnSpc>
              <a:spcBef>
                <a:spcPts val="50"/>
              </a:spcBef>
            </a:pPr>
            <a:r>
              <a:rPr dirty="0" sz="1100" spc="5">
                <a:latin typeface="Arial"/>
                <a:cs typeface="Arial"/>
              </a:rPr>
              <a:t>-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Visualize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the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energy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consumption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data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and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model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predictions.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This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can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help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in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100" spc="5">
                <a:latin typeface="Arial"/>
                <a:cs typeface="Arial"/>
              </a:rPr>
              <a:t>understanding trends </a:t>
            </a:r>
            <a:r>
              <a:rPr dirty="0" sz="1100" spc="10">
                <a:latin typeface="Arial"/>
                <a:cs typeface="Arial"/>
              </a:rPr>
              <a:t>and</a:t>
            </a:r>
            <a:r>
              <a:rPr dirty="0" sz="1100" spc="-9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patterns.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0">
                <a:latin typeface="Arial"/>
                <a:cs typeface="Arial"/>
              </a:rPr>
              <a:t>11.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**Deployment**: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4212" y="878818"/>
            <a:ext cx="5913755" cy="6491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23189" indent="160020">
              <a:lnSpc>
                <a:spcPct val="112700"/>
              </a:lnSpc>
              <a:spcBef>
                <a:spcPts val="95"/>
              </a:spcBef>
            </a:pPr>
            <a:r>
              <a:rPr dirty="0" sz="1100" spc="5">
                <a:latin typeface="Arial"/>
                <a:cs typeface="Arial"/>
              </a:rPr>
              <a:t>- Integrate </a:t>
            </a:r>
            <a:r>
              <a:rPr dirty="0" sz="1100" spc="10">
                <a:latin typeface="Arial"/>
                <a:cs typeface="Arial"/>
              </a:rPr>
              <a:t>the </a:t>
            </a:r>
            <a:r>
              <a:rPr dirty="0" sz="1100" spc="5">
                <a:latin typeface="Arial"/>
                <a:cs typeface="Arial"/>
              </a:rPr>
              <a:t>trained </a:t>
            </a:r>
            <a:r>
              <a:rPr dirty="0" sz="1100" spc="10">
                <a:latin typeface="Arial"/>
                <a:cs typeface="Arial"/>
              </a:rPr>
              <a:t>model </a:t>
            </a:r>
            <a:r>
              <a:rPr dirty="0" sz="1100" spc="5">
                <a:latin typeface="Arial"/>
                <a:cs typeface="Arial"/>
              </a:rPr>
              <a:t>into </a:t>
            </a:r>
            <a:r>
              <a:rPr dirty="0" sz="1100">
                <a:latin typeface="Arial"/>
                <a:cs typeface="Arial"/>
              </a:rPr>
              <a:t>your </a:t>
            </a:r>
            <a:r>
              <a:rPr dirty="0" sz="1100" spc="5">
                <a:latin typeface="Arial"/>
                <a:cs typeface="Arial"/>
              </a:rPr>
              <a:t>energy management system </a:t>
            </a:r>
            <a:r>
              <a:rPr dirty="0" sz="1100" spc="10">
                <a:latin typeface="Arial"/>
                <a:cs typeface="Arial"/>
              </a:rPr>
              <a:t>or </a:t>
            </a:r>
            <a:r>
              <a:rPr dirty="0" sz="1100">
                <a:latin typeface="Arial"/>
                <a:cs typeface="Arial"/>
              </a:rPr>
              <a:t>application </a:t>
            </a:r>
            <a:r>
              <a:rPr dirty="0" sz="1100" spc="10">
                <a:latin typeface="Arial"/>
                <a:cs typeface="Arial"/>
              </a:rPr>
              <a:t>to make  </a:t>
            </a:r>
            <a:r>
              <a:rPr dirty="0" sz="1100" spc="5">
                <a:latin typeface="Arial"/>
                <a:cs typeface="Arial"/>
              </a:rPr>
              <a:t>real-time predictions </a:t>
            </a:r>
            <a:r>
              <a:rPr dirty="0" sz="1100" spc="10">
                <a:latin typeface="Arial"/>
                <a:cs typeface="Arial"/>
              </a:rPr>
              <a:t>or</a:t>
            </a:r>
            <a:r>
              <a:rPr dirty="0" sz="1100" spc="-12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analysis.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5">
                <a:latin typeface="Arial"/>
                <a:cs typeface="Arial"/>
              </a:rPr>
              <a:t>12. **Monitoring </a:t>
            </a:r>
            <a:r>
              <a:rPr dirty="0" sz="1100" spc="10">
                <a:latin typeface="Arial"/>
                <a:cs typeface="Arial"/>
              </a:rPr>
              <a:t>and</a:t>
            </a:r>
            <a:r>
              <a:rPr dirty="0" sz="1100" spc="-15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Maintenance**:</a:t>
            </a:r>
            <a:endParaRPr sz="1100">
              <a:latin typeface="Arial"/>
              <a:cs typeface="Arial"/>
            </a:endParaRPr>
          </a:p>
          <a:p>
            <a:pPr marL="172720">
              <a:lnSpc>
                <a:spcPct val="100000"/>
              </a:lnSpc>
              <a:spcBef>
                <a:spcPts val="135"/>
              </a:spcBef>
            </a:pPr>
            <a:r>
              <a:rPr dirty="0" sz="1100" spc="5">
                <a:latin typeface="Arial"/>
                <a:cs typeface="Arial"/>
              </a:rPr>
              <a:t>-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Continuously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monitor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the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model's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performance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and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update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it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as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needed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with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new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data.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10">
                <a:latin typeface="Arial"/>
                <a:cs typeface="Arial"/>
              </a:rPr>
              <a:t>13. **Feedback</a:t>
            </a:r>
            <a:r>
              <a:rPr dirty="0" sz="1100" spc="-10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Loop**:</a:t>
            </a:r>
            <a:endParaRPr sz="1100">
              <a:latin typeface="Arial"/>
              <a:cs typeface="Arial"/>
            </a:endParaRPr>
          </a:p>
          <a:p>
            <a:pPr marL="172720">
              <a:lnSpc>
                <a:spcPct val="100000"/>
              </a:lnSpc>
              <a:spcBef>
                <a:spcPts val="50"/>
              </a:spcBef>
            </a:pPr>
            <a:r>
              <a:rPr dirty="0" sz="1100" spc="5">
                <a:latin typeface="Arial"/>
                <a:cs typeface="Arial"/>
              </a:rPr>
              <a:t>-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Collect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feedback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from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users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or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energy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management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systems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to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improve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the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model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over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100" spc="10">
                <a:latin typeface="Arial"/>
                <a:cs typeface="Arial"/>
              </a:rPr>
              <a:t>time.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Arial"/>
              <a:cs typeface="Arial"/>
            </a:endParaRPr>
          </a:p>
          <a:p>
            <a:pPr marL="12700" marR="49530">
              <a:lnSpc>
                <a:spcPct val="112300"/>
              </a:lnSpc>
              <a:spcBef>
                <a:spcPts val="5"/>
              </a:spcBef>
            </a:pPr>
            <a:r>
              <a:rPr dirty="0" sz="1100" spc="5">
                <a:latin typeface="Arial"/>
                <a:cs typeface="Arial"/>
              </a:rPr>
              <a:t>It's important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5">
                <a:latin typeface="Arial"/>
                <a:cs typeface="Arial"/>
              </a:rPr>
              <a:t>tailor </a:t>
            </a:r>
            <a:r>
              <a:rPr dirty="0" sz="1100">
                <a:latin typeface="Arial"/>
                <a:cs typeface="Arial"/>
              </a:rPr>
              <a:t>your </a:t>
            </a:r>
            <a:r>
              <a:rPr dirty="0" sz="1100" spc="5">
                <a:latin typeface="Arial"/>
                <a:cs typeface="Arial"/>
              </a:rPr>
              <a:t>project </a:t>
            </a:r>
            <a:r>
              <a:rPr dirty="0" sz="1100" spc="10">
                <a:latin typeface="Arial"/>
                <a:cs typeface="Arial"/>
              </a:rPr>
              <a:t>to the specific </a:t>
            </a:r>
            <a:r>
              <a:rPr dirty="0" sz="1100" spc="5">
                <a:latin typeface="Arial"/>
                <a:cs typeface="Arial"/>
              </a:rPr>
              <a:t>requirements of </a:t>
            </a:r>
            <a:r>
              <a:rPr dirty="0" sz="1100">
                <a:latin typeface="Arial"/>
                <a:cs typeface="Arial"/>
              </a:rPr>
              <a:t>your </a:t>
            </a:r>
            <a:r>
              <a:rPr dirty="0" sz="1100" spc="10">
                <a:latin typeface="Arial"/>
                <a:cs typeface="Arial"/>
              </a:rPr>
              <a:t>use case and the  </a:t>
            </a:r>
            <a:r>
              <a:rPr dirty="0" sz="1100" spc="5">
                <a:latin typeface="Arial"/>
                <a:cs typeface="Arial"/>
              </a:rPr>
              <a:t>available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data.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If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you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have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more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specific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questions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or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need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guidance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on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a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particular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step,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feel  </a:t>
            </a:r>
            <a:r>
              <a:rPr dirty="0" sz="1100" spc="10">
                <a:latin typeface="Arial"/>
                <a:cs typeface="Arial"/>
              </a:rPr>
              <a:t>free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to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ask,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and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I </a:t>
            </a:r>
            <a:r>
              <a:rPr dirty="0" sz="1100" spc="15">
                <a:latin typeface="Arial"/>
                <a:cs typeface="Arial"/>
              </a:rPr>
              <a:t>can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provide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more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detailed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information.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10" b="1">
                <a:latin typeface="Arial"/>
                <a:cs typeface="Arial"/>
              </a:rPr>
              <a:t>Program</a:t>
            </a:r>
            <a:r>
              <a:rPr dirty="0" sz="1100" spc="-90" b="1">
                <a:latin typeface="Arial"/>
                <a:cs typeface="Arial"/>
              </a:rPr>
              <a:t> </a:t>
            </a:r>
            <a:r>
              <a:rPr dirty="0" sz="1100" spc="5" b="1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15">
                <a:latin typeface="Arial"/>
                <a:cs typeface="Arial"/>
              </a:rPr>
              <a:t>#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Input: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Sample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daily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energy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consumption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data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energy_data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=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[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5">
                <a:latin typeface="Arial"/>
                <a:cs typeface="Arial"/>
              </a:rPr>
              <a:t>{'date':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'2023-10-01',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'consumption_kWh':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100},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{'date':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'2023-10-02',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'consumption_kWh':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120},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5">
                <a:latin typeface="Arial"/>
                <a:cs typeface="Arial"/>
              </a:rPr>
              <a:t>{'date':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'2023-10-03',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'consumption_kWh':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90},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#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Add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more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data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points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here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5">
                <a:latin typeface="Arial"/>
                <a:cs typeface="Arial"/>
              </a:rPr>
              <a:t>]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marL="12700" marR="2249805">
              <a:lnSpc>
                <a:spcPct val="112700"/>
              </a:lnSpc>
            </a:pPr>
            <a:r>
              <a:rPr dirty="0" sz="1100" spc="15">
                <a:latin typeface="Arial"/>
                <a:cs typeface="Arial"/>
              </a:rPr>
              <a:t># </a:t>
            </a:r>
            <a:r>
              <a:rPr dirty="0" sz="1100" spc="10">
                <a:latin typeface="Arial"/>
                <a:cs typeface="Arial"/>
              </a:rPr>
              <a:t>Output: </a:t>
            </a:r>
            <a:r>
              <a:rPr dirty="0" sz="1100" spc="5">
                <a:latin typeface="Arial"/>
                <a:cs typeface="Arial"/>
              </a:rPr>
              <a:t>Calculate average daily energy consumption</a:t>
            </a:r>
            <a:r>
              <a:rPr dirty="0" sz="1100" spc="-229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def  calculate_average_consumption(data):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100" spc="5">
                <a:latin typeface="Arial"/>
                <a:cs typeface="Arial"/>
              </a:rPr>
              <a:t>total_consumption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=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0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for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entry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in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data: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100" spc="5">
                <a:latin typeface="Arial"/>
                <a:cs typeface="Arial"/>
              </a:rPr>
              <a:t>total_consumption </a:t>
            </a:r>
            <a:r>
              <a:rPr dirty="0" sz="1100" spc="15">
                <a:latin typeface="Arial"/>
                <a:cs typeface="Arial"/>
              </a:rPr>
              <a:t>+= </a:t>
            </a:r>
            <a:r>
              <a:rPr dirty="0" sz="1100" spc="5">
                <a:latin typeface="Arial"/>
                <a:cs typeface="Arial"/>
              </a:rPr>
              <a:t>entry['consumption_kWh'] num_entries </a:t>
            </a:r>
            <a:r>
              <a:rPr dirty="0" sz="1100" spc="15">
                <a:latin typeface="Arial"/>
                <a:cs typeface="Arial"/>
              </a:rPr>
              <a:t>=</a:t>
            </a:r>
            <a:r>
              <a:rPr dirty="0" sz="1100" spc="-17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len(data)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100" spc="5">
                <a:latin typeface="Arial"/>
                <a:cs typeface="Arial"/>
              </a:rPr>
              <a:t>average_consumption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=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total_consumption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/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num_entries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return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average_consumption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15">
                <a:latin typeface="Arial"/>
                <a:cs typeface="Arial"/>
              </a:rPr>
              <a:t># </a:t>
            </a:r>
            <a:r>
              <a:rPr dirty="0" sz="1100" spc="5">
                <a:latin typeface="Arial"/>
                <a:cs typeface="Arial"/>
              </a:rPr>
              <a:t>Main</a:t>
            </a:r>
            <a:r>
              <a:rPr dirty="0" sz="1100" spc="-9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program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80059" algn="l"/>
              </a:tabLst>
            </a:pPr>
            <a:r>
              <a:rPr dirty="0" sz="1100" spc="5">
                <a:latin typeface="Arial"/>
                <a:cs typeface="Arial"/>
              </a:rPr>
              <a:t>if</a:t>
            </a:r>
            <a:r>
              <a:rPr dirty="0" sz="1100" spc="5">
                <a:latin typeface="Times New Roman"/>
                <a:cs typeface="Times New Roman"/>
              </a:rPr>
              <a:t>	</a:t>
            </a:r>
            <a:r>
              <a:rPr dirty="0" sz="1100" spc="15">
                <a:latin typeface="Arial"/>
                <a:cs typeface="Arial"/>
              </a:rPr>
              <a:t>name == </a:t>
            </a:r>
            <a:r>
              <a:rPr dirty="0" sz="1100" spc="10">
                <a:latin typeface="Arial"/>
                <a:cs typeface="Arial"/>
              </a:rPr>
              <a:t>" </a:t>
            </a:r>
            <a:r>
              <a:rPr dirty="0" sz="1100" spc="15">
                <a:latin typeface="Arial"/>
                <a:cs typeface="Arial"/>
              </a:rPr>
              <a:t>main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":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100" spc="5">
                <a:latin typeface="Arial"/>
                <a:cs typeface="Arial"/>
              </a:rPr>
              <a:t>average_daily_consumption </a:t>
            </a:r>
            <a:r>
              <a:rPr dirty="0" sz="1100" spc="15">
                <a:latin typeface="Arial"/>
                <a:cs typeface="Arial"/>
              </a:rPr>
              <a:t>= </a:t>
            </a:r>
            <a:r>
              <a:rPr dirty="0" sz="1100" spc="5">
                <a:latin typeface="Arial"/>
                <a:cs typeface="Arial"/>
              </a:rPr>
              <a:t>calculate_average_consumption(energy_data)</a:t>
            </a:r>
            <a:r>
              <a:rPr dirty="0" sz="1100" spc="-1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print("Average</a:t>
            </a:r>
            <a:endParaRPr sz="1100">
              <a:latin typeface="Arial"/>
              <a:cs typeface="Arial"/>
            </a:endParaRPr>
          </a:p>
          <a:p>
            <a:pPr marL="12700" marR="3209925">
              <a:lnSpc>
                <a:spcPts val="1560"/>
              </a:lnSpc>
              <a:spcBef>
                <a:spcPts val="20"/>
              </a:spcBef>
            </a:pPr>
            <a:r>
              <a:rPr dirty="0" sz="1100" spc="5">
                <a:latin typeface="Arial"/>
                <a:cs typeface="Arial"/>
              </a:rPr>
              <a:t>Daily </a:t>
            </a:r>
            <a:r>
              <a:rPr dirty="0" sz="1100" spc="10">
                <a:latin typeface="Arial"/>
                <a:cs typeface="Arial"/>
              </a:rPr>
              <a:t>Energy </a:t>
            </a:r>
            <a:r>
              <a:rPr dirty="0" sz="1100" spc="5">
                <a:latin typeface="Arial"/>
                <a:cs typeface="Arial"/>
              </a:rPr>
              <a:t>Consumption: {:.2f}  </a:t>
            </a:r>
            <a:r>
              <a:rPr dirty="0" sz="1100" spc="-5">
                <a:latin typeface="Arial"/>
                <a:cs typeface="Arial"/>
              </a:rPr>
              <a:t>k</a:t>
            </a:r>
            <a:r>
              <a:rPr dirty="0" sz="1100" spc="60">
                <a:latin typeface="Arial"/>
                <a:cs typeface="Arial"/>
              </a:rPr>
              <a:t>W</a:t>
            </a:r>
            <a:r>
              <a:rPr dirty="0" sz="1100">
                <a:latin typeface="Arial"/>
                <a:cs typeface="Arial"/>
              </a:rPr>
              <a:t>h</a:t>
            </a:r>
            <a:r>
              <a:rPr dirty="0" sz="1100">
                <a:latin typeface="Arial"/>
                <a:cs typeface="Arial"/>
              </a:rPr>
              <a:t>"</a:t>
            </a:r>
            <a:r>
              <a:rPr dirty="0" sz="1100" spc="-10">
                <a:latin typeface="Arial"/>
                <a:cs typeface="Arial"/>
              </a:rPr>
              <a:t>.</a:t>
            </a:r>
            <a:r>
              <a:rPr dirty="0" sz="1100" spc="5">
                <a:latin typeface="Arial"/>
                <a:cs typeface="Arial"/>
              </a:rPr>
              <a:t>f</a:t>
            </a:r>
            <a:r>
              <a:rPr dirty="0" sz="1100" spc="10">
                <a:latin typeface="Arial"/>
                <a:cs typeface="Arial"/>
              </a:rPr>
              <a:t>orm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5">
                <a:latin typeface="Arial"/>
                <a:cs typeface="Arial"/>
              </a:rPr>
              <a:t>t</a:t>
            </a:r>
            <a:r>
              <a:rPr dirty="0" sz="1100" spc="-5">
                <a:latin typeface="Arial"/>
                <a:cs typeface="Arial"/>
              </a:rPr>
              <a:t>(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10">
                <a:latin typeface="Arial"/>
                <a:cs typeface="Arial"/>
              </a:rPr>
              <a:t>ve</a:t>
            </a:r>
            <a:r>
              <a:rPr dirty="0" sz="1100" spc="-15">
                <a:latin typeface="Arial"/>
                <a:cs typeface="Arial"/>
              </a:rPr>
              <a:t>r</a:t>
            </a:r>
            <a:r>
              <a:rPr dirty="0" sz="1100" spc="10">
                <a:latin typeface="Arial"/>
                <a:cs typeface="Arial"/>
              </a:rPr>
              <a:t>a</a:t>
            </a:r>
            <a:r>
              <a:rPr dirty="0" sz="1100" spc="5">
                <a:latin typeface="Arial"/>
                <a:cs typeface="Arial"/>
              </a:rPr>
              <a:t>g</a:t>
            </a:r>
            <a:r>
              <a:rPr dirty="0" sz="1100">
                <a:latin typeface="Arial"/>
                <a:cs typeface="Arial"/>
              </a:rPr>
              <a:t>e</a:t>
            </a:r>
            <a:r>
              <a:rPr dirty="0" sz="1100" spc="10">
                <a:latin typeface="Arial"/>
                <a:cs typeface="Arial"/>
              </a:rPr>
              <a:t>_</a:t>
            </a:r>
            <a:r>
              <a:rPr dirty="0" sz="1100" spc="5">
                <a:latin typeface="Arial"/>
                <a:cs typeface="Arial"/>
              </a:rPr>
              <a:t>d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>
                <a:latin typeface="Arial"/>
                <a:cs typeface="Arial"/>
              </a:rPr>
              <a:t>i</a:t>
            </a:r>
            <a:r>
              <a:rPr dirty="0" sz="1100" spc="-5">
                <a:latin typeface="Arial"/>
                <a:cs typeface="Arial"/>
              </a:rPr>
              <a:t>l</a:t>
            </a:r>
            <a:r>
              <a:rPr dirty="0" sz="1100" spc="-15">
                <a:latin typeface="Arial"/>
                <a:cs typeface="Arial"/>
              </a:rPr>
              <a:t>y</a:t>
            </a:r>
            <a:r>
              <a:rPr dirty="0" sz="1100" spc="5">
                <a:latin typeface="Arial"/>
                <a:cs typeface="Arial"/>
              </a:rPr>
              <a:t>_c</a:t>
            </a:r>
            <a:r>
              <a:rPr dirty="0" sz="1100" spc="5">
                <a:latin typeface="Arial"/>
                <a:cs typeface="Arial"/>
              </a:rPr>
              <a:t>o</a:t>
            </a:r>
            <a:r>
              <a:rPr dirty="0" sz="1100" spc="5">
                <a:latin typeface="Arial"/>
                <a:cs typeface="Arial"/>
              </a:rPr>
              <a:t>ns</a:t>
            </a:r>
            <a:r>
              <a:rPr dirty="0" sz="1100" spc="-5">
                <a:latin typeface="Arial"/>
                <a:cs typeface="Arial"/>
              </a:rPr>
              <a:t>u</a:t>
            </a:r>
            <a:r>
              <a:rPr dirty="0" sz="1100" spc="10">
                <a:latin typeface="Arial"/>
                <a:cs typeface="Arial"/>
              </a:rPr>
              <a:t>mp</a:t>
            </a:r>
            <a:r>
              <a:rPr dirty="0" sz="1100" spc="-15">
                <a:latin typeface="Arial"/>
                <a:cs typeface="Arial"/>
              </a:rPr>
              <a:t>t</a:t>
            </a:r>
            <a:r>
              <a:rPr dirty="0" sz="1100">
                <a:latin typeface="Arial"/>
                <a:cs typeface="Arial"/>
              </a:rPr>
              <a:t>i</a:t>
            </a:r>
            <a:r>
              <a:rPr dirty="0" sz="1100">
                <a:latin typeface="Arial"/>
                <a:cs typeface="Arial"/>
              </a:rPr>
              <a:t>o</a:t>
            </a:r>
            <a:r>
              <a:rPr dirty="0" sz="1100" spc="10">
                <a:latin typeface="Arial"/>
                <a:cs typeface="Arial"/>
              </a:rPr>
              <a:t>n</a:t>
            </a:r>
            <a:r>
              <a:rPr dirty="0" sz="1100" spc="-5">
                <a:latin typeface="Arial"/>
                <a:cs typeface="Arial"/>
              </a:rPr>
              <a:t>)</a:t>
            </a:r>
            <a:r>
              <a:rPr dirty="0" sz="1100" spc="5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57500" y="3101327"/>
            <a:ext cx="3640454" cy="4100195"/>
            <a:chOff x="8857500" y="3101327"/>
            <a:chExt cx="3640454" cy="4100195"/>
          </a:xfrm>
        </p:grpSpPr>
        <p:sp>
          <p:nvSpPr>
            <p:cNvPr id="3" name="object 3"/>
            <p:cNvSpPr/>
            <p:nvPr/>
          </p:nvSpPr>
          <p:spPr>
            <a:xfrm>
              <a:off x="8857500" y="3101327"/>
              <a:ext cx="3640454" cy="4100195"/>
            </a:xfrm>
            <a:custGeom>
              <a:avLst/>
              <a:gdLst/>
              <a:ahLst/>
              <a:cxnLst/>
              <a:rect l="l" t="t" r="r" b="b"/>
              <a:pathLst>
                <a:path w="3640454" h="4100195">
                  <a:moveTo>
                    <a:pt x="3640455" y="0"/>
                  </a:moveTo>
                  <a:lnTo>
                    <a:pt x="0" y="0"/>
                  </a:lnTo>
                  <a:lnTo>
                    <a:pt x="0" y="4099584"/>
                  </a:lnTo>
                  <a:lnTo>
                    <a:pt x="3640455" y="4099584"/>
                  </a:lnTo>
                  <a:lnTo>
                    <a:pt x="3640455" y="0"/>
                  </a:lnTo>
                  <a:close/>
                </a:path>
              </a:pathLst>
            </a:custGeom>
            <a:solidFill>
              <a:srgbClr val="24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78726" y="3557028"/>
              <a:ext cx="2586215" cy="31729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780917" y="3934696"/>
            <a:ext cx="2482850" cy="22186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35"/>
              </a:spcBef>
            </a:pPr>
            <a:r>
              <a:rPr dirty="0" sz="1800" spc="45" b="1">
                <a:solidFill>
                  <a:srgbClr val="281313"/>
                </a:solidFill>
                <a:latin typeface="Trebuchet MS"/>
                <a:cs typeface="Trebuchet MS"/>
              </a:rPr>
              <a:t>I</a:t>
            </a:r>
            <a:r>
              <a:rPr dirty="0" sz="1800" spc="45" b="1">
                <a:solidFill>
                  <a:srgbClr val="241212"/>
                </a:solidFill>
                <a:latin typeface="Trebuchet MS"/>
                <a:cs typeface="Trebuchet MS"/>
              </a:rPr>
              <a:t>n</a:t>
            </a:r>
            <a:r>
              <a:rPr dirty="0" sz="1800" spc="45" b="1">
                <a:solidFill>
                  <a:srgbClr val="281313"/>
                </a:solidFill>
                <a:latin typeface="Trebuchet MS"/>
                <a:cs typeface="Trebuchet MS"/>
              </a:rPr>
              <a:t>tr</a:t>
            </a:r>
            <a:r>
              <a:rPr dirty="0" sz="1800" spc="45" b="1">
                <a:solidFill>
                  <a:srgbClr val="241212"/>
                </a:solidFill>
                <a:latin typeface="Trebuchet MS"/>
                <a:cs typeface="Trebuchet MS"/>
              </a:rPr>
              <a:t>oductio</a:t>
            </a:r>
            <a:r>
              <a:rPr dirty="0" sz="1800" spc="45" b="1">
                <a:solidFill>
                  <a:srgbClr val="281313"/>
                </a:solidFill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19600"/>
              </a:lnSpc>
              <a:spcBef>
                <a:spcPts val="1215"/>
              </a:spcBef>
            </a:pPr>
            <a:r>
              <a:rPr dirty="0" sz="950" spc="30">
                <a:solidFill>
                  <a:srgbClr val="281313"/>
                </a:solidFill>
                <a:latin typeface="Verdana"/>
                <a:cs typeface="Verdana"/>
              </a:rPr>
              <a:t>W</a:t>
            </a:r>
            <a:r>
              <a:rPr dirty="0" sz="950" spc="30">
                <a:solidFill>
                  <a:srgbClr val="241212"/>
                </a:solidFill>
                <a:latin typeface="Verdana"/>
                <a:cs typeface="Verdana"/>
              </a:rPr>
              <a:t>elcome </a:t>
            </a:r>
            <a:r>
              <a:rPr dirty="0" sz="950" spc="10">
                <a:solidFill>
                  <a:srgbClr val="281313"/>
                </a:solidFill>
                <a:latin typeface="Verdana"/>
                <a:cs typeface="Verdana"/>
              </a:rPr>
              <a:t>to </a:t>
            </a:r>
            <a:r>
              <a:rPr dirty="0" sz="950" spc="20">
                <a:solidFill>
                  <a:srgbClr val="281313"/>
                </a:solidFill>
                <a:latin typeface="Verdana"/>
                <a:cs typeface="Verdana"/>
              </a:rPr>
              <a:t>t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he 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pr</a:t>
            </a:r>
            <a:r>
              <a:rPr dirty="0" sz="950" spc="15">
                <a:solidFill>
                  <a:srgbClr val="281313"/>
                </a:solidFill>
                <a:latin typeface="Verdana"/>
                <a:cs typeface="Verdana"/>
              </a:rPr>
              <a:t>esenta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t</a:t>
            </a:r>
            <a:r>
              <a:rPr dirty="0" sz="950" spc="15">
                <a:solidFill>
                  <a:srgbClr val="281313"/>
                </a:solidFill>
                <a:latin typeface="Verdana"/>
                <a:cs typeface="Verdana"/>
              </a:rPr>
              <a:t>i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on </a:t>
            </a:r>
            <a:r>
              <a:rPr dirty="0" sz="950" spc="25">
                <a:solidFill>
                  <a:srgbClr val="241212"/>
                </a:solidFill>
                <a:latin typeface="Verdana"/>
                <a:cs typeface="Verdana"/>
              </a:rPr>
              <a:t>o</a:t>
            </a:r>
            <a:r>
              <a:rPr dirty="0" sz="950" spc="25">
                <a:solidFill>
                  <a:srgbClr val="281313"/>
                </a:solidFill>
                <a:latin typeface="Verdana"/>
                <a:cs typeface="Verdana"/>
              </a:rPr>
              <a:t>n  </a:t>
            </a:r>
            <a:r>
              <a:rPr dirty="0" sz="1000" spc="5" i="1">
                <a:solidFill>
                  <a:srgbClr val="281313"/>
                </a:solidFill>
                <a:latin typeface="Verdana"/>
                <a:cs typeface="Verdana"/>
              </a:rPr>
              <a:t>Enh</a:t>
            </a:r>
            <a:r>
              <a:rPr dirty="0" sz="1000" spc="5" i="1">
                <a:solidFill>
                  <a:srgbClr val="241212"/>
                </a:solidFill>
                <a:latin typeface="Verdana"/>
                <a:cs typeface="Verdana"/>
              </a:rPr>
              <a:t>an</a:t>
            </a:r>
            <a:r>
              <a:rPr dirty="0" sz="1000" spc="5" i="1">
                <a:solidFill>
                  <a:srgbClr val="281313"/>
                </a:solidFill>
                <a:latin typeface="Verdana"/>
                <a:cs typeface="Verdana"/>
              </a:rPr>
              <a:t>c</a:t>
            </a:r>
            <a:r>
              <a:rPr dirty="0" sz="1000" spc="5" i="1">
                <a:solidFill>
                  <a:srgbClr val="241212"/>
                </a:solidFill>
                <a:latin typeface="Verdana"/>
                <a:cs typeface="Verdana"/>
              </a:rPr>
              <a:t>i</a:t>
            </a:r>
            <a:r>
              <a:rPr dirty="0" sz="1000" spc="5" i="1">
                <a:solidFill>
                  <a:srgbClr val="281313"/>
                </a:solidFill>
                <a:latin typeface="Verdana"/>
                <a:cs typeface="Verdana"/>
              </a:rPr>
              <a:t>n</a:t>
            </a:r>
            <a:r>
              <a:rPr dirty="0" sz="1000" spc="5" i="1">
                <a:solidFill>
                  <a:srgbClr val="241212"/>
                </a:solidFill>
                <a:latin typeface="Verdana"/>
                <a:cs typeface="Verdana"/>
              </a:rPr>
              <a:t>g </a:t>
            </a:r>
            <a:r>
              <a:rPr dirty="0" sz="1000" i="1">
                <a:solidFill>
                  <a:srgbClr val="241212"/>
                </a:solidFill>
                <a:latin typeface="Verdana"/>
                <a:cs typeface="Verdana"/>
              </a:rPr>
              <a:t>E</a:t>
            </a:r>
            <a:r>
              <a:rPr dirty="0" sz="1000" i="1">
                <a:solidFill>
                  <a:srgbClr val="281313"/>
                </a:solidFill>
                <a:latin typeface="Verdana"/>
                <a:cs typeface="Verdana"/>
              </a:rPr>
              <a:t>ner</a:t>
            </a:r>
            <a:r>
              <a:rPr dirty="0" sz="1000" i="1">
                <a:solidFill>
                  <a:srgbClr val="241212"/>
                </a:solidFill>
                <a:latin typeface="Verdana"/>
                <a:cs typeface="Verdana"/>
              </a:rPr>
              <a:t>g</a:t>
            </a:r>
            <a:r>
              <a:rPr dirty="0" sz="1000" i="1">
                <a:solidFill>
                  <a:srgbClr val="281313"/>
                </a:solidFill>
                <a:latin typeface="Verdana"/>
                <a:cs typeface="Verdana"/>
              </a:rPr>
              <a:t>y Efﬁc</a:t>
            </a:r>
            <a:r>
              <a:rPr dirty="0" sz="1000" i="1">
                <a:solidFill>
                  <a:srgbClr val="241212"/>
                </a:solidFill>
                <a:latin typeface="Verdana"/>
                <a:cs typeface="Verdana"/>
              </a:rPr>
              <a:t>i</a:t>
            </a:r>
            <a:r>
              <a:rPr dirty="0" sz="1000" i="1">
                <a:solidFill>
                  <a:srgbClr val="281313"/>
                </a:solidFill>
                <a:latin typeface="Verdana"/>
                <a:cs typeface="Verdana"/>
              </a:rPr>
              <a:t>e</a:t>
            </a:r>
            <a:r>
              <a:rPr dirty="0" sz="1000" i="1">
                <a:solidFill>
                  <a:srgbClr val="241212"/>
                </a:solidFill>
                <a:latin typeface="Verdana"/>
                <a:cs typeface="Verdana"/>
              </a:rPr>
              <a:t>n</a:t>
            </a:r>
            <a:r>
              <a:rPr dirty="0" sz="1000" i="1">
                <a:solidFill>
                  <a:srgbClr val="281313"/>
                </a:solidFill>
                <a:latin typeface="Verdana"/>
                <a:cs typeface="Verdana"/>
              </a:rPr>
              <a:t>c</a:t>
            </a:r>
            <a:r>
              <a:rPr dirty="0" sz="1000" i="1">
                <a:solidFill>
                  <a:srgbClr val="241212"/>
                </a:solidFill>
                <a:latin typeface="Verdana"/>
                <a:cs typeface="Verdana"/>
              </a:rPr>
              <a:t>y</a:t>
            </a:r>
            <a:r>
              <a:rPr dirty="0" sz="1000" i="1">
                <a:solidFill>
                  <a:srgbClr val="281313"/>
                </a:solidFill>
                <a:latin typeface="Verdana"/>
                <a:cs typeface="Verdana"/>
              </a:rPr>
              <a:t>:A  </a:t>
            </a:r>
            <a:r>
              <a:rPr dirty="0" sz="1000" spc="-10" i="1">
                <a:solidFill>
                  <a:srgbClr val="241212"/>
                </a:solidFill>
                <a:latin typeface="Verdana"/>
                <a:cs typeface="Verdana"/>
              </a:rPr>
              <a:t>C</a:t>
            </a:r>
            <a:r>
              <a:rPr dirty="0" sz="1000" spc="-10" i="1">
                <a:solidFill>
                  <a:srgbClr val="281313"/>
                </a:solidFill>
                <a:latin typeface="Verdana"/>
                <a:cs typeface="Verdana"/>
              </a:rPr>
              <a:t>o</a:t>
            </a:r>
            <a:r>
              <a:rPr dirty="0" sz="1000" spc="-10" i="1">
                <a:solidFill>
                  <a:srgbClr val="241212"/>
                </a:solidFill>
                <a:latin typeface="Verdana"/>
                <a:cs typeface="Verdana"/>
              </a:rPr>
              <a:t>m</a:t>
            </a:r>
            <a:r>
              <a:rPr dirty="0" sz="1000" spc="-10" i="1">
                <a:solidFill>
                  <a:srgbClr val="281313"/>
                </a:solidFill>
                <a:latin typeface="Verdana"/>
                <a:cs typeface="Verdana"/>
              </a:rPr>
              <a:t>prehe</a:t>
            </a:r>
            <a:r>
              <a:rPr dirty="0" sz="1000" spc="-10" i="1">
                <a:solidFill>
                  <a:srgbClr val="241212"/>
                </a:solidFill>
                <a:latin typeface="Verdana"/>
                <a:cs typeface="Verdana"/>
              </a:rPr>
              <a:t>n</a:t>
            </a:r>
            <a:r>
              <a:rPr dirty="0" sz="1000" spc="-10" i="1">
                <a:solidFill>
                  <a:srgbClr val="281313"/>
                </a:solidFill>
                <a:latin typeface="Verdana"/>
                <a:cs typeface="Verdana"/>
              </a:rPr>
              <a:t>si</a:t>
            </a:r>
            <a:r>
              <a:rPr dirty="0" sz="1000" spc="-10" i="1">
                <a:solidFill>
                  <a:srgbClr val="241212"/>
                </a:solidFill>
                <a:latin typeface="Verdana"/>
                <a:cs typeface="Verdana"/>
              </a:rPr>
              <a:t>ve</a:t>
            </a:r>
            <a:r>
              <a:rPr dirty="0" sz="1000" spc="-125" i="1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1000" i="1">
                <a:solidFill>
                  <a:srgbClr val="241212"/>
                </a:solidFill>
                <a:latin typeface="Verdana"/>
                <a:cs typeface="Verdana"/>
              </a:rPr>
              <a:t>App</a:t>
            </a:r>
            <a:r>
              <a:rPr dirty="0" sz="1000" i="1">
                <a:solidFill>
                  <a:srgbClr val="281313"/>
                </a:solidFill>
                <a:latin typeface="Verdana"/>
                <a:cs typeface="Verdana"/>
              </a:rPr>
              <a:t>roach</a:t>
            </a:r>
            <a:r>
              <a:rPr dirty="0" sz="1000" spc="-75" i="1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dirty="0" sz="1000" spc="-15" i="1">
                <a:solidFill>
                  <a:srgbClr val="281313"/>
                </a:solidFill>
                <a:latin typeface="Verdana"/>
                <a:cs typeface="Verdana"/>
              </a:rPr>
              <a:t>t</a:t>
            </a:r>
            <a:r>
              <a:rPr dirty="0" sz="1000" spc="-15" i="1">
                <a:solidFill>
                  <a:srgbClr val="241212"/>
                </a:solidFill>
                <a:latin typeface="Verdana"/>
                <a:cs typeface="Verdana"/>
              </a:rPr>
              <a:t>o</a:t>
            </a:r>
            <a:r>
              <a:rPr dirty="0" sz="1000" spc="-100" i="1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1000" spc="-5" i="1">
                <a:solidFill>
                  <a:srgbClr val="241212"/>
                </a:solidFill>
                <a:latin typeface="Verdana"/>
                <a:cs typeface="Verdana"/>
              </a:rPr>
              <a:t>Measuri</a:t>
            </a:r>
            <a:r>
              <a:rPr dirty="0" sz="1000" spc="-5" i="1">
                <a:solidFill>
                  <a:srgbClr val="281313"/>
                </a:solidFill>
                <a:latin typeface="Verdana"/>
                <a:cs typeface="Verdana"/>
              </a:rPr>
              <a:t>ng  </a:t>
            </a:r>
            <a:r>
              <a:rPr dirty="0" sz="1000" spc="-10" i="1">
                <a:solidFill>
                  <a:srgbClr val="241212"/>
                </a:solidFill>
                <a:latin typeface="Verdana"/>
                <a:cs typeface="Verdana"/>
              </a:rPr>
              <a:t>Ener</a:t>
            </a:r>
            <a:r>
              <a:rPr dirty="0" sz="1000" spc="-10" i="1">
                <a:solidFill>
                  <a:srgbClr val="281313"/>
                </a:solidFill>
                <a:latin typeface="Verdana"/>
                <a:cs typeface="Verdana"/>
              </a:rPr>
              <a:t>gy Cons</a:t>
            </a:r>
            <a:r>
              <a:rPr dirty="0" sz="1000" spc="-10" i="1">
                <a:solidFill>
                  <a:srgbClr val="241212"/>
                </a:solidFill>
                <a:latin typeface="Verdana"/>
                <a:cs typeface="Verdana"/>
              </a:rPr>
              <a:t>umption</a:t>
            </a:r>
            <a:r>
              <a:rPr dirty="0" sz="950" spc="-10">
                <a:solidFill>
                  <a:srgbClr val="241212"/>
                </a:solidFill>
                <a:latin typeface="Verdana"/>
                <a:cs typeface="Verdana"/>
              </a:rPr>
              <a:t>. </a:t>
            </a:r>
            <a:r>
              <a:rPr dirty="0" sz="950">
                <a:solidFill>
                  <a:srgbClr val="241212"/>
                </a:solidFill>
                <a:latin typeface="Verdana"/>
                <a:cs typeface="Verdana"/>
              </a:rPr>
              <a:t>T</a:t>
            </a:r>
            <a:r>
              <a:rPr dirty="0" sz="950">
                <a:solidFill>
                  <a:srgbClr val="281313"/>
                </a:solidFill>
                <a:latin typeface="Verdana"/>
                <a:cs typeface="Verdana"/>
              </a:rPr>
              <a:t>his</a:t>
            </a:r>
            <a:r>
              <a:rPr dirty="0" sz="950" spc="-225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pr</a:t>
            </a:r>
            <a:r>
              <a:rPr dirty="0" sz="950" spc="15">
                <a:solidFill>
                  <a:srgbClr val="281313"/>
                </a:solidFill>
                <a:latin typeface="Verdana"/>
                <a:cs typeface="Verdana"/>
              </a:rPr>
              <a:t>ese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n</a:t>
            </a:r>
            <a:r>
              <a:rPr dirty="0" sz="950" spc="15">
                <a:solidFill>
                  <a:srgbClr val="281313"/>
                </a:solidFill>
                <a:latin typeface="Verdana"/>
                <a:cs typeface="Verdana"/>
              </a:rPr>
              <a:t>t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ation  </a:t>
            </a:r>
            <a:r>
              <a:rPr dirty="0" sz="950" spc="5">
                <a:solidFill>
                  <a:srgbClr val="281313"/>
                </a:solidFill>
                <a:latin typeface="Verdana"/>
                <a:cs typeface="Verdana"/>
              </a:rPr>
              <a:t>w</a:t>
            </a:r>
            <a:r>
              <a:rPr dirty="0" sz="950" spc="5">
                <a:solidFill>
                  <a:srgbClr val="241212"/>
                </a:solidFill>
                <a:latin typeface="Verdana"/>
                <a:cs typeface="Verdana"/>
              </a:rPr>
              <a:t>i</a:t>
            </a:r>
            <a:r>
              <a:rPr dirty="0" sz="950" spc="5">
                <a:solidFill>
                  <a:srgbClr val="281313"/>
                </a:solidFill>
                <a:latin typeface="Verdana"/>
                <a:cs typeface="Verdana"/>
              </a:rPr>
              <a:t>l</a:t>
            </a:r>
            <a:r>
              <a:rPr dirty="0" sz="950" spc="5">
                <a:solidFill>
                  <a:srgbClr val="241212"/>
                </a:solidFill>
                <a:latin typeface="Verdana"/>
                <a:cs typeface="Verdana"/>
              </a:rPr>
              <a:t>l </a:t>
            </a:r>
            <a:r>
              <a:rPr dirty="0" sz="950">
                <a:solidFill>
                  <a:srgbClr val="241212"/>
                </a:solidFill>
                <a:latin typeface="Verdana"/>
                <a:cs typeface="Verdana"/>
              </a:rPr>
              <a:t>e</a:t>
            </a:r>
            <a:r>
              <a:rPr dirty="0" sz="950">
                <a:solidFill>
                  <a:srgbClr val="281313"/>
                </a:solidFill>
                <a:latin typeface="Verdana"/>
                <a:cs typeface="Verdana"/>
              </a:rPr>
              <a:t>x</a:t>
            </a:r>
            <a:r>
              <a:rPr dirty="0" sz="950">
                <a:solidFill>
                  <a:srgbClr val="241212"/>
                </a:solidFill>
                <a:latin typeface="Verdana"/>
                <a:cs typeface="Verdana"/>
              </a:rPr>
              <a:t>p</a:t>
            </a:r>
            <a:r>
              <a:rPr dirty="0" sz="950">
                <a:solidFill>
                  <a:srgbClr val="281313"/>
                </a:solidFill>
                <a:latin typeface="Verdana"/>
                <a:cs typeface="Verdana"/>
              </a:rPr>
              <a:t>lo</a:t>
            </a:r>
            <a:r>
              <a:rPr dirty="0" sz="950">
                <a:solidFill>
                  <a:srgbClr val="241212"/>
                </a:solidFill>
                <a:latin typeface="Verdana"/>
                <a:cs typeface="Verdana"/>
              </a:rPr>
              <a:t>re 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t</a:t>
            </a:r>
            <a:r>
              <a:rPr dirty="0" sz="950" spc="20">
                <a:solidFill>
                  <a:srgbClr val="281313"/>
                </a:solidFill>
                <a:latin typeface="Verdana"/>
                <a:cs typeface="Verdana"/>
              </a:rPr>
              <a:t>he </a:t>
            </a:r>
            <a:r>
              <a:rPr dirty="0" sz="950" spc="25">
                <a:solidFill>
                  <a:srgbClr val="281313"/>
                </a:solidFill>
                <a:latin typeface="Verdana"/>
                <a:cs typeface="Verdana"/>
              </a:rPr>
              <a:t>im</a:t>
            </a:r>
            <a:r>
              <a:rPr dirty="0" sz="950" spc="25">
                <a:solidFill>
                  <a:srgbClr val="241212"/>
                </a:solidFill>
                <a:latin typeface="Verdana"/>
                <a:cs typeface="Verdana"/>
              </a:rPr>
              <a:t>por</a:t>
            </a:r>
            <a:r>
              <a:rPr dirty="0" sz="950" spc="25">
                <a:solidFill>
                  <a:srgbClr val="281313"/>
                </a:solidFill>
                <a:latin typeface="Verdana"/>
                <a:cs typeface="Verdana"/>
              </a:rPr>
              <a:t>t</a:t>
            </a:r>
            <a:r>
              <a:rPr dirty="0" sz="950" spc="25">
                <a:solidFill>
                  <a:srgbClr val="241212"/>
                </a:solidFill>
                <a:latin typeface="Verdana"/>
                <a:cs typeface="Verdana"/>
              </a:rPr>
              <a:t>a</a:t>
            </a:r>
            <a:r>
              <a:rPr dirty="0" sz="950" spc="25">
                <a:solidFill>
                  <a:srgbClr val="281313"/>
                </a:solidFill>
                <a:latin typeface="Verdana"/>
                <a:cs typeface="Verdana"/>
              </a:rPr>
              <a:t>n</a:t>
            </a:r>
            <a:r>
              <a:rPr dirty="0" sz="950" spc="25">
                <a:solidFill>
                  <a:srgbClr val="241212"/>
                </a:solidFill>
                <a:latin typeface="Verdana"/>
                <a:cs typeface="Verdana"/>
              </a:rPr>
              <a:t>ce </a:t>
            </a:r>
            <a:r>
              <a:rPr dirty="0" sz="950" spc="10">
                <a:solidFill>
                  <a:srgbClr val="241212"/>
                </a:solidFill>
                <a:latin typeface="Verdana"/>
                <a:cs typeface="Verdana"/>
              </a:rPr>
              <a:t>of  </a:t>
            </a:r>
            <a:r>
              <a:rPr dirty="0" sz="950" spc="25">
                <a:solidFill>
                  <a:srgbClr val="281313"/>
                </a:solidFill>
                <a:latin typeface="Verdana"/>
                <a:cs typeface="Verdana"/>
              </a:rPr>
              <a:t>m</a:t>
            </a:r>
            <a:r>
              <a:rPr dirty="0" sz="950" spc="25">
                <a:solidFill>
                  <a:srgbClr val="241212"/>
                </a:solidFill>
                <a:latin typeface="Verdana"/>
                <a:cs typeface="Verdana"/>
              </a:rPr>
              <a:t>easur</a:t>
            </a:r>
            <a:r>
              <a:rPr dirty="0" sz="950" spc="25">
                <a:solidFill>
                  <a:srgbClr val="281313"/>
                </a:solidFill>
                <a:latin typeface="Verdana"/>
                <a:cs typeface="Verdana"/>
              </a:rPr>
              <a:t>ing 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e</a:t>
            </a:r>
            <a:r>
              <a:rPr dirty="0" sz="950" spc="15">
                <a:solidFill>
                  <a:srgbClr val="281313"/>
                </a:solidFill>
                <a:latin typeface="Verdana"/>
                <a:cs typeface="Verdana"/>
              </a:rPr>
              <a:t>n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e</a:t>
            </a:r>
            <a:r>
              <a:rPr dirty="0" sz="950" spc="15">
                <a:solidFill>
                  <a:srgbClr val="281313"/>
                </a:solidFill>
                <a:latin typeface="Verdana"/>
                <a:cs typeface="Verdana"/>
              </a:rPr>
              <a:t>rgy </a:t>
            </a:r>
            <a:r>
              <a:rPr dirty="0" sz="950" spc="35">
                <a:solidFill>
                  <a:srgbClr val="281313"/>
                </a:solidFill>
                <a:latin typeface="Verdana"/>
                <a:cs typeface="Verdana"/>
              </a:rPr>
              <a:t>co</a:t>
            </a:r>
            <a:r>
              <a:rPr dirty="0" sz="950" spc="35">
                <a:solidFill>
                  <a:srgbClr val="241212"/>
                </a:solidFill>
                <a:latin typeface="Verdana"/>
                <a:cs typeface="Verdana"/>
              </a:rPr>
              <a:t>nsu</a:t>
            </a:r>
            <a:r>
              <a:rPr dirty="0" sz="950" spc="35">
                <a:solidFill>
                  <a:srgbClr val="281313"/>
                </a:solidFill>
                <a:latin typeface="Verdana"/>
                <a:cs typeface="Verdana"/>
              </a:rPr>
              <a:t>m</a:t>
            </a:r>
            <a:r>
              <a:rPr dirty="0" sz="950" spc="35">
                <a:solidFill>
                  <a:srgbClr val="241212"/>
                </a:solidFill>
                <a:latin typeface="Verdana"/>
                <a:cs typeface="Verdana"/>
              </a:rPr>
              <a:t>ptio</a:t>
            </a:r>
            <a:r>
              <a:rPr dirty="0" sz="950" spc="35">
                <a:solidFill>
                  <a:srgbClr val="281313"/>
                </a:solidFill>
                <a:latin typeface="Verdana"/>
                <a:cs typeface="Verdana"/>
              </a:rPr>
              <a:t>n </a:t>
            </a:r>
            <a:r>
              <a:rPr dirty="0" sz="950" spc="25">
                <a:solidFill>
                  <a:srgbClr val="241212"/>
                </a:solidFill>
                <a:latin typeface="Verdana"/>
                <a:cs typeface="Verdana"/>
              </a:rPr>
              <a:t>and  </a:t>
            </a:r>
            <a:r>
              <a:rPr dirty="0" sz="950" spc="25">
                <a:solidFill>
                  <a:srgbClr val="281313"/>
                </a:solidFill>
                <a:latin typeface="Verdana"/>
                <a:cs typeface="Verdana"/>
              </a:rPr>
              <a:t>h</a:t>
            </a:r>
            <a:r>
              <a:rPr dirty="0" sz="950" spc="25">
                <a:solidFill>
                  <a:srgbClr val="241212"/>
                </a:solidFill>
                <a:latin typeface="Verdana"/>
                <a:cs typeface="Verdana"/>
              </a:rPr>
              <a:t>o</a:t>
            </a:r>
            <a:r>
              <a:rPr dirty="0" sz="950" spc="25">
                <a:solidFill>
                  <a:srgbClr val="281313"/>
                </a:solidFill>
                <a:latin typeface="Verdana"/>
                <a:cs typeface="Verdana"/>
              </a:rPr>
              <a:t>w </a:t>
            </a:r>
            <a:r>
              <a:rPr dirty="0" sz="950" spc="-5">
                <a:solidFill>
                  <a:srgbClr val="281313"/>
                </a:solidFill>
                <a:latin typeface="Verdana"/>
                <a:cs typeface="Verdana"/>
              </a:rPr>
              <a:t>it 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ca</a:t>
            </a:r>
            <a:r>
              <a:rPr dirty="0" sz="950" spc="20">
                <a:solidFill>
                  <a:srgbClr val="281313"/>
                </a:solidFill>
                <a:latin typeface="Verdana"/>
                <a:cs typeface="Verdana"/>
              </a:rPr>
              <a:t>n </a:t>
            </a:r>
            <a:r>
              <a:rPr dirty="0" sz="950" spc="15">
                <a:solidFill>
                  <a:srgbClr val="281313"/>
                </a:solidFill>
                <a:latin typeface="Verdana"/>
                <a:cs typeface="Verdana"/>
              </a:rPr>
              <a:t>h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elp </a:t>
            </a:r>
            <a:r>
              <a:rPr dirty="0" sz="950" spc="-5">
                <a:solidFill>
                  <a:srgbClr val="241212"/>
                </a:solidFill>
                <a:latin typeface="Verdana"/>
                <a:cs typeface="Verdana"/>
              </a:rPr>
              <a:t>in 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im</a:t>
            </a:r>
            <a:r>
              <a:rPr dirty="0" sz="950" spc="15">
                <a:solidFill>
                  <a:srgbClr val="281313"/>
                </a:solidFill>
                <a:latin typeface="Verdana"/>
                <a:cs typeface="Verdana"/>
              </a:rPr>
              <a:t>pro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v</a:t>
            </a:r>
            <a:r>
              <a:rPr dirty="0" sz="950" spc="15">
                <a:solidFill>
                  <a:srgbClr val="281313"/>
                </a:solidFill>
                <a:latin typeface="Verdana"/>
                <a:cs typeface="Verdana"/>
              </a:rPr>
              <a:t>i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n</a:t>
            </a:r>
            <a:r>
              <a:rPr dirty="0" sz="950" spc="15">
                <a:solidFill>
                  <a:srgbClr val="281313"/>
                </a:solidFill>
                <a:latin typeface="Verdana"/>
                <a:cs typeface="Verdana"/>
              </a:rPr>
              <a:t>g </a:t>
            </a:r>
            <a:r>
              <a:rPr dirty="0" sz="950" spc="20">
                <a:solidFill>
                  <a:srgbClr val="281313"/>
                </a:solidFill>
                <a:latin typeface="Verdana"/>
                <a:cs typeface="Verdana"/>
              </a:rPr>
              <a:t>energy  </a:t>
            </a:r>
            <a:r>
              <a:rPr dirty="0" sz="950">
                <a:solidFill>
                  <a:srgbClr val="281313"/>
                </a:solidFill>
                <a:latin typeface="Verdana"/>
                <a:cs typeface="Verdana"/>
              </a:rPr>
              <a:t>e</a:t>
            </a:r>
            <a:r>
              <a:rPr dirty="0" sz="950">
                <a:solidFill>
                  <a:srgbClr val="241212"/>
                </a:solidFill>
                <a:latin typeface="Verdana"/>
                <a:cs typeface="Verdana"/>
              </a:rPr>
              <a:t>fﬁci</a:t>
            </a:r>
            <a:r>
              <a:rPr dirty="0" sz="950">
                <a:solidFill>
                  <a:srgbClr val="281313"/>
                </a:solidFill>
                <a:latin typeface="Verdana"/>
                <a:cs typeface="Verdana"/>
              </a:rPr>
              <a:t>ency</a:t>
            </a:r>
            <a:r>
              <a:rPr dirty="0" sz="950">
                <a:solidFill>
                  <a:srgbClr val="241212"/>
                </a:solidFill>
                <a:latin typeface="Verdana"/>
                <a:cs typeface="Verdana"/>
              </a:rPr>
              <a:t>. </a:t>
            </a:r>
            <a:r>
              <a:rPr dirty="0" sz="950" spc="30">
                <a:solidFill>
                  <a:srgbClr val="241212"/>
                </a:solidFill>
                <a:latin typeface="Verdana"/>
                <a:cs typeface="Verdana"/>
              </a:rPr>
              <a:t>W</a:t>
            </a:r>
            <a:r>
              <a:rPr dirty="0" sz="950" spc="30">
                <a:solidFill>
                  <a:srgbClr val="281313"/>
                </a:solidFill>
                <a:latin typeface="Verdana"/>
                <a:cs typeface="Verdana"/>
              </a:rPr>
              <a:t>e </a:t>
            </a:r>
            <a:r>
              <a:rPr dirty="0" sz="950" spc="5">
                <a:solidFill>
                  <a:srgbClr val="281313"/>
                </a:solidFill>
                <a:latin typeface="Verdana"/>
                <a:cs typeface="Verdana"/>
              </a:rPr>
              <a:t>w</a:t>
            </a:r>
            <a:r>
              <a:rPr dirty="0" sz="950" spc="5">
                <a:solidFill>
                  <a:srgbClr val="241212"/>
                </a:solidFill>
                <a:latin typeface="Verdana"/>
                <a:cs typeface="Verdana"/>
              </a:rPr>
              <a:t>ill </a:t>
            </a:r>
            <a:r>
              <a:rPr dirty="0" sz="950" spc="15">
                <a:solidFill>
                  <a:srgbClr val="281313"/>
                </a:solidFill>
                <a:latin typeface="Verdana"/>
                <a:cs typeface="Verdana"/>
              </a:rPr>
              <a:t>d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i</a:t>
            </a:r>
            <a:r>
              <a:rPr dirty="0" sz="950" spc="15">
                <a:solidFill>
                  <a:srgbClr val="281313"/>
                </a:solidFill>
                <a:latin typeface="Verdana"/>
                <a:cs typeface="Verdana"/>
              </a:rPr>
              <a:t>scu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ss</a:t>
            </a:r>
            <a:r>
              <a:rPr dirty="0" sz="950" spc="140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241212"/>
                </a:solidFill>
                <a:latin typeface="Verdana"/>
                <a:cs typeface="Verdana"/>
              </a:rPr>
              <a:t>v</a:t>
            </a:r>
            <a:r>
              <a:rPr dirty="0" sz="950">
                <a:solidFill>
                  <a:srgbClr val="281313"/>
                </a:solidFill>
                <a:latin typeface="Verdana"/>
                <a:cs typeface="Verdana"/>
              </a:rPr>
              <a:t>a</a:t>
            </a:r>
            <a:r>
              <a:rPr dirty="0" sz="950">
                <a:solidFill>
                  <a:srgbClr val="241212"/>
                </a:solidFill>
                <a:latin typeface="Verdana"/>
                <a:cs typeface="Verdana"/>
              </a:rPr>
              <a:t>rious</a:t>
            </a:r>
            <a:endParaRPr sz="950">
              <a:latin typeface="Verdana"/>
              <a:cs typeface="Verdana"/>
            </a:endParaRPr>
          </a:p>
          <a:p>
            <a:pPr marL="12700" marR="61594">
              <a:lnSpc>
                <a:spcPct val="120000"/>
              </a:lnSpc>
            </a:pPr>
            <a:r>
              <a:rPr dirty="0" sz="950" spc="45">
                <a:solidFill>
                  <a:srgbClr val="281313"/>
                </a:solidFill>
                <a:latin typeface="Verdana"/>
                <a:cs typeface="Verdana"/>
              </a:rPr>
              <a:t>method</a:t>
            </a:r>
            <a:r>
              <a:rPr dirty="0" sz="950" spc="45">
                <a:solidFill>
                  <a:srgbClr val="241212"/>
                </a:solidFill>
                <a:latin typeface="Verdana"/>
                <a:cs typeface="Verdana"/>
              </a:rPr>
              <a:t>s</a:t>
            </a:r>
            <a:r>
              <a:rPr dirty="0" sz="950" spc="-120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a</a:t>
            </a:r>
            <a:r>
              <a:rPr dirty="0" sz="950" spc="20">
                <a:solidFill>
                  <a:srgbClr val="281313"/>
                </a:solidFill>
                <a:latin typeface="Verdana"/>
                <a:cs typeface="Verdana"/>
              </a:rPr>
              <a:t>nd</a:t>
            </a:r>
            <a:r>
              <a:rPr dirty="0" sz="950" spc="-25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dirty="0" sz="950" spc="10">
                <a:solidFill>
                  <a:srgbClr val="241212"/>
                </a:solidFill>
                <a:latin typeface="Verdana"/>
                <a:cs typeface="Verdana"/>
              </a:rPr>
              <a:t>to</a:t>
            </a:r>
            <a:r>
              <a:rPr dirty="0" sz="950" spc="10">
                <a:solidFill>
                  <a:srgbClr val="281313"/>
                </a:solidFill>
                <a:latin typeface="Verdana"/>
                <a:cs typeface="Verdana"/>
              </a:rPr>
              <a:t>ols</a:t>
            </a:r>
            <a:r>
              <a:rPr dirty="0" sz="950" spc="-125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dirty="0" sz="950" spc="15">
                <a:solidFill>
                  <a:srgbClr val="281313"/>
                </a:solidFill>
                <a:latin typeface="Verdana"/>
                <a:cs typeface="Verdana"/>
              </a:rPr>
              <a:t>used</a:t>
            </a:r>
            <a:r>
              <a:rPr dirty="0" sz="950" spc="-25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dirty="0" sz="950" spc="5">
                <a:solidFill>
                  <a:srgbClr val="241212"/>
                </a:solidFill>
                <a:latin typeface="Verdana"/>
                <a:cs typeface="Verdana"/>
              </a:rPr>
              <a:t>f</a:t>
            </a:r>
            <a:r>
              <a:rPr dirty="0" sz="950" spc="5">
                <a:solidFill>
                  <a:srgbClr val="281313"/>
                </a:solidFill>
                <a:latin typeface="Verdana"/>
                <a:cs typeface="Verdana"/>
              </a:rPr>
              <a:t>or</a:t>
            </a:r>
            <a:r>
              <a:rPr dirty="0" sz="950" spc="-105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mea</a:t>
            </a:r>
            <a:r>
              <a:rPr dirty="0" sz="950" spc="20">
                <a:solidFill>
                  <a:srgbClr val="281313"/>
                </a:solidFill>
                <a:latin typeface="Verdana"/>
                <a:cs typeface="Verdana"/>
              </a:rPr>
              <a:t>s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u</a:t>
            </a:r>
            <a:r>
              <a:rPr dirty="0" sz="950" spc="20">
                <a:solidFill>
                  <a:srgbClr val="281313"/>
                </a:solidFill>
                <a:latin typeface="Verdana"/>
                <a:cs typeface="Verdana"/>
              </a:rPr>
              <a:t>r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i</a:t>
            </a:r>
            <a:r>
              <a:rPr dirty="0" sz="950" spc="20">
                <a:solidFill>
                  <a:srgbClr val="281313"/>
                </a:solidFill>
                <a:latin typeface="Verdana"/>
                <a:cs typeface="Verdana"/>
              </a:rPr>
              <a:t>ng  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en</a:t>
            </a:r>
            <a:r>
              <a:rPr dirty="0" sz="950" spc="15">
                <a:solidFill>
                  <a:srgbClr val="281313"/>
                </a:solidFill>
                <a:latin typeface="Verdana"/>
                <a:cs typeface="Verdana"/>
              </a:rPr>
              <a:t>erg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y</a:t>
            </a:r>
            <a:r>
              <a:rPr dirty="0" sz="950" spc="-55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950" spc="25">
                <a:solidFill>
                  <a:srgbClr val="281313"/>
                </a:solidFill>
                <a:latin typeface="Verdana"/>
                <a:cs typeface="Verdana"/>
              </a:rPr>
              <a:t>consump</a:t>
            </a:r>
            <a:r>
              <a:rPr dirty="0" sz="950" spc="25">
                <a:solidFill>
                  <a:srgbClr val="241212"/>
                </a:solidFill>
                <a:latin typeface="Verdana"/>
                <a:cs typeface="Verdana"/>
              </a:rPr>
              <a:t>ti</a:t>
            </a:r>
            <a:r>
              <a:rPr dirty="0" sz="950" spc="25">
                <a:solidFill>
                  <a:srgbClr val="281313"/>
                </a:solidFill>
                <a:latin typeface="Verdana"/>
                <a:cs typeface="Verdana"/>
              </a:rPr>
              <a:t>on</a:t>
            </a:r>
            <a:r>
              <a:rPr dirty="0" sz="950" spc="25">
                <a:solidFill>
                  <a:srgbClr val="241212"/>
                </a:solidFill>
                <a:latin typeface="Verdana"/>
                <a:cs typeface="Verdana"/>
              </a:rPr>
              <a:t>.</a:t>
            </a:r>
            <a:endParaRPr sz="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78746" y="4214871"/>
            <a:ext cx="2520950" cy="2275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0" b="1">
                <a:solidFill>
                  <a:srgbClr val="281313"/>
                </a:solidFill>
                <a:latin typeface="Tahoma"/>
                <a:cs typeface="Tahoma"/>
              </a:rPr>
              <a:t>Wh</a:t>
            </a:r>
            <a:r>
              <a:rPr dirty="0" sz="1150" spc="-50" b="1">
                <a:solidFill>
                  <a:srgbClr val="241212"/>
                </a:solidFill>
                <a:latin typeface="Tahoma"/>
                <a:cs typeface="Tahoma"/>
              </a:rPr>
              <a:t>y</a:t>
            </a:r>
            <a:r>
              <a:rPr dirty="0" sz="1150" spc="-160" b="1">
                <a:solidFill>
                  <a:srgbClr val="241212"/>
                </a:solidFill>
                <a:latin typeface="Tahoma"/>
                <a:cs typeface="Tahoma"/>
              </a:rPr>
              <a:t> </a:t>
            </a:r>
            <a:r>
              <a:rPr dirty="0" sz="1150" spc="-40" b="1">
                <a:solidFill>
                  <a:srgbClr val="281313"/>
                </a:solidFill>
                <a:latin typeface="Tahoma"/>
                <a:cs typeface="Tahoma"/>
              </a:rPr>
              <a:t>M</a:t>
            </a:r>
            <a:r>
              <a:rPr dirty="0" sz="1150" spc="-40" b="1">
                <a:solidFill>
                  <a:srgbClr val="241212"/>
                </a:solidFill>
                <a:latin typeface="Tahoma"/>
                <a:cs typeface="Tahoma"/>
              </a:rPr>
              <a:t>ea</a:t>
            </a:r>
            <a:r>
              <a:rPr dirty="0" sz="1150" spc="-40" b="1">
                <a:solidFill>
                  <a:srgbClr val="281313"/>
                </a:solidFill>
                <a:latin typeface="Tahoma"/>
                <a:cs typeface="Tahoma"/>
              </a:rPr>
              <a:t>s</a:t>
            </a:r>
            <a:r>
              <a:rPr dirty="0" sz="1150" spc="-40" b="1">
                <a:solidFill>
                  <a:srgbClr val="241212"/>
                </a:solidFill>
                <a:latin typeface="Tahoma"/>
                <a:cs typeface="Tahoma"/>
              </a:rPr>
              <a:t>ur</a:t>
            </a:r>
            <a:r>
              <a:rPr dirty="0" sz="1150" spc="-40" b="1">
                <a:solidFill>
                  <a:srgbClr val="281313"/>
                </a:solidFill>
                <a:latin typeface="Tahoma"/>
                <a:cs typeface="Tahoma"/>
              </a:rPr>
              <a:t>e</a:t>
            </a:r>
            <a:r>
              <a:rPr dirty="0" sz="1150" spc="-170" b="1">
                <a:solidFill>
                  <a:srgbClr val="281313"/>
                </a:solidFill>
                <a:latin typeface="Tahoma"/>
                <a:cs typeface="Tahoma"/>
              </a:rPr>
              <a:t> </a:t>
            </a:r>
            <a:r>
              <a:rPr dirty="0" sz="1150" spc="-35" b="1">
                <a:solidFill>
                  <a:srgbClr val="241212"/>
                </a:solidFill>
                <a:latin typeface="Tahoma"/>
                <a:cs typeface="Tahoma"/>
              </a:rPr>
              <a:t>Ener</a:t>
            </a:r>
            <a:r>
              <a:rPr dirty="0" sz="1150" spc="-35" b="1">
                <a:solidFill>
                  <a:srgbClr val="281313"/>
                </a:solidFill>
                <a:latin typeface="Tahoma"/>
                <a:cs typeface="Tahoma"/>
              </a:rPr>
              <a:t>gy</a:t>
            </a:r>
            <a:r>
              <a:rPr dirty="0" sz="1150" spc="-160" b="1">
                <a:solidFill>
                  <a:srgbClr val="281313"/>
                </a:solidFill>
                <a:latin typeface="Tahoma"/>
                <a:cs typeface="Tahoma"/>
              </a:rPr>
              <a:t> </a:t>
            </a:r>
            <a:r>
              <a:rPr dirty="0" sz="1150" spc="-40" b="1">
                <a:solidFill>
                  <a:srgbClr val="281313"/>
                </a:solidFill>
                <a:latin typeface="Tahoma"/>
                <a:cs typeface="Tahoma"/>
              </a:rPr>
              <a:t>Co</a:t>
            </a:r>
            <a:r>
              <a:rPr dirty="0" sz="1150" spc="-40" b="1">
                <a:solidFill>
                  <a:srgbClr val="241212"/>
                </a:solidFill>
                <a:latin typeface="Tahoma"/>
                <a:cs typeface="Tahoma"/>
              </a:rPr>
              <a:t>n</a:t>
            </a:r>
            <a:r>
              <a:rPr dirty="0" sz="1150" spc="-40" b="1">
                <a:solidFill>
                  <a:srgbClr val="281313"/>
                </a:solidFill>
                <a:latin typeface="Tahoma"/>
                <a:cs typeface="Tahoma"/>
              </a:rPr>
              <a:t>s</a:t>
            </a:r>
            <a:r>
              <a:rPr dirty="0" sz="1150" spc="-40" b="1">
                <a:solidFill>
                  <a:srgbClr val="241212"/>
                </a:solidFill>
                <a:latin typeface="Tahoma"/>
                <a:cs typeface="Tahoma"/>
              </a:rPr>
              <a:t>um</a:t>
            </a:r>
            <a:r>
              <a:rPr dirty="0" sz="1150" spc="-40" b="1">
                <a:solidFill>
                  <a:srgbClr val="281313"/>
                </a:solidFill>
                <a:latin typeface="Tahoma"/>
                <a:cs typeface="Tahoma"/>
              </a:rPr>
              <a:t>pt</a:t>
            </a:r>
            <a:r>
              <a:rPr dirty="0" sz="1150" spc="-40" b="1">
                <a:solidFill>
                  <a:srgbClr val="241212"/>
                </a:solidFill>
                <a:latin typeface="Tahoma"/>
                <a:cs typeface="Tahoma"/>
              </a:rPr>
              <a:t>i</a:t>
            </a:r>
            <a:r>
              <a:rPr dirty="0" sz="1150" spc="-40" b="1">
                <a:solidFill>
                  <a:srgbClr val="281313"/>
                </a:solidFill>
                <a:latin typeface="Tahoma"/>
                <a:cs typeface="Tahoma"/>
              </a:rPr>
              <a:t>on</a:t>
            </a:r>
            <a:r>
              <a:rPr dirty="0" sz="1150" spc="-40" b="1">
                <a:solidFill>
                  <a:srgbClr val="241212"/>
                </a:solidFill>
                <a:latin typeface="Tahoma"/>
                <a:cs typeface="Tahoma"/>
              </a:rPr>
              <a:t>?</a:t>
            </a:r>
            <a:endParaRPr sz="11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ahoma"/>
              <a:cs typeface="Tahoma"/>
            </a:endParaRPr>
          </a:p>
          <a:p>
            <a:pPr marL="213360" marR="36195" indent="142875">
              <a:lnSpc>
                <a:spcPct val="122100"/>
              </a:lnSpc>
            </a:pPr>
            <a:r>
              <a:rPr dirty="0" sz="950" spc="20">
                <a:solidFill>
                  <a:srgbClr val="281313"/>
                </a:solidFill>
                <a:latin typeface="Verdana"/>
                <a:cs typeface="Verdana"/>
              </a:rPr>
              <a:t>M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e</a:t>
            </a:r>
            <a:r>
              <a:rPr dirty="0" sz="950" spc="20">
                <a:solidFill>
                  <a:srgbClr val="281313"/>
                </a:solidFill>
                <a:latin typeface="Verdana"/>
                <a:cs typeface="Verdana"/>
              </a:rPr>
              <a:t>a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s</a:t>
            </a:r>
            <a:r>
              <a:rPr dirty="0" sz="950" spc="20">
                <a:solidFill>
                  <a:srgbClr val="281313"/>
                </a:solidFill>
                <a:latin typeface="Verdana"/>
                <a:cs typeface="Verdana"/>
              </a:rPr>
              <a:t>uri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n</a:t>
            </a:r>
            <a:r>
              <a:rPr dirty="0" sz="950" spc="20">
                <a:solidFill>
                  <a:srgbClr val="281313"/>
                </a:solidFill>
                <a:latin typeface="Verdana"/>
                <a:cs typeface="Verdana"/>
              </a:rPr>
              <a:t>g 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e</a:t>
            </a:r>
            <a:r>
              <a:rPr dirty="0" sz="950" spc="15">
                <a:solidFill>
                  <a:srgbClr val="281313"/>
                </a:solidFill>
                <a:latin typeface="Verdana"/>
                <a:cs typeface="Verdana"/>
              </a:rPr>
              <a:t>ne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r</a:t>
            </a:r>
            <a:r>
              <a:rPr dirty="0" sz="950" spc="15">
                <a:solidFill>
                  <a:srgbClr val="281313"/>
                </a:solidFill>
                <a:latin typeface="Verdana"/>
                <a:cs typeface="Verdana"/>
              </a:rPr>
              <a:t>gy </a:t>
            </a:r>
            <a:r>
              <a:rPr dirty="0" sz="950" spc="35">
                <a:solidFill>
                  <a:srgbClr val="281313"/>
                </a:solidFill>
                <a:latin typeface="Verdana"/>
                <a:cs typeface="Verdana"/>
              </a:rPr>
              <a:t>cons</a:t>
            </a:r>
            <a:r>
              <a:rPr dirty="0" sz="950" spc="35">
                <a:solidFill>
                  <a:srgbClr val="241212"/>
                </a:solidFill>
                <a:latin typeface="Verdana"/>
                <a:cs typeface="Verdana"/>
              </a:rPr>
              <a:t>u</a:t>
            </a:r>
            <a:r>
              <a:rPr dirty="0" sz="950" spc="35">
                <a:solidFill>
                  <a:srgbClr val="281313"/>
                </a:solidFill>
                <a:latin typeface="Verdana"/>
                <a:cs typeface="Verdana"/>
              </a:rPr>
              <a:t>mpt</a:t>
            </a:r>
            <a:r>
              <a:rPr dirty="0" sz="950" spc="35">
                <a:solidFill>
                  <a:srgbClr val="241212"/>
                </a:solidFill>
                <a:latin typeface="Verdana"/>
                <a:cs typeface="Verdana"/>
              </a:rPr>
              <a:t>i</a:t>
            </a:r>
            <a:r>
              <a:rPr dirty="0" sz="950" spc="35">
                <a:solidFill>
                  <a:srgbClr val="281313"/>
                </a:solidFill>
                <a:latin typeface="Verdana"/>
                <a:cs typeface="Verdana"/>
              </a:rPr>
              <a:t>on</a:t>
            </a:r>
            <a:r>
              <a:rPr dirty="0" sz="950" spc="-19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281313"/>
                </a:solidFill>
                <a:latin typeface="Verdana"/>
                <a:cs typeface="Verdana"/>
              </a:rPr>
              <a:t>is  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c</a:t>
            </a:r>
            <a:r>
              <a:rPr dirty="0" sz="950" spc="15">
                <a:solidFill>
                  <a:srgbClr val="281313"/>
                </a:solidFill>
                <a:latin typeface="Verdana"/>
                <a:cs typeface="Verdana"/>
              </a:rPr>
              <a:t>ru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cial</a:t>
            </a:r>
            <a:r>
              <a:rPr dirty="0" sz="950" spc="-85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950" spc="5">
                <a:solidFill>
                  <a:srgbClr val="241212"/>
                </a:solidFill>
                <a:latin typeface="Verdana"/>
                <a:cs typeface="Verdana"/>
              </a:rPr>
              <a:t>f</a:t>
            </a:r>
            <a:r>
              <a:rPr dirty="0" sz="950" spc="5">
                <a:solidFill>
                  <a:srgbClr val="281313"/>
                </a:solidFill>
                <a:latin typeface="Verdana"/>
                <a:cs typeface="Verdana"/>
              </a:rPr>
              <a:t>o</a:t>
            </a:r>
            <a:r>
              <a:rPr dirty="0" sz="950" spc="5">
                <a:solidFill>
                  <a:srgbClr val="241212"/>
                </a:solidFill>
                <a:latin typeface="Verdana"/>
                <a:cs typeface="Verdana"/>
              </a:rPr>
              <a:t>r</a:t>
            </a:r>
            <a:r>
              <a:rPr dirty="0" sz="950" spc="-100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950" spc="10">
                <a:solidFill>
                  <a:srgbClr val="281313"/>
                </a:solidFill>
                <a:latin typeface="Verdana"/>
                <a:cs typeface="Verdana"/>
              </a:rPr>
              <a:t>identify</a:t>
            </a:r>
            <a:r>
              <a:rPr dirty="0" sz="950" spc="10">
                <a:solidFill>
                  <a:srgbClr val="241212"/>
                </a:solidFill>
                <a:latin typeface="Verdana"/>
                <a:cs typeface="Verdana"/>
              </a:rPr>
              <a:t>ing</a:t>
            </a:r>
            <a:r>
              <a:rPr dirty="0" sz="950" spc="25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950" spc="-5">
                <a:solidFill>
                  <a:srgbClr val="281313"/>
                </a:solidFill>
                <a:latin typeface="Verdana"/>
                <a:cs typeface="Verdana"/>
              </a:rPr>
              <a:t>are</a:t>
            </a:r>
            <a:r>
              <a:rPr dirty="0" sz="950" spc="-5">
                <a:solidFill>
                  <a:srgbClr val="241212"/>
                </a:solidFill>
                <a:latin typeface="Verdana"/>
                <a:cs typeface="Verdana"/>
              </a:rPr>
              <a:t>a</a:t>
            </a:r>
            <a:r>
              <a:rPr dirty="0" sz="950" spc="-5">
                <a:solidFill>
                  <a:srgbClr val="281313"/>
                </a:solidFill>
                <a:latin typeface="Verdana"/>
                <a:cs typeface="Verdana"/>
              </a:rPr>
              <a:t>s</a:t>
            </a:r>
            <a:r>
              <a:rPr dirty="0" sz="950" spc="-11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o</a:t>
            </a:r>
            <a:r>
              <a:rPr dirty="0" sz="950" spc="15">
                <a:solidFill>
                  <a:srgbClr val="281313"/>
                </a:solidFill>
                <a:latin typeface="Verdana"/>
                <a:cs typeface="Verdana"/>
              </a:rPr>
              <a:t>f</a:t>
            </a:r>
            <a:r>
              <a:rPr dirty="0" sz="950" spc="-9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dirty="0" sz="950" spc="30">
                <a:solidFill>
                  <a:srgbClr val="241212"/>
                </a:solidFill>
                <a:latin typeface="Verdana"/>
                <a:cs typeface="Verdana"/>
              </a:rPr>
              <a:t>hig</a:t>
            </a:r>
            <a:r>
              <a:rPr dirty="0" sz="950" spc="30">
                <a:solidFill>
                  <a:srgbClr val="281313"/>
                </a:solidFill>
                <a:latin typeface="Verdana"/>
                <a:cs typeface="Verdana"/>
              </a:rPr>
              <a:t>h</a:t>
            </a:r>
            <a:endParaRPr sz="950">
              <a:latin typeface="Verdana"/>
              <a:cs typeface="Verdana"/>
            </a:endParaRPr>
          </a:p>
          <a:p>
            <a:pPr algn="ctr" marL="93345" marR="33655" indent="-3810">
              <a:lnSpc>
                <a:spcPct val="121800"/>
              </a:lnSpc>
              <a:spcBef>
                <a:spcPts val="5"/>
              </a:spcBef>
            </a:pPr>
            <a:r>
              <a:rPr dirty="0" sz="950" spc="15">
                <a:solidFill>
                  <a:srgbClr val="281313"/>
                </a:solidFill>
                <a:latin typeface="Verdana"/>
                <a:cs typeface="Verdana"/>
              </a:rPr>
              <a:t>en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e</a:t>
            </a:r>
            <a:r>
              <a:rPr dirty="0" sz="950" spc="15">
                <a:solidFill>
                  <a:srgbClr val="281313"/>
                </a:solidFill>
                <a:latin typeface="Verdana"/>
                <a:cs typeface="Verdana"/>
              </a:rPr>
              <a:t>rgy </a:t>
            </a:r>
            <a:r>
              <a:rPr dirty="0" sz="950" spc="20">
                <a:solidFill>
                  <a:srgbClr val="281313"/>
                </a:solidFill>
                <a:latin typeface="Verdana"/>
                <a:cs typeface="Verdana"/>
              </a:rPr>
              <a:t>u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s</a:t>
            </a:r>
            <a:r>
              <a:rPr dirty="0" sz="950" spc="20">
                <a:solidFill>
                  <a:srgbClr val="281313"/>
                </a:solidFill>
                <a:latin typeface="Verdana"/>
                <a:cs typeface="Verdana"/>
              </a:rPr>
              <a:t>a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ge </a:t>
            </a:r>
            <a:r>
              <a:rPr dirty="0" sz="950" spc="30">
                <a:solidFill>
                  <a:srgbClr val="241212"/>
                </a:solidFill>
                <a:latin typeface="Verdana"/>
                <a:cs typeface="Verdana"/>
              </a:rPr>
              <a:t>a</a:t>
            </a:r>
            <a:r>
              <a:rPr dirty="0" sz="950" spc="30">
                <a:solidFill>
                  <a:srgbClr val="281313"/>
                </a:solidFill>
                <a:latin typeface="Verdana"/>
                <a:cs typeface="Verdana"/>
              </a:rPr>
              <a:t>n</a:t>
            </a:r>
            <a:r>
              <a:rPr dirty="0" sz="950" spc="30">
                <a:solidFill>
                  <a:srgbClr val="241212"/>
                </a:solidFill>
                <a:latin typeface="Verdana"/>
                <a:cs typeface="Verdana"/>
              </a:rPr>
              <a:t>d 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po</a:t>
            </a:r>
            <a:r>
              <a:rPr dirty="0" sz="950" spc="15">
                <a:solidFill>
                  <a:srgbClr val="281313"/>
                </a:solidFill>
                <a:latin typeface="Verdana"/>
                <a:cs typeface="Verdana"/>
              </a:rPr>
              <a:t>t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ent</a:t>
            </a:r>
            <a:r>
              <a:rPr dirty="0" sz="950" spc="15">
                <a:solidFill>
                  <a:srgbClr val="281313"/>
                </a:solidFill>
                <a:latin typeface="Verdana"/>
                <a:cs typeface="Verdana"/>
              </a:rPr>
              <a:t>i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al  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in</a:t>
            </a:r>
            <a:r>
              <a:rPr dirty="0" sz="950" spc="20">
                <a:solidFill>
                  <a:srgbClr val="281313"/>
                </a:solidFill>
                <a:latin typeface="Verdana"/>
                <a:cs typeface="Verdana"/>
              </a:rPr>
              <a:t>e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fﬁ</a:t>
            </a:r>
            <a:r>
              <a:rPr dirty="0" sz="950" spc="20">
                <a:solidFill>
                  <a:srgbClr val="281313"/>
                </a:solidFill>
                <a:latin typeface="Verdana"/>
                <a:cs typeface="Verdana"/>
              </a:rPr>
              <a:t>c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ie</a:t>
            </a:r>
            <a:r>
              <a:rPr dirty="0" sz="950" spc="20">
                <a:solidFill>
                  <a:srgbClr val="281313"/>
                </a:solidFill>
                <a:latin typeface="Verdana"/>
                <a:cs typeface="Verdana"/>
              </a:rPr>
              <a:t>nc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ies. </a:t>
            </a:r>
            <a:r>
              <a:rPr dirty="0" sz="950" spc="-55">
                <a:solidFill>
                  <a:srgbClr val="241212"/>
                </a:solidFill>
                <a:latin typeface="Verdana"/>
                <a:cs typeface="Verdana"/>
              </a:rPr>
              <a:t>It </a:t>
            </a:r>
            <a:r>
              <a:rPr dirty="0" sz="950" spc="25">
                <a:solidFill>
                  <a:srgbClr val="241212"/>
                </a:solidFill>
                <a:latin typeface="Verdana"/>
                <a:cs typeface="Verdana"/>
              </a:rPr>
              <a:t>he</a:t>
            </a:r>
            <a:r>
              <a:rPr dirty="0" sz="950" spc="25">
                <a:solidFill>
                  <a:srgbClr val="281313"/>
                </a:solidFill>
                <a:latin typeface="Verdana"/>
                <a:cs typeface="Verdana"/>
              </a:rPr>
              <a:t>l</a:t>
            </a:r>
            <a:r>
              <a:rPr dirty="0" sz="950" spc="25">
                <a:solidFill>
                  <a:srgbClr val="241212"/>
                </a:solidFill>
                <a:latin typeface="Verdana"/>
                <a:cs typeface="Verdana"/>
              </a:rPr>
              <a:t>ps </a:t>
            </a:r>
            <a:r>
              <a:rPr dirty="0" sz="950" spc="-5">
                <a:solidFill>
                  <a:srgbClr val="281313"/>
                </a:solidFill>
                <a:latin typeface="Verdana"/>
                <a:cs typeface="Verdana"/>
              </a:rPr>
              <a:t>in </a:t>
            </a:r>
            <a:r>
              <a:rPr dirty="0" sz="950" spc="10">
                <a:latin typeface="Verdana"/>
                <a:cs typeface="Verdana"/>
              </a:rPr>
              <a:t>identifying  </a:t>
            </a:r>
            <a:r>
              <a:rPr dirty="0" sz="950" spc="5">
                <a:latin typeface="Verdana"/>
                <a:cs typeface="Verdana"/>
              </a:rPr>
              <a:t>energy-saving </a:t>
            </a:r>
            <a:r>
              <a:rPr dirty="0" sz="950" spc="20">
                <a:latin typeface="Verdana"/>
                <a:cs typeface="Verdana"/>
              </a:rPr>
              <a:t>opportunities </a:t>
            </a:r>
            <a:r>
              <a:rPr dirty="0" sz="950" spc="25">
                <a:solidFill>
                  <a:srgbClr val="281313"/>
                </a:solidFill>
                <a:latin typeface="Verdana"/>
                <a:cs typeface="Verdana"/>
              </a:rPr>
              <a:t>and  </a:t>
            </a:r>
            <a:r>
              <a:rPr dirty="0" sz="950" spc="30">
                <a:solidFill>
                  <a:srgbClr val="281313"/>
                </a:solidFill>
                <a:latin typeface="Verdana"/>
                <a:cs typeface="Verdana"/>
              </a:rPr>
              <a:t>m</a:t>
            </a:r>
            <a:r>
              <a:rPr dirty="0" sz="950" spc="30">
                <a:solidFill>
                  <a:srgbClr val="241212"/>
                </a:solidFill>
                <a:latin typeface="Verdana"/>
                <a:cs typeface="Verdana"/>
              </a:rPr>
              <a:t>a</a:t>
            </a:r>
            <a:r>
              <a:rPr dirty="0" sz="950" spc="30">
                <a:solidFill>
                  <a:srgbClr val="281313"/>
                </a:solidFill>
                <a:latin typeface="Verdana"/>
                <a:cs typeface="Verdana"/>
              </a:rPr>
              <a:t>king </a:t>
            </a:r>
            <a:r>
              <a:rPr dirty="0" sz="950" spc="25">
                <a:solidFill>
                  <a:srgbClr val="281313"/>
                </a:solidFill>
                <a:latin typeface="Verdana"/>
                <a:cs typeface="Verdana"/>
              </a:rPr>
              <a:t>info</a:t>
            </a:r>
            <a:r>
              <a:rPr dirty="0" sz="950" spc="25">
                <a:solidFill>
                  <a:srgbClr val="241212"/>
                </a:solidFill>
                <a:latin typeface="Verdana"/>
                <a:cs typeface="Verdana"/>
              </a:rPr>
              <a:t>rm</a:t>
            </a:r>
            <a:r>
              <a:rPr dirty="0" sz="950" spc="25">
                <a:solidFill>
                  <a:srgbClr val="281313"/>
                </a:solidFill>
                <a:latin typeface="Verdana"/>
                <a:cs typeface="Verdana"/>
              </a:rPr>
              <a:t>ed </a:t>
            </a:r>
            <a:r>
              <a:rPr dirty="0" sz="950" spc="10">
                <a:solidFill>
                  <a:srgbClr val="281313"/>
                </a:solidFill>
                <a:latin typeface="Verdana"/>
                <a:cs typeface="Verdana"/>
              </a:rPr>
              <a:t>dec</a:t>
            </a:r>
            <a:r>
              <a:rPr dirty="0" sz="950" spc="10">
                <a:solidFill>
                  <a:srgbClr val="241212"/>
                </a:solidFill>
                <a:latin typeface="Verdana"/>
                <a:cs typeface="Verdana"/>
              </a:rPr>
              <a:t>i</a:t>
            </a:r>
            <a:r>
              <a:rPr dirty="0" sz="950" spc="10">
                <a:solidFill>
                  <a:srgbClr val="281313"/>
                </a:solidFill>
                <a:latin typeface="Verdana"/>
                <a:cs typeface="Verdana"/>
              </a:rPr>
              <a:t>sions </a:t>
            </a:r>
            <a:r>
              <a:rPr dirty="0" sz="950" spc="15">
                <a:solidFill>
                  <a:srgbClr val="281313"/>
                </a:solidFill>
                <a:latin typeface="Verdana"/>
                <a:cs typeface="Verdana"/>
              </a:rPr>
              <a:t>t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o </a:t>
            </a:r>
            <a:r>
              <a:rPr dirty="0" sz="950" spc="20">
                <a:solidFill>
                  <a:srgbClr val="281313"/>
                </a:solidFill>
                <a:latin typeface="Verdana"/>
                <a:cs typeface="Verdana"/>
              </a:rPr>
              <a:t>re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duce  ene</a:t>
            </a:r>
            <a:r>
              <a:rPr dirty="0" sz="950" spc="20">
                <a:solidFill>
                  <a:srgbClr val="281313"/>
                </a:solidFill>
                <a:latin typeface="Verdana"/>
                <a:cs typeface="Verdana"/>
              </a:rPr>
              <a:t>r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g</a:t>
            </a:r>
            <a:r>
              <a:rPr dirty="0" sz="950" spc="20">
                <a:solidFill>
                  <a:srgbClr val="281313"/>
                </a:solidFill>
                <a:latin typeface="Verdana"/>
                <a:cs typeface="Verdana"/>
              </a:rPr>
              <a:t>y</a:t>
            </a:r>
            <a:r>
              <a:rPr dirty="0" sz="950" spc="-95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dirty="0" sz="950" spc="35">
                <a:solidFill>
                  <a:srgbClr val="281313"/>
                </a:solidFill>
                <a:latin typeface="Verdana"/>
                <a:cs typeface="Verdana"/>
              </a:rPr>
              <a:t>cons</a:t>
            </a:r>
            <a:r>
              <a:rPr dirty="0" sz="950" spc="35">
                <a:solidFill>
                  <a:srgbClr val="241212"/>
                </a:solidFill>
                <a:latin typeface="Verdana"/>
                <a:cs typeface="Verdana"/>
              </a:rPr>
              <a:t>umpt</a:t>
            </a:r>
            <a:r>
              <a:rPr dirty="0" sz="950" spc="35">
                <a:solidFill>
                  <a:srgbClr val="281313"/>
                </a:solidFill>
                <a:latin typeface="Verdana"/>
                <a:cs typeface="Verdana"/>
              </a:rPr>
              <a:t>ion.</a:t>
            </a:r>
            <a:r>
              <a:rPr dirty="0" sz="950" spc="-229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A</a:t>
            </a:r>
            <a:r>
              <a:rPr dirty="0" sz="950" spc="20">
                <a:solidFill>
                  <a:srgbClr val="281313"/>
                </a:solidFill>
                <a:latin typeface="Verdana"/>
                <a:cs typeface="Verdana"/>
              </a:rPr>
              <a:t>cc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u</a:t>
            </a:r>
            <a:r>
              <a:rPr dirty="0" sz="950" spc="20">
                <a:solidFill>
                  <a:srgbClr val="281313"/>
                </a:solidFill>
                <a:latin typeface="Verdana"/>
                <a:cs typeface="Verdana"/>
              </a:rPr>
              <a:t>r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a</a:t>
            </a:r>
            <a:r>
              <a:rPr dirty="0" sz="950" spc="20">
                <a:solidFill>
                  <a:srgbClr val="281313"/>
                </a:solidFill>
                <a:latin typeface="Verdana"/>
                <a:cs typeface="Verdana"/>
              </a:rPr>
              <a:t>te</a:t>
            </a:r>
            <a:r>
              <a:rPr dirty="0" sz="950" spc="-85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dirty="0" sz="950" spc="20">
                <a:solidFill>
                  <a:srgbClr val="281313"/>
                </a:solidFill>
                <a:latin typeface="Verdana"/>
                <a:cs typeface="Verdana"/>
              </a:rPr>
              <a:t>ene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rg</a:t>
            </a:r>
            <a:r>
              <a:rPr dirty="0" sz="950" spc="20">
                <a:solidFill>
                  <a:srgbClr val="281313"/>
                </a:solidFill>
                <a:latin typeface="Verdana"/>
                <a:cs typeface="Verdana"/>
              </a:rPr>
              <a:t>y  </a:t>
            </a:r>
            <a:r>
              <a:rPr dirty="0" sz="950" spc="30">
                <a:solidFill>
                  <a:srgbClr val="241212"/>
                </a:solidFill>
                <a:latin typeface="Verdana"/>
                <a:cs typeface="Verdana"/>
              </a:rPr>
              <a:t>m</a:t>
            </a:r>
            <a:r>
              <a:rPr dirty="0" sz="950" spc="30">
                <a:solidFill>
                  <a:srgbClr val="281313"/>
                </a:solidFill>
                <a:latin typeface="Verdana"/>
                <a:cs typeface="Verdana"/>
              </a:rPr>
              <a:t>ea</a:t>
            </a:r>
            <a:r>
              <a:rPr dirty="0" sz="950" spc="30">
                <a:solidFill>
                  <a:srgbClr val="241212"/>
                </a:solidFill>
                <a:latin typeface="Verdana"/>
                <a:cs typeface="Verdana"/>
              </a:rPr>
              <a:t>s</a:t>
            </a:r>
            <a:r>
              <a:rPr dirty="0" sz="950" spc="30">
                <a:solidFill>
                  <a:srgbClr val="281313"/>
                </a:solidFill>
                <a:latin typeface="Verdana"/>
                <a:cs typeface="Verdana"/>
              </a:rPr>
              <a:t>ur</a:t>
            </a:r>
            <a:r>
              <a:rPr dirty="0" sz="950" spc="30">
                <a:solidFill>
                  <a:srgbClr val="241212"/>
                </a:solidFill>
                <a:latin typeface="Verdana"/>
                <a:cs typeface="Verdana"/>
              </a:rPr>
              <a:t>e</a:t>
            </a:r>
            <a:r>
              <a:rPr dirty="0" sz="950" spc="30">
                <a:solidFill>
                  <a:srgbClr val="281313"/>
                </a:solidFill>
                <a:latin typeface="Verdana"/>
                <a:cs typeface="Verdana"/>
              </a:rPr>
              <a:t>men</a:t>
            </a:r>
            <a:r>
              <a:rPr dirty="0" sz="950" spc="30">
                <a:solidFill>
                  <a:srgbClr val="241212"/>
                </a:solidFill>
                <a:latin typeface="Verdana"/>
                <a:cs typeface="Verdana"/>
              </a:rPr>
              <a:t>t</a:t>
            </a:r>
            <a:r>
              <a:rPr dirty="0" sz="950" spc="30">
                <a:solidFill>
                  <a:srgbClr val="281313"/>
                </a:solidFill>
                <a:latin typeface="Verdana"/>
                <a:cs typeface="Verdana"/>
              </a:rPr>
              <a:t>s </a:t>
            </a:r>
            <a:r>
              <a:rPr dirty="0" sz="950" spc="-10">
                <a:solidFill>
                  <a:srgbClr val="241212"/>
                </a:solidFill>
                <a:latin typeface="Verdana"/>
                <a:cs typeface="Verdana"/>
              </a:rPr>
              <a:t>also 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enab</a:t>
            </a:r>
            <a:r>
              <a:rPr dirty="0" sz="950" spc="20">
                <a:solidFill>
                  <a:srgbClr val="281313"/>
                </a:solidFill>
                <a:latin typeface="Verdana"/>
                <a:cs typeface="Verdana"/>
              </a:rPr>
              <a:t>l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e </a:t>
            </a:r>
            <a:r>
              <a:rPr dirty="0" sz="950">
                <a:solidFill>
                  <a:srgbClr val="281313"/>
                </a:solidFill>
                <a:latin typeface="Verdana"/>
                <a:cs typeface="Verdana"/>
              </a:rPr>
              <a:t>eff</a:t>
            </a:r>
            <a:r>
              <a:rPr dirty="0" sz="950">
                <a:solidFill>
                  <a:srgbClr val="241212"/>
                </a:solidFill>
                <a:latin typeface="Verdana"/>
                <a:cs typeface="Verdana"/>
              </a:rPr>
              <a:t>e</a:t>
            </a:r>
            <a:r>
              <a:rPr dirty="0" sz="950">
                <a:solidFill>
                  <a:srgbClr val="281313"/>
                </a:solidFill>
                <a:latin typeface="Verdana"/>
                <a:cs typeface="Verdana"/>
              </a:rPr>
              <a:t>c</a:t>
            </a:r>
            <a:r>
              <a:rPr dirty="0" sz="950">
                <a:solidFill>
                  <a:srgbClr val="241212"/>
                </a:solidFill>
                <a:latin typeface="Verdana"/>
                <a:cs typeface="Verdana"/>
              </a:rPr>
              <a:t>t</a:t>
            </a:r>
            <a:r>
              <a:rPr dirty="0" sz="950">
                <a:solidFill>
                  <a:srgbClr val="281313"/>
                </a:solidFill>
                <a:latin typeface="Verdana"/>
                <a:cs typeface="Verdana"/>
              </a:rPr>
              <a:t>iv</a:t>
            </a:r>
            <a:r>
              <a:rPr dirty="0" sz="950">
                <a:solidFill>
                  <a:srgbClr val="241212"/>
                </a:solidFill>
                <a:latin typeface="Verdana"/>
                <a:cs typeface="Verdana"/>
              </a:rPr>
              <a:t>e  </a:t>
            </a:r>
            <a:r>
              <a:rPr dirty="0" sz="950" spc="25">
                <a:solidFill>
                  <a:srgbClr val="241212"/>
                </a:solidFill>
                <a:latin typeface="Verdana"/>
                <a:cs typeface="Verdana"/>
              </a:rPr>
              <a:t>m</a:t>
            </a:r>
            <a:r>
              <a:rPr dirty="0" sz="950" spc="25">
                <a:solidFill>
                  <a:srgbClr val="281313"/>
                </a:solidFill>
                <a:latin typeface="Verdana"/>
                <a:cs typeface="Verdana"/>
              </a:rPr>
              <a:t>o</a:t>
            </a:r>
            <a:r>
              <a:rPr dirty="0" sz="950" spc="25">
                <a:solidFill>
                  <a:srgbClr val="241212"/>
                </a:solidFill>
                <a:latin typeface="Verdana"/>
                <a:cs typeface="Verdana"/>
              </a:rPr>
              <a:t>ni</a:t>
            </a:r>
            <a:r>
              <a:rPr dirty="0" sz="950" spc="25">
                <a:solidFill>
                  <a:srgbClr val="281313"/>
                </a:solidFill>
                <a:latin typeface="Verdana"/>
                <a:cs typeface="Verdana"/>
              </a:rPr>
              <a:t>t</a:t>
            </a:r>
            <a:r>
              <a:rPr dirty="0" sz="950" spc="25">
                <a:solidFill>
                  <a:srgbClr val="241212"/>
                </a:solidFill>
                <a:latin typeface="Verdana"/>
                <a:cs typeface="Verdana"/>
              </a:rPr>
              <a:t>or</a:t>
            </a:r>
            <a:r>
              <a:rPr dirty="0" sz="950" spc="25">
                <a:solidFill>
                  <a:srgbClr val="281313"/>
                </a:solidFill>
                <a:latin typeface="Verdana"/>
                <a:cs typeface="Verdana"/>
              </a:rPr>
              <a:t>in</a:t>
            </a:r>
            <a:r>
              <a:rPr dirty="0" sz="950" spc="25">
                <a:solidFill>
                  <a:srgbClr val="241212"/>
                </a:solidFill>
                <a:latin typeface="Verdana"/>
                <a:cs typeface="Verdana"/>
              </a:rPr>
              <a:t>g and </a:t>
            </a:r>
            <a:r>
              <a:rPr dirty="0" sz="950">
                <a:solidFill>
                  <a:srgbClr val="281313"/>
                </a:solidFill>
                <a:latin typeface="Verdana"/>
                <a:cs typeface="Verdana"/>
              </a:rPr>
              <a:t>eval</a:t>
            </a:r>
            <a:r>
              <a:rPr dirty="0" sz="950">
                <a:solidFill>
                  <a:srgbClr val="241212"/>
                </a:solidFill>
                <a:latin typeface="Verdana"/>
                <a:cs typeface="Verdana"/>
              </a:rPr>
              <a:t>ua</a:t>
            </a:r>
            <a:r>
              <a:rPr dirty="0" sz="950">
                <a:solidFill>
                  <a:srgbClr val="281313"/>
                </a:solidFill>
                <a:latin typeface="Verdana"/>
                <a:cs typeface="Verdana"/>
              </a:rPr>
              <a:t>tio</a:t>
            </a:r>
            <a:r>
              <a:rPr dirty="0" sz="950">
                <a:solidFill>
                  <a:srgbClr val="241212"/>
                </a:solidFill>
                <a:latin typeface="Verdana"/>
                <a:cs typeface="Verdana"/>
              </a:rPr>
              <a:t>n </a:t>
            </a:r>
            <a:r>
              <a:rPr dirty="0" sz="950" spc="10">
                <a:solidFill>
                  <a:srgbClr val="241212"/>
                </a:solidFill>
                <a:latin typeface="Verdana"/>
                <a:cs typeface="Verdana"/>
              </a:rPr>
              <a:t>o</a:t>
            </a:r>
            <a:r>
              <a:rPr dirty="0" sz="950" spc="10">
                <a:solidFill>
                  <a:srgbClr val="281313"/>
                </a:solidFill>
                <a:latin typeface="Verdana"/>
                <a:cs typeface="Verdana"/>
              </a:rPr>
              <a:t>f</a:t>
            </a:r>
            <a:r>
              <a:rPr dirty="0" sz="950" spc="-195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en</a:t>
            </a:r>
            <a:r>
              <a:rPr dirty="0" sz="950" spc="15">
                <a:solidFill>
                  <a:srgbClr val="281313"/>
                </a:solidFill>
                <a:latin typeface="Verdana"/>
                <a:cs typeface="Verdana"/>
              </a:rPr>
              <a:t>er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g</a:t>
            </a:r>
            <a:r>
              <a:rPr dirty="0" sz="950" spc="15">
                <a:solidFill>
                  <a:srgbClr val="281313"/>
                </a:solidFill>
                <a:latin typeface="Verdana"/>
                <a:cs typeface="Verdana"/>
              </a:rPr>
              <a:t>y</a:t>
            </a:r>
            <a:endParaRPr sz="950">
              <a:latin typeface="Verdana"/>
              <a:cs typeface="Verdana"/>
            </a:endParaRPr>
          </a:p>
          <a:p>
            <a:pPr algn="ctr" marL="1233170">
              <a:lnSpc>
                <a:spcPct val="100000"/>
              </a:lnSpc>
              <a:spcBef>
                <a:spcPts val="360"/>
              </a:spcBef>
            </a:pPr>
            <a:r>
              <a:rPr dirty="0" sz="950" spc="25">
                <a:solidFill>
                  <a:srgbClr val="241212"/>
                </a:solidFill>
                <a:latin typeface="Verdana"/>
                <a:cs typeface="Verdana"/>
              </a:rPr>
              <a:t>efﬁ</a:t>
            </a:r>
            <a:r>
              <a:rPr dirty="0" sz="950" spc="25">
                <a:solidFill>
                  <a:srgbClr val="281313"/>
                </a:solidFill>
                <a:latin typeface="Verdana"/>
                <a:cs typeface="Verdana"/>
              </a:rPr>
              <a:t>cien</a:t>
            </a:r>
            <a:r>
              <a:rPr dirty="0" sz="950" spc="25">
                <a:solidFill>
                  <a:srgbClr val="241212"/>
                </a:solidFill>
                <a:latin typeface="Verdana"/>
                <a:cs typeface="Verdana"/>
              </a:rPr>
              <a:t>cy</a:t>
            </a:r>
            <a:r>
              <a:rPr dirty="0" sz="950" spc="-120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950" spc="-5">
                <a:solidFill>
                  <a:srgbClr val="281313"/>
                </a:solidFill>
                <a:latin typeface="Verdana"/>
                <a:cs typeface="Verdana"/>
              </a:rPr>
              <a:t>i</a:t>
            </a:r>
            <a:r>
              <a:rPr dirty="0" sz="950" spc="-5">
                <a:solidFill>
                  <a:srgbClr val="241212"/>
                </a:solidFill>
                <a:latin typeface="Verdana"/>
                <a:cs typeface="Verdana"/>
              </a:rPr>
              <a:t>nitia</a:t>
            </a:r>
            <a:r>
              <a:rPr dirty="0" sz="950" spc="-5">
                <a:solidFill>
                  <a:srgbClr val="281313"/>
                </a:solidFill>
                <a:latin typeface="Verdana"/>
                <a:cs typeface="Verdana"/>
              </a:rPr>
              <a:t>t</a:t>
            </a:r>
            <a:r>
              <a:rPr dirty="0" sz="950" spc="-5">
                <a:solidFill>
                  <a:srgbClr val="241212"/>
                </a:solidFill>
                <a:latin typeface="Verdana"/>
                <a:cs typeface="Verdana"/>
              </a:rPr>
              <a:t>iv</a:t>
            </a:r>
            <a:r>
              <a:rPr dirty="0" sz="950" spc="-5">
                <a:solidFill>
                  <a:srgbClr val="281313"/>
                </a:solidFill>
                <a:latin typeface="Verdana"/>
                <a:cs typeface="Verdana"/>
              </a:rPr>
              <a:t>es</a:t>
            </a:r>
            <a:r>
              <a:rPr dirty="0" sz="950" spc="-5">
                <a:solidFill>
                  <a:srgbClr val="241212"/>
                </a:solidFill>
                <a:latin typeface="Verdana"/>
                <a:cs typeface="Verdana"/>
              </a:rPr>
              <a:t>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66644" y="3101346"/>
            <a:ext cx="3640811" cy="4099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91187" y="3101327"/>
            <a:ext cx="3640454" cy="4100195"/>
            <a:chOff x="5791187" y="3101327"/>
            <a:chExt cx="3640454" cy="4100195"/>
          </a:xfrm>
        </p:grpSpPr>
        <p:sp>
          <p:nvSpPr>
            <p:cNvPr id="3" name="object 3"/>
            <p:cNvSpPr/>
            <p:nvPr/>
          </p:nvSpPr>
          <p:spPr>
            <a:xfrm>
              <a:off x="5791187" y="3101327"/>
              <a:ext cx="3640454" cy="4100195"/>
            </a:xfrm>
            <a:custGeom>
              <a:avLst/>
              <a:gdLst/>
              <a:ahLst/>
              <a:cxnLst/>
              <a:rect l="l" t="t" r="r" b="b"/>
              <a:pathLst>
                <a:path w="3640454" h="4100195">
                  <a:moveTo>
                    <a:pt x="3640455" y="0"/>
                  </a:moveTo>
                  <a:lnTo>
                    <a:pt x="0" y="0"/>
                  </a:lnTo>
                  <a:lnTo>
                    <a:pt x="0" y="4099584"/>
                  </a:lnTo>
                  <a:lnTo>
                    <a:pt x="3640455" y="4099584"/>
                  </a:lnTo>
                  <a:lnTo>
                    <a:pt x="3640455" y="0"/>
                  </a:lnTo>
                  <a:close/>
                </a:path>
              </a:pathLst>
            </a:custGeom>
            <a:solidFill>
              <a:srgbClr val="24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323076" y="3557028"/>
              <a:ext cx="2575562" cy="31821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0039345" y="4135635"/>
            <a:ext cx="2444750" cy="23088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281313"/>
                </a:solidFill>
                <a:latin typeface="Trebuchet MS"/>
                <a:cs typeface="Trebuchet MS"/>
              </a:rPr>
              <a:t>Ke</a:t>
            </a:r>
            <a:r>
              <a:rPr dirty="0" sz="1100" spc="5" b="1">
                <a:solidFill>
                  <a:srgbClr val="241212"/>
                </a:solidFill>
                <a:latin typeface="Trebuchet MS"/>
                <a:cs typeface="Trebuchet MS"/>
              </a:rPr>
              <a:t>y</a:t>
            </a:r>
            <a:r>
              <a:rPr dirty="0" sz="1100" spc="-110" b="1">
                <a:solidFill>
                  <a:srgbClr val="241212"/>
                </a:solidFill>
                <a:latin typeface="Trebuchet MS"/>
                <a:cs typeface="Trebuchet MS"/>
              </a:rPr>
              <a:t> </a:t>
            </a:r>
            <a:r>
              <a:rPr dirty="0" sz="1100" spc="20" b="1">
                <a:solidFill>
                  <a:srgbClr val="281313"/>
                </a:solidFill>
                <a:latin typeface="Trebuchet MS"/>
                <a:cs typeface="Trebuchet MS"/>
              </a:rPr>
              <a:t>M</a:t>
            </a:r>
            <a:r>
              <a:rPr dirty="0" sz="1100" spc="20" b="1">
                <a:solidFill>
                  <a:srgbClr val="241212"/>
                </a:solidFill>
                <a:latin typeface="Trebuchet MS"/>
                <a:cs typeface="Trebuchet MS"/>
              </a:rPr>
              <a:t>etric</a:t>
            </a:r>
            <a:r>
              <a:rPr dirty="0" sz="1100" spc="20" b="1">
                <a:solidFill>
                  <a:srgbClr val="281313"/>
                </a:solidFill>
                <a:latin typeface="Trebuchet MS"/>
                <a:cs typeface="Trebuchet MS"/>
              </a:rPr>
              <a:t>s</a:t>
            </a:r>
            <a:r>
              <a:rPr dirty="0" sz="1100" spc="-30" b="1">
                <a:solidFill>
                  <a:srgbClr val="28131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81313"/>
                </a:solidFill>
                <a:latin typeface="Trebuchet MS"/>
                <a:cs typeface="Trebuchet MS"/>
              </a:rPr>
              <a:t>f</a:t>
            </a:r>
            <a:r>
              <a:rPr dirty="0" sz="1100" b="1">
                <a:solidFill>
                  <a:srgbClr val="241212"/>
                </a:solidFill>
                <a:latin typeface="Trebuchet MS"/>
                <a:cs typeface="Trebuchet MS"/>
              </a:rPr>
              <a:t>or</a:t>
            </a:r>
            <a:r>
              <a:rPr dirty="0" sz="1100" spc="-90" b="1">
                <a:solidFill>
                  <a:srgbClr val="241212"/>
                </a:solidFill>
                <a:latin typeface="Trebuchet MS"/>
                <a:cs typeface="Trebuchet MS"/>
              </a:rPr>
              <a:t> </a:t>
            </a:r>
            <a:r>
              <a:rPr dirty="0" sz="1100" spc="20" b="1">
                <a:solidFill>
                  <a:srgbClr val="281313"/>
                </a:solidFill>
                <a:latin typeface="Trebuchet MS"/>
                <a:cs typeface="Trebuchet MS"/>
              </a:rPr>
              <a:t>Energy</a:t>
            </a:r>
            <a:r>
              <a:rPr dirty="0" sz="1100" spc="-100" b="1">
                <a:solidFill>
                  <a:srgbClr val="281313"/>
                </a:solidFill>
                <a:latin typeface="Trebuchet MS"/>
                <a:cs typeface="Trebuchet MS"/>
              </a:rPr>
              <a:t> </a:t>
            </a:r>
            <a:r>
              <a:rPr dirty="0" sz="1100" spc="25" b="1">
                <a:solidFill>
                  <a:srgbClr val="241212"/>
                </a:solidFill>
                <a:latin typeface="Trebuchet MS"/>
                <a:cs typeface="Trebuchet MS"/>
              </a:rPr>
              <a:t>Consu</a:t>
            </a:r>
            <a:r>
              <a:rPr dirty="0" sz="1100" spc="25" b="1">
                <a:solidFill>
                  <a:srgbClr val="281313"/>
                </a:solidFill>
                <a:latin typeface="Trebuchet MS"/>
                <a:cs typeface="Trebuchet MS"/>
              </a:rPr>
              <a:t>m</a:t>
            </a:r>
            <a:r>
              <a:rPr dirty="0" sz="1100" spc="25" b="1">
                <a:solidFill>
                  <a:srgbClr val="241212"/>
                </a:solidFill>
                <a:latin typeface="Trebuchet MS"/>
                <a:cs typeface="Trebuchet MS"/>
              </a:rPr>
              <a:t>pt</a:t>
            </a:r>
            <a:r>
              <a:rPr dirty="0" sz="1100" spc="25" b="1">
                <a:solidFill>
                  <a:srgbClr val="281313"/>
                </a:solidFill>
                <a:latin typeface="Trebuchet MS"/>
                <a:cs typeface="Trebuchet MS"/>
              </a:rPr>
              <a:t>ion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300">
              <a:latin typeface="Trebuchet MS"/>
              <a:cs typeface="Trebuchet MS"/>
            </a:endParaRPr>
          </a:p>
          <a:p>
            <a:pPr algn="ctr" marL="24765" marR="129539">
              <a:lnSpc>
                <a:spcPct val="104500"/>
              </a:lnSpc>
              <a:spcBef>
                <a:spcPts val="845"/>
              </a:spcBef>
            </a:pPr>
            <a:r>
              <a:rPr dirty="0" sz="950">
                <a:solidFill>
                  <a:srgbClr val="241212"/>
                </a:solidFill>
                <a:latin typeface="Verdana"/>
                <a:cs typeface="Verdana"/>
              </a:rPr>
              <a:t>There</a:t>
            </a:r>
            <a:r>
              <a:rPr dirty="0" sz="950" spc="-40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241212"/>
                </a:solidFill>
                <a:latin typeface="Verdana"/>
                <a:cs typeface="Verdana"/>
              </a:rPr>
              <a:t>are</a:t>
            </a:r>
            <a:r>
              <a:rPr dirty="0" sz="950" spc="-60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950" spc="-15">
                <a:solidFill>
                  <a:srgbClr val="241212"/>
                </a:solidFill>
                <a:latin typeface="Verdana"/>
                <a:cs typeface="Verdana"/>
              </a:rPr>
              <a:t>several</a:t>
            </a:r>
            <a:r>
              <a:rPr dirty="0" sz="950" spc="-90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241212"/>
                </a:solidFill>
                <a:latin typeface="Verdana"/>
                <a:cs typeface="Verdana"/>
              </a:rPr>
              <a:t>key</a:t>
            </a:r>
            <a:r>
              <a:rPr dirty="0" sz="950" spc="-105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950" spc="25">
                <a:solidFill>
                  <a:srgbClr val="241212"/>
                </a:solidFill>
                <a:latin typeface="Verdana"/>
                <a:cs typeface="Verdana"/>
              </a:rPr>
              <a:t>metrics</a:t>
            </a:r>
            <a:r>
              <a:rPr dirty="0" sz="950" spc="-120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used</a:t>
            </a:r>
            <a:r>
              <a:rPr dirty="0" sz="950" spc="-15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950" spc="5">
                <a:solidFill>
                  <a:srgbClr val="241212"/>
                </a:solidFill>
                <a:latin typeface="Verdana"/>
                <a:cs typeface="Verdana"/>
              </a:rPr>
              <a:t>to  </a:t>
            </a:r>
            <a:r>
              <a:rPr dirty="0" sz="950" spc="10">
                <a:solidFill>
                  <a:srgbClr val="241212"/>
                </a:solidFill>
                <a:latin typeface="Verdana"/>
                <a:cs typeface="Verdana"/>
              </a:rPr>
              <a:t>measure energy </a:t>
            </a:r>
            <a:r>
              <a:rPr dirty="0" sz="950" spc="25">
                <a:solidFill>
                  <a:srgbClr val="241212"/>
                </a:solidFill>
                <a:latin typeface="Verdana"/>
                <a:cs typeface="Verdana"/>
              </a:rPr>
              <a:t>consumption,  including </a:t>
            </a:r>
            <a:r>
              <a:rPr dirty="0" sz="950" spc="20">
                <a:latin typeface="Verdana"/>
                <a:cs typeface="Verdana"/>
              </a:rPr>
              <a:t>energy </a:t>
            </a:r>
            <a:r>
              <a:rPr dirty="0" sz="950" spc="5">
                <a:latin typeface="Verdana"/>
                <a:cs typeface="Verdana"/>
              </a:rPr>
              <a:t>intensity</a:t>
            </a:r>
            <a:r>
              <a:rPr dirty="0" sz="950" spc="5">
                <a:solidFill>
                  <a:srgbClr val="241212"/>
                </a:solidFill>
                <a:latin typeface="Verdana"/>
                <a:cs typeface="Verdana"/>
              </a:rPr>
              <a:t>, </a:t>
            </a:r>
            <a:r>
              <a:rPr dirty="0" sz="950" spc="20">
                <a:latin typeface="Verdana"/>
                <a:cs typeface="Verdana"/>
              </a:rPr>
              <a:t>energy  </a:t>
            </a:r>
            <a:r>
              <a:rPr dirty="0" sz="950" spc="25">
                <a:latin typeface="Verdana"/>
                <a:cs typeface="Verdana"/>
              </a:rPr>
              <a:t>performance</a:t>
            </a:r>
            <a:r>
              <a:rPr dirty="0" sz="950" spc="-70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indicators</a:t>
            </a:r>
            <a:r>
              <a:rPr dirty="0" sz="950" spc="10">
                <a:solidFill>
                  <a:srgbClr val="241212"/>
                </a:solidFill>
                <a:latin typeface="Verdana"/>
                <a:cs typeface="Verdana"/>
              </a:rPr>
              <a:t>,</a:t>
            </a:r>
            <a:r>
              <a:rPr dirty="0" sz="950" spc="-235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and</a:t>
            </a:r>
            <a:r>
              <a:rPr dirty="0" sz="950" spc="-25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950" spc="25">
                <a:latin typeface="Verdana"/>
                <a:cs typeface="Verdana"/>
              </a:rPr>
              <a:t>speciﬁc  </a:t>
            </a:r>
            <a:r>
              <a:rPr dirty="0" sz="950" spc="20">
                <a:latin typeface="Verdana"/>
                <a:cs typeface="Verdana"/>
              </a:rPr>
              <a:t>energy</a:t>
            </a:r>
            <a:r>
              <a:rPr dirty="0" sz="950" spc="-110">
                <a:latin typeface="Verdana"/>
                <a:cs typeface="Verdana"/>
              </a:rPr>
              <a:t> </a:t>
            </a:r>
            <a:r>
              <a:rPr dirty="0" sz="950" spc="35">
                <a:latin typeface="Verdana"/>
                <a:cs typeface="Verdana"/>
              </a:rPr>
              <a:t>consumption</a:t>
            </a:r>
            <a:r>
              <a:rPr dirty="0" sz="950" spc="35">
                <a:solidFill>
                  <a:srgbClr val="241212"/>
                </a:solidFill>
                <a:latin typeface="Verdana"/>
                <a:cs typeface="Verdana"/>
              </a:rPr>
              <a:t>.</a:t>
            </a:r>
            <a:r>
              <a:rPr dirty="0" sz="950" spc="-235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950" spc="5">
                <a:solidFill>
                  <a:srgbClr val="241212"/>
                </a:solidFill>
                <a:latin typeface="Verdana"/>
                <a:cs typeface="Verdana"/>
              </a:rPr>
              <a:t>These</a:t>
            </a:r>
            <a:r>
              <a:rPr dirty="0" sz="950" spc="-65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950" spc="25">
                <a:solidFill>
                  <a:srgbClr val="241212"/>
                </a:solidFill>
                <a:latin typeface="Verdana"/>
                <a:cs typeface="Verdana"/>
              </a:rPr>
              <a:t>metrics  </a:t>
            </a:r>
            <a:r>
              <a:rPr dirty="0" sz="950" spc="10">
                <a:solidFill>
                  <a:srgbClr val="241212"/>
                </a:solidFill>
                <a:latin typeface="Verdana"/>
                <a:cs typeface="Verdana"/>
              </a:rPr>
              <a:t>provide </a:t>
            </a:r>
            <a:r>
              <a:rPr dirty="0" sz="950">
                <a:solidFill>
                  <a:srgbClr val="241212"/>
                </a:solidFill>
                <a:latin typeface="Verdana"/>
                <a:cs typeface="Verdana"/>
              </a:rPr>
              <a:t>valuable </a:t>
            </a:r>
            <a:r>
              <a:rPr dirty="0" sz="950" spc="10">
                <a:solidFill>
                  <a:srgbClr val="241212"/>
                </a:solidFill>
                <a:latin typeface="Verdana"/>
                <a:cs typeface="Verdana"/>
              </a:rPr>
              <a:t>insights 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into 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the  </a:t>
            </a:r>
            <a:r>
              <a:rPr dirty="0" sz="950" spc="10">
                <a:solidFill>
                  <a:srgbClr val="241212"/>
                </a:solidFill>
                <a:latin typeface="Verdana"/>
                <a:cs typeface="Verdana"/>
              </a:rPr>
              <a:t>energy 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efﬁciency </a:t>
            </a:r>
            <a:r>
              <a:rPr dirty="0" sz="950" spc="10">
                <a:solidFill>
                  <a:srgbClr val="241212"/>
                </a:solidFill>
                <a:latin typeface="Verdana"/>
                <a:cs typeface="Verdana"/>
              </a:rPr>
              <a:t>of buildings,  processes,</a:t>
            </a:r>
            <a:r>
              <a:rPr dirty="0" sz="950" spc="-254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and</a:t>
            </a:r>
            <a:r>
              <a:rPr dirty="0" sz="950" spc="-25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241212"/>
                </a:solidFill>
                <a:latin typeface="Verdana"/>
                <a:cs typeface="Verdana"/>
              </a:rPr>
              <a:t>systems.</a:t>
            </a:r>
            <a:r>
              <a:rPr dirty="0" sz="950" spc="-245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950" spc="40">
                <a:solidFill>
                  <a:srgbClr val="241212"/>
                </a:solidFill>
                <a:latin typeface="Verdana"/>
                <a:cs typeface="Verdana"/>
              </a:rPr>
              <a:t>By</a:t>
            </a:r>
            <a:r>
              <a:rPr dirty="0" sz="950" spc="-110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950" spc="10">
                <a:solidFill>
                  <a:srgbClr val="241212"/>
                </a:solidFill>
                <a:latin typeface="Verdana"/>
                <a:cs typeface="Verdana"/>
              </a:rPr>
              <a:t>tracking  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these </a:t>
            </a:r>
            <a:r>
              <a:rPr dirty="0" sz="950">
                <a:solidFill>
                  <a:srgbClr val="241212"/>
                </a:solidFill>
                <a:latin typeface="Verdana"/>
                <a:cs typeface="Verdana"/>
              </a:rPr>
              <a:t>metrics, </a:t>
            </a:r>
            <a:r>
              <a:rPr dirty="0" sz="950" spc="10">
                <a:solidFill>
                  <a:srgbClr val="241212"/>
                </a:solidFill>
                <a:latin typeface="Verdana"/>
                <a:cs typeface="Verdana"/>
              </a:rPr>
              <a:t>organizations </a:t>
            </a:r>
            <a:r>
              <a:rPr dirty="0" sz="950" spc="25">
                <a:solidFill>
                  <a:srgbClr val="241212"/>
                </a:solidFill>
                <a:latin typeface="Verdana"/>
                <a:cs typeface="Verdana"/>
              </a:rPr>
              <a:t>can </a:t>
            </a:r>
            <a:r>
              <a:rPr dirty="0" sz="950" spc="5">
                <a:solidFill>
                  <a:srgbClr val="241212"/>
                </a:solidFill>
                <a:latin typeface="Verdana"/>
                <a:cs typeface="Verdana"/>
              </a:rPr>
              <a:t>set  </a:t>
            </a:r>
            <a:r>
              <a:rPr dirty="0" sz="950" spc="10">
                <a:solidFill>
                  <a:srgbClr val="241212"/>
                </a:solidFill>
                <a:latin typeface="Verdana"/>
                <a:cs typeface="Verdana"/>
              </a:rPr>
              <a:t>targets, track </a:t>
            </a:r>
            <a:r>
              <a:rPr dirty="0" sz="950" spc="5">
                <a:solidFill>
                  <a:srgbClr val="241212"/>
                </a:solidFill>
                <a:latin typeface="Verdana"/>
                <a:cs typeface="Verdana"/>
              </a:rPr>
              <a:t>progress, 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and  </a:t>
            </a:r>
            <a:r>
              <a:rPr dirty="0" sz="950" spc="35">
                <a:solidFill>
                  <a:srgbClr val="241212"/>
                </a:solidFill>
                <a:latin typeface="Verdana"/>
                <a:cs typeface="Verdana"/>
              </a:rPr>
              <a:t>benchmark </a:t>
            </a:r>
            <a:r>
              <a:rPr dirty="0" sz="950" spc="10">
                <a:solidFill>
                  <a:srgbClr val="241212"/>
                </a:solidFill>
                <a:latin typeface="Verdana"/>
                <a:cs typeface="Verdana"/>
              </a:rPr>
              <a:t>against industry  </a:t>
            </a:r>
            <a:r>
              <a:rPr dirty="0" sz="950">
                <a:solidFill>
                  <a:srgbClr val="241212"/>
                </a:solidFill>
                <a:latin typeface="Verdana"/>
                <a:cs typeface="Verdana"/>
              </a:rPr>
              <a:t>standards.</a:t>
            </a:r>
            <a:endParaRPr sz="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09131" y="4203301"/>
            <a:ext cx="2205355" cy="231394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628015">
              <a:lnSpc>
                <a:spcPct val="105900"/>
              </a:lnSpc>
              <a:spcBef>
                <a:spcPts val="50"/>
              </a:spcBef>
            </a:pPr>
            <a:r>
              <a:rPr dirty="0" sz="850" spc="15" b="1">
                <a:solidFill>
                  <a:srgbClr val="4A2222"/>
                </a:solidFill>
                <a:latin typeface="Trebuchet MS"/>
                <a:cs typeface="Trebuchet MS"/>
              </a:rPr>
              <a:t>Me</a:t>
            </a:r>
            <a:r>
              <a:rPr dirty="0" sz="850" spc="15" b="1">
                <a:solidFill>
                  <a:srgbClr val="451F1F"/>
                </a:solidFill>
                <a:latin typeface="Trebuchet MS"/>
                <a:cs typeface="Trebuchet MS"/>
              </a:rPr>
              <a:t>t</a:t>
            </a:r>
            <a:r>
              <a:rPr dirty="0" sz="850" spc="15" b="1">
                <a:solidFill>
                  <a:srgbClr val="4A2222"/>
                </a:solidFill>
                <a:latin typeface="Trebuchet MS"/>
                <a:cs typeface="Trebuchet MS"/>
              </a:rPr>
              <a:t>ho</a:t>
            </a:r>
            <a:r>
              <a:rPr dirty="0" sz="850" spc="15" b="1">
                <a:solidFill>
                  <a:srgbClr val="451F1F"/>
                </a:solidFill>
                <a:latin typeface="Trebuchet MS"/>
                <a:cs typeface="Trebuchet MS"/>
              </a:rPr>
              <a:t>ds </a:t>
            </a:r>
            <a:r>
              <a:rPr dirty="0" sz="850" spc="-5" b="1">
                <a:solidFill>
                  <a:srgbClr val="451F1F"/>
                </a:solidFill>
                <a:latin typeface="Trebuchet MS"/>
                <a:cs typeface="Trebuchet MS"/>
              </a:rPr>
              <a:t>fo</a:t>
            </a:r>
            <a:r>
              <a:rPr dirty="0" sz="850" spc="-5" b="1">
                <a:solidFill>
                  <a:srgbClr val="4A2222"/>
                </a:solidFill>
                <a:latin typeface="Trebuchet MS"/>
                <a:cs typeface="Trebuchet MS"/>
              </a:rPr>
              <a:t>r </a:t>
            </a:r>
            <a:r>
              <a:rPr dirty="0" sz="850" spc="20" b="1">
                <a:solidFill>
                  <a:srgbClr val="451F1F"/>
                </a:solidFill>
                <a:latin typeface="Trebuchet MS"/>
                <a:cs typeface="Trebuchet MS"/>
              </a:rPr>
              <a:t>M</a:t>
            </a:r>
            <a:r>
              <a:rPr dirty="0" sz="850" spc="20" b="1">
                <a:solidFill>
                  <a:srgbClr val="4A2222"/>
                </a:solidFill>
                <a:latin typeface="Trebuchet MS"/>
                <a:cs typeface="Trebuchet MS"/>
              </a:rPr>
              <a:t>ea</a:t>
            </a:r>
            <a:r>
              <a:rPr dirty="0" sz="850" spc="20" b="1">
                <a:solidFill>
                  <a:srgbClr val="451F1F"/>
                </a:solidFill>
                <a:latin typeface="Trebuchet MS"/>
                <a:cs typeface="Trebuchet MS"/>
              </a:rPr>
              <a:t>sur</a:t>
            </a:r>
            <a:r>
              <a:rPr dirty="0" sz="850" spc="20" b="1">
                <a:solidFill>
                  <a:srgbClr val="4A2222"/>
                </a:solidFill>
                <a:latin typeface="Trebuchet MS"/>
                <a:cs typeface="Trebuchet MS"/>
              </a:rPr>
              <a:t>ing</a:t>
            </a:r>
            <a:r>
              <a:rPr dirty="0" sz="850" spc="-150" b="1">
                <a:solidFill>
                  <a:srgbClr val="4A2222"/>
                </a:solidFill>
                <a:latin typeface="Trebuchet MS"/>
                <a:cs typeface="Trebuchet MS"/>
              </a:rPr>
              <a:t> </a:t>
            </a:r>
            <a:r>
              <a:rPr dirty="0" sz="850" spc="5" b="1">
                <a:solidFill>
                  <a:srgbClr val="4A2222"/>
                </a:solidFill>
                <a:latin typeface="Trebuchet MS"/>
                <a:cs typeface="Trebuchet MS"/>
              </a:rPr>
              <a:t>E</a:t>
            </a:r>
            <a:r>
              <a:rPr dirty="0" sz="850" spc="5" b="1">
                <a:solidFill>
                  <a:srgbClr val="451F1F"/>
                </a:solidFill>
                <a:latin typeface="Trebuchet MS"/>
                <a:cs typeface="Trebuchet MS"/>
              </a:rPr>
              <a:t>n</a:t>
            </a:r>
            <a:r>
              <a:rPr dirty="0" sz="850" spc="5" b="1">
                <a:solidFill>
                  <a:srgbClr val="4A2222"/>
                </a:solidFill>
                <a:latin typeface="Trebuchet MS"/>
                <a:cs typeface="Trebuchet MS"/>
              </a:rPr>
              <a:t>e</a:t>
            </a:r>
            <a:r>
              <a:rPr dirty="0" sz="850" spc="5" b="1">
                <a:solidFill>
                  <a:srgbClr val="451F1F"/>
                </a:solidFill>
                <a:latin typeface="Trebuchet MS"/>
                <a:cs typeface="Trebuchet MS"/>
              </a:rPr>
              <a:t>r</a:t>
            </a:r>
            <a:r>
              <a:rPr dirty="0" sz="850" spc="5" b="1">
                <a:solidFill>
                  <a:srgbClr val="4A2222"/>
                </a:solidFill>
                <a:latin typeface="Trebuchet MS"/>
                <a:cs typeface="Trebuchet MS"/>
              </a:rPr>
              <a:t>gy  </a:t>
            </a:r>
            <a:r>
              <a:rPr dirty="0" sz="850" spc="20" b="1">
                <a:solidFill>
                  <a:srgbClr val="451F1F"/>
                </a:solidFill>
                <a:latin typeface="Trebuchet MS"/>
                <a:cs typeface="Trebuchet MS"/>
              </a:rPr>
              <a:t>Con</a:t>
            </a:r>
            <a:r>
              <a:rPr dirty="0" sz="850" spc="20" b="1">
                <a:solidFill>
                  <a:srgbClr val="4A2222"/>
                </a:solidFill>
                <a:latin typeface="Trebuchet MS"/>
                <a:cs typeface="Trebuchet MS"/>
              </a:rPr>
              <a:t>su</a:t>
            </a:r>
            <a:r>
              <a:rPr dirty="0" sz="850" spc="20" b="1">
                <a:solidFill>
                  <a:srgbClr val="451F1F"/>
                </a:solidFill>
                <a:latin typeface="Trebuchet MS"/>
                <a:cs typeface="Trebuchet MS"/>
              </a:rPr>
              <a:t>mpt</a:t>
            </a:r>
            <a:r>
              <a:rPr dirty="0" sz="850" spc="20" b="1">
                <a:solidFill>
                  <a:srgbClr val="4A2222"/>
                </a:solidFill>
                <a:latin typeface="Trebuchet MS"/>
                <a:cs typeface="Trebuchet MS"/>
              </a:rPr>
              <a:t>ion</a:t>
            </a:r>
            <a:endParaRPr sz="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rebuchet MS"/>
              <a:cs typeface="Trebuchet MS"/>
            </a:endParaRPr>
          </a:p>
          <a:p>
            <a:pPr marL="12700" marR="97155">
              <a:lnSpc>
                <a:spcPct val="104800"/>
              </a:lnSpc>
            </a:pPr>
            <a:r>
              <a:rPr dirty="0" sz="900" spc="-5">
                <a:solidFill>
                  <a:srgbClr val="4A2222"/>
                </a:solidFill>
                <a:latin typeface="Verdana"/>
                <a:cs typeface="Verdana"/>
              </a:rPr>
              <a:t>V</a:t>
            </a:r>
            <a:r>
              <a:rPr dirty="0" sz="900" spc="-5">
                <a:solidFill>
                  <a:srgbClr val="451F1F"/>
                </a:solidFill>
                <a:latin typeface="Verdana"/>
                <a:cs typeface="Verdana"/>
              </a:rPr>
              <a:t>a</a:t>
            </a:r>
            <a:r>
              <a:rPr dirty="0" sz="900" spc="-5">
                <a:solidFill>
                  <a:srgbClr val="4A2222"/>
                </a:solidFill>
                <a:latin typeface="Verdana"/>
                <a:cs typeface="Verdana"/>
              </a:rPr>
              <a:t>r</a:t>
            </a:r>
            <a:r>
              <a:rPr dirty="0" sz="900" spc="-5">
                <a:solidFill>
                  <a:srgbClr val="451F1F"/>
                </a:solidFill>
                <a:latin typeface="Verdana"/>
                <a:cs typeface="Verdana"/>
              </a:rPr>
              <a:t>i</a:t>
            </a:r>
            <a:r>
              <a:rPr dirty="0" sz="900" spc="-5">
                <a:solidFill>
                  <a:srgbClr val="4A2222"/>
                </a:solidFill>
                <a:latin typeface="Verdana"/>
                <a:cs typeface="Verdana"/>
              </a:rPr>
              <a:t>ous </a:t>
            </a:r>
            <a:r>
              <a:rPr dirty="0" sz="900" spc="35">
                <a:solidFill>
                  <a:srgbClr val="451F1F"/>
                </a:solidFill>
                <a:latin typeface="Verdana"/>
                <a:cs typeface="Verdana"/>
              </a:rPr>
              <a:t>me</a:t>
            </a:r>
            <a:r>
              <a:rPr dirty="0" sz="900" spc="35">
                <a:solidFill>
                  <a:srgbClr val="4A2222"/>
                </a:solidFill>
                <a:latin typeface="Verdana"/>
                <a:cs typeface="Verdana"/>
              </a:rPr>
              <a:t>t</a:t>
            </a:r>
            <a:r>
              <a:rPr dirty="0" sz="900" spc="35">
                <a:solidFill>
                  <a:srgbClr val="451F1F"/>
                </a:solidFill>
                <a:latin typeface="Verdana"/>
                <a:cs typeface="Verdana"/>
              </a:rPr>
              <a:t>h</a:t>
            </a:r>
            <a:r>
              <a:rPr dirty="0" sz="900" spc="35">
                <a:solidFill>
                  <a:srgbClr val="4A2222"/>
                </a:solidFill>
                <a:latin typeface="Verdana"/>
                <a:cs typeface="Verdana"/>
              </a:rPr>
              <a:t>o</a:t>
            </a:r>
            <a:r>
              <a:rPr dirty="0" sz="900" spc="35">
                <a:solidFill>
                  <a:srgbClr val="451F1F"/>
                </a:solidFill>
                <a:latin typeface="Verdana"/>
                <a:cs typeface="Verdana"/>
              </a:rPr>
              <a:t>ds </a:t>
            </a:r>
            <a:r>
              <a:rPr dirty="0" sz="900" spc="-15">
                <a:solidFill>
                  <a:srgbClr val="451F1F"/>
                </a:solidFill>
                <a:latin typeface="Verdana"/>
                <a:cs typeface="Verdana"/>
              </a:rPr>
              <a:t>a</a:t>
            </a:r>
            <a:r>
              <a:rPr dirty="0" sz="900" spc="-15">
                <a:solidFill>
                  <a:srgbClr val="4A2222"/>
                </a:solidFill>
                <a:latin typeface="Verdana"/>
                <a:cs typeface="Verdana"/>
              </a:rPr>
              <a:t>re </a:t>
            </a:r>
            <a:r>
              <a:rPr dirty="0" sz="900" spc="10">
                <a:solidFill>
                  <a:srgbClr val="4A2222"/>
                </a:solidFill>
                <a:latin typeface="Verdana"/>
                <a:cs typeface="Verdana"/>
              </a:rPr>
              <a:t>em</a:t>
            </a:r>
            <a:r>
              <a:rPr dirty="0" sz="900" spc="10">
                <a:solidFill>
                  <a:srgbClr val="451F1F"/>
                </a:solidFill>
                <a:latin typeface="Verdana"/>
                <a:cs typeface="Verdana"/>
              </a:rPr>
              <a:t>p</a:t>
            </a:r>
            <a:r>
              <a:rPr dirty="0" sz="900" spc="10">
                <a:solidFill>
                  <a:srgbClr val="4A2222"/>
                </a:solidFill>
                <a:latin typeface="Verdana"/>
                <a:cs typeface="Verdana"/>
              </a:rPr>
              <a:t>l</a:t>
            </a:r>
            <a:r>
              <a:rPr dirty="0" sz="900" spc="10">
                <a:solidFill>
                  <a:srgbClr val="451F1F"/>
                </a:solidFill>
                <a:latin typeface="Verdana"/>
                <a:cs typeface="Verdana"/>
              </a:rPr>
              <a:t>o</a:t>
            </a:r>
            <a:r>
              <a:rPr dirty="0" sz="900" spc="10">
                <a:solidFill>
                  <a:srgbClr val="4A2222"/>
                </a:solidFill>
                <a:latin typeface="Verdana"/>
                <a:cs typeface="Verdana"/>
              </a:rPr>
              <a:t>yed </a:t>
            </a:r>
            <a:r>
              <a:rPr dirty="0" sz="900" spc="5">
                <a:solidFill>
                  <a:srgbClr val="4A2222"/>
                </a:solidFill>
                <a:latin typeface="Verdana"/>
                <a:cs typeface="Verdana"/>
              </a:rPr>
              <a:t>to  </a:t>
            </a:r>
            <a:r>
              <a:rPr dirty="0" sz="900" spc="10">
                <a:solidFill>
                  <a:srgbClr val="451F1F"/>
                </a:solidFill>
                <a:latin typeface="Verdana"/>
                <a:cs typeface="Verdana"/>
              </a:rPr>
              <a:t>m</a:t>
            </a:r>
            <a:r>
              <a:rPr dirty="0" sz="900" spc="10">
                <a:solidFill>
                  <a:srgbClr val="4A2222"/>
                </a:solidFill>
                <a:latin typeface="Verdana"/>
                <a:cs typeface="Verdana"/>
              </a:rPr>
              <a:t>easu</a:t>
            </a:r>
            <a:r>
              <a:rPr dirty="0" sz="900" spc="10">
                <a:solidFill>
                  <a:srgbClr val="451F1F"/>
                </a:solidFill>
                <a:latin typeface="Verdana"/>
                <a:cs typeface="Verdana"/>
              </a:rPr>
              <a:t>re</a:t>
            </a:r>
            <a:r>
              <a:rPr dirty="0" sz="900" spc="-70">
                <a:solidFill>
                  <a:srgbClr val="451F1F"/>
                </a:solidFill>
                <a:latin typeface="Verdana"/>
                <a:cs typeface="Verdana"/>
              </a:rPr>
              <a:t> </a:t>
            </a:r>
            <a:r>
              <a:rPr dirty="0" sz="900" spc="10">
                <a:solidFill>
                  <a:srgbClr val="4A2222"/>
                </a:solidFill>
                <a:latin typeface="Verdana"/>
                <a:cs typeface="Verdana"/>
              </a:rPr>
              <a:t>ene</a:t>
            </a:r>
            <a:r>
              <a:rPr dirty="0" sz="900" spc="10">
                <a:solidFill>
                  <a:srgbClr val="451F1F"/>
                </a:solidFill>
                <a:latin typeface="Verdana"/>
                <a:cs typeface="Verdana"/>
              </a:rPr>
              <a:t>r</a:t>
            </a:r>
            <a:r>
              <a:rPr dirty="0" sz="900" spc="10">
                <a:solidFill>
                  <a:srgbClr val="4A2222"/>
                </a:solidFill>
                <a:latin typeface="Verdana"/>
                <a:cs typeface="Verdana"/>
              </a:rPr>
              <a:t>g</a:t>
            </a:r>
            <a:r>
              <a:rPr dirty="0" sz="900" spc="10">
                <a:solidFill>
                  <a:srgbClr val="451F1F"/>
                </a:solidFill>
                <a:latin typeface="Verdana"/>
                <a:cs typeface="Verdana"/>
              </a:rPr>
              <a:t>y</a:t>
            </a:r>
            <a:r>
              <a:rPr dirty="0" sz="900" spc="-100">
                <a:solidFill>
                  <a:srgbClr val="451F1F"/>
                </a:solidFill>
                <a:latin typeface="Verdana"/>
                <a:cs typeface="Verdana"/>
              </a:rPr>
              <a:t> </a:t>
            </a:r>
            <a:r>
              <a:rPr dirty="0" sz="900" spc="25">
                <a:solidFill>
                  <a:srgbClr val="451F1F"/>
                </a:solidFill>
                <a:latin typeface="Verdana"/>
                <a:cs typeface="Verdana"/>
              </a:rPr>
              <a:t>consu</a:t>
            </a:r>
            <a:r>
              <a:rPr dirty="0" sz="900" spc="25">
                <a:solidFill>
                  <a:srgbClr val="4A2222"/>
                </a:solidFill>
                <a:latin typeface="Verdana"/>
                <a:cs typeface="Verdana"/>
              </a:rPr>
              <a:t>mpt</a:t>
            </a:r>
            <a:r>
              <a:rPr dirty="0" sz="900" spc="25">
                <a:solidFill>
                  <a:srgbClr val="451F1F"/>
                </a:solidFill>
                <a:latin typeface="Verdana"/>
                <a:cs typeface="Verdana"/>
              </a:rPr>
              <a:t>ion</a:t>
            </a:r>
            <a:r>
              <a:rPr dirty="0" sz="900" spc="25">
                <a:solidFill>
                  <a:srgbClr val="4A2222"/>
                </a:solidFill>
                <a:latin typeface="Verdana"/>
                <a:cs typeface="Verdana"/>
              </a:rPr>
              <a:t>,</a:t>
            </a:r>
            <a:r>
              <a:rPr dirty="0" sz="900" spc="-220">
                <a:solidFill>
                  <a:srgbClr val="4A2222"/>
                </a:solidFill>
                <a:latin typeface="Verdana"/>
                <a:cs typeface="Verdana"/>
              </a:rPr>
              <a:t> </a:t>
            </a:r>
            <a:r>
              <a:rPr dirty="0" sz="900" spc="15">
                <a:solidFill>
                  <a:srgbClr val="451F1F"/>
                </a:solidFill>
                <a:latin typeface="Verdana"/>
                <a:cs typeface="Verdana"/>
              </a:rPr>
              <a:t>su</a:t>
            </a:r>
            <a:r>
              <a:rPr dirty="0" sz="900" spc="15">
                <a:solidFill>
                  <a:srgbClr val="4A2222"/>
                </a:solidFill>
                <a:latin typeface="Verdana"/>
                <a:cs typeface="Verdana"/>
              </a:rPr>
              <a:t>ch  </a:t>
            </a:r>
            <a:r>
              <a:rPr dirty="0" sz="900" spc="-5">
                <a:solidFill>
                  <a:srgbClr val="451F1F"/>
                </a:solidFill>
                <a:latin typeface="Verdana"/>
                <a:cs typeface="Verdana"/>
              </a:rPr>
              <a:t>a</a:t>
            </a:r>
            <a:r>
              <a:rPr dirty="0" sz="900" spc="-5">
                <a:solidFill>
                  <a:srgbClr val="4A2222"/>
                </a:solidFill>
                <a:latin typeface="Verdana"/>
                <a:cs typeface="Verdana"/>
              </a:rPr>
              <a:t>s </a:t>
            </a:r>
            <a:r>
              <a:rPr dirty="0" sz="900" spc="5">
                <a:latin typeface="Verdana"/>
                <a:cs typeface="Verdana"/>
              </a:rPr>
              <a:t>submetering</a:t>
            </a:r>
            <a:r>
              <a:rPr dirty="0" sz="900" spc="5">
                <a:solidFill>
                  <a:srgbClr val="4A2222"/>
                </a:solidFill>
                <a:latin typeface="Verdana"/>
                <a:cs typeface="Verdana"/>
              </a:rPr>
              <a:t>, </a:t>
            </a:r>
            <a:r>
              <a:rPr dirty="0" sz="900">
                <a:latin typeface="Verdana"/>
                <a:cs typeface="Verdana"/>
              </a:rPr>
              <a:t>energy </a:t>
            </a:r>
            <a:r>
              <a:rPr dirty="0" sz="900" spc="-10">
                <a:latin typeface="Verdana"/>
                <a:cs typeface="Verdana"/>
              </a:rPr>
              <a:t>audits</a:t>
            </a:r>
            <a:r>
              <a:rPr dirty="0" sz="900" spc="-10">
                <a:solidFill>
                  <a:srgbClr val="451F1F"/>
                </a:solidFill>
                <a:latin typeface="Verdana"/>
                <a:cs typeface="Verdana"/>
              </a:rPr>
              <a:t>, </a:t>
            </a:r>
            <a:r>
              <a:rPr dirty="0" sz="900" spc="20">
                <a:solidFill>
                  <a:srgbClr val="451F1F"/>
                </a:solidFill>
                <a:latin typeface="Verdana"/>
                <a:cs typeface="Verdana"/>
              </a:rPr>
              <a:t>a</a:t>
            </a:r>
            <a:r>
              <a:rPr dirty="0" sz="900" spc="20">
                <a:solidFill>
                  <a:srgbClr val="4A2222"/>
                </a:solidFill>
                <a:latin typeface="Verdana"/>
                <a:cs typeface="Verdana"/>
              </a:rPr>
              <a:t>n</a:t>
            </a:r>
            <a:r>
              <a:rPr dirty="0" sz="900" spc="20">
                <a:solidFill>
                  <a:srgbClr val="451F1F"/>
                </a:solidFill>
                <a:latin typeface="Verdana"/>
                <a:cs typeface="Verdana"/>
              </a:rPr>
              <a:t>d  </a:t>
            </a:r>
            <a:r>
              <a:rPr dirty="0" sz="900" spc="10">
                <a:latin typeface="Verdana"/>
                <a:cs typeface="Verdana"/>
              </a:rPr>
              <a:t>energy </a:t>
            </a:r>
            <a:r>
              <a:rPr dirty="0" sz="900" spc="30">
                <a:latin typeface="Verdana"/>
                <a:cs typeface="Verdana"/>
              </a:rPr>
              <a:t>management</a:t>
            </a:r>
            <a:r>
              <a:rPr dirty="0" sz="900" spc="-12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systems</a:t>
            </a:r>
            <a:r>
              <a:rPr dirty="0" sz="900" spc="-5">
                <a:solidFill>
                  <a:srgbClr val="4A2222"/>
                </a:solidFill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900" spc="10">
                <a:solidFill>
                  <a:srgbClr val="451F1F"/>
                </a:solidFill>
                <a:latin typeface="Verdana"/>
                <a:cs typeface="Verdana"/>
              </a:rPr>
              <a:t>S</a:t>
            </a:r>
            <a:r>
              <a:rPr dirty="0" sz="900" spc="10">
                <a:solidFill>
                  <a:srgbClr val="4A2222"/>
                </a:solidFill>
                <a:latin typeface="Verdana"/>
                <a:cs typeface="Verdana"/>
              </a:rPr>
              <a:t>ub</a:t>
            </a:r>
            <a:r>
              <a:rPr dirty="0" sz="900" spc="10">
                <a:solidFill>
                  <a:srgbClr val="451F1F"/>
                </a:solidFill>
                <a:latin typeface="Verdana"/>
                <a:cs typeface="Verdana"/>
              </a:rPr>
              <a:t>mete</a:t>
            </a:r>
            <a:r>
              <a:rPr dirty="0" sz="900" spc="10">
                <a:solidFill>
                  <a:srgbClr val="4A2222"/>
                </a:solidFill>
                <a:latin typeface="Verdana"/>
                <a:cs typeface="Verdana"/>
              </a:rPr>
              <a:t>ri</a:t>
            </a:r>
            <a:r>
              <a:rPr dirty="0" sz="900" spc="10">
                <a:solidFill>
                  <a:srgbClr val="451F1F"/>
                </a:solidFill>
                <a:latin typeface="Verdana"/>
                <a:cs typeface="Verdana"/>
              </a:rPr>
              <a:t>ng </a:t>
            </a:r>
            <a:r>
              <a:rPr dirty="0" sz="900" spc="5">
                <a:solidFill>
                  <a:srgbClr val="451F1F"/>
                </a:solidFill>
                <a:latin typeface="Verdana"/>
                <a:cs typeface="Verdana"/>
              </a:rPr>
              <a:t>allows </a:t>
            </a:r>
            <a:r>
              <a:rPr dirty="0" sz="900">
                <a:solidFill>
                  <a:srgbClr val="451F1F"/>
                </a:solidFill>
                <a:latin typeface="Verdana"/>
                <a:cs typeface="Verdana"/>
              </a:rPr>
              <a:t>f</a:t>
            </a:r>
            <a:r>
              <a:rPr dirty="0" sz="900">
                <a:solidFill>
                  <a:srgbClr val="4A2222"/>
                </a:solidFill>
                <a:latin typeface="Verdana"/>
                <a:cs typeface="Verdana"/>
              </a:rPr>
              <a:t>o</a:t>
            </a:r>
            <a:r>
              <a:rPr dirty="0" sz="900">
                <a:solidFill>
                  <a:srgbClr val="451F1F"/>
                </a:solidFill>
                <a:latin typeface="Verdana"/>
                <a:cs typeface="Verdana"/>
              </a:rPr>
              <a:t>r</a:t>
            </a:r>
            <a:r>
              <a:rPr dirty="0" sz="900" spc="-190">
                <a:solidFill>
                  <a:srgbClr val="451F1F"/>
                </a:solidFill>
                <a:latin typeface="Verdana"/>
                <a:cs typeface="Verdana"/>
              </a:rPr>
              <a:t> </a:t>
            </a:r>
            <a:r>
              <a:rPr dirty="0" sz="900" spc="5">
                <a:solidFill>
                  <a:srgbClr val="451F1F"/>
                </a:solidFill>
                <a:latin typeface="Verdana"/>
                <a:cs typeface="Verdana"/>
              </a:rPr>
              <a:t>deta</a:t>
            </a:r>
            <a:r>
              <a:rPr dirty="0" sz="900" spc="5">
                <a:solidFill>
                  <a:srgbClr val="4A2222"/>
                </a:solidFill>
                <a:latin typeface="Verdana"/>
                <a:cs typeface="Verdana"/>
              </a:rPr>
              <a:t>i</a:t>
            </a:r>
            <a:r>
              <a:rPr dirty="0" sz="900" spc="5">
                <a:solidFill>
                  <a:srgbClr val="451F1F"/>
                </a:solidFill>
                <a:latin typeface="Verdana"/>
                <a:cs typeface="Verdana"/>
              </a:rPr>
              <a:t>led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900" spc="20">
                <a:solidFill>
                  <a:srgbClr val="4A2222"/>
                </a:solidFill>
                <a:latin typeface="Verdana"/>
                <a:cs typeface="Verdana"/>
              </a:rPr>
              <a:t>me</a:t>
            </a:r>
            <a:r>
              <a:rPr dirty="0" sz="900" spc="20">
                <a:solidFill>
                  <a:srgbClr val="451F1F"/>
                </a:solidFill>
                <a:latin typeface="Verdana"/>
                <a:cs typeface="Verdana"/>
              </a:rPr>
              <a:t>a</a:t>
            </a:r>
            <a:r>
              <a:rPr dirty="0" sz="900" spc="20">
                <a:solidFill>
                  <a:srgbClr val="4A2222"/>
                </a:solidFill>
                <a:latin typeface="Verdana"/>
                <a:cs typeface="Verdana"/>
              </a:rPr>
              <a:t>su</a:t>
            </a:r>
            <a:r>
              <a:rPr dirty="0" sz="900" spc="20">
                <a:solidFill>
                  <a:srgbClr val="451F1F"/>
                </a:solidFill>
                <a:latin typeface="Verdana"/>
                <a:cs typeface="Verdana"/>
              </a:rPr>
              <a:t>remen</a:t>
            </a:r>
            <a:r>
              <a:rPr dirty="0" sz="900" spc="20">
                <a:solidFill>
                  <a:srgbClr val="4A2222"/>
                </a:solidFill>
                <a:latin typeface="Verdana"/>
                <a:cs typeface="Verdana"/>
              </a:rPr>
              <a:t>t</a:t>
            </a:r>
            <a:r>
              <a:rPr dirty="0" sz="900" spc="-40">
                <a:solidFill>
                  <a:srgbClr val="4A2222"/>
                </a:solidFill>
                <a:latin typeface="Verdana"/>
                <a:cs typeface="Verdana"/>
              </a:rPr>
              <a:t> </a:t>
            </a:r>
            <a:r>
              <a:rPr dirty="0" sz="900" spc="15">
                <a:solidFill>
                  <a:srgbClr val="4A2222"/>
                </a:solidFill>
                <a:latin typeface="Verdana"/>
                <a:cs typeface="Verdana"/>
              </a:rPr>
              <a:t>of</a:t>
            </a:r>
            <a:r>
              <a:rPr dirty="0" sz="900" spc="-90">
                <a:solidFill>
                  <a:srgbClr val="4A2222"/>
                </a:solidFill>
                <a:latin typeface="Verdana"/>
                <a:cs typeface="Verdana"/>
              </a:rPr>
              <a:t> </a:t>
            </a:r>
            <a:r>
              <a:rPr dirty="0" sz="900" spc="15">
                <a:solidFill>
                  <a:srgbClr val="4A2222"/>
                </a:solidFill>
                <a:latin typeface="Verdana"/>
                <a:cs typeface="Verdana"/>
              </a:rPr>
              <a:t>en</a:t>
            </a:r>
            <a:r>
              <a:rPr dirty="0" sz="900" spc="15">
                <a:solidFill>
                  <a:srgbClr val="451F1F"/>
                </a:solidFill>
                <a:latin typeface="Verdana"/>
                <a:cs typeface="Verdana"/>
              </a:rPr>
              <a:t>e</a:t>
            </a:r>
            <a:r>
              <a:rPr dirty="0" sz="900" spc="15">
                <a:solidFill>
                  <a:srgbClr val="4A2222"/>
                </a:solidFill>
                <a:latin typeface="Verdana"/>
                <a:cs typeface="Verdana"/>
              </a:rPr>
              <a:t>rg</a:t>
            </a:r>
            <a:r>
              <a:rPr dirty="0" sz="900" spc="15">
                <a:solidFill>
                  <a:srgbClr val="451F1F"/>
                </a:solidFill>
                <a:latin typeface="Verdana"/>
                <a:cs typeface="Verdana"/>
              </a:rPr>
              <a:t>y</a:t>
            </a:r>
            <a:r>
              <a:rPr dirty="0" sz="900" spc="-95">
                <a:solidFill>
                  <a:srgbClr val="451F1F"/>
                </a:solidFill>
                <a:latin typeface="Verdana"/>
                <a:cs typeface="Verdana"/>
              </a:rPr>
              <a:t> </a:t>
            </a:r>
            <a:r>
              <a:rPr dirty="0" sz="900" spc="15">
                <a:solidFill>
                  <a:srgbClr val="451F1F"/>
                </a:solidFill>
                <a:latin typeface="Verdana"/>
                <a:cs typeface="Verdana"/>
              </a:rPr>
              <a:t>u</a:t>
            </a:r>
            <a:r>
              <a:rPr dirty="0" sz="900" spc="15">
                <a:solidFill>
                  <a:srgbClr val="4A2222"/>
                </a:solidFill>
                <a:latin typeface="Verdana"/>
                <a:cs typeface="Verdana"/>
              </a:rPr>
              <a:t>sag</a:t>
            </a:r>
            <a:r>
              <a:rPr dirty="0" sz="900" spc="15">
                <a:solidFill>
                  <a:srgbClr val="451F1F"/>
                </a:solidFill>
                <a:latin typeface="Verdana"/>
                <a:cs typeface="Verdana"/>
              </a:rPr>
              <a:t>e</a:t>
            </a:r>
            <a:r>
              <a:rPr dirty="0" sz="900" spc="-65">
                <a:solidFill>
                  <a:srgbClr val="451F1F"/>
                </a:solidFill>
                <a:latin typeface="Verdana"/>
                <a:cs typeface="Verdana"/>
              </a:rPr>
              <a:t> </a:t>
            </a:r>
            <a:r>
              <a:rPr dirty="0" sz="900" spc="-5">
                <a:solidFill>
                  <a:srgbClr val="4A2222"/>
                </a:solidFill>
                <a:latin typeface="Verdana"/>
                <a:cs typeface="Verdana"/>
              </a:rPr>
              <a:t>in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900" spc="15">
                <a:solidFill>
                  <a:srgbClr val="451F1F"/>
                </a:solidFill>
                <a:latin typeface="Verdana"/>
                <a:cs typeface="Verdana"/>
              </a:rPr>
              <a:t>s</a:t>
            </a:r>
            <a:r>
              <a:rPr dirty="0" sz="900" spc="15">
                <a:solidFill>
                  <a:srgbClr val="4A2222"/>
                </a:solidFill>
                <a:latin typeface="Verdana"/>
                <a:cs typeface="Verdana"/>
              </a:rPr>
              <a:t>pe</a:t>
            </a:r>
            <a:r>
              <a:rPr dirty="0" sz="900" spc="15">
                <a:solidFill>
                  <a:srgbClr val="451F1F"/>
                </a:solidFill>
                <a:latin typeface="Verdana"/>
                <a:cs typeface="Verdana"/>
              </a:rPr>
              <a:t>c</a:t>
            </a:r>
            <a:r>
              <a:rPr dirty="0" sz="900" spc="15">
                <a:solidFill>
                  <a:srgbClr val="4A2222"/>
                </a:solidFill>
                <a:latin typeface="Verdana"/>
                <a:cs typeface="Verdana"/>
              </a:rPr>
              <a:t>iﬁc</a:t>
            </a:r>
            <a:r>
              <a:rPr dirty="0" sz="900" spc="-20">
                <a:solidFill>
                  <a:srgbClr val="4A2222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4A2222"/>
                </a:solidFill>
                <a:latin typeface="Verdana"/>
                <a:cs typeface="Verdana"/>
              </a:rPr>
              <a:t>a</a:t>
            </a:r>
            <a:r>
              <a:rPr dirty="0" sz="900" spc="-10">
                <a:solidFill>
                  <a:srgbClr val="451F1F"/>
                </a:solidFill>
                <a:latin typeface="Verdana"/>
                <a:cs typeface="Verdana"/>
              </a:rPr>
              <a:t>r</a:t>
            </a:r>
            <a:r>
              <a:rPr dirty="0" sz="900" spc="-10">
                <a:solidFill>
                  <a:srgbClr val="4A2222"/>
                </a:solidFill>
                <a:latin typeface="Verdana"/>
                <a:cs typeface="Verdana"/>
              </a:rPr>
              <a:t>e</a:t>
            </a:r>
            <a:r>
              <a:rPr dirty="0" sz="900" spc="-10">
                <a:solidFill>
                  <a:srgbClr val="451F1F"/>
                </a:solidFill>
                <a:latin typeface="Verdana"/>
                <a:cs typeface="Verdana"/>
              </a:rPr>
              <a:t>as</a:t>
            </a:r>
            <a:r>
              <a:rPr dirty="0" sz="900" spc="-95">
                <a:solidFill>
                  <a:srgbClr val="451F1F"/>
                </a:solidFill>
                <a:latin typeface="Verdana"/>
                <a:cs typeface="Verdana"/>
              </a:rPr>
              <a:t> </a:t>
            </a:r>
            <a:r>
              <a:rPr dirty="0" sz="900" spc="15">
                <a:solidFill>
                  <a:srgbClr val="4A2222"/>
                </a:solidFill>
                <a:latin typeface="Verdana"/>
                <a:cs typeface="Verdana"/>
              </a:rPr>
              <a:t>or</a:t>
            </a:r>
            <a:r>
              <a:rPr dirty="0" sz="900" spc="-105">
                <a:solidFill>
                  <a:srgbClr val="4A2222"/>
                </a:solidFill>
                <a:latin typeface="Verdana"/>
                <a:cs typeface="Verdana"/>
              </a:rPr>
              <a:t> </a:t>
            </a:r>
            <a:r>
              <a:rPr dirty="0" sz="900" spc="25">
                <a:solidFill>
                  <a:srgbClr val="4A2222"/>
                </a:solidFill>
                <a:latin typeface="Verdana"/>
                <a:cs typeface="Verdana"/>
              </a:rPr>
              <a:t>e</a:t>
            </a:r>
            <a:r>
              <a:rPr dirty="0" sz="900" spc="25">
                <a:solidFill>
                  <a:srgbClr val="451F1F"/>
                </a:solidFill>
                <a:latin typeface="Verdana"/>
                <a:cs typeface="Verdana"/>
              </a:rPr>
              <a:t>q</a:t>
            </a:r>
            <a:r>
              <a:rPr dirty="0" sz="900" spc="25">
                <a:solidFill>
                  <a:srgbClr val="4A2222"/>
                </a:solidFill>
                <a:latin typeface="Verdana"/>
                <a:cs typeface="Verdana"/>
              </a:rPr>
              <a:t>uipme</a:t>
            </a:r>
            <a:r>
              <a:rPr dirty="0" sz="900" spc="25">
                <a:solidFill>
                  <a:srgbClr val="451F1F"/>
                </a:solidFill>
                <a:latin typeface="Verdana"/>
                <a:cs typeface="Verdana"/>
              </a:rPr>
              <a:t>nt.</a:t>
            </a:r>
            <a:r>
              <a:rPr dirty="0" sz="900" spc="-160">
                <a:solidFill>
                  <a:srgbClr val="451F1F"/>
                </a:solidFill>
                <a:latin typeface="Verdana"/>
                <a:cs typeface="Verdana"/>
              </a:rPr>
              <a:t> </a:t>
            </a:r>
            <a:r>
              <a:rPr dirty="0" sz="900" spc="20">
                <a:solidFill>
                  <a:srgbClr val="451F1F"/>
                </a:solidFill>
                <a:latin typeface="Verdana"/>
                <a:cs typeface="Verdana"/>
              </a:rPr>
              <a:t>En</a:t>
            </a:r>
            <a:r>
              <a:rPr dirty="0" sz="900" spc="20">
                <a:solidFill>
                  <a:srgbClr val="4A2222"/>
                </a:solidFill>
                <a:latin typeface="Verdana"/>
                <a:cs typeface="Verdana"/>
              </a:rPr>
              <a:t>ergy</a:t>
            </a:r>
            <a:endParaRPr sz="900">
              <a:latin typeface="Verdana"/>
              <a:cs typeface="Verdana"/>
            </a:endParaRPr>
          </a:p>
          <a:p>
            <a:pPr marL="12700" marR="113030">
              <a:lnSpc>
                <a:spcPct val="103299"/>
              </a:lnSpc>
              <a:spcBef>
                <a:spcPts val="15"/>
              </a:spcBef>
            </a:pPr>
            <a:r>
              <a:rPr dirty="0" sz="900" spc="15">
                <a:solidFill>
                  <a:srgbClr val="451F1F"/>
                </a:solidFill>
                <a:latin typeface="Verdana"/>
                <a:cs typeface="Verdana"/>
              </a:rPr>
              <a:t>au</a:t>
            </a:r>
            <a:r>
              <a:rPr dirty="0" sz="900" spc="15">
                <a:solidFill>
                  <a:srgbClr val="4A2222"/>
                </a:solidFill>
                <a:latin typeface="Verdana"/>
                <a:cs typeface="Verdana"/>
              </a:rPr>
              <a:t>d</a:t>
            </a:r>
            <a:r>
              <a:rPr dirty="0" sz="900" spc="15">
                <a:solidFill>
                  <a:srgbClr val="451F1F"/>
                </a:solidFill>
                <a:latin typeface="Verdana"/>
                <a:cs typeface="Verdana"/>
              </a:rPr>
              <a:t>it</a:t>
            </a:r>
            <a:r>
              <a:rPr dirty="0" sz="900" spc="15">
                <a:solidFill>
                  <a:srgbClr val="4A2222"/>
                </a:solidFill>
                <a:latin typeface="Verdana"/>
                <a:cs typeface="Verdana"/>
              </a:rPr>
              <a:t>s </a:t>
            </a:r>
            <a:r>
              <a:rPr dirty="0" sz="900">
                <a:solidFill>
                  <a:srgbClr val="4A2222"/>
                </a:solidFill>
                <a:latin typeface="Verdana"/>
                <a:cs typeface="Verdana"/>
              </a:rPr>
              <a:t>p</a:t>
            </a:r>
            <a:r>
              <a:rPr dirty="0" sz="900">
                <a:solidFill>
                  <a:srgbClr val="451F1F"/>
                </a:solidFill>
                <a:latin typeface="Verdana"/>
                <a:cs typeface="Verdana"/>
              </a:rPr>
              <a:t>r</a:t>
            </a:r>
            <a:r>
              <a:rPr dirty="0" sz="900">
                <a:solidFill>
                  <a:srgbClr val="4A2222"/>
                </a:solidFill>
                <a:latin typeface="Verdana"/>
                <a:cs typeface="Verdana"/>
              </a:rPr>
              <a:t>o</a:t>
            </a:r>
            <a:r>
              <a:rPr dirty="0" sz="900">
                <a:solidFill>
                  <a:srgbClr val="451F1F"/>
                </a:solidFill>
                <a:latin typeface="Verdana"/>
                <a:cs typeface="Verdana"/>
              </a:rPr>
              <a:t>vide </a:t>
            </a:r>
            <a:r>
              <a:rPr dirty="0" sz="900" spc="5">
                <a:solidFill>
                  <a:srgbClr val="451F1F"/>
                </a:solidFill>
                <a:latin typeface="Verdana"/>
                <a:cs typeface="Verdana"/>
              </a:rPr>
              <a:t>a </a:t>
            </a:r>
            <a:r>
              <a:rPr dirty="0" sz="900" spc="10">
                <a:solidFill>
                  <a:srgbClr val="4A2222"/>
                </a:solidFill>
                <a:latin typeface="Verdana"/>
                <a:cs typeface="Verdana"/>
              </a:rPr>
              <a:t>com</a:t>
            </a:r>
            <a:r>
              <a:rPr dirty="0" sz="900" spc="10">
                <a:solidFill>
                  <a:srgbClr val="451F1F"/>
                </a:solidFill>
                <a:latin typeface="Verdana"/>
                <a:cs typeface="Verdana"/>
              </a:rPr>
              <a:t>pre</a:t>
            </a:r>
            <a:r>
              <a:rPr dirty="0" sz="900" spc="10">
                <a:solidFill>
                  <a:srgbClr val="4A2222"/>
                </a:solidFill>
                <a:latin typeface="Verdana"/>
                <a:cs typeface="Verdana"/>
              </a:rPr>
              <a:t>hensive  </a:t>
            </a:r>
            <a:r>
              <a:rPr dirty="0" sz="900" spc="-15">
                <a:solidFill>
                  <a:srgbClr val="4A2222"/>
                </a:solidFill>
                <a:latin typeface="Verdana"/>
                <a:cs typeface="Verdana"/>
              </a:rPr>
              <a:t>a</a:t>
            </a:r>
            <a:r>
              <a:rPr dirty="0" sz="900" spc="-15">
                <a:solidFill>
                  <a:srgbClr val="451F1F"/>
                </a:solidFill>
                <a:latin typeface="Verdana"/>
                <a:cs typeface="Verdana"/>
              </a:rPr>
              <a:t>sses</a:t>
            </a:r>
            <a:r>
              <a:rPr dirty="0" sz="900" spc="-15">
                <a:solidFill>
                  <a:srgbClr val="4A2222"/>
                </a:solidFill>
                <a:latin typeface="Verdana"/>
                <a:cs typeface="Verdana"/>
              </a:rPr>
              <a:t>sm</a:t>
            </a:r>
            <a:r>
              <a:rPr dirty="0" sz="900" spc="-225">
                <a:solidFill>
                  <a:srgbClr val="4A2222"/>
                </a:solidFill>
                <a:latin typeface="Verdana"/>
                <a:cs typeface="Verdana"/>
              </a:rPr>
              <a:t> </a:t>
            </a:r>
            <a:r>
              <a:rPr dirty="0" sz="900" spc="10">
                <a:solidFill>
                  <a:srgbClr val="451F1F"/>
                </a:solidFill>
                <a:latin typeface="Verdana"/>
                <a:cs typeface="Verdana"/>
              </a:rPr>
              <a:t>e</a:t>
            </a:r>
            <a:r>
              <a:rPr dirty="0" sz="900" spc="10">
                <a:solidFill>
                  <a:srgbClr val="4A2222"/>
                </a:solidFill>
                <a:latin typeface="Verdana"/>
                <a:cs typeface="Verdana"/>
              </a:rPr>
              <a:t>n</a:t>
            </a:r>
            <a:r>
              <a:rPr dirty="0" sz="900" spc="10">
                <a:solidFill>
                  <a:srgbClr val="451F1F"/>
                </a:solidFill>
                <a:latin typeface="Verdana"/>
                <a:cs typeface="Verdana"/>
              </a:rPr>
              <a:t>t</a:t>
            </a:r>
            <a:r>
              <a:rPr dirty="0" sz="900" spc="-55">
                <a:solidFill>
                  <a:srgbClr val="451F1F"/>
                </a:solidFill>
                <a:latin typeface="Verdana"/>
                <a:cs typeface="Verdana"/>
              </a:rPr>
              <a:t> </a:t>
            </a:r>
            <a:r>
              <a:rPr dirty="0" sz="900" spc="15">
                <a:solidFill>
                  <a:srgbClr val="4A2222"/>
                </a:solidFill>
                <a:latin typeface="Verdana"/>
                <a:cs typeface="Verdana"/>
              </a:rPr>
              <a:t>o</a:t>
            </a:r>
            <a:r>
              <a:rPr dirty="0" sz="900" spc="15">
                <a:solidFill>
                  <a:srgbClr val="451F1F"/>
                </a:solidFill>
                <a:latin typeface="Verdana"/>
                <a:cs typeface="Verdana"/>
              </a:rPr>
              <a:t>f</a:t>
            </a:r>
            <a:r>
              <a:rPr dirty="0" sz="900" spc="-95">
                <a:solidFill>
                  <a:srgbClr val="451F1F"/>
                </a:solidFill>
                <a:latin typeface="Verdana"/>
                <a:cs typeface="Verdana"/>
              </a:rPr>
              <a:t> </a:t>
            </a:r>
            <a:r>
              <a:rPr dirty="0" sz="900" spc="10">
                <a:solidFill>
                  <a:srgbClr val="451F1F"/>
                </a:solidFill>
                <a:latin typeface="Verdana"/>
                <a:cs typeface="Verdana"/>
              </a:rPr>
              <a:t>ene</a:t>
            </a:r>
            <a:r>
              <a:rPr dirty="0" sz="900" spc="10">
                <a:solidFill>
                  <a:srgbClr val="4A2222"/>
                </a:solidFill>
                <a:latin typeface="Verdana"/>
                <a:cs typeface="Verdana"/>
              </a:rPr>
              <a:t>r</a:t>
            </a:r>
            <a:r>
              <a:rPr dirty="0" sz="900" spc="10">
                <a:solidFill>
                  <a:srgbClr val="451F1F"/>
                </a:solidFill>
                <a:latin typeface="Verdana"/>
                <a:cs typeface="Verdana"/>
              </a:rPr>
              <a:t>g</a:t>
            </a:r>
            <a:r>
              <a:rPr dirty="0" sz="900" spc="10">
                <a:solidFill>
                  <a:srgbClr val="4A2222"/>
                </a:solidFill>
                <a:latin typeface="Verdana"/>
                <a:cs typeface="Verdana"/>
              </a:rPr>
              <a:t>y</a:t>
            </a:r>
            <a:r>
              <a:rPr dirty="0" sz="900" spc="-100">
                <a:solidFill>
                  <a:srgbClr val="4A2222"/>
                </a:solidFill>
                <a:latin typeface="Verdana"/>
                <a:cs typeface="Verdana"/>
              </a:rPr>
              <a:t> </a:t>
            </a:r>
            <a:r>
              <a:rPr dirty="0" sz="900" spc="25">
                <a:solidFill>
                  <a:srgbClr val="4A2222"/>
                </a:solidFill>
                <a:latin typeface="Verdana"/>
                <a:cs typeface="Verdana"/>
              </a:rPr>
              <a:t>cons</a:t>
            </a:r>
            <a:r>
              <a:rPr dirty="0" sz="900" spc="25">
                <a:solidFill>
                  <a:srgbClr val="451F1F"/>
                </a:solidFill>
                <a:latin typeface="Verdana"/>
                <a:cs typeface="Verdana"/>
              </a:rPr>
              <a:t>um</a:t>
            </a:r>
            <a:r>
              <a:rPr dirty="0" sz="900" spc="25">
                <a:solidFill>
                  <a:srgbClr val="4A2222"/>
                </a:solidFill>
                <a:latin typeface="Verdana"/>
                <a:cs typeface="Verdana"/>
              </a:rPr>
              <a:t>pt</a:t>
            </a:r>
            <a:r>
              <a:rPr dirty="0" sz="900" spc="25">
                <a:solidFill>
                  <a:srgbClr val="451F1F"/>
                </a:solidFill>
                <a:latin typeface="Verdana"/>
                <a:cs typeface="Verdana"/>
              </a:rPr>
              <a:t>i</a:t>
            </a:r>
            <a:r>
              <a:rPr dirty="0" sz="900" spc="25">
                <a:solidFill>
                  <a:srgbClr val="4A2222"/>
                </a:solidFill>
                <a:latin typeface="Verdana"/>
                <a:cs typeface="Verdana"/>
              </a:rPr>
              <a:t>on  </a:t>
            </a:r>
            <a:r>
              <a:rPr dirty="0" sz="900" spc="5">
                <a:solidFill>
                  <a:srgbClr val="4A2222"/>
                </a:solidFill>
                <a:latin typeface="Verdana"/>
                <a:cs typeface="Verdana"/>
              </a:rPr>
              <a:t>pat</a:t>
            </a:r>
            <a:r>
              <a:rPr dirty="0" sz="900" spc="5">
                <a:solidFill>
                  <a:srgbClr val="451F1F"/>
                </a:solidFill>
                <a:latin typeface="Verdana"/>
                <a:cs typeface="Verdana"/>
              </a:rPr>
              <a:t>t</a:t>
            </a:r>
            <a:r>
              <a:rPr dirty="0" sz="900" spc="5">
                <a:solidFill>
                  <a:srgbClr val="4A2222"/>
                </a:solidFill>
                <a:latin typeface="Verdana"/>
                <a:cs typeface="Verdana"/>
              </a:rPr>
              <a:t>erns </a:t>
            </a:r>
            <a:r>
              <a:rPr dirty="0" sz="900" spc="15">
                <a:solidFill>
                  <a:srgbClr val="4A2222"/>
                </a:solidFill>
                <a:latin typeface="Verdana"/>
                <a:cs typeface="Verdana"/>
              </a:rPr>
              <a:t>a</a:t>
            </a:r>
            <a:r>
              <a:rPr dirty="0" sz="900" spc="15">
                <a:solidFill>
                  <a:srgbClr val="451F1F"/>
                </a:solidFill>
                <a:latin typeface="Verdana"/>
                <a:cs typeface="Verdana"/>
              </a:rPr>
              <a:t>n</a:t>
            </a:r>
            <a:r>
              <a:rPr dirty="0" sz="900" spc="15">
                <a:solidFill>
                  <a:srgbClr val="4A2222"/>
                </a:solidFill>
                <a:latin typeface="Verdana"/>
                <a:cs typeface="Verdana"/>
              </a:rPr>
              <a:t>d </a:t>
            </a:r>
            <a:r>
              <a:rPr dirty="0" sz="900" spc="10">
                <a:solidFill>
                  <a:srgbClr val="4A2222"/>
                </a:solidFill>
                <a:latin typeface="Verdana"/>
                <a:cs typeface="Verdana"/>
              </a:rPr>
              <a:t>p</a:t>
            </a:r>
            <a:r>
              <a:rPr dirty="0" sz="900" spc="10">
                <a:solidFill>
                  <a:srgbClr val="451F1F"/>
                </a:solidFill>
                <a:latin typeface="Verdana"/>
                <a:cs typeface="Verdana"/>
              </a:rPr>
              <a:t>ot</a:t>
            </a:r>
            <a:r>
              <a:rPr dirty="0" sz="900" spc="10">
                <a:solidFill>
                  <a:srgbClr val="4A2222"/>
                </a:solidFill>
                <a:latin typeface="Verdana"/>
                <a:cs typeface="Verdana"/>
              </a:rPr>
              <a:t>e</a:t>
            </a:r>
            <a:r>
              <a:rPr dirty="0" sz="900" spc="10">
                <a:solidFill>
                  <a:srgbClr val="451F1F"/>
                </a:solidFill>
                <a:latin typeface="Verdana"/>
                <a:cs typeface="Verdana"/>
              </a:rPr>
              <a:t>nti</a:t>
            </a:r>
            <a:r>
              <a:rPr dirty="0" sz="900" spc="10">
                <a:solidFill>
                  <a:srgbClr val="4A2222"/>
                </a:solidFill>
                <a:latin typeface="Verdana"/>
                <a:cs typeface="Verdana"/>
              </a:rPr>
              <a:t>a</a:t>
            </a:r>
            <a:r>
              <a:rPr dirty="0" sz="900" spc="10">
                <a:solidFill>
                  <a:srgbClr val="451F1F"/>
                </a:solidFill>
                <a:latin typeface="Verdana"/>
                <a:cs typeface="Verdana"/>
              </a:rPr>
              <a:t>l</a:t>
            </a:r>
            <a:r>
              <a:rPr dirty="0" sz="900" spc="-170">
                <a:solidFill>
                  <a:srgbClr val="451F1F"/>
                </a:solidFill>
                <a:latin typeface="Verdana"/>
                <a:cs typeface="Verdana"/>
              </a:rPr>
              <a:t> </a:t>
            </a:r>
            <a:r>
              <a:rPr dirty="0" sz="900" spc="-5">
                <a:solidFill>
                  <a:srgbClr val="4A2222"/>
                </a:solidFill>
                <a:latin typeface="Verdana"/>
                <a:cs typeface="Verdana"/>
              </a:rPr>
              <a:t>sa</a:t>
            </a:r>
            <a:r>
              <a:rPr dirty="0" sz="900" spc="-5">
                <a:solidFill>
                  <a:srgbClr val="451F1F"/>
                </a:solidFill>
                <a:latin typeface="Verdana"/>
                <a:cs typeface="Verdana"/>
              </a:rPr>
              <a:t>vi</a:t>
            </a:r>
            <a:r>
              <a:rPr dirty="0" sz="900" spc="-5">
                <a:solidFill>
                  <a:srgbClr val="4A2222"/>
                </a:solidFill>
                <a:latin typeface="Verdana"/>
                <a:cs typeface="Verdana"/>
              </a:rPr>
              <a:t>ngs</a:t>
            </a:r>
            <a:r>
              <a:rPr dirty="0" sz="900" spc="-5">
                <a:solidFill>
                  <a:srgbClr val="451F1F"/>
                </a:solidFill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  <a:p>
            <a:pPr algn="ctr" marL="12700" marR="5080">
              <a:lnSpc>
                <a:spcPts val="1140"/>
              </a:lnSpc>
              <a:spcBef>
                <a:spcPts val="10"/>
              </a:spcBef>
            </a:pPr>
            <a:r>
              <a:rPr dirty="0" sz="900" spc="20">
                <a:solidFill>
                  <a:srgbClr val="4A2222"/>
                </a:solidFill>
                <a:latin typeface="Verdana"/>
                <a:cs typeface="Verdana"/>
              </a:rPr>
              <a:t>E</a:t>
            </a:r>
            <a:r>
              <a:rPr dirty="0" sz="900" spc="20">
                <a:solidFill>
                  <a:srgbClr val="451F1F"/>
                </a:solidFill>
                <a:latin typeface="Verdana"/>
                <a:cs typeface="Verdana"/>
              </a:rPr>
              <a:t>ner</a:t>
            </a:r>
            <a:r>
              <a:rPr dirty="0" sz="900" spc="20">
                <a:solidFill>
                  <a:srgbClr val="4A2222"/>
                </a:solidFill>
                <a:latin typeface="Verdana"/>
                <a:cs typeface="Verdana"/>
              </a:rPr>
              <a:t>g</a:t>
            </a:r>
            <a:r>
              <a:rPr dirty="0" sz="900" spc="20">
                <a:solidFill>
                  <a:srgbClr val="451F1F"/>
                </a:solidFill>
                <a:latin typeface="Verdana"/>
                <a:cs typeface="Verdana"/>
              </a:rPr>
              <a:t>y</a:t>
            </a:r>
            <a:r>
              <a:rPr dirty="0" sz="900" spc="-105">
                <a:solidFill>
                  <a:srgbClr val="451F1F"/>
                </a:solidFill>
                <a:latin typeface="Verdana"/>
                <a:cs typeface="Verdana"/>
              </a:rPr>
              <a:t> </a:t>
            </a:r>
            <a:r>
              <a:rPr dirty="0" sz="900" spc="30">
                <a:solidFill>
                  <a:srgbClr val="4A2222"/>
                </a:solidFill>
                <a:latin typeface="Verdana"/>
                <a:cs typeface="Verdana"/>
              </a:rPr>
              <a:t>ma</a:t>
            </a:r>
            <a:r>
              <a:rPr dirty="0" sz="900" spc="30">
                <a:solidFill>
                  <a:srgbClr val="451F1F"/>
                </a:solidFill>
                <a:latin typeface="Verdana"/>
                <a:cs typeface="Verdana"/>
              </a:rPr>
              <a:t>n</a:t>
            </a:r>
            <a:r>
              <a:rPr dirty="0" sz="900" spc="30">
                <a:solidFill>
                  <a:srgbClr val="4A2222"/>
                </a:solidFill>
                <a:latin typeface="Verdana"/>
                <a:cs typeface="Verdana"/>
              </a:rPr>
              <a:t>a</a:t>
            </a:r>
            <a:r>
              <a:rPr dirty="0" sz="900" spc="30">
                <a:solidFill>
                  <a:srgbClr val="451F1F"/>
                </a:solidFill>
                <a:latin typeface="Verdana"/>
                <a:cs typeface="Verdana"/>
              </a:rPr>
              <a:t>gemen</a:t>
            </a:r>
            <a:r>
              <a:rPr dirty="0" sz="900" spc="30">
                <a:solidFill>
                  <a:srgbClr val="4A2222"/>
                </a:solidFill>
                <a:latin typeface="Verdana"/>
                <a:cs typeface="Verdana"/>
              </a:rPr>
              <a:t>t</a:t>
            </a:r>
            <a:r>
              <a:rPr dirty="0" sz="900" spc="-30">
                <a:solidFill>
                  <a:srgbClr val="4A2222"/>
                </a:solidFill>
                <a:latin typeface="Verdana"/>
                <a:cs typeface="Verdana"/>
              </a:rPr>
              <a:t> </a:t>
            </a:r>
            <a:r>
              <a:rPr dirty="0" sz="900" spc="-5">
                <a:solidFill>
                  <a:srgbClr val="4A2222"/>
                </a:solidFill>
                <a:latin typeface="Verdana"/>
                <a:cs typeface="Verdana"/>
              </a:rPr>
              <a:t>s</a:t>
            </a:r>
            <a:r>
              <a:rPr dirty="0" sz="900" spc="-5">
                <a:solidFill>
                  <a:srgbClr val="451F1F"/>
                </a:solidFill>
                <a:latin typeface="Verdana"/>
                <a:cs typeface="Verdana"/>
              </a:rPr>
              <a:t>ys</a:t>
            </a:r>
            <a:r>
              <a:rPr dirty="0" sz="900" spc="-5">
                <a:solidFill>
                  <a:srgbClr val="4A2222"/>
                </a:solidFill>
                <a:latin typeface="Verdana"/>
                <a:cs typeface="Verdana"/>
              </a:rPr>
              <a:t>t</a:t>
            </a:r>
            <a:r>
              <a:rPr dirty="0" sz="900" spc="-5">
                <a:solidFill>
                  <a:srgbClr val="451F1F"/>
                </a:solidFill>
                <a:latin typeface="Verdana"/>
                <a:cs typeface="Verdana"/>
              </a:rPr>
              <a:t>em</a:t>
            </a:r>
            <a:r>
              <a:rPr dirty="0" sz="900" spc="-5">
                <a:solidFill>
                  <a:srgbClr val="4A2222"/>
                </a:solidFill>
                <a:latin typeface="Verdana"/>
                <a:cs typeface="Verdana"/>
              </a:rPr>
              <a:t>s</a:t>
            </a:r>
            <a:r>
              <a:rPr dirty="0" sz="900" spc="-95">
                <a:solidFill>
                  <a:srgbClr val="4A2222"/>
                </a:solidFill>
                <a:latin typeface="Verdana"/>
                <a:cs typeface="Verdana"/>
              </a:rPr>
              <a:t> </a:t>
            </a:r>
            <a:r>
              <a:rPr dirty="0" sz="900" spc="10">
                <a:solidFill>
                  <a:srgbClr val="451F1F"/>
                </a:solidFill>
                <a:latin typeface="Verdana"/>
                <a:cs typeface="Verdana"/>
              </a:rPr>
              <a:t>h</a:t>
            </a:r>
            <a:r>
              <a:rPr dirty="0" sz="900" spc="10">
                <a:solidFill>
                  <a:srgbClr val="4A2222"/>
                </a:solidFill>
                <a:latin typeface="Verdana"/>
                <a:cs typeface="Verdana"/>
              </a:rPr>
              <a:t>e</a:t>
            </a:r>
            <a:r>
              <a:rPr dirty="0" sz="900" spc="10">
                <a:solidFill>
                  <a:srgbClr val="451F1F"/>
                </a:solidFill>
                <a:latin typeface="Verdana"/>
                <a:cs typeface="Verdana"/>
              </a:rPr>
              <a:t>lp</a:t>
            </a:r>
            <a:r>
              <a:rPr dirty="0" sz="900" spc="-10">
                <a:solidFill>
                  <a:srgbClr val="451F1F"/>
                </a:solidFill>
                <a:latin typeface="Verdana"/>
                <a:cs typeface="Verdana"/>
              </a:rPr>
              <a:t> </a:t>
            </a:r>
            <a:r>
              <a:rPr dirty="0" sz="900" spc="-5">
                <a:solidFill>
                  <a:srgbClr val="451F1F"/>
                </a:solidFill>
                <a:latin typeface="Verdana"/>
                <a:cs typeface="Verdana"/>
              </a:rPr>
              <a:t>in  </a:t>
            </a:r>
            <a:r>
              <a:rPr dirty="0" sz="900">
                <a:solidFill>
                  <a:srgbClr val="4A2222"/>
                </a:solidFill>
                <a:latin typeface="Verdana"/>
                <a:cs typeface="Verdana"/>
              </a:rPr>
              <a:t>rea</a:t>
            </a:r>
            <a:r>
              <a:rPr dirty="0" sz="900">
                <a:solidFill>
                  <a:srgbClr val="451F1F"/>
                </a:solidFill>
                <a:latin typeface="Verdana"/>
                <a:cs typeface="Verdana"/>
              </a:rPr>
              <a:t>l-ti</a:t>
            </a:r>
            <a:r>
              <a:rPr dirty="0" sz="900">
                <a:solidFill>
                  <a:srgbClr val="4A2222"/>
                </a:solidFill>
                <a:latin typeface="Verdana"/>
                <a:cs typeface="Verdana"/>
              </a:rPr>
              <a:t>m</a:t>
            </a:r>
            <a:r>
              <a:rPr dirty="0" sz="900">
                <a:solidFill>
                  <a:srgbClr val="451F1F"/>
                </a:solidFill>
                <a:latin typeface="Verdana"/>
                <a:cs typeface="Verdana"/>
              </a:rPr>
              <a:t>e</a:t>
            </a:r>
            <a:r>
              <a:rPr dirty="0" sz="900" spc="-70">
                <a:solidFill>
                  <a:srgbClr val="451F1F"/>
                </a:solidFill>
                <a:latin typeface="Verdana"/>
                <a:cs typeface="Verdana"/>
              </a:rPr>
              <a:t> </a:t>
            </a:r>
            <a:r>
              <a:rPr dirty="0" sz="900" spc="20">
                <a:solidFill>
                  <a:srgbClr val="451F1F"/>
                </a:solidFill>
                <a:latin typeface="Verdana"/>
                <a:cs typeface="Verdana"/>
              </a:rPr>
              <a:t>mo</a:t>
            </a:r>
            <a:r>
              <a:rPr dirty="0" sz="900" spc="20">
                <a:solidFill>
                  <a:srgbClr val="4A2222"/>
                </a:solidFill>
                <a:latin typeface="Verdana"/>
                <a:cs typeface="Verdana"/>
              </a:rPr>
              <a:t>nit</a:t>
            </a:r>
            <a:r>
              <a:rPr dirty="0" sz="900" spc="20">
                <a:solidFill>
                  <a:srgbClr val="451F1F"/>
                </a:solidFill>
                <a:latin typeface="Verdana"/>
                <a:cs typeface="Verdana"/>
              </a:rPr>
              <a:t>or</a:t>
            </a:r>
            <a:r>
              <a:rPr dirty="0" sz="900" spc="20">
                <a:solidFill>
                  <a:srgbClr val="4A2222"/>
                </a:solidFill>
                <a:latin typeface="Verdana"/>
                <a:cs typeface="Verdana"/>
              </a:rPr>
              <a:t>in</a:t>
            </a:r>
            <a:r>
              <a:rPr dirty="0" sz="900" spc="20">
                <a:solidFill>
                  <a:srgbClr val="451F1F"/>
                </a:solidFill>
                <a:latin typeface="Verdana"/>
                <a:cs typeface="Verdana"/>
              </a:rPr>
              <a:t>g</a:t>
            </a:r>
            <a:r>
              <a:rPr dirty="0" sz="900" spc="-45">
                <a:solidFill>
                  <a:srgbClr val="451F1F"/>
                </a:solidFill>
                <a:latin typeface="Verdana"/>
                <a:cs typeface="Verdana"/>
              </a:rPr>
              <a:t> </a:t>
            </a:r>
            <a:r>
              <a:rPr dirty="0" sz="900" spc="15">
                <a:solidFill>
                  <a:srgbClr val="4A2222"/>
                </a:solidFill>
                <a:latin typeface="Verdana"/>
                <a:cs typeface="Verdana"/>
              </a:rPr>
              <a:t>a</a:t>
            </a:r>
            <a:r>
              <a:rPr dirty="0" sz="900" spc="15">
                <a:solidFill>
                  <a:srgbClr val="451F1F"/>
                </a:solidFill>
                <a:latin typeface="Verdana"/>
                <a:cs typeface="Verdana"/>
              </a:rPr>
              <a:t>nd</a:t>
            </a:r>
            <a:r>
              <a:rPr dirty="0" sz="900" spc="-20">
                <a:solidFill>
                  <a:srgbClr val="451F1F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4A2222"/>
                </a:solidFill>
                <a:latin typeface="Verdana"/>
                <a:cs typeface="Verdana"/>
              </a:rPr>
              <a:t>a</a:t>
            </a:r>
            <a:r>
              <a:rPr dirty="0" sz="900" spc="-10">
                <a:solidFill>
                  <a:srgbClr val="451F1F"/>
                </a:solidFill>
                <a:latin typeface="Verdana"/>
                <a:cs typeface="Verdana"/>
              </a:rPr>
              <a:t>n</a:t>
            </a:r>
            <a:r>
              <a:rPr dirty="0" sz="900" spc="-10">
                <a:solidFill>
                  <a:srgbClr val="4A2222"/>
                </a:solidFill>
                <a:latin typeface="Verdana"/>
                <a:cs typeface="Verdana"/>
              </a:rPr>
              <a:t>alysis</a:t>
            </a:r>
            <a:r>
              <a:rPr dirty="0" sz="900" spc="-120">
                <a:solidFill>
                  <a:srgbClr val="4A2222"/>
                </a:solidFill>
                <a:latin typeface="Verdana"/>
                <a:cs typeface="Verdana"/>
              </a:rPr>
              <a:t> </a:t>
            </a:r>
            <a:r>
              <a:rPr dirty="0" sz="900" spc="15">
                <a:solidFill>
                  <a:srgbClr val="4A2222"/>
                </a:solidFill>
                <a:latin typeface="Verdana"/>
                <a:cs typeface="Verdana"/>
              </a:rPr>
              <a:t>of</a:t>
            </a:r>
            <a:endParaRPr sz="900">
              <a:latin typeface="Verdana"/>
              <a:cs typeface="Verdana"/>
            </a:endParaRPr>
          </a:p>
          <a:p>
            <a:pPr algn="ctr" marR="21590">
              <a:lnSpc>
                <a:spcPct val="100000"/>
              </a:lnSpc>
              <a:spcBef>
                <a:spcPts val="40"/>
              </a:spcBef>
            </a:pPr>
            <a:r>
              <a:rPr dirty="0" sz="900" spc="10">
                <a:solidFill>
                  <a:srgbClr val="4A2222"/>
                </a:solidFill>
                <a:latin typeface="Verdana"/>
                <a:cs typeface="Verdana"/>
              </a:rPr>
              <a:t>e</a:t>
            </a:r>
            <a:r>
              <a:rPr dirty="0" sz="900" spc="10">
                <a:solidFill>
                  <a:srgbClr val="451F1F"/>
                </a:solidFill>
                <a:latin typeface="Verdana"/>
                <a:cs typeface="Verdana"/>
              </a:rPr>
              <a:t>nerg</a:t>
            </a:r>
            <a:r>
              <a:rPr dirty="0" sz="900" spc="10">
                <a:solidFill>
                  <a:srgbClr val="4A2222"/>
                </a:solidFill>
                <a:latin typeface="Verdana"/>
                <a:cs typeface="Verdana"/>
              </a:rPr>
              <a:t>y</a:t>
            </a:r>
            <a:r>
              <a:rPr dirty="0" sz="900" spc="-95">
                <a:solidFill>
                  <a:srgbClr val="4A2222"/>
                </a:solidFill>
                <a:latin typeface="Verdana"/>
                <a:cs typeface="Verdana"/>
              </a:rPr>
              <a:t> </a:t>
            </a:r>
            <a:r>
              <a:rPr dirty="0" sz="900" spc="10">
                <a:solidFill>
                  <a:srgbClr val="451F1F"/>
                </a:solidFill>
                <a:latin typeface="Verdana"/>
                <a:cs typeface="Verdana"/>
              </a:rPr>
              <a:t>da</a:t>
            </a:r>
            <a:r>
              <a:rPr dirty="0" sz="900" spc="10">
                <a:solidFill>
                  <a:srgbClr val="4A2222"/>
                </a:solidFill>
                <a:latin typeface="Verdana"/>
                <a:cs typeface="Verdana"/>
              </a:rPr>
              <a:t>ta</a:t>
            </a:r>
            <a:r>
              <a:rPr dirty="0" sz="900" spc="10">
                <a:solidFill>
                  <a:srgbClr val="451F1F"/>
                </a:solidFill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15584" y="3101346"/>
            <a:ext cx="3640838" cy="4099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0726" y="4210553"/>
            <a:ext cx="2827655" cy="26320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3810">
              <a:lnSpc>
                <a:spcPct val="100000"/>
              </a:lnSpc>
              <a:spcBef>
                <a:spcPts val="105"/>
              </a:spcBef>
            </a:pPr>
            <a:r>
              <a:rPr dirty="0" sz="1000" spc="10" b="1">
                <a:solidFill>
                  <a:srgbClr val="281313"/>
                </a:solidFill>
                <a:latin typeface="Trebuchet MS"/>
                <a:cs typeface="Trebuchet MS"/>
              </a:rPr>
              <a:t>To</a:t>
            </a:r>
            <a:r>
              <a:rPr dirty="0" sz="1000" spc="10" b="1">
                <a:solidFill>
                  <a:srgbClr val="241212"/>
                </a:solidFill>
                <a:latin typeface="Trebuchet MS"/>
                <a:cs typeface="Trebuchet MS"/>
              </a:rPr>
              <a:t>o</a:t>
            </a:r>
            <a:r>
              <a:rPr dirty="0" sz="1000" spc="10" b="1">
                <a:solidFill>
                  <a:srgbClr val="281313"/>
                </a:solidFill>
                <a:latin typeface="Trebuchet MS"/>
                <a:cs typeface="Trebuchet MS"/>
              </a:rPr>
              <a:t>l</a:t>
            </a:r>
            <a:r>
              <a:rPr dirty="0" sz="1000" spc="10" b="1">
                <a:solidFill>
                  <a:srgbClr val="241212"/>
                </a:solidFill>
                <a:latin typeface="Trebuchet MS"/>
                <a:cs typeface="Trebuchet MS"/>
              </a:rPr>
              <a:t>s</a:t>
            </a:r>
            <a:r>
              <a:rPr dirty="0" sz="1000" spc="-75" b="1">
                <a:solidFill>
                  <a:srgbClr val="241212"/>
                </a:solidFill>
                <a:latin typeface="Trebuchet MS"/>
                <a:cs typeface="Trebuchet MS"/>
              </a:rPr>
              <a:t> </a:t>
            </a:r>
            <a:r>
              <a:rPr dirty="0" sz="1000" b="1">
                <a:solidFill>
                  <a:srgbClr val="241212"/>
                </a:solidFill>
                <a:latin typeface="Trebuchet MS"/>
                <a:cs typeface="Trebuchet MS"/>
              </a:rPr>
              <a:t>f</a:t>
            </a:r>
            <a:r>
              <a:rPr dirty="0" sz="1000" b="1">
                <a:solidFill>
                  <a:srgbClr val="281313"/>
                </a:solidFill>
                <a:latin typeface="Trebuchet MS"/>
                <a:cs typeface="Trebuchet MS"/>
              </a:rPr>
              <a:t>o</a:t>
            </a:r>
            <a:r>
              <a:rPr dirty="0" sz="1000" b="1">
                <a:solidFill>
                  <a:srgbClr val="241212"/>
                </a:solidFill>
                <a:latin typeface="Trebuchet MS"/>
                <a:cs typeface="Trebuchet MS"/>
              </a:rPr>
              <a:t>r</a:t>
            </a:r>
            <a:r>
              <a:rPr dirty="0" sz="1000" spc="-100" b="1">
                <a:solidFill>
                  <a:srgbClr val="241212"/>
                </a:solidFill>
                <a:latin typeface="Trebuchet MS"/>
                <a:cs typeface="Trebuchet MS"/>
              </a:rPr>
              <a:t> </a:t>
            </a:r>
            <a:r>
              <a:rPr dirty="0" sz="1000" spc="20" b="1">
                <a:solidFill>
                  <a:srgbClr val="241212"/>
                </a:solidFill>
                <a:latin typeface="Trebuchet MS"/>
                <a:cs typeface="Trebuchet MS"/>
              </a:rPr>
              <a:t>Me</a:t>
            </a:r>
            <a:r>
              <a:rPr dirty="0" sz="1000" spc="20" b="1">
                <a:solidFill>
                  <a:srgbClr val="281313"/>
                </a:solidFill>
                <a:latin typeface="Trebuchet MS"/>
                <a:cs typeface="Trebuchet MS"/>
              </a:rPr>
              <a:t>asu</a:t>
            </a:r>
            <a:r>
              <a:rPr dirty="0" sz="1000" spc="20" b="1">
                <a:solidFill>
                  <a:srgbClr val="241212"/>
                </a:solidFill>
                <a:latin typeface="Trebuchet MS"/>
                <a:cs typeface="Trebuchet MS"/>
              </a:rPr>
              <a:t>r</a:t>
            </a:r>
            <a:r>
              <a:rPr dirty="0" sz="1000" spc="20" b="1">
                <a:solidFill>
                  <a:srgbClr val="281313"/>
                </a:solidFill>
                <a:latin typeface="Trebuchet MS"/>
                <a:cs typeface="Trebuchet MS"/>
              </a:rPr>
              <a:t>ing</a:t>
            </a:r>
            <a:r>
              <a:rPr dirty="0" sz="1000" spc="-40" b="1">
                <a:solidFill>
                  <a:srgbClr val="281313"/>
                </a:solidFill>
                <a:latin typeface="Trebuchet MS"/>
                <a:cs typeface="Trebuchet MS"/>
              </a:rPr>
              <a:t> </a:t>
            </a:r>
            <a:r>
              <a:rPr dirty="0" sz="1000" spc="10" b="1">
                <a:solidFill>
                  <a:srgbClr val="281313"/>
                </a:solidFill>
                <a:latin typeface="Trebuchet MS"/>
                <a:cs typeface="Trebuchet MS"/>
              </a:rPr>
              <a:t>Energ</a:t>
            </a:r>
            <a:r>
              <a:rPr dirty="0" sz="1000" spc="10" b="1">
                <a:solidFill>
                  <a:srgbClr val="241212"/>
                </a:solidFill>
                <a:latin typeface="Trebuchet MS"/>
                <a:cs typeface="Trebuchet MS"/>
              </a:rPr>
              <a:t>y</a:t>
            </a:r>
            <a:r>
              <a:rPr dirty="0" sz="1000" spc="-85" b="1">
                <a:solidFill>
                  <a:srgbClr val="241212"/>
                </a:solidFill>
                <a:latin typeface="Trebuchet MS"/>
                <a:cs typeface="Trebuchet MS"/>
              </a:rPr>
              <a:t> </a:t>
            </a:r>
            <a:r>
              <a:rPr dirty="0" sz="1000" spc="15" b="1">
                <a:solidFill>
                  <a:srgbClr val="241212"/>
                </a:solidFill>
                <a:latin typeface="Trebuchet MS"/>
                <a:cs typeface="Trebuchet MS"/>
              </a:rPr>
              <a:t>C</a:t>
            </a:r>
            <a:r>
              <a:rPr dirty="0" sz="1000" spc="15" b="1">
                <a:solidFill>
                  <a:srgbClr val="281313"/>
                </a:solidFill>
                <a:latin typeface="Trebuchet MS"/>
                <a:cs typeface="Trebuchet MS"/>
              </a:rPr>
              <a:t>onsum</a:t>
            </a:r>
            <a:r>
              <a:rPr dirty="0" sz="1000" spc="15" b="1">
                <a:solidFill>
                  <a:srgbClr val="241212"/>
                </a:solidFill>
                <a:latin typeface="Trebuchet MS"/>
                <a:cs typeface="Trebuchet MS"/>
              </a:rPr>
              <a:t>ptio</a:t>
            </a:r>
            <a:r>
              <a:rPr dirty="0" sz="1000" spc="15" b="1">
                <a:solidFill>
                  <a:srgbClr val="281313"/>
                </a:solidFill>
                <a:latin typeface="Trebuchet MS"/>
                <a:cs typeface="Trebuchet MS"/>
              </a:rPr>
              <a:t>n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rebuchet MS"/>
              <a:cs typeface="Trebuchet MS"/>
            </a:endParaRPr>
          </a:p>
          <a:p>
            <a:pPr marL="118745" marR="106045" indent="370205">
              <a:lnSpc>
                <a:spcPct val="121600"/>
              </a:lnSpc>
            </a:pPr>
            <a:r>
              <a:rPr dirty="0" sz="950">
                <a:solidFill>
                  <a:srgbClr val="241212"/>
                </a:solidFill>
                <a:latin typeface="Verdana"/>
                <a:cs typeface="Verdana"/>
              </a:rPr>
              <a:t>There </a:t>
            </a:r>
            <a:r>
              <a:rPr dirty="0" sz="950" spc="-10">
                <a:solidFill>
                  <a:srgbClr val="241212"/>
                </a:solidFill>
                <a:latin typeface="Verdana"/>
                <a:cs typeface="Verdana"/>
              </a:rPr>
              <a:t>are </a:t>
            </a:r>
            <a:r>
              <a:rPr dirty="0" sz="950" spc="-15">
                <a:solidFill>
                  <a:srgbClr val="241212"/>
                </a:solidFill>
                <a:latin typeface="Verdana"/>
                <a:cs typeface="Verdana"/>
              </a:rPr>
              <a:t>several </a:t>
            </a:r>
            <a:r>
              <a:rPr dirty="0" sz="950" spc="10">
                <a:solidFill>
                  <a:srgbClr val="241212"/>
                </a:solidFill>
                <a:latin typeface="Verdana"/>
                <a:cs typeface="Verdana"/>
              </a:rPr>
              <a:t>tools </a:t>
            </a:r>
            <a:r>
              <a:rPr dirty="0" sz="950" spc="-5">
                <a:solidFill>
                  <a:srgbClr val="241212"/>
                </a:solidFill>
                <a:latin typeface="Verdana"/>
                <a:cs typeface="Verdana"/>
              </a:rPr>
              <a:t>available </a:t>
            </a:r>
            <a:r>
              <a:rPr dirty="0" sz="950" spc="5">
                <a:solidFill>
                  <a:srgbClr val="241212"/>
                </a:solidFill>
                <a:latin typeface="Verdana"/>
                <a:cs typeface="Verdana"/>
              </a:rPr>
              <a:t>for  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measuring energy </a:t>
            </a:r>
            <a:r>
              <a:rPr dirty="0" sz="950" spc="35">
                <a:solidFill>
                  <a:srgbClr val="241212"/>
                </a:solidFill>
                <a:latin typeface="Verdana"/>
                <a:cs typeface="Verdana"/>
              </a:rPr>
              <a:t>consumption, 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such</a:t>
            </a:r>
            <a:r>
              <a:rPr dirty="0" sz="950" spc="5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241212"/>
                </a:solidFill>
                <a:latin typeface="Verdana"/>
                <a:cs typeface="Verdana"/>
              </a:rPr>
              <a:t>as  </a:t>
            </a:r>
            <a:r>
              <a:rPr dirty="0" sz="950" spc="15">
                <a:latin typeface="Verdana"/>
                <a:cs typeface="Verdana"/>
              </a:rPr>
              <a:t>smart</a:t>
            </a:r>
            <a:r>
              <a:rPr dirty="0" sz="950" spc="-70">
                <a:latin typeface="Verdana"/>
                <a:cs typeface="Verdana"/>
              </a:rPr>
              <a:t> </a:t>
            </a:r>
            <a:r>
              <a:rPr dirty="0" sz="950" spc="15">
                <a:latin typeface="Verdana"/>
                <a:cs typeface="Verdana"/>
              </a:rPr>
              <a:t>meters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,</a:t>
            </a:r>
            <a:r>
              <a:rPr dirty="0" sz="950" spc="-240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950" spc="20">
                <a:latin typeface="Verdana"/>
                <a:cs typeface="Verdana"/>
              </a:rPr>
              <a:t>data</a:t>
            </a:r>
            <a:r>
              <a:rPr dirty="0" sz="950" spc="-90">
                <a:latin typeface="Verdana"/>
                <a:cs typeface="Verdana"/>
              </a:rPr>
              <a:t> </a:t>
            </a:r>
            <a:r>
              <a:rPr dirty="0" sz="950" spc="15">
                <a:latin typeface="Verdana"/>
                <a:cs typeface="Verdana"/>
              </a:rPr>
              <a:t>loggers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,</a:t>
            </a:r>
            <a:r>
              <a:rPr dirty="0" sz="950" spc="-229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and</a:t>
            </a:r>
            <a:r>
              <a:rPr dirty="0" sz="950" spc="125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950" spc="25">
                <a:latin typeface="Verdana"/>
                <a:cs typeface="Verdana"/>
              </a:rPr>
              <a:t>building</a:t>
            </a:r>
            <a:endParaRPr sz="950">
              <a:latin typeface="Verdana"/>
              <a:cs typeface="Verdana"/>
            </a:endParaRPr>
          </a:p>
          <a:p>
            <a:pPr algn="ctr" marL="12700" marR="5080">
              <a:lnSpc>
                <a:spcPct val="121900"/>
              </a:lnSpc>
              <a:spcBef>
                <a:spcPts val="5"/>
              </a:spcBef>
            </a:pPr>
            <a:r>
              <a:rPr dirty="0" sz="950" spc="20">
                <a:latin typeface="Verdana"/>
                <a:cs typeface="Verdana"/>
              </a:rPr>
              <a:t>energy</a:t>
            </a:r>
            <a:r>
              <a:rPr dirty="0" sz="950" spc="-110">
                <a:latin typeface="Verdana"/>
                <a:cs typeface="Verdana"/>
              </a:rPr>
              <a:t> </a:t>
            </a:r>
            <a:r>
              <a:rPr dirty="0" sz="950" spc="45">
                <a:latin typeface="Verdana"/>
                <a:cs typeface="Verdana"/>
              </a:rPr>
              <a:t>management</a:t>
            </a:r>
            <a:r>
              <a:rPr dirty="0" sz="950" spc="-7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systems</a:t>
            </a:r>
            <a:r>
              <a:rPr dirty="0" sz="950">
                <a:solidFill>
                  <a:srgbClr val="241212"/>
                </a:solidFill>
                <a:latin typeface="Verdana"/>
                <a:cs typeface="Verdana"/>
              </a:rPr>
              <a:t>.</a:t>
            </a:r>
            <a:r>
              <a:rPr dirty="0" sz="950" spc="-100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950" spc="10">
                <a:solidFill>
                  <a:srgbClr val="241212"/>
                </a:solidFill>
                <a:latin typeface="Verdana"/>
                <a:cs typeface="Verdana"/>
              </a:rPr>
              <a:t>Smart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 meters  </a:t>
            </a:r>
            <a:r>
              <a:rPr dirty="0" sz="950" spc="10">
                <a:solidFill>
                  <a:srgbClr val="241212"/>
                </a:solidFill>
                <a:latin typeface="Verdana"/>
                <a:cs typeface="Verdana"/>
              </a:rPr>
              <a:t>provide accurate </a:t>
            </a:r>
            <a:r>
              <a:rPr dirty="0" sz="950" spc="25">
                <a:solidFill>
                  <a:srgbClr val="241212"/>
                </a:solidFill>
                <a:latin typeface="Verdana"/>
                <a:cs typeface="Verdana"/>
              </a:rPr>
              <a:t>and </a:t>
            </a:r>
            <a:r>
              <a:rPr dirty="0" sz="950" spc="-15">
                <a:solidFill>
                  <a:srgbClr val="241212"/>
                </a:solidFill>
                <a:latin typeface="Verdana"/>
                <a:cs typeface="Verdana"/>
              </a:rPr>
              <a:t>real-tim </a:t>
            </a:r>
            <a:r>
              <a:rPr dirty="0" sz="950" spc="5">
                <a:solidFill>
                  <a:srgbClr val="241212"/>
                </a:solidFill>
                <a:latin typeface="Verdana"/>
                <a:cs typeface="Verdana"/>
              </a:rPr>
              <a:t>e 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energy  usage 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data. 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Data loggers </a:t>
            </a:r>
            <a:r>
              <a:rPr dirty="0" sz="950" spc="5">
                <a:solidFill>
                  <a:srgbClr val="241212"/>
                </a:solidFill>
                <a:latin typeface="Verdana"/>
                <a:cs typeface="Verdana"/>
              </a:rPr>
              <a:t>record 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energy  </a:t>
            </a:r>
            <a:r>
              <a:rPr dirty="0" sz="950" spc="35">
                <a:solidFill>
                  <a:srgbClr val="241212"/>
                </a:solidFill>
                <a:latin typeface="Verdana"/>
                <a:cs typeface="Verdana"/>
              </a:rPr>
              <a:t>consumption </a:t>
            </a:r>
            <a:r>
              <a:rPr dirty="0" sz="950" spc="-5">
                <a:solidFill>
                  <a:srgbClr val="241212"/>
                </a:solidFill>
                <a:latin typeface="Verdana"/>
                <a:cs typeface="Verdana"/>
              </a:rPr>
              <a:t>over </a:t>
            </a:r>
            <a:r>
              <a:rPr dirty="0" sz="950" spc="5">
                <a:solidFill>
                  <a:srgbClr val="241212"/>
                </a:solidFill>
                <a:latin typeface="Verdana"/>
                <a:cs typeface="Verdana"/>
              </a:rPr>
              <a:t>a </a:t>
            </a:r>
            <a:r>
              <a:rPr dirty="0" sz="950" spc="10">
                <a:solidFill>
                  <a:srgbClr val="241212"/>
                </a:solidFill>
                <a:latin typeface="Verdana"/>
                <a:cs typeface="Verdana"/>
              </a:rPr>
              <a:t>period 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of </a:t>
            </a:r>
            <a:r>
              <a:rPr dirty="0" sz="950" spc="30">
                <a:solidFill>
                  <a:srgbClr val="241212"/>
                </a:solidFill>
                <a:latin typeface="Verdana"/>
                <a:cs typeface="Verdana"/>
              </a:rPr>
              <a:t>time </a:t>
            </a:r>
            <a:r>
              <a:rPr dirty="0" sz="950" spc="5">
                <a:solidFill>
                  <a:srgbClr val="241212"/>
                </a:solidFill>
                <a:latin typeface="Verdana"/>
                <a:cs typeface="Verdana"/>
              </a:rPr>
              <a:t>for  </a:t>
            </a:r>
            <a:r>
              <a:rPr dirty="0" sz="950" spc="-10">
                <a:solidFill>
                  <a:srgbClr val="241212"/>
                </a:solidFill>
                <a:latin typeface="Verdana"/>
                <a:cs typeface="Verdana"/>
              </a:rPr>
              <a:t>analysis.</a:t>
            </a:r>
            <a:endParaRPr sz="950">
              <a:latin typeface="Verdana"/>
              <a:cs typeface="Verdana"/>
            </a:endParaRPr>
          </a:p>
          <a:p>
            <a:pPr algn="ctr" marL="67310" marR="27940" indent="-8255">
              <a:lnSpc>
                <a:spcPct val="120700"/>
              </a:lnSpc>
              <a:spcBef>
                <a:spcPts val="5"/>
              </a:spcBef>
            </a:pPr>
            <a:r>
              <a:rPr dirty="0" sz="950" spc="25">
                <a:solidFill>
                  <a:srgbClr val="241212"/>
                </a:solidFill>
                <a:latin typeface="Verdana"/>
                <a:cs typeface="Verdana"/>
              </a:rPr>
              <a:t>Building 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energy </a:t>
            </a:r>
            <a:r>
              <a:rPr dirty="0" sz="950" spc="45">
                <a:solidFill>
                  <a:srgbClr val="241212"/>
                </a:solidFill>
                <a:latin typeface="Verdana"/>
                <a:cs typeface="Verdana"/>
              </a:rPr>
              <a:t>management </a:t>
            </a:r>
            <a:r>
              <a:rPr dirty="0" sz="950" spc="5">
                <a:solidFill>
                  <a:srgbClr val="241212"/>
                </a:solidFill>
                <a:latin typeface="Verdana"/>
                <a:cs typeface="Verdana"/>
              </a:rPr>
              <a:t>systems  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integrate </a:t>
            </a:r>
            <a:r>
              <a:rPr dirty="0" sz="950" spc="25">
                <a:solidFill>
                  <a:srgbClr val="241212"/>
                </a:solidFill>
                <a:latin typeface="Verdana"/>
                <a:cs typeface="Verdana"/>
              </a:rPr>
              <a:t>multiple </a:t>
            </a:r>
            <a:r>
              <a:rPr dirty="0" sz="950">
                <a:solidFill>
                  <a:srgbClr val="241212"/>
                </a:solidFill>
                <a:latin typeface="Verdana"/>
                <a:cs typeface="Verdana"/>
              </a:rPr>
              <a:t>energy-related 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data  </a:t>
            </a:r>
            <a:r>
              <a:rPr dirty="0" sz="950" spc="5">
                <a:solidFill>
                  <a:srgbClr val="241212"/>
                </a:solidFill>
                <a:latin typeface="Verdana"/>
                <a:cs typeface="Verdana"/>
              </a:rPr>
              <a:t>sources </a:t>
            </a:r>
            <a:r>
              <a:rPr dirty="0" sz="950">
                <a:solidFill>
                  <a:srgbClr val="241212"/>
                </a:solidFill>
                <a:latin typeface="Verdana"/>
                <a:cs typeface="Verdana"/>
              </a:rPr>
              <a:t>for </a:t>
            </a:r>
            <a:r>
              <a:rPr dirty="0" sz="950" spc="25">
                <a:solidFill>
                  <a:srgbClr val="241212"/>
                </a:solidFill>
                <a:latin typeface="Verdana"/>
                <a:cs typeface="Verdana"/>
              </a:rPr>
              <a:t>comprehensive monitoring</a:t>
            </a:r>
            <a:r>
              <a:rPr dirty="0" sz="950" spc="135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and  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control.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66644" y="3101346"/>
            <a:ext cx="3640811" cy="4099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5321" y="3908814"/>
            <a:ext cx="2471420" cy="2456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65760" marR="374015">
              <a:lnSpc>
                <a:spcPct val="101099"/>
              </a:lnSpc>
              <a:spcBef>
                <a:spcPts val="100"/>
              </a:spcBef>
            </a:pPr>
            <a:r>
              <a:rPr dirty="0" sz="900" spc="10" b="1">
                <a:solidFill>
                  <a:srgbClr val="281313"/>
                </a:solidFill>
                <a:latin typeface="Trebuchet MS"/>
                <a:cs typeface="Trebuchet MS"/>
              </a:rPr>
              <a:t>Ch</a:t>
            </a:r>
            <a:r>
              <a:rPr dirty="0" sz="900" spc="10" b="1">
                <a:solidFill>
                  <a:srgbClr val="241212"/>
                </a:solidFill>
                <a:latin typeface="Trebuchet MS"/>
                <a:cs typeface="Trebuchet MS"/>
              </a:rPr>
              <a:t>a</a:t>
            </a:r>
            <a:r>
              <a:rPr dirty="0" sz="900" spc="10" b="1">
                <a:solidFill>
                  <a:srgbClr val="281313"/>
                </a:solidFill>
                <a:latin typeface="Trebuchet MS"/>
                <a:cs typeface="Trebuchet MS"/>
              </a:rPr>
              <a:t>ll</a:t>
            </a:r>
            <a:r>
              <a:rPr dirty="0" sz="900" spc="10" b="1">
                <a:solidFill>
                  <a:srgbClr val="241212"/>
                </a:solidFill>
                <a:latin typeface="Trebuchet MS"/>
                <a:cs typeface="Trebuchet MS"/>
              </a:rPr>
              <a:t>e</a:t>
            </a:r>
            <a:r>
              <a:rPr dirty="0" sz="900" spc="10" b="1">
                <a:solidFill>
                  <a:srgbClr val="281313"/>
                </a:solidFill>
                <a:latin typeface="Trebuchet MS"/>
                <a:cs typeface="Trebuchet MS"/>
              </a:rPr>
              <a:t>ng</a:t>
            </a:r>
            <a:r>
              <a:rPr dirty="0" sz="900" spc="10" b="1">
                <a:solidFill>
                  <a:srgbClr val="241212"/>
                </a:solidFill>
                <a:latin typeface="Trebuchet MS"/>
                <a:cs typeface="Trebuchet MS"/>
              </a:rPr>
              <a:t>e</a:t>
            </a:r>
            <a:r>
              <a:rPr dirty="0" sz="900" spc="10" b="1">
                <a:solidFill>
                  <a:srgbClr val="281313"/>
                </a:solidFill>
                <a:latin typeface="Trebuchet MS"/>
                <a:cs typeface="Trebuchet MS"/>
              </a:rPr>
              <a:t>s </a:t>
            </a:r>
            <a:r>
              <a:rPr dirty="0" sz="900" spc="15" b="1">
                <a:solidFill>
                  <a:srgbClr val="281313"/>
                </a:solidFill>
                <a:latin typeface="Trebuchet MS"/>
                <a:cs typeface="Trebuchet MS"/>
              </a:rPr>
              <a:t>in </a:t>
            </a:r>
            <a:r>
              <a:rPr dirty="0" sz="900" spc="20" b="1">
                <a:solidFill>
                  <a:srgbClr val="281313"/>
                </a:solidFill>
                <a:latin typeface="Trebuchet MS"/>
                <a:cs typeface="Trebuchet MS"/>
              </a:rPr>
              <a:t>M</a:t>
            </a:r>
            <a:r>
              <a:rPr dirty="0" sz="900" spc="20" b="1">
                <a:solidFill>
                  <a:srgbClr val="241212"/>
                </a:solidFill>
                <a:latin typeface="Trebuchet MS"/>
                <a:cs typeface="Trebuchet MS"/>
              </a:rPr>
              <a:t>ea</a:t>
            </a:r>
            <a:r>
              <a:rPr dirty="0" sz="900" spc="20" b="1">
                <a:solidFill>
                  <a:srgbClr val="281313"/>
                </a:solidFill>
                <a:latin typeface="Trebuchet MS"/>
                <a:cs typeface="Trebuchet MS"/>
              </a:rPr>
              <a:t>suring</a:t>
            </a:r>
            <a:r>
              <a:rPr dirty="0" sz="900" spc="-195" b="1">
                <a:solidFill>
                  <a:srgbClr val="281313"/>
                </a:solidFill>
                <a:latin typeface="Trebuchet MS"/>
                <a:cs typeface="Trebuchet MS"/>
              </a:rPr>
              <a:t> </a:t>
            </a:r>
            <a:r>
              <a:rPr dirty="0" sz="900" spc="10" b="1">
                <a:solidFill>
                  <a:srgbClr val="281313"/>
                </a:solidFill>
                <a:latin typeface="Trebuchet MS"/>
                <a:cs typeface="Trebuchet MS"/>
              </a:rPr>
              <a:t>Energy  </a:t>
            </a:r>
            <a:r>
              <a:rPr dirty="0" sz="900" spc="20" b="1">
                <a:solidFill>
                  <a:srgbClr val="241212"/>
                </a:solidFill>
                <a:latin typeface="Trebuchet MS"/>
                <a:cs typeface="Trebuchet MS"/>
              </a:rPr>
              <a:t>C</a:t>
            </a:r>
            <a:r>
              <a:rPr dirty="0" sz="900" spc="20" b="1">
                <a:solidFill>
                  <a:srgbClr val="281313"/>
                </a:solidFill>
                <a:latin typeface="Trebuchet MS"/>
                <a:cs typeface="Trebuchet MS"/>
              </a:rPr>
              <a:t>ons</a:t>
            </a:r>
            <a:r>
              <a:rPr dirty="0" sz="900" spc="20" b="1">
                <a:solidFill>
                  <a:srgbClr val="241212"/>
                </a:solidFill>
                <a:latin typeface="Trebuchet MS"/>
                <a:cs typeface="Trebuchet MS"/>
              </a:rPr>
              <a:t>umptio</a:t>
            </a:r>
            <a:r>
              <a:rPr dirty="0" sz="900" spc="20" b="1">
                <a:solidFill>
                  <a:srgbClr val="281313"/>
                </a:solidFill>
                <a:latin typeface="Trebuchet MS"/>
                <a:cs typeface="Trebuchet MS"/>
              </a:rPr>
              <a:t>n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rebuchet MS"/>
              <a:cs typeface="Trebuchet MS"/>
            </a:endParaRPr>
          </a:p>
          <a:p>
            <a:pPr marL="20320" marR="5080" indent="189865">
              <a:lnSpc>
                <a:spcPct val="121000"/>
              </a:lnSpc>
            </a:pPr>
            <a:r>
              <a:rPr dirty="0" sz="950" spc="20">
                <a:solidFill>
                  <a:srgbClr val="281313"/>
                </a:solidFill>
                <a:latin typeface="Verdana"/>
                <a:cs typeface="Verdana"/>
              </a:rPr>
              <a:t>Mea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s</a:t>
            </a:r>
            <a:r>
              <a:rPr dirty="0" sz="950" spc="20">
                <a:solidFill>
                  <a:srgbClr val="281313"/>
                </a:solidFill>
                <a:latin typeface="Verdana"/>
                <a:cs typeface="Verdana"/>
              </a:rPr>
              <a:t>u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ri</a:t>
            </a:r>
            <a:r>
              <a:rPr dirty="0" sz="950" spc="20">
                <a:solidFill>
                  <a:srgbClr val="281313"/>
                </a:solidFill>
                <a:latin typeface="Verdana"/>
                <a:cs typeface="Verdana"/>
              </a:rPr>
              <a:t>ng </a:t>
            </a:r>
            <a:r>
              <a:rPr dirty="0" sz="950" spc="15">
                <a:solidFill>
                  <a:srgbClr val="281313"/>
                </a:solidFill>
                <a:latin typeface="Verdana"/>
                <a:cs typeface="Verdana"/>
              </a:rPr>
              <a:t>e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ne</a:t>
            </a:r>
            <a:r>
              <a:rPr dirty="0" sz="950" spc="15">
                <a:solidFill>
                  <a:srgbClr val="281313"/>
                </a:solidFill>
                <a:latin typeface="Verdana"/>
                <a:cs typeface="Verdana"/>
              </a:rPr>
              <a:t>rg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y </a:t>
            </a:r>
            <a:r>
              <a:rPr dirty="0" sz="950" spc="35">
                <a:solidFill>
                  <a:srgbClr val="241212"/>
                </a:solidFill>
                <a:latin typeface="Verdana"/>
                <a:cs typeface="Verdana"/>
              </a:rPr>
              <a:t>consu</a:t>
            </a:r>
            <a:r>
              <a:rPr dirty="0" sz="950" spc="35">
                <a:solidFill>
                  <a:srgbClr val="281313"/>
                </a:solidFill>
                <a:latin typeface="Verdana"/>
                <a:cs typeface="Verdana"/>
              </a:rPr>
              <a:t>m</a:t>
            </a:r>
            <a:r>
              <a:rPr dirty="0" sz="950" spc="35">
                <a:solidFill>
                  <a:srgbClr val="241212"/>
                </a:solidFill>
                <a:latin typeface="Verdana"/>
                <a:cs typeface="Verdana"/>
              </a:rPr>
              <a:t>p</a:t>
            </a:r>
            <a:r>
              <a:rPr dirty="0" sz="950" spc="35">
                <a:solidFill>
                  <a:srgbClr val="281313"/>
                </a:solidFill>
                <a:latin typeface="Verdana"/>
                <a:cs typeface="Verdana"/>
              </a:rPr>
              <a:t>tion</a:t>
            </a:r>
            <a:r>
              <a:rPr dirty="0" sz="950" spc="-19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dirty="0" sz="950" spc="25">
                <a:solidFill>
                  <a:srgbClr val="281313"/>
                </a:solidFill>
                <a:latin typeface="Verdana"/>
                <a:cs typeface="Verdana"/>
              </a:rPr>
              <a:t>can  </a:t>
            </a:r>
            <a:r>
              <a:rPr dirty="0" sz="950" spc="20">
                <a:solidFill>
                  <a:srgbClr val="281313"/>
                </a:solidFill>
                <a:latin typeface="Verdana"/>
                <a:cs typeface="Verdana"/>
              </a:rPr>
              <a:t>po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se </a:t>
            </a:r>
            <a:r>
              <a:rPr dirty="0" sz="950" spc="10">
                <a:solidFill>
                  <a:srgbClr val="241212"/>
                </a:solidFill>
                <a:latin typeface="Verdana"/>
                <a:cs typeface="Verdana"/>
              </a:rPr>
              <a:t>certa</a:t>
            </a:r>
            <a:r>
              <a:rPr dirty="0" sz="950" spc="10">
                <a:solidFill>
                  <a:srgbClr val="281313"/>
                </a:solidFill>
                <a:latin typeface="Verdana"/>
                <a:cs typeface="Verdana"/>
              </a:rPr>
              <a:t>i</a:t>
            </a:r>
            <a:r>
              <a:rPr dirty="0" sz="950" spc="10">
                <a:solidFill>
                  <a:srgbClr val="241212"/>
                </a:solidFill>
                <a:latin typeface="Verdana"/>
                <a:cs typeface="Verdana"/>
              </a:rPr>
              <a:t>n </a:t>
            </a:r>
            <a:r>
              <a:rPr dirty="0" sz="950">
                <a:solidFill>
                  <a:srgbClr val="241212"/>
                </a:solidFill>
                <a:latin typeface="Verdana"/>
                <a:cs typeface="Verdana"/>
              </a:rPr>
              <a:t>c</a:t>
            </a:r>
            <a:r>
              <a:rPr dirty="0" sz="950">
                <a:solidFill>
                  <a:srgbClr val="281313"/>
                </a:solidFill>
                <a:latin typeface="Verdana"/>
                <a:cs typeface="Verdana"/>
              </a:rPr>
              <a:t>ha</a:t>
            </a:r>
            <a:r>
              <a:rPr dirty="0" sz="950">
                <a:solidFill>
                  <a:srgbClr val="241212"/>
                </a:solidFill>
                <a:latin typeface="Verdana"/>
                <a:cs typeface="Verdana"/>
              </a:rPr>
              <a:t>l</a:t>
            </a:r>
            <a:r>
              <a:rPr dirty="0" sz="950">
                <a:solidFill>
                  <a:srgbClr val="281313"/>
                </a:solidFill>
                <a:latin typeface="Verdana"/>
                <a:cs typeface="Verdana"/>
              </a:rPr>
              <a:t>len</a:t>
            </a:r>
            <a:r>
              <a:rPr dirty="0" sz="950">
                <a:solidFill>
                  <a:srgbClr val="241212"/>
                </a:solidFill>
                <a:latin typeface="Verdana"/>
                <a:cs typeface="Verdana"/>
              </a:rPr>
              <a:t>g</a:t>
            </a:r>
            <a:r>
              <a:rPr dirty="0" sz="950">
                <a:solidFill>
                  <a:srgbClr val="281313"/>
                </a:solidFill>
                <a:latin typeface="Verdana"/>
                <a:cs typeface="Verdana"/>
              </a:rPr>
              <a:t>es, </a:t>
            </a:r>
            <a:r>
              <a:rPr dirty="0" sz="950" spc="30">
                <a:solidFill>
                  <a:srgbClr val="241212"/>
                </a:solidFill>
                <a:latin typeface="Verdana"/>
                <a:cs typeface="Verdana"/>
              </a:rPr>
              <a:t>in</a:t>
            </a:r>
            <a:r>
              <a:rPr dirty="0" sz="950" spc="30">
                <a:solidFill>
                  <a:srgbClr val="281313"/>
                </a:solidFill>
                <a:latin typeface="Verdana"/>
                <a:cs typeface="Verdana"/>
              </a:rPr>
              <a:t>c</a:t>
            </a:r>
            <a:r>
              <a:rPr dirty="0" sz="950" spc="30">
                <a:solidFill>
                  <a:srgbClr val="241212"/>
                </a:solidFill>
                <a:latin typeface="Verdana"/>
                <a:cs typeface="Verdana"/>
              </a:rPr>
              <a:t>lu</a:t>
            </a:r>
            <a:r>
              <a:rPr dirty="0" sz="950" spc="30">
                <a:solidFill>
                  <a:srgbClr val="281313"/>
                </a:solidFill>
                <a:latin typeface="Verdana"/>
                <a:cs typeface="Verdana"/>
              </a:rPr>
              <a:t>di</a:t>
            </a:r>
            <a:r>
              <a:rPr dirty="0" sz="950" spc="30">
                <a:solidFill>
                  <a:srgbClr val="241212"/>
                </a:solidFill>
                <a:latin typeface="Verdana"/>
                <a:cs typeface="Verdana"/>
              </a:rPr>
              <a:t>ng</a:t>
            </a:r>
            <a:r>
              <a:rPr dirty="0" sz="950" spc="-220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950" spc="20">
                <a:latin typeface="Verdana"/>
                <a:cs typeface="Verdana"/>
              </a:rPr>
              <a:t>data</a:t>
            </a:r>
            <a:endParaRPr sz="950">
              <a:latin typeface="Verdana"/>
              <a:cs typeface="Verdana"/>
            </a:endParaRPr>
          </a:p>
          <a:p>
            <a:pPr algn="ctr" marL="12065" marR="10160" indent="1270">
              <a:lnSpc>
                <a:spcPts val="1380"/>
              </a:lnSpc>
              <a:spcBef>
                <a:spcPts val="75"/>
              </a:spcBef>
            </a:pPr>
            <a:r>
              <a:rPr dirty="0" sz="950" spc="15">
                <a:latin typeface="Verdana"/>
                <a:cs typeface="Verdana"/>
              </a:rPr>
              <a:t>accuracy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, </a:t>
            </a:r>
            <a:r>
              <a:rPr dirty="0" sz="950" spc="20">
                <a:latin typeface="Verdana"/>
                <a:cs typeface="Verdana"/>
              </a:rPr>
              <a:t>data </a:t>
            </a:r>
            <a:r>
              <a:rPr dirty="0" sz="950" spc="-10">
                <a:latin typeface="Verdana"/>
                <a:cs typeface="Verdana"/>
              </a:rPr>
              <a:t>availability</a:t>
            </a:r>
            <a:r>
              <a:rPr dirty="0" sz="950" spc="-10">
                <a:solidFill>
                  <a:srgbClr val="281313"/>
                </a:solidFill>
                <a:latin typeface="Verdana"/>
                <a:cs typeface="Verdana"/>
              </a:rPr>
              <a:t>, 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an</a:t>
            </a:r>
            <a:r>
              <a:rPr dirty="0" sz="950" spc="20">
                <a:solidFill>
                  <a:srgbClr val="281313"/>
                </a:solidFill>
                <a:latin typeface="Verdana"/>
                <a:cs typeface="Verdana"/>
              </a:rPr>
              <a:t>d </a:t>
            </a:r>
            <a:r>
              <a:rPr dirty="0" sz="950" spc="20">
                <a:latin typeface="Verdana"/>
                <a:cs typeface="Verdana"/>
              </a:rPr>
              <a:t>data  </a:t>
            </a:r>
            <a:r>
              <a:rPr dirty="0" sz="950">
                <a:latin typeface="Verdana"/>
                <a:cs typeface="Verdana"/>
              </a:rPr>
              <a:t>integration</a:t>
            </a:r>
            <a:r>
              <a:rPr dirty="0" sz="950">
                <a:solidFill>
                  <a:srgbClr val="241212"/>
                </a:solidFill>
                <a:latin typeface="Verdana"/>
                <a:cs typeface="Verdana"/>
              </a:rPr>
              <a:t>. </a:t>
            </a:r>
            <a:r>
              <a:rPr dirty="0" sz="950" spc="20">
                <a:solidFill>
                  <a:srgbClr val="281313"/>
                </a:solidFill>
                <a:latin typeface="Verdana"/>
                <a:cs typeface="Verdana"/>
              </a:rPr>
              <a:t>Ens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u</a:t>
            </a:r>
            <a:r>
              <a:rPr dirty="0" sz="950" spc="20">
                <a:solidFill>
                  <a:srgbClr val="281313"/>
                </a:solidFill>
                <a:latin typeface="Verdana"/>
                <a:cs typeface="Verdana"/>
              </a:rPr>
              <a:t>r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ing </a:t>
            </a:r>
            <a:r>
              <a:rPr dirty="0" sz="950" spc="15">
                <a:solidFill>
                  <a:srgbClr val="281313"/>
                </a:solidFill>
                <a:latin typeface="Verdana"/>
                <a:cs typeface="Verdana"/>
              </a:rPr>
              <a:t>ac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cu</a:t>
            </a:r>
            <a:r>
              <a:rPr dirty="0" sz="950" spc="15">
                <a:solidFill>
                  <a:srgbClr val="281313"/>
                </a:solidFill>
                <a:latin typeface="Verdana"/>
                <a:cs typeface="Verdana"/>
              </a:rPr>
              <a:t>r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a</a:t>
            </a:r>
            <a:r>
              <a:rPr dirty="0" sz="950" spc="15">
                <a:solidFill>
                  <a:srgbClr val="281313"/>
                </a:solidFill>
                <a:latin typeface="Verdana"/>
                <a:cs typeface="Verdana"/>
              </a:rPr>
              <a:t>te </a:t>
            </a:r>
            <a:r>
              <a:rPr dirty="0" sz="950" spc="25">
                <a:solidFill>
                  <a:srgbClr val="281313"/>
                </a:solidFill>
                <a:latin typeface="Verdana"/>
                <a:cs typeface="Verdana"/>
              </a:rPr>
              <a:t>and  </a:t>
            </a:r>
            <a:r>
              <a:rPr dirty="0" sz="950">
                <a:solidFill>
                  <a:srgbClr val="241212"/>
                </a:solidFill>
                <a:latin typeface="Verdana"/>
                <a:cs typeface="Verdana"/>
              </a:rPr>
              <a:t>rel</a:t>
            </a:r>
            <a:r>
              <a:rPr dirty="0" sz="950">
                <a:solidFill>
                  <a:srgbClr val="281313"/>
                </a:solidFill>
                <a:latin typeface="Verdana"/>
                <a:cs typeface="Verdana"/>
              </a:rPr>
              <a:t>iable</a:t>
            </a:r>
            <a:r>
              <a:rPr dirty="0" sz="950" spc="-3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dirty="0" sz="950" spc="15">
                <a:solidFill>
                  <a:srgbClr val="281313"/>
                </a:solidFill>
                <a:latin typeface="Verdana"/>
                <a:cs typeface="Verdana"/>
              </a:rPr>
              <a:t>e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n</a:t>
            </a:r>
            <a:r>
              <a:rPr dirty="0" sz="950" spc="15">
                <a:solidFill>
                  <a:srgbClr val="281313"/>
                </a:solidFill>
                <a:latin typeface="Verdana"/>
                <a:cs typeface="Verdana"/>
              </a:rPr>
              <a:t>er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g</a:t>
            </a:r>
            <a:r>
              <a:rPr dirty="0" sz="950" spc="15">
                <a:solidFill>
                  <a:srgbClr val="281313"/>
                </a:solidFill>
                <a:latin typeface="Verdana"/>
                <a:cs typeface="Verdana"/>
              </a:rPr>
              <a:t>y</a:t>
            </a:r>
            <a:r>
              <a:rPr dirty="0" sz="950" spc="-55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d</a:t>
            </a:r>
            <a:r>
              <a:rPr dirty="0" sz="950" spc="20">
                <a:solidFill>
                  <a:srgbClr val="281313"/>
                </a:solidFill>
                <a:latin typeface="Verdana"/>
                <a:cs typeface="Verdana"/>
              </a:rPr>
              <a:t>a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ta</a:t>
            </a:r>
            <a:r>
              <a:rPr dirty="0" sz="950" spc="-95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950" spc="25">
                <a:solidFill>
                  <a:srgbClr val="241212"/>
                </a:solidFill>
                <a:latin typeface="Verdana"/>
                <a:cs typeface="Verdana"/>
              </a:rPr>
              <a:t>ca</a:t>
            </a:r>
            <a:r>
              <a:rPr dirty="0" sz="950" spc="25">
                <a:solidFill>
                  <a:srgbClr val="281313"/>
                </a:solidFill>
                <a:latin typeface="Verdana"/>
                <a:cs typeface="Verdana"/>
              </a:rPr>
              <a:t>n</a:t>
            </a:r>
            <a:r>
              <a:rPr dirty="0" sz="950" spc="-65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dirty="0" sz="950" spc="20">
                <a:solidFill>
                  <a:srgbClr val="281313"/>
                </a:solidFill>
                <a:latin typeface="Verdana"/>
                <a:cs typeface="Verdana"/>
              </a:rPr>
              <a:t>b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e</a:t>
            </a:r>
            <a:r>
              <a:rPr dirty="0" sz="950" spc="-55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950" spc="25">
                <a:solidFill>
                  <a:srgbClr val="281313"/>
                </a:solidFill>
                <a:latin typeface="Verdana"/>
                <a:cs typeface="Verdana"/>
              </a:rPr>
              <a:t>c</a:t>
            </a:r>
            <a:r>
              <a:rPr dirty="0" sz="950" spc="25">
                <a:solidFill>
                  <a:srgbClr val="241212"/>
                </a:solidFill>
                <a:latin typeface="Verdana"/>
                <a:cs typeface="Verdana"/>
              </a:rPr>
              <a:t>ha</a:t>
            </a:r>
            <a:r>
              <a:rPr dirty="0" sz="950" spc="25">
                <a:solidFill>
                  <a:srgbClr val="281313"/>
                </a:solidFill>
                <a:latin typeface="Verdana"/>
                <a:cs typeface="Verdana"/>
              </a:rPr>
              <a:t>ll</a:t>
            </a:r>
            <a:r>
              <a:rPr dirty="0" sz="950" spc="25">
                <a:solidFill>
                  <a:srgbClr val="241212"/>
                </a:solidFill>
                <a:latin typeface="Verdana"/>
                <a:cs typeface="Verdana"/>
              </a:rPr>
              <a:t>e</a:t>
            </a:r>
            <a:r>
              <a:rPr dirty="0" sz="950" spc="25">
                <a:solidFill>
                  <a:srgbClr val="281313"/>
                </a:solidFill>
                <a:latin typeface="Verdana"/>
                <a:cs typeface="Verdana"/>
              </a:rPr>
              <a:t>ngin</a:t>
            </a:r>
            <a:r>
              <a:rPr dirty="0" sz="950" spc="25">
                <a:solidFill>
                  <a:srgbClr val="241212"/>
                </a:solidFill>
                <a:latin typeface="Verdana"/>
                <a:cs typeface="Verdana"/>
              </a:rPr>
              <a:t>g  </a:t>
            </a:r>
            <a:r>
              <a:rPr dirty="0" sz="950" spc="40">
                <a:solidFill>
                  <a:srgbClr val="281313"/>
                </a:solidFill>
                <a:latin typeface="Verdana"/>
                <a:cs typeface="Verdana"/>
              </a:rPr>
              <a:t>due</a:t>
            </a:r>
            <a:r>
              <a:rPr dirty="0" sz="950" spc="-6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dirty="0" sz="950" spc="5">
                <a:solidFill>
                  <a:srgbClr val="281313"/>
                </a:solidFill>
                <a:latin typeface="Verdana"/>
                <a:cs typeface="Verdana"/>
              </a:rPr>
              <a:t>to</a:t>
            </a:r>
            <a:r>
              <a:rPr dirty="0" sz="950" spc="-6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241212"/>
                </a:solidFill>
                <a:latin typeface="Verdana"/>
                <a:cs typeface="Verdana"/>
              </a:rPr>
              <a:t>v</a:t>
            </a:r>
            <a:r>
              <a:rPr dirty="0" sz="950">
                <a:solidFill>
                  <a:srgbClr val="281313"/>
                </a:solidFill>
                <a:latin typeface="Verdana"/>
                <a:cs typeface="Verdana"/>
              </a:rPr>
              <a:t>ario</a:t>
            </a:r>
            <a:r>
              <a:rPr dirty="0" sz="950">
                <a:solidFill>
                  <a:srgbClr val="241212"/>
                </a:solidFill>
                <a:latin typeface="Verdana"/>
                <a:cs typeface="Verdana"/>
              </a:rPr>
              <a:t>u</a:t>
            </a:r>
            <a:r>
              <a:rPr dirty="0" sz="950">
                <a:solidFill>
                  <a:srgbClr val="281313"/>
                </a:solidFill>
                <a:latin typeface="Verdana"/>
                <a:cs typeface="Verdana"/>
              </a:rPr>
              <a:t>s</a:t>
            </a:r>
            <a:r>
              <a:rPr dirty="0" sz="950" spc="-95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dirty="0" sz="950" spc="5">
                <a:solidFill>
                  <a:srgbClr val="281313"/>
                </a:solidFill>
                <a:latin typeface="Verdana"/>
                <a:cs typeface="Verdana"/>
              </a:rPr>
              <a:t>fa</a:t>
            </a:r>
            <a:r>
              <a:rPr dirty="0" sz="950" spc="5">
                <a:solidFill>
                  <a:srgbClr val="241212"/>
                </a:solidFill>
                <a:latin typeface="Verdana"/>
                <a:cs typeface="Verdana"/>
              </a:rPr>
              <a:t>cto</a:t>
            </a:r>
            <a:r>
              <a:rPr dirty="0" sz="950" spc="5">
                <a:solidFill>
                  <a:srgbClr val="281313"/>
                </a:solidFill>
                <a:latin typeface="Verdana"/>
                <a:cs typeface="Verdana"/>
              </a:rPr>
              <a:t>rs</a:t>
            </a:r>
            <a:r>
              <a:rPr dirty="0" sz="950" spc="-12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s</a:t>
            </a:r>
            <a:r>
              <a:rPr dirty="0" sz="950" spc="20">
                <a:solidFill>
                  <a:srgbClr val="281313"/>
                </a:solidFill>
                <a:latin typeface="Verdana"/>
                <a:cs typeface="Verdana"/>
              </a:rPr>
              <a:t>u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c</a:t>
            </a:r>
            <a:r>
              <a:rPr dirty="0" sz="950" spc="20">
                <a:solidFill>
                  <a:srgbClr val="281313"/>
                </a:solidFill>
                <a:latin typeface="Verdana"/>
                <a:cs typeface="Verdana"/>
              </a:rPr>
              <a:t>h</a:t>
            </a:r>
            <a:r>
              <a:rPr dirty="0" sz="950" spc="-35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281313"/>
                </a:solidFill>
                <a:latin typeface="Verdana"/>
                <a:cs typeface="Verdana"/>
              </a:rPr>
              <a:t>as</a:t>
            </a:r>
            <a:endParaRPr sz="9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dirty="0" sz="950" spc="30">
                <a:solidFill>
                  <a:srgbClr val="241212"/>
                </a:solidFill>
                <a:latin typeface="Verdana"/>
                <a:cs typeface="Verdana"/>
              </a:rPr>
              <a:t>mea</a:t>
            </a:r>
            <a:r>
              <a:rPr dirty="0" sz="950" spc="30">
                <a:solidFill>
                  <a:srgbClr val="281313"/>
                </a:solidFill>
                <a:latin typeface="Verdana"/>
                <a:cs typeface="Verdana"/>
              </a:rPr>
              <a:t>s</a:t>
            </a:r>
            <a:r>
              <a:rPr dirty="0" sz="950" spc="30">
                <a:solidFill>
                  <a:srgbClr val="241212"/>
                </a:solidFill>
                <a:latin typeface="Verdana"/>
                <a:cs typeface="Verdana"/>
              </a:rPr>
              <a:t>u</a:t>
            </a:r>
            <a:r>
              <a:rPr dirty="0" sz="950" spc="30">
                <a:solidFill>
                  <a:srgbClr val="281313"/>
                </a:solidFill>
                <a:latin typeface="Verdana"/>
                <a:cs typeface="Verdana"/>
              </a:rPr>
              <a:t>rement</a:t>
            </a:r>
            <a:r>
              <a:rPr dirty="0" sz="950" spc="-85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dirty="0" sz="950" spc="-5">
                <a:solidFill>
                  <a:srgbClr val="241212"/>
                </a:solidFill>
                <a:latin typeface="Verdana"/>
                <a:cs typeface="Verdana"/>
              </a:rPr>
              <a:t>e</a:t>
            </a:r>
            <a:r>
              <a:rPr dirty="0" sz="950" spc="-5">
                <a:solidFill>
                  <a:srgbClr val="281313"/>
                </a:solidFill>
                <a:latin typeface="Verdana"/>
                <a:cs typeface="Verdana"/>
              </a:rPr>
              <a:t>rr</a:t>
            </a:r>
            <a:r>
              <a:rPr dirty="0" sz="950" spc="-5">
                <a:solidFill>
                  <a:srgbClr val="241212"/>
                </a:solidFill>
                <a:latin typeface="Verdana"/>
                <a:cs typeface="Verdana"/>
              </a:rPr>
              <a:t>or</a:t>
            </a:r>
            <a:r>
              <a:rPr dirty="0" sz="950" spc="-5">
                <a:solidFill>
                  <a:srgbClr val="281313"/>
                </a:solidFill>
                <a:latin typeface="Verdana"/>
                <a:cs typeface="Verdana"/>
              </a:rPr>
              <a:t>s</a:t>
            </a:r>
            <a:r>
              <a:rPr dirty="0" sz="950" spc="-95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dirty="0" sz="950" spc="15">
                <a:solidFill>
                  <a:srgbClr val="281313"/>
                </a:solidFill>
                <a:latin typeface="Verdana"/>
                <a:cs typeface="Verdana"/>
              </a:rPr>
              <a:t>o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r</a:t>
            </a:r>
            <a:r>
              <a:rPr dirty="0" sz="950" spc="-100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950" spc="40">
                <a:solidFill>
                  <a:srgbClr val="281313"/>
                </a:solidFill>
                <a:latin typeface="Verdana"/>
                <a:cs typeface="Verdana"/>
              </a:rPr>
              <a:t>equi</a:t>
            </a:r>
            <a:r>
              <a:rPr dirty="0" sz="950" spc="40">
                <a:solidFill>
                  <a:srgbClr val="241212"/>
                </a:solidFill>
                <a:latin typeface="Verdana"/>
                <a:cs typeface="Verdana"/>
              </a:rPr>
              <a:t>p</a:t>
            </a:r>
            <a:r>
              <a:rPr dirty="0" sz="950" spc="40">
                <a:solidFill>
                  <a:srgbClr val="281313"/>
                </a:solidFill>
                <a:latin typeface="Verdana"/>
                <a:cs typeface="Verdana"/>
              </a:rPr>
              <a:t>m</a:t>
            </a:r>
            <a:r>
              <a:rPr dirty="0" sz="950" spc="40">
                <a:solidFill>
                  <a:srgbClr val="241212"/>
                </a:solidFill>
                <a:latin typeface="Verdana"/>
                <a:cs typeface="Verdana"/>
              </a:rPr>
              <a:t>en</a:t>
            </a:r>
            <a:r>
              <a:rPr dirty="0" sz="950" spc="40">
                <a:solidFill>
                  <a:srgbClr val="281313"/>
                </a:solidFill>
                <a:latin typeface="Verdana"/>
                <a:cs typeface="Verdana"/>
              </a:rPr>
              <a:t>t</a:t>
            </a:r>
            <a:endParaRPr sz="950">
              <a:latin typeface="Verdana"/>
              <a:cs typeface="Verdana"/>
            </a:endParaRPr>
          </a:p>
          <a:p>
            <a:pPr algn="just" marL="104139" marR="98425" indent="33020">
              <a:lnSpc>
                <a:spcPct val="121000"/>
              </a:lnSpc>
            </a:pPr>
            <a:r>
              <a:rPr dirty="0" sz="950" spc="15">
                <a:solidFill>
                  <a:srgbClr val="281313"/>
                </a:solidFill>
                <a:latin typeface="Verdana"/>
                <a:cs typeface="Verdana"/>
              </a:rPr>
              <a:t>ma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l</a:t>
            </a:r>
            <a:r>
              <a:rPr dirty="0" sz="950" spc="15">
                <a:solidFill>
                  <a:srgbClr val="281313"/>
                </a:solidFill>
                <a:latin typeface="Verdana"/>
                <a:cs typeface="Verdana"/>
              </a:rPr>
              <a:t>funct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ion</a:t>
            </a:r>
            <a:r>
              <a:rPr dirty="0" sz="950" spc="15">
                <a:solidFill>
                  <a:srgbClr val="281313"/>
                </a:solidFill>
                <a:latin typeface="Verdana"/>
                <a:cs typeface="Verdana"/>
              </a:rPr>
              <a:t>s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. </a:t>
            </a:r>
            <a:r>
              <a:rPr dirty="0" sz="950" spc="-5">
                <a:solidFill>
                  <a:srgbClr val="241212"/>
                </a:solidFill>
                <a:latin typeface="Verdana"/>
                <a:cs typeface="Verdana"/>
              </a:rPr>
              <a:t>Av</a:t>
            </a:r>
            <a:r>
              <a:rPr dirty="0" sz="950" spc="-5">
                <a:solidFill>
                  <a:srgbClr val="281313"/>
                </a:solidFill>
                <a:latin typeface="Verdana"/>
                <a:cs typeface="Verdana"/>
              </a:rPr>
              <a:t>ai</a:t>
            </a:r>
            <a:r>
              <a:rPr dirty="0" sz="950" spc="-5">
                <a:solidFill>
                  <a:srgbClr val="241212"/>
                </a:solidFill>
                <a:latin typeface="Verdana"/>
                <a:cs typeface="Verdana"/>
              </a:rPr>
              <a:t>l</a:t>
            </a:r>
            <a:r>
              <a:rPr dirty="0" sz="950" spc="-5">
                <a:solidFill>
                  <a:srgbClr val="281313"/>
                </a:solidFill>
                <a:latin typeface="Verdana"/>
                <a:cs typeface="Verdana"/>
              </a:rPr>
              <a:t>abil</a:t>
            </a:r>
            <a:r>
              <a:rPr dirty="0" sz="950" spc="-5">
                <a:solidFill>
                  <a:srgbClr val="241212"/>
                </a:solidFill>
                <a:latin typeface="Verdana"/>
                <a:cs typeface="Verdana"/>
              </a:rPr>
              <a:t>i</a:t>
            </a:r>
            <a:r>
              <a:rPr dirty="0" sz="950" spc="-5">
                <a:solidFill>
                  <a:srgbClr val="281313"/>
                </a:solidFill>
                <a:latin typeface="Verdana"/>
                <a:cs typeface="Verdana"/>
              </a:rPr>
              <a:t>t</a:t>
            </a:r>
            <a:r>
              <a:rPr dirty="0" sz="950" spc="-5">
                <a:solidFill>
                  <a:srgbClr val="241212"/>
                </a:solidFill>
                <a:latin typeface="Verdana"/>
                <a:cs typeface="Verdana"/>
              </a:rPr>
              <a:t>y </a:t>
            </a:r>
            <a:r>
              <a:rPr dirty="0" sz="950" spc="10">
                <a:solidFill>
                  <a:srgbClr val="281313"/>
                </a:solidFill>
                <a:latin typeface="Verdana"/>
                <a:cs typeface="Verdana"/>
              </a:rPr>
              <a:t>o</a:t>
            </a:r>
            <a:r>
              <a:rPr dirty="0" sz="950" spc="10">
                <a:solidFill>
                  <a:srgbClr val="241212"/>
                </a:solidFill>
                <a:latin typeface="Verdana"/>
                <a:cs typeface="Verdana"/>
              </a:rPr>
              <a:t>f </a:t>
            </a:r>
            <a:r>
              <a:rPr dirty="0" sz="950" spc="15">
                <a:solidFill>
                  <a:srgbClr val="281313"/>
                </a:solidFill>
                <a:latin typeface="Verdana"/>
                <a:cs typeface="Verdana"/>
              </a:rPr>
              <a:t>e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n</a:t>
            </a:r>
            <a:r>
              <a:rPr dirty="0" sz="950" spc="15">
                <a:solidFill>
                  <a:srgbClr val="281313"/>
                </a:solidFill>
                <a:latin typeface="Verdana"/>
                <a:cs typeface="Verdana"/>
              </a:rPr>
              <a:t>e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r</a:t>
            </a:r>
            <a:r>
              <a:rPr dirty="0" sz="950" spc="15">
                <a:solidFill>
                  <a:srgbClr val="281313"/>
                </a:solidFill>
                <a:latin typeface="Verdana"/>
                <a:cs typeface="Verdana"/>
              </a:rPr>
              <a:t>gy  </a:t>
            </a:r>
            <a:r>
              <a:rPr dirty="0" sz="950" spc="20">
                <a:solidFill>
                  <a:srgbClr val="281313"/>
                </a:solidFill>
                <a:latin typeface="Verdana"/>
                <a:cs typeface="Verdana"/>
              </a:rPr>
              <a:t>d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a</a:t>
            </a:r>
            <a:r>
              <a:rPr dirty="0" sz="950" spc="20">
                <a:solidFill>
                  <a:srgbClr val="281313"/>
                </a:solidFill>
                <a:latin typeface="Verdana"/>
                <a:cs typeface="Verdana"/>
              </a:rPr>
              <a:t>t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a </a:t>
            </a:r>
            <a:r>
              <a:rPr dirty="0" sz="950" spc="40">
                <a:solidFill>
                  <a:srgbClr val="241212"/>
                </a:solidFill>
                <a:latin typeface="Verdana"/>
                <a:cs typeface="Verdana"/>
              </a:rPr>
              <a:t>f</a:t>
            </a:r>
            <a:r>
              <a:rPr dirty="0" sz="950" spc="40">
                <a:solidFill>
                  <a:srgbClr val="281313"/>
                </a:solidFill>
                <a:latin typeface="Verdana"/>
                <a:cs typeface="Verdana"/>
              </a:rPr>
              <a:t>ro</a:t>
            </a:r>
            <a:r>
              <a:rPr dirty="0" sz="950" spc="40">
                <a:solidFill>
                  <a:srgbClr val="241212"/>
                </a:solidFill>
                <a:latin typeface="Verdana"/>
                <a:cs typeface="Verdana"/>
              </a:rPr>
              <a:t>m </a:t>
            </a:r>
            <a:r>
              <a:rPr dirty="0" sz="950" spc="10">
                <a:solidFill>
                  <a:srgbClr val="281313"/>
                </a:solidFill>
                <a:latin typeface="Verdana"/>
                <a:cs typeface="Verdana"/>
              </a:rPr>
              <a:t>di</a:t>
            </a:r>
            <a:r>
              <a:rPr dirty="0" sz="950" spc="10">
                <a:solidFill>
                  <a:srgbClr val="241212"/>
                </a:solidFill>
                <a:latin typeface="Verdana"/>
                <a:cs typeface="Verdana"/>
              </a:rPr>
              <a:t>ffere</a:t>
            </a:r>
            <a:r>
              <a:rPr dirty="0" sz="950" spc="10">
                <a:solidFill>
                  <a:srgbClr val="281313"/>
                </a:solidFill>
                <a:latin typeface="Verdana"/>
                <a:cs typeface="Verdana"/>
              </a:rPr>
              <a:t>n</a:t>
            </a:r>
            <a:r>
              <a:rPr dirty="0" sz="950" spc="10">
                <a:solidFill>
                  <a:srgbClr val="241212"/>
                </a:solidFill>
                <a:latin typeface="Verdana"/>
                <a:cs typeface="Verdana"/>
              </a:rPr>
              <a:t>t </a:t>
            </a:r>
            <a:r>
              <a:rPr dirty="0" sz="950" spc="5">
                <a:solidFill>
                  <a:srgbClr val="241212"/>
                </a:solidFill>
                <a:latin typeface="Verdana"/>
                <a:cs typeface="Verdana"/>
              </a:rPr>
              <a:t>so</a:t>
            </a:r>
            <a:r>
              <a:rPr dirty="0" sz="950" spc="5">
                <a:solidFill>
                  <a:srgbClr val="281313"/>
                </a:solidFill>
                <a:latin typeface="Verdana"/>
                <a:cs typeface="Verdana"/>
              </a:rPr>
              <a:t>urce</a:t>
            </a:r>
            <a:r>
              <a:rPr dirty="0" sz="950" spc="5">
                <a:solidFill>
                  <a:srgbClr val="241212"/>
                </a:solidFill>
                <a:latin typeface="Verdana"/>
                <a:cs typeface="Verdana"/>
              </a:rPr>
              <a:t>s </a:t>
            </a:r>
            <a:r>
              <a:rPr dirty="0" sz="950" spc="30">
                <a:solidFill>
                  <a:srgbClr val="281313"/>
                </a:solidFill>
                <a:latin typeface="Verdana"/>
                <a:cs typeface="Verdana"/>
              </a:rPr>
              <a:t>an</a:t>
            </a:r>
            <a:r>
              <a:rPr dirty="0" sz="950" spc="30">
                <a:solidFill>
                  <a:srgbClr val="241212"/>
                </a:solidFill>
                <a:latin typeface="Verdana"/>
                <a:cs typeface="Verdana"/>
              </a:rPr>
              <a:t>d </a:t>
            </a:r>
            <a:r>
              <a:rPr dirty="0" sz="950" spc="-5">
                <a:solidFill>
                  <a:srgbClr val="241212"/>
                </a:solidFill>
                <a:latin typeface="Verdana"/>
                <a:cs typeface="Verdana"/>
              </a:rPr>
              <a:t>i</a:t>
            </a:r>
            <a:r>
              <a:rPr dirty="0" sz="950" spc="-5">
                <a:solidFill>
                  <a:srgbClr val="281313"/>
                </a:solidFill>
                <a:latin typeface="Verdana"/>
                <a:cs typeface="Verdana"/>
              </a:rPr>
              <a:t>ts  </a:t>
            </a:r>
            <a:r>
              <a:rPr dirty="0" sz="950" spc="10">
                <a:solidFill>
                  <a:srgbClr val="281313"/>
                </a:solidFill>
                <a:latin typeface="Verdana"/>
                <a:cs typeface="Verdana"/>
              </a:rPr>
              <a:t>i</a:t>
            </a:r>
            <a:r>
              <a:rPr dirty="0" sz="950" spc="10">
                <a:solidFill>
                  <a:srgbClr val="241212"/>
                </a:solidFill>
                <a:latin typeface="Verdana"/>
                <a:cs typeface="Verdana"/>
              </a:rPr>
              <a:t>ntegrat</a:t>
            </a:r>
            <a:r>
              <a:rPr dirty="0" sz="950" spc="10">
                <a:solidFill>
                  <a:srgbClr val="281313"/>
                </a:solidFill>
                <a:latin typeface="Verdana"/>
                <a:cs typeface="Verdana"/>
              </a:rPr>
              <a:t>ion 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in</a:t>
            </a:r>
            <a:r>
              <a:rPr dirty="0" sz="950" spc="20">
                <a:solidFill>
                  <a:srgbClr val="281313"/>
                </a:solidFill>
                <a:latin typeface="Verdana"/>
                <a:cs typeface="Verdana"/>
              </a:rPr>
              <a:t>t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o</a:t>
            </a:r>
            <a:r>
              <a:rPr dirty="0" sz="950" spc="-250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950" spc="5">
                <a:solidFill>
                  <a:srgbClr val="241212"/>
                </a:solidFill>
                <a:latin typeface="Verdana"/>
                <a:cs typeface="Verdana"/>
              </a:rPr>
              <a:t>a </a:t>
            </a:r>
            <a:r>
              <a:rPr dirty="0" sz="950" spc="10">
                <a:solidFill>
                  <a:srgbClr val="241212"/>
                </a:solidFill>
                <a:latin typeface="Verdana"/>
                <a:cs typeface="Verdana"/>
              </a:rPr>
              <a:t>cent</a:t>
            </a:r>
            <a:r>
              <a:rPr dirty="0" sz="950" spc="10">
                <a:solidFill>
                  <a:srgbClr val="281313"/>
                </a:solidFill>
                <a:latin typeface="Verdana"/>
                <a:cs typeface="Verdana"/>
              </a:rPr>
              <a:t>ral</a:t>
            </a:r>
            <a:r>
              <a:rPr dirty="0" sz="950" spc="10">
                <a:solidFill>
                  <a:srgbClr val="241212"/>
                </a:solidFill>
                <a:latin typeface="Verdana"/>
                <a:cs typeface="Verdana"/>
              </a:rPr>
              <a:t>i</a:t>
            </a:r>
            <a:r>
              <a:rPr dirty="0" sz="950" spc="10">
                <a:solidFill>
                  <a:srgbClr val="281313"/>
                </a:solidFill>
                <a:latin typeface="Verdana"/>
                <a:cs typeface="Verdana"/>
              </a:rPr>
              <a:t>zed </a:t>
            </a:r>
            <a:r>
              <a:rPr dirty="0" sz="950" spc="5">
                <a:solidFill>
                  <a:srgbClr val="241212"/>
                </a:solidFill>
                <a:latin typeface="Verdana"/>
                <a:cs typeface="Verdana"/>
              </a:rPr>
              <a:t>system</a:t>
            </a:r>
            <a:endParaRPr sz="950">
              <a:latin typeface="Verdana"/>
              <a:cs typeface="Verdana"/>
            </a:endParaRPr>
          </a:p>
          <a:p>
            <a:pPr algn="just" marL="584200">
              <a:lnSpc>
                <a:spcPct val="100000"/>
              </a:lnSpc>
              <a:spcBef>
                <a:spcPts val="360"/>
              </a:spcBef>
            </a:pPr>
            <a:r>
              <a:rPr dirty="0" sz="950" spc="20">
                <a:solidFill>
                  <a:srgbClr val="281313"/>
                </a:solidFill>
                <a:latin typeface="Verdana"/>
                <a:cs typeface="Verdana"/>
              </a:rPr>
              <a:t>c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an </a:t>
            </a:r>
            <a:r>
              <a:rPr dirty="0" sz="950" spc="-10">
                <a:solidFill>
                  <a:srgbClr val="241212"/>
                </a:solidFill>
                <a:latin typeface="Verdana"/>
                <a:cs typeface="Verdana"/>
              </a:rPr>
              <a:t>al</a:t>
            </a:r>
            <a:r>
              <a:rPr dirty="0" sz="950" spc="-10">
                <a:solidFill>
                  <a:srgbClr val="281313"/>
                </a:solidFill>
                <a:latin typeface="Verdana"/>
                <a:cs typeface="Verdana"/>
              </a:rPr>
              <a:t>s</a:t>
            </a:r>
            <a:r>
              <a:rPr dirty="0" sz="950" spc="-10">
                <a:solidFill>
                  <a:srgbClr val="241212"/>
                </a:solidFill>
                <a:latin typeface="Verdana"/>
                <a:cs typeface="Verdana"/>
              </a:rPr>
              <a:t>o </a:t>
            </a:r>
            <a:r>
              <a:rPr dirty="0" sz="950" spc="35">
                <a:solidFill>
                  <a:srgbClr val="241212"/>
                </a:solidFill>
                <a:latin typeface="Verdana"/>
                <a:cs typeface="Verdana"/>
              </a:rPr>
              <a:t>be</a:t>
            </a:r>
            <a:r>
              <a:rPr dirty="0" sz="950" spc="-170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950" spc="25">
                <a:solidFill>
                  <a:srgbClr val="241212"/>
                </a:solidFill>
                <a:latin typeface="Verdana"/>
                <a:cs typeface="Verdana"/>
              </a:rPr>
              <a:t>co</a:t>
            </a:r>
            <a:r>
              <a:rPr dirty="0" sz="950" spc="25">
                <a:solidFill>
                  <a:srgbClr val="281313"/>
                </a:solidFill>
                <a:latin typeface="Verdana"/>
                <a:cs typeface="Verdana"/>
              </a:rPr>
              <a:t>m</a:t>
            </a:r>
            <a:r>
              <a:rPr dirty="0" sz="950" spc="25">
                <a:solidFill>
                  <a:srgbClr val="241212"/>
                </a:solidFill>
                <a:latin typeface="Verdana"/>
                <a:cs typeface="Verdana"/>
              </a:rPr>
              <a:t>pl</a:t>
            </a:r>
            <a:r>
              <a:rPr dirty="0" sz="950" spc="25">
                <a:solidFill>
                  <a:srgbClr val="281313"/>
                </a:solidFill>
                <a:latin typeface="Verdana"/>
                <a:cs typeface="Verdana"/>
              </a:rPr>
              <a:t>ex</a:t>
            </a:r>
            <a:r>
              <a:rPr dirty="0" sz="950" spc="25">
                <a:solidFill>
                  <a:srgbClr val="241212"/>
                </a:solidFill>
                <a:latin typeface="Verdana"/>
                <a:cs typeface="Verdana"/>
              </a:rPr>
              <a:t>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66644" y="3101346"/>
            <a:ext cx="3640811" cy="4099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34856" y="11"/>
            <a:ext cx="9152890" cy="10287000"/>
            <a:chOff x="9134856" y="11"/>
            <a:chExt cx="9152890" cy="10287000"/>
          </a:xfrm>
        </p:grpSpPr>
        <p:sp>
          <p:nvSpPr>
            <p:cNvPr id="3" name="object 3"/>
            <p:cNvSpPr/>
            <p:nvPr/>
          </p:nvSpPr>
          <p:spPr>
            <a:xfrm>
              <a:off x="9134856" y="11"/>
              <a:ext cx="9152890" cy="10287000"/>
            </a:xfrm>
            <a:custGeom>
              <a:avLst/>
              <a:gdLst/>
              <a:ahLst/>
              <a:cxnLst/>
              <a:rect l="l" t="t" r="r" b="b"/>
              <a:pathLst>
                <a:path w="9152890" h="10287000">
                  <a:moveTo>
                    <a:pt x="9152870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152870" y="10287000"/>
                  </a:lnTo>
                  <a:lnTo>
                    <a:pt x="9152870" y="0"/>
                  </a:lnTo>
                  <a:close/>
                </a:path>
              </a:pathLst>
            </a:custGeom>
            <a:solidFill>
              <a:srgbClr val="74C3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480578" y="1321320"/>
              <a:ext cx="6525743" cy="76398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801496" y="1902974"/>
            <a:ext cx="4478655" cy="52832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459"/>
              </a:spcBef>
            </a:pPr>
            <a:r>
              <a:rPr dirty="0" sz="1800" spc="-114" b="1">
                <a:solidFill>
                  <a:srgbClr val="FFCE00"/>
                </a:solidFill>
                <a:latin typeface="Verdana"/>
                <a:cs typeface="Verdana"/>
              </a:rPr>
              <a:t>STR</a:t>
            </a:r>
            <a:r>
              <a:rPr dirty="0" sz="1800" spc="-114" b="1">
                <a:solidFill>
                  <a:srgbClr val="FABB00"/>
                </a:solidFill>
                <a:latin typeface="Verdana"/>
                <a:cs typeface="Verdana"/>
              </a:rPr>
              <a:t>A</a:t>
            </a:r>
            <a:r>
              <a:rPr dirty="0" sz="1800" spc="-114" b="1">
                <a:solidFill>
                  <a:srgbClr val="FFCE00"/>
                </a:solidFill>
                <a:latin typeface="Verdana"/>
                <a:cs typeface="Verdana"/>
              </a:rPr>
              <a:t>T</a:t>
            </a:r>
            <a:r>
              <a:rPr dirty="0" sz="1800" spc="-114" b="1">
                <a:solidFill>
                  <a:srgbClr val="FABB00"/>
                </a:solidFill>
                <a:latin typeface="Verdana"/>
                <a:cs typeface="Verdana"/>
              </a:rPr>
              <a:t>E</a:t>
            </a:r>
            <a:r>
              <a:rPr dirty="0" sz="1800" spc="-114" b="1">
                <a:solidFill>
                  <a:srgbClr val="FFCE00"/>
                </a:solidFill>
                <a:latin typeface="Verdana"/>
                <a:cs typeface="Verdana"/>
              </a:rPr>
              <a:t>G</a:t>
            </a:r>
            <a:r>
              <a:rPr dirty="0" sz="1800" spc="-114" b="1">
                <a:solidFill>
                  <a:srgbClr val="FABB00"/>
                </a:solidFill>
                <a:latin typeface="Verdana"/>
                <a:cs typeface="Verdana"/>
              </a:rPr>
              <a:t>I</a:t>
            </a:r>
            <a:r>
              <a:rPr dirty="0" sz="1800" spc="-114" b="1">
                <a:solidFill>
                  <a:srgbClr val="FFCE00"/>
                </a:solidFill>
                <a:latin typeface="Verdana"/>
                <a:cs typeface="Verdana"/>
              </a:rPr>
              <a:t>E</a:t>
            </a:r>
            <a:r>
              <a:rPr dirty="0" sz="1800" spc="-114" b="1">
                <a:solidFill>
                  <a:srgbClr val="FABB00"/>
                </a:solidFill>
                <a:latin typeface="Verdana"/>
                <a:cs typeface="Verdana"/>
              </a:rPr>
              <a:t>S </a:t>
            </a:r>
            <a:r>
              <a:rPr dirty="0" sz="1800" spc="-15" b="1">
                <a:solidFill>
                  <a:srgbClr val="FABB00"/>
                </a:solidFill>
                <a:latin typeface="Verdana"/>
                <a:cs typeface="Verdana"/>
              </a:rPr>
              <a:t>F</a:t>
            </a:r>
            <a:r>
              <a:rPr dirty="0" sz="1800" spc="-15" b="1">
                <a:solidFill>
                  <a:srgbClr val="FFCE00"/>
                </a:solidFill>
                <a:latin typeface="Verdana"/>
                <a:cs typeface="Verdana"/>
              </a:rPr>
              <a:t>OR</a:t>
            </a:r>
            <a:r>
              <a:rPr dirty="0" sz="1800" spc="-480" b="1">
                <a:solidFill>
                  <a:srgbClr val="FFCE00"/>
                </a:solidFill>
                <a:latin typeface="Verdana"/>
                <a:cs typeface="Verdana"/>
              </a:rPr>
              <a:t> </a:t>
            </a:r>
            <a:r>
              <a:rPr dirty="0" sz="1800" spc="-80" b="1">
                <a:solidFill>
                  <a:srgbClr val="FFCE00"/>
                </a:solidFill>
                <a:latin typeface="Verdana"/>
                <a:cs typeface="Verdana"/>
              </a:rPr>
              <a:t>RED</a:t>
            </a:r>
            <a:r>
              <a:rPr dirty="0" sz="1800" spc="-80" b="1">
                <a:solidFill>
                  <a:srgbClr val="FABB00"/>
                </a:solidFill>
                <a:latin typeface="Verdana"/>
                <a:cs typeface="Verdana"/>
              </a:rPr>
              <a:t>U</a:t>
            </a:r>
            <a:r>
              <a:rPr dirty="0" sz="1800" spc="-80" b="1">
                <a:solidFill>
                  <a:srgbClr val="FFCE00"/>
                </a:solidFill>
                <a:latin typeface="Verdana"/>
                <a:cs typeface="Verdana"/>
              </a:rPr>
              <a:t>CING </a:t>
            </a:r>
            <a:r>
              <a:rPr dirty="0" sz="1800" spc="-50" b="1">
                <a:solidFill>
                  <a:srgbClr val="FFCE00"/>
                </a:solidFill>
                <a:latin typeface="Verdana"/>
                <a:cs typeface="Verdana"/>
              </a:rPr>
              <a:t>EN</a:t>
            </a:r>
            <a:r>
              <a:rPr dirty="0" sz="1800" spc="-50" b="1">
                <a:solidFill>
                  <a:srgbClr val="FABB00"/>
                </a:solidFill>
                <a:latin typeface="Verdana"/>
                <a:cs typeface="Verdana"/>
              </a:rPr>
              <a:t>ER</a:t>
            </a:r>
            <a:r>
              <a:rPr dirty="0" sz="1800" spc="-50" b="1">
                <a:solidFill>
                  <a:srgbClr val="FFCE00"/>
                </a:solidFill>
                <a:latin typeface="Verdana"/>
                <a:cs typeface="Verdana"/>
              </a:rPr>
              <a:t>G</a:t>
            </a:r>
            <a:r>
              <a:rPr dirty="0" sz="1800" spc="-50" b="1">
                <a:solidFill>
                  <a:srgbClr val="FABB00"/>
                </a:solidFill>
                <a:latin typeface="Verdana"/>
                <a:cs typeface="Verdana"/>
              </a:rPr>
              <a:t>Y  </a:t>
            </a:r>
            <a:r>
              <a:rPr dirty="0" sz="1800" spc="-90" b="1">
                <a:solidFill>
                  <a:srgbClr val="FFCE00"/>
                </a:solidFill>
                <a:latin typeface="Verdana"/>
                <a:cs typeface="Verdana"/>
              </a:rPr>
              <a:t>C</a:t>
            </a:r>
            <a:r>
              <a:rPr dirty="0" sz="1800" spc="-90" b="1">
                <a:solidFill>
                  <a:srgbClr val="FABB00"/>
                </a:solidFill>
                <a:latin typeface="Verdana"/>
                <a:cs typeface="Verdana"/>
              </a:rPr>
              <a:t>ONS</a:t>
            </a:r>
            <a:r>
              <a:rPr dirty="0" sz="1800" spc="-90" b="1">
                <a:solidFill>
                  <a:srgbClr val="FFCE00"/>
                </a:solidFill>
                <a:latin typeface="Verdana"/>
                <a:cs typeface="Verdana"/>
              </a:rPr>
              <a:t>UMPT</a:t>
            </a:r>
            <a:r>
              <a:rPr dirty="0" sz="1800" spc="-90" b="1">
                <a:solidFill>
                  <a:srgbClr val="FABB00"/>
                </a:solidFill>
                <a:latin typeface="Verdana"/>
                <a:cs typeface="Verdana"/>
              </a:rPr>
              <a:t>I</a:t>
            </a:r>
            <a:r>
              <a:rPr dirty="0" sz="1800" spc="-90" b="1">
                <a:solidFill>
                  <a:srgbClr val="FFCE00"/>
                </a:solidFill>
                <a:latin typeface="Verdana"/>
                <a:cs typeface="Verdana"/>
              </a:rPr>
              <a:t>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0627" y="3237020"/>
            <a:ext cx="6099810" cy="4872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05790">
              <a:lnSpc>
                <a:spcPct val="118000"/>
              </a:lnSpc>
              <a:spcBef>
                <a:spcPts val="100"/>
              </a:spcBef>
              <a:tabLst>
                <a:tab pos="2941955" algn="l"/>
              </a:tabLst>
            </a:pPr>
            <a:r>
              <a:rPr dirty="0" sz="2450" spc="-10">
                <a:solidFill>
                  <a:srgbClr val="293579"/>
                </a:solidFill>
                <a:latin typeface="Verdana"/>
                <a:cs typeface="Verdana"/>
              </a:rPr>
              <a:t>T</a:t>
            </a:r>
            <a:r>
              <a:rPr dirty="0" sz="2450" spc="-10">
                <a:solidFill>
                  <a:srgbClr val="25306E"/>
                </a:solidFill>
                <a:latin typeface="Verdana"/>
                <a:cs typeface="Verdana"/>
              </a:rPr>
              <a:t>h</a:t>
            </a:r>
            <a:r>
              <a:rPr dirty="0" sz="2450" spc="-10">
                <a:solidFill>
                  <a:srgbClr val="293579"/>
                </a:solidFill>
                <a:latin typeface="Verdana"/>
                <a:cs typeface="Verdana"/>
              </a:rPr>
              <a:t>e</a:t>
            </a:r>
            <a:r>
              <a:rPr dirty="0" sz="2450" spc="-10">
                <a:solidFill>
                  <a:srgbClr val="25306E"/>
                </a:solidFill>
                <a:latin typeface="Verdana"/>
                <a:cs typeface="Verdana"/>
              </a:rPr>
              <a:t>r</a:t>
            </a:r>
            <a:r>
              <a:rPr dirty="0" sz="2450" spc="-10">
                <a:solidFill>
                  <a:srgbClr val="293579"/>
                </a:solidFill>
                <a:latin typeface="Verdana"/>
                <a:cs typeface="Verdana"/>
              </a:rPr>
              <a:t>e </a:t>
            </a:r>
            <a:r>
              <a:rPr dirty="0" sz="2450" spc="-40">
                <a:solidFill>
                  <a:srgbClr val="293579"/>
                </a:solidFill>
                <a:latin typeface="Verdana"/>
                <a:cs typeface="Verdana"/>
              </a:rPr>
              <a:t>ar</a:t>
            </a:r>
            <a:r>
              <a:rPr dirty="0" sz="2450" spc="-40">
                <a:solidFill>
                  <a:srgbClr val="25306E"/>
                </a:solidFill>
                <a:latin typeface="Verdana"/>
                <a:cs typeface="Verdana"/>
              </a:rPr>
              <a:t>e </a:t>
            </a:r>
            <a:r>
              <a:rPr dirty="0" sz="2450" spc="65">
                <a:solidFill>
                  <a:srgbClr val="293579"/>
                </a:solidFill>
                <a:latin typeface="Verdana"/>
                <a:cs typeface="Verdana"/>
              </a:rPr>
              <a:t>m</a:t>
            </a:r>
            <a:r>
              <a:rPr dirty="0" sz="2450" spc="65">
                <a:solidFill>
                  <a:srgbClr val="25306E"/>
                </a:solidFill>
                <a:latin typeface="Verdana"/>
                <a:cs typeface="Verdana"/>
              </a:rPr>
              <a:t>a</a:t>
            </a:r>
            <a:r>
              <a:rPr dirty="0" sz="2450" spc="65">
                <a:solidFill>
                  <a:srgbClr val="293579"/>
                </a:solidFill>
                <a:latin typeface="Verdana"/>
                <a:cs typeface="Verdana"/>
              </a:rPr>
              <a:t>n</a:t>
            </a:r>
            <a:r>
              <a:rPr dirty="0" sz="2450" spc="65">
                <a:solidFill>
                  <a:srgbClr val="25306E"/>
                </a:solidFill>
                <a:latin typeface="Verdana"/>
                <a:cs typeface="Verdana"/>
              </a:rPr>
              <a:t>y </a:t>
            </a:r>
            <a:r>
              <a:rPr dirty="0" sz="2450" spc="-10">
                <a:solidFill>
                  <a:srgbClr val="25306E"/>
                </a:solidFill>
                <a:latin typeface="Verdana"/>
                <a:cs typeface="Verdana"/>
              </a:rPr>
              <a:t>s</a:t>
            </a:r>
            <a:r>
              <a:rPr dirty="0" sz="2450" spc="-10">
                <a:solidFill>
                  <a:srgbClr val="293579"/>
                </a:solidFill>
                <a:latin typeface="Verdana"/>
                <a:cs typeface="Verdana"/>
              </a:rPr>
              <a:t>trate</a:t>
            </a:r>
            <a:r>
              <a:rPr dirty="0" sz="2450" spc="-10">
                <a:solidFill>
                  <a:srgbClr val="25306E"/>
                </a:solidFill>
                <a:latin typeface="Verdana"/>
                <a:cs typeface="Verdana"/>
              </a:rPr>
              <a:t>gi</a:t>
            </a:r>
            <a:r>
              <a:rPr dirty="0" sz="2450" spc="-10">
                <a:solidFill>
                  <a:srgbClr val="293579"/>
                </a:solidFill>
                <a:latin typeface="Verdana"/>
                <a:cs typeface="Verdana"/>
              </a:rPr>
              <a:t>es </a:t>
            </a:r>
            <a:r>
              <a:rPr dirty="0" sz="2450" spc="20">
                <a:solidFill>
                  <a:srgbClr val="25306E"/>
                </a:solidFill>
                <a:latin typeface="Verdana"/>
                <a:cs typeface="Verdana"/>
              </a:rPr>
              <a:t>th</a:t>
            </a:r>
            <a:r>
              <a:rPr dirty="0" sz="2450" spc="20">
                <a:solidFill>
                  <a:srgbClr val="293579"/>
                </a:solidFill>
                <a:latin typeface="Verdana"/>
                <a:cs typeface="Verdana"/>
              </a:rPr>
              <a:t>at  </a:t>
            </a:r>
            <a:r>
              <a:rPr dirty="0" sz="2450" spc="15">
                <a:solidFill>
                  <a:srgbClr val="25306E"/>
                </a:solidFill>
                <a:latin typeface="Verdana"/>
                <a:cs typeface="Verdana"/>
              </a:rPr>
              <a:t>org</a:t>
            </a:r>
            <a:r>
              <a:rPr dirty="0" sz="2450" spc="15">
                <a:solidFill>
                  <a:srgbClr val="293579"/>
                </a:solidFill>
                <a:latin typeface="Verdana"/>
                <a:cs typeface="Verdana"/>
              </a:rPr>
              <a:t>a</a:t>
            </a:r>
            <a:r>
              <a:rPr dirty="0" sz="2450" spc="15">
                <a:solidFill>
                  <a:srgbClr val="25306E"/>
                </a:solidFill>
                <a:latin typeface="Verdana"/>
                <a:cs typeface="Verdana"/>
              </a:rPr>
              <a:t>n</a:t>
            </a:r>
            <a:r>
              <a:rPr dirty="0" sz="2450" spc="15">
                <a:solidFill>
                  <a:srgbClr val="293579"/>
                </a:solidFill>
                <a:latin typeface="Verdana"/>
                <a:cs typeface="Verdana"/>
              </a:rPr>
              <a:t>iz</a:t>
            </a:r>
            <a:r>
              <a:rPr dirty="0" sz="2450" spc="15">
                <a:solidFill>
                  <a:srgbClr val="25306E"/>
                </a:solidFill>
                <a:latin typeface="Verdana"/>
                <a:cs typeface="Verdana"/>
              </a:rPr>
              <a:t>at</a:t>
            </a:r>
            <a:r>
              <a:rPr dirty="0" sz="2450" spc="15">
                <a:solidFill>
                  <a:srgbClr val="293579"/>
                </a:solidFill>
                <a:latin typeface="Verdana"/>
                <a:cs typeface="Verdana"/>
              </a:rPr>
              <a:t>i</a:t>
            </a:r>
            <a:r>
              <a:rPr dirty="0" sz="2450" spc="15">
                <a:solidFill>
                  <a:srgbClr val="25306E"/>
                </a:solidFill>
                <a:latin typeface="Verdana"/>
                <a:cs typeface="Verdana"/>
              </a:rPr>
              <a:t>on</a:t>
            </a:r>
            <a:r>
              <a:rPr dirty="0" sz="2450" spc="15">
                <a:solidFill>
                  <a:srgbClr val="293579"/>
                </a:solidFill>
                <a:latin typeface="Verdana"/>
                <a:cs typeface="Verdana"/>
              </a:rPr>
              <a:t>s</a:t>
            </a:r>
            <a:r>
              <a:rPr dirty="0" sz="2450" spc="45">
                <a:solidFill>
                  <a:srgbClr val="293579"/>
                </a:solidFill>
                <a:latin typeface="Verdana"/>
                <a:cs typeface="Verdana"/>
              </a:rPr>
              <a:t> c</a:t>
            </a:r>
            <a:r>
              <a:rPr dirty="0" sz="2450" spc="45">
                <a:solidFill>
                  <a:srgbClr val="25306E"/>
                </a:solidFill>
                <a:latin typeface="Verdana"/>
                <a:cs typeface="Verdana"/>
              </a:rPr>
              <a:t>an</a:t>
            </a:r>
            <a:r>
              <a:rPr dirty="0" sz="2450" spc="45">
                <a:solidFill>
                  <a:srgbClr val="25306E"/>
                </a:solidFill>
                <a:latin typeface="Times New Roman"/>
                <a:cs typeface="Times New Roman"/>
              </a:rPr>
              <a:t>	</a:t>
            </a:r>
            <a:r>
              <a:rPr dirty="0" sz="2450" spc="10">
                <a:solidFill>
                  <a:srgbClr val="25306E"/>
                </a:solidFill>
                <a:latin typeface="Verdana"/>
                <a:cs typeface="Verdana"/>
              </a:rPr>
              <a:t>use </a:t>
            </a:r>
            <a:r>
              <a:rPr dirty="0" sz="2450" spc="5">
                <a:solidFill>
                  <a:srgbClr val="25306E"/>
                </a:solidFill>
                <a:latin typeface="Verdana"/>
                <a:cs typeface="Verdana"/>
              </a:rPr>
              <a:t>t</a:t>
            </a:r>
            <a:r>
              <a:rPr dirty="0" sz="2450" spc="5">
                <a:solidFill>
                  <a:srgbClr val="293579"/>
                </a:solidFill>
                <a:latin typeface="Verdana"/>
                <a:cs typeface="Verdana"/>
              </a:rPr>
              <a:t>o </a:t>
            </a:r>
            <a:r>
              <a:rPr dirty="0" sz="2450" spc="35">
                <a:solidFill>
                  <a:srgbClr val="25306E"/>
                </a:solidFill>
                <a:latin typeface="Verdana"/>
                <a:cs typeface="Verdana"/>
              </a:rPr>
              <a:t>re</a:t>
            </a:r>
            <a:r>
              <a:rPr dirty="0" sz="2450" spc="35">
                <a:solidFill>
                  <a:srgbClr val="293579"/>
                </a:solidFill>
                <a:latin typeface="Verdana"/>
                <a:cs typeface="Verdana"/>
              </a:rPr>
              <a:t>duc</a:t>
            </a:r>
            <a:r>
              <a:rPr dirty="0" sz="2450" spc="35">
                <a:solidFill>
                  <a:srgbClr val="25306E"/>
                </a:solidFill>
                <a:latin typeface="Verdana"/>
                <a:cs typeface="Verdana"/>
              </a:rPr>
              <a:t>e  en</a:t>
            </a:r>
            <a:r>
              <a:rPr dirty="0" sz="2450" spc="35">
                <a:solidFill>
                  <a:srgbClr val="293579"/>
                </a:solidFill>
                <a:latin typeface="Verdana"/>
                <a:cs typeface="Verdana"/>
              </a:rPr>
              <a:t>er</a:t>
            </a:r>
            <a:r>
              <a:rPr dirty="0" sz="2450" spc="35">
                <a:solidFill>
                  <a:srgbClr val="25306E"/>
                </a:solidFill>
                <a:latin typeface="Verdana"/>
                <a:cs typeface="Verdana"/>
              </a:rPr>
              <a:t>gy</a:t>
            </a:r>
            <a:r>
              <a:rPr dirty="0" sz="2450" spc="-335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dirty="0" sz="2450" spc="65">
                <a:solidFill>
                  <a:srgbClr val="25306E"/>
                </a:solidFill>
                <a:latin typeface="Verdana"/>
                <a:cs typeface="Verdana"/>
              </a:rPr>
              <a:t>c</a:t>
            </a:r>
            <a:r>
              <a:rPr dirty="0" sz="2450" spc="65">
                <a:solidFill>
                  <a:srgbClr val="293579"/>
                </a:solidFill>
                <a:latin typeface="Verdana"/>
                <a:cs typeface="Verdana"/>
              </a:rPr>
              <a:t>ons</a:t>
            </a:r>
            <a:r>
              <a:rPr dirty="0" sz="2450" spc="65">
                <a:solidFill>
                  <a:srgbClr val="25306E"/>
                </a:solidFill>
                <a:latin typeface="Verdana"/>
                <a:cs typeface="Verdana"/>
              </a:rPr>
              <a:t>umpti</a:t>
            </a:r>
            <a:r>
              <a:rPr dirty="0" sz="2450" spc="65">
                <a:solidFill>
                  <a:srgbClr val="293579"/>
                </a:solidFill>
                <a:latin typeface="Verdana"/>
                <a:cs typeface="Verdana"/>
              </a:rPr>
              <a:t>o</a:t>
            </a:r>
            <a:r>
              <a:rPr dirty="0" sz="2450" spc="65">
                <a:solidFill>
                  <a:srgbClr val="25306E"/>
                </a:solidFill>
                <a:latin typeface="Verdana"/>
                <a:cs typeface="Verdana"/>
              </a:rPr>
              <a:t>n</a:t>
            </a:r>
            <a:r>
              <a:rPr dirty="0" sz="2450" spc="65">
                <a:solidFill>
                  <a:srgbClr val="293579"/>
                </a:solidFill>
                <a:latin typeface="Verdana"/>
                <a:cs typeface="Verdana"/>
              </a:rPr>
              <a:t>.</a:t>
            </a:r>
            <a:r>
              <a:rPr dirty="0" sz="2450" spc="-550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dirty="0" sz="2450" spc="-5">
                <a:solidFill>
                  <a:srgbClr val="25306E"/>
                </a:solidFill>
                <a:latin typeface="Verdana"/>
                <a:cs typeface="Verdana"/>
              </a:rPr>
              <a:t>This</a:t>
            </a:r>
            <a:r>
              <a:rPr dirty="0" sz="2450" spc="-285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293579"/>
                </a:solidFill>
                <a:latin typeface="Verdana"/>
                <a:cs typeface="Verdana"/>
              </a:rPr>
              <a:t>s</a:t>
            </a:r>
            <a:r>
              <a:rPr dirty="0" sz="2450">
                <a:solidFill>
                  <a:srgbClr val="25306E"/>
                </a:solidFill>
                <a:latin typeface="Verdana"/>
                <a:cs typeface="Verdana"/>
              </a:rPr>
              <a:t>li</a:t>
            </a:r>
            <a:r>
              <a:rPr dirty="0" sz="2450">
                <a:solidFill>
                  <a:srgbClr val="293579"/>
                </a:solidFill>
                <a:latin typeface="Verdana"/>
                <a:cs typeface="Verdana"/>
              </a:rPr>
              <a:t>de</a:t>
            </a:r>
            <a:r>
              <a:rPr dirty="0" sz="2450" spc="-170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dirty="0" sz="2450" spc="25">
                <a:solidFill>
                  <a:srgbClr val="25306E"/>
                </a:solidFill>
                <a:latin typeface="Verdana"/>
                <a:cs typeface="Verdana"/>
              </a:rPr>
              <a:t>wi</a:t>
            </a:r>
            <a:r>
              <a:rPr dirty="0" sz="2450" spc="25">
                <a:solidFill>
                  <a:srgbClr val="293579"/>
                </a:solidFill>
                <a:latin typeface="Verdana"/>
                <a:cs typeface="Verdana"/>
              </a:rPr>
              <a:t>l</a:t>
            </a:r>
            <a:r>
              <a:rPr dirty="0" sz="2450" spc="25">
                <a:solidFill>
                  <a:srgbClr val="25306E"/>
                </a:solidFill>
                <a:latin typeface="Verdana"/>
                <a:cs typeface="Verdana"/>
              </a:rPr>
              <a:t>l  </a:t>
            </a:r>
            <a:r>
              <a:rPr dirty="0" sz="2450" spc="-15">
                <a:solidFill>
                  <a:srgbClr val="293579"/>
                </a:solidFill>
                <a:latin typeface="Verdana"/>
                <a:cs typeface="Verdana"/>
              </a:rPr>
              <a:t>c</a:t>
            </a:r>
            <a:r>
              <a:rPr dirty="0" sz="2450" spc="-15">
                <a:solidFill>
                  <a:srgbClr val="25306E"/>
                </a:solidFill>
                <a:latin typeface="Verdana"/>
                <a:cs typeface="Verdana"/>
              </a:rPr>
              <a:t>over </a:t>
            </a:r>
            <a:r>
              <a:rPr dirty="0" sz="2450" spc="50">
                <a:solidFill>
                  <a:srgbClr val="25306E"/>
                </a:solidFill>
                <a:latin typeface="Verdana"/>
                <a:cs typeface="Verdana"/>
              </a:rPr>
              <a:t>so</a:t>
            </a:r>
            <a:r>
              <a:rPr dirty="0" sz="2450" spc="50">
                <a:solidFill>
                  <a:srgbClr val="293579"/>
                </a:solidFill>
                <a:latin typeface="Verdana"/>
                <a:cs typeface="Verdana"/>
              </a:rPr>
              <a:t>m</a:t>
            </a:r>
            <a:r>
              <a:rPr dirty="0" sz="2450" spc="50">
                <a:solidFill>
                  <a:srgbClr val="25306E"/>
                </a:solidFill>
                <a:latin typeface="Verdana"/>
                <a:cs typeface="Verdana"/>
              </a:rPr>
              <a:t>e </a:t>
            </a:r>
            <a:r>
              <a:rPr dirty="0" sz="2450" spc="25">
                <a:solidFill>
                  <a:srgbClr val="293579"/>
                </a:solidFill>
                <a:latin typeface="Verdana"/>
                <a:cs typeface="Verdana"/>
              </a:rPr>
              <a:t>o</a:t>
            </a:r>
            <a:r>
              <a:rPr dirty="0" sz="2450" spc="25">
                <a:solidFill>
                  <a:srgbClr val="25306E"/>
                </a:solidFill>
                <a:latin typeface="Verdana"/>
                <a:cs typeface="Verdana"/>
              </a:rPr>
              <a:t>f </a:t>
            </a:r>
            <a:r>
              <a:rPr dirty="0" sz="2450" spc="40">
                <a:solidFill>
                  <a:srgbClr val="293579"/>
                </a:solidFill>
                <a:latin typeface="Verdana"/>
                <a:cs typeface="Verdana"/>
              </a:rPr>
              <a:t>t</a:t>
            </a:r>
            <a:r>
              <a:rPr dirty="0" sz="2450" spc="40">
                <a:solidFill>
                  <a:srgbClr val="25306E"/>
                </a:solidFill>
                <a:latin typeface="Verdana"/>
                <a:cs typeface="Verdana"/>
              </a:rPr>
              <a:t>he </a:t>
            </a:r>
            <a:r>
              <a:rPr dirty="0" sz="2450" spc="50">
                <a:solidFill>
                  <a:srgbClr val="25306E"/>
                </a:solidFill>
                <a:latin typeface="Verdana"/>
                <a:cs typeface="Verdana"/>
              </a:rPr>
              <a:t>mo</a:t>
            </a:r>
            <a:r>
              <a:rPr dirty="0" sz="2450" spc="50">
                <a:solidFill>
                  <a:srgbClr val="293579"/>
                </a:solidFill>
                <a:latin typeface="Verdana"/>
                <a:cs typeface="Verdana"/>
              </a:rPr>
              <a:t>s</a:t>
            </a:r>
            <a:r>
              <a:rPr dirty="0" sz="2450" spc="50">
                <a:solidFill>
                  <a:srgbClr val="25306E"/>
                </a:solidFill>
                <a:latin typeface="Verdana"/>
                <a:cs typeface="Verdana"/>
              </a:rPr>
              <a:t>t </a:t>
            </a:r>
            <a:r>
              <a:rPr dirty="0" sz="2450" spc="-10">
                <a:solidFill>
                  <a:srgbClr val="25306E"/>
                </a:solidFill>
                <a:latin typeface="Verdana"/>
                <a:cs typeface="Verdana"/>
              </a:rPr>
              <a:t>e</a:t>
            </a:r>
            <a:r>
              <a:rPr dirty="0" sz="2450" spc="-10">
                <a:solidFill>
                  <a:srgbClr val="293579"/>
                </a:solidFill>
                <a:latin typeface="Verdana"/>
                <a:cs typeface="Verdana"/>
              </a:rPr>
              <a:t>ff</a:t>
            </a:r>
            <a:r>
              <a:rPr dirty="0" sz="2450" spc="-10">
                <a:solidFill>
                  <a:srgbClr val="25306E"/>
                </a:solidFill>
                <a:latin typeface="Verdana"/>
                <a:cs typeface="Verdana"/>
              </a:rPr>
              <a:t>e</a:t>
            </a:r>
            <a:r>
              <a:rPr dirty="0" sz="2450" spc="-10">
                <a:solidFill>
                  <a:srgbClr val="293579"/>
                </a:solidFill>
                <a:latin typeface="Verdana"/>
                <a:cs typeface="Verdana"/>
              </a:rPr>
              <a:t>ctive  </a:t>
            </a:r>
            <a:r>
              <a:rPr dirty="0" sz="2450" spc="-15">
                <a:solidFill>
                  <a:srgbClr val="25306E"/>
                </a:solidFill>
                <a:latin typeface="Verdana"/>
                <a:cs typeface="Verdana"/>
              </a:rPr>
              <a:t>str</a:t>
            </a:r>
            <a:r>
              <a:rPr dirty="0" sz="2450" spc="-15">
                <a:solidFill>
                  <a:srgbClr val="293579"/>
                </a:solidFill>
                <a:latin typeface="Verdana"/>
                <a:cs typeface="Verdana"/>
              </a:rPr>
              <a:t>ategi</a:t>
            </a:r>
            <a:r>
              <a:rPr dirty="0" sz="2450" spc="-15">
                <a:solidFill>
                  <a:srgbClr val="25306E"/>
                </a:solidFill>
                <a:latin typeface="Verdana"/>
                <a:cs typeface="Verdana"/>
              </a:rPr>
              <a:t>es, </a:t>
            </a:r>
            <a:r>
              <a:rPr dirty="0" sz="2450" spc="50">
                <a:solidFill>
                  <a:srgbClr val="25306E"/>
                </a:solidFill>
                <a:latin typeface="Verdana"/>
                <a:cs typeface="Verdana"/>
              </a:rPr>
              <a:t>i</a:t>
            </a:r>
            <a:r>
              <a:rPr dirty="0" sz="2450" spc="50">
                <a:solidFill>
                  <a:srgbClr val="293579"/>
                </a:solidFill>
                <a:latin typeface="Verdana"/>
                <a:cs typeface="Verdana"/>
              </a:rPr>
              <a:t>ncludin</a:t>
            </a:r>
            <a:r>
              <a:rPr dirty="0" sz="2450" spc="50">
                <a:solidFill>
                  <a:srgbClr val="25306E"/>
                </a:solidFill>
                <a:latin typeface="Verdana"/>
                <a:cs typeface="Verdana"/>
              </a:rPr>
              <a:t>g up</a:t>
            </a:r>
            <a:r>
              <a:rPr dirty="0" sz="2450" spc="50">
                <a:solidFill>
                  <a:srgbClr val="293579"/>
                </a:solidFill>
                <a:latin typeface="Verdana"/>
                <a:cs typeface="Verdana"/>
              </a:rPr>
              <a:t>gra</a:t>
            </a:r>
            <a:r>
              <a:rPr dirty="0" sz="2450" spc="50">
                <a:solidFill>
                  <a:srgbClr val="25306E"/>
                </a:solidFill>
                <a:latin typeface="Verdana"/>
                <a:cs typeface="Verdana"/>
              </a:rPr>
              <a:t>di</a:t>
            </a:r>
            <a:r>
              <a:rPr dirty="0" sz="2450" spc="50">
                <a:solidFill>
                  <a:srgbClr val="293579"/>
                </a:solidFill>
                <a:latin typeface="Verdana"/>
                <a:cs typeface="Verdana"/>
              </a:rPr>
              <a:t>ng </a:t>
            </a:r>
            <a:r>
              <a:rPr dirty="0" sz="2450" spc="-15">
                <a:solidFill>
                  <a:srgbClr val="25306E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93579"/>
                </a:solidFill>
                <a:latin typeface="Verdana"/>
                <a:cs typeface="Verdana"/>
              </a:rPr>
              <a:t>o  </a:t>
            </a:r>
            <a:r>
              <a:rPr dirty="0" sz="2450" spc="15">
                <a:solidFill>
                  <a:srgbClr val="25306E"/>
                </a:solidFill>
                <a:latin typeface="Verdana"/>
                <a:cs typeface="Verdana"/>
              </a:rPr>
              <a:t>en</a:t>
            </a:r>
            <a:r>
              <a:rPr dirty="0" sz="2450" spc="15">
                <a:solidFill>
                  <a:srgbClr val="293579"/>
                </a:solidFill>
                <a:latin typeface="Verdana"/>
                <a:cs typeface="Verdana"/>
              </a:rPr>
              <a:t>ergy</a:t>
            </a:r>
            <a:r>
              <a:rPr dirty="0" sz="2450" spc="15">
                <a:solidFill>
                  <a:srgbClr val="25306E"/>
                </a:solidFill>
                <a:latin typeface="Verdana"/>
                <a:cs typeface="Verdana"/>
              </a:rPr>
              <a:t>-ef</a:t>
            </a:r>
            <a:r>
              <a:rPr dirty="0" sz="2450" spc="15">
                <a:solidFill>
                  <a:srgbClr val="293579"/>
                </a:solidFill>
                <a:latin typeface="Verdana"/>
                <a:cs typeface="Verdana"/>
              </a:rPr>
              <a:t>ﬁ</a:t>
            </a:r>
            <a:r>
              <a:rPr dirty="0" sz="2450" spc="15">
                <a:solidFill>
                  <a:srgbClr val="25306E"/>
                </a:solidFill>
                <a:latin typeface="Verdana"/>
                <a:cs typeface="Verdana"/>
              </a:rPr>
              <a:t>c</a:t>
            </a:r>
            <a:r>
              <a:rPr dirty="0" sz="2450" spc="15">
                <a:solidFill>
                  <a:srgbClr val="293579"/>
                </a:solidFill>
                <a:latin typeface="Verdana"/>
                <a:cs typeface="Verdana"/>
              </a:rPr>
              <a:t>ient </a:t>
            </a:r>
            <a:r>
              <a:rPr dirty="0" sz="2450" spc="75">
                <a:solidFill>
                  <a:srgbClr val="293579"/>
                </a:solidFill>
                <a:latin typeface="Verdana"/>
                <a:cs typeface="Verdana"/>
              </a:rPr>
              <a:t>eq</a:t>
            </a:r>
            <a:r>
              <a:rPr dirty="0" sz="2450" spc="75">
                <a:solidFill>
                  <a:srgbClr val="25306E"/>
                </a:solidFill>
                <a:latin typeface="Verdana"/>
                <a:cs typeface="Verdana"/>
              </a:rPr>
              <a:t>u</a:t>
            </a:r>
            <a:r>
              <a:rPr dirty="0" sz="2450" spc="75">
                <a:solidFill>
                  <a:srgbClr val="293579"/>
                </a:solidFill>
                <a:latin typeface="Verdana"/>
                <a:cs typeface="Verdana"/>
              </a:rPr>
              <a:t>ip</a:t>
            </a:r>
            <a:r>
              <a:rPr dirty="0" sz="2450" spc="75">
                <a:solidFill>
                  <a:srgbClr val="25306E"/>
                </a:solidFill>
                <a:latin typeface="Verdana"/>
                <a:cs typeface="Verdana"/>
              </a:rPr>
              <a:t>ment</a:t>
            </a:r>
            <a:r>
              <a:rPr dirty="0" sz="2450" spc="75">
                <a:solidFill>
                  <a:srgbClr val="293579"/>
                </a:solidFill>
                <a:latin typeface="Verdana"/>
                <a:cs typeface="Verdana"/>
              </a:rPr>
              <a:t>,  </a:t>
            </a:r>
            <a:r>
              <a:rPr dirty="0" sz="2450" spc="45">
                <a:solidFill>
                  <a:srgbClr val="25306E"/>
                </a:solidFill>
                <a:latin typeface="Verdana"/>
                <a:cs typeface="Verdana"/>
              </a:rPr>
              <a:t>opt</a:t>
            </a:r>
            <a:r>
              <a:rPr dirty="0" sz="2450" spc="45">
                <a:solidFill>
                  <a:srgbClr val="293579"/>
                </a:solidFill>
                <a:latin typeface="Verdana"/>
                <a:cs typeface="Verdana"/>
              </a:rPr>
              <a:t>imi</a:t>
            </a:r>
            <a:r>
              <a:rPr dirty="0" sz="2450" spc="45">
                <a:solidFill>
                  <a:srgbClr val="25306E"/>
                </a:solidFill>
                <a:latin typeface="Verdana"/>
                <a:cs typeface="Verdana"/>
              </a:rPr>
              <a:t>zin</a:t>
            </a:r>
            <a:r>
              <a:rPr dirty="0" sz="2450" spc="45">
                <a:solidFill>
                  <a:srgbClr val="293579"/>
                </a:solidFill>
                <a:latin typeface="Verdana"/>
                <a:cs typeface="Verdana"/>
              </a:rPr>
              <a:t>g </a:t>
            </a:r>
            <a:r>
              <a:rPr dirty="0" sz="2450" spc="50">
                <a:solidFill>
                  <a:srgbClr val="25306E"/>
                </a:solidFill>
                <a:latin typeface="Verdana"/>
                <a:cs typeface="Verdana"/>
              </a:rPr>
              <a:t>bui</a:t>
            </a:r>
            <a:r>
              <a:rPr dirty="0" sz="2450" spc="50">
                <a:solidFill>
                  <a:srgbClr val="293579"/>
                </a:solidFill>
                <a:latin typeface="Verdana"/>
                <a:cs typeface="Verdana"/>
              </a:rPr>
              <a:t>ldi</a:t>
            </a:r>
            <a:r>
              <a:rPr dirty="0" sz="2450" spc="50">
                <a:solidFill>
                  <a:srgbClr val="25306E"/>
                </a:solidFill>
                <a:latin typeface="Verdana"/>
                <a:cs typeface="Verdana"/>
              </a:rPr>
              <a:t>ng </a:t>
            </a:r>
            <a:r>
              <a:rPr dirty="0" sz="2450" spc="-55">
                <a:solidFill>
                  <a:srgbClr val="293579"/>
                </a:solidFill>
                <a:latin typeface="Verdana"/>
                <a:cs typeface="Verdana"/>
              </a:rPr>
              <a:t>sy</a:t>
            </a:r>
            <a:r>
              <a:rPr dirty="0" sz="2450" spc="-55">
                <a:solidFill>
                  <a:srgbClr val="25306E"/>
                </a:solidFill>
                <a:latin typeface="Verdana"/>
                <a:cs typeface="Verdana"/>
              </a:rPr>
              <a:t>st</a:t>
            </a:r>
            <a:r>
              <a:rPr dirty="0" sz="2450" spc="-55">
                <a:solidFill>
                  <a:srgbClr val="293579"/>
                </a:solidFill>
                <a:latin typeface="Verdana"/>
                <a:cs typeface="Verdana"/>
              </a:rPr>
              <a:t>em </a:t>
            </a:r>
            <a:r>
              <a:rPr dirty="0" sz="2450" spc="-45">
                <a:solidFill>
                  <a:srgbClr val="293579"/>
                </a:solidFill>
                <a:latin typeface="Verdana"/>
                <a:cs typeface="Verdana"/>
              </a:rPr>
              <a:t>s, </a:t>
            </a:r>
            <a:r>
              <a:rPr dirty="0" sz="2450" spc="30">
                <a:solidFill>
                  <a:srgbClr val="293579"/>
                </a:solidFill>
                <a:latin typeface="Verdana"/>
                <a:cs typeface="Verdana"/>
              </a:rPr>
              <a:t>a</a:t>
            </a:r>
            <a:r>
              <a:rPr dirty="0" sz="2450" spc="30">
                <a:solidFill>
                  <a:srgbClr val="25306E"/>
                </a:solidFill>
                <a:latin typeface="Verdana"/>
                <a:cs typeface="Verdana"/>
              </a:rPr>
              <a:t>nd  </a:t>
            </a:r>
            <a:r>
              <a:rPr dirty="0" sz="2450" spc="65">
                <a:solidFill>
                  <a:srgbClr val="25306E"/>
                </a:solidFill>
                <a:latin typeface="Verdana"/>
                <a:cs typeface="Verdana"/>
              </a:rPr>
              <a:t>i</a:t>
            </a:r>
            <a:r>
              <a:rPr dirty="0" sz="2450" spc="65">
                <a:solidFill>
                  <a:srgbClr val="293579"/>
                </a:solidFill>
                <a:latin typeface="Verdana"/>
                <a:cs typeface="Verdana"/>
              </a:rPr>
              <a:t>mplemen</a:t>
            </a:r>
            <a:r>
              <a:rPr dirty="0" sz="2450" spc="65">
                <a:solidFill>
                  <a:srgbClr val="25306E"/>
                </a:solidFill>
                <a:latin typeface="Verdana"/>
                <a:cs typeface="Verdana"/>
              </a:rPr>
              <a:t>ti</a:t>
            </a:r>
            <a:r>
              <a:rPr dirty="0" sz="2450" spc="65">
                <a:solidFill>
                  <a:srgbClr val="293579"/>
                </a:solidFill>
                <a:latin typeface="Verdana"/>
                <a:cs typeface="Verdana"/>
              </a:rPr>
              <a:t>ng </a:t>
            </a:r>
            <a:r>
              <a:rPr dirty="0" sz="2450" spc="15">
                <a:solidFill>
                  <a:srgbClr val="293579"/>
                </a:solidFill>
                <a:latin typeface="Verdana"/>
                <a:cs typeface="Verdana"/>
              </a:rPr>
              <a:t>beh</a:t>
            </a:r>
            <a:r>
              <a:rPr dirty="0" sz="2450" spc="15">
                <a:solidFill>
                  <a:srgbClr val="25306E"/>
                </a:solidFill>
                <a:latin typeface="Verdana"/>
                <a:cs typeface="Verdana"/>
              </a:rPr>
              <a:t>a</a:t>
            </a:r>
            <a:r>
              <a:rPr dirty="0" sz="2450" spc="15">
                <a:solidFill>
                  <a:srgbClr val="293579"/>
                </a:solidFill>
                <a:latin typeface="Verdana"/>
                <a:cs typeface="Verdana"/>
              </a:rPr>
              <a:t>vi</a:t>
            </a:r>
            <a:r>
              <a:rPr dirty="0" sz="2450" spc="15">
                <a:solidFill>
                  <a:srgbClr val="25306E"/>
                </a:solidFill>
                <a:latin typeface="Verdana"/>
                <a:cs typeface="Verdana"/>
              </a:rPr>
              <a:t>o</a:t>
            </a:r>
            <a:r>
              <a:rPr dirty="0" sz="2450" spc="15">
                <a:solidFill>
                  <a:srgbClr val="293579"/>
                </a:solidFill>
                <a:latin typeface="Verdana"/>
                <a:cs typeface="Verdana"/>
              </a:rPr>
              <a:t>r </a:t>
            </a:r>
            <a:r>
              <a:rPr dirty="0" sz="2450" spc="70">
                <a:solidFill>
                  <a:srgbClr val="293579"/>
                </a:solidFill>
                <a:latin typeface="Verdana"/>
                <a:cs typeface="Verdana"/>
              </a:rPr>
              <a:t>cha</a:t>
            </a:r>
            <a:r>
              <a:rPr dirty="0" sz="2450" spc="70">
                <a:solidFill>
                  <a:srgbClr val="25306E"/>
                </a:solidFill>
                <a:latin typeface="Verdana"/>
                <a:cs typeface="Verdana"/>
              </a:rPr>
              <a:t>n</a:t>
            </a:r>
            <a:r>
              <a:rPr dirty="0" sz="2450" spc="70">
                <a:solidFill>
                  <a:srgbClr val="293579"/>
                </a:solidFill>
                <a:latin typeface="Verdana"/>
                <a:cs typeface="Verdana"/>
              </a:rPr>
              <a:t>g</a:t>
            </a:r>
            <a:r>
              <a:rPr dirty="0" sz="2450" spc="70">
                <a:solidFill>
                  <a:srgbClr val="25306E"/>
                </a:solidFill>
                <a:latin typeface="Verdana"/>
                <a:cs typeface="Verdana"/>
              </a:rPr>
              <a:t>e  </a:t>
            </a:r>
            <a:r>
              <a:rPr dirty="0" sz="2450" spc="15">
                <a:solidFill>
                  <a:srgbClr val="25306E"/>
                </a:solidFill>
                <a:latin typeface="Verdana"/>
                <a:cs typeface="Verdana"/>
              </a:rPr>
              <a:t>p</a:t>
            </a:r>
            <a:r>
              <a:rPr dirty="0" sz="2450" spc="15">
                <a:solidFill>
                  <a:srgbClr val="293579"/>
                </a:solidFill>
                <a:latin typeface="Verdana"/>
                <a:cs typeface="Verdana"/>
              </a:rPr>
              <a:t>r</a:t>
            </a:r>
            <a:r>
              <a:rPr dirty="0" sz="2450" spc="15">
                <a:solidFill>
                  <a:srgbClr val="25306E"/>
                </a:solidFill>
                <a:latin typeface="Verdana"/>
                <a:cs typeface="Verdana"/>
              </a:rPr>
              <a:t>o</a:t>
            </a:r>
            <a:r>
              <a:rPr dirty="0" sz="2450" spc="15">
                <a:solidFill>
                  <a:srgbClr val="293579"/>
                </a:solidFill>
                <a:latin typeface="Verdana"/>
                <a:cs typeface="Verdana"/>
              </a:rPr>
              <a:t>gr</a:t>
            </a:r>
            <a:r>
              <a:rPr dirty="0" sz="2450" spc="15">
                <a:solidFill>
                  <a:srgbClr val="25306E"/>
                </a:solidFill>
                <a:latin typeface="Verdana"/>
                <a:cs typeface="Verdana"/>
              </a:rPr>
              <a:t>a</a:t>
            </a:r>
            <a:r>
              <a:rPr dirty="0" sz="2450" spc="15">
                <a:solidFill>
                  <a:srgbClr val="293579"/>
                </a:solidFill>
                <a:latin typeface="Verdana"/>
                <a:cs typeface="Verdana"/>
              </a:rPr>
              <a:t>m</a:t>
            </a:r>
            <a:r>
              <a:rPr dirty="0" sz="2450" spc="-635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dirty="0" sz="2450" spc="-40">
                <a:solidFill>
                  <a:srgbClr val="25306E"/>
                </a:solidFill>
                <a:latin typeface="Verdana"/>
                <a:cs typeface="Verdana"/>
              </a:rPr>
              <a:t>s</a:t>
            </a:r>
            <a:r>
              <a:rPr dirty="0" sz="2450" spc="-40">
                <a:solidFill>
                  <a:srgbClr val="293579"/>
                </a:solidFill>
                <a:latin typeface="Verdana"/>
                <a:cs typeface="Verdana"/>
              </a:rPr>
              <a:t>.</a:t>
            </a:r>
            <a:r>
              <a:rPr dirty="0" sz="2450" spc="-570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5306E"/>
                </a:solidFill>
                <a:latin typeface="Verdana"/>
                <a:cs typeface="Verdana"/>
              </a:rPr>
              <a:t>We</a:t>
            </a:r>
            <a:r>
              <a:rPr dirty="0" sz="2450" spc="-180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dirty="0" sz="2450" spc="25">
                <a:solidFill>
                  <a:srgbClr val="293579"/>
                </a:solidFill>
                <a:latin typeface="Verdana"/>
                <a:cs typeface="Verdana"/>
              </a:rPr>
              <a:t>w</a:t>
            </a:r>
            <a:r>
              <a:rPr dirty="0" sz="2450" spc="25">
                <a:solidFill>
                  <a:srgbClr val="25306E"/>
                </a:solidFill>
                <a:latin typeface="Verdana"/>
                <a:cs typeface="Verdana"/>
              </a:rPr>
              <a:t>i</a:t>
            </a:r>
            <a:r>
              <a:rPr dirty="0" sz="2450" spc="25">
                <a:solidFill>
                  <a:srgbClr val="293579"/>
                </a:solidFill>
                <a:latin typeface="Verdana"/>
                <a:cs typeface="Verdana"/>
              </a:rPr>
              <a:t>ll</a:t>
            </a:r>
            <a:r>
              <a:rPr dirty="0" sz="2450" spc="-204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dirty="0" sz="2450" spc="-35">
                <a:solidFill>
                  <a:srgbClr val="25306E"/>
                </a:solidFill>
                <a:latin typeface="Verdana"/>
                <a:cs typeface="Verdana"/>
              </a:rPr>
              <a:t>a</a:t>
            </a:r>
            <a:r>
              <a:rPr dirty="0" sz="2450" spc="-35">
                <a:solidFill>
                  <a:srgbClr val="293579"/>
                </a:solidFill>
                <a:latin typeface="Verdana"/>
                <a:cs typeface="Verdana"/>
              </a:rPr>
              <a:t>l</a:t>
            </a:r>
            <a:r>
              <a:rPr dirty="0" sz="2450" spc="-35">
                <a:solidFill>
                  <a:srgbClr val="25306E"/>
                </a:solidFill>
                <a:latin typeface="Verdana"/>
                <a:cs typeface="Verdana"/>
              </a:rPr>
              <a:t>s</a:t>
            </a:r>
            <a:r>
              <a:rPr dirty="0" sz="2450" spc="-35">
                <a:solidFill>
                  <a:srgbClr val="293579"/>
                </a:solidFill>
                <a:latin typeface="Verdana"/>
                <a:cs typeface="Verdana"/>
              </a:rPr>
              <a:t>o</a:t>
            </a:r>
            <a:r>
              <a:rPr dirty="0" sz="2450" spc="-135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dirty="0" sz="2450" spc="20">
                <a:solidFill>
                  <a:srgbClr val="25306E"/>
                </a:solidFill>
                <a:latin typeface="Verdana"/>
                <a:cs typeface="Verdana"/>
              </a:rPr>
              <a:t>disc</a:t>
            </a:r>
            <a:r>
              <a:rPr dirty="0" sz="2450" spc="20">
                <a:solidFill>
                  <a:srgbClr val="293579"/>
                </a:solidFill>
                <a:latin typeface="Verdana"/>
                <a:cs typeface="Verdana"/>
              </a:rPr>
              <a:t>u</a:t>
            </a:r>
            <a:r>
              <a:rPr dirty="0" sz="2450" spc="20">
                <a:solidFill>
                  <a:srgbClr val="25306E"/>
                </a:solidFill>
                <a:latin typeface="Verdana"/>
                <a:cs typeface="Verdana"/>
              </a:rPr>
              <a:t>ss</a:t>
            </a:r>
            <a:r>
              <a:rPr dirty="0" sz="2450" spc="-285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dirty="0" sz="2450" spc="40">
                <a:solidFill>
                  <a:srgbClr val="25306E"/>
                </a:solidFill>
                <a:latin typeface="Verdana"/>
                <a:cs typeface="Verdana"/>
              </a:rPr>
              <a:t>t</a:t>
            </a:r>
            <a:r>
              <a:rPr dirty="0" sz="2450" spc="40">
                <a:solidFill>
                  <a:srgbClr val="293579"/>
                </a:solidFill>
                <a:latin typeface="Verdana"/>
                <a:cs typeface="Verdana"/>
              </a:rPr>
              <a:t>he  </a:t>
            </a:r>
            <a:r>
              <a:rPr dirty="0" sz="2450" spc="55">
                <a:solidFill>
                  <a:srgbClr val="25306E"/>
                </a:solidFill>
                <a:latin typeface="Verdana"/>
                <a:cs typeface="Verdana"/>
              </a:rPr>
              <a:t>im</a:t>
            </a:r>
            <a:r>
              <a:rPr dirty="0" sz="2450" spc="55">
                <a:solidFill>
                  <a:srgbClr val="293579"/>
                </a:solidFill>
                <a:latin typeface="Verdana"/>
                <a:cs typeface="Verdana"/>
              </a:rPr>
              <a:t>por</a:t>
            </a:r>
            <a:r>
              <a:rPr dirty="0" sz="2450" spc="55">
                <a:solidFill>
                  <a:srgbClr val="25306E"/>
                </a:solidFill>
                <a:latin typeface="Verdana"/>
                <a:cs typeface="Verdana"/>
              </a:rPr>
              <a:t>t</a:t>
            </a:r>
            <a:r>
              <a:rPr dirty="0" sz="2450" spc="55">
                <a:solidFill>
                  <a:srgbClr val="293579"/>
                </a:solidFill>
                <a:latin typeface="Verdana"/>
                <a:cs typeface="Verdana"/>
              </a:rPr>
              <a:t>a</a:t>
            </a:r>
            <a:r>
              <a:rPr dirty="0" sz="2450" spc="55">
                <a:solidFill>
                  <a:srgbClr val="25306E"/>
                </a:solidFill>
                <a:latin typeface="Verdana"/>
                <a:cs typeface="Verdana"/>
              </a:rPr>
              <a:t>nce </a:t>
            </a:r>
            <a:r>
              <a:rPr dirty="0" sz="2450" spc="25">
                <a:solidFill>
                  <a:srgbClr val="25306E"/>
                </a:solidFill>
                <a:latin typeface="Verdana"/>
                <a:cs typeface="Verdana"/>
              </a:rPr>
              <a:t>o</a:t>
            </a:r>
            <a:r>
              <a:rPr dirty="0" sz="2450" spc="25">
                <a:solidFill>
                  <a:srgbClr val="293579"/>
                </a:solidFill>
                <a:latin typeface="Verdana"/>
                <a:cs typeface="Verdana"/>
              </a:rPr>
              <a:t>f </a:t>
            </a:r>
            <a:r>
              <a:rPr dirty="0" sz="2450" spc="5">
                <a:solidFill>
                  <a:srgbClr val="25306E"/>
                </a:solidFill>
                <a:latin typeface="Verdana"/>
                <a:cs typeface="Verdana"/>
              </a:rPr>
              <a:t>sett</a:t>
            </a:r>
            <a:r>
              <a:rPr dirty="0" sz="2450" spc="5">
                <a:solidFill>
                  <a:srgbClr val="293579"/>
                </a:solidFill>
                <a:latin typeface="Verdana"/>
                <a:cs typeface="Verdana"/>
              </a:rPr>
              <a:t>i</a:t>
            </a:r>
            <a:r>
              <a:rPr dirty="0" sz="2450" spc="5">
                <a:solidFill>
                  <a:srgbClr val="25306E"/>
                </a:solidFill>
                <a:latin typeface="Verdana"/>
                <a:cs typeface="Verdana"/>
              </a:rPr>
              <a:t>ng</a:t>
            </a:r>
            <a:r>
              <a:rPr dirty="0" sz="2450" spc="-480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dirty="0" sz="2450" spc="35">
                <a:solidFill>
                  <a:srgbClr val="25306E"/>
                </a:solidFill>
                <a:latin typeface="Verdana"/>
                <a:cs typeface="Verdana"/>
              </a:rPr>
              <a:t>e</a:t>
            </a:r>
            <a:r>
              <a:rPr dirty="0" sz="2450" spc="35">
                <a:solidFill>
                  <a:srgbClr val="293579"/>
                </a:solidFill>
                <a:latin typeface="Verdana"/>
                <a:cs typeface="Verdana"/>
              </a:rPr>
              <a:t>ne</a:t>
            </a:r>
            <a:r>
              <a:rPr dirty="0" sz="2450" spc="35">
                <a:solidFill>
                  <a:srgbClr val="25306E"/>
                </a:solidFill>
                <a:latin typeface="Verdana"/>
                <a:cs typeface="Verdana"/>
              </a:rPr>
              <a:t>rgy</a:t>
            </a: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2450" spc="35">
                <a:solidFill>
                  <a:srgbClr val="293579"/>
                </a:solidFill>
                <a:latin typeface="Verdana"/>
                <a:cs typeface="Verdana"/>
              </a:rPr>
              <a:t>red</a:t>
            </a:r>
            <a:r>
              <a:rPr dirty="0" sz="2450" spc="35">
                <a:solidFill>
                  <a:srgbClr val="25306E"/>
                </a:solidFill>
                <a:latin typeface="Verdana"/>
                <a:cs typeface="Verdana"/>
              </a:rPr>
              <a:t>u</a:t>
            </a:r>
            <a:r>
              <a:rPr dirty="0" sz="2450" spc="35">
                <a:solidFill>
                  <a:srgbClr val="293579"/>
                </a:solidFill>
                <a:latin typeface="Verdana"/>
                <a:cs typeface="Verdana"/>
              </a:rPr>
              <a:t>cti</a:t>
            </a:r>
            <a:r>
              <a:rPr dirty="0" sz="2450" spc="35">
                <a:solidFill>
                  <a:srgbClr val="25306E"/>
                </a:solidFill>
                <a:latin typeface="Verdana"/>
                <a:cs typeface="Verdana"/>
              </a:rPr>
              <a:t>o</a:t>
            </a:r>
            <a:r>
              <a:rPr dirty="0" sz="2450" spc="35">
                <a:solidFill>
                  <a:srgbClr val="293579"/>
                </a:solidFill>
                <a:latin typeface="Verdana"/>
                <a:cs typeface="Verdana"/>
              </a:rPr>
              <a:t>n </a:t>
            </a:r>
            <a:r>
              <a:rPr dirty="0" sz="2450" spc="30">
                <a:solidFill>
                  <a:srgbClr val="293579"/>
                </a:solidFill>
                <a:latin typeface="Verdana"/>
                <a:cs typeface="Verdana"/>
              </a:rPr>
              <a:t>g</a:t>
            </a:r>
            <a:r>
              <a:rPr dirty="0" sz="2450" spc="30">
                <a:solidFill>
                  <a:srgbClr val="25306E"/>
                </a:solidFill>
                <a:latin typeface="Verdana"/>
                <a:cs typeface="Verdana"/>
              </a:rPr>
              <a:t>o</a:t>
            </a:r>
            <a:r>
              <a:rPr dirty="0" sz="2450" spc="30">
                <a:solidFill>
                  <a:srgbClr val="293579"/>
                </a:solidFill>
                <a:latin typeface="Verdana"/>
                <a:cs typeface="Verdana"/>
              </a:rPr>
              <a:t>als </a:t>
            </a:r>
            <a:r>
              <a:rPr dirty="0" sz="2450" spc="30">
                <a:solidFill>
                  <a:srgbClr val="25306E"/>
                </a:solidFill>
                <a:latin typeface="Verdana"/>
                <a:cs typeface="Verdana"/>
              </a:rPr>
              <a:t>and </a:t>
            </a:r>
            <a:r>
              <a:rPr dirty="0" sz="2450" spc="5">
                <a:solidFill>
                  <a:srgbClr val="25306E"/>
                </a:solidFill>
                <a:latin typeface="Verdana"/>
                <a:cs typeface="Verdana"/>
              </a:rPr>
              <a:t>tracki</a:t>
            </a:r>
            <a:r>
              <a:rPr dirty="0" sz="2450" spc="5">
                <a:solidFill>
                  <a:srgbClr val="293579"/>
                </a:solidFill>
                <a:latin typeface="Verdana"/>
                <a:cs typeface="Verdana"/>
              </a:rPr>
              <a:t>n</a:t>
            </a:r>
            <a:r>
              <a:rPr dirty="0" sz="2450" spc="5">
                <a:solidFill>
                  <a:srgbClr val="25306E"/>
                </a:solidFill>
                <a:latin typeface="Verdana"/>
                <a:cs typeface="Verdana"/>
              </a:rPr>
              <a:t>g</a:t>
            </a:r>
            <a:r>
              <a:rPr dirty="0" sz="2450" spc="-530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dirty="0" sz="2450" spc="5">
                <a:solidFill>
                  <a:srgbClr val="25306E"/>
                </a:solidFill>
                <a:latin typeface="Verdana"/>
                <a:cs typeface="Verdana"/>
              </a:rPr>
              <a:t>progre</a:t>
            </a:r>
            <a:r>
              <a:rPr dirty="0" sz="2450" spc="5">
                <a:solidFill>
                  <a:srgbClr val="293579"/>
                </a:solidFill>
                <a:latin typeface="Verdana"/>
                <a:cs typeface="Verdana"/>
              </a:rPr>
              <a:t>ss</a:t>
            </a:r>
            <a:r>
              <a:rPr dirty="0" sz="2450" spc="5">
                <a:solidFill>
                  <a:srgbClr val="25306E"/>
                </a:solidFill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1915" y="3585204"/>
            <a:ext cx="2706370" cy="27463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73990">
              <a:lnSpc>
                <a:spcPct val="100000"/>
              </a:lnSpc>
              <a:spcBef>
                <a:spcPts val="110"/>
              </a:spcBef>
            </a:pPr>
            <a:r>
              <a:rPr dirty="0" sz="950" spc="-25" b="1">
                <a:solidFill>
                  <a:srgbClr val="281313"/>
                </a:solidFill>
                <a:latin typeface="Trebuchet MS"/>
                <a:cs typeface="Trebuchet MS"/>
              </a:rPr>
              <a:t>Be</a:t>
            </a:r>
            <a:r>
              <a:rPr dirty="0" sz="950" spc="-25" b="1">
                <a:solidFill>
                  <a:srgbClr val="241212"/>
                </a:solidFill>
                <a:latin typeface="Trebuchet MS"/>
                <a:cs typeface="Trebuchet MS"/>
              </a:rPr>
              <a:t>n</a:t>
            </a:r>
            <a:r>
              <a:rPr dirty="0" sz="950" spc="-25" b="1">
                <a:solidFill>
                  <a:srgbClr val="281313"/>
                </a:solidFill>
                <a:latin typeface="Trebuchet MS"/>
                <a:cs typeface="Trebuchet MS"/>
              </a:rPr>
              <a:t>e</a:t>
            </a:r>
            <a:r>
              <a:rPr dirty="0" sz="950" spc="-25" b="1">
                <a:solidFill>
                  <a:srgbClr val="241212"/>
                </a:solidFill>
                <a:latin typeface="Georgia"/>
                <a:cs typeface="Georgia"/>
              </a:rPr>
              <a:t>ﬁt</a:t>
            </a:r>
            <a:r>
              <a:rPr dirty="0" sz="950" spc="-25" b="1">
                <a:solidFill>
                  <a:srgbClr val="281313"/>
                </a:solidFill>
                <a:latin typeface="Trebuchet MS"/>
                <a:cs typeface="Trebuchet MS"/>
              </a:rPr>
              <a:t>s</a:t>
            </a:r>
            <a:r>
              <a:rPr dirty="0" sz="950" spc="-70" b="1">
                <a:solidFill>
                  <a:srgbClr val="281313"/>
                </a:solidFill>
                <a:latin typeface="Trebuchet MS"/>
                <a:cs typeface="Trebuchet MS"/>
              </a:rPr>
              <a:t> </a:t>
            </a:r>
            <a:r>
              <a:rPr dirty="0" sz="950" spc="-15" b="1">
                <a:solidFill>
                  <a:srgbClr val="281313"/>
                </a:solidFill>
                <a:latin typeface="Trebuchet MS"/>
                <a:cs typeface="Trebuchet MS"/>
              </a:rPr>
              <a:t>of</a:t>
            </a:r>
            <a:r>
              <a:rPr dirty="0" sz="950" spc="-80" b="1">
                <a:solidFill>
                  <a:srgbClr val="281313"/>
                </a:solidFill>
                <a:latin typeface="Trebuchet MS"/>
                <a:cs typeface="Trebuchet MS"/>
              </a:rPr>
              <a:t> </a:t>
            </a:r>
            <a:r>
              <a:rPr dirty="0" sz="950" spc="20" b="1">
                <a:solidFill>
                  <a:srgbClr val="241212"/>
                </a:solidFill>
                <a:latin typeface="Trebuchet MS"/>
                <a:cs typeface="Trebuchet MS"/>
              </a:rPr>
              <a:t>M</a:t>
            </a:r>
            <a:r>
              <a:rPr dirty="0" sz="950" spc="20" b="1">
                <a:solidFill>
                  <a:srgbClr val="281313"/>
                </a:solidFill>
                <a:latin typeface="Trebuchet MS"/>
                <a:cs typeface="Trebuchet MS"/>
              </a:rPr>
              <a:t>e</a:t>
            </a:r>
            <a:r>
              <a:rPr dirty="0" sz="950" spc="20" b="1">
                <a:solidFill>
                  <a:srgbClr val="241212"/>
                </a:solidFill>
                <a:latin typeface="Trebuchet MS"/>
                <a:cs typeface="Trebuchet MS"/>
              </a:rPr>
              <a:t>a</a:t>
            </a:r>
            <a:r>
              <a:rPr dirty="0" sz="950" spc="20" b="1">
                <a:solidFill>
                  <a:srgbClr val="281313"/>
                </a:solidFill>
                <a:latin typeface="Trebuchet MS"/>
                <a:cs typeface="Trebuchet MS"/>
              </a:rPr>
              <a:t>s</a:t>
            </a:r>
            <a:r>
              <a:rPr dirty="0" sz="950" spc="20" b="1">
                <a:solidFill>
                  <a:srgbClr val="241212"/>
                </a:solidFill>
                <a:latin typeface="Trebuchet MS"/>
                <a:cs typeface="Trebuchet MS"/>
              </a:rPr>
              <a:t>ur</a:t>
            </a:r>
            <a:r>
              <a:rPr dirty="0" sz="950" spc="20" b="1">
                <a:solidFill>
                  <a:srgbClr val="281313"/>
                </a:solidFill>
                <a:latin typeface="Trebuchet MS"/>
                <a:cs typeface="Trebuchet MS"/>
              </a:rPr>
              <a:t>i</a:t>
            </a:r>
            <a:r>
              <a:rPr dirty="0" sz="950" spc="20" b="1">
                <a:solidFill>
                  <a:srgbClr val="241212"/>
                </a:solidFill>
                <a:latin typeface="Trebuchet MS"/>
                <a:cs typeface="Trebuchet MS"/>
              </a:rPr>
              <a:t>n</a:t>
            </a:r>
            <a:r>
              <a:rPr dirty="0" sz="950" spc="20" b="1">
                <a:solidFill>
                  <a:srgbClr val="281313"/>
                </a:solidFill>
                <a:latin typeface="Trebuchet MS"/>
                <a:cs typeface="Trebuchet MS"/>
              </a:rPr>
              <a:t>g</a:t>
            </a:r>
            <a:r>
              <a:rPr dirty="0" sz="950" spc="-60" b="1">
                <a:solidFill>
                  <a:srgbClr val="281313"/>
                </a:solidFill>
                <a:latin typeface="Trebuchet MS"/>
                <a:cs typeface="Trebuchet MS"/>
              </a:rPr>
              <a:t> </a:t>
            </a:r>
            <a:r>
              <a:rPr dirty="0" sz="950" spc="5" b="1">
                <a:solidFill>
                  <a:srgbClr val="281313"/>
                </a:solidFill>
                <a:latin typeface="Trebuchet MS"/>
                <a:cs typeface="Trebuchet MS"/>
              </a:rPr>
              <a:t>Ener</a:t>
            </a:r>
            <a:r>
              <a:rPr dirty="0" sz="950" spc="5" b="1">
                <a:solidFill>
                  <a:srgbClr val="241212"/>
                </a:solidFill>
                <a:latin typeface="Trebuchet MS"/>
                <a:cs typeface="Trebuchet MS"/>
              </a:rPr>
              <a:t>g</a:t>
            </a:r>
            <a:r>
              <a:rPr dirty="0" sz="950" spc="5" b="1">
                <a:solidFill>
                  <a:srgbClr val="281313"/>
                </a:solidFill>
                <a:latin typeface="Trebuchet MS"/>
                <a:cs typeface="Trebuchet MS"/>
              </a:rPr>
              <a:t>y</a:t>
            </a:r>
            <a:r>
              <a:rPr dirty="0" sz="950" spc="-75" b="1">
                <a:solidFill>
                  <a:srgbClr val="281313"/>
                </a:solidFill>
                <a:latin typeface="Trebuchet MS"/>
                <a:cs typeface="Trebuchet MS"/>
              </a:rPr>
              <a:t> </a:t>
            </a:r>
            <a:r>
              <a:rPr dirty="0" sz="950" spc="5" b="1">
                <a:solidFill>
                  <a:srgbClr val="241212"/>
                </a:solidFill>
                <a:latin typeface="Trebuchet MS"/>
                <a:cs typeface="Trebuchet MS"/>
              </a:rPr>
              <a:t>Cons</a:t>
            </a:r>
            <a:r>
              <a:rPr dirty="0" sz="950" spc="5" b="1">
                <a:solidFill>
                  <a:srgbClr val="281313"/>
                </a:solidFill>
                <a:latin typeface="Trebuchet MS"/>
                <a:cs typeface="Trebuchet MS"/>
              </a:rPr>
              <a:t>um</a:t>
            </a:r>
            <a:r>
              <a:rPr dirty="0" sz="950" spc="5" b="1">
                <a:solidFill>
                  <a:srgbClr val="241212"/>
                </a:solidFill>
                <a:latin typeface="Trebuchet MS"/>
                <a:cs typeface="Trebuchet MS"/>
              </a:rPr>
              <a:t>ption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rebuchet MS"/>
              <a:cs typeface="Trebuchet MS"/>
            </a:endParaRPr>
          </a:p>
          <a:p>
            <a:pPr marL="178435" marR="113030" indent="54610">
              <a:lnSpc>
                <a:spcPct val="117900"/>
              </a:lnSpc>
            </a:pPr>
            <a:r>
              <a:rPr dirty="0" sz="950" spc="5">
                <a:solidFill>
                  <a:srgbClr val="241212"/>
                </a:solidFill>
                <a:latin typeface="Verdana"/>
                <a:cs typeface="Verdana"/>
              </a:rPr>
              <a:t>Measuring </a:t>
            </a:r>
            <a:r>
              <a:rPr dirty="0" sz="950" spc="10">
                <a:solidFill>
                  <a:srgbClr val="241212"/>
                </a:solidFill>
                <a:latin typeface="Verdana"/>
                <a:cs typeface="Verdana"/>
              </a:rPr>
              <a:t>energy 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consumption</a:t>
            </a:r>
            <a:r>
              <a:rPr dirty="0" sz="950" spc="-229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950" spc="10">
                <a:solidFill>
                  <a:srgbClr val="241212"/>
                </a:solidFill>
                <a:latin typeface="Verdana"/>
                <a:cs typeface="Verdana"/>
              </a:rPr>
              <a:t>brings  </a:t>
            </a:r>
            <a:r>
              <a:rPr dirty="0" sz="950" spc="-25">
                <a:solidFill>
                  <a:srgbClr val="241212"/>
                </a:solidFill>
                <a:latin typeface="Verdana"/>
                <a:cs typeface="Verdana"/>
              </a:rPr>
              <a:t>several</a:t>
            </a:r>
            <a:r>
              <a:rPr dirty="0" sz="950" spc="-105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beneﬁts,</a:t>
            </a:r>
            <a:r>
              <a:rPr dirty="0" sz="950" spc="-254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including</a:t>
            </a:r>
            <a:r>
              <a:rPr dirty="0" sz="950" spc="-15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cost</a:t>
            </a:r>
            <a:r>
              <a:rPr dirty="0" sz="950" spc="-10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savings</a:t>
            </a:r>
            <a:r>
              <a:rPr dirty="0" sz="950" spc="-10">
                <a:solidFill>
                  <a:srgbClr val="241212"/>
                </a:solidFill>
                <a:latin typeface="Verdana"/>
                <a:cs typeface="Verdana"/>
              </a:rPr>
              <a:t>,</a:t>
            </a:r>
            <a:endParaRPr sz="950">
              <a:latin typeface="Verdana"/>
              <a:cs typeface="Verdana"/>
            </a:endParaRPr>
          </a:p>
          <a:p>
            <a:pPr algn="ctr" marL="12065" marR="5080">
              <a:lnSpc>
                <a:spcPct val="117700"/>
              </a:lnSpc>
              <a:spcBef>
                <a:spcPts val="5"/>
              </a:spcBef>
            </a:pPr>
            <a:r>
              <a:rPr dirty="0" sz="950">
                <a:latin typeface="Verdana"/>
                <a:cs typeface="Verdana"/>
              </a:rPr>
              <a:t>environmental </a:t>
            </a:r>
            <a:r>
              <a:rPr dirty="0" sz="950" spc="-20">
                <a:latin typeface="Verdana"/>
                <a:cs typeface="Verdana"/>
              </a:rPr>
              <a:t>sustainability</a:t>
            </a:r>
            <a:r>
              <a:rPr dirty="0" sz="950" spc="-20">
                <a:solidFill>
                  <a:srgbClr val="241212"/>
                </a:solidFill>
                <a:latin typeface="Verdana"/>
                <a:cs typeface="Verdana"/>
              </a:rPr>
              <a:t>, </a:t>
            </a:r>
            <a:r>
              <a:rPr dirty="0" sz="950" spc="20">
                <a:solidFill>
                  <a:srgbClr val="241212"/>
                </a:solidFill>
                <a:latin typeface="Verdana"/>
                <a:cs typeface="Verdana"/>
              </a:rPr>
              <a:t>and </a:t>
            </a:r>
            <a:r>
              <a:rPr dirty="0" sz="950">
                <a:latin typeface="Verdana"/>
                <a:cs typeface="Verdana"/>
              </a:rPr>
              <a:t>improved  operational </a:t>
            </a:r>
            <a:r>
              <a:rPr dirty="0" sz="950" spc="5">
                <a:latin typeface="Verdana"/>
                <a:cs typeface="Verdana"/>
              </a:rPr>
              <a:t>efﬁciency</a:t>
            </a:r>
            <a:r>
              <a:rPr dirty="0" sz="950" spc="5">
                <a:solidFill>
                  <a:srgbClr val="241212"/>
                </a:solidFill>
                <a:latin typeface="Verdana"/>
                <a:cs typeface="Verdana"/>
              </a:rPr>
              <a:t>. </a:t>
            </a:r>
            <a:r>
              <a:rPr dirty="0" sz="950" spc="25">
                <a:solidFill>
                  <a:srgbClr val="241212"/>
                </a:solidFill>
                <a:latin typeface="Verdana"/>
                <a:cs typeface="Verdana"/>
              </a:rPr>
              <a:t>By </a:t>
            </a:r>
            <a:r>
              <a:rPr dirty="0" sz="950">
                <a:solidFill>
                  <a:srgbClr val="241212"/>
                </a:solidFill>
                <a:latin typeface="Verdana"/>
                <a:cs typeface="Verdana"/>
              </a:rPr>
              <a:t>identifying  </a:t>
            </a:r>
            <a:r>
              <a:rPr dirty="0" sz="950" spc="-10">
                <a:solidFill>
                  <a:srgbClr val="241212"/>
                </a:solidFill>
                <a:latin typeface="Verdana"/>
                <a:cs typeface="Verdana"/>
              </a:rPr>
              <a:t>energy-saving </a:t>
            </a:r>
            <a:r>
              <a:rPr dirty="0" sz="950">
                <a:solidFill>
                  <a:srgbClr val="241212"/>
                </a:solidFill>
                <a:latin typeface="Verdana"/>
                <a:cs typeface="Verdana"/>
              </a:rPr>
              <a:t>opportunities, organizations  </a:t>
            </a:r>
            <a:r>
              <a:rPr dirty="0" sz="950" spc="10">
                <a:solidFill>
                  <a:srgbClr val="241212"/>
                </a:solidFill>
                <a:latin typeface="Verdana"/>
                <a:cs typeface="Verdana"/>
              </a:rPr>
              <a:t>can </a:t>
            </a:r>
            <a:r>
              <a:rPr dirty="0" sz="950" spc="5">
                <a:solidFill>
                  <a:srgbClr val="241212"/>
                </a:solidFill>
                <a:latin typeface="Verdana"/>
                <a:cs typeface="Verdana"/>
              </a:rPr>
              <a:t>reduce energy </a:t>
            </a:r>
            <a:r>
              <a:rPr dirty="0" sz="950" spc="-5">
                <a:solidFill>
                  <a:srgbClr val="241212"/>
                </a:solidFill>
                <a:latin typeface="Verdana"/>
                <a:cs typeface="Verdana"/>
              </a:rPr>
              <a:t>costs </a:t>
            </a:r>
            <a:r>
              <a:rPr dirty="0" sz="950" spc="10">
                <a:solidFill>
                  <a:srgbClr val="241212"/>
                </a:solidFill>
                <a:latin typeface="Verdana"/>
                <a:cs typeface="Verdana"/>
              </a:rPr>
              <a:t>and </a:t>
            </a:r>
            <a:r>
              <a:rPr dirty="0" sz="950" spc="-5">
                <a:solidFill>
                  <a:srgbClr val="241212"/>
                </a:solidFill>
                <a:latin typeface="Verdana"/>
                <a:cs typeface="Verdana"/>
              </a:rPr>
              <a:t>improve </a:t>
            </a:r>
            <a:r>
              <a:rPr dirty="0" sz="950" spc="5">
                <a:solidFill>
                  <a:srgbClr val="241212"/>
                </a:solidFill>
                <a:latin typeface="Verdana"/>
                <a:cs typeface="Verdana"/>
              </a:rPr>
              <a:t>their  </a:t>
            </a:r>
            <a:r>
              <a:rPr dirty="0" sz="950" spc="10">
                <a:solidFill>
                  <a:srgbClr val="241212"/>
                </a:solidFill>
                <a:latin typeface="Verdana"/>
                <a:cs typeface="Verdana"/>
              </a:rPr>
              <a:t>bottom </a:t>
            </a:r>
            <a:r>
              <a:rPr dirty="0" sz="950">
                <a:solidFill>
                  <a:srgbClr val="241212"/>
                </a:solidFill>
                <a:latin typeface="Verdana"/>
                <a:cs typeface="Verdana"/>
              </a:rPr>
              <a:t>line. 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Energy </a:t>
            </a:r>
            <a:r>
              <a:rPr dirty="0" sz="950" spc="10">
                <a:solidFill>
                  <a:srgbClr val="241212"/>
                </a:solidFill>
                <a:latin typeface="Verdana"/>
                <a:cs typeface="Verdana"/>
              </a:rPr>
              <a:t>efﬁciency </a:t>
            </a:r>
            <a:r>
              <a:rPr dirty="0" sz="950" spc="-20">
                <a:solidFill>
                  <a:srgbClr val="241212"/>
                </a:solidFill>
                <a:latin typeface="Verdana"/>
                <a:cs typeface="Verdana"/>
              </a:rPr>
              <a:t>also  </a:t>
            </a:r>
            <a:r>
              <a:rPr dirty="0" sz="950" spc="10">
                <a:solidFill>
                  <a:srgbClr val="241212"/>
                </a:solidFill>
                <a:latin typeface="Verdana"/>
                <a:cs typeface="Verdana"/>
              </a:rPr>
              <a:t>contributes </a:t>
            </a:r>
            <a:r>
              <a:rPr dirty="0" sz="950">
                <a:solidFill>
                  <a:srgbClr val="241212"/>
                </a:solidFill>
                <a:latin typeface="Verdana"/>
                <a:cs typeface="Verdana"/>
              </a:rPr>
              <a:t>to </a:t>
            </a:r>
            <a:r>
              <a:rPr dirty="0" sz="950" spc="10">
                <a:solidFill>
                  <a:srgbClr val="241212"/>
                </a:solidFill>
                <a:latin typeface="Verdana"/>
                <a:cs typeface="Verdana"/>
              </a:rPr>
              <a:t>reduced </a:t>
            </a:r>
            <a:r>
              <a:rPr dirty="0" sz="950" spc="5">
                <a:solidFill>
                  <a:srgbClr val="241212"/>
                </a:solidFill>
                <a:latin typeface="Verdana"/>
                <a:cs typeface="Verdana"/>
              </a:rPr>
              <a:t>greenhouse </a:t>
            </a:r>
            <a:r>
              <a:rPr dirty="0" sz="950" spc="10">
                <a:solidFill>
                  <a:srgbClr val="241212"/>
                </a:solidFill>
                <a:latin typeface="Verdana"/>
                <a:cs typeface="Verdana"/>
              </a:rPr>
              <a:t>gas  </a:t>
            </a:r>
            <a:r>
              <a:rPr dirty="0" sz="950">
                <a:solidFill>
                  <a:srgbClr val="241212"/>
                </a:solidFill>
                <a:latin typeface="Verdana"/>
                <a:cs typeface="Verdana"/>
              </a:rPr>
              <a:t>emissions </a:t>
            </a:r>
            <a:r>
              <a:rPr dirty="0" sz="950" spc="10">
                <a:solidFill>
                  <a:srgbClr val="241212"/>
                </a:solidFill>
                <a:latin typeface="Verdana"/>
                <a:cs typeface="Verdana"/>
              </a:rPr>
              <a:t>and </a:t>
            </a:r>
            <a:r>
              <a:rPr dirty="0" sz="950">
                <a:solidFill>
                  <a:srgbClr val="241212"/>
                </a:solidFill>
                <a:latin typeface="Verdana"/>
                <a:cs typeface="Verdana"/>
              </a:rPr>
              <a:t>environmental</a:t>
            </a:r>
            <a:r>
              <a:rPr dirty="0" sz="950" spc="-10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241212"/>
                </a:solidFill>
                <a:latin typeface="Verdana"/>
                <a:cs typeface="Verdana"/>
              </a:rPr>
              <a:t>impact.</a:t>
            </a:r>
            <a:endParaRPr sz="950">
              <a:latin typeface="Verdana"/>
              <a:cs typeface="Verdana"/>
            </a:endParaRPr>
          </a:p>
          <a:p>
            <a:pPr algn="ctr" marL="329565" marR="321945" indent="12700">
              <a:lnSpc>
                <a:spcPct val="117400"/>
              </a:lnSpc>
              <a:spcBef>
                <a:spcPts val="5"/>
              </a:spcBef>
            </a:pPr>
            <a:r>
              <a:rPr dirty="0" sz="950" spc="-10">
                <a:solidFill>
                  <a:srgbClr val="241212"/>
                </a:solidFill>
                <a:latin typeface="Verdana"/>
                <a:cs typeface="Verdana"/>
              </a:rPr>
              <a:t>Furthermore, </a:t>
            </a:r>
            <a:r>
              <a:rPr dirty="0" sz="950">
                <a:solidFill>
                  <a:srgbClr val="241212"/>
                </a:solidFill>
                <a:latin typeface="Verdana"/>
                <a:cs typeface="Verdana"/>
              </a:rPr>
              <a:t>measuring </a:t>
            </a:r>
            <a:r>
              <a:rPr dirty="0" sz="950" spc="10">
                <a:solidFill>
                  <a:srgbClr val="241212"/>
                </a:solidFill>
                <a:latin typeface="Verdana"/>
                <a:cs typeface="Verdana"/>
              </a:rPr>
              <a:t>energy  </a:t>
            </a:r>
            <a:r>
              <a:rPr dirty="0" sz="950" spc="15">
                <a:solidFill>
                  <a:srgbClr val="241212"/>
                </a:solidFill>
                <a:latin typeface="Verdana"/>
                <a:cs typeface="Verdana"/>
              </a:rPr>
              <a:t>consumption helps </a:t>
            </a:r>
            <a:r>
              <a:rPr dirty="0" sz="950" spc="-10">
                <a:solidFill>
                  <a:srgbClr val="241212"/>
                </a:solidFill>
                <a:latin typeface="Verdana"/>
                <a:cs typeface="Verdana"/>
              </a:rPr>
              <a:t>in</a:t>
            </a:r>
            <a:r>
              <a:rPr dirty="0" sz="950" spc="190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950" spc="10">
                <a:solidFill>
                  <a:srgbClr val="241212"/>
                </a:solidFill>
                <a:latin typeface="Verdana"/>
                <a:cs typeface="Verdana"/>
              </a:rPr>
              <a:t>optimizing  </a:t>
            </a:r>
            <a:r>
              <a:rPr dirty="0" sz="950">
                <a:solidFill>
                  <a:srgbClr val="241212"/>
                </a:solidFill>
                <a:latin typeface="Verdana"/>
                <a:cs typeface="Verdana"/>
              </a:rPr>
              <a:t>operational </a:t>
            </a:r>
            <a:r>
              <a:rPr dirty="0" sz="950" spc="-5">
                <a:solidFill>
                  <a:srgbClr val="241212"/>
                </a:solidFill>
                <a:latin typeface="Verdana"/>
                <a:cs typeface="Verdana"/>
              </a:rPr>
              <a:t>processes</a:t>
            </a:r>
            <a:r>
              <a:rPr dirty="0" sz="950" spc="-220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950" spc="10">
                <a:solidFill>
                  <a:srgbClr val="241212"/>
                </a:solidFill>
                <a:latin typeface="Verdana"/>
                <a:cs typeface="Verdana"/>
              </a:rPr>
              <a:t>and</a:t>
            </a:r>
            <a:endParaRPr sz="950">
              <a:latin typeface="Verdana"/>
              <a:cs typeface="Verdana"/>
            </a:endParaRPr>
          </a:p>
          <a:p>
            <a:pPr algn="ctr" marL="13970">
              <a:lnSpc>
                <a:spcPct val="100000"/>
              </a:lnSpc>
              <a:spcBef>
                <a:spcPts val="250"/>
              </a:spcBef>
            </a:pPr>
            <a:r>
              <a:rPr dirty="0" sz="950" spc="-10">
                <a:solidFill>
                  <a:srgbClr val="241212"/>
                </a:solidFill>
                <a:latin typeface="Verdana"/>
                <a:cs typeface="Verdana"/>
              </a:rPr>
              <a:t>resource</a:t>
            </a:r>
            <a:r>
              <a:rPr dirty="0" sz="950" spc="-70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950" spc="-5">
                <a:solidFill>
                  <a:srgbClr val="241212"/>
                </a:solidFill>
                <a:latin typeface="Verdana"/>
                <a:cs typeface="Verdana"/>
              </a:rPr>
              <a:t>allocation.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32744" y="3157728"/>
            <a:ext cx="3457959" cy="3918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527685">
              <a:lnSpc>
                <a:spcPct val="100000"/>
              </a:lnSpc>
              <a:spcBef>
                <a:spcPts val="90"/>
              </a:spcBef>
            </a:pPr>
            <a:r>
              <a:rPr dirty="0" spc="-430"/>
              <a:t>Co</a:t>
            </a:r>
            <a:r>
              <a:rPr dirty="0" spc="-430">
                <a:solidFill>
                  <a:srgbClr val="281313"/>
                </a:solidFill>
              </a:rPr>
              <a:t>nc</a:t>
            </a:r>
            <a:r>
              <a:rPr dirty="0" spc="-430"/>
              <a:t>lusio</a:t>
            </a:r>
            <a:r>
              <a:rPr dirty="0" spc="-430">
                <a:solidFill>
                  <a:srgbClr val="281313"/>
                </a:solidFill>
              </a:rPr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84474" y="5604455"/>
            <a:ext cx="4328795" cy="274701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ctr" marL="13970" marR="9525">
              <a:lnSpc>
                <a:spcPct val="102800"/>
              </a:lnSpc>
              <a:spcBef>
                <a:spcPts val="40"/>
              </a:spcBef>
            </a:pPr>
            <a:r>
              <a:rPr dirty="0" sz="1450" spc="-60">
                <a:solidFill>
                  <a:srgbClr val="241212"/>
                </a:solidFill>
                <a:latin typeface="Verdana"/>
                <a:cs typeface="Verdana"/>
              </a:rPr>
              <a:t>In </a:t>
            </a:r>
            <a:r>
              <a:rPr dirty="0" sz="1450" spc="15">
                <a:solidFill>
                  <a:srgbClr val="241212"/>
                </a:solidFill>
                <a:latin typeface="Verdana"/>
                <a:cs typeface="Verdana"/>
              </a:rPr>
              <a:t>conclusion,</a:t>
            </a:r>
            <a:r>
              <a:rPr dirty="0" sz="1450" spc="-430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1450" spc="10">
                <a:solidFill>
                  <a:srgbClr val="241212"/>
                </a:solidFill>
                <a:latin typeface="Verdana"/>
                <a:cs typeface="Verdana"/>
              </a:rPr>
              <a:t>measuring </a:t>
            </a:r>
            <a:r>
              <a:rPr dirty="0" sz="1450" spc="15">
                <a:solidFill>
                  <a:srgbClr val="241212"/>
                </a:solidFill>
                <a:latin typeface="Verdana"/>
                <a:cs typeface="Verdana"/>
              </a:rPr>
              <a:t>energy </a:t>
            </a:r>
            <a:r>
              <a:rPr dirty="0" sz="1450" spc="20">
                <a:solidFill>
                  <a:srgbClr val="241212"/>
                </a:solidFill>
                <a:latin typeface="Verdana"/>
                <a:cs typeface="Verdana"/>
              </a:rPr>
              <a:t>consumption  </a:t>
            </a:r>
            <a:r>
              <a:rPr dirty="0" sz="1450" spc="-5">
                <a:solidFill>
                  <a:srgbClr val="241212"/>
                </a:solidFill>
                <a:latin typeface="Verdana"/>
                <a:cs typeface="Verdana"/>
              </a:rPr>
              <a:t>is essential for </a:t>
            </a:r>
            <a:r>
              <a:rPr dirty="0" sz="1450" spc="20">
                <a:solidFill>
                  <a:srgbClr val="241212"/>
                </a:solidFill>
                <a:latin typeface="Verdana"/>
                <a:cs typeface="Verdana"/>
              </a:rPr>
              <a:t>enhancing </a:t>
            </a:r>
            <a:r>
              <a:rPr dirty="0" sz="1450" spc="-5">
                <a:solidFill>
                  <a:srgbClr val="241212"/>
                </a:solidFill>
                <a:latin typeface="Verdana"/>
                <a:cs typeface="Verdana"/>
              </a:rPr>
              <a:t>energy </a:t>
            </a:r>
            <a:r>
              <a:rPr dirty="0" sz="1450" spc="-25">
                <a:solidFill>
                  <a:srgbClr val="241212"/>
                </a:solidFill>
                <a:latin typeface="Verdana"/>
                <a:cs typeface="Verdana"/>
              </a:rPr>
              <a:t>efﬁciency. </a:t>
            </a:r>
            <a:r>
              <a:rPr dirty="0" sz="1450" spc="-50">
                <a:solidFill>
                  <a:srgbClr val="241212"/>
                </a:solidFill>
                <a:latin typeface="Verdana"/>
                <a:cs typeface="Verdana"/>
              </a:rPr>
              <a:t>It  </a:t>
            </a:r>
            <a:r>
              <a:rPr dirty="0" sz="1450" spc="-5">
                <a:solidFill>
                  <a:srgbClr val="241212"/>
                </a:solidFill>
                <a:latin typeface="Verdana"/>
                <a:cs typeface="Verdana"/>
              </a:rPr>
              <a:t>provides</a:t>
            </a:r>
            <a:r>
              <a:rPr dirty="0" sz="1450" spc="-110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1450" spc="-5">
                <a:solidFill>
                  <a:srgbClr val="241212"/>
                </a:solidFill>
                <a:latin typeface="Verdana"/>
                <a:cs typeface="Verdana"/>
              </a:rPr>
              <a:t>valuable</a:t>
            </a:r>
            <a:r>
              <a:rPr dirty="0" sz="1450" spc="-114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1450" spc="-10">
                <a:solidFill>
                  <a:srgbClr val="241212"/>
                </a:solidFill>
                <a:latin typeface="Verdana"/>
                <a:cs typeface="Verdana"/>
              </a:rPr>
              <a:t>insights,</a:t>
            </a:r>
            <a:r>
              <a:rPr dirty="0" sz="1450" spc="-114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1450" spc="10">
                <a:solidFill>
                  <a:srgbClr val="241212"/>
                </a:solidFill>
                <a:latin typeface="Verdana"/>
                <a:cs typeface="Verdana"/>
              </a:rPr>
              <a:t>helps</a:t>
            </a:r>
            <a:r>
              <a:rPr dirty="0" sz="1450" spc="-70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1450" spc="5">
                <a:solidFill>
                  <a:srgbClr val="241212"/>
                </a:solidFill>
                <a:latin typeface="Verdana"/>
                <a:cs typeface="Verdana"/>
              </a:rPr>
              <a:t>in</a:t>
            </a:r>
            <a:endParaRPr sz="1450">
              <a:latin typeface="Verdana"/>
              <a:cs typeface="Verdana"/>
            </a:endParaRPr>
          </a:p>
          <a:p>
            <a:pPr algn="ctr" marL="70485" marR="58419" indent="-5715">
              <a:lnSpc>
                <a:spcPts val="1800"/>
              </a:lnSpc>
              <a:spcBef>
                <a:spcPts val="60"/>
              </a:spcBef>
              <a:tabLst>
                <a:tab pos="1758950" algn="l"/>
              </a:tabLst>
            </a:pPr>
            <a:r>
              <a:rPr dirty="0" sz="1450" spc="5">
                <a:solidFill>
                  <a:srgbClr val="241212"/>
                </a:solidFill>
                <a:latin typeface="Verdana"/>
                <a:cs typeface="Verdana"/>
              </a:rPr>
              <a:t>identifying </a:t>
            </a:r>
            <a:r>
              <a:rPr dirty="0" sz="1450" spc="-15">
                <a:solidFill>
                  <a:srgbClr val="241212"/>
                </a:solidFill>
                <a:latin typeface="Verdana"/>
                <a:cs typeface="Verdana"/>
              </a:rPr>
              <a:t>energy-saving </a:t>
            </a:r>
            <a:r>
              <a:rPr dirty="0" sz="1450" spc="-5">
                <a:solidFill>
                  <a:srgbClr val="241212"/>
                </a:solidFill>
                <a:latin typeface="Verdana"/>
                <a:cs typeface="Verdana"/>
              </a:rPr>
              <a:t>opportunities, </a:t>
            </a:r>
            <a:r>
              <a:rPr dirty="0" sz="1450" spc="10">
                <a:solidFill>
                  <a:srgbClr val="241212"/>
                </a:solidFill>
                <a:latin typeface="Verdana"/>
                <a:cs typeface="Verdana"/>
              </a:rPr>
              <a:t>and  </a:t>
            </a:r>
            <a:r>
              <a:rPr dirty="0" sz="1450" spc="5">
                <a:solidFill>
                  <a:srgbClr val="241212"/>
                </a:solidFill>
                <a:latin typeface="Verdana"/>
                <a:cs typeface="Verdana"/>
              </a:rPr>
              <a:t>enables</a:t>
            </a:r>
            <a:r>
              <a:rPr dirty="0" sz="1450" spc="25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1450" spc="-15">
                <a:solidFill>
                  <a:srgbClr val="241212"/>
                </a:solidFill>
                <a:latin typeface="Verdana"/>
                <a:cs typeface="Verdana"/>
              </a:rPr>
              <a:t>effective</a:t>
            </a:r>
            <a:r>
              <a:rPr dirty="0" sz="1450" spc="-15">
                <a:solidFill>
                  <a:srgbClr val="241212"/>
                </a:solidFill>
                <a:latin typeface="Times New Roman"/>
                <a:cs typeface="Times New Roman"/>
              </a:rPr>
              <a:t>	</a:t>
            </a:r>
            <a:r>
              <a:rPr dirty="0" sz="1450" spc="10">
                <a:solidFill>
                  <a:srgbClr val="241212"/>
                </a:solidFill>
                <a:latin typeface="Verdana"/>
                <a:cs typeface="Verdana"/>
              </a:rPr>
              <a:t>monitoring and</a:t>
            </a:r>
            <a:r>
              <a:rPr dirty="0" sz="1450" spc="-105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1450" spc="-15">
                <a:solidFill>
                  <a:srgbClr val="241212"/>
                </a:solidFill>
                <a:latin typeface="Verdana"/>
                <a:cs typeface="Verdana"/>
              </a:rPr>
              <a:t>evaluation.</a:t>
            </a:r>
            <a:endParaRPr sz="1450">
              <a:latin typeface="Verdana"/>
              <a:cs typeface="Verdana"/>
            </a:endParaRPr>
          </a:p>
          <a:p>
            <a:pPr algn="ctr" marL="2540">
              <a:lnSpc>
                <a:spcPts val="1720"/>
              </a:lnSpc>
            </a:pPr>
            <a:r>
              <a:rPr dirty="0" sz="1450" spc="5">
                <a:solidFill>
                  <a:srgbClr val="241212"/>
                </a:solidFill>
                <a:latin typeface="Verdana"/>
                <a:cs typeface="Verdana"/>
              </a:rPr>
              <a:t>Despite the </a:t>
            </a:r>
            <a:r>
              <a:rPr dirty="0" sz="1450" spc="-5">
                <a:solidFill>
                  <a:srgbClr val="241212"/>
                </a:solidFill>
                <a:latin typeface="Verdana"/>
                <a:cs typeface="Verdana"/>
              </a:rPr>
              <a:t>challenges, </a:t>
            </a:r>
            <a:r>
              <a:rPr dirty="0" sz="1450" spc="5">
                <a:solidFill>
                  <a:srgbClr val="241212"/>
                </a:solidFill>
                <a:latin typeface="Verdana"/>
                <a:cs typeface="Verdana"/>
              </a:rPr>
              <a:t>the </a:t>
            </a:r>
            <a:r>
              <a:rPr dirty="0" sz="1450" spc="10">
                <a:solidFill>
                  <a:srgbClr val="241212"/>
                </a:solidFill>
                <a:latin typeface="Verdana"/>
                <a:cs typeface="Verdana"/>
              </a:rPr>
              <a:t>beneﬁts</a:t>
            </a:r>
            <a:r>
              <a:rPr dirty="0" sz="1450" spc="-315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1450">
                <a:solidFill>
                  <a:srgbClr val="241212"/>
                </a:solidFill>
                <a:latin typeface="Verdana"/>
                <a:cs typeface="Verdana"/>
              </a:rPr>
              <a:t>of</a:t>
            </a:r>
            <a:endParaRPr sz="1450">
              <a:latin typeface="Verdana"/>
              <a:cs typeface="Verdana"/>
            </a:endParaRPr>
          </a:p>
          <a:p>
            <a:pPr algn="ctr" marL="12065" marR="5080" indent="1270">
              <a:lnSpc>
                <a:spcPct val="102800"/>
              </a:lnSpc>
              <a:tabLst>
                <a:tab pos="1489075" algn="l"/>
                <a:tab pos="3040380" algn="l"/>
              </a:tabLst>
            </a:pPr>
            <a:r>
              <a:rPr dirty="0" sz="1450" spc="10">
                <a:solidFill>
                  <a:srgbClr val="241212"/>
                </a:solidFill>
                <a:latin typeface="Verdana"/>
                <a:cs typeface="Verdana"/>
              </a:rPr>
              <a:t>measuring </a:t>
            </a:r>
            <a:r>
              <a:rPr dirty="0" sz="1450" spc="-5">
                <a:solidFill>
                  <a:srgbClr val="241212"/>
                </a:solidFill>
                <a:latin typeface="Verdana"/>
                <a:cs typeface="Verdana"/>
              </a:rPr>
              <a:t>energy </a:t>
            </a:r>
            <a:r>
              <a:rPr dirty="0" sz="1450" spc="25">
                <a:solidFill>
                  <a:srgbClr val="241212"/>
                </a:solidFill>
                <a:latin typeface="Verdana"/>
                <a:cs typeface="Verdana"/>
              </a:rPr>
              <a:t>consumption </a:t>
            </a:r>
            <a:r>
              <a:rPr dirty="0" sz="1450" spc="20">
                <a:solidFill>
                  <a:srgbClr val="241212"/>
                </a:solidFill>
                <a:latin typeface="Verdana"/>
                <a:cs typeface="Verdana"/>
              </a:rPr>
              <a:t>outweigh </a:t>
            </a:r>
            <a:r>
              <a:rPr dirty="0" sz="1450" spc="5">
                <a:solidFill>
                  <a:srgbClr val="241212"/>
                </a:solidFill>
                <a:latin typeface="Verdana"/>
                <a:cs typeface="Verdana"/>
              </a:rPr>
              <a:t>the  </a:t>
            </a:r>
            <a:r>
              <a:rPr dirty="0" sz="1450" spc="-15">
                <a:solidFill>
                  <a:srgbClr val="241212"/>
                </a:solidFill>
                <a:latin typeface="Verdana"/>
                <a:cs typeface="Verdana"/>
              </a:rPr>
              <a:t>drawbacks.</a:t>
            </a:r>
            <a:r>
              <a:rPr dirty="0" sz="1450" spc="25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1450">
                <a:solidFill>
                  <a:srgbClr val="241212"/>
                </a:solidFill>
                <a:latin typeface="Verdana"/>
                <a:cs typeface="Verdana"/>
              </a:rPr>
              <a:t>By</a:t>
            </a:r>
            <a:r>
              <a:rPr dirty="0" sz="1450">
                <a:solidFill>
                  <a:srgbClr val="241212"/>
                </a:solidFill>
                <a:latin typeface="Times New Roman"/>
                <a:cs typeface="Times New Roman"/>
              </a:rPr>
              <a:t>	</a:t>
            </a:r>
            <a:r>
              <a:rPr dirty="0" sz="1450" spc="20">
                <a:solidFill>
                  <a:srgbClr val="241212"/>
                </a:solidFill>
                <a:latin typeface="Verdana"/>
                <a:cs typeface="Verdana"/>
              </a:rPr>
              <a:t>adopting </a:t>
            </a:r>
            <a:r>
              <a:rPr dirty="0" sz="1450" spc="-10">
                <a:solidFill>
                  <a:srgbClr val="241212"/>
                </a:solidFill>
                <a:latin typeface="Verdana"/>
                <a:cs typeface="Verdana"/>
              </a:rPr>
              <a:t>a </a:t>
            </a:r>
            <a:r>
              <a:rPr dirty="0" sz="1450" spc="10">
                <a:solidFill>
                  <a:srgbClr val="241212"/>
                </a:solidFill>
                <a:latin typeface="Verdana"/>
                <a:cs typeface="Verdana"/>
              </a:rPr>
              <a:t>comprehensive  </a:t>
            </a:r>
            <a:r>
              <a:rPr dirty="0" sz="1450" spc="10">
                <a:solidFill>
                  <a:srgbClr val="241212"/>
                </a:solidFill>
                <a:latin typeface="Verdana"/>
                <a:cs typeface="Verdana"/>
              </a:rPr>
              <a:t>a</a:t>
            </a:r>
            <a:r>
              <a:rPr dirty="0" sz="1450" spc="15">
                <a:solidFill>
                  <a:srgbClr val="241212"/>
                </a:solidFill>
                <a:latin typeface="Verdana"/>
                <a:cs typeface="Verdana"/>
              </a:rPr>
              <a:t>pp</a:t>
            </a:r>
            <a:r>
              <a:rPr dirty="0" sz="1450" spc="10">
                <a:solidFill>
                  <a:srgbClr val="241212"/>
                </a:solidFill>
                <a:latin typeface="Verdana"/>
                <a:cs typeface="Verdana"/>
              </a:rPr>
              <a:t>roa</a:t>
            </a:r>
            <a:r>
              <a:rPr dirty="0" sz="1450" spc="15">
                <a:solidFill>
                  <a:srgbClr val="241212"/>
                </a:solidFill>
                <a:latin typeface="Verdana"/>
                <a:cs typeface="Verdana"/>
              </a:rPr>
              <a:t>c</a:t>
            </a:r>
            <a:r>
              <a:rPr dirty="0" sz="1450" spc="-10">
                <a:solidFill>
                  <a:srgbClr val="241212"/>
                </a:solidFill>
                <a:latin typeface="Verdana"/>
                <a:cs typeface="Verdana"/>
              </a:rPr>
              <a:t>h</a:t>
            </a:r>
            <a:r>
              <a:rPr dirty="0" sz="1450">
                <a:solidFill>
                  <a:srgbClr val="241212"/>
                </a:solidFill>
                <a:latin typeface="Times New Roman"/>
                <a:cs typeface="Times New Roman"/>
              </a:rPr>
              <a:t> </a:t>
            </a:r>
            <a:r>
              <a:rPr dirty="0" sz="1450" spc="-155">
                <a:solidFill>
                  <a:srgbClr val="241212"/>
                </a:solidFill>
                <a:latin typeface="Times New Roman"/>
                <a:cs typeface="Times New Roman"/>
              </a:rPr>
              <a:t> </a:t>
            </a:r>
            <a:r>
              <a:rPr dirty="0" sz="1450">
                <a:solidFill>
                  <a:srgbClr val="241212"/>
                </a:solidFill>
                <a:latin typeface="Verdana"/>
                <a:cs typeface="Verdana"/>
              </a:rPr>
              <a:t>t</a:t>
            </a:r>
            <a:r>
              <a:rPr dirty="0" sz="1450" spc="-10">
                <a:solidFill>
                  <a:srgbClr val="241212"/>
                </a:solidFill>
                <a:latin typeface="Verdana"/>
                <a:cs typeface="Verdana"/>
              </a:rPr>
              <a:t>o</a:t>
            </a:r>
            <a:r>
              <a:rPr dirty="0" sz="1450" spc="165">
                <a:solidFill>
                  <a:srgbClr val="241212"/>
                </a:solidFill>
                <a:latin typeface="Times New Roman"/>
                <a:cs typeface="Times New Roman"/>
              </a:rPr>
              <a:t> </a:t>
            </a:r>
            <a:r>
              <a:rPr dirty="0" sz="1450" spc="15">
                <a:solidFill>
                  <a:srgbClr val="241212"/>
                </a:solidFill>
                <a:latin typeface="Verdana"/>
                <a:cs typeface="Verdana"/>
              </a:rPr>
              <a:t>m</a:t>
            </a:r>
            <a:r>
              <a:rPr dirty="0" sz="1450" spc="5">
                <a:solidFill>
                  <a:srgbClr val="241212"/>
                </a:solidFill>
                <a:latin typeface="Verdana"/>
                <a:cs typeface="Verdana"/>
              </a:rPr>
              <a:t>e</a:t>
            </a:r>
            <a:r>
              <a:rPr dirty="0" sz="1450" spc="10">
                <a:solidFill>
                  <a:srgbClr val="241212"/>
                </a:solidFill>
                <a:latin typeface="Verdana"/>
                <a:cs typeface="Verdana"/>
              </a:rPr>
              <a:t>a</a:t>
            </a:r>
            <a:r>
              <a:rPr dirty="0" sz="1450" spc="15">
                <a:solidFill>
                  <a:srgbClr val="241212"/>
                </a:solidFill>
                <a:latin typeface="Verdana"/>
                <a:cs typeface="Verdana"/>
              </a:rPr>
              <a:t>s</a:t>
            </a:r>
            <a:r>
              <a:rPr dirty="0" sz="1450" spc="15">
                <a:solidFill>
                  <a:srgbClr val="241212"/>
                </a:solidFill>
                <a:latin typeface="Verdana"/>
                <a:cs typeface="Verdana"/>
              </a:rPr>
              <a:t>urin</a:t>
            </a:r>
            <a:r>
              <a:rPr dirty="0" sz="1450" spc="-10">
                <a:solidFill>
                  <a:srgbClr val="241212"/>
                </a:solidFill>
                <a:latin typeface="Verdana"/>
                <a:cs typeface="Verdana"/>
              </a:rPr>
              <a:t>g</a:t>
            </a:r>
            <a:r>
              <a:rPr dirty="0" sz="1450">
                <a:solidFill>
                  <a:srgbClr val="241212"/>
                </a:solidFill>
                <a:latin typeface="Times New Roman"/>
                <a:cs typeface="Times New Roman"/>
              </a:rPr>
              <a:t> </a:t>
            </a:r>
            <a:r>
              <a:rPr dirty="0" sz="1450" spc="-150">
                <a:solidFill>
                  <a:srgbClr val="241212"/>
                </a:solidFill>
                <a:latin typeface="Times New Roman"/>
                <a:cs typeface="Times New Roman"/>
              </a:rPr>
              <a:t> </a:t>
            </a:r>
            <a:r>
              <a:rPr dirty="0" sz="1450" spc="-10">
                <a:solidFill>
                  <a:srgbClr val="241212"/>
                </a:solidFill>
                <a:latin typeface="Verdana"/>
                <a:cs typeface="Verdana"/>
              </a:rPr>
              <a:t>e</a:t>
            </a:r>
            <a:r>
              <a:rPr dirty="0" sz="1450">
                <a:solidFill>
                  <a:srgbClr val="241212"/>
                </a:solidFill>
                <a:latin typeface="Verdana"/>
                <a:cs typeface="Verdana"/>
              </a:rPr>
              <a:t>n</a:t>
            </a:r>
            <a:r>
              <a:rPr dirty="0" sz="1450" spc="-10">
                <a:solidFill>
                  <a:srgbClr val="241212"/>
                </a:solidFill>
                <a:latin typeface="Verdana"/>
                <a:cs typeface="Verdana"/>
              </a:rPr>
              <a:t>e</a:t>
            </a:r>
            <a:r>
              <a:rPr dirty="0" sz="1450">
                <a:solidFill>
                  <a:srgbClr val="241212"/>
                </a:solidFill>
                <a:latin typeface="Verdana"/>
                <a:cs typeface="Verdana"/>
              </a:rPr>
              <a:t>r</a:t>
            </a:r>
            <a:r>
              <a:rPr dirty="0" sz="1450">
                <a:solidFill>
                  <a:srgbClr val="241212"/>
                </a:solidFill>
                <a:latin typeface="Verdana"/>
                <a:cs typeface="Verdana"/>
              </a:rPr>
              <a:t>g</a:t>
            </a:r>
            <a:r>
              <a:rPr dirty="0" sz="1450" spc="-10">
                <a:solidFill>
                  <a:srgbClr val="241212"/>
                </a:solidFill>
                <a:latin typeface="Verdana"/>
                <a:cs typeface="Verdana"/>
              </a:rPr>
              <a:t>y</a:t>
            </a:r>
            <a:r>
              <a:rPr dirty="0" sz="1450">
                <a:solidFill>
                  <a:srgbClr val="241212"/>
                </a:solidFill>
                <a:latin typeface="Times New Roman"/>
                <a:cs typeface="Times New Roman"/>
              </a:rPr>
              <a:t>	</a:t>
            </a:r>
            <a:r>
              <a:rPr dirty="0" sz="1450" spc="15">
                <a:solidFill>
                  <a:srgbClr val="241212"/>
                </a:solidFill>
                <a:latin typeface="Verdana"/>
                <a:cs typeface="Verdana"/>
              </a:rPr>
              <a:t>c</a:t>
            </a:r>
            <a:r>
              <a:rPr dirty="0" sz="1450" spc="10">
                <a:solidFill>
                  <a:srgbClr val="241212"/>
                </a:solidFill>
                <a:latin typeface="Verdana"/>
                <a:cs typeface="Verdana"/>
              </a:rPr>
              <a:t>on</a:t>
            </a:r>
            <a:r>
              <a:rPr dirty="0" sz="1450" spc="15">
                <a:solidFill>
                  <a:srgbClr val="241212"/>
                </a:solidFill>
                <a:latin typeface="Verdana"/>
                <a:cs typeface="Verdana"/>
              </a:rPr>
              <a:t>s</a:t>
            </a:r>
            <a:r>
              <a:rPr dirty="0" sz="1450" spc="10">
                <a:solidFill>
                  <a:srgbClr val="241212"/>
                </a:solidFill>
                <a:latin typeface="Verdana"/>
                <a:cs typeface="Verdana"/>
              </a:rPr>
              <a:t>u</a:t>
            </a:r>
            <a:r>
              <a:rPr dirty="0" sz="1450" spc="15">
                <a:solidFill>
                  <a:srgbClr val="241212"/>
                </a:solidFill>
                <a:latin typeface="Verdana"/>
                <a:cs typeface="Verdana"/>
              </a:rPr>
              <a:t>mp</a:t>
            </a:r>
            <a:r>
              <a:rPr dirty="0" sz="1450" spc="10">
                <a:solidFill>
                  <a:srgbClr val="241212"/>
                </a:solidFill>
                <a:latin typeface="Verdana"/>
                <a:cs typeface="Verdana"/>
              </a:rPr>
              <a:t>t</a:t>
            </a:r>
            <a:r>
              <a:rPr dirty="0" sz="1450" spc="15">
                <a:solidFill>
                  <a:srgbClr val="241212"/>
                </a:solidFill>
                <a:latin typeface="Verdana"/>
                <a:cs typeface="Verdana"/>
              </a:rPr>
              <a:t>ion</a:t>
            </a:r>
            <a:r>
              <a:rPr dirty="0" sz="1450" spc="-5">
                <a:solidFill>
                  <a:srgbClr val="241212"/>
                </a:solidFill>
                <a:latin typeface="Verdana"/>
                <a:cs typeface="Verdana"/>
              </a:rPr>
              <a:t>, </a:t>
            </a:r>
            <a:r>
              <a:rPr dirty="0" sz="1450" spc="-5">
                <a:solidFill>
                  <a:srgbClr val="241212"/>
                </a:solidFill>
                <a:latin typeface="Times New Roman"/>
                <a:cs typeface="Times New Roman"/>
              </a:rPr>
              <a:t> </a:t>
            </a:r>
            <a:r>
              <a:rPr dirty="0" sz="1450">
                <a:solidFill>
                  <a:srgbClr val="241212"/>
                </a:solidFill>
                <a:latin typeface="Verdana"/>
                <a:cs typeface="Verdana"/>
              </a:rPr>
              <a:t>organizations </a:t>
            </a:r>
            <a:r>
              <a:rPr dirty="0" sz="1450" spc="15">
                <a:solidFill>
                  <a:srgbClr val="241212"/>
                </a:solidFill>
                <a:latin typeface="Verdana"/>
                <a:cs typeface="Verdana"/>
              </a:rPr>
              <a:t>can </a:t>
            </a:r>
            <a:r>
              <a:rPr dirty="0" sz="1450">
                <a:solidFill>
                  <a:srgbClr val="241212"/>
                </a:solidFill>
                <a:latin typeface="Verdana"/>
                <a:cs typeface="Verdana"/>
              </a:rPr>
              <a:t>achieve</a:t>
            </a:r>
            <a:r>
              <a:rPr dirty="0" sz="1450" spc="-254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1450" spc="10">
                <a:solidFill>
                  <a:srgbClr val="241212"/>
                </a:solidFill>
                <a:latin typeface="Verdana"/>
                <a:cs typeface="Verdana"/>
              </a:rPr>
              <a:t>signiﬁcant</a:t>
            </a:r>
            <a:endParaRPr sz="1450">
              <a:latin typeface="Verdana"/>
              <a:cs typeface="Verdana"/>
            </a:endParaRPr>
          </a:p>
          <a:p>
            <a:pPr algn="ctr" marL="338455" marR="330835">
              <a:lnSpc>
                <a:spcPct val="102800"/>
              </a:lnSpc>
              <a:spcBef>
                <a:spcPts val="15"/>
              </a:spcBef>
            </a:pPr>
            <a:r>
              <a:rPr dirty="0" sz="1450" spc="10">
                <a:solidFill>
                  <a:srgbClr val="241212"/>
                </a:solidFill>
                <a:latin typeface="Verdana"/>
                <a:cs typeface="Verdana"/>
              </a:rPr>
              <a:t>improvements </a:t>
            </a:r>
            <a:r>
              <a:rPr dirty="0" sz="1450" spc="5">
                <a:solidFill>
                  <a:srgbClr val="241212"/>
                </a:solidFill>
                <a:latin typeface="Verdana"/>
                <a:cs typeface="Verdana"/>
              </a:rPr>
              <a:t>in </a:t>
            </a:r>
            <a:r>
              <a:rPr dirty="0" sz="1450" spc="-5">
                <a:solidFill>
                  <a:srgbClr val="241212"/>
                </a:solidFill>
                <a:latin typeface="Verdana"/>
                <a:cs typeface="Verdana"/>
              </a:rPr>
              <a:t>energy </a:t>
            </a:r>
            <a:r>
              <a:rPr dirty="0" sz="1450" spc="10">
                <a:solidFill>
                  <a:srgbClr val="241212"/>
                </a:solidFill>
                <a:latin typeface="Verdana"/>
                <a:cs typeface="Verdana"/>
              </a:rPr>
              <a:t>efﬁciency and  contribute </a:t>
            </a:r>
            <a:r>
              <a:rPr dirty="0" sz="1450" spc="-5">
                <a:solidFill>
                  <a:srgbClr val="241212"/>
                </a:solidFill>
                <a:latin typeface="Verdana"/>
                <a:cs typeface="Verdana"/>
              </a:rPr>
              <a:t>to </a:t>
            </a:r>
            <a:r>
              <a:rPr dirty="0" sz="1450" spc="-10">
                <a:solidFill>
                  <a:srgbClr val="241212"/>
                </a:solidFill>
                <a:latin typeface="Verdana"/>
                <a:cs typeface="Verdana"/>
              </a:rPr>
              <a:t>a </a:t>
            </a:r>
            <a:r>
              <a:rPr dirty="0" sz="1450">
                <a:solidFill>
                  <a:srgbClr val="241212"/>
                </a:solidFill>
                <a:latin typeface="Verdana"/>
                <a:cs typeface="Verdana"/>
              </a:rPr>
              <a:t>sustainable</a:t>
            </a:r>
            <a:r>
              <a:rPr dirty="0" sz="1450" spc="-310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dirty="0" sz="1450" spc="-10">
                <a:solidFill>
                  <a:srgbClr val="241212"/>
                </a:solidFill>
                <a:latin typeface="Verdana"/>
                <a:cs typeface="Verdana"/>
              </a:rPr>
              <a:t>future.</a:t>
            </a:r>
            <a:endParaRPr sz="1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0"/>
            <a:ext cx="7950834" cy="9116695"/>
            <a:chOff x="0" y="30"/>
            <a:chExt cx="7950834" cy="9116695"/>
          </a:xfrm>
        </p:grpSpPr>
        <p:sp>
          <p:nvSpPr>
            <p:cNvPr id="3" name="object 3"/>
            <p:cNvSpPr/>
            <p:nvPr/>
          </p:nvSpPr>
          <p:spPr>
            <a:xfrm>
              <a:off x="0" y="37"/>
              <a:ext cx="2415540" cy="2363470"/>
            </a:xfrm>
            <a:custGeom>
              <a:avLst/>
              <a:gdLst/>
              <a:ahLst/>
              <a:cxnLst/>
              <a:rect l="l" t="t" r="r" b="b"/>
              <a:pathLst>
                <a:path w="2415540" h="2363470">
                  <a:moveTo>
                    <a:pt x="2415540" y="0"/>
                  </a:moveTo>
                  <a:lnTo>
                    <a:pt x="1990102" y="0"/>
                  </a:lnTo>
                  <a:lnTo>
                    <a:pt x="1989963" y="14630"/>
                  </a:lnTo>
                  <a:lnTo>
                    <a:pt x="1988426" y="63728"/>
                  </a:lnTo>
                  <a:lnTo>
                    <a:pt x="1985632" y="112928"/>
                  </a:lnTo>
                  <a:lnTo>
                    <a:pt x="1981568" y="161848"/>
                  </a:lnTo>
                  <a:lnTo>
                    <a:pt x="1976386" y="210578"/>
                  </a:lnTo>
                  <a:lnTo>
                    <a:pt x="1970024" y="259041"/>
                  </a:lnTo>
                  <a:lnTo>
                    <a:pt x="1962378" y="307327"/>
                  </a:lnTo>
                  <a:lnTo>
                    <a:pt x="1953526" y="355333"/>
                  </a:lnTo>
                  <a:lnTo>
                    <a:pt x="1943595" y="403059"/>
                  </a:lnTo>
                  <a:lnTo>
                    <a:pt x="1932419" y="450430"/>
                  </a:lnTo>
                  <a:lnTo>
                    <a:pt x="1920087" y="497433"/>
                  </a:lnTo>
                  <a:lnTo>
                    <a:pt x="1906663" y="544156"/>
                  </a:lnTo>
                  <a:lnTo>
                    <a:pt x="1892046" y="590334"/>
                  </a:lnTo>
                  <a:lnTo>
                    <a:pt x="1876298" y="636422"/>
                  </a:lnTo>
                  <a:lnTo>
                    <a:pt x="1859407" y="681774"/>
                  </a:lnTo>
                  <a:lnTo>
                    <a:pt x="1841373" y="726948"/>
                  </a:lnTo>
                  <a:lnTo>
                    <a:pt x="1822323" y="771563"/>
                  </a:lnTo>
                  <a:lnTo>
                    <a:pt x="1802117" y="815644"/>
                  </a:lnTo>
                  <a:lnTo>
                    <a:pt x="1780794" y="859358"/>
                  </a:lnTo>
                  <a:lnTo>
                    <a:pt x="1758429" y="902423"/>
                  </a:lnTo>
                  <a:lnTo>
                    <a:pt x="1735074" y="945032"/>
                  </a:lnTo>
                  <a:lnTo>
                    <a:pt x="1710563" y="987005"/>
                  </a:lnTo>
                  <a:lnTo>
                    <a:pt x="1684921" y="1028420"/>
                  </a:lnTo>
                  <a:lnTo>
                    <a:pt x="1658340" y="1069301"/>
                  </a:lnTo>
                  <a:lnTo>
                    <a:pt x="1630667" y="1109433"/>
                  </a:lnTo>
                  <a:lnTo>
                    <a:pt x="1601978" y="1148943"/>
                  </a:lnTo>
                  <a:lnTo>
                    <a:pt x="1572260" y="1187919"/>
                  </a:lnTo>
                  <a:lnTo>
                    <a:pt x="1541653" y="1226019"/>
                  </a:lnTo>
                  <a:lnTo>
                    <a:pt x="1509903" y="1263497"/>
                  </a:lnTo>
                  <a:lnTo>
                    <a:pt x="1477137" y="1300314"/>
                  </a:lnTo>
                  <a:lnTo>
                    <a:pt x="1443456" y="1336255"/>
                  </a:lnTo>
                  <a:lnTo>
                    <a:pt x="1408811" y="1371434"/>
                  </a:lnTo>
                  <a:lnTo>
                    <a:pt x="1373238" y="1405864"/>
                  </a:lnTo>
                  <a:lnTo>
                    <a:pt x="1336916" y="1439125"/>
                  </a:lnTo>
                  <a:lnTo>
                    <a:pt x="1299832" y="1471523"/>
                  </a:lnTo>
                  <a:lnTo>
                    <a:pt x="1262049" y="1502879"/>
                  </a:lnTo>
                  <a:lnTo>
                    <a:pt x="1223581" y="1533245"/>
                  </a:lnTo>
                  <a:lnTo>
                    <a:pt x="1184389" y="1562569"/>
                  </a:lnTo>
                  <a:lnTo>
                    <a:pt x="1144562" y="1590890"/>
                  </a:lnTo>
                  <a:lnTo>
                    <a:pt x="1104138" y="1618068"/>
                  </a:lnTo>
                  <a:lnTo>
                    <a:pt x="1063053" y="1644357"/>
                  </a:lnTo>
                  <a:lnTo>
                    <a:pt x="1021372" y="1669503"/>
                  </a:lnTo>
                  <a:lnTo>
                    <a:pt x="979119" y="1693659"/>
                  </a:lnTo>
                  <a:lnTo>
                    <a:pt x="936320" y="1716620"/>
                  </a:lnTo>
                  <a:lnTo>
                    <a:pt x="893000" y="1738591"/>
                  </a:lnTo>
                  <a:lnTo>
                    <a:pt x="849172" y="1759419"/>
                  </a:lnTo>
                  <a:lnTo>
                    <a:pt x="804849" y="1779231"/>
                  </a:lnTo>
                  <a:lnTo>
                    <a:pt x="760056" y="1797913"/>
                  </a:lnTo>
                  <a:lnTo>
                    <a:pt x="714794" y="1815426"/>
                  </a:lnTo>
                  <a:lnTo>
                    <a:pt x="669112" y="1831962"/>
                  </a:lnTo>
                  <a:lnTo>
                    <a:pt x="623036" y="1847176"/>
                  </a:lnTo>
                  <a:lnTo>
                    <a:pt x="576605" y="1861388"/>
                  </a:lnTo>
                  <a:lnTo>
                    <a:pt x="529780" y="1874354"/>
                  </a:lnTo>
                  <a:lnTo>
                    <a:pt x="482587" y="1886178"/>
                  </a:lnTo>
                  <a:lnTo>
                    <a:pt x="435089" y="1896960"/>
                  </a:lnTo>
                  <a:lnTo>
                    <a:pt x="387286" y="1906498"/>
                  </a:lnTo>
                  <a:lnTo>
                    <a:pt x="339255" y="1914753"/>
                  </a:lnTo>
                  <a:lnTo>
                    <a:pt x="290918" y="1921967"/>
                  </a:lnTo>
                  <a:lnTo>
                    <a:pt x="242341" y="1927974"/>
                  </a:lnTo>
                  <a:lnTo>
                    <a:pt x="193548" y="1932647"/>
                  </a:lnTo>
                  <a:lnTo>
                    <a:pt x="144589" y="1936216"/>
                  </a:lnTo>
                  <a:lnTo>
                    <a:pt x="95440" y="1938502"/>
                  </a:lnTo>
                  <a:lnTo>
                    <a:pt x="51930" y="1939518"/>
                  </a:lnTo>
                  <a:lnTo>
                    <a:pt x="0" y="1939505"/>
                  </a:lnTo>
                  <a:lnTo>
                    <a:pt x="0" y="2363063"/>
                  </a:lnTo>
                  <a:lnTo>
                    <a:pt x="120396" y="2363063"/>
                  </a:lnTo>
                  <a:lnTo>
                    <a:pt x="141693" y="2362314"/>
                  </a:lnTo>
                  <a:lnTo>
                    <a:pt x="191947" y="2359380"/>
                  </a:lnTo>
                  <a:lnTo>
                    <a:pt x="242100" y="2355304"/>
                  </a:lnTo>
                  <a:lnTo>
                    <a:pt x="292036" y="2350351"/>
                  </a:lnTo>
                  <a:lnTo>
                    <a:pt x="341782" y="2344267"/>
                  </a:lnTo>
                  <a:lnTo>
                    <a:pt x="391363" y="2337168"/>
                  </a:lnTo>
                  <a:lnTo>
                    <a:pt x="440690" y="2329015"/>
                  </a:lnTo>
                  <a:lnTo>
                    <a:pt x="489800" y="2319871"/>
                  </a:lnTo>
                  <a:lnTo>
                    <a:pt x="538670" y="2309736"/>
                  </a:lnTo>
                  <a:lnTo>
                    <a:pt x="587286" y="2298547"/>
                  </a:lnTo>
                  <a:lnTo>
                    <a:pt x="635571" y="2286343"/>
                  </a:lnTo>
                  <a:lnTo>
                    <a:pt x="683615" y="2273160"/>
                  </a:lnTo>
                  <a:lnTo>
                    <a:pt x="731329" y="2258911"/>
                  </a:lnTo>
                  <a:lnTo>
                    <a:pt x="778738" y="2243798"/>
                  </a:lnTo>
                  <a:lnTo>
                    <a:pt x="825779" y="2227681"/>
                  </a:lnTo>
                  <a:lnTo>
                    <a:pt x="872464" y="2210536"/>
                  </a:lnTo>
                  <a:lnTo>
                    <a:pt x="918781" y="2192502"/>
                  </a:lnTo>
                  <a:lnTo>
                    <a:pt x="964717" y="2173427"/>
                  </a:lnTo>
                  <a:lnTo>
                    <a:pt x="1010259" y="2153386"/>
                  </a:lnTo>
                  <a:lnTo>
                    <a:pt x="1055370" y="2132571"/>
                  </a:lnTo>
                  <a:lnTo>
                    <a:pt x="1100061" y="2110562"/>
                  </a:lnTo>
                  <a:lnTo>
                    <a:pt x="1144282" y="2087841"/>
                  </a:lnTo>
                  <a:lnTo>
                    <a:pt x="1188072" y="2064092"/>
                  </a:lnTo>
                  <a:lnTo>
                    <a:pt x="1231366" y="2039454"/>
                  </a:lnTo>
                  <a:lnTo>
                    <a:pt x="1274191" y="2013800"/>
                  </a:lnTo>
                  <a:lnTo>
                    <a:pt x="1316482" y="1987410"/>
                  </a:lnTo>
                  <a:lnTo>
                    <a:pt x="1358265" y="1959978"/>
                  </a:lnTo>
                  <a:lnTo>
                    <a:pt x="1387843" y="1939645"/>
                  </a:lnTo>
                  <a:lnTo>
                    <a:pt x="1399527" y="1931644"/>
                  </a:lnTo>
                  <a:lnTo>
                    <a:pt x="1440180" y="1902434"/>
                  </a:lnTo>
                  <a:lnTo>
                    <a:pt x="1480324" y="1872322"/>
                  </a:lnTo>
                  <a:lnTo>
                    <a:pt x="1519796" y="1841461"/>
                  </a:lnTo>
                  <a:lnTo>
                    <a:pt x="1558658" y="1809597"/>
                  </a:lnTo>
                  <a:lnTo>
                    <a:pt x="1597012" y="1776945"/>
                  </a:lnTo>
                  <a:lnTo>
                    <a:pt x="1634731" y="1743303"/>
                  </a:lnTo>
                  <a:lnTo>
                    <a:pt x="1671701" y="1708873"/>
                  </a:lnTo>
                  <a:lnTo>
                    <a:pt x="1708137" y="1673694"/>
                  </a:lnTo>
                  <a:lnTo>
                    <a:pt x="1743710" y="1637652"/>
                  </a:lnTo>
                  <a:lnTo>
                    <a:pt x="1778508" y="1600923"/>
                  </a:lnTo>
                  <a:lnTo>
                    <a:pt x="1812404" y="1563598"/>
                  </a:lnTo>
                  <a:lnTo>
                    <a:pt x="1845437" y="1525638"/>
                  </a:lnTo>
                  <a:lnTo>
                    <a:pt x="1877695" y="1487017"/>
                  </a:lnTo>
                  <a:lnTo>
                    <a:pt x="1909051" y="1447761"/>
                  </a:lnTo>
                  <a:lnTo>
                    <a:pt x="1939417" y="1408010"/>
                  </a:lnTo>
                  <a:lnTo>
                    <a:pt x="1968995" y="1367510"/>
                  </a:lnTo>
                  <a:lnTo>
                    <a:pt x="1997710" y="1326603"/>
                  </a:lnTo>
                  <a:lnTo>
                    <a:pt x="2025535" y="1285074"/>
                  </a:lnTo>
                  <a:lnTo>
                    <a:pt x="2052434" y="1243025"/>
                  </a:lnTo>
                  <a:lnTo>
                    <a:pt x="2078469" y="1200492"/>
                  </a:lnTo>
                  <a:lnTo>
                    <a:pt x="2103501" y="1157439"/>
                  </a:lnTo>
                  <a:lnTo>
                    <a:pt x="2127618" y="1113828"/>
                  </a:lnTo>
                  <a:lnTo>
                    <a:pt x="2150872" y="1069936"/>
                  </a:lnTo>
                  <a:lnTo>
                    <a:pt x="2173224" y="1025499"/>
                  </a:lnTo>
                  <a:lnTo>
                    <a:pt x="2194560" y="980503"/>
                  </a:lnTo>
                  <a:lnTo>
                    <a:pt x="2214981" y="935240"/>
                  </a:lnTo>
                  <a:lnTo>
                    <a:pt x="2234412" y="889520"/>
                  </a:lnTo>
                  <a:lnTo>
                    <a:pt x="2252992" y="843254"/>
                  </a:lnTo>
                  <a:lnTo>
                    <a:pt x="2270633" y="796709"/>
                  </a:lnTo>
                  <a:lnTo>
                    <a:pt x="2287143" y="749896"/>
                  </a:lnTo>
                  <a:lnTo>
                    <a:pt x="2302751" y="702716"/>
                  </a:lnTo>
                  <a:lnTo>
                    <a:pt x="2317356" y="654977"/>
                  </a:lnTo>
                  <a:lnTo>
                    <a:pt x="2331072" y="607161"/>
                  </a:lnTo>
                  <a:lnTo>
                    <a:pt x="2343645" y="558965"/>
                  </a:lnTo>
                  <a:lnTo>
                    <a:pt x="2355329" y="510501"/>
                  </a:lnTo>
                  <a:lnTo>
                    <a:pt x="2366010" y="461772"/>
                  </a:lnTo>
                  <a:lnTo>
                    <a:pt x="2375649" y="412661"/>
                  </a:lnTo>
                  <a:lnTo>
                    <a:pt x="2384145" y="363474"/>
                  </a:lnTo>
                  <a:lnTo>
                    <a:pt x="2391791" y="314096"/>
                  </a:lnTo>
                  <a:lnTo>
                    <a:pt x="2398395" y="264261"/>
                  </a:lnTo>
                  <a:lnTo>
                    <a:pt x="2403868" y="214426"/>
                  </a:lnTo>
                  <a:lnTo>
                    <a:pt x="2408301" y="164312"/>
                  </a:lnTo>
                  <a:lnTo>
                    <a:pt x="2411730" y="114122"/>
                  </a:lnTo>
                  <a:lnTo>
                    <a:pt x="2414155" y="63830"/>
                  </a:lnTo>
                  <a:lnTo>
                    <a:pt x="2415540" y="0"/>
                  </a:lnTo>
                  <a:close/>
                </a:path>
              </a:pathLst>
            </a:custGeom>
            <a:solidFill>
              <a:srgbClr val="FAB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26464" y="1478286"/>
              <a:ext cx="6524243" cy="76382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0257797" y="3174691"/>
            <a:ext cx="6098540" cy="45751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90"/>
              </a:spcBef>
              <a:tabLst>
                <a:tab pos="2359025" algn="l"/>
              </a:tabLst>
            </a:pPr>
            <a:r>
              <a:rPr dirty="0" sz="2300" spc="35">
                <a:solidFill>
                  <a:srgbClr val="25306E"/>
                </a:solidFill>
                <a:latin typeface="Verdana"/>
                <a:cs typeface="Verdana"/>
              </a:rPr>
              <a:t>Re</a:t>
            </a:r>
            <a:r>
              <a:rPr dirty="0" sz="2300" spc="35">
                <a:solidFill>
                  <a:srgbClr val="293579"/>
                </a:solidFill>
                <a:latin typeface="Verdana"/>
                <a:cs typeface="Verdana"/>
              </a:rPr>
              <a:t>n</a:t>
            </a:r>
            <a:r>
              <a:rPr dirty="0" sz="2300" spc="35">
                <a:solidFill>
                  <a:srgbClr val="25306E"/>
                </a:solidFill>
                <a:latin typeface="Verdana"/>
                <a:cs typeface="Verdana"/>
              </a:rPr>
              <a:t>e</a:t>
            </a:r>
            <a:r>
              <a:rPr dirty="0" sz="2300" spc="35">
                <a:solidFill>
                  <a:srgbClr val="293579"/>
                </a:solidFill>
                <a:latin typeface="Verdana"/>
                <a:cs typeface="Verdana"/>
              </a:rPr>
              <a:t>w</a:t>
            </a:r>
            <a:r>
              <a:rPr dirty="0" sz="2300" spc="35">
                <a:solidFill>
                  <a:srgbClr val="25306E"/>
                </a:solidFill>
                <a:latin typeface="Verdana"/>
                <a:cs typeface="Verdana"/>
              </a:rPr>
              <a:t>a</a:t>
            </a:r>
            <a:r>
              <a:rPr dirty="0" sz="2300" spc="35">
                <a:solidFill>
                  <a:srgbClr val="293579"/>
                </a:solidFill>
                <a:latin typeface="Verdana"/>
                <a:cs typeface="Verdana"/>
              </a:rPr>
              <a:t>b</a:t>
            </a:r>
            <a:r>
              <a:rPr dirty="0" sz="2300" spc="35">
                <a:solidFill>
                  <a:srgbClr val="25306E"/>
                </a:solidFill>
                <a:latin typeface="Verdana"/>
                <a:cs typeface="Verdana"/>
              </a:rPr>
              <a:t>le</a:t>
            </a:r>
            <a:r>
              <a:rPr dirty="0" sz="2300" spc="-160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dirty="0" sz="2300" spc="40">
                <a:solidFill>
                  <a:srgbClr val="293579"/>
                </a:solidFill>
                <a:latin typeface="Verdana"/>
                <a:cs typeface="Verdana"/>
              </a:rPr>
              <a:t>e</a:t>
            </a:r>
            <a:r>
              <a:rPr dirty="0" sz="2300" spc="40">
                <a:solidFill>
                  <a:srgbClr val="25306E"/>
                </a:solidFill>
                <a:latin typeface="Verdana"/>
                <a:cs typeface="Verdana"/>
              </a:rPr>
              <a:t>ne</a:t>
            </a:r>
            <a:r>
              <a:rPr dirty="0" sz="2300" spc="40">
                <a:solidFill>
                  <a:srgbClr val="293579"/>
                </a:solidFill>
                <a:latin typeface="Verdana"/>
                <a:cs typeface="Verdana"/>
              </a:rPr>
              <a:t>rg</a:t>
            </a:r>
            <a:r>
              <a:rPr dirty="0" sz="2300" spc="40">
                <a:solidFill>
                  <a:srgbClr val="25306E"/>
                </a:solidFill>
                <a:latin typeface="Verdana"/>
                <a:cs typeface="Verdana"/>
              </a:rPr>
              <a:t>y</a:t>
            </a:r>
            <a:r>
              <a:rPr dirty="0" sz="2300" spc="-315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dirty="0" sz="2300" spc="15">
                <a:solidFill>
                  <a:srgbClr val="293579"/>
                </a:solidFill>
                <a:latin typeface="Verdana"/>
                <a:cs typeface="Verdana"/>
              </a:rPr>
              <a:t>so</a:t>
            </a:r>
            <a:r>
              <a:rPr dirty="0" sz="2300" spc="15">
                <a:solidFill>
                  <a:srgbClr val="25306E"/>
                </a:solidFill>
                <a:latin typeface="Verdana"/>
                <a:cs typeface="Verdana"/>
              </a:rPr>
              <a:t>u</a:t>
            </a:r>
            <a:r>
              <a:rPr dirty="0" sz="2300" spc="15">
                <a:solidFill>
                  <a:srgbClr val="293579"/>
                </a:solidFill>
                <a:latin typeface="Verdana"/>
                <a:cs typeface="Verdana"/>
              </a:rPr>
              <a:t>rc</a:t>
            </a:r>
            <a:r>
              <a:rPr dirty="0" sz="2300" spc="15">
                <a:solidFill>
                  <a:srgbClr val="25306E"/>
                </a:solidFill>
                <a:latin typeface="Verdana"/>
                <a:cs typeface="Verdana"/>
              </a:rPr>
              <a:t>e</a:t>
            </a:r>
            <a:r>
              <a:rPr dirty="0" sz="2300" spc="15">
                <a:solidFill>
                  <a:srgbClr val="293579"/>
                </a:solidFill>
                <a:latin typeface="Verdana"/>
                <a:cs typeface="Verdana"/>
              </a:rPr>
              <a:t>s</a:t>
            </a:r>
            <a:r>
              <a:rPr dirty="0" sz="2300" spc="-275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dirty="0" sz="2300" spc="-35">
                <a:solidFill>
                  <a:srgbClr val="293579"/>
                </a:solidFill>
                <a:latin typeface="Verdana"/>
                <a:cs typeface="Verdana"/>
              </a:rPr>
              <a:t>a</a:t>
            </a:r>
            <a:r>
              <a:rPr dirty="0" sz="2300" spc="-35">
                <a:solidFill>
                  <a:srgbClr val="25306E"/>
                </a:solidFill>
                <a:latin typeface="Verdana"/>
                <a:cs typeface="Verdana"/>
              </a:rPr>
              <a:t>re</a:t>
            </a:r>
            <a:r>
              <a:rPr dirty="0" sz="2300" spc="-160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dirty="0" sz="2300" spc="75">
                <a:solidFill>
                  <a:srgbClr val="25306E"/>
                </a:solidFill>
                <a:latin typeface="Verdana"/>
                <a:cs typeface="Verdana"/>
              </a:rPr>
              <a:t>bec</a:t>
            </a:r>
            <a:r>
              <a:rPr dirty="0" sz="2300" spc="75">
                <a:solidFill>
                  <a:srgbClr val="293579"/>
                </a:solidFill>
                <a:latin typeface="Verdana"/>
                <a:cs typeface="Verdana"/>
              </a:rPr>
              <a:t>oming  </a:t>
            </a:r>
            <a:r>
              <a:rPr dirty="0" sz="2300" spc="20">
                <a:solidFill>
                  <a:srgbClr val="25306E"/>
                </a:solidFill>
                <a:latin typeface="Verdana"/>
                <a:cs typeface="Verdana"/>
              </a:rPr>
              <a:t>i</a:t>
            </a:r>
            <a:r>
              <a:rPr dirty="0" sz="2300" spc="20">
                <a:solidFill>
                  <a:srgbClr val="293579"/>
                </a:solidFill>
                <a:latin typeface="Verdana"/>
                <a:cs typeface="Verdana"/>
              </a:rPr>
              <a:t>ncreasin</a:t>
            </a:r>
            <a:r>
              <a:rPr dirty="0" sz="2300" spc="20">
                <a:solidFill>
                  <a:srgbClr val="25306E"/>
                </a:solidFill>
                <a:latin typeface="Verdana"/>
                <a:cs typeface="Verdana"/>
              </a:rPr>
              <a:t>gl</a:t>
            </a:r>
            <a:r>
              <a:rPr dirty="0" sz="2300" spc="20">
                <a:solidFill>
                  <a:srgbClr val="293579"/>
                </a:solidFill>
                <a:latin typeface="Verdana"/>
                <a:cs typeface="Verdana"/>
              </a:rPr>
              <a:t>y </a:t>
            </a:r>
            <a:r>
              <a:rPr dirty="0" sz="2300" spc="55">
                <a:solidFill>
                  <a:srgbClr val="25306E"/>
                </a:solidFill>
                <a:latin typeface="Verdana"/>
                <a:cs typeface="Verdana"/>
              </a:rPr>
              <a:t>popul</a:t>
            </a:r>
            <a:r>
              <a:rPr dirty="0" sz="2300" spc="55">
                <a:solidFill>
                  <a:srgbClr val="293579"/>
                </a:solidFill>
                <a:latin typeface="Verdana"/>
                <a:cs typeface="Verdana"/>
              </a:rPr>
              <a:t>ar </a:t>
            </a:r>
            <a:r>
              <a:rPr dirty="0" sz="2300" spc="-10">
                <a:solidFill>
                  <a:srgbClr val="293579"/>
                </a:solidFill>
                <a:latin typeface="Verdana"/>
                <a:cs typeface="Verdana"/>
              </a:rPr>
              <a:t>as </a:t>
            </a:r>
            <a:r>
              <a:rPr dirty="0" sz="2300">
                <a:solidFill>
                  <a:srgbClr val="25306E"/>
                </a:solidFill>
                <a:latin typeface="Verdana"/>
                <a:cs typeface="Verdana"/>
              </a:rPr>
              <a:t>a </a:t>
            </a:r>
            <a:r>
              <a:rPr dirty="0" sz="2300" spc="15">
                <a:solidFill>
                  <a:srgbClr val="25306E"/>
                </a:solidFill>
                <a:latin typeface="Verdana"/>
                <a:cs typeface="Verdana"/>
              </a:rPr>
              <a:t>w</a:t>
            </a:r>
            <a:r>
              <a:rPr dirty="0" sz="2300" spc="15">
                <a:solidFill>
                  <a:srgbClr val="293579"/>
                </a:solidFill>
                <a:latin typeface="Verdana"/>
                <a:cs typeface="Verdana"/>
              </a:rPr>
              <a:t>ay </a:t>
            </a:r>
            <a:r>
              <a:rPr dirty="0" sz="2300" spc="-5">
                <a:solidFill>
                  <a:srgbClr val="25306E"/>
                </a:solidFill>
                <a:latin typeface="Verdana"/>
                <a:cs typeface="Verdana"/>
              </a:rPr>
              <a:t>t</a:t>
            </a:r>
            <a:r>
              <a:rPr dirty="0" sz="2300" spc="-5">
                <a:solidFill>
                  <a:srgbClr val="293579"/>
                </a:solidFill>
                <a:latin typeface="Verdana"/>
                <a:cs typeface="Verdana"/>
              </a:rPr>
              <a:t>o </a:t>
            </a:r>
            <a:r>
              <a:rPr dirty="0" sz="2300" spc="40">
                <a:solidFill>
                  <a:srgbClr val="293579"/>
                </a:solidFill>
                <a:latin typeface="Verdana"/>
                <a:cs typeface="Verdana"/>
              </a:rPr>
              <a:t>r</a:t>
            </a:r>
            <a:r>
              <a:rPr dirty="0" sz="2300" spc="40">
                <a:solidFill>
                  <a:srgbClr val="25306E"/>
                </a:solidFill>
                <a:latin typeface="Verdana"/>
                <a:cs typeface="Verdana"/>
              </a:rPr>
              <a:t>e</a:t>
            </a:r>
            <a:r>
              <a:rPr dirty="0" sz="2300" spc="40">
                <a:solidFill>
                  <a:srgbClr val="293579"/>
                </a:solidFill>
                <a:latin typeface="Verdana"/>
                <a:cs typeface="Verdana"/>
              </a:rPr>
              <a:t>d</a:t>
            </a:r>
            <a:r>
              <a:rPr dirty="0" sz="2300" spc="40">
                <a:solidFill>
                  <a:srgbClr val="25306E"/>
                </a:solidFill>
                <a:latin typeface="Verdana"/>
                <a:cs typeface="Verdana"/>
              </a:rPr>
              <a:t>u</a:t>
            </a:r>
            <a:r>
              <a:rPr dirty="0" sz="2300" spc="40">
                <a:solidFill>
                  <a:srgbClr val="293579"/>
                </a:solidFill>
                <a:latin typeface="Verdana"/>
                <a:cs typeface="Verdana"/>
              </a:rPr>
              <a:t>ce  </a:t>
            </a:r>
            <a:r>
              <a:rPr dirty="0" sz="2300" spc="10">
                <a:solidFill>
                  <a:srgbClr val="25306E"/>
                </a:solidFill>
                <a:latin typeface="Verdana"/>
                <a:cs typeface="Verdana"/>
              </a:rPr>
              <a:t>re</a:t>
            </a:r>
            <a:r>
              <a:rPr dirty="0" sz="2300" spc="10">
                <a:solidFill>
                  <a:srgbClr val="293579"/>
                </a:solidFill>
                <a:latin typeface="Verdana"/>
                <a:cs typeface="Verdana"/>
              </a:rPr>
              <a:t>l</a:t>
            </a:r>
            <a:r>
              <a:rPr dirty="0" sz="2300" spc="10">
                <a:solidFill>
                  <a:srgbClr val="25306E"/>
                </a:solidFill>
                <a:latin typeface="Verdana"/>
                <a:cs typeface="Verdana"/>
              </a:rPr>
              <a:t>iance </a:t>
            </a:r>
            <a:r>
              <a:rPr dirty="0" sz="2300" spc="35">
                <a:solidFill>
                  <a:srgbClr val="293579"/>
                </a:solidFill>
                <a:latin typeface="Verdana"/>
                <a:cs typeface="Verdana"/>
              </a:rPr>
              <a:t>o</a:t>
            </a:r>
            <a:r>
              <a:rPr dirty="0" sz="2300" spc="35">
                <a:solidFill>
                  <a:srgbClr val="25306E"/>
                </a:solidFill>
                <a:latin typeface="Verdana"/>
                <a:cs typeface="Verdana"/>
              </a:rPr>
              <a:t>n </a:t>
            </a:r>
            <a:r>
              <a:rPr dirty="0" sz="2300" spc="-25">
                <a:solidFill>
                  <a:srgbClr val="293579"/>
                </a:solidFill>
                <a:latin typeface="Verdana"/>
                <a:cs typeface="Verdana"/>
              </a:rPr>
              <a:t>f</a:t>
            </a:r>
            <a:r>
              <a:rPr dirty="0" sz="2300" spc="-25">
                <a:solidFill>
                  <a:srgbClr val="25306E"/>
                </a:solidFill>
                <a:latin typeface="Verdana"/>
                <a:cs typeface="Verdana"/>
              </a:rPr>
              <a:t>o</a:t>
            </a:r>
            <a:r>
              <a:rPr dirty="0" sz="2300" spc="-25">
                <a:solidFill>
                  <a:srgbClr val="293579"/>
                </a:solidFill>
                <a:latin typeface="Verdana"/>
                <a:cs typeface="Verdana"/>
              </a:rPr>
              <a:t>s</a:t>
            </a:r>
            <a:r>
              <a:rPr dirty="0" sz="2300" spc="-25">
                <a:solidFill>
                  <a:srgbClr val="25306E"/>
                </a:solidFill>
                <a:latin typeface="Verdana"/>
                <a:cs typeface="Verdana"/>
              </a:rPr>
              <a:t>si</a:t>
            </a:r>
            <a:r>
              <a:rPr dirty="0" sz="2300" spc="-25">
                <a:solidFill>
                  <a:srgbClr val="293579"/>
                </a:solidFill>
                <a:latin typeface="Verdana"/>
                <a:cs typeface="Verdana"/>
              </a:rPr>
              <a:t>l </a:t>
            </a:r>
            <a:r>
              <a:rPr dirty="0" sz="2300" spc="10">
                <a:solidFill>
                  <a:srgbClr val="293579"/>
                </a:solidFill>
                <a:latin typeface="Verdana"/>
                <a:cs typeface="Verdana"/>
              </a:rPr>
              <a:t>fue</a:t>
            </a:r>
            <a:r>
              <a:rPr dirty="0" sz="2300" spc="10">
                <a:solidFill>
                  <a:srgbClr val="25306E"/>
                </a:solidFill>
                <a:latin typeface="Verdana"/>
                <a:cs typeface="Verdana"/>
              </a:rPr>
              <a:t>l</a:t>
            </a:r>
            <a:r>
              <a:rPr dirty="0" sz="2300" spc="10">
                <a:solidFill>
                  <a:srgbClr val="293579"/>
                </a:solidFill>
                <a:latin typeface="Verdana"/>
                <a:cs typeface="Verdana"/>
              </a:rPr>
              <a:t>s </a:t>
            </a:r>
            <a:r>
              <a:rPr dirty="0" sz="2300" spc="35">
                <a:solidFill>
                  <a:srgbClr val="293579"/>
                </a:solidFill>
                <a:latin typeface="Verdana"/>
                <a:cs typeface="Verdana"/>
              </a:rPr>
              <a:t>and </a:t>
            </a:r>
            <a:r>
              <a:rPr dirty="0" sz="2300" spc="25">
                <a:solidFill>
                  <a:srgbClr val="25306E"/>
                </a:solidFill>
                <a:latin typeface="Verdana"/>
                <a:cs typeface="Verdana"/>
              </a:rPr>
              <a:t>low</a:t>
            </a:r>
            <a:r>
              <a:rPr dirty="0" sz="2300" spc="25">
                <a:solidFill>
                  <a:srgbClr val="293579"/>
                </a:solidFill>
                <a:latin typeface="Verdana"/>
                <a:cs typeface="Verdana"/>
              </a:rPr>
              <a:t>e</a:t>
            </a:r>
            <a:r>
              <a:rPr dirty="0" sz="2300" spc="25">
                <a:solidFill>
                  <a:srgbClr val="25306E"/>
                </a:solidFill>
                <a:latin typeface="Verdana"/>
                <a:cs typeface="Verdana"/>
              </a:rPr>
              <a:t>r </a:t>
            </a:r>
            <a:r>
              <a:rPr dirty="0" sz="2300" spc="40">
                <a:solidFill>
                  <a:srgbClr val="25306E"/>
                </a:solidFill>
                <a:latin typeface="Verdana"/>
                <a:cs typeface="Verdana"/>
              </a:rPr>
              <a:t>ener</a:t>
            </a:r>
            <a:r>
              <a:rPr dirty="0" sz="2300" spc="40">
                <a:solidFill>
                  <a:srgbClr val="293579"/>
                </a:solidFill>
                <a:latin typeface="Verdana"/>
                <a:cs typeface="Verdana"/>
              </a:rPr>
              <a:t>gy  </a:t>
            </a:r>
            <a:r>
              <a:rPr dirty="0" sz="2300" spc="5">
                <a:solidFill>
                  <a:srgbClr val="25306E"/>
                </a:solidFill>
                <a:latin typeface="Verdana"/>
                <a:cs typeface="Verdana"/>
              </a:rPr>
              <a:t>c</a:t>
            </a:r>
            <a:r>
              <a:rPr dirty="0" sz="2300" spc="5">
                <a:solidFill>
                  <a:srgbClr val="293579"/>
                </a:solidFill>
                <a:latin typeface="Verdana"/>
                <a:cs typeface="Verdana"/>
              </a:rPr>
              <a:t>os</a:t>
            </a:r>
            <a:r>
              <a:rPr dirty="0" sz="2300" spc="5">
                <a:solidFill>
                  <a:srgbClr val="25306E"/>
                </a:solidFill>
                <a:latin typeface="Verdana"/>
                <a:cs typeface="Verdana"/>
              </a:rPr>
              <a:t>ts. </a:t>
            </a:r>
            <a:r>
              <a:rPr dirty="0" sz="2300" spc="-5">
                <a:solidFill>
                  <a:srgbClr val="25306E"/>
                </a:solidFill>
                <a:latin typeface="Verdana"/>
                <a:cs typeface="Verdana"/>
              </a:rPr>
              <a:t>Th</a:t>
            </a:r>
            <a:r>
              <a:rPr dirty="0" sz="2300" spc="-5">
                <a:solidFill>
                  <a:srgbClr val="293579"/>
                </a:solidFill>
                <a:latin typeface="Verdana"/>
                <a:cs typeface="Verdana"/>
              </a:rPr>
              <a:t>is </a:t>
            </a:r>
            <a:r>
              <a:rPr dirty="0" sz="2300">
                <a:solidFill>
                  <a:srgbClr val="25306E"/>
                </a:solidFill>
                <a:latin typeface="Verdana"/>
                <a:cs typeface="Verdana"/>
              </a:rPr>
              <a:t>s</a:t>
            </a:r>
            <a:r>
              <a:rPr dirty="0" sz="2300">
                <a:solidFill>
                  <a:srgbClr val="293579"/>
                </a:solidFill>
                <a:latin typeface="Verdana"/>
                <a:cs typeface="Verdana"/>
              </a:rPr>
              <a:t>l</a:t>
            </a:r>
            <a:r>
              <a:rPr dirty="0" sz="2300">
                <a:solidFill>
                  <a:srgbClr val="25306E"/>
                </a:solidFill>
                <a:latin typeface="Verdana"/>
                <a:cs typeface="Verdana"/>
              </a:rPr>
              <a:t>id</a:t>
            </a:r>
            <a:r>
              <a:rPr dirty="0" sz="2300">
                <a:solidFill>
                  <a:srgbClr val="293579"/>
                </a:solidFill>
                <a:latin typeface="Verdana"/>
                <a:cs typeface="Verdana"/>
              </a:rPr>
              <a:t>e </a:t>
            </a:r>
            <a:r>
              <a:rPr dirty="0" sz="2300" spc="25">
                <a:solidFill>
                  <a:srgbClr val="293579"/>
                </a:solidFill>
                <a:latin typeface="Verdana"/>
                <a:cs typeface="Verdana"/>
              </a:rPr>
              <a:t>wi</a:t>
            </a:r>
            <a:r>
              <a:rPr dirty="0" sz="2300" spc="25">
                <a:solidFill>
                  <a:srgbClr val="25306E"/>
                </a:solidFill>
                <a:latin typeface="Verdana"/>
                <a:cs typeface="Verdana"/>
              </a:rPr>
              <a:t>ll </a:t>
            </a:r>
            <a:r>
              <a:rPr dirty="0" sz="2300" spc="-10">
                <a:solidFill>
                  <a:srgbClr val="25306E"/>
                </a:solidFill>
                <a:latin typeface="Verdana"/>
                <a:cs typeface="Verdana"/>
              </a:rPr>
              <a:t>co</a:t>
            </a:r>
            <a:r>
              <a:rPr dirty="0" sz="2300" spc="-10">
                <a:solidFill>
                  <a:srgbClr val="293579"/>
                </a:solidFill>
                <a:latin typeface="Verdana"/>
                <a:cs typeface="Verdana"/>
              </a:rPr>
              <a:t>ver </a:t>
            </a:r>
            <a:r>
              <a:rPr dirty="0" sz="2300" spc="55">
                <a:solidFill>
                  <a:srgbClr val="293579"/>
                </a:solidFill>
                <a:latin typeface="Verdana"/>
                <a:cs typeface="Verdana"/>
              </a:rPr>
              <a:t>some </a:t>
            </a:r>
            <a:r>
              <a:rPr dirty="0" sz="2300" spc="30">
                <a:solidFill>
                  <a:srgbClr val="25306E"/>
                </a:solidFill>
                <a:latin typeface="Verdana"/>
                <a:cs typeface="Verdana"/>
              </a:rPr>
              <a:t>of </a:t>
            </a:r>
            <a:r>
              <a:rPr dirty="0" sz="2300" spc="55">
                <a:solidFill>
                  <a:srgbClr val="25306E"/>
                </a:solidFill>
                <a:latin typeface="Verdana"/>
                <a:cs typeface="Verdana"/>
              </a:rPr>
              <a:t>th</a:t>
            </a:r>
            <a:r>
              <a:rPr dirty="0" sz="2300" spc="55">
                <a:solidFill>
                  <a:srgbClr val="293579"/>
                </a:solidFill>
                <a:latin typeface="Verdana"/>
                <a:cs typeface="Verdana"/>
              </a:rPr>
              <a:t>e  </a:t>
            </a:r>
            <a:r>
              <a:rPr dirty="0" sz="2300" spc="45">
                <a:solidFill>
                  <a:srgbClr val="293579"/>
                </a:solidFill>
                <a:latin typeface="Verdana"/>
                <a:cs typeface="Verdana"/>
              </a:rPr>
              <a:t>mo</a:t>
            </a:r>
            <a:r>
              <a:rPr dirty="0" sz="2300" spc="45">
                <a:solidFill>
                  <a:srgbClr val="25306E"/>
                </a:solidFill>
                <a:latin typeface="Verdana"/>
                <a:cs typeface="Verdana"/>
              </a:rPr>
              <a:t>s</a:t>
            </a:r>
            <a:r>
              <a:rPr dirty="0" sz="2300" spc="45">
                <a:solidFill>
                  <a:srgbClr val="293579"/>
                </a:solidFill>
                <a:latin typeface="Verdana"/>
                <a:cs typeface="Verdana"/>
              </a:rPr>
              <a:t>t</a:t>
            </a:r>
            <a:r>
              <a:rPr dirty="0" sz="2300" spc="130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dirty="0" sz="2300" spc="100">
                <a:solidFill>
                  <a:srgbClr val="25306E"/>
                </a:solidFill>
                <a:latin typeface="Verdana"/>
                <a:cs typeface="Verdana"/>
              </a:rPr>
              <a:t>c</a:t>
            </a:r>
            <a:r>
              <a:rPr dirty="0" sz="2300" spc="100">
                <a:solidFill>
                  <a:srgbClr val="293579"/>
                </a:solidFill>
                <a:latin typeface="Verdana"/>
                <a:cs typeface="Verdana"/>
              </a:rPr>
              <a:t>ommo</a:t>
            </a:r>
            <a:r>
              <a:rPr dirty="0" sz="2300" spc="100">
                <a:solidFill>
                  <a:srgbClr val="25306E"/>
                </a:solidFill>
                <a:latin typeface="Verdana"/>
                <a:cs typeface="Verdana"/>
              </a:rPr>
              <a:t>n</a:t>
            </a:r>
            <a:r>
              <a:rPr dirty="0" sz="2300" spc="100">
                <a:solidFill>
                  <a:srgbClr val="25306E"/>
                </a:solidFill>
                <a:latin typeface="Times New Roman"/>
                <a:cs typeface="Times New Roman"/>
              </a:rPr>
              <a:t>	</a:t>
            </a:r>
            <a:r>
              <a:rPr dirty="0" sz="2300" spc="25">
                <a:solidFill>
                  <a:srgbClr val="25306E"/>
                </a:solidFill>
                <a:latin typeface="Verdana"/>
                <a:cs typeface="Verdana"/>
              </a:rPr>
              <a:t>re</a:t>
            </a:r>
            <a:r>
              <a:rPr dirty="0" sz="2300" spc="25">
                <a:solidFill>
                  <a:srgbClr val="293579"/>
                </a:solidFill>
                <a:latin typeface="Verdana"/>
                <a:cs typeface="Verdana"/>
              </a:rPr>
              <a:t>n</a:t>
            </a:r>
            <a:r>
              <a:rPr dirty="0" sz="2300" spc="25">
                <a:solidFill>
                  <a:srgbClr val="25306E"/>
                </a:solidFill>
                <a:latin typeface="Verdana"/>
                <a:cs typeface="Verdana"/>
              </a:rPr>
              <a:t>e</a:t>
            </a:r>
            <a:r>
              <a:rPr dirty="0" sz="2300" spc="25">
                <a:solidFill>
                  <a:srgbClr val="293579"/>
                </a:solidFill>
                <a:latin typeface="Verdana"/>
                <a:cs typeface="Verdana"/>
              </a:rPr>
              <a:t>w</a:t>
            </a:r>
            <a:r>
              <a:rPr dirty="0" sz="2300" spc="25">
                <a:solidFill>
                  <a:srgbClr val="25306E"/>
                </a:solidFill>
                <a:latin typeface="Verdana"/>
                <a:cs typeface="Verdana"/>
              </a:rPr>
              <a:t>ab</a:t>
            </a:r>
            <a:r>
              <a:rPr dirty="0" sz="2300" spc="25">
                <a:solidFill>
                  <a:srgbClr val="293579"/>
                </a:solidFill>
                <a:latin typeface="Verdana"/>
                <a:cs typeface="Verdana"/>
              </a:rPr>
              <a:t>l</a:t>
            </a:r>
            <a:r>
              <a:rPr dirty="0" sz="2300" spc="25">
                <a:solidFill>
                  <a:srgbClr val="25306E"/>
                </a:solidFill>
                <a:latin typeface="Verdana"/>
                <a:cs typeface="Verdana"/>
              </a:rPr>
              <a:t>e </a:t>
            </a:r>
            <a:r>
              <a:rPr dirty="0" sz="2300" spc="20">
                <a:solidFill>
                  <a:srgbClr val="293579"/>
                </a:solidFill>
                <a:latin typeface="Verdana"/>
                <a:cs typeface="Verdana"/>
              </a:rPr>
              <a:t>en</a:t>
            </a:r>
            <a:r>
              <a:rPr dirty="0" sz="2300" spc="20">
                <a:solidFill>
                  <a:srgbClr val="25306E"/>
                </a:solidFill>
                <a:latin typeface="Verdana"/>
                <a:cs typeface="Verdana"/>
              </a:rPr>
              <a:t>erg</a:t>
            </a:r>
            <a:r>
              <a:rPr dirty="0" sz="2300" spc="20">
                <a:solidFill>
                  <a:srgbClr val="293579"/>
                </a:solidFill>
                <a:latin typeface="Verdana"/>
                <a:cs typeface="Verdana"/>
              </a:rPr>
              <a:t>y  </a:t>
            </a:r>
            <a:r>
              <a:rPr dirty="0" sz="2300" spc="5">
                <a:solidFill>
                  <a:srgbClr val="25306E"/>
                </a:solidFill>
                <a:latin typeface="Verdana"/>
                <a:cs typeface="Verdana"/>
              </a:rPr>
              <a:t>sou</a:t>
            </a:r>
            <a:r>
              <a:rPr dirty="0" sz="2300" spc="5">
                <a:solidFill>
                  <a:srgbClr val="293579"/>
                </a:solidFill>
                <a:latin typeface="Verdana"/>
                <a:cs typeface="Verdana"/>
              </a:rPr>
              <a:t>r</a:t>
            </a:r>
            <a:r>
              <a:rPr dirty="0" sz="2300" spc="5">
                <a:solidFill>
                  <a:srgbClr val="25306E"/>
                </a:solidFill>
                <a:latin typeface="Verdana"/>
                <a:cs typeface="Verdana"/>
              </a:rPr>
              <a:t>c</a:t>
            </a:r>
            <a:r>
              <a:rPr dirty="0" sz="2300" spc="5">
                <a:solidFill>
                  <a:srgbClr val="293579"/>
                </a:solidFill>
                <a:latin typeface="Verdana"/>
                <a:cs typeface="Verdana"/>
              </a:rPr>
              <a:t>e</a:t>
            </a:r>
            <a:r>
              <a:rPr dirty="0" sz="2300" spc="5">
                <a:solidFill>
                  <a:srgbClr val="25306E"/>
                </a:solidFill>
                <a:latin typeface="Verdana"/>
                <a:cs typeface="Verdana"/>
              </a:rPr>
              <a:t>s, </a:t>
            </a:r>
            <a:r>
              <a:rPr dirty="0" sz="2300" spc="55">
                <a:solidFill>
                  <a:srgbClr val="25306E"/>
                </a:solidFill>
                <a:latin typeface="Verdana"/>
                <a:cs typeface="Verdana"/>
              </a:rPr>
              <a:t>i</a:t>
            </a:r>
            <a:r>
              <a:rPr dirty="0" sz="2300" spc="55">
                <a:solidFill>
                  <a:srgbClr val="293579"/>
                </a:solidFill>
                <a:latin typeface="Verdana"/>
                <a:cs typeface="Verdana"/>
              </a:rPr>
              <a:t>n</a:t>
            </a:r>
            <a:r>
              <a:rPr dirty="0" sz="2300" spc="55">
                <a:solidFill>
                  <a:srgbClr val="25306E"/>
                </a:solidFill>
                <a:latin typeface="Verdana"/>
                <a:cs typeface="Verdana"/>
              </a:rPr>
              <a:t>c</a:t>
            </a:r>
            <a:r>
              <a:rPr dirty="0" sz="2300" spc="55">
                <a:solidFill>
                  <a:srgbClr val="293579"/>
                </a:solidFill>
                <a:latin typeface="Verdana"/>
                <a:cs typeface="Verdana"/>
              </a:rPr>
              <a:t>l</a:t>
            </a:r>
            <a:r>
              <a:rPr dirty="0" sz="2300" spc="55">
                <a:solidFill>
                  <a:srgbClr val="25306E"/>
                </a:solidFill>
                <a:latin typeface="Verdana"/>
                <a:cs typeface="Verdana"/>
              </a:rPr>
              <a:t>uding </a:t>
            </a:r>
            <a:r>
              <a:rPr dirty="0" sz="2300" spc="-75">
                <a:solidFill>
                  <a:srgbClr val="25306E"/>
                </a:solidFill>
                <a:latin typeface="Verdana"/>
                <a:cs typeface="Verdana"/>
              </a:rPr>
              <a:t>s</a:t>
            </a:r>
            <a:r>
              <a:rPr dirty="0" sz="2300" spc="-75">
                <a:solidFill>
                  <a:srgbClr val="293579"/>
                </a:solidFill>
                <a:latin typeface="Verdana"/>
                <a:cs typeface="Verdana"/>
              </a:rPr>
              <a:t>olar</a:t>
            </a:r>
            <a:r>
              <a:rPr dirty="0" sz="2300" spc="-75">
                <a:solidFill>
                  <a:srgbClr val="25306E"/>
                </a:solidFill>
                <a:latin typeface="Verdana"/>
                <a:cs typeface="Verdana"/>
              </a:rPr>
              <a:t>, </a:t>
            </a:r>
            <a:r>
              <a:rPr dirty="0" sz="2300" spc="75">
                <a:solidFill>
                  <a:srgbClr val="25306E"/>
                </a:solidFill>
                <a:latin typeface="Verdana"/>
                <a:cs typeface="Verdana"/>
              </a:rPr>
              <a:t>wind</a:t>
            </a:r>
            <a:r>
              <a:rPr dirty="0" sz="2300" spc="75">
                <a:solidFill>
                  <a:srgbClr val="293579"/>
                </a:solidFill>
                <a:latin typeface="Verdana"/>
                <a:cs typeface="Verdana"/>
              </a:rPr>
              <a:t>, </a:t>
            </a:r>
            <a:r>
              <a:rPr dirty="0" sz="2300" spc="35">
                <a:solidFill>
                  <a:srgbClr val="293579"/>
                </a:solidFill>
                <a:latin typeface="Verdana"/>
                <a:cs typeface="Verdana"/>
              </a:rPr>
              <a:t>and  </a:t>
            </a:r>
            <a:r>
              <a:rPr dirty="0" sz="2300" spc="45">
                <a:solidFill>
                  <a:srgbClr val="25306E"/>
                </a:solidFill>
                <a:latin typeface="Verdana"/>
                <a:cs typeface="Verdana"/>
              </a:rPr>
              <a:t>ge</a:t>
            </a:r>
            <a:r>
              <a:rPr dirty="0" sz="2300" spc="45">
                <a:solidFill>
                  <a:srgbClr val="293579"/>
                </a:solidFill>
                <a:latin typeface="Verdana"/>
                <a:cs typeface="Verdana"/>
              </a:rPr>
              <a:t>oth</a:t>
            </a:r>
            <a:r>
              <a:rPr dirty="0" sz="2300" spc="45">
                <a:solidFill>
                  <a:srgbClr val="25306E"/>
                </a:solidFill>
                <a:latin typeface="Verdana"/>
                <a:cs typeface="Verdana"/>
              </a:rPr>
              <a:t>erm</a:t>
            </a:r>
            <a:r>
              <a:rPr dirty="0" sz="2300" spc="-600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dirty="0" sz="2300" spc="-15">
                <a:solidFill>
                  <a:srgbClr val="25306E"/>
                </a:solidFill>
                <a:latin typeface="Verdana"/>
                <a:cs typeface="Verdana"/>
              </a:rPr>
              <a:t>al</a:t>
            </a:r>
            <a:r>
              <a:rPr dirty="0" sz="2300" spc="-15">
                <a:solidFill>
                  <a:srgbClr val="293579"/>
                </a:solidFill>
                <a:latin typeface="Verdana"/>
                <a:cs typeface="Verdana"/>
              </a:rPr>
              <a:t>.</a:t>
            </a:r>
            <a:r>
              <a:rPr dirty="0" sz="2300" spc="-565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dirty="0" sz="2300" spc="35">
                <a:solidFill>
                  <a:srgbClr val="25306E"/>
                </a:solidFill>
                <a:latin typeface="Verdana"/>
                <a:cs typeface="Verdana"/>
              </a:rPr>
              <a:t>We</a:t>
            </a:r>
            <a:r>
              <a:rPr dirty="0" sz="2300" spc="-185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dirty="0" sz="2300" spc="25">
                <a:solidFill>
                  <a:srgbClr val="25306E"/>
                </a:solidFill>
                <a:latin typeface="Verdana"/>
                <a:cs typeface="Verdana"/>
              </a:rPr>
              <a:t>w</a:t>
            </a:r>
            <a:r>
              <a:rPr dirty="0" sz="2300" spc="25">
                <a:solidFill>
                  <a:srgbClr val="293579"/>
                </a:solidFill>
                <a:latin typeface="Verdana"/>
                <a:cs typeface="Verdana"/>
              </a:rPr>
              <a:t>ill</a:t>
            </a:r>
            <a:r>
              <a:rPr dirty="0" sz="2300" spc="-229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dirty="0" sz="2300" spc="25">
                <a:solidFill>
                  <a:srgbClr val="293579"/>
                </a:solidFill>
                <a:latin typeface="Verdana"/>
                <a:cs typeface="Verdana"/>
              </a:rPr>
              <a:t>discuss</a:t>
            </a:r>
            <a:r>
              <a:rPr dirty="0" sz="2300" spc="-285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dirty="0" sz="2300" spc="55">
                <a:solidFill>
                  <a:srgbClr val="293579"/>
                </a:solidFill>
                <a:latin typeface="Verdana"/>
                <a:cs typeface="Verdana"/>
              </a:rPr>
              <a:t>the</a:t>
            </a:r>
            <a:r>
              <a:rPr dirty="0" sz="2300" spc="-204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dirty="0" sz="2300" spc="70">
                <a:solidFill>
                  <a:srgbClr val="293579"/>
                </a:solidFill>
                <a:latin typeface="Verdana"/>
                <a:cs typeface="Verdana"/>
              </a:rPr>
              <a:t>beneﬁt</a:t>
            </a:r>
            <a:r>
              <a:rPr dirty="0" sz="2300" spc="70">
                <a:solidFill>
                  <a:srgbClr val="25306E"/>
                </a:solidFill>
                <a:latin typeface="Verdana"/>
                <a:cs typeface="Verdana"/>
              </a:rPr>
              <a:t>s  </a:t>
            </a:r>
            <a:r>
              <a:rPr dirty="0" sz="2300" spc="55">
                <a:solidFill>
                  <a:srgbClr val="25306E"/>
                </a:solidFill>
                <a:latin typeface="Verdana"/>
                <a:cs typeface="Verdana"/>
              </a:rPr>
              <a:t>and</a:t>
            </a:r>
            <a:r>
              <a:rPr dirty="0" sz="2300" spc="-125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dirty="0" sz="2300" spc="25">
                <a:solidFill>
                  <a:srgbClr val="293579"/>
                </a:solidFill>
                <a:latin typeface="Verdana"/>
                <a:cs typeface="Verdana"/>
              </a:rPr>
              <a:t>chal</a:t>
            </a:r>
            <a:r>
              <a:rPr dirty="0" sz="2300" spc="25">
                <a:solidFill>
                  <a:srgbClr val="25306E"/>
                </a:solidFill>
                <a:latin typeface="Verdana"/>
                <a:cs typeface="Verdana"/>
              </a:rPr>
              <a:t>len</a:t>
            </a:r>
            <a:r>
              <a:rPr dirty="0" sz="2300" spc="25">
                <a:solidFill>
                  <a:srgbClr val="293579"/>
                </a:solidFill>
                <a:latin typeface="Verdana"/>
                <a:cs typeface="Verdana"/>
              </a:rPr>
              <a:t>ges</a:t>
            </a:r>
            <a:r>
              <a:rPr dirty="0" sz="2300" spc="-120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dirty="0" sz="2300" spc="5">
                <a:solidFill>
                  <a:srgbClr val="293579"/>
                </a:solidFill>
                <a:latin typeface="Verdana"/>
                <a:cs typeface="Verdana"/>
              </a:rPr>
              <a:t>o</a:t>
            </a:r>
            <a:r>
              <a:rPr dirty="0" sz="2300" spc="5">
                <a:solidFill>
                  <a:srgbClr val="25306E"/>
                </a:solidFill>
                <a:latin typeface="Verdana"/>
                <a:cs typeface="Verdana"/>
              </a:rPr>
              <a:t>f</a:t>
            </a:r>
            <a:r>
              <a:rPr dirty="0" sz="2300" spc="-175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dirty="0" sz="2300" spc="30">
                <a:solidFill>
                  <a:srgbClr val="25306E"/>
                </a:solidFill>
                <a:latin typeface="Verdana"/>
                <a:cs typeface="Verdana"/>
              </a:rPr>
              <a:t>e</a:t>
            </a:r>
            <a:r>
              <a:rPr dirty="0" sz="2300" spc="30">
                <a:solidFill>
                  <a:srgbClr val="293579"/>
                </a:solidFill>
                <a:latin typeface="Verdana"/>
                <a:cs typeface="Verdana"/>
              </a:rPr>
              <a:t>ac</a:t>
            </a:r>
            <a:r>
              <a:rPr dirty="0" sz="2300" spc="30">
                <a:solidFill>
                  <a:srgbClr val="25306E"/>
                </a:solidFill>
                <a:latin typeface="Verdana"/>
                <a:cs typeface="Verdana"/>
              </a:rPr>
              <a:t>h</a:t>
            </a:r>
            <a:r>
              <a:rPr dirty="0" sz="2300" spc="-155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dirty="0" sz="2300" spc="-35">
                <a:solidFill>
                  <a:srgbClr val="25306E"/>
                </a:solidFill>
                <a:latin typeface="Verdana"/>
                <a:cs typeface="Verdana"/>
              </a:rPr>
              <a:t>so</a:t>
            </a:r>
            <a:r>
              <a:rPr dirty="0" sz="2300" spc="-35">
                <a:solidFill>
                  <a:srgbClr val="293579"/>
                </a:solidFill>
                <a:latin typeface="Verdana"/>
                <a:cs typeface="Verdana"/>
              </a:rPr>
              <a:t>u</a:t>
            </a:r>
            <a:r>
              <a:rPr dirty="0" sz="2300" spc="-35">
                <a:solidFill>
                  <a:srgbClr val="25306E"/>
                </a:solidFill>
                <a:latin typeface="Verdana"/>
                <a:cs typeface="Verdana"/>
              </a:rPr>
              <a:t>rc</a:t>
            </a:r>
            <a:r>
              <a:rPr dirty="0" sz="2300" spc="-35">
                <a:solidFill>
                  <a:srgbClr val="293579"/>
                </a:solidFill>
                <a:latin typeface="Verdana"/>
                <a:cs typeface="Verdana"/>
              </a:rPr>
              <a:t>e</a:t>
            </a:r>
            <a:r>
              <a:rPr dirty="0" sz="2300" spc="-35">
                <a:solidFill>
                  <a:srgbClr val="25306E"/>
                </a:solidFill>
                <a:latin typeface="Verdana"/>
                <a:cs typeface="Verdana"/>
              </a:rPr>
              <a:t>,</a:t>
            </a:r>
            <a:r>
              <a:rPr dirty="0" sz="2300" spc="-229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dirty="0" sz="2300" spc="-20">
                <a:solidFill>
                  <a:srgbClr val="293579"/>
                </a:solidFill>
                <a:latin typeface="Verdana"/>
                <a:cs typeface="Verdana"/>
              </a:rPr>
              <a:t>as</a:t>
            </a:r>
            <a:r>
              <a:rPr dirty="0" sz="2300" spc="-229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dirty="0" sz="2300" spc="20">
                <a:solidFill>
                  <a:srgbClr val="25306E"/>
                </a:solidFill>
                <a:latin typeface="Verdana"/>
                <a:cs typeface="Verdana"/>
              </a:rPr>
              <a:t>w</a:t>
            </a:r>
            <a:r>
              <a:rPr dirty="0" sz="2300" spc="20">
                <a:solidFill>
                  <a:srgbClr val="293579"/>
                </a:solidFill>
                <a:latin typeface="Verdana"/>
                <a:cs typeface="Verdana"/>
              </a:rPr>
              <a:t>el</a:t>
            </a:r>
            <a:r>
              <a:rPr dirty="0" sz="2300" spc="20">
                <a:solidFill>
                  <a:srgbClr val="25306E"/>
                </a:solidFill>
                <a:latin typeface="Verdana"/>
                <a:cs typeface="Verdana"/>
              </a:rPr>
              <a:t>l</a:t>
            </a:r>
            <a:r>
              <a:rPr dirty="0" sz="2300" spc="-180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dirty="0" sz="2300" spc="-25">
                <a:solidFill>
                  <a:srgbClr val="25306E"/>
                </a:solidFill>
                <a:latin typeface="Verdana"/>
                <a:cs typeface="Verdana"/>
              </a:rPr>
              <a:t>as  </a:t>
            </a:r>
            <a:r>
              <a:rPr dirty="0" sz="2300" spc="40">
                <a:solidFill>
                  <a:srgbClr val="293579"/>
                </a:solidFill>
                <a:latin typeface="Verdana"/>
                <a:cs typeface="Verdana"/>
              </a:rPr>
              <a:t>the</a:t>
            </a:r>
            <a:r>
              <a:rPr dirty="0" sz="2300" spc="-150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dirty="0" sz="2300" spc="15">
                <a:solidFill>
                  <a:srgbClr val="25306E"/>
                </a:solidFill>
                <a:latin typeface="Verdana"/>
                <a:cs typeface="Verdana"/>
              </a:rPr>
              <a:t>co</a:t>
            </a:r>
            <a:r>
              <a:rPr dirty="0" sz="2300" spc="15">
                <a:solidFill>
                  <a:srgbClr val="293579"/>
                </a:solidFill>
                <a:latin typeface="Verdana"/>
                <a:cs typeface="Verdana"/>
              </a:rPr>
              <a:t>nsid</a:t>
            </a:r>
            <a:r>
              <a:rPr dirty="0" sz="2300" spc="15">
                <a:solidFill>
                  <a:srgbClr val="25306E"/>
                </a:solidFill>
                <a:latin typeface="Verdana"/>
                <a:cs typeface="Verdana"/>
              </a:rPr>
              <a:t>e</a:t>
            </a:r>
            <a:r>
              <a:rPr dirty="0" sz="2300" spc="15">
                <a:solidFill>
                  <a:srgbClr val="293579"/>
                </a:solidFill>
                <a:latin typeface="Verdana"/>
                <a:cs typeface="Verdana"/>
              </a:rPr>
              <a:t>r</a:t>
            </a:r>
            <a:r>
              <a:rPr dirty="0" sz="2300" spc="15">
                <a:solidFill>
                  <a:srgbClr val="25306E"/>
                </a:solidFill>
                <a:latin typeface="Verdana"/>
                <a:cs typeface="Verdana"/>
              </a:rPr>
              <a:t>a</a:t>
            </a:r>
            <a:r>
              <a:rPr dirty="0" sz="2300" spc="15">
                <a:solidFill>
                  <a:srgbClr val="293579"/>
                </a:solidFill>
                <a:latin typeface="Verdana"/>
                <a:cs typeface="Verdana"/>
              </a:rPr>
              <a:t>ti</a:t>
            </a:r>
            <a:r>
              <a:rPr dirty="0" sz="2300" spc="15">
                <a:solidFill>
                  <a:srgbClr val="25306E"/>
                </a:solidFill>
                <a:latin typeface="Verdana"/>
                <a:cs typeface="Verdana"/>
              </a:rPr>
              <a:t>o</a:t>
            </a:r>
            <a:r>
              <a:rPr dirty="0" sz="2300" spc="15">
                <a:solidFill>
                  <a:srgbClr val="293579"/>
                </a:solidFill>
                <a:latin typeface="Verdana"/>
                <a:cs typeface="Verdana"/>
              </a:rPr>
              <a:t>n</a:t>
            </a:r>
            <a:r>
              <a:rPr dirty="0" sz="2300" spc="15">
                <a:solidFill>
                  <a:srgbClr val="25306E"/>
                </a:solidFill>
                <a:latin typeface="Verdana"/>
                <a:cs typeface="Verdana"/>
              </a:rPr>
              <a:t>s</a:t>
            </a:r>
            <a:r>
              <a:rPr dirty="0" sz="2300" spc="-175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dirty="0" sz="2300" spc="20">
                <a:solidFill>
                  <a:srgbClr val="293579"/>
                </a:solidFill>
                <a:latin typeface="Verdana"/>
                <a:cs typeface="Verdana"/>
              </a:rPr>
              <a:t>orga</a:t>
            </a:r>
            <a:r>
              <a:rPr dirty="0" sz="2300" spc="20">
                <a:solidFill>
                  <a:srgbClr val="25306E"/>
                </a:solidFill>
                <a:latin typeface="Verdana"/>
                <a:cs typeface="Verdana"/>
              </a:rPr>
              <a:t>nizatio</a:t>
            </a:r>
            <a:r>
              <a:rPr dirty="0" sz="2300" spc="20">
                <a:solidFill>
                  <a:srgbClr val="293579"/>
                </a:solidFill>
                <a:latin typeface="Verdana"/>
                <a:cs typeface="Verdana"/>
              </a:rPr>
              <a:t>ns</a:t>
            </a:r>
            <a:r>
              <a:rPr dirty="0" sz="2300" spc="-215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dirty="0" sz="2300" spc="50">
                <a:solidFill>
                  <a:srgbClr val="293579"/>
                </a:solidFill>
                <a:latin typeface="Verdana"/>
                <a:cs typeface="Verdana"/>
              </a:rPr>
              <a:t>need</a:t>
            </a:r>
            <a:r>
              <a:rPr dirty="0" sz="2300" spc="-100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dirty="0" sz="2300" spc="10">
                <a:solidFill>
                  <a:srgbClr val="25306E"/>
                </a:solidFill>
                <a:latin typeface="Verdana"/>
                <a:cs typeface="Verdana"/>
              </a:rPr>
              <a:t>t</a:t>
            </a:r>
            <a:r>
              <a:rPr dirty="0" sz="2300" spc="10">
                <a:solidFill>
                  <a:srgbClr val="293579"/>
                </a:solidFill>
                <a:latin typeface="Verdana"/>
                <a:cs typeface="Verdana"/>
              </a:rPr>
              <a:t>o  </a:t>
            </a:r>
            <a:r>
              <a:rPr dirty="0" sz="2300">
                <a:solidFill>
                  <a:srgbClr val="25306E"/>
                </a:solidFill>
                <a:latin typeface="Verdana"/>
                <a:cs typeface="Verdana"/>
              </a:rPr>
              <a:t>m </a:t>
            </a:r>
            <a:r>
              <a:rPr dirty="0" sz="2300" spc="-20">
                <a:solidFill>
                  <a:srgbClr val="25306E"/>
                </a:solidFill>
                <a:latin typeface="Verdana"/>
                <a:cs typeface="Verdana"/>
              </a:rPr>
              <a:t>ak</a:t>
            </a:r>
            <a:r>
              <a:rPr dirty="0" sz="2300" spc="-20">
                <a:solidFill>
                  <a:srgbClr val="293579"/>
                </a:solidFill>
                <a:latin typeface="Verdana"/>
                <a:cs typeface="Verdana"/>
              </a:rPr>
              <a:t>e </a:t>
            </a:r>
            <a:r>
              <a:rPr dirty="0" sz="2300" spc="75">
                <a:solidFill>
                  <a:srgbClr val="25306E"/>
                </a:solidFill>
                <a:latin typeface="Verdana"/>
                <a:cs typeface="Verdana"/>
              </a:rPr>
              <a:t>whe</a:t>
            </a:r>
            <a:r>
              <a:rPr dirty="0" sz="2300" spc="75">
                <a:solidFill>
                  <a:srgbClr val="293579"/>
                </a:solidFill>
                <a:latin typeface="Verdana"/>
                <a:cs typeface="Verdana"/>
              </a:rPr>
              <a:t>n </a:t>
            </a:r>
            <a:r>
              <a:rPr dirty="0" sz="2300" spc="70">
                <a:solidFill>
                  <a:srgbClr val="293579"/>
                </a:solidFill>
                <a:latin typeface="Verdana"/>
                <a:cs typeface="Verdana"/>
              </a:rPr>
              <a:t>im</a:t>
            </a:r>
            <a:r>
              <a:rPr dirty="0" sz="2300" spc="70">
                <a:solidFill>
                  <a:srgbClr val="25306E"/>
                </a:solidFill>
                <a:latin typeface="Verdana"/>
                <a:cs typeface="Verdana"/>
              </a:rPr>
              <a:t>pl</a:t>
            </a:r>
            <a:r>
              <a:rPr dirty="0" sz="2300" spc="70">
                <a:solidFill>
                  <a:srgbClr val="293579"/>
                </a:solidFill>
                <a:latin typeface="Verdana"/>
                <a:cs typeface="Verdana"/>
              </a:rPr>
              <a:t>ementi</a:t>
            </a:r>
            <a:r>
              <a:rPr dirty="0" sz="2300" spc="70">
                <a:solidFill>
                  <a:srgbClr val="25306E"/>
                </a:solidFill>
                <a:latin typeface="Verdana"/>
                <a:cs typeface="Verdana"/>
              </a:rPr>
              <a:t>ng </a:t>
            </a:r>
            <a:r>
              <a:rPr dirty="0" sz="2300" spc="25">
                <a:solidFill>
                  <a:srgbClr val="293579"/>
                </a:solidFill>
                <a:latin typeface="Verdana"/>
                <a:cs typeface="Verdana"/>
              </a:rPr>
              <a:t>r</a:t>
            </a:r>
            <a:r>
              <a:rPr dirty="0" sz="2300" spc="25">
                <a:solidFill>
                  <a:srgbClr val="25306E"/>
                </a:solidFill>
                <a:latin typeface="Verdana"/>
                <a:cs typeface="Verdana"/>
              </a:rPr>
              <a:t>enewable  </a:t>
            </a:r>
            <a:r>
              <a:rPr dirty="0" sz="2300" spc="15">
                <a:solidFill>
                  <a:srgbClr val="293579"/>
                </a:solidFill>
                <a:latin typeface="Verdana"/>
                <a:cs typeface="Verdana"/>
              </a:rPr>
              <a:t>e</a:t>
            </a:r>
            <a:r>
              <a:rPr dirty="0" sz="2300" spc="15">
                <a:solidFill>
                  <a:srgbClr val="25306E"/>
                </a:solidFill>
                <a:latin typeface="Verdana"/>
                <a:cs typeface="Verdana"/>
              </a:rPr>
              <a:t>ne</a:t>
            </a:r>
            <a:r>
              <a:rPr dirty="0" sz="2300" spc="15">
                <a:solidFill>
                  <a:srgbClr val="293579"/>
                </a:solidFill>
                <a:latin typeface="Verdana"/>
                <a:cs typeface="Verdana"/>
              </a:rPr>
              <a:t>r</a:t>
            </a:r>
            <a:r>
              <a:rPr dirty="0" sz="2300" spc="15">
                <a:solidFill>
                  <a:srgbClr val="25306E"/>
                </a:solidFill>
                <a:latin typeface="Verdana"/>
                <a:cs typeface="Verdana"/>
              </a:rPr>
              <a:t>g</a:t>
            </a:r>
            <a:r>
              <a:rPr dirty="0" sz="2300" spc="15">
                <a:solidFill>
                  <a:srgbClr val="293579"/>
                </a:solidFill>
                <a:latin typeface="Verdana"/>
                <a:cs typeface="Verdana"/>
              </a:rPr>
              <a:t>y</a:t>
            </a:r>
            <a:r>
              <a:rPr dirty="0" sz="2300" spc="-210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dirty="0" sz="2300" spc="-55">
                <a:solidFill>
                  <a:srgbClr val="293579"/>
                </a:solidFill>
                <a:latin typeface="Verdana"/>
                <a:cs typeface="Verdana"/>
              </a:rPr>
              <a:t>system</a:t>
            </a:r>
            <a:r>
              <a:rPr dirty="0" sz="2300" spc="-55">
                <a:solidFill>
                  <a:srgbClr val="25306E"/>
                </a:solidFill>
                <a:latin typeface="Verdana"/>
                <a:cs typeface="Verdana"/>
              </a:rPr>
              <a:t>s</a:t>
            </a:r>
            <a:r>
              <a:rPr dirty="0" sz="2300" spc="-55">
                <a:solidFill>
                  <a:srgbClr val="293579"/>
                </a:solidFill>
                <a:latin typeface="Verdana"/>
                <a:cs typeface="Verdana"/>
              </a:rPr>
              <a:t>.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49657" y="1932565"/>
            <a:ext cx="6113145" cy="4610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50" spc="-55">
                <a:solidFill>
                  <a:srgbClr val="25306E"/>
                </a:solidFill>
                <a:latin typeface="Verdana"/>
                <a:cs typeface="Verdana"/>
              </a:rPr>
              <a:t>RENEWABLE </a:t>
            </a:r>
            <a:r>
              <a:rPr dirty="0" sz="2850" spc="-70">
                <a:solidFill>
                  <a:srgbClr val="25306E"/>
                </a:solidFill>
                <a:latin typeface="Verdana"/>
                <a:cs typeface="Verdana"/>
              </a:rPr>
              <a:t>ENERGY</a:t>
            </a:r>
            <a:r>
              <a:rPr dirty="0" sz="2850" spc="-600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dirty="0" sz="2850" spc="-65">
                <a:solidFill>
                  <a:srgbClr val="25306E"/>
                </a:solidFill>
                <a:latin typeface="Verdana"/>
                <a:cs typeface="Verdana"/>
              </a:rPr>
              <a:t>SOURCES</a:t>
            </a:r>
            <a:endParaRPr sz="2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0"/>
            <a:ext cx="7950834" cy="9116695"/>
            <a:chOff x="0" y="30"/>
            <a:chExt cx="7950834" cy="9116695"/>
          </a:xfrm>
        </p:grpSpPr>
        <p:sp>
          <p:nvSpPr>
            <p:cNvPr id="3" name="object 3"/>
            <p:cNvSpPr/>
            <p:nvPr/>
          </p:nvSpPr>
          <p:spPr>
            <a:xfrm>
              <a:off x="0" y="37"/>
              <a:ext cx="2415540" cy="2363470"/>
            </a:xfrm>
            <a:custGeom>
              <a:avLst/>
              <a:gdLst/>
              <a:ahLst/>
              <a:cxnLst/>
              <a:rect l="l" t="t" r="r" b="b"/>
              <a:pathLst>
                <a:path w="2415540" h="2363470">
                  <a:moveTo>
                    <a:pt x="2415540" y="0"/>
                  </a:moveTo>
                  <a:lnTo>
                    <a:pt x="1990102" y="0"/>
                  </a:lnTo>
                  <a:lnTo>
                    <a:pt x="1989963" y="14630"/>
                  </a:lnTo>
                  <a:lnTo>
                    <a:pt x="1988426" y="63728"/>
                  </a:lnTo>
                  <a:lnTo>
                    <a:pt x="1985632" y="112928"/>
                  </a:lnTo>
                  <a:lnTo>
                    <a:pt x="1981568" y="161848"/>
                  </a:lnTo>
                  <a:lnTo>
                    <a:pt x="1976386" y="210578"/>
                  </a:lnTo>
                  <a:lnTo>
                    <a:pt x="1970024" y="259041"/>
                  </a:lnTo>
                  <a:lnTo>
                    <a:pt x="1962378" y="307327"/>
                  </a:lnTo>
                  <a:lnTo>
                    <a:pt x="1953526" y="355333"/>
                  </a:lnTo>
                  <a:lnTo>
                    <a:pt x="1943595" y="403059"/>
                  </a:lnTo>
                  <a:lnTo>
                    <a:pt x="1932419" y="450430"/>
                  </a:lnTo>
                  <a:lnTo>
                    <a:pt x="1920087" y="497433"/>
                  </a:lnTo>
                  <a:lnTo>
                    <a:pt x="1906663" y="544156"/>
                  </a:lnTo>
                  <a:lnTo>
                    <a:pt x="1892046" y="590334"/>
                  </a:lnTo>
                  <a:lnTo>
                    <a:pt x="1876298" y="636422"/>
                  </a:lnTo>
                  <a:lnTo>
                    <a:pt x="1859407" y="681774"/>
                  </a:lnTo>
                  <a:lnTo>
                    <a:pt x="1841373" y="726948"/>
                  </a:lnTo>
                  <a:lnTo>
                    <a:pt x="1822323" y="771563"/>
                  </a:lnTo>
                  <a:lnTo>
                    <a:pt x="1802117" y="815644"/>
                  </a:lnTo>
                  <a:lnTo>
                    <a:pt x="1780794" y="859358"/>
                  </a:lnTo>
                  <a:lnTo>
                    <a:pt x="1758429" y="902423"/>
                  </a:lnTo>
                  <a:lnTo>
                    <a:pt x="1735074" y="945032"/>
                  </a:lnTo>
                  <a:lnTo>
                    <a:pt x="1710563" y="987005"/>
                  </a:lnTo>
                  <a:lnTo>
                    <a:pt x="1684921" y="1028420"/>
                  </a:lnTo>
                  <a:lnTo>
                    <a:pt x="1658340" y="1069301"/>
                  </a:lnTo>
                  <a:lnTo>
                    <a:pt x="1630667" y="1109433"/>
                  </a:lnTo>
                  <a:lnTo>
                    <a:pt x="1601978" y="1148943"/>
                  </a:lnTo>
                  <a:lnTo>
                    <a:pt x="1572260" y="1187919"/>
                  </a:lnTo>
                  <a:lnTo>
                    <a:pt x="1541653" y="1226019"/>
                  </a:lnTo>
                  <a:lnTo>
                    <a:pt x="1509903" y="1263497"/>
                  </a:lnTo>
                  <a:lnTo>
                    <a:pt x="1477137" y="1300314"/>
                  </a:lnTo>
                  <a:lnTo>
                    <a:pt x="1443456" y="1336255"/>
                  </a:lnTo>
                  <a:lnTo>
                    <a:pt x="1408811" y="1371434"/>
                  </a:lnTo>
                  <a:lnTo>
                    <a:pt x="1373238" y="1405864"/>
                  </a:lnTo>
                  <a:lnTo>
                    <a:pt x="1336916" y="1439125"/>
                  </a:lnTo>
                  <a:lnTo>
                    <a:pt x="1299832" y="1471523"/>
                  </a:lnTo>
                  <a:lnTo>
                    <a:pt x="1262049" y="1502879"/>
                  </a:lnTo>
                  <a:lnTo>
                    <a:pt x="1223581" y="1533245"/>
                  </a:lnTo>
                  <a:lnTo>
                    <a:pt x="1184389" y="1562569"/>
                  </a:lnTo>
                  <a:lnTo>
                    <a:pt x="1144562" y="1590890"/>
                  </a:lnTo>
                  <a:lnTo>
                    <a:pt x="1104138" y="1618068"/>
                  </a:lnTo>
                  <a:lnTo>
                    <a:pt x="1063053" y="1644357"/>
                  </a:lnTo>
                  <a:lnTo>
                    <a:pt x="1021372" y="1669503"/>
                  </a:lnTo>
                  <a:lnTo>
                    <a:pt x="979119" y="1693659"/>
                  </a:lnTo>
                  <a:lnTo>
                    <a:pt x="936320" y="1716620"/>
                  </a:lnTo>
                  <a:lnTo>
                    <a:pt x="893000" y="1738591"/>
                  </a:lnTo>
                  <a:lnTo>
                    <a:pt x="849172" y="1759419"/>
                  </a:lnTo>
                  <a:lnTo>
                    <a:pt x="804849" y="1779231"/>
                  </a:lnTo>
                  <a:lnTo>
                    <a:pt x="760056" y="1797913"/>
                  </a:lnTo>
                  <a:lnTo>
                    <a:pt x="714794" y="1815426"/>
                  </a:lnTo>
                  <a:lnTo>
                    <a:pt x="669112" y="1831962"/>
                  </a:lnTo>
                  <a:lnTo>
                    <a:pt x="623036" y="1847176"/>
                  </a:lnTo>
                  <a:lnTo>
                    <a:pt x="576605" y="1861388"/>
                  </a:lnTo>
                  <a:lnTo>
                    <a:pt x="529780" y="1874354"/>
                  </a:lnTo>
                  <a:lnTo>
                    <a:pt x="482587" y="1886178"/>
                  </a:lnTo>
                  <a:lnTo>
                    <a:pt x="435089" y="1896960"/>
                  </a:lnTo>
                  <a:lnTo>
                    <a:pt x="387286" y="1906498"/>
                  </a:lnTo>
                  <a:lnTo>
                    <a:pt x="339255" y="1914753"/>
                  </a:lnTo>
                  <a:lnTo>
                    <a:pt x="290918" y="1921967"/>
                  </a:lnTo>
                  <a:lnTo>
                    <a:pt x="242341" y="1927974"/>
                  </a:lnTo>
                  <a:lnTo>
                    <a:pt x="193548" y="1932647"/>
                  </a:lnTo>
                  <a:lnTo>
                    <a:pt x="144589" y="1936216"/>
                  </a:lnTo>
                  <a:lnTo>
                    <a:pt x="95440" y="1938502"/>
                  </a:lnTo>
                  <a:lnTo>
                    <a:pt x="51930" y="1939518"/>
                  </a:lnTo>
                  <a:lnTo>
                    <a:pt x="0" y="1939505"/>
                  </a:lnTo>
                  <a:lnTo>
                    <a:pt x="0" y="2363063"/>
                  </a:lnTo>
                  <a:lnTo>
                    <a:pt x="120396" y="2363063"/>
                  </a:lnTo>
                  <a:lnTo>
                    <a:pt x="141693" y="2362314"/>
                  </a:lnTo>
                  <a:lnTo>
                    <a:pt x="191947" y="2359380"/>
                  </a:lnTo>
                  <a:lnTo>
                    <a:pt x="242100" y="2355304"/>
                  </a:lnTo>
                  <a:lnTo>
                    <a:pt x="292036" y="2350351"/>
                  </a:lnTo>
                  <a:lnTo>
                    <a:pt x="341782" y="2344267"/>
                  </a:lnTo>
                  <a:lnTo>
                    <a:pt x="391363" y="2337168"/>
                  </a:lnTo>
                  <a:lnTo>
                    <a:pt x="440690" y="2329015"/>
                  </a:lnTo>
                  <a:lnTo>
                    <a:pt x="489800" y="2319871"/>
                  </a:lnTo>
                  <a:lnTo>
                    <a:pt x="538670" y="2309736"/>
                  </a:lnTo>
                  <a:lnTo>
                    <a:pt x="587286" y="2298547"/>
                  </a:lnTo>
                  <a:lnTo>
                    <a:pt x="635571" y="2286343"/>
                  </a:lnTo>
                  <a:lnTo>
                    <a:pt x="683615" y="2273160"/>
                  </a:lnTo>
                  <a:lnTo>
                    <a:pt x="731329" y="2258911"/>
                  </a:lnTo>
                  <a:lnTo>
                    <a:pt x="778738" y="2243798"/>
                  </a:lnTo>
                  <a:lnTo>
                    <a:pt x="825779" y="2227681"/>
                  </a:lnTo>
                  <a:lnTo>
                    <a:pt x="872464" y="2210536"/>
                  </a:lnTo>
                  <a:lnTo>
                    <a:pt x="918781" y="2192502"/>
                  </a:lnTo>
                  <a:lnTo>
                    <a:pt x="964717" y="2173427"/>
                  </a:lnTo>
                  <a:lnTo>
                    <a:pt x="1010259" y="2153386"/>
                  </a:lnTo>
                  <a:lnTo>
                    <a:pt x="1055370" y="2132571"/>
                  </a:lnTo>
                  <a:lnTo>
                    <a:pt x="1100061" y="2110562"/>
                  </a:lnTo>
                  <a:lnTo>
                    <a:pt x="1144282" y="2087841"/>
                  </a:lnTo>
                  <a:lnTo>
                    <a:pt x="1188072" y="2064092"/>
                  </a:lnTo>
                  <a:lnTo>
                    <a:pt x="1231366" y="2039454"/>
                  </a:lnTo>
                  <a:lnTo>
                    <a:pt x="1274191" y="2013800"/>
                  </a:lnTo>
                  <a:lnTo>
                    <a:pt x="1316482" y="1987410"/>
                  </a:lnTo>
                  <a:lnTo>
                    <a:pt x="1358265" y="1959978"/>
                  </a:lnTo>
                  <a:lnTo>
                    <a:pt x="1387843" y="1939645"/>
                  </a:lnTo>
                  <a:lnTo>
                    <a:pt x="1399527" y="1931644"/>
                  </a:lnTo>
                  <a:lnTo>
                    <a:pt x="1440180" y="1902434"/>
                  </a:lnTo>
                  <a:lnTo>
                    <a:pt x="1480324" y="1872322"/>
                  </a:lnTo>
                  <a:lnTo>
                    <a:pt x="1519796" y="1841461"/>
                  </a:lnTo>
                  <a:lnTo>
                    <a:pt x="1558658" y="1809597"/>
                  </a:lnTo>
                  <a:lnTo>
                    <a:pt x="1597012" y="1776945"/>
                  </a:lnTo>
                  <a:lnTo>
                    <a:pt x="1634731" y="1743303"/>
                  </a:lnTo>
                  <a:lnTo>
                    <a:pt x="1671701" y="1708873"/>
                  </a:lnTo>
                  <a:lnTo>
                    <a:pt x="1708137" y="1673694"/>
                  </a:lnTo>
                  <a:lnTo>
                    <a:pt x="1743710" y="1637652"/>
                  </a:lnTo>
                  <a:lnTo>
                    <a:pt x="1778508" y="1600923"/>
                  </a:lnTo>
                  <a:lnTo>
                    <a:pt x="1812404" y="1563598"/>
                  </a:lnTo>
                  <a:lnTo>
                    <a:pt x="1845437" y="1525638"/>
                  </a:lnTo>
                  <a:lnTo>
                    <a:pt x="1877695" y="1487017"/>
                  </a:lnTo>
                  <a:lnTo>
                    <a:pt x="1909051" y="1447761"/>
                  </a:lnTo>
                  <a:lnTo>
                    <a:pt x="1939417" y="1408010"/>
                  </a:lnTo>
                  <a:lnTo>
                    <a:pt x="1968995" y="1367510"/>
                  </a:lnTo>
                  <a:lnTo>
                    <a:pt x="1997710" y="1326603"/>
                  </a:lnTo>
                  <a:lnTo>
                    <a:pt x="2025535" y="1285074"/>
                  </a:lnTo>
                  <a:lnTo>
                    <a:pt x="2052434" y="1243025"/>
                  </a:lnTo>
                  <a:lnTo>
                    <a:pt x="2078469" y="1200492"/>
                  </a:lnTo>
                  <a:lnTo>
                    <a:pt x="2103501" y="1157439"/>
                  </a:lnTo>
                  <a:lnTo>
                    <a:pt x="2127618" y="1113828"/>
                  </a:lnTo>
                  <a:lnTo>
                    <a:pt x="2150872" y="1069936"/>
                  </a:lnTo>
                  <a:lnTo>
                    <a:pt x="2173224" y="1025499"/>
                  </a:lnTo>
                  <a:lnTo>
                    <a:pt x="2194560" y="980503"/>
                  </a:lnTo>
                  <a:lnTo>
                    <a:pt x="2214981" y="935240"/>
                  </a:lnTo>
                  <a:lnTo>
                    <a:pt x="2234412" y="889520"/>
                  </a:lnTo>
                  <a:lnTo>
                    <a:pt x="2252992" y="843254"/>
                  </a:lnTo>
                  <a:lnTo>
                    <a:pt x="2270633" y="796709"/>
                  </a:lnTo>
                  <a:lnTo>
                    <a:pt x="2287143" y="749896"/>
                  </a:lnTo>
                  <a:lnTo>
                    <a:pt x="2302751" y="702716"/>
                  </a:lnTo>
                  <a:lnTo>
                    <a:pt x="2317356" y="654977"/>
                  </a:lnTo>
                  <a:lnTo>
                    <a:pt x="2331072" y="607161"/>
                  </a:lnTo>
                  <a:lnTo>
                    <a:pt x="2343645" y="558965"/>
                  </a:lnTo>
                  <a:lnTo>
                    <a:pt x="2355329" y="510501"/>
                  </a:lnTo>
                  <a:lnTo>
                    <a:pt x="2366010" y="461772"/>
                  </a:lnTo>
                  <a:lnTo>
                    <a:pt x="2375649" y="412661"/>
                  </a:lnTo>
                  <a:lnTo>
                    <a:pt x="2384145" y="363474"/>
                  </a:lnTo>
                  <a:lnTo>
                    <a:pt x="2391791" y="314096"/>
                  </a:lnTo>
                  <a:lnTo>
                    <a:pt x="2398395" y="264261"/>
                  </a:lnTo>
                  <a:lnTo>
                    <a:pt x="2403868" y="214426"/>
                  </a:lnTo>
                  <a:lnTo>
                    <a:pt x="2408301" y="164312"/>
                  </a:lnTo>
                  <a:lnTo>
                    <a:pt x="2411730" y="114122"/>
                  </a:lnTo>
                  <a:lnTo>
                    <a:pt x="2414155" y="63830"/>
                  </a:lnTo>
                  <a:lnTo>
                    <a:pt x="2415540" y="0"/>
                  </a:lnTo>
                  <a:close/>
                </a:path>
              </a:pathLst>
            </a:custGeom>
            <a:solidFill>
              <a:srgbClr val="FAB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26464" y="1478286"/>
              <a:ext cx="6524243" cy="76382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0257811" y="3178384"/>
            <a:ext cx="6063615" cy="443293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18200"/>
              </a:lnSpc>
              <a:spcBef>
                <a:spcPts val="65"/>
              </a:spcBef>
            </a:pPr>
            <a:r>
              <a:rPr dirty="0" sz="2450" spc="-150">
                <a:solidFill>
                  <a:srgbClr val="25306E"/>
                </a:solidFill>
                <a:latin typeface="Verdana"/>
                <a:cs typeface="Verdana"/>
              </a:rPr>
              <a:t>Im </a:t>
            </a:r>
            <a:r>
              <a:rPr dirty="0" sz="2450" spc="55">
                <a:solidFill>
                  <a:srgbClr val="293579"/>
                </a:solidFill>
                <a:latin typeface="Verdana"/>
                <a:cs typeface="Verdana"/>
              </a:rPr>
              <a:t>p</a:t>
            </a:r>
            <a:r>
              <a:rPr dirty="0" sz="2450" spc="55">
                <a:solidFill>
                  <a:srgbClr val="25306E"/>
                </a:solidFill>
                <a:latin typeface="Verdana"/>
                <a:cs typeface="Verdana"/>
              </a:rPr>
              <a:t>l</a:t>
            </a:r>
            <a:r>
              <a:rPr dirty="0" sz="2450" spc="55">
                <a:solidFill>
                  <a:srgbClr val="293579"/>
                </a:solidFill>
                <a:latin typeface="Verdana"/>
                <a:cs typeface="Verdana"/>
              </a:rPr>
              <a:t>e</a:t>
            </a:r>
            <a:r>
              <a:rPr dirty="0" sz="2450" spc="55">
                <a:solidFill>
                  <a:srgbClr val="25306E"/>
                </a:solidFill>
                <a:latin typeface="Verdana"/>
                <a:cs typeface="Verdana"/>
              </a:rPr>
              <a:t>m</a:t>
            </a:r>
            <a:r>
              <a:rPr dirty="0" sz="2450" spc="55">
                <a:solidFill>
                  <a:srgbClr val="293579"/>
                </a:solidFill>
                <a:latin typeface="Verdana"/>
                <a:cs typeface="Verdana"/>
              </a:rPr>
              <a:t>enti</a:t>
            </a:r>
            <a:r>
              <a:rPr dirty="0" sz="2450" spc="55">
                <a:solidFill>
                  <a:srgbClr val="25306E"/>
                </a:solidFill>
                <a:latin typeface="Verdana"/>
                <a:cs typeface="Verdana"/>
              </a:rPr>
              <a:t>n</a:t>
            </a:r>
            <a:r>
              <a:rPr dirty="0" sz="2450" spc="55">
                <a:solidFill>
                  <a:srgbClr val="293579"/>
                </a:solidFill>
                <a:latin typeface="Verdana"/>
                <a:cs typeface="Verdana"/>
              </a:rPr>
              <a:t>g </a:t>
            </a:r>
            <a:r>
              <a:rPr dirty="0" sz="2450" spc="35">
                <a:solidFill>
                  <a:srgbClr val="25306E"/>
                </a:solidFill>
                <a:latin typeface="Verdana"/>
                <a:cs typeface="Verdana"/>
              </a:rPr>
              <a:t>ene</a:t>
            </a:r>
            <a:r>
              <a:rPr dirty="0" sz="2450" spc="35">
                <a:solidFill>
                  <a:srgbClr val="293579"/>
                </a:solidFill>
                <a:latin typeface="Verdana"/>
                <a:cs typeface="Verdana"/>
              </a:rPr>
              <a:t>rg</a:t>
            </a:r>
            <a:r>
              <a:rPr dirty="0" sz="2450" spc="35">
                <a:solidFill>
                  <a:srgbClr val="25306E"/>
                </a:solidFill>
                <a:latin typeface="Verdana"/>
                <a:cs typeface="Verdana"/>
              </a:rPr>
              <a:t>y </a:t>
            </a:r>
            <a:r>
              <a:rPr dirty="0" sz="2450" spc="50">
                <a:solidFill>
                  <a:srgbClr val="293579"/>
                </a:solidFill>
                <a:latin typeface="Verdana"/>
                <a:cs typeface="Verdana"/>
              </a:rPr>
              <a:t>ef</a:t>
            </a:r>
            <a:r>
              <a:rPr dirty="0" sz="2450" spc="50">
                <a:solidFill>
                  <a:srgbClr val="25306E"/>
                </a:solidFill>
                <a:latin typeface="Verdana"/>
                <a:cs typeface="Verdana"/>
              </a:rPr>
              <a:t>ﬁ</a:t>
            </a:r>
            <a:r>
              <a:rPr dirty="0" sz="2450" spc="50">
                <a:solidFill>
                  <a:srgbClr val="293579"/>
                </a:solidFill>
                <a:latin typeface="Verdana"/>
                <a:cs typeface="Verdana"/>
              </a:rPr>
              <a:t>ci</a:t>
            </a:r>
            <a:r>
              <a:rPr dirty="0" sz="2450" spc="50">
                <a:solidFill>
                  <a:srgbClr val="25306E"/>
                </a:solidFill>
                <a:latin typeface="Verdana"/>
                <a:cs typeface="Verdana"/>
              </a:rPr>
              <a:t>ency  </a:t>
            </a:r>
            <a:r>
              <a:rPr dirty="0" sz="2450" spc="10">
                <a:solidFill>
                  <a:srgbClr val="293579"/>
                </a:solidFill>
                <a:latin typeface="Verdana"/>
                <a:cs typeface="Verdana"/>
              </a:rPr>
              <a:t>p</a:t>
            </a:r>
            <a:r>
              <a:rPr dirty="0" sz="2450" spc="10">
                <a:solidFill>
                  <a:srgbClr val="25306E"/>
                </a:solidFill>
                <a:latin typeface="Verdana"/>
                <a:cs typeface="Verdana"/>
              </a:rPr>
              <a:t>ro</a:t>
            </a:r>
            <a:r>
              <a:rPr dirty="0" sz="2450" spc="10">
                <a:solidFill>
                  <a:srgbClr val="293579"/>
                </a:solidFill>
                <a:latin typeface="Verdana"/>
                <a:cs typeface="Verdana"/>
              </a:rPr>
              <a:t>jec</a:t>
            </a:r>
            <a:r>
              <a:rPr dirty="0" sz="2450" spc="10">
                <a:solidFill>
                  <a:srgbClr val="25306E"/>
                </a:solidFill>
                <a:latin typeface="Verdana"/>
                <a:cs typeface="Verdana"/>
              </a:rPr>
              <a:t>t</a:t>
            </a:r>
            <a:r>
              <a:rPr dirty="0" sz="2450" spc="10">
                <a:solidFill>
                  <a:srgbClr val="293579"/>
                </a:solidFill>
                <a:latin typeface="Verdana"/>
                <a:cs typeface="Verdana"/>
              </a:rPr>
              <a:t>s </a:t>
            </a:r>
            <a:r>
              <a:rPr dirty="0" sz="2450" spc="25">
                <a:solidFill>
                  <a:srgbClr val="25306E"/>
                </a:solidFill>
                <a:latin typeface="Verdana"/>
                <a:cs typeface="Verdana"/>
              </a:rPr>
              <a:t>ca</a:t>
            </a:r>
            <a:r>
              <a:rPr dirty="0" sz="2450" spc="25">
                <a:solidFill>
                  <a:srgbClr val="293579"/>
                </a:solidFill>
                <a:latin typeface="Verdana"/>
                <a:cs typeface="Verdana"/>
              </a:rPr>
              <a:t>n </a:t>
            </a:r>
            <a:r>
              <a:rPr dirty="0" sz="2450" spc="5">
                <a:solidFill>
                  <a:srgbClr val="293579"/>
                </a:solidFill>
                <a:latin typeface="Verdana"/>
                <a:cs typeface="Verdana"/>
              </a:rPr>
              <a:t>r</a:t>
            </a:r>
            <a:r>
              <a:rPr dirty="0" sz="2450" spc="5">
                <a:solidFill>
                  <a:srgbClr val="25306E"/>
                </a:solidFill>
                <a:latin typeface="Verdana"/>
                <a:cs typeface="Verdana"/>
              </a:rPr>
              <a:t>e</a:t>
            </a:r>
            <a:r>
              <a:rPr dirty="0" sz="2450" spc="5">
                <a:solidFill>
                  <a:srgbClr val="293579"/>
                </a:solidFill>
                <a:latin typeface="Verdana"/>
                <a:cs typeface="Verdana"/>
              </a:rPr>
              <a:t>q</a:t>
            </a:r>
            <a:r>
              <a:rPr dirty="0" sz="2450" spc="5">
                <a:solidFill>
                  <a:srgbClr val="25306E"/>
                </a:solidFill>
                <a:latin typeface="Verdana"/>
                <a:cs typeface="Verdana"/>
              </a:rPr>
              <a:t>u</a:t>
            </a:r>
            <a:r>
              <a:rPr dirty="0" sz="2450" spc="5">
                <a:solidFill>
                  <a:srgbClr val="293579"/>
                </a:solidFill>
                <a:latin typeface="Verdana"/>
                <a:cs typeface="Verdana"/>
              </a:rPr>
              <a:t>i</a:t>
            </a:r>
            <a:r>
              <a:rPr dirty="0" sz="2450" spc="5">
                <a:solidFill>
                  <a:srgbClr val="25306E"/>
                </a:solidFill>
                <a:latin typeface="Verdana"/>
                <a:cs typeface="Verdana"/>
              </a:rPr>
              <a:t>re </a:t>
            </a:r>
            <a:r>
              <a:rPr dirty="0" sz="2450" spc="45">
                <a:solidFill>
                  <a:srgbClr val="293579"/>
                </a:solidFill>
                <a:latin typeface="Verdana"/>
                <a:cs typeface="Verdana"/>
              </a:rPr>
              <a:t>s</a:t>
            </a:r>
            <a:r>
              <a:rPr dirty="0" sz="2450" spc="45">
                <a:solidFill>
                  <a:srgbClr val="25306E"/>
                </a:solidFill>
                <a:latin typeface="Verdana"/>
                <a:cs typeface="Verdana"/>
              </a:rPr>
              <a:t>i</a:t>
            </a:r>
            <a:r>
              <a:rPr dirty="0" sz="2450" spc="45">
                <a:solidFill>
                  <a:srgbClr val="293579"/>
                </a:solidFill>
                <a:latin typeface="Verdana"/>
                <a:cs typeface="Verdana"/>
              </a:rPr>
              <a:t>gni</a:t>
            </a:r>
            <a:r>
              <a:rPr dirty="0" sz="2450" spc="45">
                <a:solidFill>
                  <a:srgbClr val="25306E"/>
                </a:solidFill>
                <a:latin typeface="Verdana"/>
                <a:cs typeface="Verdana"/>
              </a:rPr>
              <a:t>ﬁ</a:t>
            </a:r>
            <a:r>
              <a:rPr dirty="0" sz="2450" spc="45">
                <a:solidFill>
                  <a:srgbClr val="293579"/>
                </a:solidFill>
                <a:latin typeface="Verdana"/>
                <a:cs typeface="Verdana"/>
              </a:rPr>
              <a:t>cant  </a:t>
            </a:r>
            <a:r>
              <a:rPr dirty="0" sz="2450" spc="65">
                <a:solidFill>
                  <a:srgbClr val="25306E"/>
                </a:solidFill>
                <a:latin typeface="Verdana"/>
                <a:cs typeface="Verdana"/>
              </a:rPr>
              <a:t>u</a:t>
            </a:r>
            <a:r>
              <a:rPr dirty="0" sz="2450" spc="65">
                <a:solidFill>
                  <a:srgbClr val="293579"/>
                </a:solidFill>
                <a:latin typeface="Verdana"/>
                <a:cs typeface="Verdana"/>
              </a:rPr>
              <a:t>pf</a:t>
            </a:r>
            <a:r>
              <a:rPr dirty="0" sz="2450" spc="65">
                <a:solidFill>
                  <a:srgbClr val="25306E"/>
                </a:solidFill>
                <a:latin typeface="Verdana"/>
                <a:cs typeface="Verdana"/>
              </a:rPr>
              <a:t>ron</a:t>
            </a:r>
            <a:r>
              <a:rPr dirty="0" sz="2450" spc="65">
                <a:solidFill>
                  <a:srgbClr val="293579"/>
                </a:solidFill>
                <a:latin typeface="Verdana"/>
                <a:cs typeface="Verdana"/>
              </a:rPr>
              <a:t>t </a:t>
            </a:r>
            <a:r>
              <a:rPr dirty="0" sz="2450" spc="-25">
                <a:solidFill>
                  <a:srgbClr val="25306E"/>
                </a:solidFill>
                <a:latin typeface="Verdana"/>
                <a:cs typeface="Verdana"/>
              </a:rPr>
              <a:t>i</a:t>
            </a:r>
            <a:r>
              <a:rPr dirty="0" sz="2450" spc="-25">
                <a:solidFill>
                  <a:srgbClr val="293579"/>
                </a:solidFill>
                <a:latin typeface="Verdana"/>
                <a:cs typeface="Verdana"/>
              </a:rPr>
              <a:t>nv</a:t>
            </a:r>
            <a:r>
              <a:rPr dirty="0" sz="2450" spc="-25">
                <a:solidFill>
                  <a:srgbClr val="25306E"/>
                </a:solidFill>
                <a:latin typeface="Verdana"/>
                <a:cs typeface="Verdana"/>
              </a:rPr>
              <a:t>es</a:t>
            </a:r>
            <a:r>
              <a:rPr dirty="0" sz="2450" spc="-25">
                <a:solidFill>
                  <a:srgbClr val="293579"/>
                </a:solidFill>
                <a:latin typeface="Verdana"/>
                <a:cs typeface="Verdana"/>
              </a:rPr>
              <a:t>tm </a:t>
            </a:r>
            <a:r>
              <a:rPr dirty="0" sz="2450" spc="45">
                <a:solidFill>
                  <a:srgbClr val="293579"/>
                </a:solidFill>
                <a:latin typeface="Verdana"/>
                <a:cs typeface="Verdana"/>
              </a:rPr>
              <a:t>e</a:t>
            </a:r>
            <a:r>
              <a:rPr dirty="0" sz="2450" spc="45">
                <a:solidFill>
                  <a:srgbClr val="25306E"/>
                </a:solidFill>
                <a:latin typeface="Verdana"/>
                <a:cs typeface="Verdana"/>
              </a:rPr>
              <a:t>nt</a:t>
            </a:r>
            <a:r>
              <a:rPr dirty="0" sz="2450" spc="45">
                <a:solidFill>
                  <a:srgbClr val="293579"/>
                </a:solidFill>
                <a:latin typeface="Verdana"/>
                <a:cs typeface="Verdana"/>
              </a:rPr>
              <a:t>. </a:t>
            </a:r>
            <a:r>
              <a:rPr dirty="0" sz="2450" spc="-5">
                <a:solidFill>
                  <a:srgbClr val="293579"/>
                </a:solidFill>
                <a:latin typeface="Verdana"/>
                <a:cs typeface="Verdana"/>
              </a:rPr>
              <a:t>This </a:t>
            </a:r>
            <a:r>
              <a:rPr dirty="0" sz="2450">
                <a:solidFill>
                  <a:srgbClr val="25306E"/>
                </a:solidFill>
                <a:latin typeface="Verdana"/>
                <a:cs typeface="Verdana"/>
              </a:rPr>
              <a:t>sl</a:t>
            </a:r>
            <a:r>
              <a:rPr dirty="0" sz="2450">
                <a:solidFill>
                  <a:srgbClr val="293579"/>
                </a:solidFill>
                <a:latin typeface="Verdana"/>
                <a:cs typeface="Verdana"/>
              </a:rPr>
              <a:t>i</a:t>
            </a:r>
            <a:r>
              <a:rPr dirty="0" sz="2450">
                <a:solidFill>
                  <a:srgbClr val="25306E"/>
                </a:solidFill>
                <a:latin typeface="Verdana"/>
                <a:cs typeface="Verdana"/>
              </a:rPr>
              <a:t>d</a:t>
            </a:r>
            <a:r>
              <a:rPr dirty="0" sz="2450">
                <a:solidFill>
                  <a:srgbClr val="293579"/>
                </a:solidFill>
                <a:latin typeface="Verdana"/>
                <a:cs typeface="Verdana"/>
              </a:rPr>
              <a:t>e </a:t>
            </a:r>
            <a:r>
              <a:rPr dirty="0" sz="2450" spc="25">
                <a:solidFill>
                  <a:srgbClr val="25306E"/>
                </a:solidFill>
                <a:latin typeface="Verdana"/>
                <a:cs typeface="Verdana"/>
              </a:rPr>
              <a:t>w</a:t>
            </a:r>
            <a:r>
              <a:rPr dirty="0" sz="2450" spc="25">
                <a:solidFill>
                  <a:srgbClr val="293579"/>
                </a:solidFill>
                <a:latin typeface="Verdana"/>
                <a:cs typeface="Verdana"/>
              </a:rPr>
              <a:t>ill  </a:t>
            </a:r>
            <a:r>
              <a:rPr dirty="0" sz="2450" spc="-15">
                <a:solidFill>
                  <a:srgbClr val="25306E"/>
                </a:solidFill>
                <a:latin typeface="Verdana"/>
                <a:cs typeface="Verdana"/>
              </a:rPr>
              <a:t>c</a:t>
            </a:r>
            <a:r>
              <a:rPr dirty="0" sz="2450" spc="-15">
                <a:solidFill>
                  <a:srgbClr val="293579"/>
                </a:solidFill>
                <a:latin typeface="Verdana"/>
                <a:cs typeface="Verdana"/>
              </a:rPr>
              <a:t>o</a:t>
            </a:r>
            <a:r>
              <a:rPr dirty="0" sz="2450" spc="-15">
                <a:solidFill>
                  <a:srgbClr val="25306E"/>
                </a:solidFill>
                <a:latin typeface="Verdana"/>
                <a:cs typeface="Verdana"/>
              </a:rPr>
              <a:t>v</a:t>
            </a:r>
            <a:r>
              <a:rPr dirty="0" sz="2450" spc="-15">
                <a:solidFill>
                  <a:srgbClr val="293579"/>
                </a:solidFill>
                <a:latin typeface="Verdana"/>
                <a:cs typeface="Verdana"/>
              </a:rPr>
              <a:t>er </a:t>
            </a:r>
            <a:r>
              <a:rPr dirty="0" sz="2450" spc="50">
                <a:solidFill>
                  <a:srgbClr val="293579"/>
                </a:solidFill>
                <a:latin typeface="Verdana"/>
                <a:cs typeface="Verdana"/>
              </a:rPr>
              <a:t>so</a:t>
            </a:r>
            <a:r>
              <a:rPr dirty="0" sz="2450" spc="50">
                <a:solidFill>
                  <a:srgbClr val="25306E"/>
                </a:solidFill>
                <a:latin typeface="Verdana"/>
                <a:cs typeface="Verdana"/>
              </a:rPr>
              <a:t>m</a:t>
            </a:r>
            <a:r>
              <a:rPr dirty="0" sz="2450" spc="50">
                <a:solidFill>
                  <a:srgbClr val="293579"/>
                </a:solidFill>
                <a:latin typeface="Verdana"/>
                <a:cs typeface="Verdana"/>
              </a:rPr>
              <a:t>e </a:t>
            </a:r>
            <a:r>
              <a:rPr dirty="0" sz="2450" spc="25">
                <a:solidFill>
                  <a:srgbClr val="293579"/>
                </a:solidFill>
                <a:latin typeface="Verdana"/>
                <a:cs typeface="Verdana"/>
              </a:rPr>
              <a:t>of </a:t>
            </a:r>
            <a:r>
              <a:rPr dirty="0" sz="2450" spc="40">
                <a:solidFill>
                  <a:srgbClr val="293579"/>
                </a:solidFill>
                <a:latin typeface="Verdana"/>
                <a:cs typeface="Verdana"/>
              </a:rPr>
              <a:t>t</a:t>
            </a:r>
            <a:r>
              <a:rPr dirty="0" sz="2450" spc="40">
                <a:solidFill>
                  <a:srgbClr val="25306E"/>
                </a:solidFill>
                <a:latin typeface="Verdana"/>
                <a:cs typeface="Verdana"/>
              </a:rPr>
              <a:t>he </a:t>
            </a:r>
            <a:r>
              <a:rPr dirty="0" sz="2450" spc="65">
                <a:solidFill>
                  <a:srgbClr val="25306E"/>
                </a:solidFill>
                <a:latin typeface="Verdana"/>
                <a:cs typeface="Verdana"/>
              </a:rPr>
              <a:t>ﬁna</a:t>
            </a:r>
            <a:r>
              <a:rPr dirty="0" sz="2450" spc="65">
                <a:solidFill>
                  <a:srgbClr val="293579"/>
                </a:solidFill>
                <a:latin typeface="Verdana"/>
                <a:cs typeface="Verdana"/>
              </a:rPr>
              <a:t>nci</a:t>
            </a:r>
            <a:r>
              <a:rPr dirty="0" sz="2450" spc="65">
                <a:solidFill>
                  <a:srgbClr val="25306E"/>
                </a:solidFill>
                <a:latin typeface="Verdana"/>
                <a:cs typeface="Verdana"/>
              </a:rPr>
              <a:t>n</a:t>
            </a:r>
            <a:r>
              <a:rPr dirty="0" sz="2450" spc="65">
                <a:solidFill>
                  <a:srgbClr val="293579"/>
                </a:solidFill>
                <a:latin typeface="Verdana"/>
                <a:cs typeface="Verdana"/>
              </a:rPr>
              <a:t>g </a:t>
            </a:r>
            <a:r>
              <a:rPr dirty="0" sz="2450" spc="45">
                <a:solidFill>
                  <a:srgbClr val="293579"/>
                </a:solidFill>
                <a:latin typeface="Verdana"/>
                <a:cs typeface="Verdana"/>
              </a:rPr>
              <a:t>op</a:t>
            </a:r>
            <a:r>
              <a:rPr dirty="0" sz="2450" spc="45">
                <a:solidFill>
                  <a:srgbClr val="25306E"/>
                </a:solidFill>
                <a:latin typeface="Verdana"/>
                <a:cs typeface="Verdana"/>
              </a:rPr>
              <a:t>tion</a:t>
            </a:r>
            <a:r>
              <a:rPr dirty="0" sz="2450" spc="45">
                <a:solidFill>
                  <a:srgbClr val="293579"/>
                </a:solidFill>
                <a:latin typeface="Verdana"/>
                <a:cs typeface="Verdana"/>
              </a:rPr>
              <a:t>s  </a:t>
            </a:r>
            <a:r>
              <a:rPr dirty="0" sz="2450" spc="-30">
                <a:solidFill>
                  <a:srgbClr val="25306E"/>
                </a:solidFill>
                <a:latin typeface="Verdana"/>
                <a:cs typeface="Verdana"/>
              </a:rPr>
              <a:t>ava</a:t>
            </a:r>
            <a:r>
              <a:rPr dirty="0" sz="2450" spc="-30">
                <a:solidFill>
                  <a:srgbClr val="293579"/>
                </a:solidFill>
                <a:latin typeface="Verdana"/>
                <a:cs typeface="Verdana"/>
              </a:rPr>
              <a:t>il</a:t>
            </a:r>
            <a:r>
              <a:rPr dirty="0" sz="2450" spc="-30">
                <a:solidFill>
                  <a:srgbClr val="25306E"/>
                </a:solidFill>
                <a:latin typeface="Verdana"/>
                <a:cs typeface="Verdana"/>
              </a:rPr>
              <a:t>abl</a:t>
            </a:r>
            <a:r>
              <a:rPr dirty="0" sz="2450" spc="-30">
                <a:solidFill>
                  <a:srgbClr val="293579"/>
                </a:solidFill>
                <a:latin typeface="Verdana"/>
                <a:cs typeface="Verdana"/>
              </a:rPr>
              <a:t>e </a:t>
            </a:r>
            <a:r>
              <a:rPr dirty="0" sz="2450" spc="-15">
                <a:solidFill>
                  <a:srgbClr val="293579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5306E"/>
                </a:solidFill>
                <a:latin typeface="Verdana"/>
                <a:cs typeface="Verdana"/>
              </a:rPr>
              <a:t>o </a:t>
            </a:r>
            <a:r>
              <a:rPr dirty="0" sz="2450" spc="15">
                <a:solidFill>
                  <a:srgbClr val="25306E"/>
                </a:solidFill>
                <a:latin typeface="Verdana"/>
                <a:cs typeface="Verdana"/>
              </a:rPr>
              <a:t>o</a:t>
            </a:r>
            <a:r>
              <a:rPr dirty="0" sz="2450" spc="15">
                <a:solidFill>
                  <a:srgbClr val="293579"/>
                </a:solidFill>
                <a:latin typeface="Verdana"/>
                <a:cs typeface="Verdana"/>
              </a:rPr>
              <a:t>r</a:t>
            </a:r>
            <a:r>
              <a:rPr dirty="0" sz="2450" spc="15">
                <a:solidFill>
                  <a:srgbClr val="25306E"/>
                </a:solidFill>
                <a:latin typeface="Verdana"/>
                <a:cs typeface="Verdana"/>
              </a:rPr>
              <a:t>ga</a:t>
            </a:r>
            <a:r>
              <a:rPr dirty="0" sz="2450" spc="15">
                <a:solidFill>
                  <a:srgbClr val="293579"/>
                </a:solidFill>
                <a:latin typeface="Verdana"/>
                <a:cs typeface="Verdana"/>
              </a:rPr>
              <a:t>nizat</a:t>
            </a:r>
            <a:r>
              <a:rPr dirty="0" sz="2450" spc="15">
                <a:solidFill>
                  <a:srgbClr val="25306E"/>
                </a:solidFill>
                <a:latin typeface="Verdana"/>
                <a:cs typeface="Verdana"/>
              </a:rPr>
              <a:t>io</a:t>
            </a:r>
            <a:r>
              <a:rPr dirty="0" sz="2450" spc="15">
                <a:solidFill>
                  <a:srgbClr val="293579"/>
                </a:solidFill>
                <a:latin typeface="Verdana"/>
                <a:cs typeface="Verdana"/>
              </a:rPr>
              <a:t>n</a:t>
            </a:r>
            <a:r>
              <a:rPr dirty="0" sz="2450" spc="15">
                <a:solidFill>
                  <a:srgbClr val="25306E"/>
                </a:solidFill>
                <a:latin typeface="Verdana"/>
                <a:cs typeface="Verdana"/>
              </a:rPr>
              <a:t>s, </a:t>
            </a:r>
            <a:r>
              <a:rPr dirty="0" sz="2450" spc="50">
                <a:solidFill>
                  <a:srgbClr val="293579"/>
                </a:solidFill>
                <a:latin typeface="Verdana"/>
                <a:cs typeface="Verdana"/>
              </a:rPr>
              <a:t>inc</a:t>
            </a:r>
            <a:r>
              <a:rPr dirty="0" sz="2450" spc="50">
                <a:solidFill>
                  <a:srgbClr val="25306E"/>
                </a:solidFill>
                <a:latin typeface="Verdana"/>
                <a:cs typeface="Verdana"/>
              </a:rPr>
              <a:t>l</a:t>
            </a:r>
            <a:r>
              <a:rPr dirty="0" sz="2450" spc="50">
                <a:solidFill>
                  <a:srgbClr val="293579"/>
                </a:solidFill>
                <a:latin typeface="Verdana"/>
                <a:cs typeface="Verdana"/>
              </a:rPr>
              <a:t>udi</a:t>
            </a:r>
            <a:r>
              <a:rPr dirty="0" sz="2450" spc="50">
                <a:solidFill>
                  <a:srgbClr val="25306E"/>
                </a:solidFill>
                <a:latin typeface="Verdana"/>
                <a:cs typeface="Verdana"/>
              </a:rPr>
              <a:t>ng  </a:t>
            </a:r>
            <a:r>
              <a:rPr dirty="0" sz="2450" spc="5">
                <a:solidFill>
                  <a:srgbClr val="293579"/>
                </a:solidFill>
                <a:latin typeface="Verdana"/>
                <a:cs typeface="Verdana"/>
              </a:rPr>
              <a:t>gra</a:t>
            </a:r>
            <a:r>
              <a:rPr dirty="0" sz="2450" spc="5">
                <a:solidFill>
                  <a:srgbClr val="25306E"/>
                </a:solidFill>
                <a:latin typeface="Verdana"/>
                <a:cs typeface="Verdana"/>
              </a:rPr>
              <a:t>nts,</a:t>
            </a:r>
            <a:r>
              <a:rPr dirty="0" sz="2450" spc="-560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293579"/>
                </a:solidFill>
                <a:latin typeface="Verdana"/>
                <a:cs typeface="Verdana"/>
              </a:rPr>
              <a:t>l</a:t>
            </a:r>
            <a:r>
              <a:rPr dirty="0" sz="2450">
                <a:solidFill>
                  <a:srgbClr val="25306E"/>
                </a:solidFill>
                <a:latin typeface="Verdana"/>
                <a:cs typeface="Verdana"/>
              </a:rPr>
              <a:t>oa</a:t>
            </a:r>
            <a:r>
              <a:rPr dirty="0" sz="2450">
                <a:solidFill>
                  <a:srgbClr val="293579"/>
                </a:solidFill>
                <a:latin typeface="Verdana"/>
                <a:cs typeface="Verdana"/>
              </a:rPr>
              <a:t>ns</a:t>
            </a:r>
            <a:r>
              <a:rPr dirty="0" sz="2450">
                <a:solidFill>
                  <a:srgbClr val="25306E"/>
                </a:solidFill>
                <a:latin typeface="Verdana"/>
                <a:cs typeface="Verdana"/>
              </a:rPr>
              <a:t>,</a:t>
            </a:r>
            <a:r>
              <a:rPr dirty="0" sz="2450" spc="-565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5306E"/>
                </a:solidFill>
                <a:latin typeface="Verdana"/>
                <a:cs typeface="Verdana"/>
              </a:rPr>
              <a:t>a</a:t>
            </a:r>
            <a:r>
              <a:rPr dirty="0" sz="2450" spc="30">
                <a:solidFill>
                  <a:srgbClr val="293579"/>
                </a:solidFill>
                <a:latin typeface="Verdana"/>
                <a:cs typeface="Verdana"/>
              </a:rPr>
              <a:t>n</a:t>
            </a:r>
            <a:r>
              <a:rPr dirty="0" sz="2450" spc="30">
                <a:solidFill>
                  <a:srgbClr val="25306E"/>
                </a:solidFill>
                <a:latin typeface="Verdana"/>
                <a:cs typeface="Verdana"/>
              </a:rPr>
              <a:t>d</a:t>
            </a:r>
            <a:r>
              <a:rPr dirty="0" sz="2450" spc="-65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dirty="0" sz="2450" spc="40">
                <a:solidFill>
                  <a:srgbClr val="293579"/>
                </a:solidFill>
                <a:latin typeface="Verdana"/>
                <a:cs typeface="Verdana"/>
              </a:rPr>
              <a:t>energy</a:t>
            </a:r>
            <a:r>
              <a:rPr dirty="0" sz="2450" spc="-325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dirty="0" sz="2450" spc="35">
                <a:solidFill>
                  <a:srgbClr val="293579"/>
                </a:solidFill>
                <a:latin typeface="Verdana"/>
                <a:cs typeface="Verdana"/>
              </a:rPr>
              <a:t>per</a:t>
            </a:r>
            <a:r>
              <a:rPr dirty="0" sz="2450" spc="35">
                <a:solidFill>
                  <a:srgbClr val="25306E"/>
                </a:solidFill>
                <a:latin typeface="Verdana"/>
                <a:cs typeface="Verdana"/>
              </a:rPr>
              <a:t>f</a:t>
            </a:r>
            <a:r>
              <a:rPr dirty="0" sz="2450" spc="35">
                <a:solidFill>
                  <a:srgbClr val="293579"/>
                </a:solidFill>
                <a:latin typeface="Verdana"/>
                <a:cs typeface="Verdana"/>
              </a:rPr>
              <a:t>o</a:t>
            </a:r>
            <a:r>
              <a:rPr dirty="0" sz="2450" spc="35">
                <a:solidFill>
                  <a:srgbClr val="25306E"/>
                </a:solidFill>
                <a:latin typeface="Verdana"/>
                <a:cs typeface="Verdana"/>
              </a:rPr>
              <a:t>r</a:t>
            </a:r>
            <a:r>
              <a:rPr dirty="0" sz="2450" spc="35">
                <a:solidFill>
                  <a:srgbClr val="293579"/>
                </a:solidFill>
                <a:latin typeface="Verdana"/>
                <a:cs typeface="Verdana"/>
              </a:rPr>
              <a:t>m</a:t>
            </a:r>
            <a:r>
              <a:rPr dirty="0" sz="2450" spc="35">
                <a:solidFill>
                  <a:srgbClr val="25306E"/>
                </a:solidFill>
                <a:latin typeface="Verdana"/>
                <a:cs typeface="Verdana"/>
              </a:rPr>
              <a:t>an</a:t>
            </a:r>
            <a:r>
              <a:rPr dirty="0" sz="2450" spc="35">
                <a:solidFill>
                  <a:srgbClr val="293579"/>
                </a:solidFill>
                <a:latin typeface="Verdana"/>
                <a:cs typeface="Verdana"/>
              </a:rPr>
              <a:t>ce  </a:t>
            </a:r>
            <a:r>
              <a:rPr dirty="0" sz="2450" spc="15">
                <a:solidFill>
                  <a:srgbClr val="25306E"/>
                </a:solidFill>
                <a:latin typeface="Verdana"/>
                <a:cs typeface="Verdana"/>
              </a:rPr>
              <a:t>con</a:t>
            </a:r>
            <a:r>
              <a:rPr dirty="0" sz="2450" spc="15">
                <a:solidFill>
                  <a:srgbClr val="293579"/>
                </a:solidFill>
                <a:latin typeface="Verdana"/>
                <a:cs typeface="Verdana"/>
              </a:rPr>
              <a:t>tra</a:t>
            </a:r>
            <a:r>
              <a:rPr dirty="0" sz="2450" spc="15">
                <a:solidFill>
                  <a:srgbClr val="25306E"/>
                </a:solidFill>
                <a:latin typeface="Verdana"/>
                <a:cs typeface="Verdana"/>
              </a:rPr>
              <a:t>ct</a:t>
            </a:r>
            <a:r>
              <a:rPr dirty="0" sz="2450" spc="15">
                <a:solidFill>
                  <a:srgbClr val="293579"/>
                </a:solidFill>
                <a:latin typeface="Verdana"/>
                <a:cs typeface="Verdana"/>
              </a:rPr>
              <a:t>s</a:t>
            </a:r>
            <a:r>
              <a:rPr dirty="0" sz="2450" spc="15">
                <a:solidFill>
                  <a:srgbClr val="25306E"/>
                </a:solidFill>
                <a:latin typeface="Verdana"/>
                <a:cs typeface="Verdana"/>
              </a:rPr>
              <a:t>.</a:t>
            </a:r>
            <a:r>
              <a:rPr dirty="0" sz="2450" spc="-550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93579"/>
                </a:solidFill>
                <a:latin typeface="Verdana"/>
                <a:cs typeface="Verdana"/>
              </a:rPr>
              <a:t>W</a:t>
            </a:r>
            <a:r>
              <a:rPr dirty="0" sz="2450" spc="30">
                <a:solidFill>
                  <a:srgbClr val="25306E"/>
                </a:solidFill>
                <a:latin typeface="Verdana"/>
                <a:cs typeface="Verdana"/>
              </a:rPr>
              <a:t>e</a:t>
            </a:r>
            <a:r>
              <a:rPr dirty="0" sz="2450" spc="-180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dirty="0" sz="2450" spc="25">
                <a:solidFill>
                  <a:srgbClr val="25306E"/>
                </a:solidFill>
                <a:latin typeface="Verdana"/>
                <a:cs typeface="Verdana"/>
              </a:rPr>
              <a:t>w</a:t>
            </a:r>
            <a:r>
              <a:rPr dirty="0" sz="2450" spc="25">
                <a:solidFill>
                  <a:srgbClr val="293579"/>
                </a:solidFill>
                <a:latin typeface="Verdana"/>
                <a:cs typeface="Verdana"/>
              </a:rPr>
              <a:t>i</a:t>
            </a:r>
            <a:r>
              <a:rPr dirty="0" sz="2450" spc="25">
                <a:solidFill>
                  <a:srgbClr val="25306E"/>
                </a:solidFill>
                <a:latin typeface="Verdana"/>
                <a:cs typeface="Verdana"/>
              </a:rPr>
              <a:t>l</a:t>
            </a:r>
            <a:r>
              <a:rPr dirty="0" sz="2450" spc="25">
                <a:solidFill>
                  <a:srgbClr val="293579"/>
                </a:solidFill>
                <a:latin typeface="Verdana"/>
                <a:cs typeface="Verdana"/>
              </a:rPr>
              <a:t>l</a:t>
            </a:r>
            <a:r>
              <a:rPr dirty="0" sz="2450" spc="-204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dirty="0" sz="2450" spc="20">
                <a:solidFill>
                  <a:srgbClr val="293579"/>
                </a:solidFill>
                <a:latin typeface="Verdana"/>
                <a:cs typeface="Verdana"/>
              </a:rPr>
              <a:t>discus</a:t>
            </a:r>
            <a:r>
              <a:rPr dirty="0" sz="2450" spc="20">
                <a:solidFill>
                  <a:srgbClr val="25306E"/>
                </a:solidFill>
                <a:latin typeface="Verdana"/>
                <a:cs typeface="Verdana"/>
              </a:rPr>
              <a:t>s</a:t>
            </a:r>
            <a:r>
              <a:rPr dirty="0" sz="2450" spc="-275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dirty="0" sz="2450" spc="40">
                <a:solidFill>
                  <a:srgbClr val="25306E"/>
                </a:solidFill>
                <a:latin typeface="Verdana"/>
                <a:cs typeface="Verdana"/>
              </a:rPr>
              <a:t>the</a:t>
            </a:r>
            <a:r>
              <a:rPr dirty="0" sz="2450" spc="-180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dirty="0" sz="2450" spc="25">
                <a:solidFill>
                  <a:srgbClr val="25306E"/>
                </a:solidFill>
                <a:latin typeface="Verdana"/>
                <a:cs typeface="Verdana"/>
              </a:rPr>
              <a:t>pro</a:t>
            </a:r>
            <a:r>
              <a:rPr dirty="0" sz="2450" spc="25">
                <a:solidFill>
                  <a:srgbClr val="293579"/>
                </a:solidFill>
                <a:latin typeface="Verdana"/>
                <a:cs typeface="Verdana"/>
              </a:rPr>
              <a:t>s</a:t>
            </a:r>
            <a:r>
              <a:rPr dirty="0" sz="2450" spc="-300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93579"/>
                </a:solidFill>
                <a:latin typeface="Verdana"/>
                <a:cs typeface="Verdana"/>
              </a:rPr>
              <a:t>and  </a:t>
            </a:r>
            <a:r>
              <a:rPr dirty="0" sz="2450" spc="60">
                <a:solidFill>
                  <a:srgbClr val="25306E"/>
                </a:solidFill>
                <a:latin typeface="Verdana"/>
                <a:cs typeface="Verdana"/>
              </a:rPr>
              <a:t>con</a:t>
            </a:r>
            <a:r>
              <a:rPr dirty="0" sz="2450" spc="60">
                <a:solidFill>
                  <a:srgbClr val="293579"/>
                </a:solidFill>
                <a:latin typeface="Verdana"/>
                <a:cs typeface="Verdana"/>
              </a:rPr>
              <a:t>s </a:t>
            </a:r>
            <a:r>
              <a:rPr dirty="0" sz="2450" spc="25">
                <a:solidFill>
                  <a:srgbClr val="293579"/>
                </a:solidFill>
                <a:latin typeface="Verdana"/>
                <a:cs typeface="Verdana"/>
              </a:rPr>
              <a:t>of </a:t>
            </a:r>
            <a:r>
              <a:rPr dirty="0" sz="2450" spc="20">
                <a:solidFill>
                  <a:srgbClr val="293579"/>
                </a:solidFill>
                <a:latin typeface="Verdana"/>
                <a:cs typeface="Verdana"/>
              </a:rPr>
              <a:t>ea</a:t>
            </a:r>
            <a:r>
              <a:rPr dirty="0" sz="2450" spc="20">
                <a:solidFill>
                  <a:srgbClr val="25306E"/>
                </a:solidFill>
                <a:latin typeface="Verdana"/>
                <a:cs typeface="Verdana"/>
              </a:rPr>
              <a:t>c</a:t>
            </a:r>
            <a:r>
              <a:rPr dirty="0" sz="2450" spc="20">
                <a:solidFill>
                  <a:srgbClr val="293579"/>
                </a:solidFill>
                <a:latin typeface="Verdana"/>
                <a:cs typeface="Verdana"/>
              </a:rPr>
              <a:t>h </a:t>
            </a:r>
            <a:r>
              <a:rPr dirty="0" sz="2450" spc="40">
                <a:solidFill>
                  <a:srgbClr val="293579"/>
                </a:solidFill>
                <a:latin typeface="Verdana"/>
                <a:cs typeface="Verdana"/>
              </a:rPr>
              <a:t>o</a:t>
            </a:r>
            <a:r>
              <a:rPr dirty="0" sz="2450" spc="40">
                <a:solidFill>
                  <a:srgbClr val="25306E"/>
                </a:solidFill>
                <a:latin typeface="Verdana"/>
                <a:cs typeface="Verdana"/>
              </a:rPr>
              <a:t>pt</a:t>
            </a:r>
            <a:r>
              <a:rPr dirty="0" sz="2450" spc="40">
                <a:solidFill>
                  <a:srgbClr val="293579"/>
                </a:solidFill>
                <a:latin typeface="Verdana"/>
                <a:cs typeface="Verdana"/>
              </a:rPr>
              <a:t>ion </a:t>
            </a:r>
            <a:r>
              <a:rPr dirty="0" sz="2450" spc="30">
                <a:solidFill>
                  <a:srgbClr val="25306E"/>
                </a:solidFill>
                <a:latin typeface="Verdana"/>
                <a:cs typeface="Verdana"/>
              </a:rPr>
              <a:t>a</a:t>
            </a:r>
            <a:r>
              <a:rPr dirty="0" sz="2450" spc="30">
                <a:solidFill>
                  <a:srgbClr val="293579"/>
                </a:solidFill>
                <a:latin typeface="Verdana"/>
                <a:cs typeface="Verdana"/>
              </a:rPr>
              <a:t>nd </a:t>
            </a:r>
            <a:r>
              <a:rPr dirty="0" sz="2450" spc="5">
                <a:solidFill>
                  <a:srgbClr val="293579"/>
                </a:solidFill>
                <a:latin typeface="Verdana"/>
                <a:cs typeface="Verdana"/>
              </a:rPr>
              <a:t>p</a:t>
            </a:r>
            <a:r>
              <a:rPr dirty="0" sz="2450" spc="5">
                <a:solidFill>
                  <a:srgbClr val="25306E"/>
                </a:solidFill>
                <a:latin typeface="Verdana"/>
                <a:cs typeface="Verdana"/>
              </a:rPr>
              <a:t>r</a:t>
            </a:r>
            <a:r>
              <a:rPr dirty="0" sz="2450" spc="5">
                <a:solidFill>
                  <a:srgbClr val="293579"/>
                </a:solidFill>
                <a:latin typeface="Verdana"/>
                <a:cs typeface="Verdana"/>
              </a:rPr>
              <a:t>ovi</a:t>
            </a:r>
            <a:r>
              <a:rPr dirty="0" sz="2450" spc="5">
                <a:solidFill>
                  <a:srgbClr val="25306E"/>
                </a:solidFill>
                <a:latin typeface="Verdana"/>
                <a:cs typeface="Verdana"/>
              </a:rPr>
              <a:t>de </a:t>
            </a:r>
            <a:r>
              <a:rPr dirty="0" sz="2450" spc="30">
                <a:solidFill>
                  <a:srgbClr val="25306E"/>
                </a:solidFill>
                <a:latin typeface="Verdana"/>
                <a:cs typeface="Verdana"/>
              </a:rPr>
              <a:t>ti</a:t>
            </a:r>
            <a:r>
              <a:rPr dirty="0" sz="2450" spc="30">
                <a:solidFill>
                  <a:srgbClr val="293579"/>
                </a:solidFill>
                <a:latin typeface="Verdana"/>
                <a:cs typeface="Verdana"/>
              </a:rPr>
              <a:t>ps  </a:t>
            </a:r>
            <a:r>
              <a:rPr dirty="0" sz="2450">
                <a:solidFill>
                  <a:srgbClr val="25306E"/>
                </a:solidFill>
                <a:latin typeface="Verdana"/>
                <a:cs typeface="Verdana"/>
              </a:rPr>
              <a:t>for</a:t>
            </a:r>
            <a:r>
              <a:rPr dirty="0" sz="2450" spc="-285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dirty="0" sz="2450" spc="15">
                <a:solidFill>
                  <a:srgbClr val="25306E"/>
                </a:solidFill>
                <a:latin typeface="Verdana"/>
                <a:cs typeface="Verdana"/>
              </a:rPr>
              <a:t>selec</a:t>
            </a:r>
            <a:r>
              <a:rPr dirty="0" sz="2450" spc="15">
                <a:solidFill>
                  <a:srgbClr val="293579"/>
                </a:solidFill>
                <a:latin typeface="Verdana"/>
                <a:cs typeface="Verdana"/>
              </a:rPr>
              <a:t>tin</a:t>
            </a:r>
            <a:r>
              <a:rPr dirty="0" sz="2450" spc="15">
                <a:solidFill>
                  <a:srgbClr val="25306E"/>
                </a:solidFill>
                <a:latin typeface="Verdana"/>
                <a:cs typeface="Verdana"/>
              </a:rPr>
              <a:t>g</a:t>
            </a:r>
            <a:r>
              <a:rPr dirty="0" sz="2450" spc="10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dirty="0" sz="2450" spc="40">
                <a:solidFill>
                  <a:srgbClr val="25306E"/>
                </a:solidFill>
                <a:latin typeface="Verdana"/>
                <a:cs typeface="Verdana"/>
              </a:rPr>
              <a:t>th</a:t>
            </a:r>
            <a:r>
              <a:rPr dirty="0" sz="2450" spc="40">
                <a:solidFill>
                  <a:srgbClr val="293579"/>
                </a:solidFill>
                <a:latin typeface="Verdana"/>
                <a:cs typeface="Verdana"/>
              </a:rPr>
              <a:t>e</a:t>
            </a:r>
            <a:r>
              <a:rPr dirty="0" sz="2450" spc="-180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dirty="0" sz="2450" spc="20">
                <a:solidFill>
                  <a:srgbClr val="25306E"/>
                </a:solidFill>
                <a:latin typeface="Verdana"/>
                <a:cs typeface="Verdana"/>
              </a:rPr>
              <a:t>b</a:t>
            </a:r>
            <a:r>
              <a:rPr dirty="0" sz="2450" spc="20">
                <a:solidFill>
                  <a:srgbClr val="293579"/>
                </a:solidFill>
                <a:latin typeface="Verdana"/>
                <a:cs typeface="Verdana"/>
              </a:rPr>
              <a:t>est</a:t>
            </a:r>
            <a:r>
              <a:rPr dirty="0" sz="2450" spc="-175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dirty="0" sz="2450" spc="65">
                <a:solidFill>
                  <a:srgbClr val="25306E"/>
                </a:solidFill>
                <a:latin typeface="Verdana"/>
                <a:cs typeface="Verdana"/>
              </a:rPr>
              <a:t>ﬁ</a:t>
            </a:r>
            <a:r>
              <a:rPr dirty="0" sz="2450" spc="65">
                <a:solidFill>
                  <a:srgbClr val="293579"/>
                </a:solidFill>
                <a:latin typeface="Verdana"/>
                <a:cs typeface="Verdana"/>
              </a:rPr>
              <a:t>na</a:t>
            </a:r>
            <a:r>
              <a:rPr dirty="0" sz="2450" spc="65">
                <a:solidFill>
                  <a:srgbClr val="25306E"/>
                </a:solidFill>
                <a:latin typeface="Verdana"/>
                <a:cs typeface="Verdana"/>
              </a:rPr>
              <a:t>n</a:t>
            </a:r>
            <a:r>
              <a:rPr dirty="0" sz="2450" spc="65">
                <a:solidFill>
                  <a:srgbClr val="293579"/>
                </a:solidFill>
                <a:latin typeface="Verdana"/>
                <a:cs typeface="Verdana"/>
              </a:rPr>
              <a:t>c</a:t>
            </a:r>
            <a:r>
              <a:rPr dirty="0" sz="2450" spc="65">
                <a:solidFill>
                  <a:srgbClr val="25306E"/>
                </a:solidFill>
                <a:latin typeface="Verdana"/>
                <a:cs typeface="Verdana"/>
              </a:rPr>
              <a:t>ing</a:t>
            </a:r>
            <a:r>
              <a:rPr dirty="0" sz="2450" spc="-20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dirty="0" sz="2450" spc="40">
                <a:solidFill>
                  <a:srgbClr val="25306E"/>
                </a:solidFill>
                <a:latin typeface="Verdana"/>
                <a:cs typeface="Verdana"/>
              </a:rPr>
              <a:t>o</a:t>
            </a:r>
            <a:r>
              <a:rPr dirty="0" sz="2450" spc="40">
                <a:solidFill>
                  <a:srgbClr val="293579"/>
                </a:solidFill>
                <a:latin typeface="Verdana"/>
                <a:cs typeface="Verdana"/>
              </a:rPr>
              <a:t>p</a:t>
            </a:r>
            <a:r>
              <a:rPr dirty="0" sz="2450" spc="40">
                <a:solidFill>
                  <a:srgbClr val="25306E"/>
                </a:solidFill>
                <a:latin typeface="Verdana"/>
                <a:cs typeface="Verdana"/>
              </a:rPr>
              <a:t>ti</a:t>
            </a:r>
            <a:r>
              <a:rPr dirty="0" sz="2450" spc="40">
                <a:solidFill>
                  <a:srgbClr val="293579"/>
                </a:solidFill>
                <a:latin typeface="Verdana"/>
                <a:cs typeface="Verdana"/>
              </a:rPr>
              <a:t>on  </a:t>
            </a:r>
            <a:r>
              <a:rPr dirty="0" sz="2450">
                <a:solidFill>
                  <a:srgbClr val="25306E"/>
                </a:solidFill>
                <a:latin typeface="Verdana"/>
                <a:cs typeface="Verdana"/>
              </a:rPr>
              <a:t>for </a:t>
            </a:r>
            <a:r>
              <a:rPr dirty="0" sz="2450" spc="-5">
                <a:solidFill>
                  <a:srgbClr val="293579"/>
                </a:solidFill>
                <a:latin typeface="Verdana"/>
                <a:cs typeface="Verdana"/>
              </a:rPr>
              <a:t>yo</a:t>
            </a:r>
            <a:r>
              <a:rPr dirty="0" sz="2450" spc="-5">
                <a:solidFill>
                  <a:srgbClr val="25306E"/>
                </a:solidFill>
                <a:latin typeface="Verdana"/>
                <a:cs typeface="Verdana"/>
              </a:rPr>
              <a:t>u</a:t>
            </a:r>
            <a:r>
              <a:rPr dirty="0" sz="2450" spc="-5">
                <a:solidFill>
                  <a:srgbClr val="293579"/>
                </a:solidFill>
                <a:latin typeface="Verdana"/>
                <a:cs typeface="Verdana"/>
              </a:rPr>
              <a:t>r</a:t>
            </a:r>
            <a:r>
              <a:rPr dirty="0" sz="2450" spc="-560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dirty="0" sz="2450" spc="20">
                <a:solidFill>
                  <a:srgbClr val="293579"/>
                </a:solidFill>
                <a:latin typeface="Verdana"/>
                <a:cs typeface="Verdana"/>
              </a:rPr>
              <a:t>org</a:t>
            </a:r>
            <a:r>
              <a:rPr dirty="0" sz="2450" spc="20">
                <a:solidFill>
                  <a:srgbClr val="25306E"/>
                </a:solidFill>
                <a:latin typeface="Verdana"/>
                <a:cs typeface="Verdana"/>
              </a:rPr>
              <a:t>anization.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49022" y="1952986"/>
            <a:ext cx="609346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b="1">
                <a:solidFill>
                  <a:srgbClr val="293579"/>
                </a:solidFill>
                <a:latin typeface="Tahoma"/>
                <a:cs typeface="Tahoma"/>
              </a:rPr>
              <a:t>FIN</a:t>
            </a:r>
            <a:r>
              <a:rPr dirty="0" sz="2100" b="1">
                <a:solidFill>
                  <a:srgbClr val="25306E"/>
                </a:solidFill>
                <a:latin typeface="Tahoma"/>
                <a:cs typeface="Tahoma"/>
              </a:rPr>
              <a:t>ANCIN</a:t>
            </a:r>
            <a:r>
              <a:rPr dirty="0" sz="2100" b="1">
                <a:solidFill>
                  <a:srgbClr val="293579"/>
                </a:solidFill>
                <a:latin typeface="Tahoma"/>
                <a:cs typeface="Tahoma"/>
              </a:rPr>
              <a:t>G </a:t>
            </a:r>
            <a:r>
              <a:rPr dirty="0" sz="2100" spc="45" b="1">
                <a:solidFill>
                  <a:srgbClr val="293579"/>
                </a:solidFill>
                <a:latin typeface="Tahoma"/>
                <a:cs typeface="Tahoma"/>
              </a:rPr>
              <a:t>ENE</a:t>
            </a:r>
            <a:r>
              <a:rPr dirty="0" sz="2100" spc="45" b="1">
                <a:solidFill>
                  <a:srgbClr val="25306E"/>
                </a:solidFill>
                <a:latin typeface="Tahoma"/>
                <a:cs typeface="Tahoma"/>
              </a:rPr>
              <a:t>RG</a:t>
            </a:r>
            <a:r>
              <a:rPr dirty="0" sz="2100" spc="45" b="1">
                <a:solidFill>
                  <a:srgbClr val="293579"/>
                </a:solidFill>
                <a:latin typeface="Tahoma"/>
                <a:cs typeface="Tahoma"/>
              </a:rPr>
              <a:t>Y </a:t>
            </a:r>
            <a:r>
              <a:rPr dirty="0" sz="2100" spc="10" b="1">
                <a:solidFill>
                  <a:srgbClr val="293579"/>
                </a:solidFill>
                <a:latin typeface="Tahoma"/>
                <a:cs typeface="Tahoma"/>
              </a:rPr>
              <a:t>EF</a:t>
            </a:r>
            <a:r>
              <a:rPr dirty="0" sz="2100" spc="10" b="1">
                <a:solidFill>
                  <a:srgbClr val="25306E"/>
                </a:solidFill>
                <a:latin typeface="Tahoma"/>
                <a:cs typeface="Tahoma"/>
              </a:rPr>
              <a:t>F</a:t>
            </a:r>
            <a:r>
              <a:rPr dirty="0" sz="2100" spc="10" b="1">
                <a:solidFill>
                  <a:srgbClr val="293579"/>
                </a:solidFill>
                <a:latin typeface="Tahoma"/>
                <a:cs typeface="Tahoma"/>
              </a:rPr>
              <a:t>ICIE</a:t>
            </a:r>
            <a:r>
              <a:rPr dirty="0" sz="2100" spc="10" b="1">
                <a:solidFill>
                  <a:srgbClr val="25306E"/>
                </a:solidFill>
                <a:latin typeface="Tahoma"/>
                <a:cs typeface="Tahoma"/>
              </a:rPr>
              <a:t>N</a:t>
            </a:r>
            <a:r>
              <a:rPr dirty="0" sz="2100" spc="10" b="1">
                <a:solidFill>
                  <a:srgbClr val="293579"/>
                </a:solidFill>
                <a:latin typeface="Tahoma"/>
                <a:cs typeface="Tahoma"/>
              </a:rPr>
              <a:t>CY</a:t>
            </a:r>
            <a:r>
              <a:rPr dirty="0" sz="2100" spc="-120" b="1">
                <a:solidFill>
                  <a:srgbClr val="293579"/>
                </a:solidFill>
                <a:latin typeface="Tahoma"/>
                <a:cs typeface="Tahoma"/>
              </a:rPr>
              <a:t> </a:t>
            </a:r>
            <a:r>
              <a:rPr dirty="0" sz="2100" spc="60" b="1">
                <a:solidFill>
                  <a:srgbClr val="293579"/>
                </a:solidFill>
                <a:latin typeface="Tahoma"/>
                <a:cs typeface="Tahoma"/>
              </a:rPr>
              <a:t>P</a:t>
            </a:r>
            <a:r>
              <a:rPr dirty="0" sz="2100" spc="60" b="1">
                <a:solidFill>
                  <a:srgbClr val="25306E"/>
                </a:solidFill>
                <a:latin typeface="Tahoma"/>
                <a:cs typeface="Tahoma"/>
              </a:rPr>
              <a:t>RO</a:t>
            </a:r>
            <a:r>
              <a:rPr dirty="0" sz="2100" spc="60" b="1">
                <a:solidFill>
                  <a:srgbClr val="293579"/>
                </a:solidFill>
                <a:latin typeface="Tahoma"/>
                <a:cs typeface="Tahoma"/>
              </a:rPr>
              <a:t>J</a:t>
            </a:r>
            <a:r>
              <a:rPr dirty="0" sz="2100" spc="60" b="1">
                <a:solidFill>
                  <a:srgbClr val="25306E"/>
                </a:solidFill>
                <a:latin typeface="Tahoma"/>
                <a:cs typeface="Tahoma"/>
              </a:rPr>
              <a:t>ECTS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74C3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06859" y="6464820"/>
            <a:ext cx="3281045" cy="3822065"/>
          </a:xfrm>
          <a:custGeom>
            <a:avLst/>
            <a:gdLst/>
            <a:ahLst/>
            <a:cxnLst/>
            <a:rect l="l" t="t" r="r" b="b"/>
            <a:pathLst>
              <a:path w="3281044" h="3822065">
                <a:moveTo>
                  <a:pt x="3280501" y="0"/>
                </a:moveTo>
                <a:lnTo>
                  <a:pt x="3223991" y="8247"/>
                </a:lnTo>
                <a:lnTo>
                  <a:pt x="3174431" y="16111"/>
                </a:lnTo>
                <a:lnTo>
                  <a:pt x="3125236" y="24606"/>
                </a:lnTo>
                <a:lnTo>
                  <a:pt x="3076041" y="33649"/>
                </a:lnTo>
                <a:lnTo>
                  <a:pt x="3027029" y="43287"/>
                </a:lnTo>
                <a:lnTo>
                  <a:pt x="2978292" y="53574"/>
                </a:lnTo>
                <a:lnTo>
                  <a:pt x="2929554" y="64510"/>
                </a:lnTo>
                <a:lnTo>
                  <a:pt x="2881091" y="75940"/>
                </a:lnTo>
                <a:lnTo>
                  <a:pt x="2832811" y="88011"/>
                </a:lnTo>
                <a:lnTo>
                  <a:pt x="2784713" y="100693"/>
                </a:lnTo>
                <a:lnTo>
                  <a:pt x="2736799" y="113906"/>
                </a:lnTo>
                <a:lnTo>
                  <a:pt x="2689250" y="127769"/>
                </a:lnTo>
                <a:lnTo>
                  <a:pt x="2641701" y="142088"/>
                </a:lnTo>
                <a:lnTo>
                  <a:pt x="2594427" y="157093"/>
                </a:lnTo>
                <a:lnTo>
                  <a:pt x="2547335" y="172593"/>
                </a:lnTo>
                <a:lnTo>
                  <a:pt x="2500609" y="188595"/>
                </a:lnTo>
                <a:lnTo>
                  <a:pt x="2453975" y="205200"/>
                </a:lnTo>
                <a:lnTo>
                  <a:pt x="2407615" y="222491"/>
                </a:lnTo>
                <a:lnTo>
                  <a:pt x="2361529" y="240276"/>
                </a:lnTo>
                <a:lnTo>
                  <a:pt x="2315718" y="258564"/>
                </a:lnTo>
                <a:lnTo>
                  <a:pt x="2270089" y="277355"/>
                </a:lnTo>
                <a:lnTo>
                  <a:pt x="2224735" y="296786"/>
                </a:lnTo>
                <a:lnTo>
                  <a:pt x="2179746" y="316720"/>
                </a:lnTo>
                <a:lnTo>
                  <a:pt x="2134941" y="337294"/>
                </a:lnTo>
                <a:lnTo>
                  <a:pt x="2090501" y="358261"/>
                </a:lnTo>
                <a:lnTo>
                  <a:pt x="2046335" y="379832"/>
                </a:lnTo>
                <a:lnTo>
                  <a:pt x="2002353" y="401942"/>
                </a:lnTo>
                <a:lnTo>
                  <a:pt x="1958827" y="424555"/>
                </a:lnTo>
                <a:lnTo>
                  <a:pt x="1915485" y="447662"/>
                </a:lnTo>
                <a:lnTo>
                  <a:pt x="1872508" y="471272"/>
                </a:lnTo>
                <a:lnTo>
                  <a:pt x="1829805" y="495522"/>
                </a:lnTo>
                <a:lnTo>
                  <a:pt x="1787469" y="520174"/>
                </a:lnTo>
                <a:lnTo>
                  <a:pt x="1745406" y="545457"/>
                </a:lnTo>
                <a:lnTo>
                  <a:pt x="1703618" y="571106"/>
                </a:lnTo>
                <a:lnTo>
                  <a:pt x="1662379" y="597395"/>
                </a:lnTo>
                <a:lnTo>
                  <a:pt x="1621322" y="624078"/>
                </a:lnTo>
                <a:lnTo>
                  <a:pt x="1580723" y="651263"/>
                </a:lnTo>
                <a:lnTo>
                  <a:pt x="1540489" y="678942"/>
                </a:lnTo>
                <a:lnTo>
                  <a:pt x="1500530" y="707270"/>
                </a:lnTo>
                <a:lnTo>
                  <a:pt x="1461028" y="735945"/>
                </a:lnTo>
                <a:lnTo>
                  <a:pt x="1421892" y="765023"/>
                </a:lnTo>
                <a:lnTo>
                  <a:pt x="1383030" y="794741"/>
                </a:lnTo>
                <a:lnTo>
                  <a:pt x="1344625" y="824852"/>
                </a:lnTo>
                <a:lnTo>
                  <a:pt x="1306677" y="855466"/>
                </a:lnTo>
                <a:lnTo>
                  <a:pt x="1269095" y="886574"/>
                </a:lnTo>
                <a:lnTo>
                  <a:pt x="1231879" y="918185"/>
                </a:lnTo>
                <a:lnTo>
                  <a:pt x="1195029" y="950189"/>
                </a:lnTo>
                <a:lnTo>
                  <a:pt x="1158727" y="982733"/>
                </a:lnTo>
                <a:lnTo>
                  <a:pt x="1122791" y="1015733"/>
                </a:lnTo>
                <a:lnTo>
                  <a:pt x="1087221" y="1049127"/>
                </a:lnTo>
                <a:lnTo>
                  <a:pt x="1052108" y="1082923"/>
                </a:lnTo>
                <a:lnTo>
                  <a:pt x="1017635" y="1117314"/>
                </a:lnTo>
                <a:lnTo>
                  <a:pt x="983437" y="1152144"/>
                </a:lnTo>
                <a:lnTo>
                  <a:pt x="949695" y="1187330"/>
                </a:lnTo>
                <a:lnTo>
                  <a:pt x="916411" y="1223010"/>
                </a:lnTo>
                <a:lnTo>
                  <a:pt x="883584" y="1259046"/>
                </a:lnTo>
                <a:lnTo>
                  <a:pt x="851397" y="1295622"/>
                </a:lnTo>
                <a:lnTo>
                  <a:pt x="819485" y="1332591"/>
                </a:lnTo>
                <a:lnTo>
                  <a:pt x="786658" y="1371846"/>
                </a:lnTo>
                <a:lnTo>
                  <a:pt x="754197" y="1411605"/>
                </a:lnTo>
                <a:lnTo>
                  <a:pt x="722650" y="1451610"/>
                </a:lnTo>
                <a:lnTo>
                  <a:pt x="691560" y="1491861"/>
                </a:lnTo>
                <a:lnTo>
                  <a:pt x="661202" y="1532616"/>
                </a:lnTo>
                <a:lnTo>
                  <a:pt x="631484" y="1573517"/>
                </a:lnTo>
                <a:lnTo>
                  <a:pt x="602406" y="1614912"/>
                </a:lnTo>
                <a:lnTo>
                  <a:pt x="574151" y="1656453"/>
                </a:lnTo>
                <a:lnTo>
                  <a:pt x="546354" y="1698351"/>
                </a:lnTo>
                <a:lnTo>
                  <a:pt x="519287" y="1740642"/>
                </a:lnTo>
                <a:lnTo>
                  <a:pt x="492861" y="1783080"/>
                </a:lnTo>
                <a:lnTo>
                  <a:pt x="467075" y="1825873"/>
                </a:lnTo>
                <a:lnTo>
                  <a:pt x="442112" y="1868914"/>
                </a:lnTo>
                <a:lnTo>
                  <a:pt x="417515" y="1912239"/>
                </a:lnTo>
                <a:lnTo>
                  <a:pt x="393740" y="1955782"/>
                </a:lnTo>
                <a:lnTo>
                  <a:pt x="370789" y="1999609"/>
                </a:lnTo>
                <a:lnTo>
                  <a:pt x="348386" y="2043537"/>
                </a:lnTo>
                <a:lnTo>
                  <a:pt x="326623" y="2087867"/>
                </a:lnTo>
                <a:lnTo>
                  <a:pt x="305501" y="2132444"/>
                </a:lnTo>
                <a:lnTo>
                  <a:pt x="285201" y="2177168"/>
                </a:lnTo>
                <a:lnTo>
                  <a:pt x="265541" y="2222101"/>
                </a:lnTo>
                <a:lnTo>
                  <a:pt x="246522" y="2267172"/>
                </a:lnTo>
                <a:lnTo>
                  <a:pt x="228234" y="2312535"/>
                </a:lnTo>
                <a:lnTo>
                  <a:pt x="210586" y="2358118"/>
                </a:lnTo>
                <a:lnTo>
                  <a:pt x="193669" y="2403838"/>
                </a:lnTo>
                <a:lnTo>
                  <a:pt x="177393" y="2449805"/>
                </a:lnTo>
                <a:lnTo>
                  <a:pt x="161940" y="2495918"/>
                </a:lnTo>
                <a:lnTo>
                  <a:pt x="147035" y="2542141"/>
                </a:lnTo>
                <a:lnTo>
                  <a:pt x="132862" y="2588538"/>
                </a:lnTo>
                <a:lnTo>
                  <a:pt x="119329" y="2635118"/>
                </a:lnTo>
                <a:lnTo>
                  <a:pt x="106619" y="2681798"/>
                </a:lnTo>
                <a:lnTo>
                  <a:pt x="94640" y="2728624"/>
                </a:lnTo>
                <a:lnTo>
                  <a:pt x="83301" y="2775597"/>
                </a:lnTo>
                <a:lnTo>
                  <a:pt x="72786" y="2822670"/>
                </a:lnTo>
                <a:lnTo>
                  <a:pt x="62819" y="2869890"/>
                </a:lnTo>
                <a:lnTo>
                  <a:pt x="53583" y="2917219"/>
                </a:lnTo>
                <a:lnTo>
                  <a:pt x="45171" y="2964620"/>
                </a:lnTo>
                <a:lnTo>
                  <a:pt x="37581" y="3011447"/>
                </a:lnTo>
                <a:lnTo>
                  <a:pt x="30449" y="3059453"/>
                </a:lnTo>
                <a:lnTo>
                  <a:pt x="24048" y="3107423"/>
                </a:lnTo>
                <a:lnTo>
                  <a:pt x="18562" y="3155143"/>
                </a:lnTo>
                <a:lnTo>
                  <a:pt x="13716" y="3202971"/>
                </a:lnTo>
                <a:lnTo>
                  <a:pt x="9509" y="3250834"/>
                </a:lnTo>
                <a:lnTo>
                  <a:pt x="6217" y="3298769"/>
                </a:lnTo>
                <a:lnTo>
                  <a:pt x="3474" y="3346739"/>
                </a:lnTo>
                <a:lnTo>
                  <a:pt x="1645" y="3394745"/>
                </a:lnTo>
                <a:lnTo>
                  <a:pt x="365" y="3442751"/>
                </a:lnTo>
                <a:lnTo>
                  <a:pt x="0" y="3490829"/>
                </a:lnTo>
                <a:lnTo>
                  <a:pt x="274" y="3538906"/>
                </a:lnTo>
                <a:lnTo>
                  <a:pt x="1371" y="3586983"/>
                </a:lnTo>
                <a:lnTo>
                  <a:pt x="3200" y="3635061"/>
                </a:lnTo>
                <a:lnTo>
                  <a:pt x="5669" y="3683138"/>
                </a:lnTo>
                <a:lnTo>
                  <a:pt x="8961" y="3731215"/>
                </a:lnTo>
                <a:lnTo>
                  <a:pt x="13075" y="3779257"/>
                </a:lnTo>
                <a:lnTo>
                  <a:pt x="17373" y="3822013"/>
                </a:lnTo>
                <a:lnTo>
                  <a:pt x="573511" y="3822013"/>
                </a:lnTo>
                <a:lnTo>
                  <a:pt x="569031" y="3786830"/>
                </a:lnTo>
                <a:lnTo>
                  <a:pt x="563819" y="3738288"/>
                </a:lnTo>
                <a:lnTo>
                  <a:pt x="559704" y="3689746"/>
                </a:lnTo>
                <a:lnTo>
                  <a:pt x="556412" y="3641133"/>
                </a:lnTo>
                <a:lnTo>
                  <a:pt x="554126" y="3592520"/>
                </a:lnTo>
                <a:lnTo>
                  <a:pt x="552663" y="3543907"/>
                </a:lnTo>
                <a:lnTo>
                  <a:pt x="552114" y="3495258"/>
                </a:lnTo>
                <a:lnTo>
                  <a:pt x="552571" y="3446645"/>
                </a:lnTo>
                <a:lnTo>
                  <a:pt x="553943" y="3398067"/>
                </a:lnTo>
                <a:lnTo>
                  <a:pt x="556229" y="3349525"/>
                </a:lnTo>
                <a:lnTo>
                  <a:pt x="559429" y="3301019"/>
                </a:lnTo>
                <a:lnTo>
                  <a:pt x="563453" y="3252549"/>
                </a:lnTo>
                <a:lnTo>
                  <a:pt x="568391" y="3204150"/>
                </a:lnTo>
                <a:lnTo>
                  <a:pt x="574334" y="3155823"/>
                </a:lnTo>
                <a:lnTo>
                  <a:pt x="581101" y="3107602"/>
                </a:lnTo>
                <a:lnTo>
                  <a:pt x="588873" y="3059739"/>
                </a:lnTo>
                <a:lnTo>
                  <a:pt x="597560" y="3011447"/>
                </a:lnTo>
                <a:lnTo>
                  <a:pt x="606887" y="2963548"/>
                </a:lnTo>
                <a:lnTo>
                  <a:pt x="617311" y="2915756"/>
                </a:lnTo>
                <a:lnTo>
                  <a:pt x="628650" y="2868107"/>
                </a:lnTo>
                <a:lnTo>
                  <a:pt x="640628" y="2820604"/>
                </a:lnTo>
                <a:lnTo>
                  <a:pt x="653796" y="2773274"/>
                </a:lnTo>
                <a:lnTo>
                  <a:pt x="667603" y="2726091"/>
                </a:lnTo>
                <a:lnTo>
                  <a:pt x="682416" y="2679118"/>
                </a:lnTo>
                <a:lnTo>
                  <a:pt x="698144" y="2632329"/>
                </a:lnTo>
                <a:lnTo>
                  <a:pt x="714603" y="2585712"/>
                </a:lnTo>
                <a:lnTo>
                  <a:pt x="731885" y="2539352"/>
                </a:lnTo>
                <a:lnTo>
                  <a:pt x="750173" y="2493129"/>
                </a:lnTo>
                <a:lnTo>
                  <a:pt x="769193" y="2447272"/>
                </a:lnTo>
                <a:lnTo>
                  <a:pt x="789127" y="2401552"/>
                </a:lnTo>
                <a:lnTo>
                  <a:pt x="809975" y="2356079"/>
                </a:lnTo>
                <a:lnTo>
                  <a:pt x="831555" y="2310999"/>
                </a:lnTo>
                <a:lnTo>
                  <a:pt x="854049" y="2266029"/>
                </a:lnTo>
                <a:lnTo>
                  <a:pt x="877275" y="2221452"/>
                </a:lnTo>
                <a:lnTo>
                  <a:pt x="901415" y="2177168"/>
                </a:lnTo>
                <a:lnTo>
                  <a:pt x="926378" y="2133084"/>
                </a:lnTo>
                <a:lnTo>
                  <a:pt x="952164" y="2089404"/>
                </a:lnTo>
                <a:lnTo>
                  <a:pt x="978773" y="2046079"/>
                </a:lnTo>
                <a:lnTo>
                  <a:pt x="1006205" y="2003038"/>
                </a:lnTo>
                <a:lnTo>
                  <a:pt x="1034460" y="1960354"/>
                </a:lnTo>
                <a:lnTo>
                  <a:pt x="1063538" y="1918063"/>
                </a:lnTo>
                <a:lnTo>
                  <a:pt x="1093439" y="1876019"/>
                </a:lnTo>
                <a:lnTo>
                  <a:pt x="1124163" y="1834515"/>
                </a:lnTo>
                <a:lnTo>
                  <a:pt x="1155618" y="1793367"/>
                </a:lnTo>
                <a:lnTo>
                  <a:pt x="1187897" y="1752575"/>
                </a:lnTo>
                <a:lnTo>
                  <a:pt x="1221089" y="1712214"/>
                </a:lnTo>
                <a:lnTo>
                  <a:pt x="1255014" y="1672209"/>
                </a:lnTo>
                <a:lnTo>
                  <a:pt x="1287475" y="1635093"/>
                </a:lnTo>
                <a:lnTo>
                  <a:pt x="1320667" y="1598517"/>
                </a:lnTo>
                <a:lnTo>
                  <a:pt x="1354317" y="1562481"/>
                </a:lnTo>
                <a:lnTo>
                  <a:pt x="1388516" y="1526901"/>
                </a:lnTo>
                <a:lnTo>
                  <a:pt x="1423263" y="1491861"/>
                </a:lnTo>
                <a:lnTo>
                  <a:pt x="1458742" y="1457434"/>
                </a:lnTo>
                <a:lnTo>
                  <a:pt x="1494495" y="1423537"/>
                </a:lnTo>
                <a:lnTo>
                  <a:pt x="1530979" y="1390134"/>
                </a:lnTo>
                <a:lnTo>
                  <a:pt x="1567830" y="1357243"/>
                </a:lnTo>
                <a:lnTo>
                  <a:pt x="1605229" y="1324983"/>
                </a:lnTo>
                <a:lnTo>
                  <a:pt x="1643268" y="1293235"/>
                </a:lnTo>
                <a:lnTo>
                  <a:pt x="1681581" y="1262118"/>
                </a:lnTo>
                <a:lnTo>
                  <a:pt x="1720535" y="1231513"/>
                </a:lnTo>
                <a:lnTo>
                  <a:pt x="1759945" y="1201402"/>
                </a:lnTo>
                <a:lnTo>
                  <a:pt x="1799630" y="1171931"/>
                </a:lnTo>
                <a:lnTo>
                  <a:pt x="1840047" y="1143109"/>
                </a:lnTo>
                <a:lnTo>
                  <a:pt x="1880829" y="1114781"/>
                </a:lnTo>
                <a:lnTo>
                  <a:pt x="1921977" y="1087102"/>
                </a:lnTo>
                <a:lnTo>
                  <a:pt x="1963674" y="1059917"/>
                </a:lnTo>
                <a:lnTo>
                  <a:pt x="2005736" y="1033518"/>
                </a:lnTo>
                <a:lnTo>
                  <a:pt x="2048073" y="1007586"/>
                </a:lnTo>
                <a:lnTo>
                  <a:pt x="2090867" y="982193"/>
                </a:lnTo>
                <a:lnTo>
                  <a:pt x="2134209" y="957587"/>
                </a:lnTo>
                <a:lnTo>
                  <a:pt x="2177918" y="933437"/>
                </a:lnTo>
                <a:lnTo>
                  <a:pt x="2221809" y="910074"/>
                </a:lnTo>
                <a:lnTo>
                  <a:pt x="2266340" y="887214"/>
                </a:lnTo>
                <a:lnTo>
                  <a:pt x="2310963" y="865004"/>
                </a:lnTo>
                <a:lnTo>
                  <a:pt x="2356043" y="843387"/>
                </a:lnTo>
                <a:lnTo>
                  <a:pt x="2401488" y="822420"/>
                </a:lnTo>
                <a:lnTo>
                  <a:pt x="2447391" y="802239"/>
                </a:lnTo>
                <a:lnTo>
                  <a:pt x="2493477" y="782561"/>
                </a:lnTo>
                <a:lnTo>
                  <a:pt x="2539837" y="763633"/>
                </a:lnTo>
                <a:lnTo>
                  <a:pt x="2586563" y="745236"/>
                </a:lnTo>
                <a:lnTo>
                  <a:pt x="2633746" y="727551"/>
                </a:lnTo>
                <a:lnTo>
                  <a:pt x="2681112" y="710699"/>
                </a:lnTo>
                <a:lnTo>
                  <a:pt x="2728569" y="694303"/>
                </a:lnTo>
                <a:lnTo>
                  <a:pt x="2776575" y="678695"/>
                </a:lnTo>
                <a:lnTo>
                  <a:pt x="2824673" y="663689"/>
                </a:lnTo>
                <a:lnTo>
                  <a:pt x="2873136" y="649333"/>
                </a:lnTo>
                <a:lnTo>
                  <a:pt x="2921782" y="635754"/>
                </a:lnTo>
                <a:lnTo>
                  <a:pt x="2970611" y="622935"/>
                </a:lnTo>
                <a:lnTo>
                  <a:pt x="3019806" y="610718"/>
                </a:lnTo>
                <a:lnTo>
                  <a:pt x="3069000" y="599178"/>
                </a:lnTo>
                <a:lnTo>
                  <a:pt x="3118652" y="588398"/>
                </a:lnTo>
                <a:lnTo>
                  <a:pt x="3168396" y="578358"/>
                </a:lnTo>
                <a:lnTo>
                  <a:pt x="3218413" y="568967"/>
                </a:lnTo>
                <a:lnTo>
                  <a:pt x="3268614" y="560316"/>
                </a:lnTo>
                <a:lnTo>
                  <a:pt x="3280501" y="558387"/>
                </a:lnTo>
                <a:lnTo>
                  <a:pt x="3280501" y="0"/>
                </a:lnTo>
                <a:close/>
              </a:path>
            </a:pathLst>
          </a:custGeom>
          <a:solidFill>
            <a:srgbClr val="FABB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30"/>
            <a:ext cx="17249140" cy="9486900"/>
            <a:chOff x="0" y="30"/>
            <a:chExt cx="17249140" cy="9486900"/>
          </a:xfrm>
        </p:grpSpPr>
        <p:sp>
          <p:nvSpPr>
            <p:cNvPr id="5" name="object 5"/>
            <p:cNvSpPr/>
            <p:nvPr/>
          </p:nvSpPr>
          <p:spPr>
            <a:xfrm>
              <a:off x="0" y="37"/>
              <a:ext cx="1889760" cy="1603375"/>
            </a:xfrm>
            <a:custGeom>
              <a:avLst/>
              <a:gdLst/>
              <a:ahLst/>
              <a:cxnLst/>
              <a:rect l="l" t="t" r="r" b="b"/>
              <a:pathLst>
                <a:path w="1889760" h="1603375">
                  <a:moveTo>
                    <a:pt x="1889226" y="0"/>
                  </a:moveTo>
                  <a:lnTo>
                    <a:pt x="1154239" y="0"/>
                  </a:lnTo>
                  <a:lnTo>
                    <a:pt x="1148638" y="45542"/>
                  </a:lnTo>
                  <a:lnTo>
                    <a:pt x="1140028" y="94449"/>
                  </a:lnTo>
                  <a:lnTo>
                    <a:pt x="1128953" y="142824"/>
                  </a:lnTo>
                  <a:lnTo>
                    <a:pt x="1115529" y="190284"/>
                  </a:lnTo>
                  <a:lnTo>
                    <a:pt x="1099705" y="237096"/>
                  </a:lnTo>
                  <a:lnTo>
                    <a:pt x="1081557" y="282816"/>
                  </a:lnTo>
                  <a:lnTo>
                    <a:pt x="1061161" y="327621"/>
                  </a:lnTo>
                  <a:lnTo>
                    <a:pt x="1038517" y="371246"/>
                  </a:lnTo>
                  <a:lnTo>
                    <a:pt x="1013688" y="413766"/>
                  </a:lnTo>
                  <a:lnTo>
                    <a:pt x="986726" y="454914"/>
                  </a:lnTo>
                  <a:lnTo>
                    <a:pt x="957681" y="494779"/>
                  </a:lnTo>
                  <a:lnTo>
                    <a:pt x="926579" y="533095"/>
                  </a:lnTo>
                  <a:lnTo>
                    <a:pt x="893457" y="569937"/>
                  </a:lnTo>
                  <a:lnTo>
                    <a:pt x="858393" y="605243"/>
                  </a:lnTo>
                  <a:lnTo>
                    <a:pt x="821385" y="638797"/>
                  </a:lnTo>
                  <a:lnTo>
                    <a:pt x="782523" y="670521"/>
                  </a:lnTo>
                  <a:lnTo>
                    <a:pt x="742048" y="700239"/>
                  </a:lnTo>
                  <a:lnTo>
                    <a:pt x="700328" y="727671"/>
                  </a:lnTo>
                  <a:lnTo>
                    <a:pt x="657466" y="752817"/>
                  </a:lnTo>
                  <a:lnTo>
                    <a:pt x="613537" y="775677"/>
                  </a:lnTo>
                  <a:lnTo>
                    <a:pt x="568566" y="796251"/>
                  </a:lnTo>
                  <a:lnTo>
                    <a:pt x="522732" y="814362"/>
                  </a:lnTo>
                  <a:lnTo>
                    <a:pt x="476123" y="830275"/>
                  </a:lnTo>
                  <a:lnTo>
                    <a:pt x="428802" y="843800"/>
                  </a:lnTo>
                  <a:lnTo>
                    <a:pt x="380898" y="854786"/>
                  </a:lnTo>
                  <a:lnTo>
                    <a:pt x="332460" y="863460"/>
                  </a:lnTo>
                  <a:lnTo>
                    <a:pt x="283603" y="869594"/>
                  </a:lnTo>
                  <a:lnTo>
                    <a:pt x="234454" y="873252"/>
                  </a:lnTo>
                  <a:lnTo>
                    <a:pt x="185013" y="874344"/>
                  </a:lnTo>
                  <a:lnTo>
                    <a:pt x="135509" y="873074"/>
                  </a:lnTo>
                  <a:lnTo>
                    <a:pt x="85928" y="869137"/>
                  </a:lnTo>
                  <a:lnTo>
                    <a:pt x="36385" y="862736"/>
                  </a:lnTo>
                  <a:lnTo>
                    <a:pt x="0" y="856056"/>
                  </a:lnTo>
                  <a:lnTo>
                    <a:pt x="0" y="1596859"/>
                  </a:lnTo>
                  <a:lnTo>
                    <a:pt x="33172" y="1600428"/>
                  </a:lnTo>
                  <a:lnTo>
                    <a:pt x="69532" y="1603070"/>
                  </a:lnTo>
                  <a:lnTo>
                    <a:pt x="303250" y="1603070"/>
                  </a:lnTo>
                  <a:lnTo>
                    <a:pt x="376682" y="1596745"/>
                  </a:lnTo>
                  <a:lnTo>
                    <a:pt x="425221" y="1590497"/>
                  </a:lnTo>
                  <a:lnTo>
                    <a:pt x="473557" y="1583029"/>
                  </a:lnTo>
                  <a:lnTo>
                    <a:pt x="521627" y="1574139"/>
                  </a:lnTo>
                  <a:lnTo>
                    <a:pt x="569391" y="1563852"/>
                  </a:lnTo>
                  <a:lnTo>
                    <a:pt x="616851" y="1552168"/>
                  </a:lnTo>
                  <a:lnTo>
                    <a:pt x="663968" y="1539201"/>
                  </a:lnTo>
                  <a:lnTo>
                    <a:pt x="710730" y="1524850"/>
                  </a:lnTo>
                  <a:lnTo>
                    <a:pt x="757047" y="1509102"/>
                  </a:lnTo>
                  <a:lnTo>
                    <a:pt x="802982" y="1492097"/>
                  </a:lnTo>
                  <a:lnTo>
                    <a:pt x="848423" y="1473669"/>
                  </a:lnTo>
                  <a:lnTo>
                    <a:pt x="893356" y="1453984"/>
                  </a:lnTo>
                  <a:lnTo>
                    <a:pt x="937793" y="1433055"/>
                  </a:lnTo>
                  <a:lnTo>
                    <a:pt x="981646" y="1410690"/>
                  </a:lnTo>
                  <a:lnTo>
                    <a:pt x="1024940" y="1387043"/>
                  </a:lnTo>
                  <a:lnTo>
                    <a:pt x="1067625" y="1362189"/>
                  </a:lnTo>
                  <a:lnTo>
                    <a:pt x="1109637" y="1336001"/>
                  </a:lnTo>
                  <a:lnTo>
                    <a:pt x="1151001" y="1308569"/>
                  </a:lnTo>
                  <a:lnTo>
                    <a:pt x="1191641" y="1279740"/>
                  </a:lnTo>
                  <a:lnTo>
                    <a:pt x="1231582" y="1249781"/>
                  </a:lnTo>
                  <a:lnTo>
                    <a:pt x="1270622" y="1218666"/>
                  </a:lnTo>
                  <a:lnTo>
                    <a:pt x="1308582" y="1186408"/>
                  </a:lnTo>
                  <a:lnTo>
                    <a:pt x="1345450" y="1153236"/>
                  </a:lnTo>
                  <a:lnTo>
                    <a:pt x="1381379" y="1119035"/>
                  </a:lnTo>
                  <a:lnTo>
                    <a:pt x="1416024" y="1083932"/>
                  </a:lnTo>
                  <a:lnTo>
                    <a:pt x="1449705" y="1047991"/>
                  </a:lnTo>
                  <a:lnTo>
                    <a:pt x="1482318" y="1010958"/>
                  </a:lnTo>
                  <a:lnTo>
                    <a:pt x="1513713" y="973289"/>
                  </a:lnTo>
                  <a:lnTo>
                    <a:pt x="1543939" y="934694"/>
                  </a:lnTo>
                  <a:lnTo>
                    <a:pt x="1573149" y="895197"/>
                  </a:lnTo>
                  <a:lnTo>
                    <a:pt x="1587627" y="874344"/>
                  </a:lnTo>
                  <a:lnTo>
                    <a:pt x="1601089" y="855052"/>
                  </a:lnTo>
                  <a:lnTo>
                    <a:pt x="1627771" y="814082"/>
                  </a:lnTo>
                  <a:lnTo>
                    <a:pt x="1653413" y="772388"/>
                  </a:lnTo>
                  <a:lnTo>
                    <a:pt x="1677670" y="729957"/>
                  </a:lnTo>
                  <a:lnTo>
                    <a:pt x="1700784" y="686892"/>
                  </a:lnTo>
                  <a:lnTo>
                    <a:pt x="1722742" y="643280"/>
                  </a:lnTo>
                  <a:lnTo>
                    <a:pt x="1743316" y="598932"/>
                  </a:lnTo>
                  <a:lnTo>
                    <a:pt x="1762645" y="554126"/>
                  </a:lnTo>
                  <a:lnTo>
                    <a:pt x="1780794" y="508495"/>
                  </a:lnTo>
                  <a:lnTo>
                    <a:pt x="1797545" y="462495"/>
                  </a:lnTo>
                  <a:lnTo>
                    <a:pt x="1812937" y="416052"/>
                  </a:lnTo>
                  <a:lnTo>
                    <a:pt x="1827009" y="369049"/>
                  </a:lnTo>
                  <a:lnTo>
                    <a:pt x="1839836" y="321500"/>
                  </a:lnTo>
                  <a:lnTo>
                    <a:pt x="1851266" y="273773"/>
                  </a:lnTo>
                  <a:lnTo>
                    <a:pt x="1861299" y="225488"/>
                  </a:lnTo>
                  <a:lnTo>
                    <a:pt x="1869948" y="176936"/>
                  </a:lnTo>
                  <a:lnTo>
                    <a:pt x="1877301" y="127838"/>
                  </a:lnTo>
                  <a:lnTo>
                    <a:pt x="1883156" y="78638"/>
                  </a:lnTo>
                  <a:lnTo>
                    <a:pt x="1889226" y="0"/>
                  </a:lnTo>
                  <a:close/>
                </a:path>
              </a:pathLst>
            </a:custGeom>
            <a:solidFill>
              <a:srgbClr val="8080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27163" y="800130"/>
              <a:ext cx="16221710" cy="8686800"/>
            </a:xfrm>
            <a:custGeom>
              <a:avLst/>
              <a:gdLst/>
              <a:ahLst/>
              <a:cxnLst/>
              <a:rect l="l" t="t" r="r" b="b"/>
              <a:pathLst>
                <a:path w="16221710" h="8686800">
                  <a:moveTo>
                    <a:pt x="16221438" y="0"/>
                  </a:moveTo>
                  <a:lnTo>
                    <a:pt x="0" y="0"/>
                  </a:lnTo>
                  <a:lnTo>
                    <a:pt x="0" y="7239990"/>
                  </a:lnTo>
                  <a:lnTo>
                    <a:pt x="896" y="7289889"/>
                  </a:lnTo>
                  <a:lnTo>
                    <a:pt x="3465" y="7339687"/>
                  </a:lnTo>
                  <a:lnTo>
                    <a:pt x="7717" y="7389230"/>
                  </a:lnTo>
                  <a:lnTo>
                    <a:pt x="13679" y="7438479"/>
                  </a:lnTo>
                  <a:lnTo>
                    <a:pt x="21287" y="7487381"/>
                  </a:lnTo>
                  <a:lnTo>
                    <a:pt x="30577" y="7535890"/>
                  </a:lnTo>
                  <a:lnTo>
                    <a:pt x="41468" y="7583896"/>
                  </a:lnTo>
                  <a:lnTo>
                    <a:pt x="53967" y="7631546"/>
                  </a:lnTo>
                  <a:lnTo>
                    <a:pt x="68077" y="7678656"/>
                  </a:lnTo>
                  <a:lnTo>
                    <a:pt x="83759" y="7725272"/>
                  </a:lnTo>
                  <a:lnTo>
                    <a:pt x="101013" y="7771239"/>
                  </a:lnTo>
                  <a:lnTo>
                    <a:pt x="119841" y="7816712"/>
                  </a:lnTo>
                  <a:lnTo>
                    <a:pt x="140159" y="7861389"/>
                  </a:lnTo>
                  <a:lnTo>
                    <a:pt x="162022" y="7905472"/>
                  </a:lnTo>
                  <a:lnTo>
                    <a:pt x="185376" y="7948760"/>
                  </a:lnTo>
                  <a:lnTo>
                    <a:pt x="210202" y="7991298"/>
                  </a:lnTo>
                  <a:lnTo>
                    <a:pt x="236491" y="8032986"/>
                  </a:lnTo>
                  <a:lnTo>
                    <a:pt x="264279" y="8073887"/>
                  </a:lnTo>
                  <a:lnTo>
                    <a:pt x="293394" y="8113745"/>
                  </a:lnTo>
                  <a:lnTo>
                    <a:pt x="324008" y="8152854"/>
                  </a:lnTo>
                  <a:lnTo>
                    <a:pt x="356012" y="8190829"/>
                  </a:lnTo>
                  <a:lnTo>
                    <a:pt x="389406" y="8227899"/>
                  </a:lnTo>
                  <a:lnTo>
                    <a:pt x="424199" y="8263835"/>
                  </a:lnTo>
                  <a:lnTo>
                    <a:pt x="460126" y="8298591"/>
                  </a:lnTo>
                  <a:lnTo>
                    <a:pt x="497095" y="8331949"/>
                  </a:lnTo>
                  <a:lnTo>
                    <a:pt x="535170" y="8363953"/>
                  </a:lnTo>
                  <a:lnTo>
                    <a:pt x="574179" y="8394567"/>
                  </a:lnTo>
                  <a:lnTo>
                    <a:pt x="614184" y="8423709"/>
                  </a:lnTo>
                  <a:lnTo>
                    <a:pt x="654939" y="8451470"/>
                  </a:lnTo>
                  <a:lnTo>
                    <a:pt x="696727" y="8477759"/>
                  </a:lnTo>
                  <a:lnTo>
                    <a:pt x="739164" y="8502612"/>
                  </a:lnTo>
                  <a:lnTo>
                    <a:pt x="782452" y="8525939"/>
                  </a:lnTo>
                  <a:lnTo>
                    <a:pt x="826535" y="8547802"/>
                  </a:lnTo>
                  <a:lnTo>
                    <a:pt x="871359" y="8568120"/>
                  </a:lnTo>
                  <a:lnTo>
                    <a:pt x="916686" y="8586947"/>
                  </a:lnTo>
                  <a:lnTo>
                    <a:pt x="962652" y="8604199"/>
                  </a:lnTo>
                  <a:lnTo>
                    <a:pt x="1009269" y="8619880"/>
                  </a:lnTo>
                  <a:lnTo>
                    <a:pt x="1056378" y="8633989"/>
                  </a:lnTo>
                  <a:lnTo>
                    <a:pt x="1104028" y="8646526"/>
                  </a:lnTo>
                  <a:lnTo>
                    <a:pt x="1152144" y="8657420"/>
                  </a:lnTo>
                  <a:lnTo>
                    <a:pt x="1200689" y="8666671"/>
                  </a:lnTo>
                  <a:lnTo>
                    <a:pt x="1249545" y="8674316"/>
                  </a:lnTo>
                  <a:lnTo>
                    <a:pt x="1298694" y="8680245"/>
                  </a:lnTo>
                  <a:lnTo>
                    <a:pt x="1348237" y="8684531"/>
                  </a:lnTo>
                  <a:lnTo>
                    <a:pt x="1391671" y="8686782"/>
                  </a:lnTo>
                  <a:lnTo>
                    <a:pt x="16221438" y="8686782"/>
                  </a:lnTo>
                  <a:lnTo>
                    <a:pt x="1622143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036826" y="2858228"/>
            <a:ext cx="12195175" cy="4904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18000"/>
              </a:lnSpc>
              <a:spcBef>
                <a:spcPts val="95"/>
              </a:spcBef>
              <a:tabLst>
                <a:tab pos="2769235" algn="l"/>
                <a:tab pos="2836545" algn="l"/>
                <a:tab pos="3363595" algn="l"/>
                <a:tab pos="3511550" algn="l"/>
                <a:tab pos="5392420" algn="l"/>
                <a:tab pos="6149975" algn="l"/>
                <a:tab pos="6313170" algn="l"/>
                <a:tab pos="10189210" algn="l"/>
              </a:tabLst>
            </a:pPr>
            <a:r>
              <a:rPr dirty="0" sz="3350" spc="-90" b="1">
                <a:solidFill>
                  <a:srgbClr val="25306E"/>
                </a:solidFill>
                <a:latin typeface="Tahoma"/>
                <a:cs typeface="Tahoma"/>
              </a:rPr>
              <a:t>In </a:t>
            </a:r>
            <a:r>
              <a:rPr dirty="0" sz="3350" spc="90" b="1">
                <a:solidFill>
                  <a:srgbClr val="25306E"/>
                </a:solidFill>
                <a:latin typeface="Tahoma"/>
                <a:cs typeface="Tahoma"/>
              </a:rPr>
              <a:t>conclusion, </a:t>
            </a:r>
            <a:r>
              <a:rPr dirty="0" sz="3350" spc="120" b="1">
                <a:solidFill>
                  <a:srgbClr val="25306E"/>
                </a:solidFill>
                <a:latin typeface="Tahoma"/>
                <a:cs typeface="Tahoma"/>
              </a:rPr>
              <a:t>optimizing </a:t>
            </a:r>
            <a:r>
              <a:rPr dirty="0" sz="3350" spc="105" b="1">
                <a:solidFill>
                  <a:srgbClr val="25306E"/>
                </a:solidFill>
                <a:latin typeface="Tahoma"/>
                <a:cs typeface="Tahoma"/>
              </a:rPr>
              <a:t>energy </a:t>
            </a:r>
            <a:r>
              <a:rPr dirty="0" sz="3350" spc="120" b="1">
                <a:solidFill>
                  <a:srgbClr val="25306E"/>
                </a:solidFill>
                <a:latin typeface="Tahoma"/>
                <a:cs typeface="Tahoma"/>
              </a:rPr>
              <a:t>efﬁciency </a:t>
            </a:r>
            <a:r>
              <a:rPr dirty="0" sz="3350" spc="15" b="1">
                <a:solidFill>
                  <a:srgbClr val="25306E"/>
                </a:solidFill>
                <a:latin typeface="Tahoma"/>
                <a:cs typeface="Tahoma"/>
              </a:rPr>
              <a:t>is </a:t>
            </a:r>
            <a:r>
              <a:rPr dirty="0" sz="3350" spc="-5" b="1">
                <a:solidFill>
                  <a:srgbClr val="25306E"/>
                </a:solidFill>
                <a:latin typeface="Tahoma"/>
                <a:cs typeface="Tahoma"/>
              </a:rPr>
              <a:t>a </a:t>
            </a:r>
            <a:r>
              <a:rPr dirty="0" sz="3350" spc="75" b="1">
                <a:solidFill>
                  <a:srgbClr val="25306E"/>
                </a:solidFill>
                <a:latin typeface="Tahoma"/>
                <a:cs typeface="Tahoma"/>
              </a:rPr>
              <a:t>crucial  </a:t>
            </a:r>
            <a:r>
              <a:rPr dirty="0" sz="3350" spc="155" b="1">
                <a:solidFill>
                  <a:srgbClr val="25306E"/>
                </a:solidFill>
                <a:latin typeface="Tahoma"/>
                <a:cs typeface="Tahoma"/>
              </a:rPr>
              <a:t>component</a:t>
            </a:r>
            <a:r>
              <a:rPr dirty="0" sz="3350" spc="155">
                <a:solidFill>
                  <a:srgbClr val="25306E"/>
                </a:solidFill>
                <a:latin typeface="Times New Roman"/>
                <a:cs typeface="Times New Roman"/>
              </a:rPr>
              <a:t>	</a:t>
            </a:r>
            <a:r>
              <a:rPr dirty="0" sz="3350" spc="35" b="1">
                <a:solidFill>
                  <a:srgbClr val="25306E"/>
                </a:solidFill>
                <a:latin typeface="Tahoma"/>
                <a:cs typeface="Tahoma"/>
              </a:rPr>
              <a:t>of </a:t>
            </a:r>
            <a:r>
              <a:rPr dirty="0" sz="3350" spc="65" b="1">
                <a:solidFill>
                  <a:srgbClr val="25306E"/>
                </a:solidFill>
                <a:latin typeface="Tahoma"/>
                <a:cs typeface="Tahoma"/>
              </a:rPr>
              <a:t>any organization's </a:t>
            </a:r>
            <a:r>
              <a:rPr dirty="0" sz="3350" spc="60" b="1">
                <a:solidFill>
                  <a:srgbClr val="25306E"/>
                </a:solidFill>
                <a:latin typeface="Tahoma"/>
                <a:cs typeface="Tahoma"/>
              </a:rPr>
              <a:t>sustainability  </a:t>
            </a:r>
            <a:r>
              <a:rPr dirty="0" sz="3350" spc="35" b="1">
                <a:solidFill>
                  <a:srgbClr val="25306E"/>
                </a:solidFill>
                <a:latin typeface="Tahoma"/>
                <a:cs typeface="Tahoma"/>
              </a:rPr>
              <a:t>strategy.</a:t>
            </a:r>
            <a:r>
              <a:rPr dirty="0" sz="3350" spc="100" b="1">
                <a:solidFill>
                  <a:srgbClr val="25306E"/>
                </a:solidFill>
                <a:latin typeface="Tahoma"/>
                <a:cs typeface="Tahoma"/>
              </a:rPr>
              <a:t> </a:t>
            </a:r>
            <a:r>
              <a:rPr dirty="0" sz="3350" spc="80" b="1">
                <a:solidFill>
                  <a:srgbClr val="25306E"/>
                </a:solidFill>
                <a:latin typeface="Tahoma"/>
                <a:cs typeface="Tahoma"/>
              </a:rPr>
              <a:t>By</a:t>
            </a:r>
            <a:r>
              <a:rPr dirty="0" sz="3350" spc="80">
                <a:solidFill>
                  <a:srgbClr val="25306E"/>
                </a:solidFill>
                <a:latin typeface="Times New Roman"/>
                <a:cs typeface="Times New Roman"/>
              </a:rPr>
              <a:t>		</a:t>
            </a:r>
            <a:r>
              <a:rPr dirty="0" sz="3350" spc="110" b="1">
                <a:solidFill>
                  <a:srgbClr val="25306E"/>
                </a:solidFill>
                <a:latin typeface="Tahoma"/>
                <a:cs typeface="Tahoma"/>
              </a:rPr>
              <a:t>measuring</a:t>
            </a:r>
            <a:r>
              <a:rPr dirty="0" sz="3350" spc="110">
                <a:solidFill>
                  <a:srgbClr val="25306E"/>
                </a:solidFill>
                <a:latin typeface="Times New Roman"/>
                <a:cs typeface="Times New Roman"/>
              </a:rPr>
              <a:t>	</a:t>
            </a:r>
            <a:r>
              <a:rPr dirty="0" sz="3350" spc="105" b="1">
                <a:solidFill>
                  <a:srgbClr val="25306E"/>
                </a:solidFill>
                <a:latin typeface="Tahoma"/>
                <a:cs typeface="Tahoma"/>
              </a:rPr>
              <a:t>energy </a:t>
            </a:r>
            <a:r>
              <a:rPr dirty="0" sz="3350" spc="114" b="1">
                <a:solidFill>
                  <a:srgbClr val="25306E"/>
                </a:solidFill>
                <a:latin typeface="Tahoma"/>
                <a:cs typeface="Tahoma"/>
              </a:rPr>
              <a:t>consumption,  </a:t>
            </a:r>
            <a:r>
              <a:rPr dirty="0" sz="3350" spc="135" b="1">
                <a:solidFill>
                  <a:srgbClr val="25306E"/>
                </a:solidFill>
                <a:latin typeface="Tahoma"/>
                <a:cs typeface="Tahoma"/>
              </a:rPr>
              <a:t>implementing</a:t>
            </a:r>
            <a:r>
              <a:rPr dirty="0" sz="3350" spc="135">
                <a:solidFill>
                  <a:srgbClr val="25306E"/>
                </a:solidFill>
                <a:latin typeface="Times New Roman"/>
                <a:cs typeface="Times New Roman"/>
              </a:rPr>
              <a:t>	</a:t>
            </a:r>
            <a:r>
              <a:rPr dirty="0" sz="3350" spc="95" b="1">
                <a:solidFill>
                  <a:srgbClr val="25306E"/>
                </a:solidFill>
                <a:latin typeface="Tahoma"/>
                <a:cs typeface="Tahoma"/>
              </a:rPr>
              <a:t>energy-efﬁcient</a:t>
            </a:r>
            <a:r>
              <a:rPr dirty="0" sz="3350" spc="360" b="1">
                <a:solidFill>
                  <a:srgbClr val="25306E"/>
                </a:solidFill>
                <a:latin typeface="Tahoma"/>
                <a:cs typeface="Tahoma"/>
              </a:rPr>
              <a:t> </a:t>
            </a:r>
            <a:r>
              <a:rPr dirty="0" sz="3350" spc="100" b="1">
                <a:solidFill>
                  <a:srgbClr val="25306E"/>
                </a:solidFill>
                <a:latin typeface="Tahoma"/>
                <a:cs typeface="Tahoma"/>
              </a:rPr>
              <a:t>technologies</a:t>
            </a:r>
            <a:r>
              <a:rPr dirty="0" sz="3350" spc="100">
                <a:solidFill>
                  <a:srgbClr val="25306E"/>
                </a:solidFill>
                <a:latin typeface="Times New Roman"/>
                <a:cs typeface="Times New Roman"/>
              </a:rPr>
              <a:t>	</a:t>
            </a:r>
            <a:r>
              <a:rPr dirty="0" sz="3350" spc="105" b="1">
                <a:solidFill>
                  <a:srgbClr val="25306E"/>
                </a:solidFill>
                <a:latin typeface="Tahoma"/>
                <a:cs typeface="Tahoma"/>
              </a:rPr>
              <a:t>and  </a:t>
            </a:r>
            <a:r>
              <a:rPr dirty="0" sz="3350" spc="50" b="1">
                <a:solidFill>
                  <a:srgbClr val="25306E"/>
                </a:solidFill>
                <a:latin typeface="Tahoma"/>
                <a:cs typeface="Tahoma"/>
              </a:rPr>
              <a:t>strategies,</a:t>
            </a:r>
            <a:r>
              <a:rPr dirty="0" sz="3350" spc="240" b="1">
                <a:solidFill>
                  <a:srgbClr val="25306E"/>
                </a:solidFill>
                <a:latin typeface="Tahoma"/>
                <a:cs typeface="Tahoma"/>
              </a:rPr>
              <a:t> </a:t>
            </a:r>
            <a:r>
              <a:rPr dirty="0" sz="3350" spc="110" b="1">
                <a:solidFill>
                  <a:srgbClr val="25306E"/>
                </a:solidFill>
                <a:latin typeface="Tahoma"/>
                <a:cs typeface="Tahoma"/>
              </a:rPr>
              <a:t>and</a:t>
            </a:r>
            <a:r>
              <a:rPr dirty="0" sz="3350" spc="110">
                <a:solidFill>
                  <a:srgbClr val="25306E"/>
                </a:solidFill>
                <a:latin typeface="Times New Roman"/>
                <a:cs typeface="Times New Roman"/>
              </a:rPr>
              <a:t>		</a:t>
            </a:r>
            <a:r>
              <a:rPr dirty="0" sz="3350" spc="100" b="1">
                <a:solidFill>
                  <a:srgbClr val="25306E"/>
                </a:solidFill>
                <a:latin typeface="Tahoma"/>
                <a:cs typeface="Tahoma"/>
              </a:rPr>
              <a:t>considering</a:t>
            </a:r>
            <a:r>
              <a:rPr dirty="0" sz="3350" spc="100">
                <a:solidFill>
                  <a:srgbClr val="25306E"/>
                </a:solidFill>
                <a:latin typeface="Times New Roman"/>
                <a:cs typeface="Times New Roman"/>
              </a:rPr>
              <a:t>		</a:t>
            </a:r>
            <a:r>
              <a:rPr dirty="0" sz="3350" spc="90" b="1">
                <a:solidFill>
                  <a:srgbClr val="25306E"/>
                </a:solidFill>
                <a:latin typeface="Tahoma"/>
                <a:cs typeface="Tahoma"/>
              </a:rPr>
              <a:t>renewable </a:t>
            </a:r>
            <a:r>
              <a:rPr dirty="0" sz="3350" spc="105" b="1">
                <a:solidFill>
                  <a:srgbClr val="25306E"/>
                </a:solidFill>
                <a:latin typeface="Tahoma"/>
                <a:cs typeface="Tahoma"/>
              </a:rPr>
              <a:t>energy  </a:t>
            </a:r>
            <a:r>
              <a:rPr dirty="0" sz="3350" spc="55" b="1">
                <a:solidFill>
                  <a:srgbClr val="25306E"/>
                </a:solidFill>
                <a:latin typeface="Tahoma"/>
                <a:cs typeface="Tahoma"/>
              </a:rPr>
              <a:t>sources,</a:t>
            </a:r>
            <a:r>
              <a:rPr dirty="0" sz="3350" spc="215" b="1">
                <a:solidFill>
                  <a:srgbClr val="25306E"/>
                </a:solidFill>
                <a:latin typeface="Tahoma"/>
                <a:cs typeface="Tahoma"/>
              </a:rPr>
              <a:t> </a:t>
            </a:r>
            <a:r>
              <a:rPr dirty="0" sz="3350" spc="85" b="1">
                <a:solidFill>
                  <a:srgbClr val="25306E"/>
                </a:solidFill>
                <a:latin typeface="Tahoma"/>
                <a:cs typeface="Tahoma"/>
              </a:rPr>
              <a:t>organizations</a:t>
            </a:r>
            <a:r>
              <a:rPr dirty="0" sz="3350" spc="245" b="1">
                <a:solidFill>
                  <a:srgbClr val="25306E"/>
                </a:solidFill>
                <a:latin typeface="Tahoma"/>
                <a:cs typeface="Tahoma"/>
              </a:rPr>
              <a:t> </a:t>
            </a:r>
            <a:r>
              <a:rPr dirty="0" sz="3350" spc="95" b="1">
                <a:solidFill>
                  <a:srgbClr val="25306E"/>
                </a:solidFill>
                <a:latin typeface="Tahoma"/>
                <a:cs typeface="Tahoma"/>
              </a:rPr>
              <a:t>can</a:t>
            </a:r>
            <a:r>
              <a:rPr dirty="0" sz="3350" spc="95">
                <a:solidFill>
                  <a:srgbClr val="25306E"/>
                </a:solidFill>
                <a:latin typeface="Times New Roman"/>
                <a:cs typeface="Times New Roman"/>
              </a:rPr>
              <a:t>	</a:t>
            </a:r>
            <a:r>
              <a:rPr dirty="0" sz="3350" spc="114" b="1">
                <a:solidFill>
                  <a:srgbClr val="25306E"/>
                </a:solidFill>
                <a:latin typeface="Tahoma"/>
                <a:cs typeface="Tahoma"/>
              </a:rPr>
              <a:t>reduce </a:t>
            </a:r>
            <a:r>
              <a:rPr dirty="0" sz="3350" spc="45" b="1">
                <a:solidFill>
                  <a:srgbClr val="25306E"/>
                </a:solidFill>
                <a:latin typeface="Tahoma"/>
                <a:cs typeface="Tahoma"/>
              </a:rPr>
              <a:t>costs, </a:t>
            </a:r>
            <a:r>
              <a:rPr dirty="0" sz="3350" spc="50" b="1">
                <a:solidFill>
                  <a:srgbClr val="25306E"/>
                </a:solidFill>
                <a:latin typeface="Tahoma"/>
                <a:cs typeface="Tahoma"/>
              </a:rPr>
              <a:t>lower </a:t>
            </a:r>
            <a:r>
              <a:rPr dirty="0" sz="3350" spc="60" b="1">
                <a:solidFill>
                  <a:srgbClr val="25306E"/>
                </a:solidFill>
                <a:latin typeface="Tahoma"/>
                <a:cs typeface="Tahoma"/>
              </a:rPr>
              <a:t>their  </a:t>
            </a:r>
            <a:r>
              <a:rPr dirty="0" sz="3350" spc="95" b="1">
                <a:solidFill>
                  <a:srgbClr val="25306E"/>
                </a:solidFill>
                <a:latin typeface="Tahoma"/>
                <a:cs typeface="Tahoma"/>
              </a:rPr>
              <a:t>environmental </a:t>
            </a:r>
            <a:r>
              <a:rPr dirty="0" sz="3350" spc="85" b="1">
                <a:solidFill>
                  <a:srgbClr val="25306E"/>
                </a:solidFill>
                <a:latin typeface="Tahoma"/>
                <a:cs typeface="Tahoma"/>
              </a:rPr>
              <a:t>impact, </a:t>
            </a:r>
            <a:r>
              <a:rPr dirty="0" sz="3350" spc="110" b="1">
                <a:solidFill>
                  <a:srgbClr val="25306E"/>
                </a:solidFill>
                <a:latin typeface="Tahoma"/>
                <a:cs typeface="Tahoma"/>
              </a:rPr>
              <a:t>and </a:t>
            </a:r>
            <a:r>
              <a:rPr dirty="0" sz="3350" spc="85" b="1">
                <a:solidFill>
                  <a:srgbClr val="25306E"/>
                </a:solidFill>
                <a:latin typeface="Tahoma"/>
                <a:cs typeface="Tahoma"/>
              </a:rPr>
              <a:t>improve </a:t>
            </a:r>
            <a:r>
              <a:rPr dirty="0" sz="3350" spc="60" b="1">
                <a:solidFill>
                  <a:srgbClr val="25306E"/>
                </a:solidFill>
                <a:latin typeface="Tahoma"/>
                <a:cs typeface="Tahoma"/>
              </a:rPr>
              <a:t>their</a:t>
            </a:r>
            <a:r>
              <a:rPr dirty="0" sz="3350" spc="285" b="1">
                <a:solidFill>
                  <a:srgbClr val="25306E"/>
                </a:solidFill>
                <a:latin typeface="Tahoma"/>
                <a:cs typeface="Tahoma"/>
              </a:rPr>
              <a:t> </a:t>
            </a:r>
            <a:r>
              <a:rPr dirty="0" sz="3350" spc="70" b="1">
                <a:solidFill>
                  <a:srgbClr val="25306E"/>
                </a:solidFill>
                <a:latin typeface="Tahoma"/>
                <a:cs typeface="Tahoma"/>
              </a:rPr>
              <a:t>reputation.</a:t>
            </a:r>
            <a:endParaRPr sz="33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dirty="0" sz="3350" spc="100" b="1">
                <a:solidFill>
                  <a:srgbClr val="25306E"/>
                </a:solidFill>
                <a:latin typeface="Tahoma"/>
                <a:cs typeface="Tahoma"/>
              </a:rPr>
              <a:t>Thank </a:t>
            </a:r>
            <a:r>
              <a:rPr dirty="0" sz="3350" spc="65" b="1">
                <a:solidFill>
                  <a:srgbClr val="25306E"/>
                </a:solidFill>
                <a:latin typeface="Tahoma"/>
                <a:cs typeface="Tahoma"/>
              </a:rPr>
              <a:t>you </a:t>
            </a:r>
            <a:r>
              <a:rPr dirty="0" sz="3350" spc="25" b="1">
                <a:solidFill>
                  <a:srgbClr val="25306E"/>
                </a:solidFill>
                <a:latin typeface="Tahoma"/>
                <a:cs typeface="Tahoma"/>
              </a:rPr>
              <a:t>for </a:t>
            </a:r>
            <a:r>
              <a:rPr dirty="0" sz="3350" spc="65" b="1">
                <a:solidFill>
                  <a:srgbClr val="25306E"/>
                </a:solidFill>
                <a:latin typeface="Tahoma"/>
                <a:cs typeface="Tahoma"/>
              </a:rPr>
              <a:t>joining our</a:t>
            </a:r>
            <a:r>
              <a:rPr dirty="0" sz="3350" spc="130" b="1">
                <a:solidFill>
                  <a:srgbClr val="25306E"/>
                </a:solidFill>
                <a:latin typeface="Tahoma"/>
                <a:cs typeface="Tahoma"/>
              </a:rPr>
              <a:t> </a:t>
            </a:r>
            <a:r>
              <a:rPr dirty="0" sz="3350" spc="70" b="1">
                <a:solidFill>
                  <a:srgbClr val="25306E"/>
                </a:solidFill>
                <a:latin typeface="Tahoma"/>
                <a:cs typeface="Tahoma"/>
              </a:rPr>
              <a:t>presentation!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534395" y="1742369"/>
            <a:ext cx="3190240" cy="5600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spc="90">
                <a:solidFill>
                  <a:srgbClr val="FABB00"/>
                </a:solidFill>
                <a:latin typeface="Tahoma"/>
                <a:cs typeface="Tahoma"/>
              </a:rPr>
              <a:t>CONCLUSION</a:t>
            </a:r>
            <a:endParaRPr sz="3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7"/>
            <a:ext cx="3209290" cy="2646680"/>
          </a:xfrm>
          <a:custGeom>
            <a:avLst/>
            <a:gdLst/>
            <a:ahLst/>
            <a:cxnLst/>
            <a:rect l="l" t="t" r="r" b="b"/>
            <a:pathLst>
              <a:path w="3209290" h="2646680">
                <a:moveTo>
                  <a:pt x="3209290" y="256032"/>
                </a:moveTo>
                <a:lnTo>
                  <a:pt x="3208782" y="211226"/>
                </a:lnTo>
                <a:lnTo>
                  <a:pt x="3207397" y="166230"/>
                </a:lnTo>
                <a:lnTo>
                  <a:pt x="3205111" y="121246"/>
                </a:lnTo>
                <a:lnTo>
                  <a:pt x="3202038" y="76352"/>
                </a:lnTo>
                <a:lnTo>
                  <a:pt x="3194824" y="0"/>
                </a:lnTo>
                <a:lnTo>
                  <a:pt x="2751696" y="0"/>
                </a:lnTo>
                <a:lnTo>
                  <a:pt x="2755519" y="29171"/>
                </a:lnTo>
                <a:lnTo>
                  <a:pt x="2760345" y="74155"/>
                </a:lnTo>
                <a:lnTo>
                  <a:pt x="2764155" y="119138"/>
                </a:lnTo>
                <a:lnTo>
                  <a:pt x="2766949" y="164045"/>
                </a:lnTo>
                <a:lnTo>
                  <a:pt x="2768727" y="209029"/>
                </a:lnTo>
                <a:lnTo>
                  <a:pt x="2769336" y="254012"/>
                </a:lnTo>
                <a:lnTo>
                  <a:pt x="2768981" y="298919"/>
                </a:lnTo>
                <a:lnTo>
                  <a:pt x="2767698" y="343903"/>
                </a:lnTo>
                <a:lnTo>
                  <a:pt x="2765298" y="388708"/>
                </a:lnTo>
                <a:lnTo>
                  <a:pt x="2761869" y="433425"/>
                </a:lnTo>
                <a:lnTo>
                  <a:pt x="2757411" y="478142"/>
                </a:lnTo>
                <a:lnTo>
                  <a:pt x="2751836" y="522579"/>
                </a:lnTo>
                <a:lnTo>
                  <a:pt x="2745333" y="567016"/>
                </a:lnTo>
                <a:lnTo>
                  <a:pt x="2737866" y="611276"/>
                </a:lnTo>
                <a:lnTo>
                  <a:pt x="2729331" y="655256"/>
                </a:lnTo>
                <a:lnTo>
                  <a:pt x="2719832" y="699058"/>
                </a:lnTo>
                <a:lnTo>
                  <a:pt x="2709291" y="742772"/>
                </a:lnTo>
                <a:lnTo>
                  <a:pt x="2697721" y="786104"/>
                </a:lnTo>
                <a:lnTo>
                  <a:pt x="2685288" y="829271"/>
                </a:lnTo>
                <a:lnTo>
                  <a:pt x="2671686" y="872147"/>
                </a:lnTo>
                <a:lnTo>
                  <a:pt x="2657221" y="914768"/>
                </a:lnTo>
                <a:lnTo>
                  <a:pt x="2641714" y="957008"/>
                </a:lnTo>
                <a:lnTo>
                  <a:pt x="2625217" y="998982"/>
                </a:lnTo>
                <a:lnTo>
                  <a:pt x="2607678" y="1040498"/>
                </a:lnTo>
                <a:lnTo>
                  <a:pt x="2589276" y="1081735"/>
                </a:lnTo>
                <a:lnTo>
                  <a:pt x="2569705" y="1122514"/>
                </a:lnTo>
                <a:lnTo>
                  <a:pt x="2549385" y="1163015"/>
                </a:lnTo>
                <a:lnTo>
                  <a:pt x="2527922" y="1203020"/>
                </a:lnTo>
                <a:lnTo>
                  <a:pt x="2505595" y="1242529"/>
                </a:lnTo>
                <a:lnTo>
                  <a:pt x="2482202" y="1281645"/>
                </a:lnTo>
                <a:lnTo>
                  <a:pt x="2457945" y="1320253"/>
                </a:lnTo>
                <a:lnTo>
                  <a:pt x="2432685" y="1358366"/>
                </a:lnTo>
                <a:lnTo>
                  <a:pt x="2406510" y="1395945"/>
                </a:lnTo>
                <a:lnTo>
                  <a:pt x="2379332" y="1433055"/>
                </a:lnTo>
                <a:lnTo>
                  <a:pt x="2351151" y="1469478"/>
                </a:lnTo>
                <a:lnTo>
                  <a:pt x="2322182" y="1505419"/>
                </a:lnTo>
                <a:lnTo>
                  <a:pt x="2292096" y="1540738"/>
                </a:lnTo>
                <a:lnTo>
                  <a:pt x="2261095" y="1575536"/>
                </a:lnTo>
                <a:lnTo>
                  <a:pt x="2229231" y="1609572"/>
                </a:lnTo>
                <a:lnTo>
                  <a:pt x="2196452" y="1642973"/>
                </a:lnTo>
                <a:lnTo>
                  <a:pt x="2162695" y="1675726"/>
                </a:lnTo>
                <a:lnTo>
                  <a:pt x="2128012" y="1707870"/>
                </a:lnTo>
                <a:lnTo>
                  <a:pt x="2092325" y="1739226"/>
                </a:lnTo>
                <a:lnTo>
                  <a:pt x="2055749" y="1769846"/>
                </a:lnTo>
                <a:lnTo>
                  <a:pt x="2018284" y="1799805"/>
                </a:lnTo>
                <a:lnTo>
                  <a:pt x="1979917" y="1828888"/>
                </a:lnTo>
                <a:lnTo>
                  <a:pt x="1940814" y="1857108"/>
                </a:lnTo>
                <a:lnTo>
                  <a:pt x="1901304" y="1884146"/>
                </a:lnTo>
                <a:lnTo>
                  <a:pt x="1861299" y="1910181"/>
                </a:lnTo>
                <a:lnTo>
                  <a:pt x="1820938" y="1935073"/>
                </a:lnTo>
                <a:lnTo>
                  <a:pt x="1780032" y="1958835"/>
                </a:lnTo>
                <a:lnTo>
                  <a:pt x="1738884" y="1981542"/>
                </a:lnTo>
                <a:lnTo>
                  <a:pt x="1697202" y="2003120"/>
                </a:lnTo>
                <a:lnTo>
                  <a:pt x="1655305" y="2023694"/>
                </a:lnTo>
                <a:lnTo>
                  <a:pt x="1613014" y="2043125"/>
                </a:lnTo>
                <a:lnTo>
                  <a:pt x="1570482" y="2061552"/>
                </a:lnTo>
                <a:lnTo>
                  <a:pt x="1527683" y="2078850"/>
                </a:lnTo>
                <a:lnTo>
                  <a:pt x="1484503" y="2095093"/>
                </a:lnTo>
                <a:lnTo>
                  <a:pt x="1441170" y="2110206"/>
                </a:lnTo>
                <a:lnTo>
                  <a:pt x="1397495" y="2124278"/>
                </a:lnTo>
                <a:lnTo>
                  <a:pt x="1353693" y="2137245"/>
                </a:lnTo>
                <a:lnTo>
                  <a:pt x="1309624" y="2149183"/>
                </a:lnTo>
                <a:lnTo>
                  <a:pt x="1265440" y="2160105"/>
                </a:lnTo>
                <a:lnTo>
                  <a:pt x="1221079" y="2169896"/>
                </a:lnTo>
                <a:lnTo>
                  <a:pt x="1176566" y="2178647"/>
                </a:lnTo>
                <a:lnTo>
                  <a:pt x="1131925" y="2186394"/>
                </a:lnTo>
                <a:lnTo>
                  <a:pt x="1087196" y="2192998"/>
                </a:lnTo>
                <a:lnTo>
                  <a:pt x="1042377" y="2198713"/>
                </a:lnTo>
                <a:lnTo>
                  <a:pt x="997470" y="2203285"/>
                </a:lnTo>
                <a:lnTo>
                  <a:pt x="952538" y="2206714"/>
                </a:lnTo>
                <a:lnTo>
                  <a:pt x="907605" y="2209254"/>
                </a:lnTo>
                <a:lnTo>
                  <a:pt x="862634" y="2210651"/>
                </a:lnTo>
                <a:lnTo>
                  <a:pt x="817664" y="2211044"/>
                </a:lnTo>
                <a:lnTo>
                  <a:pt x="772731" y="2210397"/>
                </a:lnTo>
                <a:lnTo>
                  <a:pt x="727875" y="2208758"/>
                </a:lnTo>
                <a:lnTo>
                  <a:pt x="683082" y="2206079"/>
                </a:lnTo>
                <a:lnTo>
                  <a:pt x="638365" y="2202396"/>
                </a:lnTo>
                <a:lnTo>
                  <a:pt x="593750" y="2197722"/>
                </a:lnTo>
                <a:lnTo>
                  <a:pt x="549236" y="2191855"/>
                </a:lnTo>
                <a:lnTo>
                  <a:pt x="504875" y="2185149"/>
                </a:lnTo>
                <a:lnTo>
                  <a:pt x="460692" y="2177389"/>
                </a:lnTo>
                <a:lnTo>
                  <a:pt x="416687" y="2168614"/>
                </a:lnTo>
                <a:lnTo>
                  <a:pt x="372897" y="2158708"/>
                </a:lnTo>
                <a:lnTo>
                  <a:pt x="329323" y="2147925"/>
                </a:lnTo>
                <a:lnTo>
                  <a:pt x="285953" y="2136102"/>
                </a:lnTo>
                <a:lnTo>
                  <a:pt x="242887" y="2123275"/>
                </a:lnTo>
                <a:lnTo>
                  <a:pt x="200050" y="2109559"/>
                </a:lnTo>
                <a:lnTo>
                  <a:pt x="157518" y="2094699"/>
                </a:lnTo>
                <a:lnTo>
                  <a:pt x="115328" y="2078951"/>
                </a:lnTo>
                <a:lnTo>
                  <a:pt x="73431" y="2062200"/>
                </a:lnTo>
                <a:lnTo>
                  <a:pt x="31927" y="2044407"/>
                </a:lnTo>
                <a:lnTo>
                  <a:pt x="0" y="2029802"/>
                </a:lnTo>
                <a:lnTo>
                  <a:pt x="0" y="2505291"/>
                </a:lnTo>
                <a:lnTo>
                  <a:pt x="73431" y="2530945"/>
                </a:lnTo>
                <a:lnTo>
                  <a:pt x="116217" y="2544546"/>
                </a:lnTo>
                <a:lnTo>
                  <a:pt x="159258" y="2557373"/>
                </a:lnTo>
                <a:lnTo>
                  <a:pt x="202514" y="2569299"/>
                </a:lnTo>
                <a:lnTo>
                  <a:pt x="245948" y="2580475"/>
                </a:lnTo>
                <a:lnTo>
                  <a:pt x="289560" y="2590914"/>
                </a:lnTo>
                <a:lnTo>
                  <a:pt x="333387" y="2600414"/>
                </a:lnTo>
                <a:lnTo>
                  <a:pt x="377329" y="2609202"/>
                </a:lnTo>
                <a:lnTo>
                  <a:pt x="421436" y="2617051"/>
                </a:lnTo>
                <a:lnTo>
                  <a:pt x="465696" y="2624163"/>
                </a:lnTo>
                <a:lnTo>
                  <a:pt x="510057" y="2630386"/>
                </a:lnTo>
                <a:lnTo>
                  <a:pt x="554532" y="2635847"/>
                </a:lnTo>
                <a:lnTo>
                  <a:pt x="599109" y="2640419"/>
                </a:lnTo>
                <a:lnTo>
                  <a:pt x="643788" y="2644241"/>
                </a:lnTo>
                <a:lnTo>
                  <a:pt x="682371" y="2646629"/>
                </a:lnTo>
                <a:lnTo>
                  <a:pt x="963295" y="2646629"/>
                </a:lnTo>
                <a:lnTo>
                  <a:pt x="1002614" y="2644102"/>
                </a:lnTo>
                <a:lnTo>
                  <a:pt x="1047521" y="2640304"/>
                </a:lnTo>
                <a:lnTo>
                  <a:pt x="1092314" y="2635593"/>
                </a:lnTo>
                <a:lnTo>
                  <a:pt x="1137094" y="2630132"/>
                </a:lnTo>
                <a:lnTo>
                  <a:pt x="1181823" y="2623769"/>
                </a:lnTo>
                <a:lnTo>
                  <a:pt x="1226439" y="2616555"/>
                </a:lnTo>
                <a:lnTo>
                  <a:pt x="1271016" y="2608554"/>
                </a:lnTo>
                <a:lnTo>
                  <a:pt x="1315440" y="2599525"/>
                </a:lnTo>
                <a:lnTo>
                  <a:pt x="1359776" y="2589771"/>
                </a:lnTo>
                <a:lnTo>
                  <a:pt x="1403845" y="2579090"/>
                </a:lnTo>
                <a:lnTo>
                  <a:pt x="1447927" y="2567660"/>
                </a:lnTo>
                <a:lnTo>
                  <a:pt x="1491856" y="2555189"/>
                </a:lnTo>
                <a:lnTo>
                  <a:pt x="1535544" y="2542006"/>
                </a:lnTo>
                <a:lnTo>
                  <a:pt x="1579118" y="2527897"/>
                </a:lnTo>
                <a:lnTo>
                  <a:pt x="1622552" y="2512898"/>
                </a:lnTo>
                <a:lnTo>
                  <a:pt x="1665732" y="2497036"/>
                </a:lnTo>
                <a:lnTo>
                  <a:pt x="1708632" y="2480284"/>
                </a:lnTo>
                <a:lnTo>
                  <a:pt x="1751317" y="2462746"/>
                </a:lnTo>
                <a:lnTo>
                  <a:pt x="1793862" y="2444216"/>
                </a:lnTo>
                <a:lnTo>
                  <a:pt x="1836039" y="2424785"/>
                </a:lnTo>
                <a:lnTo>
                  <a:pt x="1877949" y="2404605"/>
                </a:lnTo>
                <a:lnTo>
                  <a:pt x="1919592" y="2383498"/>
                </a:lnTo>
                <a:lnTo>
                  <a:pt x="1960994" y="2361412"/>
                </a:lnTo>
                <a:lnTo>
                  <a:pt x="2002142" y="2338552"/>
                </a:lnTo>
                <a:lnTo>
                  <a:pt x="2042922" y="2314803"/>
                </a:lnTo>
                <a:lnTo>
                  <a:pt x="2083295" y="2290013"/>
                </a:lnTo>
                <a:lnTo>
                  <a:pt x="2123440" y="2264511"/>
                </a:lnTo>
                <a:lnTo>
                  <a:pt x="2163191" y="2237968"/>
                </a:lnTo>
                <a:lnTo>
                  <a:pt x="2201913" y="2211044"/>
                </a:lnTo>
                <a:lnTo>
                  <a:pt x="2241562" y="2182330"/>
                </a:lnTo>
                <a:lnTo>
                  <a:pt x="2280031" y="2153386"/>
                </a:lnTo>
                <a:lnTo>
                  <a:pt x="2317610" y="2123668"/>
                </a:lnTo>
                <a:lnTo>
                  <a:pt x="2354580" y="2093417"/>
                </a:lnTo>
                <a:lnTo>
                  <a:pt x="2390762" y="2062556"/>
                </a:lnTo>
                <a:lnTo>
                  <a:pt x="2426195" y="2031199"/>
                </a:lnTo>
                <a:lnTo>
                  <a:pt x="2460879" y="1999081"/>
                </a:lnTo>
                <a:lnTo>
                  <a:pt x="2494775" y="1966544"/>
                </a:lnTo>
                <a:lnTo>
                  <a:pt x="2527922" y="1933397"/>
                </a:lnTo>
                <a:lnTo>
                  <a:pt x="2560320" y="1899754"/>
                </a:lnTo>
                <a:lnTo>
                  <a:pt x="2591930" y="1865464"/>
                </a:lnTo>
                <a:lnTo>
                  <a:pt x="2622791" y="1830819"/>
                </a:lnTo>
                <a:lnTo>
                  <a:pt x="2652903" y="1795627"/>
                </a:lnTo>
                <a:lnTo>
                  <a:pt x="2682227" y="1759953"/>
                </a:lnTo>
                <a:lnTo>
                  <a:pt x="2710802" y="1723732"/>
                </a:lnTo>
                <a:lnTo>
                  <a:pt x="2738628" y="1687156"/>
                </a:lnTo>
                <a:lnTo>
                  <a:pt x="2765666" y="1650072"/>
                </a:lnTo>
                <a:lnTo>
                  <a:pt x="2791841" y="1612506"/>
                </a:lnTo>
                <a:lnTo>
                  <a:pt x="2817342" y="1574495"/>
                </a:lnTo>
                <a:lnTo>
                  <a:pt x="2841993" y="1536166"/>
                </a:lnTo>
                <a:lnTo>
                  <a:pt x="2865882" y="1497418"/>
                </a:lnTo>
                <a:lnTo>
                  <a:pt x="2888996" y="1458302"/>
                </a:lnTo>
                <a:lnTo>
                  <a:pt x="2911360" y="1418805"/>
                </a:lnTo>
                <a:lnTo>
                  <a:pt x="2932785" y="1378940"/>
                </a:lnTo>
                <a:lnTo>
                  <a:pt x="2953651" y="1338681"/>
                </a:lnTo>
                <a:lnTo>
                  <a:pt x="2973578" y="1298181"/>
                </a:lnTo>
                <a:lnTo>
                  <a:pt x="2992615" y="1257274"/>
                </a:lnTo>
                <a:lnTo>
                  <a:pt x="3011043" y="1215986"/>
                </a:lnTo>
                <a:lnTo>
                  <a:pt x="3028556" y="1174584"/>
                </a:lnTo>
                <a:lnTo>
                  <a:pt x="3045333" y="1132751"/>
                </a:lnTo>
                <a:lnTo>
                  <a:pt x="3061335" y="1090688"/>
                </a:lnTo>
                <a:lnTo>
                  <a:pt x="3076448" y="1048359"/>
                </a:lnTo>
                <a:lnTo>
                  <a:pt x="3090811" y="1005840"/>
                </a:lnTo>
                <a:lnTo>
                  <a:pt x="3104235" y="962952"/>
                </a:lnTo>
                <a:lnTo>
                  <a:pt x="3117100" y="919975"/>
                </a:lnTo>
                <a:lnTo>
                  <a:pt x="3128886" y="876630"/>
                </a:lnTo>
                <a:lnTo>
                  <a:pt x="3140062" y="833196"/>
                </a:lnTo>
                <a:lnTo>
                  <a:pt x="3150349" y="789673"/>
                </a:lnTo>
                <a:lnTo>
                  <a:pt x="3159747" y="745782"/>
                </a:lnTo>
                <a:lnTo>
                  <a:pt x="3168396" y="701890"/>
                </a:lnTo>
                <a:lnTo>
                  <a:pt x="3176244" y="657720"/>
                </a:lnTo>
                <a:lnTo>
                  <a:pt x="3183255" y="613562"/>
                </a:lnTo>
                <a:lnTo>
                  <a:pt x="3189351" y="569036"/>
                </a:lnTo>
                <a:lnTo>
                  <a:pt x="3194685" y="524586"/>
                </a:lnTo>
                <a:lnTo>
                  <a:pt x="3199257" y="480060"/>
                </a:lnTo>
                <a:lnTo>
                  <a:pt x="3202927" y="435343"/>
                </a:lnTo>
                <a:lnTo>
                  <a:pt x="3205721" y="390626"/>
                </a:lnTo>
                <a:lnTo>
                  <a:pt x="3207753" y="345732"/>
                </a:lnTo>
                <a:lnTo>
                  <a:pt x="3208896" y="300926"/>
                </a:lnTo>
                <a:lnTo>
                  <a:pt x="3209290" y="256032"/>
                </a:lnTo>
                <a:close/>
              </a:path>
            </a:pathLst>
          </a:custGeom>
          <a:solidFill>
            <a:srgbClr val="80808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415783" y="763554"/>
            <a:ext cx="16872585" cy="9523730"/>
            <a:chOff x="1415783" y="763554"/>
            <a:chExt cx="16872585" cy="9523730"/>
          </a:xfrm>
        </p:grpSpPr>
        <p:sp>
          <p:nvSpPr>
            <p:cNvPr id="4" name="object 4"/>
            <p:cNvSpPr/>
            <p:nvPr/>
          </p:nvSpPr>
          <p:spPr>
            <a:xfrm>
              <a:off x="15044889" y="7397509"/>
              <a:ext cx="3243580" cy="2889885"/>
            </a:xfrm>
            <a:custGeom>
              <a:avLst/>
              <a:gdLst/>
              <a:ahLst/>
              <a:cxnLst/>
              <a:rect l="l" t="t" r="r" b="b"/>
              <a:pathLst>
                <a:path w="3243580" h="2889884">
                  <a:moveTo>
                    <a:pt x="3243110" y="2400"/>
                  </a:moveTo>
                  <a:lnTo>
                    <a:pt x="3222891" y="1511"/>
                  </a:lnTo>
                  <a:lnTo>
                    <a:pt x="3173158" y="368"/>
                  </a:lnTo>
                  <a:lnTo>
                    <a:pt x="3123323" y="0"/>
                  </a:lnTo>
                  <a:lnTo>
                    <a:pt x="3074949" y="368"/>
                  </a:lnTo>
                  <a:lnTo>
                    <a:pt x="3026664" y="1511"/>
                  </a:lnTo>
                  <a:lnTo>
                    <a:pt x="2978569" y="3289"/>
                  </a:lnTo>
                  <a:lnTo>
                    <a:pt x="2930652" y="5829"/>
                  </a:lnTo>
                  <a:lnTo>
                    <a:pt x="2883103" y="9004"/>
                  </a:lnTo>
                  <a:lnTo>
                    <a:pt x="2835554" y="13081"/>
                  </a:lnTo>
                  <a:lnTo>
                    <a:pt x="2788374" y="17653"/>
                  </a:lnTo>
                  <a:lnTo>
                    <a:pt x="2741193" y="23114"/>
                  </a:lnTo>
                  <a:lnTo>
                    <a:pt x="2694279" y="29083"/>
                  </a:lnTo>
                  <a:lnTo>
                    <a:pt x="2647734" y="35801"/>
                  </a:lnTo>
                  <a:lnTo>
                    <a:pt x="2601201" y="43294"/>
                  </a:lnTo>
                  <a:lnTo>
                    <a:pt x="2555202" y="51435"/>
                  </a:lnTo>
                  <a:lnTo>
                    <a:pt x="2509113" y="60185"/>
                  </a:lnTo>
                  <a:lnTo>
                    <a:pt x="2463393" y="69583"/>
                  </a:lnTo>
                  <a:lnTo>
                    <a:pt x="2418042" y="79768"/>
                  </a:lnTo>
                  <a:lnTo>
                    <a:pt x="2372779" y="90551"/>
                  </a:lnTo>
                  <a:lnTo>
                    <a:pt x="2327795" y="101841"/>
                  </a:lnTo>
                  <a:lnTo>
                    <a:pt x="2283168" y="113906"/>
                  </a:lnTo>
                  <a:lnTo>
                    <a:pt x="2238641" y="126631"/>
                  </a:lnTo>
                  <a:lnTo>
                    <a:pt x="2194560" y="139954"/>
                  </a:lnTo>
                  <a:lnTo>
                    <a:pt x="2150668" y="153911"/>
                  </a:lnTo>
                  <a:lnTo>
                    <a:pt x="2107146" y="168529"/>
                  </a:lnTo>
                  <a:lnTo>
                    <a:pt x="2063800" y="183781"/>
                  </a:lnTo>
                  <a:lnTo>
                    <a:pt x="2020735" y="199491"/>
                  </a:lnTo>
                  <a:lnTo>
                    <a:pt x="1978037" y="216027"/>
                  </a:lnTo>
                  <a:lnTo>
                    <a:pt x="1935695" y="233032"/>
                  </a:lnTo>
                  <a:lnTo>
                    <a:pt x="1893455" y="250685"/>
                  </a:lnTo>
                  <a:lnTo>
                    <a:pt x="1851660" y="268859"/>
                  </a:lnTo>
                  <a:lnTo>
                    <a:pt x="1810143" y="287642"/>
                  </a:lnTo>
                  <a:lnTo>
                    <a:pt x="1768995" y="307073"/>
                  </a:lnTo>
                  <a:lnTo>
                    <a:pt x="1728216" y="327012"/>
                  </a:lnTo>
                  <a:lnTo>
                    <a:pt x="1687715" y="347586"/>
                  </a:lnTo>
                  <a:lnTo>
                    <a:pt x="1647659" y="368655"/>
                  </a:lnTo>
                  <a:lnTo>
                    <a:pt x="1607705" y="390372"/>
                  </a:lnTo>
                  <a:lnTo>
                    <a:pt x="1568386" y="412623"/>
                  </a:lnTo>
                  <a:lnTo>
                    <a:pt x="1529245" y="435343"/>
                  </a:lnTo>
                  <a:lnTo>
                    <a:pt x="1490472" y="458711"/>
                  </a:lnTo>
                  <a:lnTo>
                    <a:pt x="1452156" y="482600"/>
                  </a:lnTo>
                  <a:lnTo>
                    <a:pt x="1414119" y="506958"/>
                  </a:lnTo>
                  <a:lnTo>
                    <a:pt x="1376451" y="531863"/>
                  </a:lnTo>
                  <a:lnTo>
                    <a:pt x="1339227" y="557250"/>
                  </a:lnTo>
                  <a:lnTo>
                    <a:pt x="1302473" y="583298"/>
                  </a:lnTo>
                  <a:lnTo>
                    <a:pt x="1265986" y="609727"/>
                  </a:lnTo>
                  <a:lnTo>
                    <a:pt x="1229868" y="636765"/>
                  </a:lnTo>
                  <a:lnTo>
                    <a:pt x="1194206" y="664197"/>
                  </a:lnTo>
                  <a:lnTo>
                    <a:pt x="1159002" y="692264"/>
                  </a:lnTo>
                  <a:lnTo>
                    <a:pt x="1124254" y="720699"/>
                  </a:lnTo>
                  <a:lnTo>
                    <a:pt x="1089875" y="749668"/>
                  </a:lnTo>
                  <a:lnTo>
                    <a:pt x="1055763" y="779132"/>
                  </a:lnTo>
                  <a:lnTo>
                    <a:pt x="1022299" y="809104"/>
                  </a:lnTo>
                  <a:lnTo>
                    <a:pt x="989114" y="839470"/>
                  </a:lnTo>
                  <a:lnTo>
                    <a:pt x="956462" y="870331"/>
                  </a:lnTo>
                  <a:lnTo>
                    <a:pt x="924191" y="901687"/>
                  </a:lnTo>
                  <a:lnTo>
                    <a:pt x="892365" y="933437"/>
                  </a:lnTo>
                  <a:lnTo>
                    <a:pt x="861098" y="965695"/>
                  </a:lnTo>
                  <a:lnTo>
                    <a:pt x="830275" y="998448"/>
                  </a:lnTo>
                  <a:lnTo>
                    <a:pt x="799731" y="1031494"/>
                  </a:lnTo>
                  <a:lnTo>
                    <a:pt x="769924" y="1065136"/>
                  </a:lnTo>
                  <a:lnTo>
                    <a:pt x="740397" y="1099032"/>
                  </a:lnTo>
                  <a:lnTo>
                    <a:pt x="711403" y="1133462"/>
                  </a:lnTo>
                  <a:lnTo>
                    <a:pt x="682967" y="1168400"/>
                  </a:lnTo>
                  <a:lnTo>
                    <a:pt x="654989" y="1203579"/>
                  </a:lnTo>
                  <a:lnTo>
                    <a:pt x="627468" y="1239266"/>
                  </a:lnTo>
                  <a:lnTo>
                    <a:pt x="600494" y="1275346"/>
                  </a:lnTo>
                  <a:lnTo>
                    <a:pt x="573976" y="1311770"/>
                  </a:lnTo>
                  <a:lnTo>
                    <a:pt x="548093" y="1348600"/>
                  </a:lnTo>
                  <a:lnTo>
                    <a:pt x="522490" y="1385824"/>
                  </a:lnTo>
                  <a:lnTo>
                    <a:pt x="497624" y="1423543"/>
                  </a:lnTo>
                  <a:lnTo>
                    <a:pt x="473202" y="1461503"/>
                  </a:lnTo>
                  <a:lnTo>
                    <a:pt x="449338" y="1499870"/>
                  </a:lnTo>
                  <a:lnTo>
                    <a:pt x="426021" y="1538592"/>
                  </a:lnTo>
                  <a:lnTo>
                    <a:pt x="403250" y="1577708"/>
                  </a:lnTo>
                  <a:lnTo>
                    <a:pt x="381038" y="1617103"/>
                  </a:lnTo>
                  <a:lnTo>
                    <a:pt x="359359" y="1656930"/>
                  </a:lnTo>
                  <a:lnTo>
                    <a:pt x="338239" y="1697075"/>
                  </a:lnTo>
                  <a:lnTo>
                    <a:pt x="317754" y="1737575"/>
                  </a:lnTo>
                  <a:lnTo>
                    <a:pt x="297726" y="1778368"/>
                  </a:lnTo>
                  <a:lnTo>
                    <a:pt x="278434" y="1819554"/>
                  </a:lnTo>
                  <a:lnTo>
                    <a:pt x="259511" y="1861019"/>
                  </a:lnTo>
                  <a:lnTo>
                    <a:pt x="241312" y="1902815"/>
                  </a:lnTo>
                  <a:lnTo>
                    <a:pt x="223659" y="1944928"/>
                  </a:lnTo>
                  <a:lnTo>
                    <a:pt x="206654" y="1987321"/>
                  </a:lnTo>
                  <a:lnTo>
                    <a:pt x="190284" y="2030082"/>
                  </a:lnTo>
                  <a:lnTo>
                    <a:pt x="174383" y="2073084"/>
                  </a:lnTo>
                  <a:lnTo>
                    <a:pt x="159105" y="2116417"/>
                  </a:lnTo>
                  <a:lnTo>
                    <a:pt x="144665" y="2160028"/>
                  </a:lnTo>
                  <a:lnTo>
                    <a:pt x="130759" y="2203881"/>
                  </a:lnTo>
                  <a:lnTo>
                    <a:pt x="117411" y="2248039"/>
                  </a:lnTo>
                  <a:lnTo>
                    <a:pt x="104698" y="2292464"/>
                  </a:lnTo>
                  <a:lnTo>
                    <a:pt x="92633" y="2337193"/>
                  </a:lnTo>
                  <a:lnTo>
                    <a:pt x="81203" y="2382126"/>
                  </a:lnTo>
                  <a:lnTo>
                    <a:pt x="70408" y="2427338"/>
                  </a:lnTo>
                  <a:lnTo>
                    <a:pt x="60350" y="2472817"/>
                  </a:lnTo>
                  <a:lnTo>
                    <a:pt x="50838" y="2518537"/>
                  </a:lnTo>
                  <a:lnTo>
                    <a:pt x="42062" y="2564473"/>
                  </a:lnTo>
                  <a:lnTo>
                    <a:pt x="33921" y="2610650"/>
                  </a:lnTo>
                  <a:lnTo>
                    <a:pt x="26517" y="2657081"/>
                  </a:lnTo>
                  <a:lnTo>
                    <a:pt x="19850" y="2703741"/>
                  </a:lnTo>
                  <a:lnTo>
                    <a:pt x="13716" y="2750489"/>
                  </a:lnTo>
                  <a:lnTo>
                    <a:pt x="8420" y="2797429"/>
                  </a:lnTo>
                  <a:lnTo>
                    <a:pt x="3657" y="2844571"/>
                  </a:lnTo>
                  <a:lnTo>
                    <a:pt x="0" y="2889300"/>
                  </a:lnTo>
                  <a:lnTo>
                    <a:pt x="548271" y="2889300"/>
                  </a:lnTo>
                  <a:lnTo>
                    <a:pt x="552843" y="2844927"/>
                  </a:lnTo>
                  <a:lnTo>
                    <a:pt x="558609" y="2797645"/>
                  </a:lnTo>
                  <a:lnTo>
                    <a:pt x="565099" y="2750604"/>
                  </a:lnTo>
                  <a:lnTo>
                    <a:pt x="572414" y="2703880"/>
                  </a:lnTo>
                  <a:lnTo>
                    <a:pt x="580555" y="2657513"/>
                  </a:lnTo>
                  <a:lnTo>
                    <a:pt x="589521" y="2611475"/>
                  </a:lnTo>
                  <a:lnTo>
                    <a:pt x="599389" y="2565679"/>
                  </a:lnTo>
                  <a:lnTo>
                    <a:pt x="609993" y="2520251"/>
                  </a:lnTo>
                  <a:lnTo>
                    <a:pt x="621334" y="2475065"/>
                  </a:lnTo>
                  <a:lnTo>
                    <a:pt x="633501" y="2430234"/>
                  </a:lnTo>
                  <a:lnTo>
                    <a:pt x="646569" y="2385733"/>
                  </a:lnTo>
                  <a:lnTo>
                    <a:pt x="660285" y="2341549"/>
                  </a:lnTo>
                  <a:lnTo>
                    <a:pt x="674827" y="2297722"/>
                  </a:lnTo>
                  <a:lnTo>
                    <a:pt x="690003" y="2254250"/>
                  </a:lnTo>
                  <a:lnTo>
                    <a:pt x="706005" y="2211108"/>
                  </a:lnTo>
                  <a:lnTo>
                    <a:pt x="722833" y="2168385"/>
                  </a:lnTo>
                  <a:lnTo>
                    <a:pt x="740295" y="2125980"/>
                  </a:lnTo>
                  <a:lnTo>
                    <a:pt x="758494" y="2083981"/>
                  </a:lnTo>
                  <a:lnTo>
                    <a:pt x="777430" y="2042363"/>
                  </a:lnTo>
                  <a:lnTo>
                    <a:pt x="797090" y="2001151"/>
                  </a:lnTo>
                  <a:lnTo>
                    <a:pt x="817384" y="1960321"/>
                  </a:lnTo>
                  <a:lnTo>
                    <a:pt x="838415" y="1919922"/>
                  </a:lnTo>
                  <a:lnTo>
                    <a:pt x="860082" y="1879955"/>
                  </a:lnTo>
                  <a:lnTo>
                    <a:pt x="882586" y="1840407"/>
                  </a:lnTo>
                  <a:lnTo>
                    <a:pt x="905535" y="1801304"/>
                  </a:lnTo>
                  <a:lnTo>
                    <a:pt x="929309" y="1762620"/>
                  </a:lnTo>
                  <a:lnTo>
                    <a:pt x="953719" y="1724393"/>
                  </a:lnTo>
                  <a:lnTo>
                    <a:pt x="978687" y="1686648"/>
                  </a:lnTo>
                  <a:lnTo>
                    <a:pt x="1004379" y="1649349"/>
                  </a:lnTo>
                  <a:lnTo>
                    <a:pt x="1030617" y="1612531"/>
                  </a:lnTo>
                  <a:lnTo>
                    <a:pt x="1057503" y="1576197"/>
                  </a:lnTo>
                  <a:lnTo>
                    <a:pt x="1085126" y="1540370"/>
                  </a:lnTo>
                  <a:lnTo>
                    <a:pt x="1113282" y="1505089"/>
                  </a:lnTo>
                  <a:lnTo>
                    <a:pt x="1141996" y="1470152"/>
                  </a:lnTo>
                  <a:lnTo>
                    <a:pt x="1171346" y="1435862"/>
                  </a:lnTo>
                  <a:lnTo>
                    <a:pt x="1201343" y="1402067"/>
                  </a:lnTo>
                  <a:lnTo>
                    <a:pt x="1231785" y="1368780"/>
                  </a:lnTo>
                  <a:lnTo>
                    <a:pt x="1262976" y="1336027"/>
                  </a:lnTo>
                  <a:lnTo>
                    <a:pt x="1294523" y="1303921"/>
                  </a:lnTo>
                  <a:lnTo>
                    <a:pt x="1326705" y="1272273"/>
                  </a:lnTo>
                  <a:lnTo>
                    <a:pt x="1359446" y="1241158"/>
                  </a:lnTo>
                  <a:lnTo>
                    <a:pt x="1392720" y="1210691"/>
                  </a:lnTo>
                  <a:lnTo>
                    <a:pt x="1426464" y="1180719"/>
                  </a:lnTo>
                  <a:lnTo>
                    <a:pt x="1460754" y="1151369"/>
                  </a:lnTo>
                  <a:lnTo>
                    <a:pt x="1495691" y="1122680"/>
                  </a:lnTo>
                  <a:lnTo>
                    <a:pt x="1531073" y="1094460"/>
                  </a:lnTo>
                  <a:lnTo>
                    <a:pt x="1566824" y="1066927"/>
                  </a:lnTo>
                  <a:lnTo>
                    <a:pt x="1603133" y="1039990"/>
                  </a:lnTo>
                  <a:lnTo>
                    <a:pt x="1639976" y="1013701"/>
                  </a:lnTo>
                  <a:lnTo>
                    <a:pt x="1677377" y="988060"/>
                  </a:lnTo>
                  <a:lnTo>
                    <a:pt x="1715046" y="963015"/>
                  </a:lnTo>
                  <a:lnTo>
                    <a:pt x="1753273" y="938657"/>
                  </a:lnTo>
                  <a:lnTo>
                    <a:pt x="1791957" y="914908"/>
                  </a:lnTo>
                  <a:lnTo>
                    <a:pt x="1831086" y="891794"/>
                  </a:lnTo>
                  <a:lnTo>
                    <a:pt x="1870595" y="869429"/>
                  </a:lnTo>
                  <a:lnTo>
                    <a:pt x="1910638" y="847712"/>
                  </a:lnTo>
                  <a:lnTo>
                    <a:pt x="1951062" y="826643"/>
                  </a:lnTo>
                  <a:lnTo>
                    <a:pt x="1991753" y="806323"/>
                  </a:lnTo>
                  <a:lnTo>
                    <a:pt x="2033079" y="786752"/>
                  </a:lnTo>
                  <a:lnTo>
                    <a:pt x="2074595" y="767854"/>
                  </a:lnTo>
                  <a:lnTo>
                    <a:pt x="2116569" y="749566"/>
                  </a:lnTo>
                  <a:lnTo>
                    <a:pt x="2159089" y="732129"/>
                  </a:lnTo>
                  <a:lnTo>
                    <a:pt x="2201697" y="715378"/>
                  </a:lnTo>
                  <a:lnTo>
                    <a:pt x="2244852" y="699376"/>
                  </a:lnTo>
                  <a:lnTo>
                    <a:pt x="2288286" y="684123"/>
                  </a:lnTo>
                  <a:lnTo>
                    <a:pt x="2332266" y="669556"/>
                  </a:lnTo>
                  <a:lnTo>
                    <a:pt x="2376347" y="655840"/>
                  </a:lnTo>
                  <a:lnTo>
                    <a:pt x="2420874" y="642874"/>
                  </a:lnTo>
                  <a:lnTo>
                    <a:pt x="2465679" y="630694"/>
                  </a:lnTo>
                  <a:lnTo>
                    <a:pt x="2510853" y="619264"/>
                  </a:lnTo>
                  <a:lnTo>
                    <a:pt x="2556294" y="608685"/>
                  </a:lnTo>
                  <a:lnTo>
                    <a:pt x="2602115" y="598932"/>
                  </a:lnTo>
                  <a:lnTo>
                    <a:pt x="2648102" y="589902"/>
                  </a:lnTo>
                  <a:lnTo>
                    <a:pt x="2694470" y="581787"/>
                  </a:lnTo>
                  <a:lnTo>
                    <a:pt x="2741193" y="574395"/>
                  </a:lnTo>
                  <a:lnTo>
                    <a:pt x="2788005" y="567829"/>
                  </a:lnTo>
                  <a:lnTo>
                    <a:pt x="2835186" y="562216"/>
                  </a:lnTo>
                  <a:lnTo>
                    <a:pt x="2882646" y="557390"/>
                  </a:lnTo>
                  <a:lnTo>
                    <a:pt x="2930283" y="553466"/>
                  </a:lnTo>
                  <a:lnTo>
                    <a:pt x="2978200" y="550291"/>
                  </a:lnTo>
                  <a:lnTo>
                    <a:pt x="3026295" y="548106"/>
                  </a:lnTo>
                  <a:lnTo>
                    <a:pt x="3074670" y="546722"/>
                  </a:lnTo>
                  <a:lnTo>
                    <a:pt x="3123323" y="546354"/>
                  </a:lnTo>
                  <a:lnTo>
                    <a:pt x="3138957" y="546354"/>
                  </a:lnTo>
                  <a:lnTo>
                    <a:pt x="3138957" y="547116"/>
                  </a:lnTo>
                  <a:lnTo>
                    <a:pt x="3207664" y="547116"/>
                  </a:lnTo>
                  <a:lnTo>
                    <a:pt x="3207664" y="548386"/>
                  </a:lnTo>
                  <a:lnTo>
                    <a:pt x="3240163" y="548386"/>
                  </a:lnTo>
                  <a:lnTo>
                    <a:pt x="3240163" y="549656"/>
                  </a:lnTo>
                  <a:lnTo>
                    <a:pt x="3243110" y="549656"/>
                  </a:lnTo>
                  <a:lnTo>
                    <a:pt x="3243110" y="548386"/>
                  </a:lnTo>
                  <a:lnTo>
                    <a:pt x="3243110" y="547116"/>
                  </a:lnTo>
                  <a:lnTo>
                    <a:pt x="3243110" y="546354"/>
                  </a:lnTo>
                  <a:lnTo>
                    <a:pt x="3243110" y="545846"/>
                  </a:lnTo>
                  <a:lnTo>
                    <a:pt x="3243110" y="2400"/>
                  </a:lnTo>
                  <a:close/>
                </a:path>
              </a:pathLst>
            </a:custGeom>
            <a:solidFill>
              <a:srgbClr val="FAB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15783" y="763554"/>
              <a:ext cx="15455900" cy="8686800"/>
            </a:xfrm>
            <a:custGeom>
              <a:avLst/>
              <a:gdLst/>
              <a:ahLst/>
              <a:cxnLst/>
              <a:rect l="l" t="t" r="r" b="b"/>
              <a:pathLst>
                <a:path w="15455900" h="8686800">
                  <a:moveTo>
                    <a:pt x="15455811" y="0"/>
                  </a:moveTo>
                  <a:lnTo>
                    <a:pt x="0" y="0"/>
                  </a:lnTo>
                  <a:lnTo>
                    <a:pt x="0" y="7238847"/>
                  </a:lnTo>
                  <a:lnTo>
                    <a:pt x="896" y="7288893"/>
                  </a:lnTo>
                  <a:lnTo>
                    <a:pt x="3429" y="7338645"/>
                  </a:lnTo>
                  <a:lnTo>
                    <a:pt x="7754" y="7388187"/>
                  </a:lnTo>
                  <a:lnTo>
                    <a:pt x="13716" y="7437336"/>
                  </a:lnTo>
                  <a:lnTo>
                    <a:pt x="21360" y="7486238"/>
                  </a:lnTo>
                  <a:lnTo>
                    <a:pt x="30614" y="7534747"/>
                  </a:lnTo>
                  <a:lnTo>
                    <a:pt x="41394" y="7582753"/>
                  </a:lnTo>
                  <a:lnTo>
                    <a:pt x="53967" y="7630403"/>
                  </a:lnTo>
                  <a:lnTo>
                    <a:pt x="68077" y="7677513"/>
                  </a:lnTo>
                  <a:lnTo>
                    <a:pt x="83832" y="7724129"/>
                  </a:lnTo>
                  <a:lnTo>
                    <a:pt x="100977" y="7770205"/>
                  </a:lnTo>
                  <a:lnTo>
                    <a:pt x="119768" y="7815569"/>
                  </a:lnTo>
                  <a:lnTo>
                    <a:pt x="140232" y="7860246"/>
                  </a:lnTo>
                  <a:lnTo>
                    <a:pt x="162059" y="7904329"/>
                  </a:lnTo>
                  <a:lnTo>
                    <a:pt x="185312" y="7947617"/>
                  </a:lnTo>
                  <a:lnTo>
                    <a:pt x="210202" y="7990155"/>
                  </a:lnTo>
                  <a:lnTo>
                    <a:pt x="236491" y="8031843"/>
                  </a:lnTo>
                  <a:lnTo>
                    <a:pt x="264279" y="8072744"/>
                  </a:lnTo>
                  <a:lnTo>
                    <a:pt x="293394" y="8112602"/>
                  </a:lnTo>
                  <a:lnTo>
                    <a:pt x="324008" y="8151611"/>
                  </a:lnTo>
                  <a:lnTo>
                    <a:pt x="356012" y="8189686"/>
                  </a:lnTo>
                  <a:lnTo>
                    <a:pt x="389406" y="8226655"/>
                  </a:lnTo>
                  <a:lnTo>
                    <a:pt x="424053" y="8262582"/>
                  </a:lnTo>
                  <a:lnTo>
                    <a:pt x="460126" y="8297375"/>
                  </a:lnTo>
                  <a:lnTo>
                    <a:pt x="497095" y="8330732"/>
                  </a:lnTo>
                  <a:lnTo>
                    <a:pt x="535170" y="8362736"/>
                  </a:lnTo>
                  <a:lnTo>
                    <a:pt x="574179" y="8393314"/>
                  </a:lnTo>
                  <a:lnTo>
                    <a:pt x="614037" y="8422502"/>
                  </a:lnTo>
                  <a:lnTo>
                    <a:pt x="654939" y="8450254"/>
                  </a:lnTo>
                  <a:lnTo>
                    <a:pt x="696626" y="8476543"/>
                  </a:lnTo>
                  <a:lnTo>
                    <a:pt x="739164" y="8501369"/>
                  </a:lnTo>
                  <a:lnTo>
                    <a:pt x="782452" y="8524686"/>
                  </a:lnTo>
                  <a:lnTo>
                    <a:pt x="826535" y="8546549"/>
                  </a:lnTo>
                  <a:lnTo>
                    <a:pt x="871212" y="8566876"/>
                  </a:lnTo>
                  <a:lnTo>
                    <a:pt x="916686" y="8585695"/>
                  </a:lnTo>
                  <a:lnTo>
                    <a:pt x="962652" y="8602949"/>
                  </a:lnTo>
                  <a:lnTo>
                    <a:pt x="1009269" y="8618631"/>
                  </a:lnTo>
                  <a:lnTo>
                    <a:pt x="1056378" y="8632739"/>
                  </a:lnTo>
                  <a:lnTo>
                    <a:pt x="1104028" y="8645240"/>
                  </a:lnTo>
                  <a:lnTo>
                    <a:pt x="1152144" y="8656135"/>
                  </a:lnTo>
                  <a:lnTo>
                    <a:pt x="1200689" y="8665421"/>
                  </a:lnTo>
                  <a:lnTo>
                    <a:pt x="1249545" y="8673030"/>
                  </a:lnTo>
                  <a:lnTo>
                    <a:pt x="1298694" y="8678959"/>
                  </a:lnTo>
                  <a:lnTo>
                    <a:pt x="1348237" y="8683245"/>
                  </a:lnTo>
                  <a:lnTo>
                    <a:pt x="1398035" y="8685817"/>
                  </a:lnTo>
                  <a:lnTo>
                    <a:pt x="1448071" y="8686710"/>
                  </a:lnTo>
                  <a:lnTo>
                    <a:pt x="15455811" y="8686710"/>
                  </a:lnTo>
                  <a:lnTo>
                    <a:pt x="1545581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182058" y="1528559"/>
              <a:ext cx="1694814" cy="3409315"/>
            </a:xfrm>
            <a:custGeom>
              <a:avLst/>
              <a:gdLst/>
              <a:ahLst/>
              <a:cxnLst/>
              <a:rect l="l" t="t" r="r" b="b"/>
              <a:pathLst>
                <a:path w="1694815" h="3409315">
                  <a:moveTo>
                    <a:pt x="1691182" y="0"/>
                  </a:moveTo>
                  <a:lnTo>
                    <a:pt x="1643085" y="1033"/>
                  </a:lnTo>
                  <a:lnTo>
                    <a:pt x="1595262" y="3429"/>
                  </a:lnTo>
                  <a:lnTo>
                    <a:pt x="1547896" y="7104"/>
                  </a:lnTo>
                  <a:lnTo>
                    <a:pt x="1500804" y="12070"/>
                  </a:lnTo>
                  <a:lnTo>
                    <a:pt x="1454170" y="18288"/>
                  </a:lnTo>
                  <a:lnTo>
                    <a:pt x="1407810" y="25786"/>
                  </a:lnTo>
                  <a:lnTo>
                    <a:pt x="1361998" y="34436"/>
                  </a:lnTo>
                  <a:lnTo>
                    <a:pt x="1316644" y="44330"/>
                  </a:lnTo>
                  <a:lnTo>
                    <a:pt x="1271656" y="55504"/>
                  </a:lnTo>
                  <a:lnTo>
                    <a:pt x="1227216" y="67830"/>
                  </a:lnTo>
                  <a:lnTo>
                    <a:pt x="1183233" y="81153"/>
                  </a:lnTo>
                  <a:lnTo>
                    <a:pt x="1139799" y="95765"/>
                  </a:lnTo>
                  <a:lnTo>
                    <a:pt x="1096914" y="111511"/>
                  </a:lnTo>
                  <a:lnTo>
                    <a:pt x="1054669" y="128409"/>
                  </a:lnTo>
                  <a:lnTo>
                    <a:pt x="1012698" y="146304"/>
                  </a:lnTo>
                  <a:lnTo>
                    <a:pt x="971550" y="165232"/>
                  </a:lnTo>
                  <a:lnTo>
                    <a:pt x="930950" y="185312"/>
                  </a:lnTo>
                  <a:lnTo>
                    <a:pt x="890991" y="206380"/>
                  </a:lnTo>
                  <a:lnTo>
                    <a:pt x="851580" y="228490"/>
                  </a:lnTo>
                  <a:lnTo>
                    <a:pt x="812901" y="251606"/>
                  </a:lnTo>
                  <a:lnTo>
                    <a:pt x="774862" y="275709"/>
                  </a:lnTo>
                  <a:lnTo>
                    <a:pt x="737463" y="300755"/>
                  </a:lnTo>
                  <a:lnTo>
                    <a:pt x="700887" y="326788"/>
                  </a:lnTo>
                  <a:lnTo>
                    <a:pt x="664951" y="353726"/>
                  </a:lnTo>
                  <a:lnTo>
                    <a:pt x="629838" y="381652"/>
                  </a:lnTo>
                  <a:lnTo>
                    <a:pt x="595457" y="410337"/>
                  </a:lnTo>
                  <a:lnTo>
                    <a:pt x="561807" y="439945"/>
                  </a:lnTo>
                  <a:lnTo>
                    <a:pt x="528888" y="470559"/>
                  </a:lnTo>
                  <a:lnTo>
                    <a:pt x="496884" y="501777"/>
                  </a:lnTo>
                  <a:lnTo>
                    <a:pt x="465795" y="534027"/>
                  </a:lnTo>
                  <a:lnTo>
                    <a:pt x="435437" y="566928"/>
                  </a:lnTo>
                  <a:lnTo>
                    <a:pt x="405810" y="600715"/>
                  </a:lnTo>
                  <a:lnTo>
                    <a:pt x="377190" y="635261"/>
                  </a:lnTo>
                  <a:lnTo>
                    <a:pt x="349483" y="670584"/>
                  </a:lnTo>
                  <a:lnTo>
                    <a:pt x="322783" y="706620"/>
                  </a:lnTo>
                  <a:lnTo>
                    <a:pt x="296814" y="743343"/>
                  </a:lnTo>
                  <a:lnTo>
                    <a:pt x="271942" y="780815"/>
                  </a:lnTo>
                  <a:lnTo>
                    <a:pt x="248076" y="818927"/>
                  </a:lnTo>
                  <a:lnTo>
                    <a:pt x="225125" y="857789"/>
                  </a:lnTo>
                  <a:lnTo>
                    <a:pt x="203088" y="897145"/>
                  </a:lnTo>
                  <a:lnTo>
                    <a:pt x="182331" y="937260"/>
                  </a:lnTo>
                  <a:lnTo>
                    <a:pt x="162306" y="978051"/>
                  </a:lnTo>
                  <a:lnTo>
                    <a:pt x="143560" y="1019309"/>
                  </a:lnTo>
                  <a:lnTo>
                    <a:pt x="125730" y="1061243"/>
                  </a:lnTo>
                  <a:lnTo>
                    <a:pt x="109179" y="1103635"/>
                  </a:lnTo>
                  <a:lnTo>
                    <a:pt x="93634" y="1146575"/>
                  </a:lnTo>
                  <a:lnTo>
                    <a:pt x="79095" y="1190109"/>
                  </a:lnTo>
                  <a:lnTo>
                    <a:pt x="65928" y="1234193"/>
                  </a:lnTo>
                  <a:lnTo>
                    <a:pt x="53766" y="1278660"/>
                  </a:lnTo>
                  <a:lnTo>
                    <a:pt x="42885" y="1323594"/>
                  </a:lnTo>
                  <a:lnTo>
                    <a:pt x="33192" y="1369067"/>
                  </a:lnTo>
                  <a:lnTo>
                    <a:pt x="24688" y="1414924"/>
                  </a:lnTo>
                  <a:lnTo>
                    <a:pt x="17282" y="1461293"/>
                  </a:lnTo>
                  <a:lnTo>
                    <a:pt x="11338" y="1508010"/>
                  </a:lnTo>
                  <a:lnTo>
                    <a:pt x="6492" y="1555120"/>
                  </a:lnTo>
                  <a:lnTo>
                    <a:pt x="3108" y="1602486"/>
                  </a:lnTo>
                  <a:lnTo>
                    <a:pt x="914" y="1650382"/>
                  </a:lnTo>
                  <a:lnTo>
                    <a:pt x="0" y="1698498"/>
                  </a:lnTo>
                  <a:lnTo>
                    <a:pt x="548" y="1746650"/>
                  </a:lnTo>
                  <a:lnTo>
                    <a:pt x="2286" y="1794400"/>
                  </a:lnTo>
                  <a:lnTo>
                    <a:pt x="5394" y="1841912"/>
                  </a:lnTo>
                  <a:lnTo>
                    <a:pt x="9784" y="1889022"/>
                  </a:lnTo>
                  <a:lnTo>
                    <a:pt x="15544" y="1935885"/>
                  </a:lnTo>
                  <a:lnTo>
                    <a:pt x="22402" y="1982208"/>
                  </a:lnTo>
                  <a:lnTo>
                    <a:pt x="30540" y="2028075"/>
                  </a:lnTo>
                  <a:lnTo>
                    <a:pt x="39959" y="2073648"/>
                  </a:lnTo>
                  <a:lnTo>
                    <a:pt x="50566" y="2118765"/>
                  </a:lnTo>
                  <a:lnTo>
                    <a:pt x="62270" y="2163342"/>
                  </a:lnTo>
                  <a:lnTo>
                    <a:pt x="75163" y="2207379"/>
                  </a:lnTo>
                  <a:lnTo>
                    <a:pt x="89336" y="2251106"/>
                  </a:lnTo>
                  <a:lnTo>
                    <a:pt x="104607" y="2294147"/>
                  </a:lnTo>
                  <a:lnTo>
                    <a:pt x="120792" y="2336685"/>
                  </a:lnTo>
                  <a:lnTo>
                    <a:pt x="138257" y="2378729"/>
                  </a:lnTo>
                  <a:lnTo>
                    <a:pt x="156728" y="2420270"/>
                  </a:lnTo>
                  <a:lnTo>
                    <a:pt x="176296" y="2461025"/>
                  </a:lnTo>
                  <a:lnTo>
                    <a:pt x="196870" y="2501277"/>
                  </a:lnTo>
                  <a:lnTo>
                    <a:pt x="218541" y="2540889"/>
                  </a:lnTo>
                  <a:lnTo>
                    <a:pt x="241218" y="2579897"/>
                  </a:lnTo>
                  <a:lnTo>
                    <a:pt x="264810" y="2618256"/>
                  </a:lnTo>
                  <a:lnTo>
                    <a:pt x="289407" y="2655975"/>
                  </a:lnTo>
                  <a:lnTo>
                    <a:pt x="315010" y="2692908"/>
                  </a:lnTo>
                  <a:lnTo>
                    <a:pt x="341528" y="2729127"/>
                  </a:lnTo>
                  <a:lnTo>
                    <a:pt x="368960" y="2764560"/>
                  </a:lnTo>
                  <a:lnTo>
                    <a:pt x="397306" y="2799353"/>
                  </a:lnTo>
                  <a:lnTo>
                    <a:pt x="426476" y="2833387"/>
                  </a:lnTo>
                  <a:lnTo>
                    <a:pt x="456651" y="2866534"/>
                  </a:lnTo>
                  <a:lnTo>
                    <a:pt x="487558" y="2898895"/>
                  </a:lnTo>
                  <a:lnTo>
                    <a:pt x="519379" y="2930542"/>
                  </a:lnTo>
                  <a:lnTo>
                    <a:pt x="552023" y="2961266"/>
                  </a:lnTo>
                  <a:lnTo>
                    <a:pt x="585398" y="2991231"/>
                  </a:lnTo>
                  <a:lnTo>
                    <a:pt x="619506" y="3020199"/>
                  </a:lnTo>
                  <a:lnTo>
                    <a:pt x="654436" y="3048381"/>
                  </a:lnTo>
                  <a:lnTo>
                    <a:pt x="690097" y="3075566"/>
                  </a:lnTo>
                  <a:lnTo>
                    <a:pt x="726582" y="3101855"/>
                  </a:lnTo>
                  <a:lnTo>
                    <a:pt x="763798" y="3127248"/>
                  </a:lnTo>
                  <a:lnTo>
                    <a:pt x="801654" y="3151644"/>
                  </a:lnTo>
                  <a:lnTo>
                    <a:pt x="840150" y="3175007"/>
                  </a:lnTo>
                  <a:lnTo>
                    <a:pt x="879195" y="3197510"/>
                  </a:lnTo>
                  <a:lnTo>
                    <a:pt x="919154" y="3218834"/>
                  </a:lnTo>
                  <a:lnTo>
                    <a:pt x="959662" y="3239152"/>
                  </a:lnTo>
                  <a:lnTo>
                    <a:pt x="1000719" y="3258583"/>
                  </a:lnTo>
                  <a:lnTo>
                    <a:pt x="1042324" y="3276734"/>
                  </a:lnTo>
                  <a:lnTo>
                    <a:pt x="1084478" y="3293879"/>
                  </a:lnTo>
                  <a:lnTo>
                    <a:pt x="1127272" y="3310018"/>
                  </a:lnTo>
                  <a:lnTo>
                    <a:pt x="1170706" y="3324877"/>
                  </a:lnTo>
                  <a:lnTo>
                    <a:pt x="1214506" y="3338703"/>
                  </a:lnTo>
                  <a:lnTo>
                    <a:pt x="1258854" y="3351422"/>
                  </a:lnTo>
                  <a:lnTo>
                    <a:pt x="1303660" y="3362852"/>
                  </a:lnTo>
                  <a:lnTo>
                    <a:pt x="1349014" y="3373139"/>
                  </a:lnTo>
                  <a:lnTo>
                    <a:pt x="1394734" y="3382137"/>
                  </a:lnTo>
                  <a:lnTo>
                    <a:pt x="1441003" y="3390028"/>
                  </a:lnTo>
                  <a:lnTo>
                    <a:pt x="1487637" y="3396493"/>
                  </a:lnTo>
                  <a:lnTo>
                    <a:pt x="1534546" y="3401815"/>
                  </a:lnTo>
                  <a:lnTo>
                    <a:pt x="1582094" y="3405893"/>
                  </a:lnTo>
                  <a:lnTo>
                    <a:pt x="1629826" y="3408673"/>
                  </a:lnTo>
                  <a:lnTo>
                    <a:pt x="1647748" y="3409212"/>
                  </a:lnTo>
                  <a:lnTo>
                    <a:pt x="1677924" y="3409212"/>
                  </a:lnTo>
                  <a:lnTo>
                    <a:pt x="1691274" y="2556644"/>
                  </a:lnTo>
                  <a:lnTo>
                    <a:pt x="1643359" y="2554605"/>
                  </a:lnTo>
                  <a:lnTo>
                    <a:pt x="1596268" y="2549923"/>
                  </a:lnTo>
                  <a:lnTo>
                    <a:pt x="1549908" y="2542672"/>
                  </a:lnTo>
                  <a:lnTo>
                    <a:pt x="1504462" y="2533034"/>
                  </a:lnTo>
                  <a:lnTo>
                    <a:pt x="1459839" y="2520955"/>
                  </a:lnTo>
                  <a:lnTo>
                    <a:pt x="1416314" y="2506599"/>
                  </a:lnTo>
                  <a:lnTo>
                    <a:pt x="1373886" y="2490094"/>
                  </a:lnTo>
                  <a:lnTo>
                    <a:pt x="1332463" y="2471312"/>
                  </a:lnTo>
                  <a:lnTo>
                    <a:pt x="1292504" y="2450482"/>
                  </a:lnTo>
                  <a:lnTo>
                    <a:pt x="1253642" y="2427622"/>
                  </a:lnTo>
                  <a:lnTo>
                    <a:pt x="1216152" y="2402732"/>
                  </a:lnTo>
                  <a:lnTo>
                    <a:pt x="1180216" y="2376050"/>
                  </a:lnTo>
                  <a:lnTo>
                    <a:pt x="1145743" y="2347475"/>
                  </a:lnTo>
                  <a:lnTo>
                    <a:pt x="1112733" y="2317107"/>
                  </a:lnTo>
                  <a:lnTo>
                    <a:pt x="1081278" y="2285250"/>
                  </a:lnTo>
                  <a:lnTo>
                    <a:pt x="1051742" y="2251600"/>
                  </a:lnTo>
                  <a:lnTo>
                    <a:pt x="1023853" y="2216523"/>
                  </a:lnTo>
                  <a:lnTo>
                    <a:pt x="997884" y="2179947"/>
                  </a:lnTo>
                  <a:lnTo>
                    <a:pt x="973744" y="2141982"/>
                  </a:lnTo>
                  <a:lnTo>
                    <a:pt x="951616" y="2102763"/>
                  </a:lnTo>
                  <a:lnTo>
                    <a:pt x="931590" y="2062218"/>
                  </a:lnTo>
                  <a:lnTo>
                    <a:pt x="913668" y="2020577"/>
                  </a:lnTo>
                  <a:lnTo>
                    <a:pt x="897940" y="1977783"/>
                  </a:lnTo>
                  <a:lnTo>
                    <a:pt x="884407" y="1933956"/>
                  </a:lnTo>
                  <a:lnTo>
                    <a:pt x="873252" y="1889132"/>
                  </a:lnTo>
                  <a:lnTo>
                    <a:pt x="864565" y="1843549"/>
                  </a:lnTo>
                  <a:lnTo>
                    <a:pt x="858164" y="1796942"/>
                  </a:lnTo>
                  <a:lnTo>
                    <a:pt x="854506" y="1749686"/>
                  </a:lnTo>
                  <a:lnTo>
                    <a:pt x="853318" y="1701817"/>
                  </a:lnTo>
                  <a:lnTo>
                    <a:pt x="854872" y="1653921"/>
                  </a:lnTo>
                  <a:lnTo>
                    <a:pt x="858987" y="1606701"/>
                  </a:lnTo>
                  <a:lnTo>
                    <a:pt x="865662" y="1560195"/>
                  </a:lnTo>
                  <a:lnTo>
                    <a:pt x="874623" y="1514621"/>
                  </a:lnTo>
                  <a:lnTo>
                    <a:pt x="886236" y="1469898"/>
                  </a:lnTo>
                  <a:lnTo>
                    <a:pt x="900135" y="1426217"/>
                  </a:lnTo>
                  <a:lnTo>
                    <a:pt x="916137" y="1383569"/>
                  </a:lnTo>
                  <a:lnTo>
                    <a:pt x="934425" y="1342028"/>
                  </a:lnTo>
                  <a:lnTo>
                    <a:pt x="954816" y="1301630"/>
                  </a:lnTo>
                  <a:lnTo>
                    <a:pt x="977219" y="1262512"/>
                  </a:lnTo>
                  <a:lnTo>
                    <a:pt x="1001542" y="1224793"/>
                  </a:lnTo>
                  <a:lnTo>
                    <a:pt x="1027785" y="1188473"/>
                  </a:lnTo>
                  <a:lnTo>
                    <a:pt x="1056040" y="1153533"/>
                  </a:lnTo>
                  <a:lnTo>
                    <a:pt x="1085850" y="1120140"/>
                  </a:lnTo>
                  <a:lnTo>
                    <a:pt x="1117488" y="1088529"/>
                  </a:lnTo>
                  <a:lnTo>
                    <a:pt x="1150681" y="1058418"/>
                  </a:lnTo>
                  <a:lnTo>
                    <a:pt x="1185428" y="1030236"/>
                  </a:lnTo>
                  <a:lnTo>
                    <a:pt x="1221638" y="1003700"/>
                  </a:lnTo>
                  <a:lnTo>
                    <a:pt x="1259311" y="979194"/>
                  </a:lnTo>
                  <a:lnTo>
                    <a:pt x="1298356" y="956581"/>
                  </a:lnTo>
                  <a:lnTo>
                    <a:pt x="1338590" y="936117"/>
                  </a:lnTo>
                  <a:lnTo>
                    <a:pt x="1380012" y="917582"/>
                  </a:lnTo>
                  <a:lnTo>
                    <a:pt x="1422532" y="901324"/>
                  </a:lnTo>
                  <a:lnTo>
                    <a:pt x="1466240" y="887361"/>
                  </a:lnTo>
                  <a:lnTo>
                    <a:pt x="1510954" y="875684"/>
                  </a:lnTo>
                  <a:lnTo>
                    <a:pt x="1556400" y="866394"/>
                  </a:lnTo>
                  <a:lnTo>
                    <a:pt x="1602943" y="859536"/>
                  </a:lnTo>
                  <a:lnTo>
                    <a:pt x="1650034" y="855210"/>
                  </a:lnTo>
                  <a:lnTo>
                    <a:pt x="1694749" y="853574"/>
                  </a:lnTo>
                  <a:lnTo>
                    <a:pt x="1694749" y="439945"/>
                  </a:lnTo>
                  <a:lnTo>
                    <a:pt x="1691182" y="0"/>
                  </a:lnTo>
                  <a:close/>
                </a:path>
              </a:pathLst>
            </a:custGeom>
            <a:solidFill>
              <a:srgbClr val="80808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93126" y="2623547"/>
            <a:ext cx="9199245" cy="27616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950" spc="-1989" b="0">
                <a:solidFill>
                  <a:srgbClr val="25306E"/>
                </a:solidFill>
                <a:latin typeface="Arial"/>
                <a:cs typeface="Arial"/>
              </a:rPr>
              <a:t>T </a:t>
            </a:r>
            <a:r>
              <a:rPr dirty="0" sz="17950" spc="515" b="0">
                <a:solidFill>
                  <a:srgbClr val="25306E"/>
                </a:solidFill>
                <a:latin typeface="Arial"/>
                <a:cs typeface="Arial"/>
              </a:rPr>
              <a:t>hank</a:t>
            </a:r>
            <a:r>
              <a:rPr dirty="0" sz="17950" spc="-2600" b="0">
                <a:solidFill>
                  <a:srgbClr val="25306E"/>
                </a:solidFill>
                <a:latin typeface="Arial"/>
                <a:cs typeface="Arial"/>
              </a:rPr>
              <a:t> </a:t>
            </a:r>
            <a:r>
              <a:rPr dirty="0" sz="17950" spc="1405" b="0">
                <a:solidFill>
                  <a:srgbClr val="25306E"/>
                </a:solidFill>
                <a:latin typeface="Arial"/>
                <a:cs typeface="Arial"/>
              </a:rPr>
              <a:t>s!</a:t>
            </a:r>
            <a:endParaRPr sz="17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0795" y="921251"/>
            <a:ext cx="6033770" cy="47840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80010">
              <a:lnSpc>
                <a:spcPct val="100000"/>
              </a:lnSpc>
              <a:spcBef>
                <a:spcPts val="125"/>
              </a:spcBef>
            </a:pPr>
            <a:r>
              <a:rPr dirty="0" sz="1100" spc="10">
                <a:latin typeface="Arial Black"/>
                <a:cs typeface="Arial Black"/>
              </a:rPr>
              <a:t>Innovation </a:t>
            </a:r>
            <a:r>
              <a:rPr dirty="0" sz="1100" spc="15">
                <a:latin typeface="Arial Black"/>
                <a:cs typeface="Arial Black"/>
              </a:rPr>
              <a:t>For Measure Energy</a:t>
            </a:r>
            <a:r>
              <a:rPr dirty="0" sz="1100" spc="-185">
                <a:latin typeface="Arial Black"/>
                <a:cs typeface="Arial Black"/>
              </a:rPr>
              <a:t> </a:t>
            </a:r>
            <a:r>
              <a:rPr dirty="0" sz="1100" spc="10">
                <a:latin typeface="Arial Black"/>
                <a:cs typeface="Arial Black"/>
              </a:rPr>
              <a:t>Consumption</a:t>
            </a:r>
            <a:endParaRPr sz="11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dirty="0" sz="1100" spc="15">
                <a:latin typeface="Arial Black"/>
                <a:cs typeface="Arial Black"/>
              </a:rPr>
              <a:t>Abstract:</a:t>
            </a:r>
            <a:endParaRPr sz="1100">
              <a:latin typeface="Arial Black"/>
              <a:cs typeface="Arial Black"/>
            </a:endParaRPr>
          </a:p>
          <a:p>
            <a:pPr marL="12700" marR="5080">
              <a:lnSpc>
                <a:spcPct val="138200"/>
              </a:lnSpc>
              <a:spcBef>
                <a:spcPts val="740"/>
              </a:spcBef>
            </a:pPr>
            <a:r>
              <a:rPr dirty="0" sz="1100" spc="10">
                <a:latin typeface="Arial Black"/>
                <a:cs typeface="Arial Black"/>
              </a:rPr>
              <a:t>This </a:t>
            </a:r>
            <a:r>
              <a:rPr dirty="0" sz="1100" spc="15">
                <a:latin typeface="Arial Black"/>
                <a:cs typeface="Arial Black"/>
              </a:rPr>
              <a:t>paper </a:t>
            </a:r>
            <a:r>
              <a:rPr dirty="0" sz="1100" spc="10">
                <a:latin typeface="Arial Black"/>
                <a:cs typeface="Arial Black"/>
              </a:rPr>
              <a:t>proposes </a:t>
            </a:r>
            <a:r>
              <a:rPr dirty="0" sz="1100" spc="15">
                <a:latin typeface="Arial Black"/>
                <a:cs typeface="Arial Black"/>
              </a:rPr>
              <a:t>a </a:t>
            </a:r>
            <a:r>
              <a:rPr dirty="0" sz="1100" spc="10">
                <a:latin typeface="Arial Black"/>
                <a:cs typeface="Arial Black"/>
              </a:rPr>
              <a:t>comprehensive approach </a:t>
            </a:r>
            <a:r>
              <a:rPr dirty="0" sz="1100" spc="15">
                <a:latin typeface="Arial Black"/>
                <a:cs typeface="Arial Black"/>
              </a:rPr>
              <a:t>to measure energy  </a:t>
            </a:r>
            <a:r>
              <a:rPr dirty="0" sz="1100" spc="10">
                <a:latin typeface="Arial Black"/>
                <a:cs typeface="Arial Black"/>
              </a:rPr>
              <a:t>consumption through </a:t>
            </a:r>
            <a:r>
              <a:rPr dirty="0" sz="1100" spc="15">
                <a:latin typeface="Arial Black"/>
                <a:cs typeface="Arial Black"/>
              </a:rPr>
              <a:t>modular </a:t>
            </a:r>
            <a:r>
              <a:rPr dirty="0" sz="1100" spc="10">
                <a:latin typeface="Arial Black"/>
                <a:cs typeface="Arial Black"/>
              </a:rPr>
              <a:t>implementation. </a:t>
            </a:r>
            <a:r>
              <a:rPr dirty="0" sz="1100" spc="15">
                <a:latin typeface="Arial Black"/>
                <a:cs typeface="Arial Black"/>
              </a:rPr>
              <a:t>The aim </a:t>
            </a:r>
            <a:r>
              <a:rPr dirty="0" sz="1100" spc="10">
                <a:latin typeface="Arial Black"/>
                <a:cs typeface="Arial Black"/>
              </a:rPr>
              <a:t>is </a:t>
            </a:r>
            <a:r>
              <a:rPr dirty="0" sz="1100" spc="15">
                <a:latin typeface="Arial Black"/>
                <a:cs typeface="Arial Black"/>
              </a:rPr>
              <a:t>to </a:t>
            </a:r>
            <a:r>
              <a:rPr dirty="0" sz="1100" spc="10">
                <a:latin typeface="Arial Black"/>
                <a:cs typeface="Arial Black"/>
              </a:rPr>
              <a:t>accurately  </a:t>
            </a:r>
            <a:r>
              <a:rPr dirty="0" sz="1100" spc="15">
                <a:latin typeface="Arial Black"/>
                <a:cs typeface="Arial Black"/>
              </a:rPr>
              <a:t>monitor and </a:t>
            </a:r>
            <a:r>
              <a:rPr dirty="0" sz="1100" spc="10">
                <a:latin typeface="Arial Black"/>
                <a:cs typeface="Arial Black"/>
              </a:rPr>
              <a:t>analyze </a:t>
            </a:r>
            <a:r>
              <a:rPr dirty="0" sz="1100" spc="15">
                <a:latin typeface="Arial Black"/>
                <a:cs typeface="Arial Black"/>
              </a:rPr>
              <a:t>energy usage </a:t>
            </a:r>
            <a:r>
              <a:rPr dirty="0" sz="1100" spc="10">
                <a:latin typeface="Arial Black"/>
                <a:cs typeface="Arial Black"/>
              </a:rPr>
              <a:t>in diverse settings, enabling informed  decision-making for </a:t>
            </a:r>
            <a:r>
              <a:rPr dirty="0" sz="1100" spc="15">
                <a:latin typeface="Arial Black"/>
                <a:cs typeface="Arial Black"/>
              </a:rPr>
              <a:t>improved </a:t>
            </a:r>
            <a:r>
              <a:rPr dirty="0" sz="1100" spc="5">
                <a:latin typeface="Arial Black"/>
                <a:cs typeface="Arial Black"/>
              </a:rPr>
              <a:t>sustainability. </a:t>
            </a:r>
            <a:r>
              <a:rPr dirty="0" sz="1100" spc="15">
                <a:latin typeface="Arial Black"/>
                <a:cs typeface="Arial Black"/>
              </a:rPr>
              <a:t>The </a:t>
            </a:r>
            <a:r>
              <a:rPr dirty="0" sz="1100" spc="10">
                <a:latin typeface="Arial Black"/>
                <a:cs typeface="Arial Black"/>
              </a:rPr>
              <a:t>proposed system</a:t>
            </a:r>
            <a:r>
              <a:rPr dirty="0" sz="1100" spc="-204">
                <a:latin typeface="Arial Black"/>
                <a:cs typeface="Arial Black"/>
              </a:rPr>
              <a:t> </a:t>
            </a:r>
            <a:r>
              <a:rPr dirty="0" sz="1100" spc="15">
                <a:latin typeface="Arial Black"/>
                <a:cs typeface="Arial Black"/>
              </a:rPr>
              <a:t>comprises  three key modules: </a:t>
            </a:r>
            <a:r>
              <a:rPr dirty="0" sz="1100" spc="10">
                <a:latin typeface="Arial Black"/>
                <a:cs typeface="Arial Black"/>
              </a:rPr>
              <a:t>(1) </a:t>
            </a:r>
            <a:r>
              <a:rPr dirty="0" sz="1100" spc="15">
                <a:latin typeface="Arial Black"/>
                <a:cs typeface="Arial Black"/>
              </a:rPr>
              <a:t>Data </a:t>
            </a:r>
            <a:r>
              <a:rPr dirty="0" sz="1100" spc="10">
                <a:latin typeface="Arial Black"/>
                <a:cs typeface="Arial Black"/>
              </a:rPr>
              <a:t>Acquisition Module, </a:t>
            </a:r>
            <a:r>
              <a:rPr dirty="0" sz="1100" spc="15">
                <a:latin typeface="Arial Black"/>
                <a:cs typeface="Arial Black"/>
              </a:rPr>
              <a:t>which </a:t>
            </a:r>
            <a:r>
              <a:rPr dirty="0" sz="1100" spc="10">
                <a:latin typeface="Arial Black"/>
                <a:cs typeface="Arial Black"/>
              </a:rPr>
              <a:t>gathers </a:t>
            </a:r>
            <a:r>
              <a:rPr dirty="0" sz="1100" spc="15">
                <a:latin typeface="Arial Black"/>
                <a:cs typeface="Arial Black"/>
              </a:rPr>
              <a:t>energy  </a:t>
            </a:r>
            <a:r>
              <a:rPr dirty="0" sz="1100" spc="10">
                <a:latin typeface="Arial Black"/>
                <a:cs typeface="Arial Black"/>
              </a:rPr>
              <a:t>consumption </a:t>
            </a:r>
            <a:r>
              <a:rPr dirty="0" sz="1100" spc="15">
                <a:latin typeface="Arial Black"/>
                <a:cs typeface="Arial Black"/>
              </a:rPr>
              <a:t>data from various </a:t>
            </a:r>
            <a:r>
              <a:rPr dirty="0" sz="1100" spc="10">
                <a:latin typeface="Arial Black"/>
                <a:cs typeface="Arial Black"/>
              </a:rPr>
              <a:t>sources; (2) </a:t>
            </a:r>
            <a:r>
              <a:rPr dirty="0" sz="1100" spc="15">
                <a:latin typeface="Arial Black"/>
                <a:cs typeface="Arial Black"/>
              </a:rPr>
              <a:t>Data </a:t>
            </a:r>
            <a:r>
              <a:rPr dirty="0" sz="1100" spc="10">
                <a:latin typeface="Arial Black"/>
                <a:cs typeface="Arial Black"/>
              </a:rPr>
              <a:t>Processing </a:t>
            </a:r>
            <a:r>
              <a:rPr dirty="0" sz="1100" spc="15">
                <a:latin typeface="Arial Black"/>
                <a:cs typeface="Arial Black"/>
              </a:rPr>
              <a:t>and </a:t>
            </a:r>
            <a:r>
              <a:rPr dirty="0" sz="1100" spc="10">
                <a:latin typeface="Arial Black"/>
                <a:cs typeface="Arial Black"/>
              </a:rPr>
              <a:t>Analysis  Module, responsible for processing </a:t>
            </a:r>
            <a:r>
              <a:rPr dirty="0" sz="1100" spc="15">
                <a:latin typeface="Arial Black"/>
                <a:cs typeface="Arial Black"/>
              </a:rPr>
              <a:t>the </a:t>
            </a:r>
            <a:r>
              <a:rPr dirty="0" sz="1100" spc="10">
                <a:latin typeface="Arial Black"/>
                <a:cs typeface="Arial Black"/>
              </a:rPr>
              <a:t>acquired </a:t>
            </a:r>
            <a:r>
              <a:rPr dirty="0" sz="1100" spc="15">
                <a:latin typeface="Arial Black"/>
                <a:cs typeface="Arial Black"/>
              </a:rPr>
              <a:t>data and </a:t>
            </a:r>
            <a:r>
              <a:rPr dirty="0" sz="1100" spc="10">
                <a:latin typeface="Arial Black"/>
                <a:cs typeface="Arial Black"/>
              </a:rPr>
              <a:t>generating  meaningful insights; </a:t>
            </a:r>
            <a:r>
              <a:rPr dirty="0" sz="1100" spc="15">
                <a:latin typeface="Arial Black"/>
                <a:cs typeface="Arial Black"/>
              </a:rPr>
              <a:t>and </a:t>
            </a:r>
            <a:r>
              <a:rPr dirty="0" sz="1100" spc="10">
                <a:latin typeface="Arial Black"/>
                <a:cs typeface="Arial Black"/>
              </a:rPr>
              <a:t>(3) </a:t>
            </a:r>
            <a:r>
              <a:rPr dirty="0" sz="1100" spc="5">
                <a:latin typeface="Arial Black"/>
                <a:cs typeface="Arial Black"/>
              </a:rPr>
              <a:t>Visualization </a:t>
            </a:r>
            <a:r>
              <a:rPr dirty="0" sz="1100" spc="10">
                <a:latin typeface="Arial Black"/>
                <a:cs typeface="Arial Black"/>
              </a:rPr>
              <a:t>Module, designed </a:t>
            </a:r>
            <a:r>
              <a:rPr dirty="0" sz="1100" spc="15">
                <a:latin typeface="Arial Black"/>
                <a:cs typeface="Arial Black"/>
              </a:rPr>
              <a:t>to </a:t>
            </a:r>
            <a:r>
              <a:rPr dirty="0" sz="1100" spc="10">
                <a:latin typeface="Arial Black"/>
                <a:cs typeface="Arial Black"/>
              </a:rPr>
              <a:t>present </a:t>
            </a:r>
            <a:r>
              <a:rPr dirty="0" sz="1100" spc="15">
                <a:latin typeface="Arial Black"/>
                <a:cs typeface="Arial Black"/>
              </a:rPr>
              <a:t>the  </a:t>
            </a:r>
            <a:r>
              <a:rPr dirty="0" sz="1100" spc="10">
                <a:latin typeface="Arial Black"/>
                <a:cs typeface="Arial Black"/>
              </a:rPr>
              <a:t>analyzed </a:t>
            </a:r>
            <a:r>
              <a:rPr dirty="0" sz="1100" spc="15">
                <a:latin typeface="Arial Black"/>
                <a:cs typeface="Arial Black"/>
              </a:rPr>
              <a:t>data </a:t>
            </a:r>
            <a:r>
              <a:rPr dirty="0" sz="1100" spc="10">
                <a:latin typeface="Arial Black"/>
                <a:cs typeface="Arial Black"/>
              </a:rPr>
              <a:t>in an intuitive </a:t>
            </a:r>
            <a:r>
              <a:rPr dirty="0" sz="1100" spc="15">
                <a:latin typeface="Arial Black"/>
                <a:cs typeface="Arial Black"/>
              </a:rPr>
              <a:t>and </a:t>
            </a:r>
            <a:r>
              <a:rPr dirty="0" sz="1100" spc="10">
                <a:latin typeface="Arial Black"/>
                <a:cs typeface="Arial Black"/>
              </a:rPr>
              <a:t>informative manner. </a:t>
            </a:r>
            <a:r>
              <a:rPr dirty="0" sz="1100" spc="15">
                <a:latin typeface="Arial Black"/>
                <a:cs typeface="Arial Black"/>
              </a:rPr>
              <a:t>The </a:t>
            </a:r>
            <a:r>
              <a:rPr dirty="0" sz="1100" spc="10">
                <a:latin typeface="Arial Black"/>
                <a:cs typeface="Arial Black"/>
              </a:rPr>
              <a:t>integration of  </a:t>
            </a:r>
            <a:r>
              <a:rPr dirty="0" sz="1100" spc="15">
                <a:latin typeface="Arial Black"/>
                <a:cs typeface="Arial Black"/>
              </a:rPr>
              <a:t>these </a:t>
            </a:r>
            <a:r>
              <a:rPr dirty="0" sz="1100" spc="10">
                <a:latin typeface="Arial Black"/>
                <a:cs typeface="Arial Black"/>
              </a:rPr>
              <a:t>modules provides </a:t>
            </a:r>
            <a:r>
              <a:rPr dirty="0" sz="1100" spc="15">
                <a:latin typeface="Arial Black"/>
                <a:cs typeface="Arial Black"/>
              </a:rPr>
              <a:t>a </a:t>
            </a:r>
            <a:r>
              <a:rPr dirty="0" sz="1100" spc="10">
                <a:latin typeface="Arial Black"/>
                <a:cs typeface="Arial Black"/>
              </a:rPr>
              <a:t>robust framework for </a:t>
            </a:r>
            <a:r>
              <a:rPr dirty="0" sz="1100" spc="15">
                <a:latin typeface="Arial Black"/>
                <a:cs typeface="Arial Black"/>
              </a:rPr>
              <a:t>monitoring and </a:t>
            </a:r>
            <a:r>
              <a:rPr dirty="0" sz="1100" spc="10">
                <a:latin typeface="Arial Black"/>
                <a:cs typeface="Arial Black"/>
              </a:rPr>
              <a:t>managing  </a:t>
            </a:r>
            <a:r>
              <a:rPr dirty="0" sz="1100" spc="15">
                <a:latin typeface="Arial Black"/>
                <a:cs typeface="Arial Black"/>
              </a:rPr>
              <a:t>energy </a:t>
            </a:r>
            <a:r>
              <a:rPr dirty="0" sz="1100" spc="10">
                <a:latin typeface="Arial Black"/>
                <a:cs typeface="Arial Black"/>
              </a:rPr>
              <a:t>consumption, ultimately contributing </a:t>
            </a:r>
            <a:r>
              <a:rPr dirty="0" sz="1100" spc="15">
                <a:latin typeface="Arial Black"/>
                <a:cs typeface="Arial Black"/>
              </a:rPr>
              <a:t>to a more </a:t>
            </a:r>
            <a:r>
              <a:rPr dirty="0" sz="1100" spc="10">
                <a:latin typeface="Arial Black"/>
                <a:cs typeface="Arial Black"/>
              </a:rPr>
              <a:t>sustainable </a:t>
            </a:r>
            <a:r>
              <a:rPr dirty="0" sz="1100" spc="15">
                <a:latin typeface="Arial Black"/>
                <a:cs typeface="Arial Black"/>
              </a:rPr>
              <a:t>and  </a:t>
            </a:r>
            <a:r>
              <a:rPr dirty="0" sz="1100" spc="5">
                <a:latin typeface="Arial Black"/>
                <a:cs typeface="Arial Black"/>
              </a:rPr>
              <a:t>energy-efficient</a:t>
            </a:r>
            <a:r>
              <a:rPr dirty="0" sz="1100" spc="-114">
                <a:latin typeface="Arial Black"/>
                <a:cs typeface="Arial Black"/>
              </a:rPr>
              <a:t> </a:t>
            </a:r>
            <a:r>
              <a:rPr dirty="0" sz="1100" spc="10">
                <a:latin typeface="Arial Black"/>
                <a:cs typeface="Arial Black"/>
              </a:rPr>
              <a:t>future.</a:t>
            </a:r>
            <a:endParaRPr sz="11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dirty="0" sz="1100" spc="15">
                <a:latin typeface="Arial Black"/>
                <a:cs typeface="Arial Black"/>
              </a:rPr>
              <a:t>Module </a:t>
            </a:r>
            <a:r>
              <a:rPr dirty="0" sz="1100" spc="10">
                <a:latin typeface="Arial Black"/>
                <a:cs typeface="Arial Black"/>
              </a:rPr>
              <a:t>1: </a:t>
            </a:r>
            <a:r>
              <a:rPr dirty="0" sz="1100" spc="15">
                <a:latin typeface="Arial Black"/>
                <a:cs typeface="Arial Black"/>
              </a:rPr>
              <a:t>Data</a:t>
            </a:r>
            <a:r>
              <a:rPr dirty="0" sz="1100" spc="-140">
                <a:latin typeface="Arial Black"/>
                <a:cs typeface="Arial Black"/>
              </a:rPr>
              <a:t> </a:t>
            </a:r>
            <a:r>
              <a:rPr dirty="0" sz="1100" spc="10">
                <a:latin typeface="Arial Black"/>
                <a:cs typeface="Arial Black"/>
              </a:rPr>
              <a:t>Acquisition</a:t>
            </a:r>
            <a:endParaRPr sz="1100">
              <a:latin typeface="Arial Black"/>
              <a:cs typeface="Arial Black"/>
            </a:endParaRPr>
          </a:p>
          <a:p>
            <a:pPr marL="12700" marR="42545">
              <a:lnSpc>
                <a:spcPct val="139400"/>
              </a:lnSpc>
              <a:spcBef>
                <a:spcPts val="730"/>
              </a:spcBef>
            </a:pPr>
            <a:r>
              <a:rPr dirty="0" sz="1100" spc="15">
                <a:latin typeface="Arial Black"/>
                <a:cs typeface="Arial Black"/>
              </a:rPr>
              <a:t>The</a:t>
            </a:r>
            <a:r>
              <a:rPr dirty="0" sz="1100" spc="-25">
                <a:latin typeface="Arial Black"/>
                <a:cs typeface="Arial Black"/>
              </a:rPr>
              <a:t> </a:t>
            </a:r>
            <a:r>
              <a:rPr dirty="0" sz="1100" spc="10">
                <a:latin typeface="Arial Black"/>
                <a:cs typeface="Arial Black"/>
              </a:rPr>
              <a:t>first </a:t>
            </a:r>
            <a:r>
              <a:rPr dirty="0" sz="1100" spc="15">
                <a:latin typeface="Arial Black"/>
                <a:cs typeface="Arial Black"/>
              </a:rPr>
              <a:t>module</a:t>
            </a:r>
            <a:r>
              <a:rPr dirty="0" sz="1100" spc="-5">
                <a:latin typeface="Arial Black"/>
                <a:cs typeface="Arial Black"/>
              </a:rPr>
              <a:t> </a:t>
            </a:r>
            <a:r>
              <a:rPr dirty="0" sz="1100" spc="10">
                <a:latin typeface="Arial Black"/>
                <a:cs typeface="Arial Black"/>
              </a:rPr>
              <a:t>focuses</a:t>
            </a:r>
            <a:r>
              <a:rPr dirty="0" sz="1100" spc="-35">
                <a:latin typeface="Arial Black"/>
                <a:cs typeface="Arial Black"/>
              </a:rPr>
              <a:t> </a:t>
            </a:r>
            <a:r>
              <a:rPr dirty="0" sz="1100" spc="15">
                <a:latin typeface="Arial Black"/>
                <a:cs typeface="Arial Black"/>
              </a:rPr>
              <a:t>on</a:t>
            </a:r>
            <a:r>
              <a:rPr dirty="0" sz="1100" spc="-5">
                <a:latin typeface="Arial Black"/>
                <a:cs typeface="Arial Black"/>
              </a:rPr>
              <a:t> </a:t>
            </a:r>
            <a:r>
              <a:rPr dirty="0" sz="1100" spc="15">
                <a:latin typeface="Arial Black"/>
                <a:cs typeface="Arial Black"/>
              </a:rPr>
              <a:t>acquiring</a:t>
            </a:r>
            <a:r>
              <a:rPr dirty="0" sz="1100" spc="-10">
                <a:latin typeface="Arial Black"/>
                <a:cs typeface="Arial Black"/>
              </a:rPr>
              <a:t> </a:t>
            </a:r>
            <a:r>
              <a:rPr dirty="0" sz="1100" spc="15">
                <a:latin typeface="Arial Black"/>
                <a:cs typeface="Arial Black"/>
              </a:rPr>
              <a:t>energy</a:t>
            </a:r>
            <a:r>
              <a:rPr dirty="0" sz="1100" spc="-10">
                <a:latin typeface="Arial Black"/>
                <a:cs typeface="Arial Black"/>
              </a:rPr>
              <a:t> </a:t>
            </a:r>
            <a:r>
              <a:rPr dirty="0" sz="1100" spc="10">
                <a:latin typeface="Arial Black"/>
                <a:cs typeface="Arial Black"/>
              </a:rPr>
              <a:t>consumption</a:t>
            </a:r>
            <a:r>
              <a:rPr dirty="0" sz="1100" spc="-40">
                <a:latin typeface="Arial Black"/>
                <a:cs typeface="Arial Black"/>
              </a:rPr>
              <a:t> </a:t>
            </a:r>
            <a:r>
              <a:rPr dirty="0" sz="1100" spc="15">
                <a:latin typeface="Arial Black"/>
                <a:cs typeface="Arial Black"/>
              </a:rPr>
              <a:t>data</a:t>
            </a:r>
            <a:r>
              <a:rPr dirty="0" sz="1100" spc="-30">
                <a:latin typeface="Arial Black"/>
                <a:cs typeface="Arial Black"/>
              </a:rPr>
              <a:t> </a:t>
            </a:r>
            <a:r>
              <a:rPr dirty="0" sz="1100" spc="15">
                <a:latin typeface="Arial Black"/>
                <a:cs typeface="Arial Black"/>
              </a:rPr>
              <a:t>from</a:t>
            </a:r>
            <a:r>
              <a:rPr dirty="0" sz="1100" spc="-185">
                <a:latin typeface="Arial Black"/>
                <a:cs typeface="Arial Black"/>
              </a:rPr>
              <a:t> </a:t>
            </a:r>
            <a:r>
              <a:rPr dirty="0" sz="1100" spc="15">
                <a:latin typeface="Arial Black"/>
                <a:cs typeface="Arial Black"/>
              </a:rPr>
              <a:t>various  </a:t>
            </a:r>
            <a:r>
              <a:rPr dirty="0" sz="1100" spc="10">
                <a:latin typeface="Arial Black"/>
                <a:cs typeface="Arial Black"/>
              </a:rPr>
              <a:t>sources, including </a:t>
            </a:r>
            <a:r>
              <a:rPr dirty="0" sz="1100" spc="15">
                <a:latin typeface="Arial Black"/>
                <a:cs typeface="Arial Black"/>
              </a:rPr>
              <a:t>smart meters, </a:t>
            </a:r>
            <a:r>
              <a:rPr dirty="0" sz="1100" spc="10">
                <a:latin typeface="Arial Black"/>
                <a:cs typeface="Arial Black"/>
              </a:rPr>
              <a:t>sensors, </a:t>
            </a:r>
            <a:r>
              <a:rPr dirty="0" sz="1100" spc="15">
                <a:latin typeface="Arial Black"/>
                <a:cs typeface="Arial Black"/>
              </a:rPr>
              <a:t>and IoT </a:t>
            </a:r>
            <a:r>
              <a:rPr dirty="0" sz="1100" spc="10">
                <a:latin typeface="Arial Black"/>
                <a:cs typeface="Arial Black"/>
              </a:rPr>
              <a:t>devices. It collects real-  </a:t>
            </a:r>
            <a:r>
              <a:rPr dirty="0" sz="1100" spc="15">
                <a:latin typeface="Arial Black"/>
                <a:cs typeface="Arial Black"/>
              </a:rPr>
              <a:t>time data and </a:t>
            </a:r>
            <a:r>
              <a:rPr dirty="0" sz="1100" spc="10">
                <a:latin typeface="Arial Black"/>
                <a:cs typeface="Arial Black"/>
              </a:rPr>
              <a:t>historical </a:t>
            </a:r>
            <a:r>
              <a:rPr dirty="0" sz="1100" spc="15">
                <a:latin typeface="Arial Black"/>
                <a:cs typeface="Arial Black"/>
              </a:rPr>
              <a:t>records to </a:t>
            </a:r>
            <a:r>
              <a:rPr dirty="0" sz="1100" spc="10">
                <a:latin typeface="Arial Black"/>
                <a:cs typeface="Arial Black"/>
              </a:rPr>
              <a:t>provide </a:t>
            </a:r>
            <a:r>
              <a:rPr dirty="0" sz="1100" spc="15">
                <a:latin typeface="Arial Black"/>
                <a:cs typeface="Arial Black"/>
              </a:rPr>
              <a:t>a </a:t>
            </a:r>
            <a:r>
              <a:rPr dirty="0" sz="1100">
                <a:latin typeface="Arial Black"/>
                <a:cs typeface="Arial Black"/>
              </a:rPr>
              <a:t>holistic </a:t>
            </a:r>
            <a:r>
              <a:rPr dirty="0" sz="1100" spc="10">
                <a:latin typeface="Arial Black"/>
                <a:cs typeface="Arial Black"/>
              </a:rPr>
              <a:t>view of </a:t>
            </a:r>
            <a:r>
              <a:rPr dirty="0" sz="1100" spc="15">
                <a:latin typeface="Arial Black"/>
                <a:cs typeface="Arial Black"/>
              </a:rPr>
              <a:t>energy  </a:t>
            </a:r>
            <a:r>
              <a:rPr dirty="0" sz="1100" spc="10">
                <a:latin typeface="Arial Black"/>
                <a:cs typeface="Arial Black"/>
              </a:rPr>
              <a:t>consumption.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50795" y="6346937"/>
            <a:ext cx="6031230" cy="99186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5">
                <a:latin typeface="Arial Black"/>
                <a:cs typeface="Arial Black"/>
              </a:rPr>
              <a:t>Module </a:t>
            </a:r>
            <a:r>
              <a:rPr dirty="0" sz="1100" spc="10">
                <a:latin typeface="Arial Black"/>
                <a:cs typeface="Arial Black"/>
              </a:rPr>
              <a:t>2: </a:t>
            </a:r>
            <a:r>
              <a:rPr dirty="0" sz="1100" spc="15">
                <a:latin typeface="Arial Black"/>
                <a:cs typeface="Arial Black"/>
              </a:rPr>
              <a:t>Data</a:t>
            </a:r>
            <a:r>
              <a:rPr dirty="0" sz="1100" spc="-140">
                <a:latin typeface="Arial Black"/>
                <a:cs typeface="Arial Black"/>
              </a:rPr>
              <a:t> </a:t>
            </a:r>
            <a:r>
              <a:rPr dirty="0" sz="1100" spc="10">
                <a:latin typeface="Arial Black"/>
                <a:cs typeface="Arial Black"/>
              </a:rPr>
              <a:t>Preprocessing</a:t>
            </a:r>
            <a:endParaRPr sz="1100">
              <a:latin typeface="Arial Black"/>
              <a:cs typeface="Arial Black"/>
            </a:endParaRPr>
          </a:p>
          <a:p>
            <a:pPr marL="12700" marR="5080">
              <a:lnSpc>
                <a:spcPct val="139600"/>
              </a:lnSpc>
              <a:spcBef>
                <a:spcPts val="725"/>
              </a:spcBef>
            </a:pPr>
            <a:r>
              <a:rPr dirty="0" sz="1100" spc="15">
                <a:latin typeface="Arial Black"/>
                <a:cs typeface="Arial Black"/>
              </a:rPr>
              <a:t>To ensure </a:t>
            </a:r>
            <a:r>
              <a:rPr dirty="0" sz="1100" spc="10">
                <a:latin typeface="Arial Black"/>
                <a:cs typeface="Arial Black"/>
              </a:rPr>
              <a:t>accurate analysis, </a:t>
            </a:r>
            <a:r>
              <a:rPr dirty="0" sz="1100" spc="15">
                <a:latin typeface="Arial Black"/>
                <a:cs typeface="Arial Black"/>
              </a:rPr>
              <a:t>the data </a:t>
            </a:r>
            <a:r>
              <a:rPr dirty="0" sz="1100" spc="10">
                <a:latin typeface="Arial Black"/>
                <a:cs typeface="Arial Black"/>
              </a:rPr>
              <a:t>is preprocessed in </a:t>
            </a:r>
            <a:r>
              <a:rPr dirty="0" sz="1100" spc="15">
                <a:latin typeface="Arial Black"/>
                <a:cs typeface="Arial Black"/>
              </a:rPr>
              <a:t>module 2. </a:t>
            </a:r>
            <a:r>
              <a:rPr dirty="0" sz="1100" spc="10">
                <a:latin typeface="Arial Black"/>
                <a:cs typeface="Arial Black"/>
              </a:rPr>
              <a:t>This  involves cleaning, </a:t>
            </a:r>
            <a:r>
              <a:rPr dirty="0" sz="1100" spc="5">
                <a:latin typeface="Arial Black"/>
                <a:cs typeface="Arial Black"/>
              </a:rPr>
              <a:t>filtering, </a:t>
            </a:r>
            <a:r>
              <a:rPr dirty="0" sz="1100" spc="15">
                <a:latin typeface="Arial Black"/>
                <a:cs typeface="Arial Black"/>
              </a:rPr>
              <a:t>and </a:t>
            </a:r>
            <a:r>
              <a:rPr dirty="0" sz="1100" spc="10">
                <a:latin typeface="Arial Black"/>
                <a:cs typeface="Arial Black"/>
              </a:rPr>
              <a:t>normalizing </a:t>
            </a:r>
            <a:r>
              <a:rPr dirty="0" sz="1100" spc="15">
                <a:latin typeface="Arial Black"/>
                <a:cs typeface="Arial Black"/>
              </a:rPr>
              <a:t>data, as </a:t>
            </a:r>
            <a:r>
              <a:rPr dirty="0" sz="1100" spc="10">
                <a:latin typeface="Arial Black"/>
                <a:cs typeface="Arial Black"/>
              </a:rPr>
              <a:t>well </a:t>
            </a:r>
            <a:r>
              <a:rPr dirty="0" sz="1100" spc="15">
                <a:latin typeface="Arial Black"/>
                <a:cs typeface="Arial Black"/>
              </a:rPr>
              <a:t>as </a:t>
            </a:r>
            <a:r>
              <a:rPr dirty="0" sz="1100" spc="10">
                <a:latin typeface="Arial Black"/>
                <a:cs typeface="Arial Black"/>
              </a:rPr>
              <a:t>handling</a:t>
            </a:r>
            <a:r>
              <a:rPr dirty="0" sz="1100" spc="-270">
                <a:latin typeface="Arial Black"/>
                <a:cs typeface="Arial Black"/>
              </a:rPr>
              <a:t> </a:t>
            </a:r>
            <a:r>
              <a:rPr dirty="0" sz="1100" spc="10">
                <a:latin typeface="Arial Black"/>
                <a:cs typeface="Arial Black"/>
              </a:rPr>
              <a:t>missing  values.</a:t>
            </a:r>
            <a:r>
              <a:rPr dirty="0" sz="1100" spc="-40">
                <a:latin typeface="Arial Black"/>
                <a:cs typeface="Arial Black"/>
              </a:rPr>
              <a:t> </a:t>
            </a:r>
            <a:r>
              <a:rPr dirty="0" sz="1100" spc="15">
                <a:latin typeface="Arial Black"/>
                <a:cs typeface="Arial Black"/>
              </a:rPr>
              <a:t>Data</a:t>
            </a:r>
            <a:r>
              <a:rPr dirty="0" sz="1100">
                <a:latin typeface="Arial Black"/>
                <a:cs typeface="Arial Black"/>
              </a:rPr>
              <a:t> </a:t>
            </a:r>
            <a:r>
              <a:rPr dirty="0" sz="1100" spc="10">
                <a:latin typeface="Arial Black"/>
                <a:cs typeface="Arial Black"/>
              </a:rPr>
              <a:t>preprocessing</a:t>
            </a:r>
            <a:r>
              <a:rPr dirty="0" sz="1100" spc="-35">
                <a:latin typeface="Arial Black"/>
                <a:cs typeface="Arial Black"/>
              </a:rPr>
              <a:t> </a:t>
            </a:r>
            <a:r>
              <a:rPr dirty="0" sz="1100" spc="10">
                <a:latin typeface="Arial Black"/>
                <a:cs typeface="Arial Black"/>
              </a:rPr>
              <a:t>ensures</a:t>
            </a:r>
            <a:r>
              <a:rPr dirty="0" sz="1100" spc="-30">
                <a:latin typeface="Arial Black"/>
                <a:cs typeface="Arial Black"/>
              </a:rPr>
              <a:t> </a:t>
            </a:r>
            <a:r>
              <a:rPr dirty="0" sz="1100" spc="15">
                <a:latin typeface="Arial Black"/>
                <a:cs typeface="Arial Black"/>
              </a:rPr>
              <a:t>the</a:t>
            </a:r>
            <a:r>
              <a:rPr dirty="0" sz="1100">
                <a:latin typeface="Arial Black"/>
                <a:cs typeface="Arial Black"/>
              </a:rPr>
              <a:t> </a:t>
            </a:r>
            <a:r>
              <a:rPr dirty="0" sz="1100" spc="5">
                <a:latin typeface="Arial Black"/>
                <a:cs typeface="Arial Black"/>
              </a:rPr>
              <a:t>reliability</a:t>
            </a:r>
            <a:r>
              <a:rPr dirty="0" sz="1100" spc="-35">
                <a:latin typeface="Arial Black"/>
                <a:cs typeface="Arial Black"/>
              </a:rPr>
              <a:t> </a:t>
            </a:r>
            <a:r>
              <a:rPr dirty="0" sz="1100" spc="10">
                <a:latin typeface="Arial Black"/>
                <a:cs typeface="Arial Black"/>
              </a:rPr>
              <a:t>of</a:t>
            </a:r>
            <a:r>
              <a:rPr dirty="0" sz="1100" spc="-10">
                <a:latin typeface="Arial Black"/>
                <a:cs typeface="Arial Black"/>
              </a:rPr>
              <a:t> </a:t>
            </a:r>
            <a:r>
              <a:rPr dirty="0" sz="1100" spc="10">
                <a:latin typeface="Arial Black"/>
                <a:cs typeface="Arial Black"/>
              </a:rPr>
              <a:t>subsequent</a:t>
            </a:r>
            <a:r>
              <a:rPr dirty="0" sz="1100" spc="-90">
                <a:latin typeface="Arial Black"/>
                <a:cs typeface="Arial Black"/>
              </a:rPr>
              <a:t> </a:t>
            </a:r>
            <a:r>
              <a:rPr dirty="0" sz="1100" spc="5">
                <a:latin typeface="Arial Black"/>
                <a:cs typeface="Arial Black"/>
              </a:rPr>
              <a:t>analysis.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0795" y="7894708"/>
            <a:ext cx="5916295" cy="12249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5">
                <a:latin typeface="Arial Black"/>
                <a:cs typeface="Arial Black"/>
              </a:rPr>
              <a:t>Module </a:t>
            </a:r>
            <a:r>
              <a:rPr dirty="0" sz="1100" spc="10">
                <a:latin typeface="Arial Black"/>
                <a:cs typeface="Arial Black"/>
              </a:rPr>
              <a:t>3: </a:t>
            </a:r>
            <a:r>
              <a:rPr dirty="0" sz="1100" spc="15">
                <a:latin typeface="Arial Black"/>
                <a:cs typeface="Arial Black"/>
              </a:rPr>
              <a:t>Data </a:t>
            </a:r>
            <a:r>
              <a:rPr dirty="0" sz="1100" spc="10">
                <a:latin typeface="Arial Black"/>
                <a:cs typeface="Arial Black"/>
              </a:rPr>
              <a:t>Analysis </a:t>
            </a:r>
            <a:r>
              <a:rPr dirty="0" sz="1100" spc="15">
                <a:latin typeface="Arial Black"/>
                <a:cs typeface="Arial Black"/>
              </a:rPr>
              <a:t>and</a:t>
            </a:r>
            <a:r>
              <a:rPr dirty="0" sz="1100" spc="-275">
                <a:latin typeface="Arial Black"/>
                <a:cs typeface="Arial Black"/>
              </a:rPr>
              <a:t> </a:t>
            </a:r>
            <a:r>
              <a:rPr dirty="0" sz="1100" spc="5">
                <a:latin typeface="Arial Black"/>
                <a:cs typeface="Arial Black"/>
              </a:rPr>
              <a:t>Visualization</a:t>
            </a:r>
            <a:endParaRPr sz="1100">
              <a:latin typeface="Arial Black"/>
              <a:cs typeface="Arial Black"/>
            </a:endParaRPr>
          </a:p>
          <a:p>
            <a:pPr marL="12700" marR="5080">
              <a:lnSpc>
                <a:spcPct val="139400"/>
              </a:lnSpc>
              <a:spcBef>
                <a:spcPts val="730"/>
              </a:spcBef>
            </a:pPr>
            <a:r>
              <a:rPr dirty="0" sz="1100" spc="15">
                <a:latin typeface="Arial Black"/>
                <a:cs typeface="Arial Black"/>
              </a:rPr>
              <a:t>Module 3 </a:t>
            </a:r>
            <a:r>
              <a:rPr dirty="0" sz="1100" spc="10">
                <a:latin typeface="Arial Black"/>
                <a:cs typeface="Arial Black"/>
              </a:rPr>
              <a:t>is responsible for conducting in-depth analysis of </a:t>
            </a:r>
            <a:r>
              <a:rPr dirty="0" sz="1100" spc="15">
                <a:latin typeface="Arial Black"/>
                <a:cs typeface="Arial Black"/>
              </a:rPr>
              <a:t>energy  </a:t>
            </a:r>
            <a:r>
              <a:rPr dirty="0" sz="1100" spc="10">
                <a:latin typeface="Arial Black"/>
                <a:cs typeface="Arial Black"/>
              </a:rPr>
              <a:t>consumption patterns. It </a:t>
            </a:r>
            <a:r>
              <a:rPr dirty="0" sz="1100" spc="15">
                <a:latin typeface="Arial Black"/>
                <a:cs typeface="Arial Black"/>
              </a:rPr>
              <a:t>employs </a:t>
            </a:r>
            <a:r>
              <a:rPr dirty="0" sz="1100" spc="5">
                <a:latin typeface="Arial Black"/>
                <a:cs typeface="Arial Black"/>
              </a:rPr>
              <a:t>statistical </a:t>
            </a:r>
            <a:r>
              <a:rPr dirty="0" sz="1100" spc="15">
                <a:latin typeface="Arial Black"/>
                <a:cs typeface="Arial Black"/>
              </a:rPr>
              <a:t>methods and machine</a:t>
            </a:r>
            <a:r>
              <a:rPr dirty="0" sz="1100" spc="-240">
                <a:latin typeface="Arial Black"/>
                <a:cs typeface="Arial Black"/>
              </a:rPr>
              <a:t> </a:t>
            </a:r>
            <a:r>
              <a:rPr dirty="0" sz="1100" spc="10">
                <a:latin typeface="Arial Black"/>
                <a:cs typeface="Arial Black"/>
              </a:rPr>
              <a:t>learning  </a:t>
            </a:r>
            <a:r>
              <a:rPr dirty="0" sz="1100" spc="15">
                <a:latin typeface="Arial Black"/>
                <a:cs typeface="Arial Black"/>
              </a:rPr>
              <a:t>algorithms to </a:t>
            </a:r>
            <a:r>
              <a:rPr dirty="0" sz="1100" spc="10">
                <a:latin typeface="Arial Black"/>
                <a:cs typeface="Arial Black"/>
              </a:rPr>
              <a:t>identify trends, anomalies, </a:t>
            </a:r>
            <a:r>
              <a:rPr dirty="0" sz="1100" spc="15">
                <a:latin typeface="Arial Black"/>
                <a:cs typeface="Arial Black"/>
              </a:rPr>
              <a:t>and </a:t>
            </a:r>
            <a:r>
              <a:rPr dirty="0" sz="1100" spc="10">
                <a:latin typeface="Arial Black"/>
                <a:cs typeface="Arial Black"/>
              </a:rPr>
              <a:t>opportunities for</a:t>
            </a:r>
            <a:r>
              <a:rPr dirty="0" sz="1100" spc="-235">
                <a:latin typeface="Arial Black"/>
                <a:cs typeface="Arial Black"/>
              </a:rPr>
              <a:t> </a:t>
            </a:r>
            <a:r>
              <a:rPr dirty="0" sz="1100" spc="10">
                <a:latin typeface="Arial Black"/>
                <a:cs typeface="Arial Black"/>
              </a:rPr>
              <a:t>optimization.  </a:t>
            </a:r>
            <a:r>
              <a:rPr dirty="0" sz="1100" spc="5">
                <a:latin typeface="Arial Black"/>
                <a:cs typeface="Arial Black"/>
              </a:rPr>
              <a:t>Visualizations,</a:t>
            </a:r>
            <a:r>
              <a:rPr dirty="0" sz="1100" spc="-35">
                <a:latin typeface="Arial Black"/>
                <a:cs typeface="Arial Black"/>
              </a:rPr>
              <a:t> </a:t>
            </a:r>
            <a:r>
              <a:rPr dirty="0" sz="1100" spc="15">
                <a:latin typeface="Arial Black"/>
                <a:cs typeface="Arial Black"/>
              </a:rPr>
              <a:t>such</a:t>
            </a:r>
            <a:r>
              <a:rPr dirty="0" sz="1100" spc="-20">
                <a:latin typeface="Arial Black"/>
                <a:cs typeface="Arial Black"/>
              </a:rPr>
              <a:t> </a:t>
            </a:r>
            <a:r>
              <a:rPr dirty="0" sz="1100" spc="15">
                <a:latin typeface="Arial Black"/>
                <a:cs typeface="Arial Black"/>
              </a:rPr>
              <a:t>as</a:t>
            </a:r>
            <a:r>
              <a:rPr dirty="0" sz="1100" spc="5">
                <a:latin typeface="Arial Black"/>
                <a:cs typeface="Arial Black"/>
              </a:rPr>
              <a:t> </a:t>
            </a:r>
            <a:r>
              <a:rPr dirty="0" sz="1100" spc="15">
                <a:latin typeface="Arial Black"/>
                <a:cs typeface="Arial Black"/>
              </a:rPr>
              <a:t>graphs</a:t>
            </a:r>
            <a:r>
              <a:rPr dirty="0" sz="1100" spc="-20">
                <a:latin typeface="Arial Black"/>
                <a:cs typeface="Arial Black"/>
              </a:rPr>
              <a:t> </a:t>
            </a:r>
            <a:r>
              <a:rPr dirty="0" sz="1100" spc="15">
                <a:latin typeface="Arial Black"/>
                <a:cs typeface="Arial Black"/>
              </a:rPr>
              <a:t>and</a:t>
            </a:r>
            <a:r>
              <a:rPr dirty="0" sz="1100" spc="-25">
                <a:latin typeface="Arial Black"/>
                <a:cs typeface="Arial Black"/>
              </a:rPr>
              <a:t> </a:t>
            </a:r>
            <a:r>
              <a:rPr dirty="0" sz="1100" spc="10">
                <a:latin typeface="Arial Black"/>
                <a:cs typeface="Arial Black"/>
              </a:rPr>
              <a:t>charts,</a:t>
            </a:r>
            <a:r>
              <a:rPr dirty="0" sz="1100" spc="-10">
                <a:latin typeface="Arial Black"/>
                <a:cs typeface="Arial Black"/>
              </a:rPr>
              <a:t> </a:t>
            </a:r>
            <a:r>
              <a:rPr dirty="0" sz="1100" spc="10">
                <a:latin typeface="Arial Black"/>
                <a:cs typeface="Arial Black"/>
              </a:rPr>
              <a:t>aid</a:t>
            </a:r>
            <a:r>
              <a:rPr dirty="0" sz="1100" spc="-5">
                <a:latin typeface="Arial Black"/>
                <a:cs typeface="Arial Black"/>
              </a:rPr>
              <a:t> </a:t>
            </a:r>
            <a:r>
              <a:rPr dirty="0" sz="1100" spc="10">
                <a:latin typeface="Arial Black"/>
                <a:cs typeface="Arial Black"/>
              </a:rPr>
              <a:t>in</a:t>
            </a:r>
            <a:r>
              <a:rPr dirty="0" sz="1100" spc="20">
                <a:latin typeface="Arial Black"/>
                <a:cs typeface="Arial Black"/>
              </a:rPr>
              <a:t> </a:t>
            </a:r>
            <a:r>
              <a:rPr dirty="0" sz="1100" spc="10">
                <a:latin typeface="Arial Black"/>
                <a:cs typeface="Arial Black"/>
              </a:rPr>
              <a:t>conveying</a:t>
            </a:r>
            <a:r>
              <a:rPr dirty="0" sz="1100" spc="-35">
                <a:latin typeface="Arial Black"/>
                <a:cs typeface="Arial Black"/>
              </a:rPr>
              <a:t> </a:t>
            </a:r>
            <a:r>
              <a:rPr dirty="0" sz="1100" spc="15">
                <a:latin typeface="Arial Black"/>
                <a:cs typeface="Arial Black"/>
              </a:rPr>
              <a:t>the</a:t>
            </a:r>
            <a:r>
              <a:rPr dirty="0" sz="1100" spc="-160">
                <a:latin typeface="Arial Black"/>
                <a:cs typeface="Arial Black"/>
              </a:rPr>
              <a:t> </a:t>
            </a:r>
            <a:r>
              <a:rPr dirty="0" sz="1100" spc="10">
                <a:latin typeface="Arial Black"/>
                <a:cs typeface="Arial Black"/>
              </a:rPr>
              <a:t>insights.</a:t>
            </a:r>
            <a:endParaRPr sz="11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terms:created xsi:type="dcterms:W3CDTF">2023-10-31T15:12:40Z</dcterms:created>
  <dcterms:modified xsi:type="dcterms:W3CDTF">2023-10-31T15:12:40Z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2023-10-31T00:00:00Z</vt:filetime>
  </property>
  <property fmtid="{D5CDD505-2E9C-101B-9397-08002B2CF9AE}" pid="3" name="Creator">
    <vt:lpwstr>UnknownApplication</vt:lpwstr>
  </property>
  <property fmtid="{D5CDD505-2E9C-101B-9397-08002B2CF9AE}" pid="4" name="LastSaved">
    <vt:filetime>2023-10-31T00:00:00Z</vt:filetime>
  </property>
</Properties>
</file>