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024B2-7AB1-4105-AFD1-B03642CEA909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6315D-6411-494A-9E68-C8A62469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92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6315D-6411-494A-9E68-C8A62469E1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43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6315D-6411-494A-9E68-C8A62469E1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7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6315D-6411-494A-9E68-C8A62469E1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8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3B24-3D1B-4794-8BA7-C2D49C696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7859A-3F3A-4D27-BBD8-040477F87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278BE-5CB2-42F2-93BE-A136449E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A33F-2573-4681-B793-2BF8D2AFCA9A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B62F4-7FA6-4E29-9D61-A0FD7C92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7AA54-8816-4C3A-941A-917DE98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50BD-0DA7-4D66-A15A-347DFD7B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6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03E6-5BFA-424A-820D-A8505B75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9B17F-E05A-4682-8CBB-00AA30931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DDB3D-AEAE-4331-B797-1B867C90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A33F-2573-4681-B793-2BF8D2AFCA9A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AF34D-658A-4A24-8CE6-9939BBA6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A94A-2FF8-4A6D-BEAB-3CA03FD9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50BD-0DA7-4D66-A15A-347DFD7B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8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66BF4-E237-4A0B-95B0-D517ABEEC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E2EF8-8694-4DF3-95E8-649B8134B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F1AE1-F78B-429A-9A23-396D48CA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A33F-2573-4681-B793-2BF8D2AFCA9A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93C53-7874-4C33-AF4E-C45E50DC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0B319-DF5C-46E5-9107-C2594DE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50BD-0DA7-4D66-A15A-347DFD7B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2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AA6A-EF67-4CD0-94C1-DA62EA1F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FDF66-D63F-48FA-8AC9-AF4CDB3E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F907B-2219-48DB-949E-D7430190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A33F-2573-4681-B793-2BF8D2AFCA9A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BD1BE-411D-4393-8D74-671D1E34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70C13-F0DA-4BB8-A022-3AD4440F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50BD-0DA7-4D66-A15A-347DFD7B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D976-0C2F-4620-BAA3-AC952886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CAB4-DEB4-46C9-B210-23E480B82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97E45-F1F3-4336-96FA-703D69BF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A33F-2573-4681-B793-2BF8D2AFCA9A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A5B9C-1A66-4CC2-9ED4-1F238266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E4E11-6C94-4B87-8569-9391D5CC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50BD-0DA7-4D66-A15A-347DFD7B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8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66E3-7052-4BE6-8C3A-C269182D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A835-48DB-4874-B156-402F4C33A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F668B-7B88-4F73-9482-1095AD329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0FAA-9117-4439-B008-758C051B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A33F-2573-4681-B793-2BF8D2AFCA9A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9197A-1201-4C63-A0BD-8FAB5503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1B228-16A1-4D43-80AB-A55100DE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50BD-0DA7-4D66-A15A-347DFD7B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3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0A36-76C2-44EF-A07F-0F2117DE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64AF8-760A-4061-AC54-6E320CC0D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8C8CE-1BC5-4A38-82C9-8969B0F31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0C25C-AA11-45AA-9AFD-CDF55824E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D96E7-2160-4F50-83B0-BFFA3DA94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8BC446-D0E8-4E8A-8F67-FBE09781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A33F-2573-4681-B793-2BF8D2AFCA9A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1E384F-4E54-4745-B63D-D5259BAB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E7A13-3DFF-4005-BDD7-2D1E7B00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50BD-0DA7-4D66-A15A-347DFD7B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0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8898-D5C0-4CE9-A49E-BFCDE08D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5277A-2141-40BB-8101-0DC8C322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A33F-2573-4681-B793-2BF8D2AFCA9A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8A02E-BB86-476F-B8F9-B44302DF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4F174-F251-40B4-8F44-B52E43BC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50BD-0DA7-4D66-A15A-347DFD7B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3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5BE12-F061-4A58-A73F-099F9D49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A33F-2573-4681-B793-2BF8D2AFCA9A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B3826-2FC7-47BC-80C9-4E3278DC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97896-9805-4F6F-A525-F32C485E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50BD-0DA7-4D66-A15A-347DFD7B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9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E09F-7B09-4DE7-A726-A7606D32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FB605-153D-4C54-B998-22C865ADE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003EC-0CC6-4762-B205-E01529AE5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623D0-9842-424A-BA7B-694950FD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A33F-2573-4681-B793-2BF8D2AFCA9A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35905-2F0F-4512-976E-A78B7823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97326-2292-45A9-AEE3-5FF97B23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50BD-0DA7-4D66-A15A-347DFD7B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4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30CF-C2A0-4D6B-BE44-35C91BEC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C6985-CE93-4193-9CD9-5735E3781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5E7B9-0BAC-4881-B10F-1D7481E76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4644D-0977-4544-8EBA-E8C15354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A33F-2573-4681-B793-2BF8D2AFCA9A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8A8FB-1AD9-44EB-BB51-4EB18F71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0EDBB-4520-4943-9E61-58EA186D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50BD-0DA7-4D66-A15A-347DFD7B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3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6BADD-C52C-49D4-A59F-EF10C4B3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95816-2CAA-4B72-AFAE-516765A73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30108-964C-4F8B-BA9B-D22C05A88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5A33F-2573-4681-B793-2BF8D2AFCA9A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D351B-8D21-44F7-80E1-BBDA2E2CC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082D1-8B76-4014-B994-3182F49DA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50BD-0DA7-4D66-A15A-347DFD7B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3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1425-62D2-483B-BE36-38B85985D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Discovering Non-Redundant K-means Clusterings in Optimal Subspaces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FA156-FE30-4874-8A20-F2791D54D1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Dominik Mautz, Wei Ye, Claudia Plant, Christian Böhm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C05F589-F67E-43E0-974C-82CE94E5E356}"/>
              </a:ext>
            </a:extLst>
          </p:cNvPr>
          <p:cNvSpPr txBox="1">
            <a:spLocks/>
          </p:cNvSpPr>
          <p:nvPr/>
        </p:nvSpPr>
        <p:spPr>
          <a:xfrm>
            <a:off x="6935372" y="4907989"/>
            <a:ext cx="3732628" cy="1221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Rahul Alapati</a:t>
            </a:r>
          </a:p>
          <a:p>
            <a:pPr algn="r"/>
            <a:r>
              <a:rPr lang="en-US" dirty="0"/>
              <a:t>Sathish Akula</a:t>
            </a:r>
          </a:p>
          <a:p>
            <a:pPr algn="r"/>
            <a:r>
              <a:rPr lang="en-US" dirty="0"/>
              <a:t>Aditya Mahajan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9B020-9913-4D1C-97DD-CB1E2345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 Mining - Auburn University</a:t>
            </a:r>
          </a:p>
        </p:txBody>
      </p:sp>
    </p:spTree>
    <p:extLst>
      <p:ext uri="{BB962C8B-B14F-4D97-AF65-F5344CB8AC3E}">
        <p14:creationId xmlns:p14="http://schemas.microsoft.com/office/powerpoint/2010/main" val="218756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12501D-68A6-497E-80B3-CA16C835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223782" cy="577410"/>
          </a:xfrm>
        </p:spPr>
        <p:txBody>
          <a:bodyPr>
            <a:normAutofit/>
          </a:bodyPr>
          <a:lstStyle/>
          <a:p>
            <a:r>
              <a:rPr lang="en-US" sz="2800" dirty="0"/>
              <a:t>Code Snippets: Implemented in Python</a:t>
            </a:r>
          </a:p>
        </p:txBody>
      </p: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0A8010F-0A0C-4FD7-A2B0-17E4BE207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08" y="1195753"/>
            <a:ext cx="6005456" cy="5297121"/>
          </a:xfr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274A320-B094-4B79-86E2-5B32E4339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Data Mining - Auburn University</a:t>
            </a:r>
          </a:p>
        </p:txBody>
      </p:sp>
    </p:spTree>
    <p:extLst>
      <p:ext uri="{BB962C8B-B14F-4D97-AF65-F5344CB8AC3E}">
        <p14:creationId xmlns:p14="http://schemas.microsoft.com/office/powerpoint/2010/main" val="256712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50D901-10B9-4646-B75F-A2194A514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50" y="752385"/>
            <a:ext cx="7321510" cy="5550178"/>
          </a:xfr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512B66B-7EE9-4A11-9450-997A6857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Data Mining - Auburn University</a:t>
            </a:r>
          </a:p>
        </p:txBody>
      </p:sp>
    </p:spTree>
    <p:extLst>
      <p:ext uri="{BB962C8B-B14F-4D97-AF65-F5344CB8AC3E}">
        <p14:creationId xmlns:p14="http://schemas.microsoft.com/office/powerpoint/2010/main" val="129888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FE4F-3BDE-43BC-B316-3F9493CE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209F-BDE3-4409-A20C-7906344D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Pair Counting F1-measure is used to account for multiple sets of class labels on the ground truth side, as well as for multiple sets of clusterings per subspace as a result of the algorithms.</a:t>
            </a:r>
          </a:p>
          <a:p>
            <a:pPr algn="just"/>
            <a:r>
              <a:rPr lang="en-US" dirty="0"/>
              <a:t>The best achievable value is 1.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Average Variation of Information is used to measure the redundancy among the subspaces.</a:t>
            </a:r>
          </a:p>
          <a:p>
            <a:pPr algn="just"/>
            <a:r>
              <a:rPr lang="en-US" dirty="0"/>
              <a:t>It measures the distance between two different clusterings, where higher values are better.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4E51247-436A-4B73-BE2F-8337791C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Data Mining - Auburn University</a:t>
            </a:r>
          </a:p>
        </p:txBody>
      </p:sp>
    </p:spTree>
    <p:extLst>
      <p:ext uri="{BB962C8B-B14F-4D97-AF65-F5344CB8AC3E}">
        <p14:creationId xmlns:p14="http://schemas.microsoft.com/office/powerpoint/2010/main" val="419240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5473-1BCE-42FF-9CDB-A1DAD32A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0EBE0-490A-4517-A6F5-E38C4D9E6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perform an effectiveness test and an efficiency test of our algorithm on the ALOI and Stickfigures datasets.</a:t>
            </a:r>
          </a:p>
          <a:p>
            <a:r>
              <a:rPr lang="en-US" dirty="0"/>
              <a:t>The ALOI dataset consists of 288 data points and 611 features. It has 2 subspaces with 2 clusters per subspace each.</a:t>
            </a:r>
          </a:p>
          <a:p>
            <a:r>
              <a:rPr lang="en-US" dirty="0"/>
              <a:t>The Stickfigures dataset consists of 900 data points and 400 features. It has 2 subspaces with 3 clusters per subspace each.</a:t>
            </a:r>
          </a:p>
          <a:p>
            <a:r>
              <a:rPr lang="en-US" dirty="0"/>
              <a:t>As a part of the effectiveness test, we report the Pair Computing F1- Measure and the average Variation of Information.</a:t>
            </a:r>
          </a:p>
          <a:p>
            <a:r>
              <a:rPr lang="en-US" dirty="0"/>
              <a:t>As a part of the efficiency test, we measure the running time of our algorithm in seconds on different datasets.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87C7ED-9A5A-4ECB-B0F2-8C242021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Data Mining - Auburn University</a:t>
            </a:r>
          </a:p>
        </p:txBody>
      </p:sp>
    </p:spTree>
    <p:extLst>
      <p:ext uri="{BB962C8B-B14F-4D97-AF65-F5344CB8AC3E}">
        <p14:creationId xmlns:p14="http://schemas.microsoft.com/office/powerpoint/2010/main" val="1850780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5E0F-C0C8-4CA2-9270-5F061395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(cont.)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299AD-A3EE-420D-B2C6-30D01DF91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performed both the tests on full dimensional datasets as well as PCA applied datasets.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Principal Component Analysis has been used to reduce the dimensionality of the ALOI dataset from 611 to 8 and Stickfigures dataset from 400 to 5, while keeping 90% of the total variance.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performance of our NR-KMEANS algorithm on the ALOI and Stickfigures datasets both in full and reduced dimensionalities is compared with the original NR-KMEANS algorithm. </a:t>
            </a:r>
          </a:p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21DD8A-BDAB-4D25-8416-C90525D4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Data Mining - Auburn University</a:t>
            </a:r>
          </a:p>
        </p:txBody>
      </p:sp>
    </p:spTree>
    <p:extLst>
      <p:ext uri="{BB962C8B-B14F-4D97-AF65-F5344CB8AC3E}">
        <p14:creationId xmlns:p14="http://schemas.microsoft.com/office/powerpoint/2010/main" val="1272668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73FD-CB98-429A-BAC9-10DE7A47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AC150-E131-4770-9AA9-D30A18A1F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Effectiveness Test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2400" dirty="0"/>
              <a:t>Reporting Pairwise Counting F1-Measure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A3299D-B650-41F2-A42F-A5820540D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70818"/>
              </p:ext>
            </p:extLst>
          </p:nvPr>
        </p:nvGraphicFramePr>
        <p:xfrm>
          <a:off x="2774463" y="3140895"/>
          <a:ext cx="66430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862">
                  <a:extLst>
                    <a:ext uri="{9D8B030D-6E8A-4147-A177-3AD203B41FA5}">
                      <a16:colId xmlns:a16="http://schemas.microsoft.com/office/drawing/2014/main" val="249358623"/>
                    </a:ext>
                  </a:extLst>
                </a:gridCol>
                <a:gridCol w="1869854">
                  <a:extLst>
                    <a:ext uri="{9D8B030D-6E8A-4147-A177-3AD203B41FA5}">
                      <a16:colId xmlns:a16="http://schemas.microsoft.com/office/drawing/2014/main" val="1174917035"/>
                    </a:ext>
                  </a:extLst>
                </a:gridCol>
                <a:gridCol w="2214358">
                  <a:extLst>
                    <a:ext uri="{9D8B030D-6E8A-4147-A177-3AD203B41FA5}">
                      <a16:colId xmlns:a16="http://schemas.microsoft.com/office/drawing/2014/main" val="278996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Stickfigures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5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NR-KMEANS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13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 NR-KMEANS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0417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4807E7-30DD-45A1-8284-1A38566F6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051738"/>
              </p:ext>
            </p:extLst>
          </p:nvPr>
        </p:nvGraphicFramePr>
        <p:xfrm>
          <a:off x="2774463" y="4593562"/>
          <a:ext cx="66430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862">
                  <a:extLst>
                    <a:ext uri="{9D8B030D-6E8A-4147-A177-3AD203B41FA5}">
                      <a16:colId xmlns:a16="http://schemas.microsoft.com/office/drawing/2014/main" val="249358623"/>
                    </a:ext>
                  </a:extLst>
                </a:gridCol>
                <a:gridCol w="1869854">
                  <a:extLst>
                    <a:ext uri="{9D8B030D-6E8A-4147-A177-3AD203B41FA5}">
                      <a16:colId xmlns:a16="http://schemas.microsoft.com/office/drawing/2014/main" val="1174917035"/>
                    </a:ext>
                  </a:extLst>
                </a:gridCol>
                <a:gridCol w="2214358">
                  <a:extLst>
                    <a:ext uri="{9D8B030D-6E8A-4147-A177-3AD203B41FA5}">
                      <a16:colId xmlns:a16="http://schemas.microsoft.com/office/drawing/2014/main" val="278996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ALOI (PCA = 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Stickfigures (PCA 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5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NR-KMEANS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13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 NR-KMEANS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041774"/>
                  </a:ext>
                </a:extLst>
              </a:tr>
            </a:tbl>
          </a:graphicData>
        </a:graphic>
      </p:graphicFrame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C4EC343-A3B9-424C-BFB1-C1DAFC0E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Data Mining - Auburn University</a:t>
            </a:r>
          </a:p>
        </p:txBody>
      </p:sp>
    </p:spTree>
    <p:extLst>
      <p:ext uri="{BB962C8B-B14F-4D97-AF65-F5344CB8AC3E}">
        <p14:creationId xmlns:p14="http://schemas.microsoft.com/office/powerpoint/2010/main" val="2495914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73FD-CB98-429A-BAC9-10DE7A47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AC150-E131-4770-9AA9-D30A18A1F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Effectiveness Test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2400" dirty="0"/>
              <a:t>Reporting Average Variation of Information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A3299D-B650-41F2-A42F-A5820540D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988275"/>
              </p:ext>
            </p:extLst>
          </p:nvPr>
        </p:nvGraphicFramePr>
        <p:xfrm>
          <a:off x="2774463" y="3140895"/>
          <a:ext cx="66430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862">
                  <a:extLst>
                    <a:ext uri="{9D8B030D-6E8A-4147-A177-3AD203B41FA5}">
                      <a16:colId xmlns:a16="http://schemas.microsoft.com/office/drawing/2014/main" val="249358623"/>
                    </a:ext>
                  </a:extLst>
                </a:gridCol>
                <a:gridCol w="1869854">
                  <a:extLst>
                    <a:ext uri="{9D8B030D-6E8A-4147-A177-3AD203B41FA5}">
                      <a16:colId xmlns:a16="http://schemas.microsoft.com/office/drawing/2014/main" val="1174917035"/>
                    </a:ext>
                  </a:extLst>
                </a:gridCol>
                <a:gridCol w="2214358">
                  <a:extLst>
                    <a:ext uri="{9D8B030D-6E8A-4147-A177-3AD203B41FA5}">
                      <a16:colId xmlns:a16="http://schemas.microsoft.com/office/drawing/2014/main" val="278996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Stickfigures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5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NR-KMEANS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13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 NR-KMEANS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0417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4807E7-30DD-45A1-8284-1A38566F6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967454"/>
              </p:ext>
            </p:extLst>
          </p:nvPr>
        </p:nvGraphicFramePr>
        <p:xfrm>
          <a:off x="2774463" y="4593562"/>
          <a:ext cx="66430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862">
                  <a:extLst>
                    <a:ext uri="{9D8B030D-6E8A-4147-A177-3AD203B41FA5}">
                      <a16:colId xmlns:a16="http://schemas.microsoft.com/office/drawing/2014/main" val="249358623"/>
                    </a:ext>
                  </a:extLst>
                </a:gridCol>
                <a:gridCol w="1869854">
                  <a:extLst>
                    <a:ext uri="{9D8B030D-6E8A-4147-A177-3AD203B41FA5}">
                      <a16:colId xmlns:a16="http://schemas.microsoft.com/office/drawing/2014/main" val="1174917035"/>
                    </a:ext>
                  </a:extLst>
                </a:gridCol>
                <a:gridCol w="2214358">
                  <a:extLst>
                    <a:ext uri="{9D8B030D-6E8A-4147-A177-3AD203B41FA5}">
                      <a16:colId xmlns:a16="http://schemas.microsoft.com/office/drawing/2014/main" val="278996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ALOI (PCA = 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Stickfigures (PCA 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5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NR-KMEANS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13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 NR-KMEANS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041774"/>
                  </a:ext>
                </a:extLst>
              </a:tr>
            </a:tbl>
          </a:graphicData>
        </a:graphic>
      </p:graphicFrame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507A39-8687-4778-AF25-93171B70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Data Mining - Auburn University</a:t>
            </a:r>
          </a:p>
        </p:txBody>
      </p:sp>
    </p:spTree>
    <p:extLst>
      <p:ext uri="{BB962C8B-B14F-4D97-AF65-F5344CB8AC3E}">
        <p14:creationId xmlns:p14="http://schemas.microsoft.com/office/powerpoint/2010/main" val="1497429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73FD-CB98-429A-BAC9-10DE7A47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AC150-E131-4770-9AA9-D30A18A1F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Test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2400" dirty="0"/>
              <a:t>Reporting Running Time (in seconds)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A3299D-B650-41F2-A42F-A5820540D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788476"/>
              </p:ext>
            </p:extLst>
          </p:nvPr>
        </p:nvGraphicFramePr>
        <p:xfrm>
          <a:off x="2774463" y="3140895"/>
          <a:ext cx="66430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862">
                  <a:extLst>
                    <a:ext uri="{9D8B030D-6E8A-4147-A177-3AD203B41FA5}">
                      <a16:colId xmlns:a16="http://schemas.microsoft.com/office/drawing/2014/main" val="249358623"/>
                    </a:ext>
                  </a:extLst>
                </a:gridCol>
                <a:gridCol w="1869854">
                  <a:extLst>
                    <a:ext uri="{9D8B030D-6E8A-4147-A177-3AD203B41FA5}">
                      <a16:colId xmlns:a16="http://schemas.microsoft.com/office/drawing/2014/main" val="1174917035"/>
                    </a:ext>
                  </a:extLst>
                </a:gridCol>
                <a:gridCol w="2214358">
                  <a:extLst>
                    <a:ext uri="{9D8B030D-6E8A-4147-A177-3AD203B41FA5}">
                      <a16:colId xmlns:a16="http://schemas.microsoft.com/office/drawing/2014/main" val="278996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Stickfigures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5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NR-KMEANS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1334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4807E7-30DD-45A1-8284-1A38566F6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236704"/>
              </p:ext>
            </p:extLst>
          </p:nvPr>
        </p:nvGraphicFramePr>
        <p:xfrm>
          <a:off x="2774463" y="4593562"/>
          <a:ext cx="66430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862">
                  <a:extLst>
                    <a:ext uri="{9D8B030D-6E8A-4147-A177-3AD203B41FA5}">
                      <a16:colId xmlns:a16="http://schemas.microsoft.com/office/drawing/2014/main" val="249358623"/>
                    </a:ext>
                  </a:extLst>
                </a:gridCol>
                <a:gridCol w="1869854">
                  <a:extLst>
                    <a:ext uri="{9D8B030D-6E8A-4147-A177-3AD203B41FA5}">
                      <a16:colId xmlns:a16="http://schemas.microsoft.com/office/drawing/2014/main" val="1174917035"/>
                    </a:ext>
                  </a:extLst>
                </a:gridCol>
                <a:gridCol w="2214358">
                  <a:extLst>
                    <a:ext uri="{9D8B030D-6E8A-4147-A177-3AD203B41FA5}">
                      <a16:colId xmlns:a16="http://schemas.microsoft.com/office/drawing/2014/main" val="278996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ALOI (PCA = 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Stickfigures (PCA 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5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NR-KMEANS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133498"/>
                  </a:ext>
                </a:extLst>
              </a:tr>
            </a:tbl>
          </a:graphicData>
        </a:graphic>
      </p:graphicFrame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7FDC45-2338-492C-A343-11C51DD5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Data Mining - Auburn University</a:t>
            </a:r>
          </a:p>
        </p:txBody>
      </p:sp>
    </p:spTree>
    <p:extLst>
      <p:ext uri="{BB962C8B-B14F-4D97-AF65-F5344CB8AC3E}">
        <p14:creationId xmlns:p14="http://schemas.microsoft.com/office/powerpoint/2010/main" val="394515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6D18-F750-4316-9482-1F82C8CC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447E-BF85-4564-90A8-6B141A8A8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NR-KMEANS reports higher pairwise computing F1-measure and average variation of information on both the datasets in full and reduced dimensionalities.</a:t>
            </a:r>
          </a:p>
          <a:p>
            <a:r>
              <a:rPr lang="en-US" dirty="0"/>
              <a:t>This difference in performance between our NR-KMEANS and the original can be attributed to the fact that our NR-KMEANS doesn’t optimize random orthogonal transformation matrix V by combining the subspaces.</a:t>
            </a:r>
          </a:p>
          <a:p>
            <a:r>
              <a:rPr lang="en-US" dirty="0"/>
              <a:t>The original NR-KMEANS has better time complexity when compared to our implementation, because the original was implemented in SCALA, which is by default a Scalable Language.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A874433-D013-4527-98F5-00489E0C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Data Mining - Auburn University</a:t>
            </a:r>
          </a:p>
        </p:txBody>
      </p:sp>
    </p:spTree>
    <p:extLst>
      <p:ext uri="{BB962C8B-B14F-4D97-AF65-F5344CB8AC3E}">
        <p14:creationId xmlns:p14="http://schemas.microsoft.com/office/powerpoint/2010/main" val="3119098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834F-3DA5-44EC-BCBD-8700C048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BE5D-59C9-49B4-ADA8-28412470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main objective of the assignment step of the NR-KMEANS algorithm is to minimize the cost function. However, with each step as the cost function decreases, the NR-KMEANS tends to converge towards a local minima. This can be rectified to converge at a global minima.</a:t>
            </a:r>
          </a:p>
          <a:p>
            <a:r>
              <a:rPr lang="en-US" dirty="0"/>
              <a:t>Future efforts may be directed towards the incorporation of a fully-automated selection procedure for the number of subspaces and clusters within them.</a:t>
            </a:r>
          </a:p>
          <a:p>
            <a:r>
              <a:rPr lang="en-US" dirty="0"/>
              <a:t>We can also explore the possibility of the use of other clustering algorithms like hierarchical clustering, etc. or even a combination of effective clustering algorithms to cluster high dimensional data.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BE2B40-F855-4D90-821F-4998E2E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Data Mining - Auburn University</a:t>
            </a:r>
          </a:p>
        </p:txBody>
      </p:sp>
    </p:spTree>
    <p:extLst>
      <p:ext uri="{BB962C8B-B14F-4D97-AF65-F5344CB8AC3E}">
        <p14:creationId xmlns:p14="http://schemas.microsoft.com/office/powerpoint/2010/main" val="353669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5D0F-2AA9-498D-8BFF-E32932E1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FBA88-A9EC-4746-9A3C-7C9CCE356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Introduction</a:t>
            </a:r>
          </a:p>
          <a:p>
            <a:pPr algn="just"/>
            <a:r>
              <a:rPr lang="en-US" dirty="0"/>
              <a:t>Problem Definition</a:t>
            </a:r>
          </a:p>
          <a:p>
            <a:pPr algn="just"/>
            <a:r>
              <a:rPr lang="en-US" dirty="0"/>
              <a:t>Dataset Description</a:t>
            </a:r>
          </a:p>
          <a:p>
            <a:pPr algn="just"/>
            <a:r>
              <a:rPr lang="en-US" dirty="0"/>
              <a:t>Algorithm Overview</a:t>
            </a:r>
          </a:p>
          <a:p>
            <a:pPr algn="just"/>
            <a:r>
              <a:rPr lang="en-US" dirty="0"/>
              <a:t>Implementation Details</a:t>
            </a:r>
          </a:p>
          <a:p>
            <a:pPr algn="just"/>
            <a:r>
              <a:rPr lang="en-US" dirty="0"/>
              <a:t>Experiments and Results</a:t>
            </a:r>
          </a:p>
          <a:p>
            <a:pPr algn="just"/>
            <a:r>
              <a:rPr lang="en-US" dirty="0"/>
              <a:t>Future Work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CEA7195-4A5F-452A-9331-B4572799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 Mining - Auburn University</a:t>
            </a:r>
          </a:p>
        </p:txBody>
      </p:sp>
    </p:spTree>
    <p:extLst>
      <p:ext uri="{BB962C8B-B14F-4D97-AF65-F5344CB8AC3E}">
        <p14:creationId xmlns:p14="http://schemas.microsoft.com/office/powerpoint/2010/main" val="1215638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 you and questions slide">
            <a:extLst>
              <a:ext uri="{FF2B5EF4-FFF2-40B4-BE49-F238E27FC236}">
                <a16:creationId xmlns:a16="http://schemas.microsoft.com/office/drawing/2014/main" id="{24E5D2D0-C1FC-428D-97BB-93FE88079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955" y="643466"/>
            <a:ext cx="742808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49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51A2-7B7C-4FB4-BD4A-B7E06930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090A3-3963-43C8-ACCA-35DD523FD0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Clustering is the task of grouping a set of objects having similar properties. </a:t>
            </a:r>
          </a:p>
          <a:p>
            <a:pPr algn="just"/>
            <a:r>
              <a:rPr lang="en-US" sz="2400" dirty="0"/>
              <a:t>It is widely used in Machine learning, Data Mining, Pattern Recognition and Image Analysis.</a:t>
            </a:r>
          </a:p>
          <a:p>
            <a:pPr algn="just"/>
            <a:r>
              <a:rPr lang="en-US" sz="2400" dirty="0"/>
              <a:t>A huge object collection in high-dimensional space can often be clustered in more than one way.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4FDC1B-33EB-41EC-A707-7D66F62F7D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357" y="1690687"/>
            <a:ext cx="4580309" cy="4163917"/>
          </a:xfr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500FCA1-F772-4CF8-9060-5E918AE8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Data Mining - Auburn University</a:t>
            </a:r>
          </a:p>
        </p:txBody>
      </p:sp>
    </p:spTree>
    <p:extLst>
      <p:ext uri="{BB962C8B-B14F-4D97-AF65-F5344CB8AC3E}">
        <p14:creationId xmlns:p14="http://schemas.microsoft.com/office/powerpoint/2010/main" val="16071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3991-32CC-48E0-BC2D-B43871DA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62B5-11C6-4DCE-B9E3-080C805B1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Curse of dimensionality: Number of data points become increasingly sparse as dimensionality increases.</a:t>
            </a:r>
          </a:p>
          <a:p>
            <a:pPr algn="just"/>
            <a:r>
              <a:rPr lang="en-US" dirty="0"/>
              <a:t>Distance between points become relatively uniform.</a:t>
            </a:r>
          </a:p>
          <a:p>
            <a:pPr algn="just"/>
            <a:r>
              <a:rPr lang="en-IN" dirty="0"/>
              <a:t>Given a large number of attributes some of the attributes will usually not be meaningful for a given cluster.</a:t>
            </a:r>
          </a:p>
          <a:p>
            <a:pPr algn="just"/>
            <a:r>
              <a:rPr lang="en-IN" dirty="0"/>
              <a:t>Given a large number of attributes, it is likely that some attributes are correlated. Hence, clusters might exist in arbitrarily oriented subspaces.</a:t>
            </a:r>
          </a:p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174D5E3-8FD9-42BB-861B-CA3F71CC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Data Mining - Auburn University</a:t>
            </a:r>
          </a:p>
        </p:txBody>
      </p:sp>
    </p:spTree>
    <p:extLst>
      <p:ext uri="{BB962C8B-B14F-4D97-AF65-F5344CB8AC3E}">
        <p14:creationId xmlns:p14="http://schemas.microsoft.com/office/powerpoint/2010/main" val="119255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FF05-F995-48E3-BB85-BD106593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Non-Redundant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B6DA-1068-4172-8244-C2B7B3FD7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NR-KMEANS discovers multiple, non-redundant k-means clusterings in orthogonal subspaces.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efficient.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Single input parameter: number of clusters.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of noise handling to outperform existing methods.</a:t>
            </a:r>
          </a:p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18D5646-80BF-4734-BE10-39CF39CD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Data Mining - Auburn University</a:t>
            </a:r>
          </a:p>
        </p:txBody>
      </p:sp>
    </p:spTree>
    <p:extLst>
      <p:ext uri="{BB962C8B-B14F-4D97-AF65-F5344CB8AC3E}">
        <p14:creationId xmlns:p14="http://schemas.microsoft.com/office/powerpoint/2010/main" val="202930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A127-F75D-45AF-8CE6-C2FBF1F1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DBCE5-2D85-48F8-A45E-D0E742C91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Special Non redundant datasets consisting of more than one set of class labels:</a:t>
            </a:r>
          </a:p>
          <a:p>
            <a:r>
              <a:rPr lang="en-US" dirty="0"/>
              <a:t>Amsterdam Library of Object Images (ALOI) dataset – 288 data points and 611 dimensions.</a:t>
            </a:r>
          </a:p>
          <a:p>
            <a:r>
              <a:rPr lang="en-US" dirty="0"/>
              <a:t>Stickfigures dataset – 900 data points and 400 dimensions.</a:t>
            </a:r>
          </a:p>
          <a:p>
            <a:r>
              <a:rPr lang="en-US" dirty="0"/>
              <a:t>Fruits dataset – 105 data points and 6 dimensions.</a:t>
            </a:r>
          </a:p>
          <a:p>
            <a:r>
              <a:rPr lang="en-US" dirty="0"/>
              <a:t>Syn3Sub dataset – 2000 data points and 15 dimensions.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Datasets from UCI repository with single set of class labels:</a:t>
            </a:r>
          </a:p>
          <a:p>
            <a:r>
              <a:rPr lang="en-US" dirty="0"/>
              <a:t>Spam dataset – 4601 data points and 56 dimensions.</a:t>
            </a:r>
          </a:p>
          <a:p>
            <a:r>
              <a:rPr lang="en-US" dirty="0"/>
              <a:t>Shuttle dataset – 43500 data points and 9 dimensions.</a:t>
            </a:r>
          </a:p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D2C108C-41AF-4284-8222-73271751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Data Mining - Auburn University</a:t>
            </a:r>
          </a:p>
        </p:txBody>
      </p:sp>
    </p:spTree>
    <p:extLst>
      <p:ext uri="{BB962C8B-B14F-4D97-AF65-F5344CB8AC3E}">
        <p14:creationId xmlns:p14="http://schemas.microsoft.com/office/powerpoint/2010/main" val="17456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A323-2223-463D-8D01-84313103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 K-Means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71883-D0B9-4D8E-A5BE-16FBA91E16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4905"/>
                <a:ext cx="10515600" cy="5205046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sz="2400" dirty="0"/>
                  <a:t>A simple extension of the well-known Lloyd’s algorithm, with its alternating assignment and update steps.</a:t>
                </a:r>
              </a:p>
              <a:p>
                <a:pPr algn="just"/>
                <a:r>
                  <a:rPr lang="en-US" sz="2400" dirty="0"/>
                  <a:t>In NR K-Means, we extend the idea of k-means algorithm to partition the dataset in S different ways. </a:t>
                </a:r>
              </a:p>
              <a:p>
                <a:pPr algn="just"/>
                <a:r>
                  <a:rPr lang="en-US" sz="2400" dirty="0"/>
                  <a:t>The following cost function is almost equivalent to the classic k-means algorithm.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600" dirty="0"/>
                  <a:t>where S is number of subspaces, </a:t>
                </a:r>
              </a:p>
              <a:p>
                <a:pPr marL="0" indent="0">
                  <a:buNone/>
                </a:pPr>
                <a:r>
                  <a:rPr lang="en-US" sz="2600" dirty="0"/>
                  <a:t>	K is number of clusters per subspace,</a:t>
                </a:r>
              </a:p>
              <a:p>
                <a:pPr marL="0" indent="0">
                  <a:buNone/>
                </a:pPr>
                <a:r>
                  <a:rPr lang="en-US" sz="2600" dirty="0"/>
                  <a:t>	x is the data point in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/>
                  <a:t>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600" dirty="0"/>
                  <a:t> subspace,</a:t>
                </a:r>
              </a:p>
              <a:p>
                <a:pPr marL="0" indent="0">
                  <a:buNone/>
                </a:pPr>
                <a:r>
                  <a:rPr lang="en-US" sz="2600" dirty="0"/>
                  <a:t>	P is the masking matrix to project the data onto the subspace,</a:t>
                </a:r>
              </a:p>
              <a:p>
                <a:pPr marL="0" indent="0">
                  <a:buNone/>
                </a:pPr>
                <a:r>
                  <a:rPr lang="en-US" sz="2600" dirty="0"/>
                  <a:t>	V is the random orthogonal transformation matrix and </a:t>
                </a:r>
              </a:p>
              <a:p>
                <a:pPr marL="0" indent="0">
                  <a:buNone/>
                </a:pPr>
                <a:r>
                  <a:rPr lang="en-US" sz="2600" dirty="0"/>
                  <a:t>	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600" dirty="0"/>
                  <a:t> is the mean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600" dirty="0"/>
                  <a:t> cluster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600" dirty="0"/>
                  <a:t> subspace.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71883-D0B9-4D8E-A5BE-16FBA91E16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4905"/>
                <a:ext cx="10515600" cy="5205046"/>
              </a:xfrm>
              <a:blipFill>
                <a:blip r:embed="rId3"/>
                <a:stretch>
                  <a:fillRect l="-928" t="-1874" r="-696" b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FC5269D5-551D-4829-94C2-FFC67223D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135" y="3089788"/>
            <a:ext cx="3856893" cy="979927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9A463B9-FE78-4E39-B128-FB0FC949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228600"/>
          </a:xfrm>
        </p:spPr>
        <p:txBody>
          <a:bodyPr>
            <a:normAutofit fontScale="85000" lnSpcReduction="10000"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Data Mining - Auburn University</a:t>
            </a:r>
          </a:p>
        </p:txBody>
      </p:sp>
    </p:spTree>
    <p:extLst>
      <p:ext uri="{BB962C8B-B14F-4D97-AF65-F5344CB8AC3E}">
        <p14:creationId xmlns:p14="http://schemas.microsoft.com/office/powerpoint/2010/main" val="266575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30C6E1D8-6D28-4398-A379-1997180CE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20" y="216785"/>
            <a:ext cx="4937760" cy="6424429"/>
          </a:xfr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DD9CCE-08E8-41CC-94D2-786C0E8E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9074" y="6458651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Data Mining - Auburn University</a:t>
            </a:r>
          </a:p>
        </p:txBody>
      </p:sp>
    </p:spTree>
    <p:extLst>
      <p:ext uri="{BB962C8B-B14F-4D97-AF65-F5344CB8AC3E}">
        <p14:creationId xmlns:p14="http://schemas.microsoft.com/office/powerpoint/2010/main" val="307649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D170-263E-4EC6-921B-7EDA1337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D9E79-4F16-4E99-B0DD-C24F78FF7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about the subspaces and clusters in the datasets is not explained in detail.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Optimization algorithm doesn’t discuss the nitty-gritties in detail.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Methods used for qualitative interpretation of clustering results are not discussed in the paper.</a:t>
            </a:r>
          </a:p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623D1A-FAAD-4121-B25B-226B639B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Data Mining - Auburn University</a:t>
            </a:r>
          </a:p>
        </p:txBody>
      </p:sp>
    </p:spTree>
    <p:extLst>
      <p:ext uri="{BB962C8B-B14F-4D97-AF65-F5344CB8AC3E}">
        <p14:creationId xmlns:p14="http://schemas.microsoft.com/office/powerpoint/2010/main" val="135949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1028</Words>
  <Application>Microsoft Office PowerPoint</Application>
  <PresentationFormat>Widescreen</PresentationFormat>
  <Paragraphs>164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Discovering Non-Redundant K-means Clusterings in Optimal Subspaces</vt:lpstr>
      <vt:lpstr>Roadmap</vt:lpstr>
      <vt:lpstr>Introduction</vt:lpstr>
      <vt:lpstr>Challenges</vt:lpstr>
      <vt:lpstr>Non-Redundant K-means</vt:lpstr>
      <vt:lpstr>Datasets</vt:lpstr>
      <vt:lpstr>NR K-Means Algorithm</vt:lpstr>
      <vt:lpstr>PowerPoint Presentation</vt:lpstr>
      <vt:lpstr>Challenges in Implementation</vt:lpstr>
      <vt:lpstr>Code Snippets: Implemented in Python</vt:lpstr>
      <vt:lpstr>PowerPoint Presentation</vt:lpstr>
      <vt:lpstr>Evaluation Measures</vt:lpstr>
      <vt:lpstr>Experiments</vt:lpstr>
      <vt:lpstr>Experiments (cont.) </vt:lpstr>
      <vt:lpstr>Results</vt:lpstr>
      <vt:lpstr>Results</vt:lpstr>
      <vt:lpstr>Results</vt:lpstr>
      <vt:lpstr>Observations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Non-Redundant K-means Clusterings in Optimal Subspaces</dc:title>
  <dc:creator>Rahul Alapati</dc:creator>
  <cp:lastModifiedBy>rahul alapati</cp:lastModifiedBy>
  <cp:revision>9</cp:revision>
  <dcterms:created xsi:type="dcterms:W3CDTF">2018-11-28T07:56:29Z</dcterms:created>
  <dcterms:modified xsi:type="dcterms:W3CDTF">2018-12-12T07:24:12Z</dcterms:modified>
</cp:coreProperties>
</file>