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1" r:id="rId2"/>
    <p:sldId id="262" r:id="rId3"/>
    <p:sldId id="256" r:id="rId4"/>
    <p:sldId id="258" r:id="rId5"/>
    <p:sldId id="259" r:id="rId6"/>
    <p:sldId id="260"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yyaz Mulla" initials="FM" lastIdx="2" clrIdx="0">
    <p:extLst>
      <p:ext uri="{19B8F6BF-5375-455C-9EA6-DF929625EA0E}">
        <p15:presenceInfo xmlns:p15="http://schemas.microsoft.com/office/powerpoint/2012/main" userId="b21048a44da171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9A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60"/>
  </p:normalViewPr>
  <p:slideViewPr>
    <p:cSldViewPr snapToGrid="0">
      <p:cViewPr varScale="1">
        <p:scale>
          <a:sx n="163" d="100"/>
          <a:sy n="163" d="100"/>
        </p:scale>
        <p:origin x="228"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cer\AppData\Roaming\Microsoft\Excel\Western%20Countries%20Financial%20Data%20(version%202).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cer\AppData\Roaming\Microsoft\Excel\Western%20Countries%20Financial%20Data%20(version%202).xlsb"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(version 2).xlsb]Sheet4!PivotTable1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Product by Sales</a:t>
            </a:r>
            <a:endParaRPr lang="en-IN" dirty="0"/>
          </a:p>
        </c:rich>
      </c:tx>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1"/>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
        <c:idx val="4"/>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15480183727034122"/>
          <c:y val="0.18075605132691744"/>
          <c:w val="0.41581364829396328"/>
          <c:h val="0.69302274715660539"/>
        </c:manualLayout>
      </c:layout>
      <c:pieChart>
        <c:varyColors val="1"/>
        <c:ser>
          <c:idx val="0"/>
          <c:order val="0"/>
          <c:tx>
            <c:strRef>
              <c:f>Sheet4!$B$3</c:f>
              <c:strCache>
                <c:ptCount val="1"/>
                <c:pt idx="0">
                  <c:v>Total</c:v>
                </c:pt>
              </c:strCache>
            </c:strRef>
          </c:tx>
          <c:explosion val="25"/>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622-40DB-BA9B-F6C6A6750C7A}"/>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622-40DB-BA9B-F6C6A6750C7A}"/>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622-40DB-BA9B-F6C6A6750C7A}"/>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7622-40DB-BA9B-F6C6A6750C7A}"/>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7622-40DB-BA9B-F6C6A6750C7A}"/>
              </c:ext>
            </c:extLst>
          </c:dPt>
          <c:dPt>
            <c:idx val="5"/>
            <c:bubble3D val="0"/>
            <c:spPr>
              <a:gradFill rotWithShape="1">
                <a:gsLst>
                  <a:gs pos="0">
                    <a:schemeClr val="accent6">
                      <a:tint val="98000"/>
                      <a:lumMod val="114000"/>
                    </a:schemeClr>
                  </a:gs>
                  <a:gs pos="100000">
                    <a:schemeClr val="accent6">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7622-40DB-BA9B-F6C6A6750C7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15:layout/>
              </c:ext>
            </c:extLst>
          </c:dLbls>
          <c:cat>
            <c:strRef>
              <c:f>Sheet4!$A$4:$A$10</c:f>
              <c:strCache>
                <c:ptCount val="6"/>
                <c:pt idx="0">
                  <c:v>Amarilla</c:v>
                </c:pt>
                <c:pt idx="1">
                  <c:v>Carretera</c:v>
                </c:pt>
                <c:pt idx="2">
                  <c:v>Montana</c:v>
                </c:pt>
                <c:pt idx="3">
                  <c:v>Paseo</c:v>
                </c:pt>
                <c:pt idx="4">
                  <c:v>Velo</c:v>
                </c:pt>
                <c:pt idx="5">
                  <c:v>VTT</c:v>
                </c:pt>
              </c:strCache>
            </c:strRef>
          </c:cat>
          <c:val>
            <c:numRef>
              <c:f>Sheet4!$B$4:$B$10</c:f>
              <c:numCache>
                <c:formatCode>General</c:formatCode>
                <c:ptCount val="6"/>
                <c:pt idx="0">
                  <c:v>17747116.059999999</c:v>
                </c:pt>
                <c:pt idx="1">
                  <c:v>13815307.885000004</c:v>
                </c:pt>
                <c:pt idx="2">
                  <c:v>15390801.879999995</c:v>
                </c:pt>
                <c:pt idx="3">
                  <c:v>33011143.95000001</c:v>
                </c:pt>
                <c:pt idx="4">
                  <c:v>18250059.465</c:v>
                </c:pt>
                <c:pt idx="5">
                  <c:v>20511921.02</c:v>
                </c:pt>
              </c:numCache>
            </c:numRef>
          </c:val>
          <c:extLst>
            <c:ext xmlns:c16="http://schemas.microsoft.com/office/drawing/2014/chart" uri="{C3380CC4-5D6E-409C-BE32-E72D297353CC}">
              <c16:uniqueId val="{00000000-6F14-4935-AA09-B090ECD9584B}"/>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[Western Countries Financial Data (version 2).xlsb]Sheet4!PivotTable2</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1" dirty="0"/>
              <a:t>Segment</a:t>
            </a:r>
            <a:r>
              <a:rPr lang="en-US" sz="1600" b="1" baseline="0" dirty="0"/>
              <a:t> </a:t>
            </a:r>
            <a:r>
              <a:rPr lang="en-US" sz="2000" b="1" baseline="0" dirty="0"/>
              <a:t>by</a:t>
            </a:r>
            <a:r>
              <a:rPr lang="en-US" sz="1600" b="1" baseline="0" dirty="0"/>
              <a:t> </a:t>
            </a:r>
            <a:r>
              <a:rPr lang="en-US" sz="2000" b="1" baseline="0" dirty="0"/>
              <a:t>Profit</a:t>
            </a:r>
            <a:endParaRPr lang="en-US" sz="2000" b="1" dirty="0"/>
          </a:p>
        </c:rich>
      </c:tx>
      <c:layout>
        <c:manualLayout>
          <c:xMode val="edge"/>
          <c:yMode val="edge"/>
          <c:x val="0.51224999999999998"/>
          <c:y val="3.2407407407407406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marker>
          <c:symbol val="none"/>
        </c:marker>
      </c:pivotFmt>
      <c:pivotFmt>
        <c:idx val="1"/>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2"/>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3"/>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4"/>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5"/>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6"/>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7"/>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8"/>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9"/>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0"/>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1"/>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2"/>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3"/>
        <c:marker>
          <c:symbol val="none"/>
        </c:marker>
        <c:dLbl>
          <c:idx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4"/>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5"/>
        <c:dLbl>
          <c:idx val="0"/>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6"/>
        <c:dLbl>
          <c:idx val="0"/>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7"/>
        <c:dLbl>
          <c:idx val="0"/>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
        <c:idx val="18"/>
        <c:dLbl>
          <c:idx val="0"/>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Sheet4!$B$14</c:f>
              <c:strCache>
                <c:ptCount val="1"/>
                <c:pt idx="0">
                  <c:v>Total</c:v>
                </c:pt>
              </c:strCache>
            </c:strRef>
          </c:tx>
          <c:dPt>
            <c:idx val="0"/>
            <c:bubble3D val="0"/>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0-EDF7-46D2-A9D5-DBCF2A930D35}"/>
              </c:ext>
            </c:extLst>
          </c:dPt>
          <c:dPt>
            <c:idx val="1"/>
            <c:bubble3D val="0"/>
            <c:spPr>
              <a:gradFill rotWithShape="1">
                <a:gsLst>
                  <a:gs pos="0">
                    <a:schemeClr val="accent2">
                      <a:tint val="98000"/>
                      <a:lumMod val="114000"/>
                    </a:schemeClr>
                  </a:gs>
                  <a:gs pos="100000">
                    <a:schemeClr val="accent2">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EDF7-46D2-A9D5-DBCF2A930D35}"/>
              </c:ext>
            </c:extLst>
          </c:dPt>
          <c:dPt>
            <c:idx val="2"/>
            <c:bubble3D val="0"/>
            <c:spPr>
              <a:gradFill rotWithShape="1">
                <a:gsLst>
                  <a:gs pos="0">
                    <a:schemeClr val="accent3">
                      <a:tint val="98000"/>
                      <a:lumMod val="114000"/>
                    </a:schemeClr>
                  </a:gs>
                  <a:gs pos="100000">
                    <a:schemeClr val="accent3">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2-EDF7-46D2-A9D5-DBCF2A930D35}"/>
              </c:ext>
            </c:extLst>
          </c:dPt>
          <c:dPt>
            <c:idx val="3"/>
            <c:bubble3D val="0"/>
            <c:spPr>
              <a:gradFill rotWithShape="1">
                <a:gsLst>
                  <a:gs pos="0">
                    <a:schemeClr val="accent4">
                      <a:tint val="98000"/>
                      <a:lumMod val="114000"/>
                    </a:schemeClr>
                  </a:gs>
                  <a:gs pos="100000">
                    <a:schemeClr val="accent4">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EDF7-46D2-A9D5-DBCF2A930D35}"/>
              </c:ext>
            </c:extLst>
          </c:dPt>
          <c:dPt>
            <c:idx val="4"/>
            <c:bubble3D val="0"/>
            <c:spPr>
              <a:gradFill rotWithShape="1">
                <a:gsLst>
                  <a:gs pos="0">
                    <a:schemeClr val="accent5">
                      <a:tint val="98000"/>
                      <a:lumMod val="114000"/>
                    </a:schemeClr>
                  </a:gs>
                  <a:gs pos="100000">
                    <a:schemeClr val="accent5">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4-EDF7-46D2-A9D5-DBCF2A930D35}"/>
              </c:ext>
            </c:extLst>
          </c:dPt>
          <c:dLbls>
            <c:dLbl>
              <c:idx val="0"/>
              <c:layout>
                <c:manualLayout>
                  <c:x val="-3.3333333333333333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0-EDF7-46D2-A9D5-DBCF2A930D35}"/>
                </c:ext>
              </c:extLst>
            </c:dLbl>
            <c:dLbl>
              <c:idx val="1"/>
              <c:layout>
                <c:manualLayout>
                  <c:x val="5.2777777777777778E-2"/>
                  <c:y val="8.3333333333333329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EDF7-46D2-A9D5-DBCF2A930D35}"/>
                </c:ext>
              </c:extLst>
            </c:dLbl>
            <c:dLbl>
              <c:idx val="2"/>
              <c:layout>
                <c:manualLayout>
                  <c:x val="1.6666666666666666E-2"/>
                  <c:y val="0"/>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2-EDF7-46D2-A9D5-DBCF2A930D35}"/>
                </c:ext>
              </c:extLst>
            </c:dLbl>
            <c:dLbl>
              <c:idx val="3"/>
              <c:layout>
                <c:manualLayout>
                  <c:x val="0"/>
                  <c:y val="2.7777777777777776E-2"/>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EDF7-46D2-A9D5-DBCF2A930D35}"/>
                </c:ext>
              </c:extLst>
            </c:dLbl>
            <c:dLbl>
              <c:idx val="4"/>
              <c:layout>
                <c:manualLayout>
                  <c:x val="-1.1111111111111112E-2"/>
                  <c:y val="0"/>
                </c:manualLayout>
              </c:layout>
              <c:dLblPos val="bestFit"/>
              <c:showLegendKey val="0"/>
              <c:showVal val="1"/>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4-EDF7-46D2-A9D5-DBCF2A930D3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Sheet4!$A$15:$A$20</c:f>
              <c:strCache>
                <c:ptCount val="5"/>
                <c:pt idx="0">
                  <c:v>Channel Partners</c:v>
                </c:pt>
                <c:pt idx="1">
                  <c:v>Enterprise</c:v>
                </c:pt>
                <c:pt idx="2">
                  <c:v>Government</c:v>
                </c:pt>
                <c:pt idx="3">
                  <c:v>Midmarket</c:v>
                </c:pt>
                <c:pt idx="4">
                  <c:v>Small Business</c:v>
                </c:pt>
              </c:strCache>
            </c:strRef>
          </c:cat>
          <c:val>
            <c:numRef>
              <c:f>Sheet4!$B$15:$B$20</c:f>
              <c:numCache>
                <c:formatCode>General</c:formatCode>
                <c:ptCount val="5"/>
                <c:pt idx="0">
                  <c:v>1316803.1400000001</c:v>
                </c:pt>
                <c:pt idx="1">
                  <c:v>-614545.625</c:v>
                </c:pt>
                <c:pt idx="2">
                  <c:v>11388173.169999985</c:v>
                </c:pt>
                <c:pt idx="3">
                  <c:v>660103.07499999984</c:v>
                </c:pt>
                <c:pt idx="4">
                  <c:v>4143168.5</c:v>
                </c:pt>
              </c:numCache>
            </c:numRef>
          </c:val>
          <c:extLst>
            <c:ext xmlns:c16="http://schemas.microsoft.com/office/drawing/2014/chart" uri="{C3380CC4-5D6E-409C-BE32-E72D297353CC}">
              <c16:uniqueId val="{00000005-EDF7-46D2-A9D5-DBCF2A930D35}"/>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453693-202F-410C-B8E5-F2F492FF917B}" type="datetimeFigureOut">
              <a:rPr lang="en-IN" smtClean="0"/>
              <a:t>06-07-2023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0E3F3-F5AC-4589-B92F-5C0985CD1F12}" type="slidenum">
              <a:rPr lang="en-IN" smtClean="0"/>
              <a:t>‹#›</a:t>
            </a:fld>
            <a:endParaRPr lang="en-IN"/>
          </a:p>
        </p:txBody>
      </p:sp>
    </p:spTree>
    <p:extLst>
      <p:ext uri="{BB962C8B-B14F-4D97-AF65-F5344CB8AC3E}">
        <p14:creationId xmlns:p14="http://schemas.microsoft.com/office/powerpoint/2010/main" val="40813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454757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18734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779447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1905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2282575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22124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786432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127617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56713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648120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40338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771662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F137B2-0781-4EB4-BD02-90948C7F7D4C}" type="datetimeFigureOut">
              <a:rPr lang="en-IN" smtClean="0"/>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178714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579737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238267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23508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F137B2-0781-4EB4-BD02-90948C7F7D4C}" type="datetimeFigureOut">
              <a:rPr lang="en-IN" smtClean="0"/>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18EB89-BE3C-4924-AD7A-653726755AE1}" type="slidenum">
              <a:rPr lang="en-IN" smtClean="0"/>
              <a:t>‹#›</a:t>
            </a:fld>
            <a:endParaRPr lang="en-IN"/>
          </a:p>
        </p:txBody>
      </p:sp>
    </p:spTree>
    <p:extLst>
      <p:ext uri="{BB962C8B-B14F-4D97-AF65-F5344CB8AC3E}">
        <p14:creationId xmlns:p14="http://schemas.microsoft.com/office/powerpoint/2010/main" val="3638286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0F137B2-0781-4EB4-BD02-90948C7F7D4C}" type="datetimeFigureOut">
              <a:rPr lang="en-IN" smtClean="0"/>
              <a:t>06-07-2023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118EB89-BE3C-4924-AD7A-653726755AE1}" type="slidenum">
              <a:rPr lang="en-IN" smtClean="0"/>
              <a:t>‹#›</a:t>
            </a:fld>
            <a:endParaRPr lang="en-IN"/>
          </a:p>
        </p:txBody>
      </p:sp>
    </p:spTree>
    <p:extLst>
      <p:ext uri="{BB962C8B-B14F-4D97-AF65-F5344CB8AC3E}">
        <p14:creationId xmlns:p14="http://schemas.microsoft.com/office/powerpoint/2010/main" val="39191532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1325563"/>
          </a:xfrm>
        </p:spPr>
        <p:txBody>
          <a:bodyPr>
            <a:noAutofit/>
          </a:bodyPr>
          <a:lstStyle/>
          <a:p>
            <a:r>
              <a:rPr lang="en-US" sz="9600" b="1" dirty="0" smtClean="0">
                <a:latin typeface="+mn-lt"/>
              </a:rPr>
              <a:t> </a:t>
            </a:r>
            <a:endParaRPr lang="en-IN" sz="9600" b="1" dirty="0">
              <a:latin typeface="+mn-lt"/>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538" y="1417557"/>
            <a:ext cx="7154147" cy="4451998"/>
          </a:xfrm>
          <a:prstGeom prst="rect">
            <a:avLst/>
          </a:prstGeom>
        </p:spPr>
      </p:pic>
      <p:sp>
        <p:nvSpPr>
          <p:cNvPr id="5" name="Rectangle 4"/>
          <p:cNvSpPr/>
          <p:nvPr/>
        </p:nvSpPr>
        <p:spPr>
          <a:xfrm>
            <a:off x="2411119" y="843240"/>
            <a:ext cx="5872120" cy="523220"/>
          </a:xfrm>
          <a:prstGeom prst="rect">
            <a:avLst/>
          </a:prstGeom>
        </p:spPr>
        <p:txBody>
          <a:bodyPr wrap="none">
            <a:spAutoFit/>
          </a:bodyPr>
          <a:lstStyle/>
          <a:p>
            <a:r>
              <a:rPr lang="en-US" sz="2800" dirty="0"/>
              <a:t>Western Countries financial data</a:t>
            </a:r>
          </a:p>
        </p:txBody>
      </p:sp>
    </p:spTree>
    <p:extLst>
      <p:ext uri="{BB962C8B-B14F-4D97-AF65-F5344CB8AC3E}">
        <p14:creationId xmlns:p14="http://schemas.microsoft.com/office/powerpoint/2010/main" val="32648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5523215"/>
              </p:ext>
            </p:extLst>
          </p:nvPr>
        </p:nvGraphicFramePr>
        <p:xfrm>
          <a:off x="1189893" y="2125772"/>
          <a:ext cx="9894276" cy="2219960"/>
        </p:xfrm>
        <a:graphic>
          <a:graphicData uri="http://schemas.openxmlformats.org/drawingml/2006/table">
            <a:tbl>
              <a:tblPr bandRow="1">
                <a:tableStyleId>{5C22544A-7EE6-4342-B048-85BDC9FD1C3A}</a:tableStyleId>
              </a:tblPr>
              <a:tblGrid>
                <a:gridCol w="939500">
                  <a:extLst>
                    <a:ext uri="{9D8B030D-6E8A-4147-A177-3AD203B41FA5}">
                      <a16:colId xmlns:a16="http://schemas.microsoft.com/office/drawing/2014/main" val="20000"/>
                    </a:ext>
                  </a:extLst>
                </a:gridCol>
                <a:gridCol w="8954776">
                  <a:extLst>
                    <a:ext uri="{9D8B030D-6E8A-4147-A177-3AD203B41FA5}">
                      <a16:colId xmlns:a16="http://schemas.microsoft.com/office/drawing/2014/main" val="20001"/>
                    </a:ext>
                  </a:extLst>
                </a:gridCol>
              </a:tblGrid>
              <a:tr h="370840">
                <a:tc>
                  <a:txBody>
                    <a:bodyPr/>
                    <a:lstStyle/>
                    <a:p>
                      <a:r>
                        <a:rPr lang="en-US" dirty="0" smtClean="0">
                          <a:latin typeface="Algerian" panose="04020705040A02060702" pitchFamily="82" charset="0"/>
                        </a:rPr>
                        <a:t>Sr.no</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INDEX</a:t>
                      </a:r>
                      <a:endParaRPr lang="en-IN" dirty="0">
                        <a:latin typeface="Algerian" panose="04020705040A02060702" pitchFamily="82" charset="0"/>
                      </a:endParaRPr>
                    </a:p>
                  </a:txBody>
                  <a:tcPr/>
                </a:tc>
                <a:extLst>
                  <a:ext uri="{0D108BD9-81ED-4DB2-BD59-A6C34878D82A}">
                    <a16:rowId xmlns:a16="http://schemas.microsoft.com/office/drawing/2014/main" val="10000"/>
                  </a:ext>
                </a:extLst>
              </a:tr>
              <a:tr h="352096">
                <a:tc>
                  <a:txBody>
                    <a:bodyPr/>
                    <a:lstStyle/>
                    <a:p>
                      <a:r>
                        <a:rPr lang="en-US" dirty="0" smtClean="0">
                          <a:latin typeface="Algerian" panose="04020705040A02060702" pitchFamily="82" charset="0"/>
                        </a:rPr>
                        <a:t>1)</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SUMMARY </a:t>
                      </a:r>
                      <a:r>
                        <a:rPr lang="en-US" baseline="0" dirty="0" smtClean="0">
                          <a:latin typeface="Algerian" panose="04020705040A02060702" pitchFamily="82" charset="0"/>
                        </a:rPr>
                        <a:t> ABOUT  THE DATASETS</a:t>
                      </a:r>
                      <a:endParaRPr lang="en-IN" dirty="0">
                        <a:latin typeface="Algerian" panose="04020705040A02060702" pitchFamily="82" charset="0"/>
                      </a:endParaRPr>
                    </a:p>
                  </a:txBody>
                  <a:tcPr/>
                </a:tc>
                <a:extLst>
                  <a:ext uri="{0D108BD9-81ED-4DB2-BD59-A6C34878D82A}">
                    <a16:rowId xmlns:a16="http://schemas.microsoft.com/office/drawing/2014/main" val="10001"/>
                  </a:ext>
                </a:extLst>
              </a:tr>
              <a:tr h="370840">
                <a:tc>
                  <a:txBody>
                    <a:bodyPr/>
                    <a:lstStyle/>
                    <a:p>
                      <a:r>
                        <a:rPr lang="en-US" baseline="0" dirty="0" smtClean="0">
                          <a:latin typeface="Algerian" panose="04020705040A02060702" pitchFamily="82" charset="0"/>
                        </a:rPr>
                        <a:t>2)</a:t>
                      </a:r>
                      <a:endParaRPr lang="en-IN" baseline="0" dirty="0" smtClean="0">
                        <a:latin typeface="Algerian" panose="04020705040A02060702" pitchFamily="82" charset="0"/>
                      </a:endParaRPr>
                    </a:p>
                  </a:txBody>
                  <a:tcPr/>
                </a:tc>
                <a:tc>
                  <a:txBody>
                    <a:bodyPr/>
                    <a:lstStyle/>
                    <a:p>
                      <a:r>
                        <a:rPr lang="en-US" dirty="0" smtClean="0">
                          <a:latin typeface="Algerian" panose="04020705040A02060702" pitchFamily="82" charset="0"/>
                        </a:rPr>
                        <a:t>                        </a:t>
                      </a:r>
                      <a:r>
                        <a:rPr lang="en-IN" baseline="0" dirty="0" smtClean="0">
                          <a:latin typeface="Algerian" panose="04020705040A02060702" pitchFamily="82" charset="0"/>
                        </a:rPr>
                        <a:t> STATISTICAL  ANALYSIS  BY SALES PRICE</a:t>
                      </a:r>
                    </a:p>
                  </a:txBody>
                  <a:tcPr/>
                </a:tc>
                <a:extLst>
                  <a:ext uri="{0D108BD9-81ED-4DB2-BD59-A6C34878D82A}">
                    <a16:rowId xmlns:a16="http://schemas.microsoft.com/office/drawing/2014/main" val="10002"/>
                  </a:ext>
                </a:extLst>
              </a:tr>
              <a:tr h="370840">
                <a:tc>
                  <a:txBody>
                    <a:bodyPr/>
                    <a:lstStyle/>
                    <a:p>
                      <a:r>
                        <a:rPr lang="en-US" dirty="0" smtClean="0">
                          <a:latin typeface="Algerian" panose="04020705040A02060702" pitchFamily="82" charset="0"/>
                        </a:rPr>
                        <a:t>3)</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GRAPHICAL</a:t>
                      </a:r>
                      <a:r>
                        <a:rPr lang="en-US" baseline="0" dirty="0" smtClean="0">
                          <a:latin typeface="Algerian" panose="04020705040A02060702" pitchFamily="82" charset="0"/>
                        </a:rPr>
                        <a:t>  ANALYSIS  PRODUCT  BY  SALES  &amp;  SEGMENT  BY  PROFIT</a:t>
                      </a:r>
                      <a:endParaRPr lang="en-IN" dirty="0">
                        <a:latin typeface="Algerian" panose="04020705040A02060702" pitchFamily="82" charset="0"/>
                      </a:endParaRPr>
                    </a:p>
                  </a:txBody>
                  <a:tcPr/>
                </a:tc>
                <a:extLst>
                  <a:ext uri="{0D108BD9-81ED-4DB2-BD59-A6C34878D82A}">
                    <a16:rowId xmlns:a16="http://schemas.microsoft.com/office/drawing/2014/main" val="10003"/>
                  </a:ext>
                </a:extLst>
              </a:tr>
              <a:tr h="370840">
                <a:tc>
                  <a:txBody>
                    <a:bodyPr/>
                    <a:lstStyle/>
                    <a:p>
                      <a:r>
                        <a:rPr lang="en-US" baseline="0" dirty="0" smtClean="0">
                          <a:latin typeface="Algerian" panose="04020705040A02060702" pitchFamily="82" charset="0"/>
                        </a:rPr>
                        <a:t>4)</a:t>
                      </a:r>
                      <a:endParaRPr lang="en-IN" baseline="0" dirty="0" smtClean="0">
                        <a:latin typeface="Algerian" panose="04020705040A02060702" pitchFamily="82" charset="0"/>
                      </a:endParaRPr>
                    </a:p>
                  </a:txBody>
                  <a:tcPr/>
                </a:tc>
                <a:tc>
                  <a:txBody>
                    <a:bodyPr/>
                    <a:lstStyle/>
                    <a:p>
                      <a:r>
                        <a:rPr lang="en-US" dirty="0" smtClean="0">
                          <a:latin typeface="Algerian" panose="04020705040A02060702" pitchFamily="82" charset="0"/>
                        </a:rPr>
                        <a:t>                                      </a:t>
                      </a:r>
                      <a:r>
                        <a:rPr lang="en-IN" baseline="0" dirty="0" smtClean="0">
                          <a:latin typeface="Algerian" panose="04020705040A02060702" pitchFamily="82" charset="0"/>
                        </a:rPr>
                        <a:t> ANALYSIS  IN  SQL</a:t>
                      </a:r>
                    </a:p>
                  </a:txBody>
                  <a:tcPr/>
                </a:tc>
                <a:extLst>
                  <a:ext uri="{0D108BD9-81ED-4DB2-BD59-A6C34878D82A}">
                    <a16:rowId xmlns:a16="http://schemas.microsoft.com/office/drawing/2014/main" val="10004"/>
                  </a:ext>
                </a:extLst>
              </a:tr>
              <a:tr h="370840">
                <a:tc>
                  <a:txBody>
                    <a:bodyPr/>
                    <a:lstStyle/>
                    <a:p>
                      <a:r>
                        <a:rPr lang="en-US" dirty="0" smtClean="0">
                          <a:latin typeface="Algerian" panose="04020705040A02060702" pitchFamily="82" charset="0"/>
                        </a:rPr>
                        <a:t>5)</a:t>
                      </a:r>
                      <a:endParaRPr lang="en-IN" dirty="0">
                        <a:latin typeface="Algerian" panose="04020705040A02060702" pitchFamily="82" charset="0"/>
                      </a:endParaRPr>
                    </a:p>
                  </a:txBody>
                  <a:tcPr/>
                </a:tc>
                <a:tc>
                  <a:txBody>
                    <a:bodyPr/>
                    <a:lstStyle/>
                    <a:p>
                      <a:r>
                        <a:rPr lang="en-US" dirty="0" smtClean="0">
                          <a:latin typeface="Algerian" panose="04020705040A02060702" pitchFamily="82" charset="0"/>
                        </a:rPr>
                        <a:t>                             SALES</a:t>
                      </a:r>
                      <a:r>
                        <a:rPr lang="en-US" baseline="0" dirty="0" smtClean="0">
                          <a:latin typeface="Algerian" panose="04020705040A02060702" pitchFamily="82" charset="0"/>
                        </a:rPr>
                        <a:t>  DASHBOARD  IN  POWER  BI</a:t>
                      </a:r>
                      <a:endParaRPr lang="en-IN" dirty="0">
                        <a:latin typeface="Algerian" panose="04020705040A02060702" pitchFamily="82"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64967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46A3-4C48-F1CD-E642-0D66E637085B}"/>
              </a:ext>
            </a:extLst>
          </p:cNvPr>
          <p:cNvSpPr>
            <a:spLocks noGrp="1"/>
          </p:cNvSpPr>
          <p:nvPr>
            <p:ph type="ctrTitle"/>
          </p:nvPr>
        </p:nvSpPr>
        <p:spPr>
          <a:xfrm>
            <a:off x="1820174" y="428348"/>
            <a:ext cx="5049549" cy="931529"/>
          </a:xfrm>
        </p:spPr>
        <p:txBody>
          <a:bodyPr>
            <a:normAutofit/>
          </a:bodyPr>
          <a:lstStyle/>
          <a:p>
            <a:r>
              <a:rPr lang="en-US" sz="2800" b="1" dirty="0">
                <a:solidFill>
                  <a:schemeClr val="accent5">
                    <a:lumMod val="60000"/>
                    <a:lumOff val="40000"/>
                  </a:schemeClr>
                </a:solidFill>
                <a:latin typeface="Algerian" pitchFamily="82" charset="0"/>
              </a:rPr>
              <a:t>SUMMARY ABOUT DATASET</a:t>
            </a:r>
            <a:r>
              <a:rPr lang="en-US" sz="2800" dirty="0">
                <a:solidFill>
                  <a:schemeClr val="accent5">
                    <a:lumMod val="60000"/>
                    <a:lumOff val="40000"/>
                  </a:schemeClr>
                </a:solidFill>
                <a:latin typeface="Algerian" pitchFamily="82" charset="0"/>
              </a:rPr>
              <a:t>  </a:t>
            </a:r>
            <a:endParaRPr lang="en-IN" sz="2800" dirty="0">
              <a:solidFill>
                <a:schemeClr val="accent5">
                  <a:lumMod val="60000"/>
                  <a:lumOff val="40000"/>
                </a:schemeClr>
              </a:solidFill>
              <a:latin typeface="Algerian" pitchFamily="82" charset="0"/>
            </a:endParaRPr>
          </a:p>
        </p:txBody>
      </p:sp>
      <p:sp>
        <p:nvSpPr>
          <p:cNvPr id="3" name="Subtitle 2">
            <a:extLst>
              <a:ext uri="{FF2B5EF4-FFF2-40B4-BE49-F238E27FC236}">
                <a16:creationId xmlns:a16="http://schemas.microsoft.com/office/drawing/2014/main" id="{12611248-B4B6-50BE-262B-552D01B73D76}"/>
              </a:ext>
            </a:extLst>
          </p:cNvPr>
          <p:cNvSpPr>
            <a:spLocks noGrp="1"/>
          </p:cNvSpPr>
          <p:nvPr>
            <p:ph type="subTitle" idx="1"/>
          </p:nvPr>
        </p:nvSpPr>
        <p:spPr>
          <a:xfrm>
            <a:off x="1238435" y="1646809"/>
            <a:ext cx="9715130" cy="3716499"/>
          </a:xfrm>
        </p:spPr>
        <p:txBody>
          <a:bodyPr>
            <a:normAutofit/>
          </a:bodyPr>
          <a:lstStyle/>
          <a:p>
            <a:r>
              <a:rPr lang="en-US" cap="none" dirty="0" smtClean="0">
                <a:latin typeface="Algerian" panose="04020705040A02060702" pitchFamily="82" charset="0"/>
              </a:rPr>
              <a:t>This is a western countries financial dataset for sales of a bicycle brand across different regions, segments, profit, discounts and yearly sales  </a:t>
            </a:r>
          </a:p>
          <a:p>
            <a:r>
              <a:rPr lang="en-US" cap="none" dirty="0" smtClean="0">
                <a:latin typeface="Algerian" panose="04020705040A02060702" pitchFamily="82" charset="0"/>
              </a:rPr>
              <a:t>For the purpose of analysis, we have looked into various dimension and financial metrics</a:t>
            </a:r>
          </a:p>
          <a:p>
            <a:r>
              <a:rPr lang="en-US" cap="none" dirty="0" smtClean="0">
                <a:latin typeface="Algerian" panose="04020705040A02060702" pitchFamily="82" charset="0"/>
              </a:rPr>
              <a:t>We will utilize tools like power BI, SQL and EXCEL for data cleaning and to visualizing the data</a:t>
            </a:r>
          </a:p>
          <a:p>
            <a:r>
              <a:rPr lang="en-US" cap="none" dirty="0" smtClean="0">
                <a:latin typeface="Algerian" panose="04020705040A02060702" pitchFamily="82" charset="0"/>
              </a:rPr>
              <a:t>We want to gain a thorough understanding of dataset and underlying insights</a:t>
            </a:r>
          </a:p>
          <a:p>
            <a:pPr algn="l"/>
            <a:r>
              <a:rPr lang="en-IN" b="0" i="0" u="none" strike="noStrike" cap="none" dirty="0" smtClean="0">
                <a:solidFill>
                  <a:srgbClr val="000000"/>
                </a:solidFill>
                <a:effectLst/>
                <a:latin typeface="Algerian" panose="04020705040A02060702" pitchFamily="82" charset="0"/>
              </a:rPr>
              <a:t> </a:t>
            </a:r>
            <a:endParaRPr lang="en-IN" cap="none" dirty="0">
              <a:latin typeface="Algerian" panose="04020705040A02060702" pitchFamily="82" charset="0"/>
            </a:endParaRPr>
          </a:p>
        </p:txBody>
      </p:sp>
    </p:spTree>
    <p:extLst>
      <p:ext uri="{BB962C8B-B14F-4D97-AF65-F5344CB8AC3E}">
        <p14:creationId xmlns:p14="http://schemas.microsoft.com/office/powerpoint/2010/main" val="3643823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4B03-8813-5C82-EFDB-2DB501C5F6EF}"/>
              </a:ext>
            </a:extLst>
          </p:cNvPr>
          <p:cNvSpPr>
            <a:spLocks noGrp="1"/>
          </p:cNvSpPr>
          <p:nvPr>
            <p:ph type="title"/>
          </p:nvPr>
        </p:nvSpPr>
        <p:spPr>
          <a:xfrm>
            <a:off x="646111" y="452718"/>
            <a:ext cx="9404723" cy="1035405"/>
          </a:xfrm>
        </p:spPr>
        <p:txBody>
          <a:bodyPr>
            <a:noAutofit/>
          </a:bodyPr>
          <a:lstStyle/>
          <a:p>
            <a:pPr algn="ctr"/>
            <a:r>
              <a:rPr lang="en-US" sz="2400" b="1" dirty="0">
                <a:solidFill>
                  <a:schemeClr val="accent5">
                    <a:lumMod val="60000"/>
                    <a:lumOff val="40000"/>
                  </a:schemeClr>
                </a:solidFill>
                <a:latin typeface="Algerian" pitchFamily="82" charset="0"/>
                <a:cs typeface="Arial" panose="020B0604020202020204" pitchFamily="34" charset="0"/>
              </a:rPr>
              <a:t>Graphical Analysis Product by Sales &amp; Segment by Profit </a:t>
            </a:r>
            <a:endParaRPr lang="en-IN" sz="2400" b="1" dirty="0">
              <a:solidFill>
                <a:schemeClr val="accent5">
                  <a:lumMod val="60000"/>
                  <a:lumOff val="40000"/>
                </a:schemeClr>
              </a:solidFill>
              <a:latin typeface="Algerian" pitchFamily="82" charset="0"/>
              <a:cs typeface="Arial" panose="020B0604020202020204" pitchFamily="34" charset="0"/>
            </a:endParaRPr>
          </a:p>
        </p:txBody>
      </p:sp>
      <p:sp>
        <p:nvSpPr>
          <p:cNvPr id="11" name="Content Placeholder 10">
            <a:extLst>
              <a:ext uri="{FF2B5EF4-FFF2-40B4-BE49-F238E27FC236}">
                <a16:creationId xmlns:a16="http://schemas.microsoft.com/office/drawing/2014/main" id="{5A776F47-13D5-CD52-D33A-321C2401304E}"/>
              </a:ext>
            </a:extLst>
          </p:cNvPr>
          <p:cNvSpPr>
            <a:spLocks noGrp="1"/>
          </p:cNvSpPr>
          <p:nvPr>
            <p:ph idx="1"/>
          </p:nvPr>
        </p:nvSpPr>
        <p:spPr>
          <a:xfrm>
            <a:off x="838200" y="1690689"/>
            <a:ext cx="10876280" cy="5167312"/>
          </a:xfrm>
        </p:spPr>
        <p:txBody>
          <a:bodyPr/>
          <a:lstStyle/>
          <a:p>
            <a:r>
              <a:rPr lang="en-US" dirty="0">
                <a:latin typeface="Algerian" panose="04020705040A02060702" pitchFamily="82" charset="0"/>
              </a:rPr>
              <a:t>The most sale of product is paseo</a:t>
            </a:r>
            <a:r>
              <a:rPr lang="en-IN" dirty="0">
                <a:latin typeface="Algerian" panose="04020705040A02060702" pitchFamily="82" charset="0"/>
              </a:rPr>
              <a:t> 28% of the customer to prefer buy paseo.</a:t>
            </a:r>
          </a:p>
          <a:p>
            <a:r>
              <a:rPr lang="en-IN" dirty="0">
                <a:latin typeface="Algerian" panose="04020705040A02060702" pitchFamily="82" charset="0"/>
              </a:rPr>
              <a:t>The top segment of profit is government 63%.  </a:t>
            </a:r>
          </a:p>
          <a:p>
            <a:pPr marL="0" indent="0">
              <a:buNone/>
            </a:pPr>
            <a:endParaRPr lang="en-IN" dirty="0"/>
          </a:p>
          <a:p>
            <a:endParaRPr lang="en-US" dirty="0"/>
          </a:p>
        </p:txBody>
      </p:sp>
      <p:graphicFrame>
        <p:nvGraphicFramePr>
          <p:cNvPr id="4" name="Chart 3">
            <a:extLst>
              <a:ext uri="{FF2B5EF4-FFF2-40B4-BE49-F238E27FC236}">
                <a16:creationId xmlns:a16="http://schemas.microsoft.com/office/drawing/2014/main" id="{305F1CFE-4A10-9F72-CD43-8F71F7ACA9C4}"/>
              </a:ext>
            </a:extLst>
          </p:cNvPr>
          <p:cNvGraphicFramePr>
            <a:graphicFrameLocks/>
          </p:cNvGraphicFramePr>
          <p:nvPr>
            <p:extLst>
              <p:ext uri="{D42A27DB-BD31-4B8C-83A1-F6EECF244321}">
                <p14:modId xmlns:p14="http://schemas.microsoft.com/office/powerpoint/2010/main" val="2689780257"/>
              </p:ext>
            </p:extLst>
          </p:nvPr>
        </p:nvGraphicFramePr>
        <p:xfrm>
          <a:off x="1111179" y="298611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50158B-CF94-E6C6-F13B-9898BB42AE0B}"/>
              </a:ext>
            </a:extLst>
          </p:cNvPr>
          <p:cNvGraphicFramePr>
            <a:graphicFrameLocks/>
          </p:cNvGraphicFramePr>
          <p:nvPr>
            <p:extLst>
              <p:ext uri="{D42A27DB-BD31-4B8C-83A1-F6EECF244321}">
                <p14:modId xmlns:p14="http://schemas.microsoft.com/office/powerpoint/2010/main" val="1558427964"/>
              </p:ext>
            </p:extLst>
          </p:nvPr>
        </p:nvGraphicFramePr>
        <p:xfrm>
          <a:off x="5956158" y="3038866"/>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597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274-79D7-9BAA-E2F9-A5E65209C20E}"/>
              </a:ext>
            </a:extLst>
          </p:cNvPr>
          <p:cNvSpPr>
            <a:spLocks noGrp="1"/>
          </p:cNvSpPr>
          <p:nvPr>
            <p:ph type="title" idx="4294967295"/>
          </p:nvPr>
        </p:nvSpPr>
        <p:spPr>
          <a:xfrm>
            <a:off x="0" y="55563"/>
            <a:ext cx="8839200" cy="718160"/>
          </a:xfrm>
        </p:spPr>
        <p:txBody>
          <a:bodyPr>
            <a:normAutofit/>
          </a:bodyPr>
          <a:lstStyle/>
          <a:p>
            <a:pPr algn="ctr"/>
            <a:r>
              <a:rPr lang="en-US" sz="4000" b="1" dirty="0">
                <a:latin typeface="Algerian" pitchFamily="82" charset="0"/>
                <a:cs typeface="Arial" panose="020B0604020202020204" pitchFamily="34" charset="0"/>
              </a:rPr>
              <a:t>    </a:t>
            </a:r>
            <a:r>
              <a:rPr lang="en-US" sz="4000" b="1" dirty="0">
                <a:solidFill>
                  <a:schemeClr val="accent5">
                    <a:lumMod val="60000"/>
                    <a:lumOff val="40000"/>
                  </a:schemeClr>
                </a:solidFill>
                <a:latin typeface="Algerian" pitchFamily="82" charset="0"/>
                <a:cs typeface="Arial" panose="020B0604020202020204" pitchFamily="34" charset="0"/>
              </a:rPr>
              <a:t>Analysis in SQL</a:t>
            </a:r>
            <a:endParaRPr lang="en-IN" sz="4000" b="1" dirty="0">
              <a:solidFill>
                <a:schemeClr val="accent5">
                  <a:lumMod val="60000"/>
                  <a:lumOff val="40000"/>
                </a:schemeClr>
              </a:solidFill>
              <a:latin typeface="Algerian" pitchFamily="82" charset="0"/>
              <a:cs typeface="Arial" panose="020B0604020202020204" pitchFamily="34" charset="0"/>
            </a:endParaRPr>
          </a:p>
        </p:txBody>
      </p:sp>
      <p:sp>
        <p:nvSpPr>
          <p:cNvPr id="3" name="Content Placeholder 2">
            <a:extLst>
              <a:ext uri="{FF2B5EF4-FFF2-40B4-BE49-F238E27FC236}">
                <a16:creationId xmlns:a16="http://schemas.microsoft.com/office/drawing/2014/main" id="{DC5B69AA-44E5-3AEA-8B6C-AC9E409DF29D}"/>
              </a:ext>
            </a:extLst>
          </p:cNvPr>
          <p:cNvSpPr>
            <a:spLocks noGrp="1"/>
          </p:cNvSpPr>
          <p:nvPr>
            <p:ph idx="4294967295"/>
          </p:nvPr>
        </p:nvSpPr>
        <p:spPr>
          <a:xfrm>
            <a:off x="1676400" y="1787525"/>
            <a:ext cx="10515600" cy="4351338"/>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55FD902D-F1B0-A96A-C0DC-058F0ED31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5377" y="1239562"/>
            <a:ext cx="5743113" cy="5447263"/>
          </a:xfrm>
          <a:prstGeom prst="rect">
            <a:avLst/>
          </a:prstGeom>
        </p:spPr>
      </p:pic>
      <p:pic>
        <p:nvPicPr>
          <p:cNvPr id="7" name="Picture 6">
            <a:extLst>
              <a:ext uri="{FF2B5EF4-FFF2-40B4-BE49-F238E27FC236}">
                <a16:creationId xmlns:a16="http://schemas.microsoft.com/office/drawing/2014/main" id="{7CB7F474-46F1-9966-8655-BEF4BAC74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77" y="1295519"/>
            <a:ext cx="6320900" cy="5159865"/>
          </a:xfrm>
          <a:prstGeom prst="rect">
            <a:avLst/>
          </a:prstGeom>
        </p:spPr>
      </p:pic>
    </p:spTree>
    <p:extLst>
      <p:ext uri="{BB962C8B-B14F-4D97-AF65-F5344CB8AC3E}">
        <p14:creationId xmlns:p14="http://schemas.microsoft.com/office/powerpoint/2010/main" val="125165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706A8-51E0-14F6-D1DC-85033F237ED1}"/>
              </a:ext>
            </a:extLst>
          </p:cNvPr>
          <p:cNvSpPr>
            <a:spLocks noGrp="1"/>
          </p:cNvSpPr>
          <p:nvPr>
            <p:ph type="title"/>
          </p:nvPr>
        </p:nvSpPr>
        <p:spPr>
          <a:xfrm>
            <a:off x="646111" y="452718"/>
            <a:ext cx="9404723" cy="813374"/>
          </a:xfrm>
        </p:spPr>
        <p:txBody>
          <a:bodyPr/>
          <a:lstStyle/>
          <a:p>
            <a:r>
              <a:rPr lang="en-US" b="1" dirty="0">
                <a:solidFill>
                  <a:schemeClr val="accent1"/>
                </a:solidFill>
                <a:latin typeface="Algerian" pitchFamily="82" charset="0"/>
              </a:rPr>
              <a:t> </a:t>
            </a:r>
            <a:r>
              <a:rPr lang="en-US" sz="2400" b="1" dirty="0" smtClean="0">
                <a:solidFill>
                  <a:schemeClr val="accent5">
                    <a:lumMod val="60000"/>
                    <a:lumOff val="40000"/>
                  </a:schemeClr>
                </a:solidFill>
                <a:latin typeface="Algerian" pitchFamily="82" charset="0"/>
              </a:rPr>
              <a:t>Western</a:t>
            </a:r>
            <a:r>
              <a:rPr lang="en-US" sz="2400" b="1" dirty="0" smtClean="0">
                <a:solidFill>
                  <a:schemeClr val="accent4">
                    <a:lumMod val="60000"/>
                    <a:lumOff val="40000"/>
                  </a:schemeClr>
                </a:solidFill>
                <a:latin typeface="Algerian" pitchFamily="82" charset="0"/>
              </a:rPr>
              <a:t> Countries Financial Dashboard</a:t>
            </a:r>
            <a:endParaRPr lang="en-IN" sz="2400" b="1" dirty="0">
              <a:solidFill>
                <a:schemeClr val="accent4">
                  <a:lumMod val="60000"/>
                  <a:lumOff val="40000"/>
                </a:schemeClr>
              </a:solidFill>
              <a:latin typeface="Algerian" pitchFamily="82" charset="0"/>
            </a:endParaRPr>
          </a:p>
        </p:txBody>
      </p:sp>
      <p:pic>
        <p:nvPicPr>
          <p:cNvPr id="5" name="Content Placeholder 7"/>
          <p:cNvPicPr>
            <a:picLocks noGrp="1" noChangeAspect="1"/>
          </p:cNvPicPr>
          <p:nvPr>
            <p:ph idx="1"/>
          </p:nvPr>
        </p:nvPicPr>
        <p:blipFill>
          <a:blip r:embed="rId2"/>
          <a:stretch>
            <a:fillRect/>
          </a:stretch>
        </p:blipFill>
        <p:spPr>
          <a:xfrm>
            <a:off x="965521" y="1425454"/>
            <a:ext cx="9085313" cy="4958990"/>
          </a:xfrm>
          <a:prstGeom prst="rect">
            <a:avLst/>
          </a:prstGeom>
        </p:spPr>
      </p:pic>
    </p:spTree>
    <p:extLst>
      <p:ext uri="{BB962C8B-B14F-4D97-AF65-F5344CB8AC3E}">
        <p14:creationId xmlns:p14="http://schemas.microsoft.com/office/powerpoint/2010/main" val="2415528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89928"/>
          </a:xfrm>
        </p:spPr>
        <p:txBody>
          <a:bodyPr/>
          <a:lstStyle/>
          <a:p>
            <a:r>
              <a:rPr lang="en-US" sz="3200" dirty="0">
                <a:latin typeface="Algerian" panose="04020705040A02060702" pitchFamily="82" charset="0"/>
              </a:rPr>
              <a:t>Conclusion and inference</a:t>
            </a:r>
          </a:p>
        </p:txBody>
      </p:sp>
      <p:sp>
        <p:nvSpPr>
          <p:cNvPr id="3" name="Content Placeholder 2"/>
          <p:cNvSpPr>
            <a:spLocks noGrp="1"/>
          </p:cNvSpPr>
          <p:nvPr>
            <p:ph idx="1"/>
          </p:nvPr>
        </p:nvSpPr>
        <p:spPr>
          <a:xfrm>
            <a:off x="312004" y="1242646"/>
            <a:ext cx="8946541" cy="4195481"/>
          </a:xfrm>
        </p:spPr>
        <p:txBody>
          <a:bodyPr>
            <a:normAutofit lnSpcReduction="10000"/>
          </a:bodyPr>
          <a:lstStyle/>
          <a:p>
            <a:r>
              <a:rPr lang="en-US" dirty="0">
                <a:latin typeface="Algerian" panose="04020705040A02060702" pitchFamily="82" charset="0"/>
              </a:rPr>
              <a:t>At 33,011,143.95, Paseo had the highest Sum of Sales and was 138.95% higher </a:t>
            </a:r>
            <a:r>
              <a:rPr lang="en-US" dirty="0" smtClean="0">
                <a:latin typeface="Algerian" panose="04020705040A02060702" pitchFamily="82" charset="0"/>
              </a:rPr>
              <a:t>than </a:t>
            </a:r>
            <a:r>
              <a:rPr lang="en-US" dirty="0" err="1">
                <a:latin typeface="Algerian" panose="04020705040A02060702" pitchFamily="82" charset="0"/>
              </a:rPr>
              <a:t>Carretera</a:t>
            </a:r>
            <a:r>
              <a:rPr lang="en-US" dirty="0">
                <a:latin typeface="Algerian" panose="04020705040A02060702" pitchFamily="82" charset="0"/>
              </a:rPr>
              <a:t>, which had the lowest Sum of Sales at 13,815,307.89.﻿﻿ ﻿﻿ </a:t>
            </a:r>
          </a:p>
          <a:p>
            <a:r>
              <a:rPr lang="en-US" dirty="0">
                <a:latin typeface="Algerian" panose="04020705040A02060702" pitchFamily="82" charset="0"/>
              </a:rPr>
              <a:t>﻿﻿United States of America accounted for 21.32% of Sum of Gross Sales.﻿﻿</a:t>
            </a:r>
          </a:p>
          <a:p>
            <a:r>
              <a:rPr lang="en-US" dirty="0">
                <a:latin typeface="Algerian" panose="04020705040A02060702" pitchFamily="82" charset="0"/>
              </a:rPr>
              <a:t>Across all 5 Country, Sum of Gross Sales ranged from 22726935 to 27269358.﻿﻿ </a:t>
            </a:r>
          </a:p>
          <a:p>
            <a:r>
              <a:rPr lang="en-US" dirty="0">
                <a:latin typeface="Algerian" panose="04020705040A02060702" pitchFamily="82" charset="0"/>
              </a:rPr>
              <a:t>﻿﻿ ﻿﻿Sum of Gross Sales and total Sum of Profit are negatively correlated with each other.﻿﻿ ﻿﻿ ﻿﻿</a:t>
            </a:r>
          </a:p>
          <a:p>
            <a:r>
              <a:rPr lang="en-US" dirty="0">
                <a:latin typeface="Algerian" panose="04020705040A02060702" pitchFamily="82" charset="0"/>
              </a:rPr>
              <a:t> Sum of Gross Sales and Sum of Profit diverged the most when the Country was United States of America, when Sum of Gross Sales were 24,273,817.34 higher than Sum of Profit.﻿﻿ ﻿</a:t>
            </a:r>
          </a:p>
          <a:p>
            <a:endParaRPr lang="en-US" dirty="0">
              <a:latin typeface="Algerian" panose="04020705040A02060702" pitchFamily="82" charset="0"/>
            </a:endParaRPr>
          </a:p>
        </p:txBody>
      </p:sp>
    </p:spTree>
    <p:extLst>
      <p:ext uri="{BB962C8B-B14F-4D97-AF65-F5344CB8AC3E}">
        <p14:creationId xmlns:p14="http://schemas.microsoft.com/office/powerpoint/2010/main" val="9244018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7768</TotalTime>
  <Words>330</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Calibri</vt:lpstr>
      <vt:lpstr>Century Gothic</vt:lpstr>
      <vt:lpstr>Wingdings 3</vt:lpstr>
      <vt:lpstr>Ion</vt:lpstr>
      <vt:lpstr> </vt:lpstr>
      <vt:lpstr>PowerPoint Presentation</vt:lpstr>
      <vt:lpstr>SUMMARY ABOUT DATASET  </vt:lpstr>
      <vt:lpstr>Graphical Analysis Product by Sales &amp; Segment by Profit </vt:lpstr>
      <vt:lpstr>    Analysis in SQL</vt:lpstr>
      <vt:lpstr> Western Countries Financial Dashboard</vt:lpstr>
      <vt:lpstr>Conclusion and inference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Fayyaz Mulla</dc:creator>
  <cp:lastModifiedBy>madhan maddy</cp:lastModifiedBy>
  <cp:revision>32</cp:revision>
  <dcterms:created xsi:type="dcterms:W3CDTF">2023-03-16T16:14:24Z</dcterms:created>
  <dcterms:modified xsi:type="dcterms:W3CDTF">2023-07-06T04:22:50Z</dcterms:modified>
</cp:coreProperties>
</file>